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87" r:id="rId2"/>
    <p:sldId id="271" r:id="rId3"/>
    <p:sldId id="278" r:id="rId4"/>
    <p:sldId id="279" r:id="rId5"/>
    <p:sldId id="288" r:id="rId6"/>
    <p:sldId id="280" r:id="rId7"/>
    <p:sldId id="290" r:id="rId8"/>
    <p:sldId id="286" r:id="rId9"/>
    <p:sldId id="281" r:id="rId10"/>
    <p:sldId id="284" r:id="rId11"/>
    <p:sldId id="283" r:id="rId12"/>
    <p:sldId id="277" r:id="rId13"/>
    <p:sldId id="285" r:id="rId14"/>
    <p:sldId id="289" r:id="rId15"/>
  </p:sldIdLst>
  <p:sldSz cx="12192000" cy="6858000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utfit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eIB0ikBHG4fWLsoKWJM+vqIsM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F4E"/>
    <a:srgbClr val="3858A4"/>
    <a:srgbClr val="D1D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191590-A227-4186-80CC-D536AD8FFD20}">
  <a:tblStyle styleId="{8D191590-A227-4186-80CC-D536AD8FFD2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97"/>
  </p:normalViewPr>
  <p:slideViewPr>
    <p:cSldViewPr snapToGrid="0">
      <p:cViewPr varScale="1">
        <p:scale>
          <a:sx n="105" d="100"/>
          <a:sy n="105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>
  <p:cSld name="6_Solo el título">
    <p:bg>
      <p:bgRef idx="1001">
        <a:schemeClr val="bg1"/>
      </p:bgRef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3"/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141" name="Google Shape;141;p63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1775AFA9-22ED-C064-5A60-41470C086C66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49C9D-9F04-4A4F-B6F2-F7F008AB6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62" y="1096473"/>
            <a:ext cx="2152800" cy="1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5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152F4E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55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245C2-FA48-489E-8A9A-0575E0D77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ACC073-5A9C-4967-89E5-1291551CF7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889" y="2891184"/>
            <a:ext cx="10204520" cy="1924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430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44" name="Google Shape;44;p5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C819DC6-15A2-2CE3-8D2A-2A9AA3E55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0FFA8-09E4-4994-AC62-28B596828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AA7AC-98B5-4CE7-A9B9-785889715A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7233" y="2592730"/>
            <a:ext cx="4905625" cy="3145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759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6" name="Google Shape;56;p58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8" name="Google Shape;58;p5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FCC651F-2ACC-1082-7E30-AB8BE0E55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E3D59-B18F-4BE0-97CF-753A2D73E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877142-5A77-4973-ACF6-43C443AF41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9238" y="2481538"/>
            <a:ext cx="6158498" cy="3355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763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9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4" name="Google Shape;64;p59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6" name="Google Shape;66;p5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1080865-8C76-1075-6630-405BFE349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61;p59">
            <a:extLst>
              <a:ext uri="{FF2B5EF4-FFF2-40B4-BE49-F238E27FC236}">
                <a16:creationId xmlns:a16="http://schemas.microsoft.com/office/drawing/2014/main" id="{423B2DEC-DB2E-65A4-5C91-CF6D7BD9FA8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Outfit" pitchFamily="2" charset="0"/>
                <a:ea typeface="Open Sans" pitchFamily="2" charset="0"/>
                <a:cs typeface="Open Sans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ABC524-6028-476A-AFF0-B0874FA826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D91B26-6DC9-4AED-AE6F-EC0C52C9A9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3739" y="3477102"/>
            <a:ext cx="6158498" cy="2328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673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 userDrawn="1">
  <p:cSld name="7_Diapositiva de título">
    <p:bg>
      <p:bgPr>
        <a:solidFill>
          <a:srgbClr val="152F4E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72" name="Google Shape;72;p6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69901-1FAA-43B2-8B96-7C1D905E7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8D22A3-53EE-4F62-90B7-9A39393BD4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8805" y="2185416"/>
            <a:ext cx="4747187" cy="35905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BC63D9-016D-4F11-83BB-53D1C3BE7C5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6008" y="2185416"/>
            <a:ext cx="4747187" cy="35905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202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 preserve="1">
  <p:cSld name="6_Solo el título">
    <p:bg>
      <p:bgPr>
        <a:solidFill>
          <a:srgbClr val="152F4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Cerdanyola del Vallès (Barcelona) Spain</a:t>
            </a:r>
            <a:endParaRPr sz="1000" b="0" i="0" u="none" strike="noStrike" cap="none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Tel: (+34) 93 592 43 00</a:t>
            </a:r>
            <a:endParaRPr sz="1000" b="0" i="0" u="none" strike="noStrike" cap="none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sp>
        <p:nvSpPr>
          <p:cNvPr id="76" name="Google Shape;76;p61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6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BFEC6-B547-4585-92EC-40BD44792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286" y="2162305"/>
            <a:ext cx="3178800" cy="15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>
  <p:cSld name="6_Solo el título">
    <p:bg>
      <p:bgPr>
        <a:solidFill>
          <a:srgbClr val="D1D8E9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297C4FA2-4E85-1FDD-0369-7305884507CB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33871-426E-4C9A-BA51-C7342CA04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80" y="1065955"/>
            <a:ext cx="2689200" cy="13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3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0DA85410-610C-A5B5-AF2D-DAB92A03AD37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40;p63">
            <a:extLst>
              <a:ext uri="{FF2B5EF4-FFF2-40B4-BE49-F238E27FC236}">
                <a16:creationId xmlns:a16="http://schemas.microsoft.com/office/drawing/2014/main" id="{C5FB56A6-9067-43C3-C0D1-5101AE363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ACCF0-FA20-4E8A-920E-333FAB3C4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62" y="1096473"/>
            <a:ext cx="2152800" cy="1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56">
            <a:extLst>
              <a:ext uri="{FF2B5EF4-FFF2-40B4-BE49-F238E27FC236}">
                <a16:creationId xmlns:a16="http://schemas.microsoft.com/office/drawing/2014/main" id="{D2E74852-727F-67A6-D1B3-119BBA68CC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5BC38C54-B889-5384-4B9C-C10C6839F3C4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40;p63">
            <a:extLst>
              <a:ext uri="{FF2B5EF4-FFF2-40B4-BE49-F238E27FC236}">
                <a16:creationId xmlns:a16="http://schemas.microsoft.com/office/drawing/2014/main" id="{B101BD4F-55A1-4CEE-FD7C-13E86B8D2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CCB70-9C87-4ED8-A930-7D5766E3E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62" y="1096473"/>
            <a:ext cx="2152800" cy="1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34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D1D8E9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C97CCA8B-F6BE-60EF-6BAB-078D78C3C197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81554-5866-4FC2-B0CE-9C0315F3A1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C8FA68-AE4A-4692-A18B-760ECB99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06" y="3433357"/>
            <a:ext cx="5108094" cy="2283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102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Ref idx="1001">
        <a:schemeClr val="bg1"/>
      </p:bgRef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3"/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2" name="Google Shape;41;p56">
            <a:extLst>
              <a:ext uri="{FF2B5EF4-FFF2-40B4-BE49-F238E27FC236}">
                <a16:creationId xmlns:a16="http://schemas.microsoft.com/office/drawing/2014/main" id="{D2E74852-727F-67A6-D1B3-119BBA68CC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B1613DBE-4D6C-7E0C-217E-A749E69E3878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02A7-C35B-4A41-8385-511D47B94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62" y="1096473"/>
            <a:ext cx="2152800" cy="1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5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D1D8E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40EDE541-EA8C-A46A-AD1D-9741F2E254F0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BBDA6-C914-4E88-8D2B-04CE07777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B56DFD-4E74-4167-9F82-7A6B5689A7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7226" y="2892169"/>
            <a:ext cx="10201031" cy="19394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57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C819DC6-15A2-2CE3-8D2A-2A9AA3E55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3E1B29AA-D0A7-C1DC-8351-5A131F5AEF6C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31264-5EDA-4D6E-9E67-DCC3930F2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E2E88B-A5CB-4A63-B27B-F744A9B3E0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3739" y="2588470"/>
            <a:ext cx="4909118" cy="31857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65398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6" name="Google Shape;56;p58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FCC651F-2ACC-1082-7E30-AB8BE0E55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01CBFC44-D4E5-932E-75C9-8A830AC788FA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3F911-6766-4A49-AFD8-88F7EB5D9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612B37-5028-4366-AC92-25F2B8E22FE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3740" y="2481535"/>
            <a:ext cx="6158498" cy="329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6038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9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4" name="Google Shape;64;p59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1080865-8C76-1075-6630-405BFE349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61;p59">
            <a:extLst>
              <a:ext uri="{FF2B5EF4-FFF2-40B4-BE49-F238E27FC236}">
                <a16:creationId xmlns:a16="http://schemas.microsoft.com/office/drawing/2014/main" id="{423B2DEC-DB2E-65A4-5C91-CF6D7BD9FA8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11;p4">
            <a:extLst>
              <a:ext uri="{FF2B5EF4-FFF2-40B4-BE49-F238E27FC236}">
                <a16:creationId xmlns:a16="http://schemas.microsoft.com/office/drawing/2014/main" id="{A81214C4-6C5F-1520-096C-ABE730BD1CDA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A0F90-08CD-4207-B6E1-0CD24D052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5AFE1C-DF7F-46AD-95EB-68F9CEB9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738" y="3429000"/>
            <a:ext cx="6158498" cy="2349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828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 userDrawn="1">
  <p:cSld name="7_Diapositiva de título">
    <p:bg>
      <p:bgPr>
        <a:solidFill>
          <a:srgbClr val="D1D8E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72" name="Google Shape;72;p6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6C3B8-2D24-4B3C-9A4D-A14F384F0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3BE83A-AFDD-46CF-88B8-9A0638A1ED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3736" y="2185415"/>
            <a:ext cx="4747186" cy="3454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4D6B42-91EC-4026-AFEF-41BF35180E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1077" y="2171917"/>
            <a:ext cx="4747186" cy="3454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17203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 preserve="1">
  <p:cSld name="6_Solo el título">
    <p:bg>
      <p:bgPr>
        <a:solidFill>
          <a:srgbClr val="D1D8E9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Cerdanyola del Vallès (Barcelona) Spain</a:t>
            </a:r>
            <a:endParaRPr sz="1000" b="0" i="0" u="none" strike="noStrike" cap="none" dirty="0">
              <a:solidFill>
                <a:srgbClr val="152F4E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Tel: (+34) 93 592 43 00</a:t>
            </a:r>
            <a:endParaRPr sz="1000" b="0" i="0" u="none" strike="noStrike" cap="none" dirty="0">
              <a:solidFill>
                <a:srgbClr val="152F4E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sp>
        <p:nvSpPr>
          <p:cNvPr id="76" name="Google Shape;76;p61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152F4E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600" b="0" i="0" u="none" strike="noStrike" cap="none" dirty="0">
              <a:solidFill>
                <a:srgbClr val="152F4E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89664-1652-4B56-9B2F-9E5CBBF2F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269" y="2199011"/>
            <a:ext cx="3078000" cy="15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9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>
  <p:cSld name="6_Solo el título">
    <p:bg>
      <p:bgPr>
        <a:solidFill>
          <a:srgbClr val="3858A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1CD4A-07C2-4629-9AC3-E33243926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0" y="991311"/>
            <a:ext cx="2775600" cy="13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7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3858A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63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4" name="Google Shape;140;p63">
            <a:extLst>
              <a:ext uri="{FF2B5EF4-FFF2-40B4-BE49-F238E27FC236}">
                <a16:creationId xmlns:a16="http://schemas.microsoft.com/office/drawing/2014/main" id="{357337F3-FB3A-5D7E-5763-99EDEBD76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6C9A4-4976-45A0-8F18-921FCAACB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88" y="829564"/>
            <a:ext cx="2282400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14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3858A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1;p56">
            <a:extLst>
              <a:ext uri="{FF2B5EF4-FFF2-40B4-BE49-F238E27FC236}">
                <a16:creationId xmlns:a16="http://schemas.microsoft.com/office/drawing/2014/main" id="{D2E74852-727F-67A6-D1B3-119BBA68CC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Google Shape;140;p63">
            <a:extLst>
              <a:ext uri="{FF2B5EF4-FFF2-40B4-BE49-F238E27FC236}">
                <a16:creationId xmlns:a16="http://schemas.microsoft.com/office/drawing/2014/main" id="{13950A54-5FBA-369E-8A6E-E43B8301E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22BC1-A229-4A21-9D3F-EA6E6158B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88" y="829564"/>
            <a:ext cx="2282400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3858A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5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D52A0-AEE7-4D7D-8F4F-53359CA40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1A4EAD-5C01-4739-976B-285F6E47D2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7904" y="3429000"/>
            <a:ext cx="5102258" cy="2298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19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userDrawn="1">
  <p:cSld name="Blanc7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C819DC6-15A2-2CE3-8D2A-2A9AA3E55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5582A0DD-5D45-55EC-83AA-F6647925A1EA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CD66B-1824-4FFE-9134-E7CA78C74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39A833-8904-4D7C-82A2-B0CBCECADD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3739" y="2588470"/>
            <a:ext cx="4909118" cy="31857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3858A4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55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C7C39-27C0-4075-A4CC-101DBE0CC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A60AF-CC64-4785-B725-43193F63EF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889" y="2891184"/>
            <a:ext cx="10204520" cy="1924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2429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3_Solo el título">
    <p:bg>
      <p:bgPr>
        <a:solidFill>
          <a:srgbClr val="3858A4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44" name="Google Shape;44;p5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C819DC6-15A2-2CE3-8D2A-2A9AA3E55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116A6-2567-4E24-86CE-9BDAF9C83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7F03CB-7E44-4537-A852-6F5DA0A0582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7233" y="2592730"/>
            <a:ext cx="4905625" cy="3145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9957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3_Solo el título">
    <p:bg>
      <p:bgPr>
        <a:solidFill>
          <a:srgbClr val="3858A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6" name="Google Shape;56;p58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8" name="Google Shape;58;p5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FCC651F-2ACC-1082-7E30-AB8BE0E55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74345-E0DC-4693-9FCB-ECB9BF290C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DCA41-637F-470C-BF9E-B30863C044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7231" y="2481538"/>
            <a:ext cx="6158498" cy="3355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650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3_Solo el título">
    <p:bg>
      <p:bgPr>
        <a:solidFill>
          <a:srgbClr val="3858A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9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4" name="Google Shape;64;p59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6" name="Google Shape;66;p5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1080865-8C76-1075-6630-405BFE349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61;p59">
            <a:extLst>
              <a:ext uri="{FF2B5EF4-FFF2-40B4-BE49-F238E27FC236}">
                <a16:creationId xmlns:a16="http://schemas.microsoft.com/office/drawing/2014/main" id="{423B2DEC-DB2E-65A4-5C91-CF6D7BD9FA8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Outfit" pitchFamily="2" charset="0"/>
                <a:ea typeface="Open Sans" pitchFamily="2" charset="0"/>
                <a:cs typeface="Open Sans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A17462-EA37-4BB0-A471-278289E50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0CB69E-EE74-4B43-A7D7-17DE1898FE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3739" y="3477102"/>
            <a:ext cx="6158498" cy="2328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942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 userDrawn="1">
  <p:cSld name="7_Diapositiva de título">
    <p:bg>
      <p:bgPr>
        <a:solidFill>
          <a:srgbClr val="3858A4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72" name="Google Shape;72;p6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77B66-C851-4CE9-8E13-2C3866652D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986D75-5B45-43F2-A6A8-719FCE639E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8805" y="2185416"/>
            <a:ext cx="4747187" cy="35905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52A3D2-4656-48ED-8DD6-68CE419CBC5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6008" y="2185416"/>
            <a:ext cx="4747187" cy="35905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2894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 preserve="1">
  <p:cSld name="6_Solo el título">
    <p:bg>
      <p:bgPr>
        <a:solidFill>
          <a:srgbClr val="3858A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Cerdanyola del Vallès (Barcelona) Spain</a:t>
            </a:r>
            <a:endParaRPr sz="1000" b="0" i="0" u="none" strike="noStrike" cap="none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Tel: (+34) 93 592 43 00</a:t>
            </a:r>
            <a:endParaRPr sz="1000" b="0" i="0" u="none" strike="noStrike" cap="none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sp>
        <p:nvSpPr>
          <p:cNvPr id="76" name="Google Shape;76;p61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6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Google Shape;82;p62">
            <a:extLst>
              <a:ext uri="{FF2B5EF4-FFF2-40B4-BE49-F238E27FC236}">
                <a16:creationId xmlns:a16="http://schemas.microsoft.com/office/drawing/2014/main" id="{A14B647F-6BE8-AF25-1199-00605F2EF235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015" y="2076905"/>
            <a:ext cx="3179966" cy="168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162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20" y="-33661"/>
            <a:ext cx="12307582" cy="6925322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953789" y="2871970"/>
            <a:ext cx="7380515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3964674" y="2301903"/>
            <a:ext cx="7380515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r>
              <a:rPr lang="en-US" dirty="0"/>
              <a:t>Raphael Cohen-Aberdam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3964674" y="4630990"/>
            <a:ext cx="7380515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31/08/2022</a:t>
            </a:r>
          </a:p>
        </p:txBody>
      </p:sp>
    </p:spTree>
    <p:extLst>
      <p:ext uri="{BB962C8B-B14F-4D97-AF65-F5344CB8AC3E}">
        <p14:creationId xmlns:p14="http://schemas.microsoft.com/office/powerpoint/2010/main" val="41182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userDrawn="1">
  <p:cSld name="Blanc11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EFCEF1BB-9B7E-0305-3CC3-5BC500E760D7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370D1-E169-4ADE-B0D4-91FD640AD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B8BEA9-D5F8-4A8F-BB45-50351B9FCE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3736" y="2185415"/>
            <a:ext cx="4747186" cy="3454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DA8520-A72D-4FEB-8F27-58A37111A5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1077" y="2171917"/>
            <a:ext cx="4747186" cy="3454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>
  <p:cSld name="Blanc12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Cerdanyola del Vallès (Barcelona) Spain</a:t>
            </a:r>
            <a:endParaRPr sz="1000" b="0" i="0" u="none" strike="noStrike" cap="none" dirty="0">
              <a:solidFill>
                <a:srgbClr val="152F4E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Tel: (+34) 93 592 43 00</a:t>
            </a:r>
            <a:endParaRPr sz="1000" b="0" i="0" u="none" strike="noStrike" cap="none" dirty="0">
              <a:solidFill>
                <a:srgbClr val="152F4E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sp>
        <p:nvSpPr>
          <p:cNvPr id="76" name="Google Shape;76;p61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152F4E"/>
                </a:solidFill>
                <a:latin typeface="Outfit" pitchFamily="2" charset="0"/>
                <a:ea typeface="Open Sans" pitchFamily="2" charset="0"/>
                <a:cs typeface="Open Sans" pitchFamily="2" charset="0"/>
                <a:sym typeface="Helvetica Neue"/>
              </a:rPr>
              <a:t>www.cells.es</a:t>
            </a:r>
            <a:endParaRPr sz="1600" b="0" i="0" u="none" strike="noStrike" cap="none" dirty="0">
              <a:solidFill>
                <a:srgbClr val="152F4E"/>
              </a:solidFill>
              <a:latin typeface="Outfit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5C59E-62F3-44F8-B06D-E7755EC05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269" y="2199011"/>
            <a:ext cx="3078000" cy="1536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>
  <p:cSld name="6_Solo el título">
    <p:bg>
      <p:bgPr>
        <a:solidFill>
          <a:srgbClr val="152F4E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791EF-16B2-4B2F-9955-3F755DE37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0" y="991311"/>
            <a:ext cx="2775600" cy="13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5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63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4" name="Google Shape;140;p63">
            <a:extLst>
              <a:ext uri="{FF2B5EF4-FFF2-40B4-BE49-F238E27FC236}">
                <a16:creationId xmlns:a16="http://schemas.microsoft.com/office/drawing/2014/main" id="{BAF67AD8-97CA-74F7-825E-D94F456C2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39B98-B4C9-45D3-904A-EE0FC4CFC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88" y="829564"/>
            <a:ext cx="2282400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5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1;p56">
            <a:extLst>
              <a:ext uri="{FF2B5EF4-FFF2-40B4-BE49-F238E27FC236}">
                <a16:creationId xmlns:a16="http://schemas.microsoft.com/office/drawing/2014/main" id="{D2E74852-727F-67A6-D1B3-119BBA68CC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Google Shape;140;p63">
            <a:extLst>
              <a:ext uri="{FF2B5EF4-FFF2-40B4-BE49-F238E27FC236}">
                <a16:creationId xmlns:a16="http://schemas.microsoft.com/office/drawing/2014/main" id="{D7CDD5B9-1438-6450-C41C-225D1BDD71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69BB1-6CE9-4049-B785-4169621C5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88" y="829564"/>
            <a:ext cx="2282400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1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152F4E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5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29498-33E8-4BE1-9ED1-5850F71B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E02A64-C600-4F0D-90C4-CA0DD25694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7904" y="3268980"/>
            <a:ext cx="3826698" cy="245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970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55" r:id="rId3"/>
    <p:sldLayoutId id="2147483659" r:id="rId4"/>
    <p:sldLayoutId id="2147483660" r:id="rId5"/>
    <p:sldLayoutId id="214748372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0654" y="2362726"/>
            <a:ext cx="7571346" cy="1137712"/>
          </a:xfrm>
        </p:spPr>
        <p:txBody>
          <a:bodyPr/>
          <a:lstStyle/>
          <a:p>
            <a:r>
              <a:rPr lang="en-US" dirty="0"/>
              <a:t>Maintenance &amp; Operation Support</a:t>
            </a:r>
            <a:endParaRPr lang="en-US" sz="240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4F66C32-C9CF-43BA-9BC5-484C3D963D41}"/>
              </a:ext>
            </a:extLst>
          </p:cNvPr>
          <p:cNvSpPr txBox="1">
            <a:spLocks/>
          </p:cNvSpPr>
          <p:nvPr/>
        </p:nvSpPr>
        <p:spPr>
          <a:xfrm>
            <a:off x="8701594" y="3329622"/>
            <a:ext cx="3490406" cy="34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Xavier Serra-</a:t>
            </a:r>
            <a:r>
              <a:rPr lang="es-ES" sz="1800" dirty="0" err="1"/>
              <a:t>Gallifa</a:t>
            </a:r>
            <a:r>
              <a:rPr lang="es-ES" sz="1800" dirty="0"/>
              <a:t>, Electronics</a:t>
            </a:r>
          </a:p>
          <a:p>
            <a:endParaRPr lang="es-ES" sz="180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D5B654D-7AFA-4667-90A9-2F483F30EF63}"/>
              </a:ext>
            </a:extLst>
          </p:cNvPr>
          <p:cNvSpPr txBox="1">
            <a:spLocks/>
          </p:cNvSpPr>
          <p:nvPr/>
        </p:nvSpPr>
        <p:spPr>
          <a:xfrm>
            <a:off x="84841" y="6516368"/>
            <a:ext cx="1720913" cy="3416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chemeClr val="bg1"/>
                </a:solidFill>
              </a:rPr>
              <a:t>21/09/2025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8CA2FB2-043E-E1D8-43C4-20C0BAD73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312" y="1"/>
            <a:ext cx="2837688" cy="22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2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3739" y="3429000"/>
            <a:ext cx="4909119" cy="23495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Inventory pool application and </a:t>
            </a:r>
            <a:r>
              <a:rPr lang="en-US" sz="1800" dirty="0" err="1"/>
              <a:t>cableDB</a:t>
            </a:r>
            <a:r>
              <a:rPr lang="en-US" sz="1800" dirty="0"/>
              <a:t> are used to keep a control of the needed stocks and spares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40" y="774588"/>
            <a:ext cx="4909119" cy="1730867"/>
          </a:xfrm>
        </p:spPr>
        <p:txBody>
          <a:bodyPr/>
          <a:lstStyle/>
          <a:p>
            <a:r>
              <a:rPr lang="en-US" dirty="0"/>
              <a:t>Inventory tool not only for equipment also for consumables like connectors, wires,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2B198E-28D6-0AFD-D541-9CC39020D45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94413" y="747713"/>
            <a:ext cx="6858000" cy="5360987"/>
          </a:xfrm>
        </p:spPr>
      </p:pic>
    </p:spTree>
    <p:extLst>
      <p:ext uri="{BB962C8B-B14F-4D97-AF65-F5344CB8AC3E}">
        <p14:creationId xmlns:p14="http://schemas.microsoft.com/office/powerpoint/2010/main" val="33111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3739" y="2592729"/>
            <a:ext cx="4909119" cy="318577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Stock management terminal on the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All spares with a code bar for easy management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Ease Stock withdraw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7107EC6-E1B9-BC0E-8446-973FAD4555D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94413" y="747713"/>
            <a:ext cx="6858000" cy="5360987"/>
          </a:xfrm>
        </p:spPr>
      </p:pic>
    </p:spTree>
    <p:extLst>
      <p:ext uri="{BB962C8B-B14F-4D97-AF65-F5344CB8AC3E}">
        <p14:creationId xmlns:p14="http://schemas.microsoft.com/office/powerpoint/2010/main" val="233616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1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Repair Corner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56EBD5-1200-8EC0-C406-8D6B1309661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090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17299" y="416457"/>
            <a:ext cx="4909119" cy="1720771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Controllers Configuration upload: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Configuration on the cable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Configuration on </a:t>
            </a:r>
            <a:r>
              <a:rPr lang="en-US" sz="1800" dirty="0" err="1"/>
              <a:t>IcepapCMS</a:t>
            </a:r>
            <a:endParaRPr lang="en-US" sz="18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optimize the incident resolution: Replacement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7B613D-3193-51AE-810D-F69FC5EEC89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67D21D-F206-E0A8-9F78-B21E916D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32" y="2085582"/>
            <a:ext cx="7752743" cy="477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Una estación de trenes&#10;&#10;Descripción generada automáticamente con confianza media">
            <a:extLst>
              <a:ext uri="{FF2B5EF4-FFF2-40B4-BE49-F238E27FC236}">
                <a16:creationId xmlns:a16="http://schemas.microsoft.com/office/drawing/2014/main" id="{34862C13-4996-969B-19A9-9849BE7F92F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3739" y="2267713"/>
            <a:ext cx="5295404" cy="351078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Maintenance</a:t>
            </a:r>
            <a:r>
              <a:rPr lang="en-US" sz="1800" dirty="0"/>
              <a:t> is applied on the mechanics, but </a:t>
            </a:r>
            <a:r>
              <a:rPr lang="en-US" sz="1800" b="1" dirty="0"/>
              <a:t>not</a:t>
            </a:r>
            <a:r>
              <a:rPr lang="en-US" sz="1800" dirty="0"/>
              <a:t> in the </a:t>
            </a:r>
            <a:r>
              <a:rPr lang="en-US" sz="1800" b="1" dirty="0"/>
              <a:t>Controllers neither the motors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So strategy to </a:t>
            </a:r>
            <a:r>
              <a:rPr lang="en-US" sz="1800" b="1" dirty="0"/>
              <a:t>ensure operation </a:t>
            </a:r>
            <a:r>
              <a:rPr lang="en-US" sz="1800" dirty="0"/>
              <a:t>is </a:t>
            </a:r>
            <a:r>
              <a:rPr lang="en-US" sz="1800" b="1" dirty="0"/>
              <a:t>fast resolution</a:t>
            </a:r>
            <a:r>
              <a:rPr lang="en-US" sz="1800" dirty="0"/>
              <a:t> of incidents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ALBA has a </a:t>
            </a:r>
            <a:r>
              <a:rPr lang="en-US" sz="1800" b="1" dirty="0"/>
              <a:t>24-hour On-Call service </a:t>
            </a:r>
            <a:r>
              <a:rPr lang="en-US" sz="1800" dirty="0"/>
              <a:t>during operation which should be able to solve the incident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issues detected on the controllers are mainly due to some action like sudden stop, </a:t>
            </a:r>
            <a:r>
              <a:rPr lang="en-US" sz="1800" dirty="0" err="1"/>
              <a:t>powercut</a:t>
            </a:r>
            <a:r>
              <a:rPr lang="en-US" sz="1800" dirty="0"/>
              <a:t>, collision, wire cut, mistake on connections.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41" y="774589"/>
            <a:ext cx="4702972" cy="1563498"/>
          </a:xfrm>
        </p:spPr>
        <p:txBody>
          <a:bodyPr/>
          <a:lstStyle/>
          <a:p>
            <a:r>
              <a:rPr lang="en-US" dirty="0"/>
              <a:t>Strategy of Operation Support</a:t>
            </a:r>
          </a:p>
        </p:txBody>
      </p:sp>
    </p:spTree>
    <p:extLst>
      <p:ext uri="{BB962C8B-B14F-4D97-AF65-F5344CB8AC3E}">
        <p14:creationId xmlns:p14="http://schemas.microsoft.com/office/powerpoint/2010/main" val="273891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Una estación de trenes&#10;&#10;Descripción generada automáticamente con confianza media">
            <a:extLst>
              <a:ext uri="{FF2B5EF4-FFF2-40B4-BE49-F238E27FC236}">
                <a16:creationId xmlns:a16="http://schemas.microsoft.com/office/drawing/2014/main" id="{34862C13-4996-969B-19A9-9849BE7F92F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3739" y="2592729"/>
            <a:ext cx="5196749" cy="318577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Understand</a:t>
            </a:r>
            <a:r>
              <a:rPr lang="en-US" sz="1800" dirty="0"/>
              <a:t> the origin of the problem</a:t>
            </a:r>
          </a:p>
          <a:p>
            <a:pPr lvl="2"/>
            <a:r>
              <a:rPr lang="en-US" sz="1800" dirty="0"/>
              <a:t>      · Documentation of past incidents</a:t>
            </a:r>
          </a:p>
          <a:p>
            <a:pPr lvl="2"/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Locate</a:t>
            </a:r>
            <a:r>
              <a:rPr lang="en-US" sz="1800" dirty="0"/>
              <a:t> what is failing</a:t>
            </a:r>
          </a:p>
          <a:p>
            <a:pPr lvl="1"/>
            <a:r>
              <a:rPr lang="en-US" sz="1800" dirty="0"/>
              <a:t>      · Documentation of the equipment</a:t>
            </a:r>
          </a:p>
          <a:p>
            <a:pPr lvl="1"/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Replace</a:t>
            </a:r>
            <a:r>
              <a:rPr lang="en-US" sz="1800" dirty="0"/>
              <a:t> the damaged components</a:t>
            </a:r>
          </a:p>
          <a:p>
            <a:pPr lvl="5"/>
            <a:r>
              <a:rPr lang="en-US" sz="1800" dirty="0"/>
              <a:t>      · Stock of the components</a:t>
            </a:r>
          </a:p>
          <a:p>
            <a:pPr lvl="5"/>
            <a:r>
              <a:rPr lang="en-US" sz="1800" dirty="0"/>
              <a:t>      · Use Standard components</a:t>
            </a:r>
          </a:p>
          <a:p>
            <a:pPr lvl="5"/>
            <a:r>
              <a:rPr lang="en-US" sz="1800" dirty="0"/>
              <a:t>      · Management of configurations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optimize the incident resolution</a:t>
            </a:r>
          </a:p>
        </p:txBody>
      </p:sp>
    </p:spTree>
    <p:extLst>
      <p:ext uri="{BB962C8B-B14F-4D97-AF65-F5344CB8AC3E}">
        <p14:creationId xmlns:p14="http://schemas.microsoft.com/office/powerpoint/2010/main" val="212569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17299" y="416457"/>
            <a:ext cx="4909119" cy="179639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Documentation of basic procedures or the most probable for problem solving: Confluence knowledge base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Look for past incidents to find similar issues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optimize the incident resolution: Understand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75858-9331-17C1-795A-B6D4241127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92" y="2083716"/>
            <a:ext cx="10884408" cy="4774283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E4F8CE6-4E96-D83B-551E-90B4554EC0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88" y="2133342"/>
            <a:ext cx="8516112" cy="45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17299" y="416457"/>
            <a:ext cx="4909119" cy="1563499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Documentation of the equipment and cabling to locate the failing element: Cable database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optimize the incident resolution: Locate</a:t>
            </a:r>
          </a:p>
        </p:txBody>
      </p:sp>
      <p:pic>
        <p:nvPicPr>
          <p:cNvPr id="7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F1FCCE2-E2AD-14FE-175E-F1C1B25AF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894" y="2176272"/>
            <a:ext cx="8497780" cy="44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0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17299" y="416457"/>
            <a:ext cx="4909119" cy="1720771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Stocks management tool: Inventory pool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Easy location of spare units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Tidy warehouse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optimize the incident resolution: Replacement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B075F95A-3566-444D-6571-B75A57F7EAE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657900" y="2085158"/>
            <a:ext cx="5357588" cy="4188096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8DE888-AE61-56E0-F692-3DB89E948B47}"/>
              </a:ext>
            </a:extLst>
          </p:cNvPr>
          <p:cNvGrpSpPr/>
          <p:nvPr/>
        </p:nvGrpSpPr>
        <p:grpSpPr>
          <a:xfrm>
            <a:off x="3525742" y="2245567"/>
            <a:ext cx="8547386" cy="4504093"/>
            <a:chOff x="3644614" y="2137228"/>
            <a:chExt cx="8547386" cy="45040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4424ED-AE2F-047B-910C-F2ABBBCFE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4614" y="2137228"/>
              <a:ext cx="8547386" cy="45040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8E4F46-14CB-10D8-7371-3AE80ADD2C17}"/>
                </a:ext>
              </a:extLst>
            </p:cNvPr>
            <p:cNvSpPr txBox="1"/>
            <p:nvPr/>
          </p:nvSpPr>
          <p:spPr>
            <a:xfrm>
              <a:off x="10314432" y="3749040"/>
              <a:ext cx="1764792" cy="3077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ITEM SEARCH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99E2B5-8375-7815-64D9-34553D377764}"/>
                </a:ext>
              </a:extLst>
            </p:cNvPr>
            <p:cNvSpPr txBox="1"/>
            <p:nvPr/>
          </p:nvSpPr>
          <p:spPr>
            <a:xfrm>
              <a:off x="5401147" y="4198485"/>
              <a:ext cx="1764792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LOCATION ON WAREHOUSE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D43B4E4-BE49-8200-4788-FE0759B49732}"/>
                </a:ext>
              </a:extLst>
            </p:cNvPr>
            <p:cNvSpPr/>
            <p:nvPr/>
          </p:nvSpPr>
          <p:spPr>
            <a:xfrm rot="3191526">
              <a:off x="6421927" y="4860706"/>
              <a:ext cx="619933" cy="2377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510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optimize the incident resolution: Replacement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C7E0D8-1C98-E662-E1A6-998A5D6FCC2D}"/>
              </a:ext>
            </a:extLst>
          </p:cNvPr>
          <p:cNvGrpSpPr/>
          <p:nvPr/>
        </p:nvGrpSpPr>
        <p:grpSpPr>
          <a:xfrm>
            <a:off x="3941065" y="1865376"/>
            <a:ext cx="8138160" cy="4992623"/>
            <a:chOff x="4024323" y="1835452"/>
            <a:chExt cx="8054901" cy="5022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16E81A-4439-8FD5-77B8-AFFE6F3E5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4323" y="1835452"/>
              <a:ext cx="8054901" cy="50225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A44C8-11F7-606B-6064-9C592BE17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1545" y="4291861"/>
              <a:ext cx="3825755" cy="1963731"/>
            </a:xfrm>
            <a:prstGeom prst="rect">
              <a:avLst/>
            </a:prstGeom>
          </p:spPr>
        </p:pic>
      </p:grp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6713B666-7FEA-58EE-CBD1-0C6930AA74D2}"/>
              </a:ext>
            </a:extLst>
          </p:cNvPr>
          <p:cNvSpPr txBox="1">
            <a:spLocks/>
          </p:cNvSpPr>
          <p:nvPr/>
        </p:nvSpPr>
        <p:spPr>
          <a:xfrm>
            <a:off x="6992200" y="246887"/>
            <a:ext cx="4747186" cy="18379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Controllers Configuration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Configuration on the cable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Configuration on </a:t>
            </a:r>
            <a:r>
              <a:rPr lang="en-US" sz="1800" dirty="0" err="1"/>
              <a:t>IcepapCMS</a:t>
            </a:r>
            <a:r>
              <a:rPr lang="en-US" sz="1800" dirty="0"/>
              <a:t> 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dirty="0" err="1"/>
              <a:t>Icepap</a:t>
            </a:r>
            <a:r>
              <a:rPr lang="en-US" sz="1300" dirty="0"/>
              <a:t> is the standard motor controller in ALBA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dirty="0" err="1"/>
              <a:t>IcepapCMS</a:t>
            </a:r>
            <a:r>
              <a:rPr lang="en-US" sz="1300" dirty="0"/>
              <a:t> </a:t>
            </a:r>
            <a:r>
              <a:rPr lang="en-US" sz="1300" dirty="0" err="1"/>
              <a:t>alows</a:t>
            </a:r>
            <a:r>
              <a:rPr lang="en-US" sz="1300" dirty="0"/>
              <a:t> also parameters tracking </a:t>
            </a:r>
          </a:p>
        </p:txBody>
      </p:sp>
    </p:spTree>
    <p:extLst>
      <p:ext uri="{BB962C8B-B14F-4D97-AF65-F5344CB8AC3E}">
        <p14:creationId xmlns:p14="http://schemas.microsoft.com/office/powerpoint/2010/main" val="68458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optimize the incident resolution and stock: Use of standards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strategy requires to have spare of all the equipment installed.</a:t>
            </a:r>
          </a:p>
          <a:p>
            <a:pPr marL="457200" lvl="1" indent="-285750"/>
            <a:r>
              <a:rPr lang="en-US" sz="1300" dirty="0"/>
              <a:t>This is told to users on the project design stages</a:t>
            </a:r>
          </a:p>
          <a:p>
            <a:pPr marL="457200" lvl="1" indent="-285750"/>
            <a:r>
              <a:rPr lang="en-US" sz="1300" dirty="0"/>
              <a:t>Budget for spares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Icepap</a:t>
            </a:r>
            <a:r>
              <a:rPr lang="en-US" sz="1800" dirty="0"/>
              <a:t> is the standard controller for </a:t>
            </a:r>
            <a:r>
              <a:rPr lang="en-US" sz="1800" dirty="0" err="1"/>
              <a:t>steper</a:t>
            </a:r>
            <a:r>
              <a:rPr lang="en-US" sz="1800" dirty="0"/>
              <a:t> motors and covers more than 90% of motion controllers in ALBA.</a:t>
            </a:r>
          </a:p>
          <a:p>
            <a:pPr marL="457200" lvl="1" indent="-285750"/>
            <a:r>
              <a:rPr lang="en-US" sz="1300" dirty="0"/>
              <a:t>ICEPAP is a collaboration project between ESRF ALBA and MAXIV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IcepapCMS</a:t>
            </a:r>
            <a:r>
              <a:rPr lang="en-US" sz="1800" dirty="0"/>
              <a:t> allows an easy replacement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IcepapCMS</a:t>
            </a:r>
            <a:r>
              <a:rPr lang="en-US" sz="1800" dirty="0"/>
              <a:t> tracks parameter changes</a:t>
            </a:r>
          </a:p>
        </p:txBody>
      </p:sp>
      <p:pic>
        <p:nvPicPr>
          <p:cNvPr id="1028" name="Picture 4" descr="Welcome to IcePAP’s documentation! — icepap 3.0.0 documentation">
            <a:extLst>
              <a:ext uri="{FF2B5EF4-FFF2-40B4-BE49-F238E27FC236}">
                <a16:creationId xmlns:a16="http://schemas.microsoft.com/office/drawing/2014/main" id="{82308C70-6168-F900-1971-034C1964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105" y="2267712"/>
            <a:ext cx="5863784" cy="33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7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BDD7B-F966-45FA-622F-B1AFD30A80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17299" y="416457"/>
            <a:ext cx="4909119" cy="1742417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Report all temporal &amp; permanent bookings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Remove equipment that is not working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Withdraw equipment indicating the installation location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Introduce </a:t>
            </a:r>
            <a:r>
              <a:rPr lang="en-US" sz="1800" dirty="0" err="1"/>
              <a:t>repared</a:t>
            </a:r>
            <a:r>
              <a:rPr lang="en-US" sz="1800" dirty="0"/>
              <a:t> and new equipment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E271F-23AC-F585-3C69-DC6C7F8E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Inventory as tidy as Warehouse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5B9323-CA6B-FA42-24B2-A14BD38784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614" y="2161042"/>
            <a:ext cx="8547385" cy="442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350D6-C3FA-0924-E20B-2AFE47005B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2158874"/>
            <a:ext cx="8415528" cy="46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65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Sincrotó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411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Calibri</vt:lpstr>
      <vt:lpstr>Outfit</vt:lpstr>
      <vt:lpstr>Arial</vt:lpstr>
      <vt:lpstr>Tema de Office</vt:lpstr>
      <vt:lpstr>Maintenance &amp; Operation Support</vt:lpstr>
      <vt:lpstr>Strategy of Operation Support</vt:lpstr>
      <vt:lpstr>How optimize the incident resolution</vt:lpstr>
      <vt:lpstr>How optimize the incident resolution: Understand</vt:lpstr>
      <vt:lpstr>How optimize the incident resolution: Locate</vt:lpstr>
      <vt:lpstr>How optimize the incident resolution: Replacement</vt:lpstr>
      <vt:lpstr>How optimize the incident resolution: Replacement</vt:lpstr>
      <vt:lpstr>How optimize the incident resolution and stock: Use of standards</vt:lpstr>
      <vt:lpstr>Keep Inventory as tidy as Warehouse</vt:lpstr>
      <vt:lpstr>Inventory tool not only for equipment also for consumables like connectors, wires,</vt:lpstr>
      <vt:lpstr>Ease Stock withdraw</vt:lpstr>
      <vt:lpstr>PowerPoint Presentation</vt:lpstr>
      <vt:lpstr>The Repair Corner</vt:lpstr>
      <vt:lpstr>How optimize the incident resolution: Replacement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XSerra</dc:creator>
  <cp:lastModifiedBy>Operator Electronics</cp:lastModifiedBy>
  <cp:revision>43</cp:revision>
  <dcterms:created xsi:type="dcterms:W3CDTF">2024-02-07T09:48:03Z</dcterms:created>
  <dcterms:modified xsi:type="dcterms:W3CDTF">2025-09-20T04:33:35Z</dcterms:modified>
</cp:coreProperties>
</file>