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4451" r:id="rId2"/>
    <p:sldId id="4492" r:id="rId3"/>
    <p:sldId id="4494" r:id="rId4"/>
    <p:sldId id="4505" r:id="rId5"/>
    <p:sldId id="4504" r:id="rId6"/>
    <p:sldId id="4497" r:id="rId7"/>
    <p:sldId id="4479" r:id="rId8"/>
    <p:sldId id="4498" r:id="rId9"/>
    <p:sldId id="4500" r:id="rId10"/>
    <p:sldId id="4507" r:id="rId11"/>
    <p:sldId id="4502" r:id="rId12"/>
    <p:sldId id="4503" r:id="rId13"/>
    <p:sldId id="4475" r:id="rId14"/>
    <p:sldId id="4486" r:id="rId15"/>
    <p:sldId id="4506" r:id="rId16"/>
    <p:sldId id="4477" r:id="rId17"/>
    <p:sldId id="4510" r:id="rId18"/>
    <p:sldId id="4509" r:id="rId19"/>
    <p:sldId id="4482" r:id="rId20"/>
    <p:sldId id="4508" r:id="rId21"/>
    <p:sldId id="284" r:id="rId22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DesySans Office" panose="020B0503040000020003" pitchFamily="34" charset="0"/>
      <p:regular r:id="rId26"/>
      <p:bold r:id="rId27"/>
      <p:italic r:id="rId28"/>
      <p:boldItalic r:id="rId29"/>
    </p:embeddedFont>
    <p:embeddedFont>
      <p:font typeface="DesySans Office Cn Bold" panose="020B0806040000020003" pitchFamily="34" charset="0"/>
      <p:regular r:id="rId30"/>
    </p:embeddedFont>
    <p:embeddedFont>
      <p:font typeface="DesySans Office Cn Heavy" panose="020B0B06040000020003" pitchFamily="34" charset="0"/>
      <p:regular r:id="rId31"/>
    </p:embeddedFont>
    <p:embeddedFont>
      <p:font typeface="DesySans Office Cn Medium" panose="020B0706040000020003" pitchFamily="34" charset="0"/>
      <p:regular r:id="rId32"/>
    </p:embeddedFont>
    <p:embeddedFont>
      <p:font typeface="DesySans Office Cn Regular" panose="020B0506040000020003" pitchFamily="34" charset="0"/>
      <p:regular r:id="rId33"/>
    </p:embeddedFont>
    <p:embeddedFont>
      <p:font typeface="Wingdings 3" pitchFamily="2" charset="2"/>
      <p:regular r:id="rId3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3ABE"/>
    <a:srgbClr val="FB1F20"/>
    <a:srgbClr val="1212F9"/>
    <a:srgbClr val="A54BEB"/>
    <a:srgbClr val="6666FF"/>
    <a:srgbClr val="EB6E0F"/>
    <a:srgbClr val="0000FF"/>
    <a:srgbClr val="FC9971"/>
    <a:srgbClr val="C82DE2"/>
    <a:srgbClr val="002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550AFEE-AA60-49FA-939E-7A5CFF426D33}">
  <a:tblStyle styleId="{7550AFEE-AA60-49FA-939E-7A5CFF426D33}" styleName="DESY: on white background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6350" cmpd="sng">
              <a:solidFill>
                <a:schemeClr val="lt1"/>
              </a:solidFill>
            </a:ln>
          </a:top>
          <a:bottom>
            <a:ln w="6350" cmpd="sng">
              <a:solidFill>
                <a:schemeClr val="lt1"/>
              </a:solidFill>
            </a:ln>
          </a:bottom>
          <a:insideH>
            <a:ln w="635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V>
      <a:tcStyle>
        <a:tcBdr/>
        <a:fill>
          <a:solidFill>
            <a:schemeClr val="accent1">
              <a:tint val="15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  <a:bottom>
            <a:ln w="31750" cmpd="sng">
              <a:solidFill>
                <a:schemeClr val="dk2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F5BD4321-5A55-4BF0-89E4-40E6ED13D237}" styleName="DESY: on dark background">
    <a:wholeTbl>
      <a:tcTxStyle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dk2">
              <a:alpha val="20000"/>
            </a:schemeClr>
          </a:solidFill>
        </a:fill>
      </a:tcStyle>
    </a:band1H>
    <a:band2H>
      <a:tcStyle>
        <a:tcBdr/>
      </a:tcStyle>
    </a:band2H>
    <a:lastCol>
      <a:tcTxStyle b="on">
        <a:fontRef idx="minor">
          <a:prstClr val="black"/>
        </a:fontRef>
        <a:schemeClr val="lt1"/>
      </a:tcTxStyle>
      <a:tcStyle>
        <a:tcBdr/>
      </a:tcStyle>
    </a:lastCol>
    <a:firstCol>
      <a:tcTxStyle b="on">
        <a:fontRef idx="minor">
          <a:prstClr val="black"/>
        </a:fontRef>
        <a:schemeClr val="lt1"/>
      </a:tcTxStyle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0" cmpd="sng">
              <a:solidFill>
                <a:schemeClr val="dk2"/>
              </a:solidFill>
            </a:ln>
          </a:top>
        </a:tcBdr>
        <a:fill>
          <a:solidFill>
            <a:schemeClr val="dk2">
              <a:alpha val="50000"/>
            </a:schemeClr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0" cmpd="sng">
              <a:solidFill>
                <a:schemeClr val="dk2"/>
              </a:solidFill>
            </a:ln>
          </a:top>
          <a:bottom>
            <a:ln w="0" cmpd="sng">
              <a:solidFill>
                <a:schemeClr val="dk2"/>
              </a:solidFill>
            </a:ln>
          </a:bottom>
        </a:tcBdr>
        <a:fill>
          <a:solidFill>
            <a:schemeClr val="dk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76" autoAdjust="0"/>
    <p:restoredTop sz="84649" autoAdjust="0"/>
  </p:normalViewPr>
  <p:slideViewPr>
    <p:cSldViewPr snapToGrid="0">
      <p:cViewPr varScale="1">
        <p:scale>
          <a:sx n="95" d="100"/>
          <a:sy n="95" d="100"/>
        </p:scale>
        <p:origin x="1472" y="176"/>
      </p:cViewPr>
      <p:guideLst/>
    </p:cSldViewPr>
  </p:slideViewPr>
  <p:outlineViewPr>
    <p:cViewPr>
      <p:scale>
        <a:sx n="33" d="100"/>
        <a:sy n="33" d="100"/>
      </p:scale>
      <p:origin x="0" y="-303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531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FA64C5-A2DC-DEB9-9C78-6A225356DD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0E8E7E-E92D-89DF-DA41-3C5489915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922DF-306A-404F-BB0E-179426359AD8}" type="datetimeFigureOut">
              <a:rPr lang="de-DE" smtClean="0"/>
              <a:t>09.03.26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09789E-B06D-4C2C-0D7D-A4EC761D16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BFE640-9FED-D227-78B0-79761F757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BB0E1-91B1-9149-BADB-C8C9C7151F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02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4144268F-05ED-448A-9733-8A4E564114DB}" type="datetimeFigureOut">
              <a:rPr lang="de-DE" smtClean="0"/>
              <a:pPr/>
              <a:t>09.03.26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82BF6212-DF09-4E39-9308-E46D7D825E8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35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alibri" panose="020F050202020403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D0DE7-9438-E713-A733-99E7B6CD5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68186F-76BB-1190-567F-0716429CA0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8385B-1AF6-C312-14D5-3DF3047DC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62505-1541-97D4-F10E-87C339F53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287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4EF5A-E375-FA61-7BA4-98AFB516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669DDB-F2FA-36D0-3140-1E9B6BA78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720841-8886-D141-4B6E-0C451C123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4B59B-257D-6989-C824-3030E3B6C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548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7523-C590-94A0-97EE-B31EF960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3A439-CFDF-000E-07C9-FBA130051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FCF551-BD37-8384-3699-38613CD86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08A31-5B65-EEBE-5220-9B2BF5051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4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713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6B336-13A3-216B-538D-9F46A5255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7CCB0-BC70-9B03-6914-4BAF1979D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B0745A-6EDD-5A78-019E-B9A0528D8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D1B52-F912-1EF7-C982-07FDA8F6F5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661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E36A7-9846-C76C-F320-F5E1A6F03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32E7A-6F20-DA11-5F23-7B9C7001E5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EF35D-DEBE-19B2-602C-CC17E33A1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79EF4-6319-DD06-E8DC-01E3F59416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7335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277B5-2CAE-FAFC-0AE5-3E6DBB992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B1DE57-1064-5337-BBB7-F1E715B6B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19D11-53DB-6E84-CDC1-4599399C4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A83D1-1A80-08AD-F0DC-CF36492340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794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CE6B5-C3D3-2286-8984-827604BFF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61F6B3-6ECD-184E-B4CA-1A441DC0B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448A3-1963-6E2D-D027-4EF02E2EF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C55C8-43F6-FD9F-8AF8-0BFA7D328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865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6B362-A4C6-5A7F-CB91-24E9B02D7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3AD03F-2200-5177-7F2E-C85746E6C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EEFE9D-27DA-383A-E8E0-BB50A6C7F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876E7-1A7A-9843-04EF-5942CC13B6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977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9B575-FEED-9130-5716-E8C834448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BC3840-AC76-41CC-7664-6FAC017E38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0C471C-C861-197E-A790-38A8FBDA8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E3FF6-B196-E282-37A6-7AF39FDC62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929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87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EC481-F22F-12D1-4E3E-E0B1A80D0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E1DC9-0440-D8C7-A927-8E368CA17F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A74616-CB3E-EDE6-FDC2-05B3A6EE8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6369A-F3E7-153A-AC40-38279A8F56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97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30F40-8055-003D-1671-D57832817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283D49-97F4-17A4-D4D2-09BFC60E6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0E543-9044-5CCB-1653-49F202C53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A7E45-9CFF-93B0-56B9-CF558B4BF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19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B074A-5517-EEB5-F8DE-9136E0241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66AB28-E7F8-050A-BA19-59C4AB06D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1BB382-B47A-B206-CD29-E625229C7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25BDE-EEFC-7C72-AAF1-3777EC0C5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61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71615-08A5-9CBE-3576-E27BC5A15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C225C-76D4-0560-E30A-9E0CC87EF5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F66401-6C89-19B3-3FB5-66F3E76DA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C99E2-FFAB-B465-8611-E46C6BEC8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858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0F1BA-5857-2ABA-2825-C5DEA8994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093B11-FF2F-6CA0-6398-B9B1F7FF2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357016-CEE9-44CD-1629-E65DDA62F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28F6A-9838-D247-02B5-5B68901ED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41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2CDAF-1334-D458-0221-92A45A9F6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B7843F-471F-1D5C-D756-EAC47CF18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F56DE8-ABF1-7A38-007B-66398FCEE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B364-0E3F-0CA8-0D11-5D56B8DA1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047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5FF38-E15B-CED7-0D1C-F6FB1933E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63ED6-E78E-46A7-7639-806981812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B541E-5DDF-8FA6-DC53-E05C941D5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42DFA-FE93-77A2-CCD9-3E3FCAAF6B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577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5DEE8-F07A-EBD9-DCC1-EDB45ACB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BFEC7C-0AF4-DE23-37DC-1C057785E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DB7CB6-BA13-D87B-52C8-561616F96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F10E2-8790-2914-2339-0060EDD21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75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C0054-4199-B47F-5170-426BD69A72D2}"/>
              </a:ext>
            </a:extLst>
          </p:cNvPr>
          <p:cNvSpPr/>
          <p:nvPr userDrawn="1"/>
        </p:nvSpPr>
        <p:spPr>
          <a:xfrm>
            <a:off x="0" y="0"/>
            <a:ext cx="12192000" cy="681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CBCA26-128C-7D71-F492-AD2D7F2CD2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03392" y="67417"/>
            <a:ext cx="2185214" cy="480131"/>
          </a:xfrm>
        </p:spPr>
        <p:txBody>
          <a:bodyPr wrap="none" anchor="b">
            <a:sp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Normal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21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86880"/>
            <a:ext cx="6678420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4" name="Untertitel 9">
            <a:extLst>
              <a:ext uri="{FF2B5EF4-FFF2-40B4-BE49-F238E27FC236}">
                <a16:creationId xmlns:a16="http://schemas.microsoft.com/office/drawing/2014/main" id="{B8A8B4DC-327E-498B-3D92-1E3A17B4A6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6678420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F278AC-CEC3-2F5F-0B60-71603139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sp>
        <p:nvSpPr>
          <p:cNvPr id="7" name="Textplatzhalter 9">
            <a:extLst>
              <a:ext uri="{FF2B5EF4-FFF2-40B4-BE49-F238E27FC236}">
                <a16:creationId xmlns:a16="http://schemas.microsoft.com/office/drawing/2014/main" id="{F9DEC044-D11B-6FDB-1CEB-176B6F6DA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347221-2F08-AFE6-236A-093159F28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Blau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6678421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B80570-95EA-6D77-71CD-F4875EF37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C5BB1A-309B-0FDC-325D-70761D2A77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22CF277-9ABE-BD9A-4D8D-C528B0EB2A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4097373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Kapitellayouts</a:t>
            </a:r>
          </a:p>
        </p:txBody>
      </p:sp>
    </p:spTree>
    <p:extLst>
      <p:ext uri="{BB962C8B-B14F-4D97-AF65-F5344CB8AC3E}">
        <p14:creationId xmlns:p14="http://schemas.microsoft.com/office/powerpoint/2010/main" val="3784075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8800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accent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77CF04-F4D7-A223-9F98-AD1BB4CD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2A5CCA-3517-4D97-FDB4-A808DB48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606AD8-8789-F569-2C51-01D92CC1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5587F12C-EC5B-EDFF-B437-ABB42D6F3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</p:spTree>
    <p:extLst>
      <p:ext uri="{BB962C8B-B14F-4D97-AF65-F5344CB8AC3E}">
        <p14:creationId xmlns:p14="http://schemas.microsoft.com/office/powerpoint/2010/main" val="221439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2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7838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tx2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FFA99AC-26DA-702E-AC6C-0DF759046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3B676-D45D-A254-4874-6F627D41A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87AFA8-1A43-9320-C04E-D87A7FF1E6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51C377-0F65-3F7E-E24A-C6D3AC8F9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38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3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6"/>
            <a:ext cx="11428413" cy="5276939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96DC2-C450-AE4E-862B-F53AE525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01BAB7-739E-D06E-7FCD-EA52B184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8EC27-03F4-2EA2-AB7A-748018CE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874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s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Basislayouts</a:t>
            </a:r>
          </a:p>
        </p:txBody>
      </p:sp>
    </p:spTree>
    <p:extLst>
      <p:ext uri="{BB962C8B-B14F-4D97-AF65-F5344CB8AC3E}">
        <p14:creationId xmlns:p14="http://schemas.microsoft.com/office/powerpoint/2010/main" val="1644154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</p:spTree>
    <p:extLst>
      <p:ext uri="{BB962C8B-B14F-4D97-AF65-F5344CB8AC3E}">
        <p14:creationId xmlns:p14="http://schemas.microsoft.com/office/powerpoint/2010/main" val="113288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24112F24-A451-E0CC-BC1C-4485991CE8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206373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</p:spTree>
    <p:extLst>
      <p:ext uri="{BB962C8B-B14F-4D97-AF65-F5344CB8AC3E}">
        <p14:creationId xmlns:p14="http://schemas.microsoft.com/office/powerpoint/2010/main" val="362512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Titellayouts</a:t>
            </a:r>
          </a:p>
        </p:txBody>
      </p:sp>
    </p:spTree>
    <p:extLst>
      <p:ext uri="{BB962C8B-B14F-4D97-AF65-F5344CB8AC3E}">
        <p14:creationId xmlns:p14="http://schemas.microsoft.com/office/powerpoint/2010/main" val="2388872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</p:spTree>
    <p:extLst>
      <p:ext uri="{BB962C8B-B14F-4D97-AF65-F5344CB8AC3E}">
        <p14:creationId xmlns:p14="http://schemas.microsoft.com/office/powerpoint/2010/main" val="1233633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</p:spTree>
    <p:extLst>
      <p:ext uri="{BB962C8B-B14F-4D97-AF65-F5344CB8AC3E}">
        <p14:creationId xmlns:p14="http://schemas.microsoft.com/office/powerpoint/2010/main" val="3594427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</p:spTree>
    <p:extLst>
      <p:ext uri="{BB962C8B-B14F-4D97-AF65-F5344CB8AC3E}">
        <p14:creationId xmlns:p14="http://schemas.microsoft.com/office/powerpoint/2010/main" val="2044371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line + zweispaltiger Text auf Farbverlauf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2" cy="651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7573962" cy="3448800"/>
          </a:xfrm>
        </p:spPr>
        <p:txBody>
          <a:bodyPr numCol="2" spcCol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 b="1">
                <a:solidFill>
                  <a:schemeClr val="tx2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0E685F4-4531-C4E3-1DFF-4266DD306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600"/>
            <a:ext cx="11428414" cy="905954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46000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Farbverlauf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0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2" y="2279460"/>
            <a:ext cx="5645149" cy="3699065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901627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+ Info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A4EBB2A-B9DB-1927-36B6-64DB91DE3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4963" y="0"/>
            <a:ext cx="4237036" cy="6858000"/>
          </a:xfrm>
          <a:solidFill>
            <a:schemeClr val="tx2"/>
          </a:solidFill>
        </p:spPr>
        <p:txBody>
          <a:bodyPr lIns="360000" tIns="709200" rIns="360000" bIns="360000" numCol="1" spcCol="136800"/>
          <a:lstStyle>
            <a:lvl1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1pPr>
            <a:lvl2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2pPr>
            <a:lvl3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3pPr>
            <a:lvl4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4pPr>
            <a:lvl5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5pPr>
            <a:lvl6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6pPr>
            <a:lvl7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7pPr>
            <a:lvl8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8pPr>
            <a:lvl9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Infotext, 17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324000"/>
            <a:ext cx="7416000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01064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4BC2A8CE-38C1-E4B6-34FC-AEF13455C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278800"/>
            <a:ext cx="564514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575313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tabLst/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931D42AE-CB28-01AA-4C8F-2063EF40E4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4263" y="2278800"/>
            <a:ext cx="451252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928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dunklem Hinter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577894E-3B80-9F7B-DBCB-DD49E04BEC7C}"/>
              </a:ext>
            </a:extLst>
          </p:cNvPr>
          <p:cNvSpPr/>
          <p:nvPr userDrawn="1"/>
        </p:nvSpPr>
        <p:spPr>
          <a:xfrm>
            <a:off x="5688000" y="0"/>
            <a:ext cx="6504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Click icon to add SmartArt graphic</a:t>
            </a:r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F75CB23-7DFB-D484-A440-AD38BFF59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3" y="2278800"/>
            <a:ext cx="4512528" cy="3700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2273760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Ino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6" name="SmartArt-Platzhalter 25">
            <a:extLst>
              <a:ext uri="{FF2B5EF4-FFF2-40B4-BE49-F238E27FC236}">
                <a16:creationId xmlns:a16="http://schemas.microsoft.com/office/drawing/2014/main" id="{51B1533D-0D73-FD8B-F292-365BEC640E0A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56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171E2C-78B1-0D92-2F65-43B973D63835}"/>
              </a:ext>
            </a:extLst>
          </p:cNvPr>
          <p:cNvSpPr/>
          <p:nvPr userDrawn="1"/>
        </p:nvSpPr>
        <p:spPr>
          <a:xfrm>
            <a:off x="6026150" y="0"/>
            <a:ext cx="616585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4098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 mit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718666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CA3F286-B520-DB9E-31D1-B5B7798B5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3240251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boxen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Infoboxen-layouts</a:t>
            </a:r>
          </a:p>
        </p:txBody>
      </p:sp>
    </p:spTree>
    <p:extLst>
      <p:ext uri="{BB962C8B-B14F-4D97-AF65-F5344CB8AC3E}">
        <p14:creationId xmlns:p14="http://schemas.microsoft.com/office/powerpoint/2010/main" val="4219941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en + Bild, dunkler Hintergrund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199C4A7-F715-7270-FEE5-14CF12D431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1737083"/>
            <a:ext cx="3467100" cy="3379786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Introtext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7037" y="4161600"/>
            <a:ext cx="3717926" cy="1816925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0D5FD2E-FD04-E8B2-F332-74015BA419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91486" y="1823645"/>
            <a:ext cx="3717927" cy="415488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7037" y="1823646"/>
            <a:ext cx="3717926" cy="23379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553913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5F9B6DC-BE80-A0DC-D49A-DBE8DD6E39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6690A4A-4C05-9486-2429-67925EE1A6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3999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730902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0522444-3BCD-70E7-E42F-DFF849D260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32105893-BE29-1087-3DF9-EA506C3717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F73F949-3F6A-0A47-4AAE-083D6E9D30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3193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198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Auzählung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5BBA979-297F-B6D3-75C4-BFC8F3915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D1C3A40-461D-E5DA-4850-26E1100C18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36243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08F8F0E-CB29-25FF-BF7A-325A4D487E4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1486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57A23D16-BF31-0FC2-B5FA-553D9609F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853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E0AD860-0567-CEC0-B7AA-C9AB2F827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20097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D7BB8715-2937-1E07-4A2A-A889E83546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75338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83489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Infobox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8AC64DD-B18B-6280-B751-9C8267FDE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1000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7EE21CF-B78A-6C51-4570-0874FB187E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308535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 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E319E4-BFAB-CF55-88F7-CC10A06368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36070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1816DCC-0A86-D003-5B49-7372EBE1268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63605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89055D0-980C-9470-7129-AF98117B71A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91140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1AA9AE5-77B9-D44B-3877-A91CE842AE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18675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7BDCE6E3-3757-85DA-3F0E-97A694277C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156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6" name="Bildplatzhalter 22">
            <a:extLst>
              <a:ext uri="{FF2B5EF4-FFF2-40B4-BE49-F238E27FC236}">
                <a16:creationId xmlns:a16="http://schemas.microsoft.com/office/drawing/2014/main" id="{9D46E66F-A01F-6456-A74B-333440A197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6910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7" name="Bildplatzhalter 22">
            <a:extLst>
              <a:ext uri="{FF2B5EF4-FFF2-40B4-BE49-F238E27FC236}">
                <a16:creationId xmlns:a16="http://schemas.microsoft.com/office/drawing/2014/main" id="{5A3117B4-6944-D905-AA2C-3D84067963B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79663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8" name="Bildplatzhalter 22">
            <a:extLst>
              <a:ext uri="{FF2B5EF4-FFF2-40B4-BE49-F238E27FC236}">
                <a16:creationId xmlns:a16="http://schemas.microsoft.com/office/drawing/2014/main" id="{646AE0E8-423B-72F5-C90E-30D8EC0C856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2417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9" name="Bildplatzhalter 22">
            <a:extLst>
              <a:ext uri="{FF2B5EF4-FFF2-40B4-BE49-F238E27FC236}">
                <a16:creationId xmlns:a16="http://schemas.microsoft.com/office/drawing/2014/main" id="{C46A9B5D-0CC3-D1B8-6680-6825B3C261E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65170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30" name="Bildplatzhalter 22">
            <a:extLst>
              <a:ext uri="{FF2B5EF4-FFF2-40B4-BE49-F238E27FC236}">
                <a16:creationId xmlns:a16="http://schemas.microsoft.com/office/drawing/2014/main" id="{369A327C-1E48-C21C-D374-8AB0B076EC9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579244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3D152251-3B5F-910F-F447-FCA698D9B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698611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FAE9453-E553-DA09-1D24-0048C8EBC8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1001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64BF34A-821F-9EFA-AC3C-D81609F668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122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2E97A083-57A0-1C3A-4CC7-5FE942D6A3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94043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602ED5D5-6E3D-623F-BAE8-6DDDDD3F67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07085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C68E0A1-2823-EC69-7F77-502CF63B27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20127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2ADAD49D-8625-BB17-98AA-35876FF2DA0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33169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676D4A00-D6F1-88A3-DB10-4E23D192510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188164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3BFD95F-FF63-522D-9D3B-FD6AECDDA08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501206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85E3B032-D736-C04C-3D48-E88EDB2BE6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14248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60FAB5F-9CA5-303C-2FC1-55B04208385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0127290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A35296BF-4F3A-AC35-1568-9F1BA88A577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80999" y="975947"/>
            <a:ext cx="11428412" cy="571247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84551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1DCF7057-FC35-8FFA-DB13-E39846A852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1001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60DDE78C-ABCE-2769-1F91-986F4C7558B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1001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1D27D42A-B00E-8C69-8A1C-98ED8BE59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9032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2B0A7036-0685-BABB-118B-ABED517227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94043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8021561-BCF9-EECA-0A4B-991DD62404B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07085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17DD3F-D4A1-CEAF-CF81-2293F6AC6E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20127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2D5B191-0158-03A2-DB90-9466D03FA5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33170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52E6895D-4F53-2394-ADCB-8EC10279003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402074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3603434F-C970-DE07-2F08-99065CAF76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715117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7" name="Bildplatzhalter 11">
            <a:extLst>
              <a:ext uri="{FF2B5EF4-FFF2-40B4-BE49-F238E27FC236}">
                <a16:creationId xmlns:a16="http://schemas.microsoft.com/office/drawing/2014/main" id="{3BFD04AC-3E51-1C91-034C-82B5FAFA5A3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028158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8" name="Bildplatzhalter 11">
            <a:extLst>
              <a:ext uri="{FF2B5EF4-FFF2-40B4-BE49-F238E27FC236}">
                <a16:creationId xmlns:a16="http://schemas.microsoft.com/office/drawing/2014/main" id="{9BCC8A3B-006D-4379-9E00-2B21712A2C94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41201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9" name="Bildplatzhalter 11">
            <a:extLst>
              <a:ext uri="{FF2B5EF4-FFF2-40B4-BE49-F238E27FC236}">
                <a16:creationId xmlns:a16="http://schemas.microsoft.com/office/drawing/2014/main" id="{016DFC82-8F82-62B1-ED33-77675F04B283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089032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B9B06D82-CBB6-84E9-13F3-7AE47994EAA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694043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B73548DB-8FD8-546F-18EF-9BE551361A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07085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D334B039-7463-D922-863C-7FD416FE4A7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20127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15329793-21DD-48EE-3E0B-833F8FD2E9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33170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7" name="Bildplatzhalter 11">
            <a:extLst>
              <a:ext uri="{FF2B5EF4-FFF2-40B4-BE49-F238E27FC236}">
                <a16:creationId xmlns:a16="http://schemas.microsoft.com/office/drawing/2014/main" id="{BBD4B57A-F793-0C26-4C97-27A91DD72FC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3402074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8" name="Bildplatzhalter 11">
            <a:extLst>
              <a:ext uri="{FF2B5EF4-FFF2-40B4-BE49-F238E27FC236}">
                <a16:creationId xmlns:a16="http://schemas.microsoft.com/office/drawing/2014/main" id="{25E4EDE8-B88A-5608-F1E7-23193D301132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715116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9" name="Bildplatzhalter 11">
            <a:extLst>
              <a:ext uri="{FF2B5EF4-FFF2-40B4-BE49-F238E27FC236}">
                <a16:creationId xmlns:a16="http://schemas.microsoft.com/office/drawing/2014/main" id="{19FCBB71-CB60-9C31-ABFC-553181655173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28158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40" name="Bildplatzhalter 11">
            <a:extLst>
              <a:ext uri="{FF2B5EF4-FFF2-40B4-BE49-F238E27FC236}">
                <a16:creationId xmlns:a16="http://schemas.microsoft.com/office/drawing/2014/main" id="{BD508751-4453-5EF2-FE9F-C0AF9A788D9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341201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</p:spTree>
    <p:extLst>
      <p:ext uri="{BB962C8B-B14F-4D97-AF65-F5344CB8AC3E}">
        <p14:creationId xmlns:p14="http://schemas.microsoft.com/office/powerpoint/2010/main" val="3332811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rei Mitarbeit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BB63144-DC67-63BE-9C0A-2F98C38B2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ABC4CB2F-E1A6-D8F4-F581-CC58BC51F1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6950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19807EDA-9353-B73E-49CD-1D10B8E8ACC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13277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4D12EB-F94E-74E5-8960-E93EBA2825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79606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83208717-6DA9-86F7-71EC-74B64A05BF5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746950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lnSpc>
                <a:spcPct val="120000"/>
              </a:lnSpc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5" name="Bildplatzhalter 11">
            <a:extLst>
              <a:ext uri="{FF2B5EF4-FFF2-40B4-BE49-F238E27FC236}">
                <a16:creationId xmlns:a16="http://schemas.microsoft.com/office/drawing/2014/main" id="{A8ED91C3-A7B8-5614-65B0-1C6214A97D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13277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D71231BA-BDB9-3415-D256-E1526C50B86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879606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17967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2346863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Multipicture-layouts</a:t>
            </a:r>
          </a:p>
        </p:txBody>
      </p:sp>
    </p:spTree>
    <p:extLst>
      <p:ext uri="{BB962C8B-B14F-4D97-AF65-F5344CB8AC3E}">
        <p14:creationId xmlns:p14="http://schemas.microsoft.com/office/powerpoint/2010/main" val="1638741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1" y="1305099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034A1EED-1039-5E36-6CC3-725E3F166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5207" y="2003495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A45AFFCA-6B8E-3CC8-E8BC-BC7177A6CAD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5207" y="38100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58AE085-43EA-59B6-697C-414C4CEB56E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67283" y="435603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932969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6096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Bildplatzhalter 11">
            <a:extLst>
              <a:ext uri="{FF2B5EF4-FFF2-40B4-BE49-F238E27FC236}">
                <a16:creationId xmlns:a16="http://schemas.microsoft.com/office/drawing/2014/main" id="{E1137212-67B6-AD0F-CBD3-56E27A48C73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7A541AC7-FD36-1BB2-4AF2-CBDF5A1A12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342900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10" name="SmartArt-Platzhalter 25">
            <a:extLst>
              <a:ext uri="{FF2B5EF4-FFF2-40B4-BE49-F238E27FC236}">
                <a16:creationId xmlns:a16="http://schemas.microsoft.com/office/drawing/2014/main" id="{AB31D4FD-CF95-4E13-196F-159E22B96AB3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930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409E946-0122-A6C7-6EF9-4A4119014B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381000"/>
            <a:ext cx="5645807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4749154-A076-DE76-03DF-30BA3CD2FD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3607" y="380999"/>
            <a:ext cx="5645807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4C60DEA3-2A5E-FCA4-B8DA-846C7C1FBA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000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451A7FFA-3181-BC7A-0012-6899561D55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72303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C426FD-F7A5-A4EE-8252-58607A9EE04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C1835-E531-D957-0637-A856F025E2A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4A5118-D55B-9256-04CD-2522E96B847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973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pictur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469174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zweizeilig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A689EF1B-0175-EAB1-3B77-78B8BFE2FB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57802" y="380999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0" name="Bildplatzhalter 11">
            <a:extLst>
              <a:ext uri="{FF2B5EF4-FFF2-40B4-BE49-F238E27FC236}">
                <a16:creationId xmlns:a16="http://schemas.microsoft.com/office/drawing/2014/main" id="{92A4699B-743A-2486-3212-92F4B532E8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54963" y="380998"/>
            <a:ext cx="3854450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EF9AEADB-2C99-BD07-CD9E-5F477EA81B2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57802" y="3251337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6CEBFB34-276D-4395-4A77-4756E8ADDB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11891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Zitatlayouts</a:t>
            </a:r>
          </a:p>
        </p:txBody>
      </p:sp>
    </p:spTree>
    <p:extLst>
      <p:ext uri="{BB962C8B-B14F-4D97-AF65-F5344CB8AC3E}">
        <p14:creationId xmlns:p14="http://schemas.microsoft.com/office/powerpoint/2010/main" val="3115302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es Zitat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>
            <a:extLst>
              <a:ext uri="{FF2B5EF4-FFF2-40B4-BE49-F238E27FC236}">
                <a16:creationId xmlns:a16="http://schemas.microsoft.com/office/drawing/2014/main" id="{2263AD1A-8F4E-3234-0574-35DC1E834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200" y="10476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7200" y="1047600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9392FFE-02F2-8FAD-7639-095B538BF2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32800" y="35100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95F193FE-7988-88B2-F87D-0C7CB5A343D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32800" y="3509999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643227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Vielen Dank-Layouts</a:t>
            </a:r>
          </a:p>
        </p:txBody>
      </p:sp>
    </p:spTree>
    <p:extLst>
      <p:ext uri="{BB962C8B-B14F-4D97-AF65-F5344CB8AC3E}">
        <p14:creationId xmlns:p14="http://schemas.microsoft.com/office/powerpoint/2010/main" val="2719028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accent1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2168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Name,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3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dunkel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tx2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1493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Abdunkelung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014438" cy="6858000"/>
          </a:xfrm>
          <a:gradFill>
            <a:gsLst>
              <a:gs pos="0">
                <a:schemeClr val="tx1">
                  <a:alpha val="50000"/>
                </a:schemeClr>
              </a:gs>
              <a:gs pos="52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 lIns="381600" rIns="3600000" bIns="4212000"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329184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Standard-Layouts</a:t>
            </a:r>
          </a:p>
        </p:txBody>
      </p:sp>
    </p:spTree>
    <p:extLst>
      <p:ext uri="{BB962C8B-B14F-4D97-AF65-F5344CB8AC3E}">
        <p14:creationId xmlns:p14="http://schemas.microsoft.com/office/powerpoint/2010/main" val="1191211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11428412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F666FCD6-42DA-B38F-BEE5-3AA291F64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500571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asic-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C06C9A80-4A15-EBD2-0CCE-FB3F7DEAB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28985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DC0D4F-9AA6-A8B4-196A-7684D591A2E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5206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BCCAF07-60DD-9D5D-0ACE-BF5735B3AB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35816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320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E0126664-DFD3-558B-E7A5-CF3578551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13929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0E9E0F8-AA9B-E53D-4218-01478138B17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3994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33247EC-57C4-2380-83A5-BE90437B2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864698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ntent + 1/3 Conten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79248E8-161B-2BD4-3AE6-A7F2381F4C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441BAB4-6518-DF63-2FCA-4EAA6A4EB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871957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749894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97A328-0227-2F36-163A-465E319B9F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994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42B0663A-28B4-1EFE-7B1B-3ED3602DE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100698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1/2 Text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75206" y="2349500"/>
            <a:ext cx="5534206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66C1025E-2016-35E0-5CE1-D263F26A6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18039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0999" y="2349500"/>
            <a:ext cx="11428412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FA3F867-4195-04FE-78F3-9CF8614EBA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990C4202-CBAF-A109-9033-040F2B552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284772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7E310F-970E-1C05-04FB-DCAEF0248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EF533324-0576-47CD-9630-23D1C3E26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sp>
        <p:nvSpPr>
          <p:cNvPr id="7" name="Untertitel 9">
            <a:extLst>
              <a:ext uri="{FF2B5EF4-FFF2-40B4-BE49-F238E27FC236}">
                <a16:creationId xmlns:a16="http://schemas.microsoft.com/office/drawing/2014/main" id="{24B10E64-3335-34D1-ACD1-D86A55AD37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5636612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A062A0-9B66-5C2D-20C3-56023CECE9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643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FD10E8F9-43DB-C5A0-D391-39256544A6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67205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769F3CA-076B-C956-639C-9CA165C520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07256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85F40A81-4BDC-1980-1BD2-F7E22258E3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847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C8B4EE04-5D28-1445-49F5-17870040DD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95941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758EB07-87B1-D370-2D05-DD564DC5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40533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642206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6636E66-EDBE-BB53-E379-8A8D3AC1B6E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67204" y="2278800"/>
            <a:ext cx="5642206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5F71407B-49C0-2CAA-2F91-9E4FFBA38B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030920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3713471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39264" y="2278800"/>
            <a:ext cx="3713471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95943" y="2278800"/>
            <a:ext cx="3713471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6ECF7F8-6B81-6161-4EFE-E6AFDAD71C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525752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74104" y="2278800"/>
            <a:ext cx="2749103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7207" y="2278800"/>
            <a:ext cx="2749103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7538024-5CE6-CA76-B28D-CD0555844A1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0310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DE1704-4C3C-075F-58C9-8391E12A9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598222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Masterende</a:t>
            </a:r>
          </a:p>
        </p:txBody>
      </p:sp>
    </p:spTree>
    <p:extLst>
      <p:ext uri="{BB962C8B-B14F-4D97-AF65-F5344CB8AC3E}">
        <p14:creationId xmlns:p14="http://schemas.microsoft.com/office/powerpoint/2010/main" val="637484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04A5A-6569-7146-AA49-F85936DC0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313606"/>
            <a:ext cx="9865096" cy="45109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A9C83-53C4-0048-8367-F267C9D1CE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Conference | Name Surname, Date (Edit by "Insert &gt; Header and Footer")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557F70-45F8-0046-B439-D4590E9E2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  <a:prstGeom prst="rect">
            <a:avLst/>
          </a:prstGeom>
        </p:spPr>
        <p:txBody>
          <a:bodyPr/>
          <a:lstStyle>
            <a:lvl1pPr algn="l">
              <a:spcAft>
                <a:spcPts val="1200"/>
              </a:spcAft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3CECE3-3D34-334C-B6F5-E85B342FB1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  <a:prstGeom prst="rect">
            <a:avLst/>
          </a:prstGeom>
        </p:spPr>
        <p:txBody>
          <a:bodyPr/>
          <a:lstStyle>
            <a:lvl1pPr algn="l">
              <a:spcAft>
                <a:spcPts val="1200"/>
              </a:spcAft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F43C058-E36D-0744-879B-A64EA6B0DD64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407988" y="764704"/>
            <a:ext cx="9936484" cy="417704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638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blau,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AE6A134-0A23-437D-A31B-F6CF06217AFF}"/>
              </a:ext>
            </a:extLst>
          </p:cNvPr>
          <p:cNvSpPr/>
          <p:nvPr userDrawn="1"/>
        </p:nvSpPr>
        <p:spPr>
          <a:xfrm>
            <a:off x="-1" y="0"/>
            <a:ext cx="6192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9BA9E0-0AFD-6D77-7BA3-2C37EE05ED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275621"/>
            <a:ext cx="1495270" cy="202886"/>
          </a:xfrm>
          <a:prstGeom prst="rect">
            <a:avLst/>
          </a:prstGeom>
        </p:spPr>
      </p:pic>
      <p:sp>
        <p:nvSpPr>
          <p:cNvPr id="4" name="Untertitel 9">
            <a:extLst>
              <a:ext uri="{FF2B5EF4-FFF2-40B4-BE49-F238E27FC236}">
                <a16:creationId xmlns:a16="http://schemas.microsoft.com/office/drawing/2014/main" id="{04DDABEC-36B3-C600-901E-BB6BDA66944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001" y="2651361"/>
            <a:ext cx="5636611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  <a:p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CFE66AC6-FEDF-D469-9E88-8D9E75A4F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9F8368-022F-5D88-B4FE-B82DE3E48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9D96C1BB-7086-2D5C-1DF4-86FA0BF4B4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642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Y_Zwei Stando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Luftfotografie, Vogelperspektive, draußen, Gebäude enthält.&#10;&#10;Automatisch generierte Beschreibung">
            <a:extLst>
              <a:ext uri="{FF2B5EF4-FFF2-40B4-BE49-F238E27FC236}">
                <a16:creationId xmlns:a16="http://schemas.microsoft.com/office/drawing/2014/main" id="{113D5B2B-FF26-6696-89E2-78001546A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" name="Grafik 1" descr="Ein Bild, das draußen, Baum, Luftfotografie, Vogelperspektive enthält.&#10;&#10;Automatisch generierte Beschreibung">
            <a:extLst>
              <a:ext uri="{FF2B5EF4-FFF2-40B4-BE49-F238E27FC236}">
                <a16:creationId xmlns:a16="http://schemas.microsoft.com/office/drawing/2014/main" id="{D3340978-8239-FB84-A4D4-BD33DD182B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A7F023F-4F93-7CC0-17B7-E8337D430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81855C-95DD-E6B9-050E-2623883D6122}"/>
              </a:ext>
            </a:extLst>
          </p:cNvPr>
          <p:cNvSpPr txBox="1"/>
          <p:nvPr userDrawn="1"/>
        </p:nvSpPr>
        <p:spPr>
          <a:xfrm>
            <a:off x="789843" y="0"/>
            <a:ext cx="10612315" cy="59875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1200" spc="108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DES</a:t>
            </a:r>
            <a:r>
              <a:rPr lang="de-DE" sz="31200" spc="-5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Y</a:t>
            </a:r>
            <a:r>
              <a:rPr lang="de-DE" sz="31200" spc="-50" baseline="0" dirty="0">
                <a:solidFill>
                  <a:srgbClr val="EB6E0F"/>
                </a:solidFill>
                <a:latin typeface="DesySans Office Cn Heavy" panose="020B0B06040000020003" pitchFamily="34" charset="0"/>
              </a:rPr>
              <a:t>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0BE7296-5B14-6A04-7DAF-EAD0B9E12F14}"/>
              </a:ext>
            </a:extLst>
          </p:cNvPr>
          <p:cNvSpPr txBox="1"/>
          <p:nvPr userDrawn="1"/>
        </p:nvSpPr>
        <p:spPr>
          <a:xfrm>
            <a:off x="3630395" y="834374"/>
            <a:ext cx="4633566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Hamburg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51F770-886C-2636-676B-18D90EB01351}"/>
              </a:ext>
            </a:extLst>
          </p:cNvPr>
          <p:cNvSpPr txBox="1"/>
          <p:nvPr userDrawn="1"/>
        </p:nvSpPr>
        <p:spPr>
          <a:xfrm>
            <a:off x="4263590" y="4996067"/>
            <a:ext cx="4339170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Zeuthen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FF1F95-C020-A13C-9CF3-A9E86E9D3366}"/>
              </a:ext>
            </a:extLst>
          </p:cNvPr>
          <p:cNvSpPr>
            <a:spLocks/>
          </p:cNvSpPr>
          <p:nvPr userDrawn="1"/>
        </p:nvSpPr>
        <p:spPr>
          <a:xfrm>
            <a:off x="1651803" y="994675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884BCBB-6D68-1CB2-3A8C-DFF05D95F63A}"/>
              </a:ext>
            </a:extLst>
          </p:cNvPr>
          <p:cNvCxnSpPr/>
          <p:nvPr userDrawn="1"/>
        </p:nvCxnSpPr>
        <p:spPr>
          <a:xfrm>
            <a:off x="1838051" y="1090419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A4212FE-3438-9DCA-7FAC-41FA09C81149}"/>
              </a:ext>
            </a:extLst>
          </p:cNvPr>
          <p:cNvSpPr>
            <a:spLocks/>
          </p:cNvSpPr>
          <p:nvPr userDrawn="1"/>
        </p:nvSpPr>
        <p:spPr>
          <a:xfrm flipH="1">
            <a:off x="10389863" y="5159968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A6B9596-A1FD-33C0-D133-2483C6563B25}"/>
              </a:ext>
            </a:extLst>
          </p:cNvPr>
          <p:cNvCxnSpPr/>
          <p:nvPr userDrawn="1"/>
        </p:nvCxnSpPr>
        <p:spPr>
          <a:xfrm flipH="1">
            <a:off x="8789008" y="5255712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8299D5F-BD2D-54F4-56AE-4162121E1E06}"/>
              </a:ext>
            </a:extLst>
          </p:cNvPr>
          <p:cNvSpPr txBox="1"/>
          <p:nvPr userDrawn="1"/>
        </p:nvSpPr>
        <p:spPr>
          <a:xfrm>
            <a:off x="1093178" y="2259597"/>
            <a:ext cx="10005645" cy="23388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1500">
                <a:solidFill>
                  <a:schemeClr val="tx2"/>
                </a:solidFill>
                <a:latin typeface="DesySans Office Cn Bold" panose="020B0806040000020003" pitchFamily="34" charset="0"/>
              </a:rPr>
              <a:t>Zwei Standorte</a:t>
            </a:r>
          </a:p>
        </p:txBody>
      </p:sp>
    </p:spTree>
    <p:extLst>
      <p:ext uri="{BB962C8B-B14F-4D97-AF65-F5344CB8AC3E}">
        <p14:creationId xmlns:p14="http://schemas.microsoft.com/office/powerpoint/2010/main" val="192336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7" grpId="0" animBg="1"/>
      <p:bldP spid="22" grpId="0" animBg="1"/>
      <p:bldP spid="3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Forschungsbere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pic>
        <p:nvPicPr>
          <p:cNvPr id="6" name="Bildplatzhalter 31" descr="Ein Bild, das Kleidung, Person, Bautechnik, Im Haus enthält.&#10;&#10;KI-generierte Inhalte können fehlerhaft sein.">
            <a:extLst>
              <a:ext uri="{FF2B5EF4-FFF2-40B4-BE49-F238E27FC236}">
                <a16:creationId xmlns:a16="http://schemas.microsoft.com/office/drawing/2014/main" id="{891EF143-B085-CE2B-80AB-18B7DB6CD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Bildplatzhalter 33" descr="Ein Bild, das Bautechnik, Industrie, Stahl, Metall enthält.&#10;&#10;KI-generierte Inhalte können fehlerhaft sein.">
            <a:extLst>
              <a:ext uri="{FF2B5EF4-FFF2-40B4-BE49-F238E27FC236}">
                <a16:creationId xmlns:a16="http://schemas.microsoft.com/office/drawing/2014/main" id="{72A1FDE9-B492-56C5-2BBA-D4F43BFEB8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8" name="Bildplatzhalter 37" descr="Ein Bild, das Licht enthält.&#10;&#10;KI-generierte Inhalte können fehlerhaft sein.">
            <a:extLst>
              <a:ext uri="{FF2B5EF4-FFF2-40B4-BE49-F238E27FC236}">
                <a16:creationId xmlns:a16="http://schemas.microsoft.com/office/drawing/2014/main" id="{52E6A8BA-CB62-D8C6-E743-78D32C8F30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9" name="Bildplatzhalter 35" descr="Ein Bild, das Himmel, draußen, Gelände, Landschaft enthält.&#10;&#10;KI-generierte Inhalte können fehlerhaft sein.">
            <a:extLst>
              <a:ext uri="{FF2B5EF4-FFF2-40B4-BE49-F238E27FC236}">
                <a16:creationId xmlns:a16="http://schemas.microsoft.com/office/drawing/2014/main" id="{B3D4EE59-8463-3C32-6EB3-54F2998EB6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788823-ACD8-D141-8CA2-F28F013EF2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04541-FF57-8278-B44B-BEFA58C58659}"/>
              </a:ext>
            </a:extLst>
          </p:cNvPr>
          <p:cNvSpPr txBox="1"/>
          <p:nvPr userDrawn="1"/>
        </p:nvSpPr>
        <p:spPr>
          <a:xfrm>
            <a:off x="0" y="2259597"/>
            <a:ext cx="12192000" cy="2232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8000">
                <a:solidFill>
                  <a:schemeClr val="tx2"/>
                </a:solidFill>
                <a:latin typeface="DesySans Office Cn Bold" panose="020B0806040000020003" pitchFamily="34" charset="0"/>
              </a:rPr>
              <a:t>Vier Forschungsbereiche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E10B54-8BF0-8E8A-AB47-38C7E76DF795}"/>
              </a:ext>
            </a:extLst>
          </p:cNvPr>
          <p:cNvSpPr txBox="1"/>
          <p:nvPr userDrawn="1"/>
        </p:nvSpPr>
        <p:spPr>
          <a:xfrm>
            <a:off x="748397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Photon Science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F355C4-D854-EF71-0CC7-621C2CDE6F48}"/>
              </a:ext>
            </a:extLst>
          </p:cNvPr>
          <p:cNvSpPr txBox="1"/>
          <p:nvPr userDrawn="1"/>
        </p:nvSpPr>
        <p:spPr>
          <a:xfrm>
            <a:off x="6844398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Particle Physics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B3681A-D39A-AC3E-A27B-579E15BE3EFF}"/>
              </a:ext>
            </a:extLst>
          </p:cNvPr>
          <p:cNvSpPr txBox="1"/>
          <p:nvPr userDrawn="1"/>
        </p:nvSpPr>
        <p:spPr>
          <a:xfrm>
            <a:off x="748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Astro Particle Physics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2181357-D9B1-3974-8955-CAC503E09DA1}"/>
              </a:ext>
            </a:extLst>
          </p:cNvPr>
          <p:cNvSpPr txBox="1"/>
          <p:nvPr userDrawn="1"/>
        </p:nvSpPr>
        <p:spPr>
          <a:xfrm>
            <a:off x="6844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Accelerators</a:t>
            </a:r>
          </a:p>
        </p:txBody>
      </p:sp>
    </p:spTree>
    <p:extLst>
      <p:ext uri="{BB962C8B-B14F-4D97-AF65-F5344CB8AC3E}">
        <p14:creationId xmlns:p14="http://schemas.microsoft.com/office/powerpoint/2010/main" val="17461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9878D0-5ACE-0DFE-8ED6-2EEC61E4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7573963" cy="16617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Headline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EB2FA6-C9A8-1A0E-5E14-2B25F896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2598738"/>
            <a:ext cx="11428413" cy="3379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B5C13A-6BF6-BDEC-C4EC-65533213D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de-DE"/>
              <a:t>09.03.2026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46A3D-4E9D-ED03-4E6F-2FAABC64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6475413"/>
            <a:ext cx="455612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B30850-3B87-C858-2181-46978151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de-DE"/>
              <a:t>Oliviero Cannelli - ELIXIR2026 - Soleil</a:t>
            </a:r>
          </a:p>
        </p:txBody>
      </p:sp>
      <p:grpSp>
        <p:nvGrpSpPr>
          <p:cNvPr id="12" name="Grafik 8">
            <a:extLst>
              <a:ext uri="{FF2B5EF4-FFF2-40B4-BE49-F238E27FC236}">
                <a16:creationId xmlns:a16="http://schemas.microsoft.com/office/drawing/2014/main" id="{73ED5B53-34EF-45A2-B4F3-02CC97F44696}"/>
              </a:ext>
            </a:extLst>
          </p:cNvPr>
          <p:cNvGrpSpPr/>
          <p:nvPr userDrawn="1"/>
        </p:nvGrpSpPr>
        <p:grpSpPr>
          <a:xfrm>
            <a:off x="380999" y="6519075"/>
            <a:ext cx="269424" cy="86053"/>
            <a:chOff x="386631" y="6383698"/>
            <a:chExt cx="269424" cy="86053"/>
          </a:xfrm>
        </p:grpSpPr>
        <p:grpSp>
          <p:nvGrpSpPr>
            <p:cNvPr id="13" name="Grafik 8">
              <a:extLst>
                <a:ext uri="{FF2B5EF4-FFF2-40B4-BE49-F238E27FC236}">
                  <a16:creationId xmlns:a16="http://schemas.microsoft.com/office/drawing/2014/main" id="{64A7DC56-9933-D386-F726-FBD760D9BDB7}"/>
                </a:ext>
              </a:extLst>
            </p:cNvPr>
            <p:cNvGrpSpPr/>
            <p:nvPr/>
          </p:nvGrpSpPr>
          <p:grpSpPr>
            <a:xfrm>
              <a:off x="386631" y="6385008"/>
              <a:ext cx="121287" cy="83565"/>
              <a:chOff x="386631" y="6385008"/>
              <a:chExt cx="121287" cy="83565"/>
            </a:xfrm>
            <a:solidFill>
              <a:srgbClr val="007BC8"/>
            </a:solidFill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D0724188-9DCE-C686-83E4-138E657E75BD}"/>
                  </a:ext>
                </a:extLst>
              </p:cNvPr>
              <p:cNvSpPr/>
              <p:nvPr/>
            </p:nvSpPr>
            <p:spPr>
              <a:xfrm>
                <a:off x="386631" y="6385008"/>
                <a:ext cx="57500" cy="83565"/>
              </a:xfrm>
              <a:custGeom>
                <a:avLst/>
                <a:gdLst>
                  <a:gd name="connsiteX0" fmla="*/ 0 w 57500"/>
                  <a:gd name="connsiteY0" fmla="*/ 0 h 83565"/>
                  <a:gd name="connsiteX1" fmla="*/ 26327 w 57500"/>
                  <a:gd name="connsiteY1" fmla="*/ 0 h 83565"/>
                  <a:gd name="connsiteX2" fmla="*/ 49772 w 57500"/>
                  <a:gd name="connsiteY2" fmla="*/ 7204 h 83565"/>
                  <a:gd name="connsiteX3" fmla="*/ 57500 w 57500"/>
                  <a:gd name="connsiteY3" fmla="*/ 29209 h 83565"/>
                  <a:gd name="connsiteX4" fmla="*/ 57500 w 57500"/>
                  <a:gd name="connsiteY4" fmla="*/ 54357 h 83565"/>
                  <a:gd name="connsiteX5" fmla="*/ 49772 w 57500"/>
                  <a:gd name="connsiteY5" fmla="*/ 76361 h 83565"/>
                  <a:gd name="connsiteX6" fmla="*/ 26327 w 57500"/>
                  <a:gd name="connsiteY6" fmla="*/ 83565 h 83565"/>
                  <a:gd name="connsiteX7" fmla="*/ 0 w 57500"/>
                  <a:gd name="connsiteY7" fmla="*/ 83565 h 83565"/>
                  <a:gd name="connsiteX8" fmla="*/ 0 w 57500"/>
                  <a:gd name="connsiteY8" fmla="*/ 0 h 83565"/>
                  <a:gd name="connsiteX9" fmla="*/ 26196 w 57500"/>
                  <a:gd name="connsiteY9" fmla="*/ 67324 h 83565"/>
                  <a:gd name="connsiteX10" fmla="*/ 34972 w 57500"/>
                  <a:gd name="connsiteY10" fmla="*/ 64180 h 83565"/>
                  <a:gd name="connsiteX11" fmla="*/ 38115 w 57500"/>
                  <a:gd name="connsiteY11" fmla="*/ 54750 h 83565"/>
                  <a:gd name="connsiteX12" fmla="*/ 38115 w 57500"/>
                  <a:gd name="connsiteY12" fmla="*/ 29471 h 83565"/>
                  <a:gd name="connsiteX13" fmla="*/ 34972 w 57500"/>
                  <a:gd name="connsiteY13" fmla="*/ 19909 h 83565"/>
                  <a:gd name="connsiteX14" fmla="*/ 26196 w 57500"/>
                  <a:gd name="connsiteY14" fmla="*/ 16765 h 83565"/>
                  <a:gd name="connsiteX15" fmla="*/ 19385 w 57500"/>
                  <a:gd name="connsiteY15" fmla="*/ 16765 h 83565"/>
                  <a:gd name="connsiteX16" fmla="*/ 19385 w 57500"/>
                  <a:gd name="connsiteY16" fmla="*/ 67455 h 83565"/>
                  <a:gd name="connsiteX17" fmla="*/ 26196 w 57500"/>
                  <a:gd name="connsiteY17" fmla="*/ 67455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500" h="83565">
                    <a:moveTo>
                      <a:pt x="0" y="0"/>
                    </a:moveTo>
                    <a:lnTo>
                      <a:pt x="26327" y="0"/>
                    </a:lnTo>
                    <a:cubicBezTo>
                      <a:pt x="36805" y="0"/>
                      <a:pt x="44664" y="2358"/>
                      <a:pt x="49772" y="7204"/>
                    </a:cubicBezTo>
                    <a:cubicBezTo>
                      <a:pt x="54880" y="12050"/>
                      <a:pt x="57500" y="19385"/>
                      <a:pt x="57500" y="29209"/>
                    </a:cubicBezTo>
                    <a:lnTo>
                      <a:pt x="57500" y="54357"/>
                    </a:lnTo>
                    <a:cubicBezTo>
                      <a:pt x="57500" y="64180"/>
                      <a:pt x="54880" y="71515"/>
                      <a:pt x="49772" y="76361"/>
                    </a:cubicBezTo>
                    <a:cubicBezTo>
                      <a:pt x="44664" y="81208"/>
                      <a:pt x="36805" y="83565"/>
                      <a:pt x="26327" y="83565"/>
                    </a:cubicBezTo>
                    <a:lnTo>
                      <a:pt x="0" y="83565"/>
                    </a:lnTo>
                    <a:lnTo>
                      <a:pt x="0" y="0"/>
                    </a:lnTo>
                    <a:close/>
                    <a:moveTo>
                      <a:pt x="26196" y="67324"/>
                    </a:moveTo>
                    <a:cubicBezTo>
                      <a:pt x="29994" y="67324"/>
                      <a:pt x="32876" y="66276"/>
                      <a:pt x="34972" y="64180"/>
                    </a:cubicBezTo>
                    <a:cubicBezTo>
                      <a:pt x="37067" y="62085"/>
                      <a:pt x="38115" y="58941"/>
                      <a:pt x="38115" y="54750"/>
                    </a:cubicBezTo>
                    <a:lnTo>
                      <a:pt x="38115" y="29471"/>
                    </a:lnTo>
                    <a:cubicBezTo>
                      <a:pt x="38115" y="25148"/>
                      <a:pt x="37067" y="22005"/>
                      <a:pt x="34972" y="19909"/>
                    </a:cubicBezTo>
                    <a:cubicBezTo>
                      <a:pt x="32876" y="17813"/>
                      <a:pt x="29994" y="16765"/>
                      <a:pt x="26196" y="16765"/>
                    </a:cubicBezTo>
                    <a:lnTo>
                      <a:pt x="19385" y="16765"/>
                    </a:lnTo>
                    <a:lnTo>
                      <a:pt x="19385" y="67455"/>
                    </a:lnTo>
                    <a:lnTo>
                      <a:pt x="26196" y="67455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CE2C6CB5-37EB-D370-0587-BC43D8F589EF}"/>
                  </a:ext>
                </a:extLst>
              </p:cNvPr>
              <p:cNvSpPr/>
              <p:nvPr/>
            </p:nvSpPr>
            <p:spPr>
              <a:xfrm>
                <a:off x="457883" y="6385008"/>
                <a:ext cx="50034" cy="83565"/>
              </a:xfrm>
              <a:custGeom>
                <a:avLst/>
                <a:gdLst>
                  <a:gd name="connsiteX0" fmla="*/ 0 w 50034"/>
                  <a:gd name="connsiteY0" fmla="*/ 0 h 83565"/>
                  <a:gd name="connsiteX1" fmla="*/ 49379 w 50034"/>
                  <a:gd name="connsiteY1" fmla="*/ 0 h 83565"/>
                  <a:gd name="connsiteX2" fmla="*/ 49379 w 50034"/>
                  <a:gd name="connsiteY2" fmla="*/ 16242 h 83565"/>
                  <a:gd name="connsiteX3" fmla="*/ 19385 w 50034"/>
                  <a:gd name="connsiteY3" fmla="*/ 16242 h 83565"/>
                  <a:gd name="connsiteX4" fmla="*/ 19385 w 50034"/>
                  <a:gd name="connsiteY4" fmla="*/ 33793 h 83565"/>
                  <a:gd name="connsiteX5" fmla="*/ 46498 w 50034"/>
                  <a:gd name="connsiteY5" fmla="*/ 33793 h 83565"/>
                  <a:gd name="connsiteX6" fmla="*/ 46498 w 50034"/>
                  <a:gd name="connsiteY6" fmla="*/ 48856 h 83565"/>
                  <a:gd name="connsiteX7" fmla="*/ 19385 w 50034"/>
                  <a:gd name="connsiteY7" fmla="*/ 48856 h 83565"/>
                  <a:gd name="connsiteX8" fmla="*/ 19385 w 50034"/>
                  <a:gd name="connsiteY8" fmla="*/ 67324 h 83565"/>
                  <a:gd name="connsiteX9" fmla="*/ 50034 w 50034"/>
                  <a:gd name="connsiteY9" fmla="*/ 67324 h 83565"/>
                  <a:gd name="connsiteX10" fmla="*/ 50034 w 50034"/>
                  <a:gd name="connsiteY10" fmla="*/ 83565 h 83565"/>
                  <a:gd name="connsiteX11" fmla="*/ 131 w 50034"/>
                  <a:gd name="connsiteY11" fmla="*/ 83565 h 83565"/>
                  <a:gd name="connsiteX12" fmla="*/ 131 w 50034"/>
                  <a:gd name="connsiteY12" fmla="*/ 0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034" h="83565">
                    <a:moveTo>
                      <a:pt x="0" y="0"/>
                    </a:moveTo>
                    <a:lnTo>
                      <a:pt x="49379" y="0"/>
                    </a:lnTo>
                    <a:lnTo>
                      <a:pt x="49379" y="16242"/>
                    </a:lnTo>
                    <a:lnTo>
                      <a:pt x="19385" y="16242"/>
                    </a:lnTo>
                    <a:lnTo>
                      <a:pt x="19385" y="33793"/>
                    </a:lnTo>
                    <a:lnTo>
                      <a:pt x="46498" y="33793"/>
                    </a:lnTo>
                    <a:lnTo>
                      <a:pt x="46498" y="48856"/>
                    </a:lnTo>
                    <a:lnTo>
                      <a:pt x="19385" y="48856"/>
                    </a:lnTo>
                    <a:lnTo>
                      <a:pt x="19385" y="67324"/>
                    </a:lnTo>
                    <a:lnTo>
                      <a:pt x="50034" y="67324"/>
                    </a:lnTo>
                    <a:lnTo>
                      <a:pt x="50034" y="83565"/>
                    </a:lnTo>
                    <a:lnTo>
                      <a:pt x="131" y="8356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6" name="Grafik 8">
              <a:extLst>
                <a:ext uri="{FF2B5EF4-FFF2-40B4-BE49-F238E27FC236}">
                  <a16:creationId xmlns:a16="http://schemas.microsoft.com/office/drawing/2014/main" id="{45CDD609-0F55-4F37-2F49-FA7CD734ECDB}"/>
                </a:ext>
              </a:extLst>
            </p:cNvPr>
            <p:cNvGrpSpPr/>
            <p:nvPr/>
          </p:nvGrpSpPr>
          <p:grpSpPr>
            <a:xfrm>
              <a:off x="517872" y="6383698"/>
              <a:ext cx="120894" cy="85791"/>
              <a:chOff x="517872" y="6383698"/>
              <a:chExt cx="120894" cy="85791"/>
            </a:xfrm>
            <a:solidFill>
              <a:srgbClr val="007BC8"/>
            </a:solidFill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67159767-3C3F-556A-92F1-BD72FDE6B283}"/>
                  </a:ext>
                </a:extLst>
              </p:cNvPr>
              <p:cNvSpPr/>
              <p:nvPr/>
            </p:nvSpPr>
            <p:spPr>
              <a:xfrm>
                <a:off x="517872" y="6383698"/>
                <a:ext cx="54356" cy="85791"/>
              </a:xfrm>
              <a:custGeom>
                <a:avLst/>
                <a:gdLst>
                  <a:gd name="connsiteX0" fmla="*/ 10478 w 54356"/>
                  <a:gd name="connsiteY0" fmla="*/ 84613 h 85791"/>
                  <a:gd name="connsiteX1" fmla="*/ 0 w 54356"/>
                  <a:gd name="connsiteY1" fmla="*/ 81208 h 85791"/>
                  <a:gd name="connsiteX2" fmla="*/ 2882 w 54356"/>
                  <a:gd name="connsiteY2" fmla="*/ 64966 h 85791"/>
                  <a:gd name="connsiteX3" fmla="*/ 12967 w 54356"/>
                  <a:gd name="connsiteY3" fmla="*/ 68372 h 85791"/>
                  <a:gd name="connsiteX4" fmla="*/ 23445 w 54356"/>
                  <a:gd name="connsiteY4" fmla="*/ 69812 h 85791"/>
                  <a:gd name="connsiteX5" fmla="*/ 32483 w 54356"/>
                  <a:gd name="connsiteY5" fmla="*/ 67717 h 85791"/>
                  <a:gd name="connsiteX6" fmla="*/ 35234 w 54356"/>
                  <a:gd name="connsiteY6" fmla="*/ 62085 h 85791"/>
                  <a:gd name="connsiteX7" fmla="*/ 35234 w 54356"/>
                  <a:gd name="connsiteY7" fmla="*/ 61037 h 85791"/>
                  <a:gd name="connsiteX8" fmla="*/ 33662 w 54356"/>
                  <a:gd name="connsiteY8" fmla="*/ 56714 h 85791"/>
                  <a:gd name="connsiteX9" fmla="*/ 28423 w 54356"/>
                  <a:gd name="connsiteY9" fmla="*/ 53178 h 85791"/>
                  <a:gd name="connsiteX10" fmla="*/ 18992 w 54356"/>
                  <a:gd name="connsiteY10" fmla="*/ 48594 h 85791"/>
                  <a:gd name="connsiteX11" fmla="*/ 5763 w 54356"/>
                  <a:gd name="connsiteY11" fmla="*/ 38901 h 85791"/>
                  <a:gd name="connsiteX12" fmla="*/ 1441 w 54356"/>
                  <a:gd name="connsiteY12" fmla="*/ 25410 h 85791"/>
                  <a:gd name="connsiteX13" fmla="*/ 1441 w 54356"/>
                  <a:gd name="connsiteY13" fmla="*/ 23969 h 85791"/>
                  <a:gd name="connsiteX14" fmla="*/ 4715 w 54356"/>
                  <a:gd name="connsiteY14" fmla="*/ 11133 h 85791"/>
                  <a:gd name="connsiteX15" fmla="*/ 14539 w 54356"/>
                  <a:gd name="connsiteY15" fmla="*/ 2882 h 85791"/>
                  <a:gd name="connsiteX16" fmla="*/ 30518 w 54356"/>
                  <a:gd name="connsiteY16" fmla="*/ 0 h 85791"/>
                  <a:gd name="connsiteX17" fmla="*/ 42830 w 54356"/>
                  <a:gd name="connsiteY17" fmla="*/ 1179 h 85791"/>
                  <a:gd name="connsiteX18" fmla="*/ 51999 w 54356"/>
                  <a:gd name="connsiteY18" fmla="*/ 4060 h 85791"/>
                  <a:gd name="connsiteX19" fmla="*/ 48986 w 54356"/>
                  <a:gd name="connsiteY19" fmla="*/ 19516 h 85791"/>
                  <a:gd name="connsiteX20" fmla="*/ 41259 w 54356"/>
                  <a:gd name="connsiteY20" fmla="*/ 16896 h 85791"/>
                  <a:gd name="connsiteX21" fmla="*/ 31435 w 54356"/>
                  <a:gd name="connsiteY21" fmla="*/ 15849 h 85791"/>
                  <a:gd name="connsiteX22" fmla="*/ 23314 w 54356"/>
                  <a:gd name="connsiteY22" fmla="*/ 17944 h 85791"/>
                  <a:gd name="connsiteX23" fmla="*/ 20564 w 54356"/>
                  <a:gd name="connsiteY23" fmla="*/ 23576 h 85791"/>
                  <a:gd name="connsiteX24" fmla="*/ 20564 w 54356"/>
                  <a:gd name="connsiteY24" fmla="*/ 24493 h 85791"/>
                  <a:gd name="connsiteX25" fmla="*/ 22267 w 54356"/>
                  <a:gd name="connsiteY25" fmla="*/ 29209 h 85791"/>
                  <a:gd name="connsiteX26" fmla="*/ 27506 w 54356"/>
                  <a:gd name="connsiteY26" fmla="*/ 32876 h 85791"/>
                  <a:gd name="connsiteX27" fmla="*/ 36412 w 54356"/>
                  <a:gd name="connsiteY27" fmla="*/ 37329 h 85791"/>
                  <a:gd name="connsiteX28" fmla="*/ 46498 w 54356"/>
                  <a:gd name="connsiteY28" fmla="*/ 43616 h 85791"/>
                  <a:gd name="connsiteX29" fmla="*/ 52392 w 54356"/>
                  <a:gd name="connsiteY29" fmla="*/ 50820 h 85791"/>
                  <a:gd name="connsiteX30" fmla="*/ 54357 w 54356"/>
                  <a:gd name="connsiteY30" fmla="*/ 60120 h 85791"/>
                  <a:gd name="connsiteX31" fmla="*/ 54357 w 54356"/>
                  <a:gd name="connsiteY31" fmla="*/ 61561 h 85791"/>
                  <a:gd name="connsiteX32" fmla="*/ 50951 w 54356"/>
                  <a:gd name="connsiteY32" fmla="*/ 74528 h 85791"/>
                  <a:gd name="connsiteX33" fmla="*/ 40735 w 54356"/>
                  <a:gd name="connsiteY33" fmla="*/ 82910 h 85791"/>
                  <a:gd name="connsiteX34" fmla="*/ 24231 w 54356"/>
                  <a:gd name="connsiteY34" fmla="*/ 85792 h 85791"/>
                  <a:gd name="connsiteX35" fmla="*/ 10478 w 54356"/>
                  <a:gd name="connsiteY35" fmla="*/ 84351 h 8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4356" h="85791">
                    <a:moveTo>
                      <a:pt x="10478" y="84613"/>
                    </a:moveTo>
                    <a:cubicBezTo>
                      <a:pt x="6287" y="83696"/>
                      <a:pt x="2751" y="82517"/>
                      <a:pt x="0" y="81208"/>
                    </a:cubicBezTo>
                    <a:lnTo>
                      <a:pt x="2882" y="64966"/>
                    </a:lnTo>
                    <a:cubicBezTo>
                      <a:pt x="5894" y="66276"/>
                      <a:pt x="9300" y="67455"/>
                      <a:pt x="12967" y="68372"/>
                    </a:cubicBezTo>
                    <a:cubicBezTo>
                      <a:pt x="16634" y="69288"/>
                      <a:pt x="20171" y="69812"/>
                      <a:pt x="23445" y="69812"/>
                    </a:cubicBezTo>
                    <a:cubicBezTo>
                      <a:pt x="27506" y="69812"/>
                      <a:pt x="30518" y="69157"/>
                      <a:pt x="32483" y="67717"/>
                    </a:cubicBezTo>
                    <a:cubicBezTo>
                      <a:pt x="34317" y="66407"/>
                      <a:pt x="35234" y="64442"/>
                      <a:pt x="35234" y="62085"/>
                    </a:cubicBezTo>
                    <a:lnTo>
                      <a:pt x="35234" y="61037"/>
                    </a:lnTo>
                    <a:cubicBezTo>
                      <a:pt x="35234" y="59334"/>
                      <a:pt x="34710" y="57893"/>
                      <a:pt x="33662" y="56714"/>
                    </a:cubicBezTo>
                    <a:cubicBezTo>
                      <a:pt x="32614" y="55536"/>
                      <a:pt x="30911" y="54357"/>
                      <a:pt x="28423" y="53178"/>
                    </a:cubicBezTo>
                    <a:lnTo>
                      <a:pt x="18992" y="48594"/>
                    </a:lnTo>
                    <a:cubicBezTo>
                      <a:pt x="13098" y="45712"/>
                      <a:pt x="8645" y="42569"/>
                      <a:pt x="5763" y="38901"/>
                    </a:cubicBezTo>
                    <a:cubicBezTo>
                      <a:pt x="2882" y="35234"/>
                      <a:pt x="1441" y="30780"/>
                      <a:pt x="1441" y="25410"/>
                    </a:cubicBezTo>
                    <a:lnTo>
                      <a:pt x="1441" y="23969"/>
                    </a:lnTo>
                    <a:cubicBezTo>
                      <a:pt x="1441" y="18992"/>
                      <a:pt x="2489" y="14670"/>
                      <a:pt x="4715" y="11133"/>
                    </a:cubicBezTo>
                    <a:cubicBezTo>
                      <a:pt x="6942" y="7466"/>
                      <a:pt x="10216" y="4715"/>
                      <a:pt x="14539" y="2882"/>
                    </a:cubicBezTo>
                    <a:cubicBezTo>
                      <a:pt x="18861" y="917"/>
                      <a:pt x="24231" y="0"/>
                      <a:pt x="30518" y="0"/>
                    </a:cubicBezTo>
                    <a:cubicBezTo>
                      <a:pt x="34972" y="0"/>
                      <a:pt x="39032" y="393"/>
                      <a:pt x="42830" y="1179"/>
                    </a:cubicBezTo>
                    <a:cubicBezTo>
                      <a:pt x="46498" y="1965"/>
                      <a:pt x="49641" y="2882"/>
                      <a:pt x="51999" y="4060"/>
                    </a:cubicBezTo>
                    <a:lnTo>
                      <a:pt x="48986" y="19516"/>
                    </a:lnTo>
                    <a:cubicBezTo>
                      <a:pt x="46891" y="18468"/>
                      <a:pt x="44402" y="17551"/>
                      <a:pt x="41259" y="16896"/>
                    </a:cubicBezTo>
                    <a:cubicBezTo>
                      <a:pt x="38115" y="16242"/>
                      <a:pt x="34972" y="15849"/>
                      <a:pt x="31435" y="15849"/>
                    </a:cubicBezTo>
                    <a:cubicBezTo>
                      <a:pt x="27899" y="15849"/>
                      <a:pt x="25279" y="16503"/>
                      <a:pt x="23314" y="17944"/>
                    </a:cubicBezTo>
                    <a:cubicBezTo>
                      <a:pt x="21350" y="19385"/>
                      <a:pt x="20564" y="21219"/>
                      <a:pt x="20564" y="23576"/>
                    </a:cubicBezTo>
                    <a:lnTo>
                      <a:pt x="20564" y="24493"/>
                    </a:lnTo>
                    <a:cubicBezTo>
                      <a:pt x="20564" y="26327"/>
                      <a:pt x="21088" y="27899"/>
                      <a:pt x="22267" y="29209"/>
                    </a:cubicBezTo>
                    <a:cubicBezTo>
                      <a:pt x="23445" y="30518"/>
                      <a:pt x="25148" y="31697"/>
                      <a:pt x="27506" y="32876"/>
                    </a:cubicBezTo>
                    <a:lnTo>
                      <a:pt x="36412" y="37329"/>
                    </a:lnTo>
                    <a:cubicBezTo>
                      <a:pt x="40604" y="39425"/>
                      <a:pt x="43878" y="41521"/>
                      <a:pt x="46498" y="43616"/>
                    </a:cubicBezTo>
                    <a:cubicBezTo>
                      <a:pt x="49117" y="45712"/>
                      <a:pt x="51082" y="48201"/>
                      <a:pt x="52392" y="50820"/>
                    </a:cubicBezTo>
                    <a:cubicBezTo>
                      <a:pt x="53702" y="53440"/>
                      <a:pt x="54357" y="56583"/>
                      <a:pt x="54357" y="60120"/>
                    </a:cubicBezTo>
                    <a:lnTo>
                      <a:pt x="54357" y="61561"/>
                    </a:lnTo>
                    <a:cubicBezTo>
                      <a:pt x="54357" y="66538"/>
                      <a:pt x="53178" y="70860"/>
                      <a:pt x="50951" y="74528"/>
                    </a:cubicBezTo>
                    <a:cubicBezTo>
                      <a:pt x="48724" y="78195"/>
                      <a:pt x="45188" y="80946"/>
                      <a:pt x="40735" y="82910"/>
                    </a:cubicBezTo>
                    <a:cubicBezTo>
                      <a:pt x="36281" y="84875"/>
                      <a:pt x="30780" y="85792"/>
                      <a:pt x="24231" y="85792"/>
                    </a:cubicBezTo>
                    <a:cubicBezTo>
                      <a:pt x="19254" y="85792"/>
                      <a:pt x="14670" y="85268"/>
                      <a:pt x="10478" y="84351"/>
                    </a:cubicBez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AE79752-93E9-8EE1-5436-2DB5F755D693}"/>
                  </a:ext>
                </a:extLst>
              </p:cNvPr>
              <p:cNvSpPr/>
              <p:nvPr/>
            </p:nvSpPr>
            <p:spPr>
              <a:xfrm>
                <a:off x="576158" y="6385008"/>
                <a:ext cx="62608" cy="83434"/>
              </a:xfrm>
              <a:custGeom>
                <a:avLst/>
                <a:gdLst>
                  <a:gd name="connsiteX0" fmla="*/ 21481 w 62608"/>
                  <a:gd name="connsiteY0" fmla="*/ 50034 h 83434"/>
                  <a:gd name="connsiteX1" fmla="*/ 0 w 62608"/>
                  <a:gd name="connsiteY1" fmla="*/ 0 h 83434"/>
                  <a:gd name="connsiteX2" fmla="*/ 21219 w 62608"/>
                  <a:gd name="connsiteY2" fmla="*/ 0 h 83434"/>
                  <a:gd name="connsiteX3" fmla="*/ 31173 w 62608"/>
                  <a:gd name="connsiteY3" fmla="*/ 32876 h 83434"/>
                  <a:gd name="connsiteX4" fmla="*/ 41521 w 62608"/>
                  <a:gd name="connsiteY4" fmla="*/ 0 h 83434"/>
                  <a:gd name="connsiteX5" fmla="*/ 62608 w 62608"/>
                  <a:gd name="connsiteY5" fmla="*/ 0 h 83434"/>
                  <a:gd name="connsiteX6" fmla="*/ 40997 w 62608"/>
                  <a:gd name="connsiteY6" fmla="*/ 49903 h 83434"/>
                  <a:gd name="connsiteX7" fmla="*/ 40997 w 62608"/>
                  <a:gd name="connsiteY7" fmla="*/ 83434 h 83434"/>
                  <a:gd name="connsiteX8" fmla="*/ 21481 w 62608"/>
                  <a:gd name="connsiteY8" fmla="*/ 83434 h 83434"/>
                  <a:gd name="connsiteX9" fmla="*/ 21481 w 62608"/>
                  <a:gd name="connsiteY9" fmla="*/ 50034 h 8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08" h="83434">
                    <a:moveTo>
                      <a:pt x="21481" y="50034"/>
                    </a:moveTo>
                    <a:lnTo>
                      <a:pt x="0" y="0"/>
                    </a:lnTo>
                    <a:lnTo>
                      <a:pt x="21219" y="0"/>
                    </a:lnTo>
                    <a:lnTo>
                      <a:pt x="31173" y="32876"/>
                    </a:lnTo>
                    <a:lnTo>
                      <a:pt x="41521" y="0"/>
                    </a:lnTo>
                    <a:lnTo>
                      <a:pt x="62608" y="0"/>
                    </a:lnTo>
                    <a:lnTo>
                      <a:pt x="40997" y="49903"/>
                    </a:lnTo>
                    <a:lnTo>
                      <a:pt x="40997" y="83434"/>
                    </a:lnTo>
                    <a:lnTo>
                      <a:pt x="21481" y="83434"/>
                    </a:lnTo>
                    <a:lnTo>
                      <a:pt x="21481" y="50034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1BB5630-C6AB-5C11-55A9-BFF3C57B2A88}"/>
                </a:ext>
              </a:extLst>
            </p:cNvPr>
            <p:cNvSpPr/>
            <p:nvPr/>
          </p:nvSpPr>
          <p:spPr>
            <a:xfrm>
              <a:off x="635885" y="6449974"/>
              <a:ext cx="20170" cy="19777"/>
            </a:xfrm>
            <a:custGeom>
              <a:avLst/>
              <a:gdLst>
                <a:gd name="connsiteX0" fmla="*/ 2620 w 20170"/>
                <a:gd name="connsiteY0" fmla="*/ 17158 h 19777"/>
                <a:gd name="connsiteX1" fmla="*/ 0 w 20170"/>
                <a:gd name="connsiteY1" fmla="*/ 9954 h 19777"/>
                <a:gd name="connsiteX2" fmla="*/ 2751 w 20170"/>
                <a:gd name="connsiteY2" fmla="*/ 2751 h 19777"/>
                <a:gd name="connsiteX3" fmla="*/ 10085 w 20170"/>
                <a:gd name="connsiteY3" fmla="*/ 0 h 19777"/>
                <a:gd name="connsiteX4" fmla="*/ 17420 w 20170"/>
                <a:gd name="connsiteY4" fmla="*/ 2751 h 19777"/>
                <a:gd name="connsiteX5" fmla="*/ 20171 w 20170"/>
                <a:gd name="connsiteY5" fmla="*/ 9954 h 19777"/>
                <a:gd name="connsiteX6" fmla="*/ 17420 w 20170"/>
                <a:gd name="connsiteY6" fmla="*/ 17158 h 19777"/>
                <a:gd name="connsiteX7" fmla="*/ 9954 w 20170"/>
                <a:gd name="connsiteY7" fmla="*/ 19778 h 19777"/>
                <a:gd name="connsiteX8" fmla="*/ 2620 w 20170"/>
                <a:gd name="connsiteY8" fmla="*/ 17158 h 1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70" h="19777">
                  <a:moveTo>
                    <a:pt x="2620" y="17158"/>
                  </a:moveTo>
                  <a:cubicBezTo>
                    <a:pt x="917" y="15456"/>
                    <a:pt x="0" y="13098"/>
                    <a:pt x="0" y="9954"/>
                  </a:cubicBezTo>
                  <a:cubicBezTo>
                    <a:pt x="0" y="6811"/>
                    <a:pt x="917" y="4584"/>
                    <a:pt x="2751" y="2751"/>
                  </a:cubicBezTo>
                  <a:cubicBezTo>
                    <a:pt x="4584" y="917"/>
                    <a:pt x="6942" y="0"/>
                    <a:pt x="10085" y="0"/>
                  </a:cubicBezTo>
                  <a:cubicBezTo>
                    <a:pt x="13229" y="0"/>
                    <a:pt x="15587" y="917"/>
                    <a:pt x="17420" y="2751"/>
                  </a:cubicBezTo>
                  <a:cubicBezTo>
                    <a:pt x="19254" y="4584"/>
                    <a:pt x="20171" y="6942"/>
                    <a:pt x="20171" y="9954"/>
                  </a:cubicBezTo>
                  <a:cubicBezTo>
                    <a:pt x="20171" y="12967"/>
                    <a:pt x="19254" y="15456"/>
                    <a:pt x="17420" y="17158"/>
                  </a:cubicBezTo>
                  <a:cubicBezTo>
                    <a:pt x="15587" y="18861"/>
                    <a:pt x="13098" y="19778"/>
                    <a:pt x="9954" y="19778"/>
                  </a:cubicBezTo>
                  <a:cubicBezTo>
                    <a:pt x="6811" y="19778"/>
                    <a:pt x="4322" y="18861"/>
                    <a:pt x="2620" y="17158"/>
                  </a:cubicBezTo>
                  <a:close/>
                </a:path>
              </a:pathLst>
            </a:custGeom>
            <a:solidFill>
              <a:srgbClr val="EB6E0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0992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82" r:id="rId3"/>
    <p:sldLayoutId id="2147483762" r:id="rId4"/>
    <p:sldLayoutId id="2147483736" r:id="rId5"/>
    <p:sldLayoutId id="2147483679" r:id="rId6"/>
    <p:sldLayoutId id="2147483681" r:id="rId7"/>
    <p:sldLayoutId id="2147483665" r:id="rId8"/>
    <p:sldLayoutId id="2147483766" r:id="rId9"/>
    <p:sldLayoutId id="2147483739" r:id="rId10"/>
    <p:sldLayoutId id="2147483676" r:id="rId11"/>
    <p:sldLayoutId id="2147483674" r:id="rId12"/>
    <p:sldLayoutId id="2147483677" r:id="rId13"/>
    <p:sldLayoutId id="2147483683" r:id="rId14"/>
    <p:sldLayoutId id="2147483684" r:id="rId15"/>
    <p:sldLayoutId id="2147483675" r:id="rId16"/>
    <p:sldLayoutId id="2147483738" r:id="rId17"/>
    <p:sldLayoutId id="2147483708" r:id="rId18"/>
    <p:sldLayoutId id="2147483716" r:id="rId19"/>
    <p:sldLayoutId id="2147483737" r:id="rId20"/>
    <p:sldLayoutId id="2147483722" r:id="rId21"/>
    <p:sldLayoutId id="2147483740" r:id="rId22"/>
    <p:sldLayoutId id="2147483688" r:id="rId23"/>
    <p:sldLayoutId id="2147483689" r:id="rId24"/>
    <p:sldLayoutId id="2147483690" r:id="rId25"/>
    <p:sldLayoutId id="2147483693" r:id="rId26"/>
    <p:sldLayoutId id="2147483765" r:id="rId27"/>
    <p:sldLayoutId id="2147483699" r:id="rId28"/>
    <p:sldLayoutId id="2147483725" r:id="rId29"/>
    <p:sldLayoutId id="2147483726" r:id="rId30"/>
    <p:sldLayoutId id="2147483700" r:id="rId31"/>
    <p:sldLayoutId id="2147483696" r:id="rId32"/>
    <p:sldLayoutId id="2147483702" r:id="rId33"/>
    <p:sldLayoutId id="2147483703" r:id="rId34"/>
    <p:sldLayoutId id="2147483705" r:id="rId35"/>
    <p:sldLayoutId id="2147483707" r:id="rId36"/>
    <p:sldLayoutId id="2147483709" r:id="rId37"/>
    <p:sldLayoutId id="2147483710" r:id="rId38"/>
    <p:sldLayoutId id="2147483711" r:id="rId39"/>
    <p:sldLayoutId id="2147483701" r:id="rId40"/>
    <p:sldLayoutId id="2147483697" r:id="rId41"/>
    <p:sldLayoutId id="2147483698" r:id="rId42"/>
    <p:sldLayoutId id="2147483713" r:id="rId43"/>
    <p:sldLayoutId id="2147483714" r:id="rId44"/>
    <p:sldLayoutId id="2147483715" r:id="rId45"/>
    <p:sldLayoutId id="2147483718" r:id="rId46"/>
    <p:sldLayoutId id="2147483734" r:id="rId47"/>
    <p:sldLayoutId id="2147483732" r:id="rId48"/>
    <p:sldLayoutId id="2147483733" r:id="rId49"/>
    <p:sldLayoutId id="2147483741" r:id="rId50"/>
    <p:sldLayoutId id="2147483742" r:id="rId51"/>
    <p:sldLayoutId id="2147483761" r:id="rId52"/>
    <p:sldLayoutId id="2147483750" r:id="rId53"/>
    <p:sldLayoutId id="2147483751" r:id="rId54"/>
    <p:sldLayoutId id="2147483752" r:id="rId55"/>
    <p:sldLayoutId id="2147483764" r:id="rId56"/>
    <p:sldLayoutId id="2147483753" r:id="rId57"/>
    <p:sldLayoutId id="2147483754" r:id="rId58"/>
    <p:sldLayoutId id="2147483757" r:id="rId59"/>
    <p:sldLayoutId id="2147483755" r:id="rId60"/>
    <p:sldLayoutId id="2147483756" r:id="rId61"/>
    <p:sldLayoutId id="2147483759" r:id="rId62"/>
    <p:sldLayoutId id="2147483760" r:id="rId63"/>
    <p:sldLayoutId id="2147483758" r:id="rId64"/>
    <p:sldLayoutId id="2147483735" r:id="rId65"/>
    <p:sldLayoutId id="2147483768" r:id="rId66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96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1368" userDrawn="1">
          <p15:clr>
            <a:srgbClr val="F26B43"/>
          </p15:clr>
        </p15:guide>
        <p15:guide id="5" pos="1456" userDrawn="1">
          <p15:clr>
            <a:srgbClr val="F26B43"/>
          </p15:clr>
        </p15:guide>
        <p15:guide id="6" pos="2584" userDrawn="1">
          <p15:clr>
            <a:srgbClr val="F26B43"/>
          </p15:clr>
        </p15:guide>
        <p15:guide id="7" pos="2672" userDrawn="1">
          <p15:clr>
            <a:srgbClr val="F26B43"/>
          </p15:clr>
        </p15:guide>
        <p15:guide id="8" pos="3800" userDrawn="1">
          <p15:clr>
            <a:srgbClr val="F26B43"/>
          </p15:clr>
        </p15:guide>
        <p15:guide id="9" pos="3880" userDrawn="1">
          <p15:clr>
            <a:srgbClr val="F26B43"/>
          </p15:clr>
        </p15:guide>
        <p15:guide id="10" pos="5008" userDrawn="1">
          <p15:clr>
            <a:srgbClr val="F26B43"/>
          </p15:clr>
        </p15:guide>
        <p15:guide id="11" pos="5096" userDrawn="1">
          <p15:clr>
            <a:srgbClr val="F26B43"/>
          </p15:clr>
        </p15:guide>
        <p15:guide id="12" pos="6224" userDrawn="1">
          <p15:clr>
            <a:srgbClr val="F26B43"/>
          </p15:clr>
        </p15:guide>
        <p15:guide id="13" pos="6312" userDrawn="1">
          <p15:clr>
            <a:srgbClr val="F26B43"/>
          </p15:clr>
        </p15:guide>
        <p15:guide id="14" pos="7440" userDrawn="1">
          <p15:clr>
            <a:srgbClr val="F26B43"/>
          </p15:clr>
        </p15:guide>
        <p15:guide id="15" orient="horz" userDrawn="1">
          <p15:clr>
            <a:srgbClr val="F26B43"/>
          </p15:clr>
        </p15:guide>
        <p15:guide id="16" orient="horz" pos="4320" userDrawn="1">
          <p15:clr>
            <a:srgbClr val="F26B43"/>
          </p15:clr>
        </p15:guide>
        <p15:guide id="17" orient="horz" pos="240" userDrawn="1">
          <p15:clr>
            <a:srgbClr val="F26B43"/>
          </p15:clr>
        </p15:guide>
        <p15:guide id="18" orient="horz" pos="4080" userDrawn="1">
          <p15:clr>
            <a:srgbClr val="F26B43"/>
          </p15:clr>
        </p15:guide>
        <p15:guide id="20" orient="horz" pos="3766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jpeg"/><Relationship Id="rId18" Type="http://schemas.openxmlformats.org/officeDocument/2006/relationships/image" Target="../media/image60.png"/><Relationship Id="rId3" Type="http://schemas.openxmlformats.org/officeDocument/2006/relationships/image" Target="../media/image49.jpeg"/><Relationship Id="rId21" Type="http://schemas.openxmlformats.org/officeDocument/2006/relationships/image" Target="../media/image63.jpeg"/><Relationship Id="rId7" Type="http://schemas.openxmlformats.org/officeDocument/2006/relationships/image" Target="../media/image17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11" Type="http://schemas.openxmlformats.org/officeDocument/2006/relationships/image" Target="../media/image20.jpeg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10" Type="http://schemas.openxmlformats.org/officeDocument/2006/relationships/image" Target="../media/image21.jpg"/><Relationship Id="rId19" Type="http://schemas.openxmlformats.org/officeDocument/2006/relationships/image" Target="../media/image61.tif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397F5B0A-AB0B-A164-1216-20DB40735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r="6526"/>
          <a:stretch/>
        </p:blipFill>
        <p:spPr>
          <a:xfrm>
            <a:off x="1" y="0"/>
            <a:ext cx="1217646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ACDFA2-3A80-4EDF-9684-34E76BACE09F}"/>
              </a:ext>
            </a:extLst>
          </p:cNvPr>
          <p:cNvSpPr/>
          <p:nvPr/>
        </p:nvSpPr>
        <p:spPr>
          <a:xfrm>
            <a:off x="-2" y="-3"/>
            <a:ext cx="12192000" cy="6858003"/>
          </a:xfrm>
          <a:prstGeom prst="rect">
            <a:avLst/>
          </a:prstGeom>
          <a:solidFill>
            <a:schemeClr val="bg1">
              <a:lumMod val="85000"/>
              <a:alpha val="2385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DDCD1B-13D9-F544-BA4D-0F0D1AAB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99" y="280218"/>
            <a:ext cx="11298874" cy="2045613"/>
          </a:xfrm>
          <a:solidFill>
            <a:schemeClr val="bg1">
              <a:alpha val="54484"/>
            </a:schemeClr>
          </a:solidFill>
        </p:spPr>
        <p:txBody>
          <a:bodyPr anchor="ctr"/>
          <a:lstStyle/>
          <a:p>
            <a:pPr algn="ctr">
              <a:lnSpc>
                <a:spcPts val="5020"/>
              </a:lnSpc>
            </a:pPr>
            <a:r>
              <a:rPr lang="en-GB" sz="3600" dirty="0"/>
              <a:t>Real-Time Tracking of the intramolecular vibrational dynamics of liquid water</a:t>
            </a:r>
            <a:endParaRPr lang="en-DE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C2E5A7-411B-15DA-051A-718376D50F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6048" y="4960803"/>
            <a:ext cx="6209900" cy="423294"/>
          </a:xfrm>
          <a:solidFill>
            <a:schemeClr val="bg1">
              <a:alpha val="54484"/>
            </a:schemeClr>
          </a:solidFill>
        </p:spPr>
        <p:txBody>
          <a:bodyPr anchor="ctr"/>
          <a:lstStyle/>
          <a:p>
            <a:pPr algn="ctr"/>
            <a:r>
              <a:rPr lang="en-DE" sz="2400" dirty="0"/>
              <a:t>09.03.2026, ELIXIR-2026, Synchrotron Soleil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243DF13-262C-F5C6-5E99-CE888E9C9169}"/>
              </a:ext>
            </a:extLst>
          </p:cNvPr>
          <p:cNvSpPr txBox="1">
            <a:spLocks/>
          </p:cNvSpPr>
          <p:nvPr/>
        </p:nvSpPr>
        <p:spPr>
          <a:xfrm>
            <a:off x="4229399" y="3906469"/>
            <a:ext cx="3733201" cy="604109"/>
          </a:xfrm>
          <a:prstGeom prst="rect">
            <a:avLst/>
          </a:prstGeom>
          <a:solidFill>
            <a:schemeClr val="bg1">
              <a:alpha val="54484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DE" sz="3000" dirty="0"/>
              <a:t>Oliviero Cannelli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09DDA3-5257-4AFB-64C3-D3FA40D4A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016" y="5766063"/>
            <a:ext cx="2493168" cy="5651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Grafik 8">
            <a:extLst>
              <a:ext uri="{FF2B5EF4-FFF2-40B4-BE49-F238E27FC236}">
                <a16:creationId xmlns:a16="http://schemas.microsoft.com/office/drawing/2014/main" id="{099A0F3B-3495-20F4-E3E2-3604B5AE5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1" y="5730812"/>
            <a:ext cx="793750" cy="7941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EFC518-C276-79EE-DC78-CEE6A171CE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33" y="5766063"/>
            <a:ext cx="1248720" cy="723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4088D1-3A75-6BE8-B972-F37F42A14A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0333" r="9838" b="21418"/>
          <a:stretch/>
        </p:blipFill>
        <p:spPr>
          <a:xfrm>
            <a:off x="3995296" y="5834322"/>
            <a:ext cx="2100702" cy="460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7AC761-BE50-9023-B466-1D8DE5D02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5711315"/>
            <a:ext cx="1840651" cy="7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23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09914-AD55-7497-E0E3-7645C20BA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19A0-CE28-2C96-626B-C180282CC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E210-0102-49D3-281E-9AA64E53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3B11-28C5-9C91-2C26-0E356A2C28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1E8E1D-2C3A-6EE1-5B28-4AD161B15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9950" y="172702"/>
            <a:ext cx="4812151" cy="374846"/>
          </a:xfrm>
        </p:spPr>
        <p:txBody>
          <a:bodyPr/>
          <a:lstStyle/>
          <a:p>
            <a:r>
              <a:rPr lang="en-DE" dirty="0"/>
              <a:t>Diagrammatic description of ISRS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43EEC8-CADB-575B-F7F8-6FC7FA0717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669"/>
          <a:stretch>
            <a:fillRect/>
          </a:stretch>
        </p:blipFill>
        <p:spPr>
          <a:xfrm>
            <a:off x="598957" y="1171099"/>
            <a:ext cx="3778314" cy="41942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0C5FDC-ADC1-0D37-9179-5370A34769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534" t="54523" r="62041"/>
          <a:stretch>
            <a:fillRect/>
          </a:stretch>
        </p:blipFill>
        <p:spPr>
          <a:xfrm>
            <a:off x="5495786" y="1037475"/>
            <a:ext cx="2094567" cy="2043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A21A82-AC04-4F78-248C-44F7011B39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224" t="54523" r="25883"/>
          <a:stretch>
            <a:fillRect/>
          </a:stretch>
        </p:blipFill>
        <p:spPr>
          <a:xfrm>
            <a:off x="7755503" y="1037475"/>
            <a:ext cx="2206698" cy="2043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D9B9B2-B42D-BE60-D255-9944C64DEF7B}"/>
                  </a:ext>
                </a:extLst>
              </p:cNvPr>
              <p:cNvSpPr txBox="1"/>
              <p:nvPr/>
            </p:nvSpPr>
            <p:spPr>
              <a:xfrm>
                <a:off x="4779731" y="3520015"/>
                <a:ext cx="7412270" cy="1921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ISRS: linear superposition of two Feynman diagrams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They involve different </a:t>
                </a:r>
                <a:r>
                  <a:rPr lang="en-US" sz="1600"/>
                  <a:t>probe intensities </a:t>
                </a:r>
                <a:r>
                  <a:rPr lang="en-US" sz="1600" dirty="0"/>
                  <a:t>(shifted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vib</m:t>
                        </m:r>
                      </m:sub>
                    </m:sSub>
                  </m:oMath>
                </a14:m>
                <a:r>
                  <a:rPr lang="en-US" sz="1600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probe</m:t>
                        </m:r>
                      </m:sub>
                    </m:sSub>
                  </m:oMath>
                </a14:m>
                <a:r>
                  <a:rPr lang="en-US" sz="1600" dirty="0"/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Each diagram dominates at tails, but they cancel out in the middle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For non-transform limited pulses the chirp introduces a phase difference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EB6E0F"/>
                    </a:solidFill>
                  </a:rPr>
                  <a:t>      from destructive to constructive interference!</a:t>
                </a:r>
                <a:endParaRPr lang="en-DE" sz="1600" dirty="0">
                  <a:solidFill>
                    <a:srgbClr val="EB6E0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D9B9B2-B42D-BE60-D255-9944C64DE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731" y="3520015"/>
                <a:ext cx="7412270" cy="1921360"/>
              </a:xfrm>
              <a:prstGeom prst="rect">
                <a:avLst/>
              </a:prstGeom>
              <a:blipFill>
                <a:blip r:embed="rId5"/>
                <a:stretch>
                  <a:fillRect l="-342" b="-261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0204774-DB5C-8228-9459-62163D112BB6}"/>
              </a:ext>
            </a:extLst>
          </p:cNvPr>
          <p:cNvSpPr txBox="1"/>
          <p:nvPr/>
        </p:nvSpPr>
        <p:spPr>
          <a:xfrm>
            <a:off x="7755503" y="5601270"/>
            <a:ext cx="3031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L. Monacelli, et al. JPCL 8.5 (2017): 966-974.</a:t>
            </a:r>
            <a:endParaRPr lang="en-DE" sz="1000" dirty="0"/>
          </a:p>
        </p:txBody>
      </p:sp>
    </p:spTree>
    <p:extLst>
      <p:ext uri="{BB962C8B-B14F-4D97-AF65-F5344CB8AC3E}">
        <p14:creationId xmlns:p14="http://schemas.microsoft.com/office/powerpoint/2010/main" val="304901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74390-52E0-4EC6-5505-ED7C475D4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D05F4-CA0C-94B0-B56B-E77D4B60F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ACEE2-75AE-F17C-BDD8-FAB750F4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F2A4-7F39-7550-BA4B-63A5CF0539C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DE4455-48DC-B552-2302-8C980348C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710" y="172702"/>
            <a:ext cx="3750643" cy="374846"/>
          </a:xfrm>
        </p:spPr>
        <p:txBody>
          <a:bodyPr/>
          <a:lstStyle/>
          <a:p>
            <a:r>
              <a:rPr lang="en-DE" dirty="0"/>
              <a:t>Chirp-dependence of ISRS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EF5C1A-484C-EE27-C298-F12BA4DCF075}"/>
              </a:ext>
            </a:extLst>
          </p:cNvPr>
          <p:cNvGrpSpPr/>
          <p:nvPr/>
        </p:nvGrpSpPr>
        <p:grpSpPr>
          <a:xfrm>
            <a:off x="752468" y="1054411"/>
            <a:ext cx="10828265" cy="2348032"/>
            <a:chOff x="752468" y="1037478"/>
            <a:chExt cx="10828265" cy="23480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5042FC-C7A7-3E30-C4CC-F4805A4B7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9589"/>
            <a:stretch>
              <a:fillRect/>
            </a:stretch>
          </p:blipFill>
          <p:spPr>
            <a:xfrm>
              <a:off x="752468" y="1080967"/>
              <a:ext cx="10828265" cy="197318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3A6C9B-1F1B-9564-09C7-8E93D2E94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8015" b="59007"/>
            <a:stretch>
              <a:fillRect/>
            </a:stretch>
          </p:blipFill>
          <p:spPr>
            <a:xfrm>
              <a:off x="752468" y="3097643"/>
              <a:ext cx="10828265" cy="28786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56610A-EF89-0DAB-9AA1-D7656907CDA3}"/>
                </a:ext>
              </a:extLst>
            </p:cNvPr>
            <p:cNvSpPr/>
            <p:nvPr/>
          </p:nvSpPr>
          <p:spPr>
            <a:xfrm>
              <a:off x="752468" y="1080967"/>
              <a:ext cx="585265" cy="341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A0D308-2EA7-B8EA-4804-5281E6D77CD4}"/>
                </a:ext>
              </a:extLst>
            </p:cNvPr>
            <p:cNvSpPr/>
            <p:nvPr/>
          </p:nvSpPr>
          <p:spPr>
            <a:xfrm>
              <a:off x="4290700" y="1037478"/>
              <a:ext cx="585265" cy="341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9EBE4B-4663-A9F4-19B4-F0F79C891022}"/>
                </a:ext>
              </a:extLst>
            </p:cNvPr>
            <p:cNvSpPr/>
            <p:nvPr/>
          </p:nvSpPr>
          <p:spPr>
            <a:xfrm>
              <a:off x="7678720" y="1105211"/>
              <a:ext cx="585265" cy="341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6C3E92-F5F6-19DF-DCFC-7C65B08C364B}"/>
              </a:ext>
            </a:extLst>
          </p:cNvPr>
          <p:cNvGrpSpPr/>
          <p:nvPr/>
        </p:nvGrpSpPr>
        <p:grpSpPr>
          <a:xfrm>
            <a:off x="752468" y="3295407"/>
            <a:ext cx="10828265" cy="2222910"/>
            <a:chOff x="752468" y="3515541"/>
            <a:chExt cx="10828265" cy="22229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90DFD26-86D9-586E-B3B7-5D8F695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0849" b="59007"/>
            <a:stretch>
              <a:fillRect/>
            </a:stretch>
          </p:blipFill>
          <p:spPr>
            <a:xfrm>
              <a:off x="752468" y="3791117"/>
              <a:ext cx="10828265" cy="194733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EDE76F-8067-DF31-1E44-462D37178BA3}"/>
                </a:ext>
              </a:extLst>
            </p:cNvPr>
            <p:cNvSpPr/>
            <p:nvPr/>
          </p:nvSpPr>
          <p:spPr>
            <a:xfrm>
              <a:off x="752468" y="3525164"/>
              <a:ext cx="585265" cy="341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9A155D-0A26-DE72-3033-CA658F3DA4FF}"/>
                </a:ext>
              </a:extLst>
            </p:cNvPr>
            <p:cNvSpPr/>
            <p:nvPr/>
          </p:nvSpPr>
          <p:spPr>
            <a:xfrm>
              <a:off x="4290700" y="3515541"/>
              <a:ext cx="585265" cy="341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06EF66-A735-F0CA-97D8-F91C9AFECCDF}"/>
                </a:ext>
              </a:extLst>
            </p:cNvPr>
            <p:cNvSpPr/>
            <p:nvPr/>
          </p:nvSpPr>
          <p:spPr>
            <a:xfrm>
              <a:off x="7678720" y="3549408"/>
              <a:ext cx="585265" cy="341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6C67F50-0657-C2A2-4E64-53DB5BFB8119}"/>
              </a:ext>
            </a:extLst>
          </p:cNvPr>
          <p:cNvSpPr txBox="1"/>
          <p:nvPr/>
        </p:nvSpPr>
        <p:spPr>
          <a:xfrm>
            <a:off x="2375506" y="5743278"/>
            <a:ext cx="758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/>
              <a:t>Excellent agreement in modelling the chirp-dependence of the ISRS process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E49B7B52-2BE5-6AA0-37FF-693B46933810}"/>
              </a:ext>
            </a:extLst>
          </p:cNvPr>
          <p:cNvSpPr/>
          <p:nvPr/>
        </p:nvSpPr>
        <p:spPr>
          <a:xfrm>
            <a:off x="101600" y="955428"/>
            <a:ext cx="176405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457200"/>
            <a:r>
              <a:rPr lang="it-IT" sz="1600" b="1" dirty="0">
                <a:solidFill>
                  <a:srgbClr val="EB6E0F"/>
                </a:solidFill>
              </a:rPr>
              <a:t>Experiment</a:t>
            </a:r>
            <a:endParaRPr lang="en-US" sz="1600" b="1" dirty="0">
              <a:solidFill>
                <a:srgbClr val="EB6E0F"/>
              </a:solidFill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B761BDE4-7AB8-C803-D661-C9DA88669C4F}"/>
              </a:ext>
            </a:extLst>
          </p:cNvPr>
          <p:cNvSpPr/>
          <p:nvPr/>
        </p:nvSpPr>
        <p:spPr>
          <a:xfrm>
            <a:off x="228600" y="3177472"/>
            <a:ext cx="162264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/>
            <a:r>
              <a:rPr lang="it-IT" sz="1600" b="1" dirty="0">
                <a:solidFill>
                  <a:srgbClr val="EB6E0F"/>
                </a:solidFill>
              </a:rPr>
              <a:t>Model</a:t>
            </a:r>
            <a:endParaRPr lang="en-US" sz="1600" b="1" dirty="0">
              <a:solidFill>
                <a:srgbClr val="EB6E0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A8097C-982C-3CCD-A543-77002EE75CC9}"/>
              </a:ext>
            </a:extLst>
          </p:cNvPr>
          <p:cNvSpPr/>
          <p:nvPr/>
        </p:nvSpPr>
        <p:spPr>
          <a:xfrm>
            <a:off x="827574" y="2831730"/>
            <a:ext cx="585265" cy="341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AE6BA2-73E1-ED9B-4D6B-E9ADA552D202}"/>
              </a:ext>
            </a:extLst>
          </p:cNvPr>
          <p:cNvSpPr/>
          <p:nvPr/>
        </p:nvSpPr>
        <p:spPr>
          <a:xfrm>
            <a:off x="4290700" y="2889615"/>
            <a:ext cx="585265" cy="341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DFBDD2-811A-3EE2-48FC-01BA0736CF61}"/>
              </a:ext>
            </a:extLst>
          </p:cNvPr>
          <p:cNvSpPr/>
          <p:nvPr/>
        </p:nvSpPr>
        <p:spPr>
          <a:xfrm>
            <a:off x="7678719" y="2906548"/>
            <a:ext cx="585265" cy="341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69465D-883B-DD63-CD6A-62C55FDD6FCA}"/>
              </a:ext>
            </a:extLst>
          </p:cNvPr>
          <p:cNvSpPr txBox="1"/>
          <p:nvPr/>
        </p:nvSpPr>
        <p:spPr>
          <a:xfrm>
            <a:off x="8308046" y="6229192"/>
            <a:ext cx="3299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G. Giovannetti, et al. Commun. Chem. 9.57 (2026)</a:t>
            </a:r>
            <a:endParaRPr lang="en-DE" sz="1000" dirty="0"/>
          </a:p>
        </p:txBody>
      </p:sp>
    </p:spTree>
    <p:extLst>
      <p:ext uri="{BB962C8B-B14F-4D97-AF65-F5344CB8AC3E}">
        <p14:creationId xmlns:p14="http://schemas.microsoft.com/office/powerpoint/2010/main" val="83279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F964E-3A7E-5597-C1D5-726A766A2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BFB8C-48DE-FF77-04FE-1790B7085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A320E-0EEB-2758-13E7-6F19D4C3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49B8-7743-3AC4-2834-33666545C5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40D30A6-811D-3D72-B698-42FF5C40E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161" y="172702"/>
            <a:ext cx="4241739" cy="374846"/>
          </a:xfrm>
        </p:spPr>
        <p:txBody>
          <a:bodyPr/>
          <a:lstStyle/>
          <a:p>
            <a:r>
              <a:rPr lang="en-DE" dirty="0"/>
              <a:t>Conclusions and perspectives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CEA585-E7BA-46CC-ECBE-AEBA0EF59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96" r="50491"/>
          <a:stretch>
            <a:fillRect/>
          </a:stretch>
        </p:blipFill>
        <p:spPr>
          <a:xfrm>
            <a:off x="995796" y="1524000"/>
            <a:ext cx="3892512" cy="3422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E820B6-FFF0-4CC2-42BE-DBF455FE2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604" y="1262578"/>
            <a:ext cx="5598333" cy="38274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A35AF2-E393-F68E-04C9-698037DE87BD}"/>
              </a:ext>
            </a:extLst>
          </p:cNvPr>
          <p:cNvSpPr txBox="1"/>
          <p:nvPr/>
        </p:nvSpPr>
        <p:spPr>
          <a:xfrm>
            <a:off x="1962453" y="5426824"/>
            <a:ext cx="8267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dirty="0"/>
              <a:t>Demonstrating real-time tracking of liquid water vibrational dynamics enables extending </a:t>
            </a:r>
            <a:r>
              <a:rPr lang="en-DE" sz="1600" b="1" dirty="0">
                <a:solidFill>
                  <a:srgbClr val="EB6E0F"/>
                </a:solidFill>
              </a:rPr>
              <a:t>few-fs wavepacket dynamics in solution phase</a:t>
            </a:r>
          </a:p>
        </p:txBody>
      </p:sp>
    </p:spTree>
    <p:extLst>
      <p:ext uri="{BB962C8B-B14F-4D97-AF65-F5344CB8AC3E}">
        <p14:creationId xmlns:p14="http://schemas.microsoft.com/office/powerpoint/2010/main" val="20501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F73C1-4C4E-70FA-0C26-75FB42BC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224D4-0F0B-EADC-0A22-C3716052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4BA52-79E6-C963-E568-10DE818961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Oliviero Cannelli - ELIXIR2026 - Soleil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D1E9EF8-E4A0-3430-105F-22166C7FD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738" y="7661"/>
            <a:ext cx="3738524" cy="535531"/>
          </a:xfrm>
        </p:spPr>
        <p:txBody>
          <a:bodyPr/>
          <a:lstStyle/>
          <a:p>
            <a:r>
              <a:rPr lang="en-GB" dirty="0"/>
              <a:t>Acknowledgements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DF7A27-133A-D132-197D-81887B7A0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57" y="2731214"/>
            <a:ext cx="1287231" cy="58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inside.epfl.ch/corp-id/wp-content/uploads/2019/05/EPFL_Logo_Digital_RGB_PROD-300x130.png">
            <a:extLst>
              <a:ext uri="{FF2B5EF4-FFF2-40B4-BE49-F238E27FC236}">
                <a16:creationId xmlns:a16="http://schemas.microsoft.com/office/drawing/2014/main" id="{2AA0BF12-AB1C-7BCD-2A01-5E23175D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45" y="4991124"/>
            <a:ext cx="1454517" cy="63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44662BA-03C9-5CEB-A411-D646240FDD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8" y="5796384"/>
            <a:ext cx="1043178" cy="604569"/>
          </a:xfrm>
          <a:prstGeom prst="rect">
            <a:avLst/>
          </a:prstGeom>
        </p:spPr>
      </p:pic>
      <p:pic>
        <p:nvPicPr>
          <p:cNvPr id="11" name="Grafik 8">
            <a:extLst>
              <a:ext uri="{FF2B5EF4-FFF2-40B4-BE49-F238E27FC236}">
                <a16:creationId xmlns:a16="http://schemas.microsoft.com/office/drawing/2014/main" id="{BBC1539A-D2AC-2199-676B-C3221881A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80" y="4880273"/>
            <a:ext cx="792765" cy="793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E6C38-8D05-EA29-6B46-40B3CF012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76" y="5080383"/>
            <a:ext cx="1742040" cy="394862"/>
          </a:xfrm>
          <a:prstGeom prst="rect">
            <a:avLst/>
          </a:prstGeom>
        </p:spPr>
      </p:pic>
      <p:sp>
        <p:nvSpPr>
          <p:cNvPr id="13" name="CasellaDiTesto 2">
            <a:extLst>
              <a:ext uri="{FF2B5EF4-FFF2-40B4-BE49-F238E27FC236}">
                <a16:creationId xmlns:a16="http://schemas.microsoft.com/office/drawing/2014/main" id="{0F5337D3-300B-7F2C-86AF-A9C1529F4C26}"/>
              </a:ext>
            </a:extLst>
          </p:cNvPr>
          <p:cNvSpPr txBox="1"/>
          <p:nvPr/>
        </p:nvSpPr>
        <p:spPr>
          <a:xfrm>
            <a:off x="829567" y="952604"/>
            <a:ext cx="2333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Gaia Giovannetti </a:t>
            </a:r>
          </a:p>
          <a:p>
            <a:r>
              <a:rPr lang="it-IT" sz="1600" dirty="0"/>
              <a:t>Sabine </a:t>
            </a:r>
            <a:r>
              <a:rPr lang="it-IT" sz="1600" dirty="0" err="1"/>
              <a:t>Rockenstein</a:t>
            </a:r>
            <a:endParaRPr lang="it-IT" sz="1600" dirty="0"/>
          </a:p>
          <a:p>
            <a:r>
              <a:rPr lang="en-GB" sz="1600" dirty="0"/>
              <a:t>Sergey </a:t>
            </a:r>
            <a:r>
              <a:rPr lang="en-GB" sz="1600" dirty="0" err="1"/>
              <a:t>Ryabchuk</a:t>
            </a:r>
            <a:r>
              <a:rPr lang="en-GB" sz="1600" dirty="0"/>
              <a:t> </a:t>
            </a:r>
          </a:p>
          <a:p>
            <a:r>
              <a:rPr lang="en-GB" sz="1600" dirty="0"/>
              <a:t>Ammar Bin Wahid </a:t>
            </a:r>
          </a:p>
          <a:p>
            <a:r>
              <a:rPr lang="en-GB" sz="1600" dirty="0"/>
              <a:t>Aurelien Sanchez</a:t>
            </a:r>
          </a:p>
          <a:p>
            <a:r>
              <a:rPr lang="en-GB" sz="1600" dirty="0"/>
              <a:t>Kate Robertson</a:t>
            </a:r>
          </a:p>
          <a:p>
            <a:r>
              <a:rPr lang="en-GB" sz="1600" dirty="0"/>
              <a:t>Kai-Fu Wong</a:t>
            </a:r>
          </a:p>
          <a:p>
            <a:r>
              <a:rPr lang="it-IT" sz="1600" dirty="0"/>
              <a:t>Agata Azzolin </a:t>
            </a:r>
          </a:p>
          <a:p>
            <a:r>
              <a:rPr lang="it-IT" sz="1600" dirty="0"/>
              <a:t>Linda Oberti</a:t>
            </a:r>
          </a:p>
          <a:p>
            <a:r>
              <a:rPr lang="en-GB" sz="1600" dirty="0"/>
              <a:t>Oliviero Cannelli </a:t>
            </a:r>
          </a:p>
          <a:p>
            <a:r>
              <a:rPr lang="en-GB" sz="1600" dirty="0"/>
              <a:t>Erik P. Månsson </a:t>
            </a:r>
          </a:p>
          <a:p>
            <a:r>
              <a:rPr lang="en-GB" sz="1600" dirty="0"/>
              <a:t>Terry Mullins </a:t>
            </a:r>
          </a:p>
          <a:p>
            <a:r>
              <a:rPr lang="en-GB" sz="1600" dirty="0"/>
              <a:t>Andrea </a:t>
            </a:r>
            <a:r>
              <a:rPr lang="en-GB" sz="1600" dirty="0" err="1"/>
              <a:t>Trabattoni</a:t>
            </a:r>
            <a:r>
              <a:rPr lang="en-GB" sz="1600" dirty="0"/>
              <a:t> </a:t>
            </a:r>
          </a:p>
          <a:p>
            <a:r>
              <a:rPr lang="en-GB" sz="1600" dirty="0"/>
              <a:t>Vincent </a:t>
            </a:r>
            <a:r>
              <a:rPr lang="en-GB" sz="1600" dirty="0" err="1"/>
              <a:t>Wanie</a:t>
            </a:r>
            <a:endParaRPr lang="en-GB" sz="1600" dirty="0"/>
          </a:p>
          <a:p>
            <a:r>
              <a:rPr lang="en-GB" sz="1600" dirty="0"/>
              <a:t>Francesca Calegari</a:t>
            </a:r>
            <a:endParaRPr lang="en-DE" sz="1600" dirty="0"/>
          </a:p>
        </p:txBody>
      </p:sp>
      <p:sp>
        <p:nvSpPr>
          <p:cNvPr id="14" name="CasellaDiTesto 2">
            <a:extLst>
              <a:ext uri="{FF2B5EF4-FFF2-40B4-BE49-F238E27FC236}">
                <a16:creationId xmlns:a16="http://schemas.microsoft.com/office/drawing/2014/main" id="{6393BA82-ABA6-1037-A6BF-433456F72B65}"/>
              </a:ext>
            </a:extLst>
          </p:cNvPr>
          <p:cNvSpPr txBox="1"/>
          <p:nvPr/>
        </p:nvSpPr>
        <p:spPr>
          <a:xfrm>
            <a:off x="9543970" y="824832"/>
            <a:ext cx="2499519" cy="4113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Ofer Neufeld</a:t>
            </a:r>
            <a:r>
              <a:rPr lang="en-GB" sz="1600" baseline="30000" dirty="0"/>
              <a:t> </a:t>
            </a:r>
          </a:p>
          <a:p>
            <a:r>
              <a:rPr lang="en-GB" sz="1600" dirty="0"/>
              <a:t>Angel Rubio</a:t>
            </a:r>
          </a:p>
          <a:p>
            <a:endParaRPr lang="en-GB" sz="1600" baseline="30000" dirty="0"/>
          </a:p>
          <a:p>
            <a:r>
              <a:rPr lang="en-GB" sz="1600" dirty="0"/>
              <a:t>Emanuele Mai</a:t>
            </a:r>
            <a:r>
              <a:rPr lang="en-GB" sz="1600" baseline="30000" dirty="0"/>
              <a:t> </a:t>
            </a:r>
          </a:p>
          <a:p>
            <a:r>
              <a:rPr lang="en-GB" sz="1600" dirty="0"/>
              <a:t>Giovanni </a:t>
            </a:r>
            <a:r>
              <a:rPr lang="en-GB" sz="1600" dirty="0" err="1"/>
              <a:t>Batignani</a:t>
            </a:r>
            <a:r>
              <a:rPr lang="en-GB" sz="1600" baseline="30000" dirty="0"/>
              <a:t> </a:t>
            </a:r>
          </a:p>
          <a:p>
            <a:r>
              <a:rPr lang="en-GB" sz="1600" dirty="0"/>
              <a:t>Tullio </a:t>
            </a:r>
            <a:r>
              <a:rPr lang="en-GB" sz="1600" dirty="0" err="1"/>
              <a:t>Scopigno</a:t>
            </a:r>
            <a:endParaRPr lang="en-GB" sz="1600" dirty="0"/>
          </a:p>
          <a:p>
            <a:endParaRPr lang="en-GB" sz="1600" baseline="30000" dirty="0"/>
          </a:p>
          <a:p>
            <a:r>
              <a:rPr lang="en-GB" sz="1600" dirty="0"/>
              <a:t>Hui-Yuan Chen</a:t>
            </a:r>
            <a:endParaRPr lang="en-GB" sz="1600" baseline="30000" dirty="0"/>
          </a:p>
          <a:p>
            <a:endParaRPr lang="en-GB" sz="1600" baseline="30000" dirty="0"/>
          </a:p>
          <a:p>
            <a:r>
              <a:rPr lang="en-GB" sz="1600" dirty="0"/>
              <a:t>Sebastian Jackson</a:t>
            </a:r>
          </a:p>
          <a:p>
            <a:r>
              <a:rPr lang="en-GB" sz="1600" dirty="0"/>
              <a:t>Cristian </a:t>
            </a:r>
            <a:r>
              <a:rPr lang="en-GB" sz="1600" dirty="0" err="1"/>
              <a:t>Soncini</a:t>
            </a:r>
            <a:endParaRPr lang="en-GB" sz="1600" dirty="0"/>
          </a:p>
          <a:p>
            <a:r>
              <a:rPr lang="en-GB" sz="1600" dirty="0"/>
              <a:t>Majed Chergui</a:t>
            </a:r>
            <a:endParaRPr lang="en-GB" sz="1600" baseline="30000" dirty="0"/>
          </a:p>
          <a:p>
            <a:endParaRPr lang="en-GB" sz="1600" baseline="30000" dirty="0"/>
          </a:p>
          <a:p>
            <a:r>
              <a:rPr lang="en-GB" sz="1600" dirty="0"/>
              <a:t>Geoffrey Carneiro Gabriele Crippa</a:t>
            </a:r>
          </a:p>
          <a:p>
            <a:r>
              <a:rPr lang="en-GB" sz="1600" dirty="0"/>
              <a:t>Hugo </a:t>
            </a:r>
            <a:r>
              <a:rPr lang="en-GB" sz="1600" dirty="0" err="1"/>
              <a:t>Marroux</a:t>
            </a:r>
            <a:endParaRPr lang="en-GB" sz="1600" dirty="0"/>
          </a:p>
          <a:p>
            <a:endParaRPr lang="en-GB" sz="1600" baseline="30000" dirty="0"/>
          </a:p>
          <a:p>
            <a:endParaRPr lang="it-IT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628FA2-A60D-4A10-944A-17AF4EB2FC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0" t="9704" r="20041" b="16064"/>
          <a:stretch/>
        </p:blipFill>
        <p:spPr>
          <a:xfrm>
            <a:off x="9569315" y="4869900"/>
            <a:ext cx="722038" cy="861310"/>
          </a:xfrm>
          <a:prstGeom prst="rect">
            <a:avLst/>
          </a:prstGeom>
        </p:spPr>
      </p:pic>
      <p:sp>
        <p:nvSpPr>
          <p:cNvPr id="23" name="CasellaDiTesto 2">
            <a:extLst>
              <a:ext uri="{FF2B5EF4-FFF2-40B4-BE49-F238E27FC236}">
                <a16:creationId xmlns:a16="http://schemas.microsoft.com/office/drawing/2014/main" id="{F05F5D2C-EA21-DF9B-75BD-A05191D587B3}"/>
              </a:ext>
            </a:extLst>
          </p:cNvPr>
          <p:cNvSpPr txBox="1"/>
          <p:nvPr/>
        </p:nvSpPr>
        <p:spPr>
          <a:xfrm>
            <a:off x="3139964" y="1239301"/>
            <a:ext cx="2499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endParaRPr lang="it-IT" sz="1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FFA09A0-9B56-1ECD-31FA-04BA17583D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44" y="5774277"/>
            <a:ext cx="1498118" cy="639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699B52-4FBF-1205-6BF2-7DA5751E7F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76" y="5774277"/>
            <a:ext cx="1427167" cy="5480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915484B-3BB9-91E2-5E5B-E09BB2553D0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0333" r="9838" b="21418"/>
          <a:stretch/>
        </p:blipFill>
        <p:spPr>
          <a:xfrm>
            <a:off x="4532956" y="2953528"/>
            <a:ext cx="1742734" cy="3822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68C65E-D1AE-9637-EE8C-3C6CA8A34B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548" y="1089624"/>
            <a:ext cx="5195915" cy="2639860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055BA08C-089A-B561-3AD5-6645DDF7B94E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10670406" y="4809930"/>
            <a:ext cx="836686" cy="68898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602FB741-EB62-7E53-9FE2-59CB6E32918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904050" y="5050153"/>
            <a:ext cx="1286640" cy="579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" name="Picture 33">
            <a:extLst>
              <a:ext uri="{FF2B5EF4-FFF2-40B4-BE49-F238E27FC236}">
                <a16:creationId xmlns:a16="http://schemas.microsoft.com/office/drawing/2014/main" id="{2108E3F1-5D56-74B9-6734-B04A21CEB88A}"/>
              </a:ext>
            </a:extLst>
          </p:cNvPr>
          <p:cNvPicPr/>
          <p:nvPr/>
        </p:nvPicPr>
        <p:blipFill>
          <a:blip r:embed="rId11"/>
          <a:srcRect l="9838" t="20332" r="9838" b="21415"/>
          <a:stretch/>
        </p:blipFill>
        <p:spPr>
          <a:xfrm>
            <a:off x="1642727" y="5158415"/>
            <a:ext cx="1742040" cy="38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B70B22A2-1140-4476-655D-6C48870CBA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5497" y="5819932"/>
            <a:ext cx="1427167" cy="456693"/>
          </a:xfrm>
          <a:prstGeom prst="rect">
            <a:avLst/>
          </a:prstGeom>
        </p:spPr>
      </p:pic>
      <p:pic>
        <p:nvPicPr>
          <p:cNvPr id="1026" name="Picture 2" descr="Logo : KUS-Portal : Universität Hamburg">
            <a:extLst>
              <a:ext uri="{FF2B5EF4-FFF2-40B4-BE49-F238E27FC236}">
                <a16:creationId xmlns:a16="http://schemas.microsoft.com/office/drawing/2014/main" id="{099A3FC2-8FE5-CCC2-D0F3-D3C9B52F8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32340" r="2712" b="14191"/>
          <a:stretch>
            <a:fillRect/>
          </a:stretch>
        </p:blipFill>
        <p:spPr bwMode="auto">
          <a:xfrm>
            <a:off x="5375008" y="5706992"/>
            <a:ext cx="2006321" cy="71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054052-7B61-52AD-EBBC-5F8877A6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411" y="5703784"/>
            <a:ext cx="735540" cy="68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ources | Lasers4EU">
            <a:extLst>
              <a:ext uri="{FF2B5EF4-FFF2-40B4-BE49-F238E27FC236}">
                <a16:creationId xmlns:a16="http://schemas.microsoft.com/office/drawing/2014/main" id="{53D7B99A-9915-9B9C-66F7-E4614DF2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37" y="4267865"/>
            <a:ext cx="1487414" cy="59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s">
            <a:extLst>
              <a:ext uri="{FF2B5EF4-FFF2-40B4-BE49-F238E27FC236}">
                <a16:creationId xmlns:a16="http://schemas.microsoft.com/office/drawing/2014/main" id="{A9A02A8A-8E6E-9BB1-D31C-F44BC2FA9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370" y="5762179"/>
            <a:ext cx="904796" cy="5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5">
            <a:extLst>
              <a:ext uri="{FF2B5EF4-FFF2-40B4-BE49-F238E27FC236}">
                <a16:creationId xmlns:a16="http://schemas.microsoft.com/office/drawing/2014/main" id="{6EED3310-1C5C-B8A8-D92C-BCF703912846}"/>
              </a:ext>
            </a:extLst>
          </p:cNvPr>
          <p:cNvPicPr/>
          <p:nvPr/>
        </p:nvPicPr>
        <p:blipFill>
          <a:blip r:embed="rId19"/>
          <a:stretch/>
        </p:blipFill>
        <p:spPr>
          <a:xfrm>
            <a:off x="8015183" y="4399601"/>
            <a:ext cx="1052640" cy="448200"/>
          </a:xfrm>
          <a:prstGeom prst="rect">
            <a:avLst/>
          </a:prstGeom>
          <a:ln w="0">
            <a:noFill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6D5FAC5-FB6F-62F2-1C54-4C6FCFF1C976}"/>
              </a:ext>
            </a:extLst>
          </p:cNvPr>
          <p:cNvPicPr/>
          <p:nvPr/>
        </p:nvPicPr>
        <p:blipFill>
          <a:blip r:embed="rId20"/>
          <a:stretch/>
        </p:blipFill>
        <p:spPr>
          <a:xfrm>
            <a:off x="6256260" y="4369435"/>
            <a:ext cx="1401840" cy="463680"/>
          </a:xfrm>
          <a:prstGeom prst="rect">
            <a:avLst/>
          </a:prstGeom>
          <a:ln w="0">
            <a:noFill/>
          </a:ln>
        </p:spPr>
      </p:pic>
      <p:pic>
        <p:nvPicPr>
          <p:cNvPr id="10242" name="Picture 2" descr="Centre for Molecular Water Science">
            <a:extLst>
              <a:ext uri="{FF2B5EF4-FFF2-40B4-BE49-F238E27FC236}">
                <a16:creationId xmlns:a16="http://schemas.microsoft.com/office/drawing/2014/main" id="{737434DB-6A6D-AA58-EE64-542B8094C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50" y="4276690"/>
            <a:ext cx="1143000" cy="6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39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F58A2-3059-73D7-8F07-2EF88D830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324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A3B4F-46CD-9AF7-1014-40A205B2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BDF495-3EC0-CD66-6154-D56FA677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EFF90-124C-0ED9-989A-F4F5BCA4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62A7A-DC85-D13C-9EA7-0FA8163BA7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7CD75E-B791-1915-F40B-741FAB54E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251" y="172702"/>
            <a:ext cx="4773551" cy="374846"/>
          </a:xfrm>
        </p:spPr>
        <p:txBody>
          <a:bodyPr/>
          <a:lstStyle/>
          <a:p>
            <a:r>
              <a:rPr lang="en-DE" dirty="0"/>
              <a:t>Chirp-dependence and modelling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84770-5F03-35F7-30A1-37267D4CAB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28" b="-43"/>
          <a:stretch>
            <a:fillRect/>
          </a:stretch>
        </p:blipFill>
        <p:spPr>
          <a:xfrm>
            <a:off x="3153368" y="900227"/>
            <a:ext cx="5885263" cy="52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5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1075-C9FD-C021-919C-96506ED29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1C80C-3F95-0C0F-B354-E7B2AB17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2C419-8047-4C19-85A6-B9FE7DD6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ED161-E5CD-E612-9B0A-218476D547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22B602-9AC1-7E38-FE21-4456A124D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7993" y="172702"/>
            <a:ext cx="3636060" cy="374846"/>
          </a:xfrm>
        </p:spPr>
        <p:txBody>
          <a:bodyPr/>
          <a:lstStyle/>
          <a:p>
            <a:r>
              <a:rPr lang="en-DE" dirty="0"/>
              <a:t>ISRS fluence dependence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E3AF3F-7F60-05F1-3B59-AE52C0DC6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447800"/>
            <a:ext cx="66675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19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4ED1E-0FDB-589C-E5EA-43718AC2F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F9664-898C-A8E8-7516-0749765BF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444FF-0519-B121-9A02-2F5331AF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02D54-8BDB-63B6-55A1-66AFF3BA735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CBC27C-57F1-BCE1-6AD1-958DDB8A3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3614" y="172702"/>
            <a:ext cx="4304833" cy="374846"/>
          </a:xfrm>
        </p:spPr>
        <p:txBody>
          <a:bodyPr/>
          <a:lstStyle/>
          <a:p>
            <a:r>
              <a:rPr lang="en-DE" dirty="0"/>
              <a:t>Current status fo the liquid jet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D4CDB0-23E7-CBB5-A7C9-40291EF48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5" y="780980"/>
            <a:ext cx="409575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8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01634-F234-3B5F-E5E3-9D7373A9E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ADD34-A8B3-8891-EC11-F40897B77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D6AAA-A0D2-B655-4BE3-39CB8A9E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A9F01-B46E-776A-6ACD-FEE9D16071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8BCD2A-B595-D22E-0ABF-95573F3A1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6874" y="172702"/>
            <a:ext cx="2958310" cy="374846"/>
          </a:xfrm>
        </p:spPr>
        <p:txBody>
          <a:bodyPr/>
          <a:lstStyle/>
          <a:p>
            <a:r>
              <a:rPr lang="en-DE" dirty="0"/>
              <a:t>Transient signal at t</a:t>
            </a:r>
            <a:r>
              <a:rPr lang="en-DE" baseline="-25000" dirty="0"/>
              <a:t>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CAFA68-BF27-399D-1F4D-EE2073B8E279}"/>
              </a:ext>
            </a:extLst>
          </p:cNvPr>
          <p:cNvGrpSpPr>
            <a:grpSpLocks noChangeAspect="1"/>
          </p:cNvGrpSpPr>
          <p:nvPr/>
        </p:nvGrpSpPr>
        <p:grpSpPr>
          <a:xfrm>
            <a:off x="3263161" y="1160018"/>
            <a:ext cx="5665677" cy="4702925"/>
            <a:chOff x="16007041" y="7019623"/>
            <a:chExt cx="6302240" cy="52794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9E086D-E7A9-A0EA-BC2E-5C092C3DA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9" r="9592"/>
            <a:stretch/>
          </p:blipFill>
          <p:spPr>
            <a:xfrm>
              <a:off x="16007041" y="7019623"/>
              <a:ext cx="6302240" cy="52794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3846DB-3E3A-48D8-E22A-1F5EC2891ACE}"/>
                </a:ext>
              </a:extLst>
            </p:cNvPr>
            <p:cNvSpPr/>
            <p:nvPr/>
          </p:nvSpPr>
          <p:spPr bwMode="auto">
            <a:xfrm>
              <a:off x="17873495" y="7306241"/>
              <a:ext cx="2214828" cy="1656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779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89D47-32C2-7D3F-52E7-473B22BE6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5EE6A35B-E824-7C54-E6AE-05F89D3DFB97}"/>
              </a:ext>
            </a:extLst>
          </p:cNvPr>
          <p:cNvGrpSpPr>
            <a:grpSpLocks noChangeAspect="1"/>
          </p:cNvGrpSpPr>
          <p:nvPr/>
        </p:nvGrpSpPr>
        <p:grpSpPr>
          <a:xfrm>
            <a:off x="1924424" y="0"/>
            <a:ext cx="8343152" cy="6925425"/>
            <a:chOff x="16007041" y="7019623"/>
            <a:chExt cx="6302240" cy="5279478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6747C06C-EF20-3BAD-40A5-9DCD89C12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9" r="9592"/>
            <a:stretch/>
          </p:blipFill>
          <p:spPr>
            <a:xfrm>
              <a:off x="16007041" y="7019623"/>
              <a:ext cx="6302240" cy="5279478"/>
            </a:xfrm>
            <a:prstGeom prst="rect">
              <a:avLst/>
            </a:prstGeom>
          </p:spPr>
        </p:pic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CF48024C-F8A1-9B11-6E82-58C4F9501280}"/>
                </a:ext>
              </a:extLst>
            </p:cNvPr>
            <p:cNvSpPr/>
            <p:nvPr/>
          </p:nvSpPr>
          <p:spPr bwMode="auto">
            <a:xfrm>
              <a:off x="17873495" y="7306241"/>
              <a:ext cx="2214828" cy="1656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85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26433-FD2C-C0FC-CAA8-06E16C51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46F65-2E5C-FCB4-2A5D-E9EE809D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F4681-3B4F-0E65-B0B1-5B061A40C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E7F14-FCE2-B860-5B47-7CA4AC19DDE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B073D4-02A4-21B1-2AE3-595FD3A55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8677" y="172702"/>
            <a:ext cx="6554679" cy="374846"/>
          </a:xfrm>
        </p:spPr>
        <p:txBody>
          <a:bodyPr/>
          <a:lstStyle/>
          <a:p>
            <a:r>
              <a:rPr lang="en-DE" dirty="0"/>
              <a:t>Ultrafast spectroscopy at extreme time scales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2338D-8449-5376-1D54-CEDB25E8C80F}"/>
              </a:ext>
            </a:extLst>
          </p:cNvPr>
          <p:cNvSpPr txBox="1"/>
          <p:nvPr/>
        </p:nvSpPr>
        <p:spPr>
          <a:xfrm>
            <a:off x="8139120" y="5257225"/>
            <a:ext cx="296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Vibrational delocalization and energy dissipation in water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6D0C8-6238-652F-7FC9-830791781DE5}"/>
              </a:ext>
            </a:extLst>
          </p:cNvPr>
          <p:cNvGrpSpPr/>
          <p:nvPr/>
        </p:nvGrpSpPr>
        <p:grpSpPr>
          <a:xfrm>
            <a:off x="2096190" y="3937526"/>
            <a:ext cx="4847949" cy="2019840"/>
            <a:chOff x="4590207" y="1268760"/>
            <a:chExt cx="3559532" cy="1575317"/>
          </a:xfrm>
        </p:grpSpPr>
        <p:pic>
          <p:nvPicPr>
            <p:cNvPr id="8" name="Picture 2" descr="Fig. 3">
              <a:extLst>
                <a:ext uri="{FF2B5EF4-FFF2-40B4-BE49-F238E27FC236}">
                  <a16:creationId xmlns:a16="http://schemas.microsoft.com/office/drawing/2014/main" id="{1B91BD06-FCAD-B0D3-341E-1A932EABE5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80" r="30856" b="34762"/>
            <a:stretch>
              <a:fillRect/>
            </a:stretch>
          </p:blipFill>
          <p:spPr bwMode="auto">
            <a:xfrm>
              <a:off x="4590207" y="1391345"/>
              <a:ext cx="3559532" cy="1452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E50204-AB2E-3AB2-1949-A79F09651803}"/>
                </a:ext>
              </a:extLst>
            </p:cNvPr>
            <p:cNvSpPr/>
            <p:nvPr/>
          </p:nvSpPr>
          <p:spPr>
            <a:xfrm>
              <a:off x="4590207" y="1268760"/>
              <a:ext cx="142658" cy="24516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76">
            <a:extLst>
              <a:ext uri="{FF2B5EF4-FFF2-40B4-BE49-F238E27FC236}">
                <a16:creationId xmlns:a16="http://schemas.microsoft.com/office/drawing/2014/main" id="{CEE55321-7C50-C571-3E04-8B9863E46B68}"/>
              </a:ext>
            </a:extLst>
          </p:cNvPr>
          <p:cNvPicPr/>
          <p:nvPr/>
        </p:nvPicPr>
        <p:blipFill>
          <a:blip r:embed="rId4"/>
          <a:srcRect l="20983" r="15336"/>
          <a:stretch/>
        </p:blipFill>
        <p:spPr>
          <a:xfrm>
            <a:off x="259588" y="4148863"/>
            <a:ext cx="1512465" cy="970856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199DA4DD-25D7-C8C7-328E-2B0B9FABC20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94704" y="1465785"/>
            <a:ext cx="1635480" cy="1301400"/>
          </a:xfrm>
          <a:prstGeom prst="rect">
            <a:avLst/>
          </a:prstGeom>
          <a:ln w="0">
            <a:noFill/>
          </a:ln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5F2639D2-E912-0E7F-C0A7-4860AE26AE25}"/>
              </a:ext>
            </a:extLst>
          </p:cNvPr>
          <p:cNvSpPr/>
          <p:nvPr/>
        </p:nvSpPr>
        <p:spPr>
          <a:xfrm>
            <a:off x="259588" y="2815835"/>
            <a:ext cx="162612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/>
            <a:r>
              <a:rPr lang="it-IT" sz="1600" dirty="0" err="1"/>
              <a:t>Phenylalanine</a:t>
            </a:r>
            <a:endParaRPr lang="en-US" sz="1600" dirty="0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38C588FA-CA8F-335F-99FD-5C650AF6A4B9}"/>
              </a:ext>
            </a:extLst>
          </p:cNvPr>
          <p:cNvSpPr/>
          <p:nvPr/>
        </p:nvSpPr>
        <p:spPr>
          <a:xfrm>
            <a:off x="259588" y="5199612"/>
            <a:ext cx="162612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it-IT" sz="1600" dirty="0" err="1"/>
              <a:t>Methyl</a:t>
            </a:r>
            <a:r>
              <a:rPr lang="it-IT" sz="1600" dirty="0"/>
              <a:t> </a:t>
            </a:r>
            <a:r>
              <a:rPr lang="it-IT" sz="1600" dirty="0" err="1"/>
              <a:t>lactate</a:t>
            </a:r>
            <a:endParaRPr lang="en-US" sz="16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889C10-6B3E-C045-512C-3854EDA90C61}"/>
              </a:ext>
            </a:extLst>
          </p:cNvPr>
          <p:cNvGrpSpPr/>
          <p:nvPr/>
        </p:nvGrpSpPr>
        <p:grpSpPr>
          <a:xfrm>
            <a:off x="1788751" y="1575043"/>
            <a:ext cx="5256085" cy="1462810"/>
            <a:chOff x="1671184" y="1797114"/>
            <a:chExt cx="5256085" cy="146281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FF583B0-5FA0-7A54-046A-EF7696A3C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7812" y="1878174"/>
              <a:ext cx="4909457" cy="1381750"/>
            </a:xfrm>
            <a:prstGeom prst="rect">
              <a:avLst/>
            </a:prstGeom>
          </p:spPr>
        </p:pic>
        <p:pic>
          <p:nvPicPr>
            <p:cNvPr id="24" name="Picture 34" descr="prova.png">
              <a:extLst>
                <a:ext uri="{FF2B5EF4-FFF2-40B4-BE49-F238E27FC236}">
                  <a16:creationId xmlns:a16="http://schemas.microsoft.com/office/drawing/2014/main" id="{CD73BA89-E722-53D8-C037-AC6EC27BBD8E}"/>
                </a:ext>
              </a:extLst>
            </p:cNvPr>
            <p:cNvPicPr/>
            <p:nvPr/>
          </p:nvPicPr>
          <p:blipFill>
            <a:blip r:embed="rId7"/>
            <a:srcRect l="2438" r="91555"/>
            <a:stretch>
              <a:fillRect/>
            </a:stretch>
          </p:blipFill>
          <p:spPr>
            <a:xfrm>
              <a:off x="1671184" y="1797114"/>
              <a:ext cx="371726" cy="1206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A044DE7-0264-0DAA-8E82-040F8CFEEA54}"/>
              </a:ext>
            </a:extLst>
          </p:cNvPr>
          <p:cNvSpPr txBox="1"/>
          <p:nvPr/>
        </p:nvSpPr>
        <p:spPr>
          <a:xfrm>
            <a:off x="3100382" y="3045792"/>
            <a:ext cx="3300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F. Calegari </a:t>
            </a:r>
            <a:r>
              <a:rPr lang="en-GB" sz="1000" i="1" dirty="0"/>
              <a:t>et al.</a:t>
            </a:r>
            <a:r>
              <a:rPr lang="en-GB" sz="1000" dirty="0"/>
              <a:t>, Science346.6207 (2014): 336-339.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6013B9-140D-4F75-02E3-828E761B12D2}"/>
              </a:ext>
            </a:extLst>
          </p:cNvPr>
          <p:cNvSpPr txBox="1"/>
          <p:nvPr/>
        </p:nvSpPr>
        <p:spPr>
          <a:xfrm>
            <a:off x="3061193" y="5976699"/>
            <a:ext cx="3300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V. </a:t>
            </a:r>
            <a:r>
              <a:rPr lang="en-GB" sz="1000" dirty="0" err="1"/>
              <a:t>Wanie</a:t>
            </a:r>
            <a:r>
              <a:rPr lang="en-GB" sz="1000" dirty="0"/>
              <a:t> </a:t>
            </a:r>
            <a:r>
              <a:rPr lang="en-GB" sz="1000" i="1" dirty="0"/>
              <a:t>et al.</a:t>
            </a:r>
            <a:r>
              <a:rPr lang="en-GB" sz="1000" dirty="0"/>
              <a:t>, Nature 630.8015 (2024): 109-115.</a:t>
            </a: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D88859B5-D630-70DE-DA83-342E7F92FF48}"/>
              </a:ext>
            </a:extLst>
          </p:cNvPr>
          <p:cNvSpPr/>
          <p:nvPr/>
        </p:nvSpPr>
        <p:spPr>
          <a:xfrm>
            <a:off x="7995427" y="1227491"/>
            <a:ext cx="3202543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457200"/>
            <a:r>
              <a:rPr lang="it-IT" sz="1600" b="1" dirty="0">
                <a:solidFill>
                  <a:srgbClr val="EB6E0F"/>
                </a:solidFill>
              </a:rPr>
              <a:t>Extension to </a:t>
            </a:r>
            <a:r>
              <a:rPr lang="it-IT" sz="1600" b="1" dirty="0" err="1">
                <a:solidFill>
                  <a:srgbClr val="EB6E0F"/>
                </a:solidFill>
              </a:rPr>
              <a:t>condensed</a:t>
            </a:r>
            <a:r>
              <a:rPr lang="it-IT" sz="1600" b="1" dirty="0">
                <a:solidFill>
                  <a:srgbClr val="EB6E0F"/>
                </a:solidFill>
              </a:rPr>
              <a:t> </a:t>
            </a:r>
            <a:r>
              <a:rPr lang="it-IT" sz="1600" b="1" dirty="0" err="1">
                <a:solidFill>
                  <a:srgbClr val="EB6E0F"/>
                </a:solidFill>
              </a:rPr>
              <a:t>phase</a:t>
            </a:r>
            <a:endParaRPr lang="en-US" sz="1600" b="1" dirty="0">
              <a:solidFill>
                <a:srgbClr val="EB6E0F"/>
              </a:solidFill>
            </a:endParaRP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283F49B1-8530-08BB-3F0A-466DBFC25CC6}"/>
              </a:ext>
            </a:extLst>
          </p:cNvPr>
          <p:cNvSpPr/>
          <p:nvPr/>
        </p:nvSpPr>
        <p:spPr>
          <a:xfrm>
            <a:off x="2894783" y="1227491"/>
            <a:ext cx="3202543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457200"/>
            <a:r>
              <a:rPr lang="it-IT" sz="1600" b="1" dirty="0" err="1">
                <a:solidFill>
                  <a:srgbClr val="EB6E0F"/>
                </a:solidFill>
              </a:rPr>
              <a:t>Charge</a:t>
            </a:r>
            <a:r>
              <a:rPr lang="it-IT" sz="1600" b="1" dirty="0">
                <a:solidFill>
                  <a:srgbClr val="EB6E0F"/>
                </a:solidFill>
              </a:rPr>
              <a:t> </a:t>
            </a:r>
            <a:r>
              <a:rPr lang="it-IT" sz="1600" b="1" dirty="0" err="1">
                <a:solidFill>
                  <a:srgbClr val="EB6E0F"/>
                </a:solidFill>
              </a:rPr>
              <a:t>migration</a:t>
            </a:r>
            <a:endParaRPr lang="en-US" sz="1600" b="1" dirty="0">
              <a:solidFill>
                <a:srgbClr val="EB6E0F"/>
              </a:solidFill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9342001A-ED6A-D60E-0550-A4C7BB8F5600}"/>
              </a:ext>
            </a:extLst>
          </p:cNvPr>
          <p:cNvSpPr/>
          <p:nvPr/>
        </p:nvSpPr>
        <p:spPr>
          <a:xfrm>
            <a:off x="1872645" y="3657919"/>
            <a:ext cx="5168443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457200"/>
            <a:r>
              <a:rPr lang="it-IT" sz="1600" b="1" dirty="0" err="1">
                <a:solidFill>
                  <a:srgbClr val="EB6E0F"/>
                </a:solidFill>
              </a:rPr>
              <a:t>Chiral</a:t>
            </a:r>
            <a:r>
              <a:rPr lang="it-IT" sz="1600" b="1" dirty="0">
                <a:solidFill>
                  <a:srgbClr val="EB6E0F"/>
                </a:solidFill>
              </a:rPr>
              <a:t> </a:t>
            </a:r>
            <a:r>
              <a:rPr lang="it-IT" sz="1600" b="1" dirty="0" err="1">
                <a:solidFill>
                  <a:srgbClr val="EB6E0F"/>
                </a:solidFill>
              </a:rPr>
              <a:t>current</a:t>
            </a:r>
            <a:r>
              <a:rPr lang="it-IT" sz="1600" b="1" dirty="0">
                <a:solidFill>
                  <a:srgbClr val="EB6E0F"/>
                </a:solidFill>
              </a:rPr>
              <a:t> </a:t>
            </a:r>
            <a:r>
              <a:rPr lang="it-IT" sz="1600" b="1" dirty="0" err="1">
                <a:solidFill>
                  <a:srgbClr val="EB6E0F"/>
                </a:solidFill>
              </a:rPr>
              <a:t>driven</a:t>
            </a:r>
            <a:r>
              <a:rPr lang="it-IT" sz="1600" b="1" dirty="0">
                <a:solidFill>
                  <a:srgbClr val="EB6E0F"/>
                </a:solidFill>
              </a:rPr>
              <a:t> by </a:t>
            </a:r>
            <a:r>
              <a:rPr lang="it-IT" sz="1600" b="1" dirty="0" err="1">
                <a:solidFill>
                  <a:srgbClr val="EB6E0F"/>
                </a:solidFill>
              </a:rPr>
              <a:t>electronic</a:t>
            </a:r>
            <a:r>
              <a:rPr lang="it-IT" sz="1600" b="1" dirty="0">
                <a:solidFill>
                  <a:srgbClr val="EB6E0F"/>
                </a:solidFill>
              </a:rPr>
              <a:t> </a:t>
            </a:r>
            <a:r>
              <a:rPr lang="it-IT" sz="1600" b="1" dirty="0" err="1">
                <a:solidFill>
                  <a:srgbClr val="EB6E0F"/>
                </a:solidFill>
              </a:rPr>
              <a:t>coherences</a:t>
            </a:r>
            <a:r>
              <a:rPr lang="it-IT" sz="1600" b="1" dirty="0">
                <a:solidFill>
                  <a:srgbClr val="EB6E0F"/>
                </a:solidFill>
              </a:rPr>
              <a:t> </a:t>
            </a:r>
            <a:endParaRPr lang="en-US" sz="1600" b="1" dirty="0">
              <a:solidFill>
                <a:srgbClr val="EB6E0F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EE05CF-CE74-1D22-98C3-1E49DD37E6A0}"/>
              </a:ext>
            </a:extLst>
          </p:cNvPr>
          <p:cNvGrpSpPr/>
          <p:nvPr/>
        </p:nvGrpSpPr>
        <p:grpSpPr>
          <a:xfrm>
            <a:off x="8178296" y="1796981"/>
            <a:ext cx="3039410" cy="3254430"/>
            <a:chOff x="8178296" y="1822381"/>
            <a:chExt cx="3039410" cy="325443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71B0004-6F51-701E-B6E8-C81C9A584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8296" y="1822381"/>
              <a:ext cx="2927816" cy="324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09C3F3-BBDC-6B39-18FB-26464BC24B8E}"/>
                </a:ext>
              </a:extLst>
            </p:cNvPr>
            <p:cNvSpPr txBox="1"/>
            <p:nvPr/>
          </p:nvSpPr>
          <p:spPr>
            <a:xfrm>
              <a:off x="9373356" y="4830590"/>
              <a:ext cx="18443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Image by Mischa Flór, EPFL.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58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237D1-62EA-4C3F-724E-2862D36B0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EEB64-E59D-2FDC-EFE7-C0288271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26FBD-B129-F764-055F-A6353858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5E7F7-28AD-CDBC-AB22-B3B41BB5F3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A9591D-D26E-8EE5-0F18-0EA45424C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8671" y="172702"/>
            <a:ext cx="2634697" cy="374846"/>
          </a:xfrm>
        </p:spPr>
        <p:txBody>
          <a:bodyPr/>
          <a:lstStyle/>
          <a:p>
            <a:r>
              <a:rPr lang="en-DE" dirty="0"/>
              <a:t>Generic slide with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046B5-31EB-F929-1B76-DB8768C383D0}"/>
              </a:ext>
            </a:extLst>
          </p:cNvPr>
          <p:cNvSpPr txBox="1"/>
          <p:nvPr/>
        </p:nvSpPr>
        <p:spPr>
          <a:xfrm>
            <a:off x="367350" y="2378793"/>
            <a:ext cx="278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Reference</a:t>
            </a:r>
            <a:endParaRPr lang="en-DE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288941-6162-0B16-20A7-B8B008E48E82}"/>
              </a:ext>
            </a:extLst>
          </p:cNvPr>
          <p:cNvSpPr txBox="1"/>
          <p:nvPr/>
        </p:nvSpPr>
        <p:spPr>
          <a:xfrm>
            <a:off x="367350" y="1014979"/>
            <a:ext cx="3737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Something</a:t>
            </a:r>
            <a:endParaRPr lang="en-DE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B408B9-3B3F-B395-2A7F-6C359E06601E}"/>
              </a:ext>
            </a:extLst>
          </p:cNvPr>
          <p:cNvSpPr txBox="1"/>
          <p:nvPr/>
        </p:nvSpPr>
        <p:spPr>
          <a:xfrm>
            <a:off x="240217" y="1696886"/>
            <a:ext cx="5112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Something else</a:t>
            </a:r>
            <a:endParaRPr lang="en-DE" sz="1600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DAEACCB-5C72-04AF-C641-BA470B5A1D81}"/>
              </a:ext>
            </a:extLst>
          </p:cNvPr>
          <p:cNvSpPr/>
          <p:nvPr/>
        </p:nvSpPr>
        <p:spPr>
          <a:xfrm>
            <a:off x="475793" y="2956178"/>
            <a:ext cx="669471" cy="457200"/>
          </a:xfrm>
          <a:prstGeom prst="rightArrow">
            <a:avLst/>
          </a:prstGeom>
          <a:solidFill>
            <a:srgbClr val="EB6E0F"/>
          </a:solidFill>
          <a:ln>
            <a:solidFill>
              <a:srgbClr val="EB6E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43EBEC-8FDF-81B2-42F5-2DD418CD7EA1}"/>
              </a:ext>
            </a:extLst>
          </p:cNvPr>
          <p:cNvSpPr txBox="1"/>
          <p:nvPr/>
        </p:nvSpPr>
        <p:spPr>
          <a:xfrm>
            <a:off x="-141140" y="3894433"/>
            <a:ext cx="523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Question and some text </a:t>
            </a:r>
            <a:r>
              <a:rPr lang="en-US" sz="1600" b="1" dirty="0"/>
              <a:t>bold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5628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Box 1039">
            <a:extLst>
              <a:ext uri="{FF2B5EF4-FFF2-40B4-BE49-F238E27FC236}">
                <a16:creationId xmlns:a16="http://schemas.microsoft.com/office/drawing/2014/main" id="{F30F54D5-E493-A1C7-AA83-34DB0709E9D5}"/>
              </a:ext>
            </a:extLst>
          </p:cNvPr>
          <p:cNvSpPr txBox="1"/>
          <p:nvPr/>
        </p:nvSpPr>
        <p:spPr>
          <a:xfrm>
            <a:off x="369983" y="499534"/>
            <a:ext cx="1145203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dirty="0"/>
              <a:t>Understanding the </a:t>
            </a:r>
            <a:r>
              <a:rPr lang="nl-NL" sz="2400" dirty="0">
                <a:highlight>
                  <a:srgbClr val="FFFF00"/>
                </a:highlight>
              </a:rPr>
              <a:t>properties of aqueous solutions </a:t>
            </a:r>
            <a:r>
              <a:rPr lang="nl-NL" sz="2400" dirty="0"/>
              <a:t>is a key first step in determining the </a:t>
            </a:r>
            <a:r>
              <a:rPr lang="nl-NL" sz="2400" dirty="0">
                <a:highlight>
                  <a:srgbClr val="FFFF00"/>
                </a:highlight>
              </a:rPr>
              <a:t>effects of the liquid environment on the chemical reactions occurring in biological systems</a:t>
            </a:r>
            <a:r>
              <a:rPr lang="nl-NL" sz="2400" dirty="0"/>
              <a:t>. For this reason vibrational relaxation and therefore </a:t>
            </a:r>
            <a:r>
              <a:rPr lang="nl-NL" sz="2400" dirty="0">
                <a:highlight>
                  <a:srgbClr val="FFFF00"/>
                </a:highlight>
              </a:rPr>
              <a:t>energy dissipation </a:t>
            </a:r>
            <a:r>
              <a:rPr lang="nl-NL" sz="2400" dirty="0"/>
              <a:t>in liquid water have been intensely investigated [1].</a:t>
            </a:r>
          </a:p>
          <a:p>
            <a:pPr algn="just"/>
            <a:endParaRPr lang="nl-NL" sz="2400" dirty="0"/>
          </a:p>
          <a:p>
            <a:pPr algn="just"/>
            <a:r>
              <a:rPr lang="en-US" sz="2400" dirty="0"/>
              <a:t>Many of the </a:t>
            </a:r>
            <a:r>
              <a:rPr lang="en-US" sz="2400" dirty="0">
                <a:highlight>
                  <a:srgbClr val="FFFF00"/>
                </a:highlight>
              </a:rPr>
              <a:t>unique properties of water </a:t>
            </a:r>
            <a:r>
              <a:rPr lang="en-US" sz="2400" dirty="0"/>
              <a:t>originate from the </a:t>
            </a:r>
            <a:r>
              <a:rPr lang="en-US" sz="2400" dirty="0">
                <a:highlight>
                  <a:srgbClr val="FFFF00"/>
                </a:highlight>
              </a:rPr>
              <a:t>hydrogen bond network</a:t>
            </a:r>
            <a:r>
              <a:rPr lang="en-US" sz="2400" dirty="0"/>
              <a:t> of water, which results from the strong intermolecular interactions between water molecules. For instance, the water H-bond network </a:t>
            </a:r>
            <a:r>
              <a:rPr lang="en-US" sz="2400" dirty="0">
                <a:highlight>
                  <a:srgbClr val="FFFF00"/>
                </a:highlight>
              </a:rPr>
              <a:t>allows for rapid delocalization and dissipation of excess energy following chemical reactions, thereby making r</a:t>
            </a:r>
            <a:r>
              <a:rPr lang="de-DE" sz="2400" dirty="0">
                <a:highlight>
                  <a:srgbClr val="FFFF00"/>
                </a:highlight>
              </a:rPr>
              <a:t>eactions irreversible</a:t>
            </a:r>
            <a:r>
              <a:rPr lang="de-DE" sz="2400" dirty="0"/>
              <a:t>.</a:t>
            </a:r>
            <a:endParaRPr lang="it-IT" sz="2400" dirty="0"/>
          </a:p>
          <a:p>
            <a:pPr algn="just"/>
            <a:endParaRPr lang="it-IT" sz="2400" dirty="0"/>
          </a:p>
          <a:p>
            <a:pPr algn="just"/>
            <a:r>
              <a:rPr lang="en-US" sz="2400" dirty="0"/>
              <a:t>For water, different </a:t>
            </a:r>
            <a:r>
              <a:rPr lang="en-US" sz="2400" dirty="0">
                <a:highlight>
                  <a:srgbClr val="FFFF00"/>
                </a:highlight>
              </a:rPr>
              <a:t>O-H stretch modes are known to be very strongly coupled both within and between</a:t>
            </a:r>
            <a:r>
              <a:rPr lang="en-US" sz="2400" dirty="0"/>
              <a:t> water molecules, leading to ultrafast dissipation and delocalization of vibrational energy [2]. </a:t>
            </a:r>
            <a:endParaRPr lang="en-US" sz="2000" dirty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648660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95B1D-B8B1-E3BD-2A91-012E7860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32C32-2F1C-61FB-A60D-95FF7CFEB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B1144-ADC3-F698-9E17-A47C076C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C71D0-CF52-3980-B84E-250786E6C5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A049DC-411D-CD39-3491-61013D865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7003" y="172702"/>
            <a:ext cx="4498026" cy="374846"/>
          </a:xfrm>
        </p:spPr>
        <p:txBody>
          <a:bodyPr/>
          <a:lstStyle/>
          <a:p>
            <a:r>
              <a:rPr lang="en-GB" dirty="0"/>
              <a:t>Coherent </a:t>
            </a:r>
            <a:r>
              <a:rPr lang="en-GB" dirty="0" err="1"/>
              <a:t>wavepacket</a:t>
            </a:r>
            <a:r>
              <a:rPr lang="en-GB" dirty="0"/>
              <a:t> dynamics</a:t>
            </a:r>
            <a:endParaRPr lang="en-DE" dirty="0"/>
          </a:p>
        </p:txBody>
      </p:sp>
      <p:sp>
        <p:nvSpPr>
          <p:cNvPr id="7" name="Forme libre 32">
            <a:extLst>
              <a:ext uri="{FF2B5EF4-FFF2-40B4-BE49-F238E27FC236}">
                <a16:creationId xmlns:a16="http://schemas.microsoft.com/office/drawing/2014/main" id="{0CE655A9-52F5-D82A-205D-4B5B8ECFD12C}"/>
              </a:ext>
            </a:extLst>
          </p:cNvPr>
          <p:cNvSpPr>
            <a:spLocks noChangeAspect="1"/>
          </p:cNvSpPr>
          <p:nvPr/>
        </p:nvSpPr>
        <p:spPr>
          <a:xfrm rot="16200000">
            <a:off x="846561" y="992217"/>
            <a:ext cx="473520" cy="427041"/>
          </a:xfrm>
          <a:custGeom>
            <a:avLst/>
            <a:gdLst>
              <a:gd name="connsiteX0" fmla="*/ 0 w 3184072"/>
              <a:gd name="connsiteY0" fmla="*/ 1730875 h 1747203"/>
              <a:gd name="connsiteX1" fmla="*/ 849086 w 3184072"/>
              <a:gd name="connsiteY1" fmla="*/ 1355318 h 1747203"/>
              <a:gd name="connsiteX2" fmla="*/ 1649186 w 3184072"/>
              <a:gd name="connsiteY2" fmla="*/ 46 h 1747203"/>
              <a:gd name="connsiteX3" fmla="*/ 2449286 w 3184072"/>
              <a:gd name="connsiteY3" fmla="*/ 1404303 h 1747203"/>
              <a:gd name="connsiteX4" fmla="*/ 3184072 w 3184072"/>
              <a:gd name="connsiteY4" fmla="*/ 1747203 h 174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072" h="1747203">
                <a:moveTo>
                  <a:pt x="0" y="1730875"/>
                </a:moveTo>
                <a:cubicBezTo>
                  <a:pt x="287111" y="1687332"/>
                  <a:pt x="574222" y="1643789"/>
                  <a:pt x="849086" y="1355318"/>
                </a:cubicBezTo>
                <a:cubicBezTo>
                  <a:pt x="1123950" y="1066847"/>
                  <a:pt x="1382486" y="-8118"/>
                  <a:pt x="1649186" y="46"/>
                </a:cubicBezTo>
                <a:cubicBezTo>
                  <a:pt x="1915886" y="8210"/>
                  <a:pt x="2193472" y="1113110"/>
                  <a:pt x="2449286" y="1404303"/>
                </a:cubicBezTo>
                <a:cubicBezTo>
                  <a:pt x="2705100" y="1695496"/>
                  <a:pt x="2944586" y="1721349"/>
                  <a:pt x="3184072" y="1747203"/>
                </a:cubicBezTo>
              </a:path>
            </a:pathLst>
          </a:custGeom>
          <a:solidFill>
            <a:schemeClr val="bg2"/>
          </a:solidFill>
          <a:ln w="25400">
            <a:solidFill>
              <a:srgbClr val="8B6E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2622E7-C913-8CF6-BE1E-9FF159083146}"/>
              </a:ext>
            </a:extLst>
          </p:cNvPr>
          <p:cNvSpPr txBox="1"/>
          <p:nvPr/>
        </p:nvSpPr>
        <p:spPr>
          <a:xfrm>
            <a:off x="1772126" y="5715716"/>
            <a:ext cx="291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Impulsive laser excitation</a:t>
            </a:r>
            <a:endParaRPr lang="en-DE" dirty="0"/>
          </a:p>
        </p:txBody>
      </p:sp>
      <p:sp>
        <p:nvSpPr>
          <p:cNvPr id="9" name="Arrow: Right 2">
            <a:extLst>
              <a:ext uri="{FF2B5EF4-FFF2-40B4-BE49-F238E27FC236}">
                <a16:creationId xmlns:a16="http://schemas.microsoft.com/office/drawing/2014/main" id="{CBACC940-268D-D678-EC5D-29DB79EE6B40}"/>
              </a:ext>
            </a:extLst>
          </p:cNvPr>
          <p:cNvSpPr/>
          <p:nvPr/>
        </p:nvSpPr>
        <p:spPr>
          <a:xfrm>
            <a:off x="4991043" y="5753670"/>
            <a:ext cx="390598" cy="296533"/>
          </a:xfrm>
          <a:prstGeom prst="rightArrow">
            <a:avLst/>
          </a:prstGeom>
          <a:solidFill>
            <a:srgbClr val="F18F1F"/>
          </a:solidFill>
          <a:ln w="28575">
            <a:solidFill>
              <a:srgbClr val="F18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425489-6EA0-7C4C-A829-7749B17A40E9}"/>
              </a:ext>
            </a:extLst>
          </p:cNvPr>
          <p:cNvSpPr txBox="1"/>
          <p:nvPr/>
        </p:nvSpPr>
        <p:spPr>
          <a:xfrm>
            <a:off x="5635369" y="5715716"/>
            <a:ext cx="44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Coherent modulation of refractive index</a:t>
            </a:r>
            <a:endParaRPr lang="en-DE" dirty="0"/>
          </a:p>
        </p:txBody>
      </p:sp>
      <p:pic>
        <p:nvPicPr>
          <p:cNvPr id="11" name="Graphique 42">
            <a:extLst>
              <a:ext uri="{FF2B5EF4-FFF2-40B4-BE49-F238E27FC236}">
                <a16:creationId xmlns:a16="http://schemas.microsoft.com/office/drawing/2014/main" id="{128E7538-781A-7E3F-4B66-A0C67F99B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913" t="10942" r="27916" b="14065"/>
          <a:stretch>
            <a:fillRect/>
          </a:stretch>
        </p:blipFill>
        <p:spPr>
          <a:xfrm>
            <a:off x="6844863" y="1507700"/>
            <a:ext cx="1965452" cy="870936"/>
          </a:xfrm>
          <a:prstGeom prst="rect">
            <a:avLst/>
          </a:prstGeom>
        </p:spPr>
      </p:pic>
      <p:sp>
        <p:nvSpPr>
          <p:cNvPr id="12" name="ZoneTexte 56">
            <a:extLst>
              <a:ext uri="{FF2B5EF4-FFF2-40B4-BE49-F238E27FC236}">
                <a16:creationId xmlns:a16="http://schemas.microsoft.com/office/drawing/2014/main" id="{A49AD1B5-430C-1BBA-D8DF-DD01C51A5DEE}"/>
              </a:ext>
            </a:extLst>
          </p:cNvPr>
          <p:cNvSpPr txBox="1"/>
          <p:nvPr/>
        </p:nvSpPr>
        <p:spPr>
          <a:xfrm>
            <a:off x="8896924" y="1595881"/>
            <a:ext cx="1640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 </a:t>
            </a:r>
            <a:r>
              <a:rPr lang="el-GR" sz="1600" dirty="0"/>
              <a:t>Δ</a:t>
            </a:r>
            <a:r>
              <a:rPr lang="en-US" sz="1600" dirty="0"/>
              <a:t>E ~ 100 meV </a:t>
            </a:r>
            <a:endParaRPr lang="fr-FR" sz="1600" dirty="0"/>
          </a:p>
          <a:p>
            <a:pPr algn="ctr"/>
            <a:r>
              <a:rPr lang="fr-FR" sz="1600" dirty="0" err="1"/>
              <a:t>period</a:t>
            </a:r>
            <a:r>
              <a:rPr lang="fr-FR" sz="1600" dirty="0"/>
              <a:t> ~40 </a:t>
            </a:r>
            <a:r>
              <a:rPr lang="fr-FR" sz="1600" dirty="0" err="1"/>
              <a:t>fs</a:t>
            </a:r>
            <a:endParaRPr lang="fr-FR" sz="1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707272-512A-5E29-2FA3-61754A264F90}"/>
              </a:ext>
            </a:extLst>
          </p:cNvPr>
          <p:cNvCxnSpPr>
            <a:cxnSpLocks/>
          </p:cNvCxnSpPr>
          <p:nvPr/>
        </p:nvCxnSpPr>
        <p:spPr>
          <a:xfrm>
            <a:off x="1899271" y="2290912"/>
            <a:ext cx="4396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D98751-4060-E9F3-984A-7FF38624F264}"/>
              </a:ext>
            </a:extLst>
          </p:cNvPr>
          <p:cNvCxnSpPr>
            <a:cxnSpLocks/>
          </p:cNvCxnSpPr>
          <p:nvPr/>
        </p:nvCxnSpPr>
        <p:spPr>
          <a:xfrm>
            <a:off x="1391455" y="2589352"/>
            <a:ext cx="206981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4ECABB-D71F-00D4-DF1A-7E10AE251D97}"/>
              </a:ext>
            </a:extLst>
          </p:cNvPr>
          <p:cNvSpPr txBox="1"/>
          <p:nvPr/>
        </p:nvSpPr>
        <p:spPr>
          <a:xfrm>
            <a:off x="1807271" y="2649668"/>
            <a:ext cx="1785409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600" dirty="0">
                <a:cs typeface="Times New Roman" panose="02020603050405020304" pitchFamily="18" charset="0"/>
              </a:rPr>
              <a:t>nuclear coordinate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E200B854-881F-A9BA-2CBF-4949706FEBFC}"/>
              </a:ext>
            </a:extLst>
          </p:cNvPr>
          <p:cNvSpPr/>
          <p:nvPr/>
        </p:nvSpPr>
        <p:spPr>
          <a:xfrm>
            <a:off x="1599229" y="1741114"/>
            <a:ext cx="1256977" cy="715627"/>
          </a:xfrm>
          <a:custGeom>
            <a:avLst/>
            <a:gdLst>
              <a:gd name="connsiteX0" fmla="*/ 0 w 1419368"/>
              <a:gd name="connsiteY0" fmla="*/ 0 h 715627"/>
              <a:gd name="connsiteX1" fmla="*/ 564108 w 1419368"/>
              <a:gd name="connsiteY1" fmla="*/ 714232 h 715627"/>
              <a:gd name="connsiteX2" fmla="*/ 1150962 w 1419368"/>
              <a:gd name="connsiteY2" fmla="*/ 177421 h 715627"/>
              <a:gd name="connsiteX3" fmla="*/ 1419368 w 1419368"/>
              <a:gd name="connsiteY3" fmla="*/ 9098 h 71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9368" h="715627">
                <a:moveTo>
                  <a:pt x="0" y="0"/>
                </a:moveTo>
                <a:cubicBezTo>
                  <a:pt x="186140" y="342331"/>
                  <a:pt x="372281" y="684662"/>
                  <a:pt x="564108" y="714232"/>
                </a:cubicBezTo>
                <a:cubicBezTo>
                  <a:pt x="755935" y="743802"/>
                  <a:pt x="1008419" y="294943"/>
                  <a:pt x="1150962" y="177421"/>
                </a:cubicBezTo>
                <a:cubicBezTo>
                  <a:pt x="1293505" y="59899"/>
                  <a:pt x="1356436" y="34498"/>
                  <a:pt x="1419368" y="909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55F042-56BA-D13C-D8CF-62B41FADF043}"/>
              </a:ext>
            </a:extLst>
          </p:cNvPr>
          <p:cNvCxnSpPr>
            <a:cxnSpLocks/>
          </p:cNvCxnSpPr>
          <p:nvPr/>
        </p:nvCxnSpPr>
        <p:spPr>
          <a:xfrm>
            <a:off x="2144332" y="1313900"/>
            <a:ext cx="626639" cy="135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36">
            <a:extLst>
              <a:ext uri="{FF2B5EF4-FFF2-40B4-BE49-F238E27FC236}">
                <a16:creationId xmlns:a16="http://schemas.microsoft.com/office/drawing/2014/main" id="{659D627B-AF77-8E25-89C4-E28B1008ADD9}"/>
              </a:ext>
            </a:extLst>
          </p:cNvPr>
          <p:cNvSpPr/>
          <p:nvPr/>
        </p:nvSpPr>
        <p:spPr>
          <a:xfrm>
            <a:off x="1807272" y="1112735"/>
            <a:ext cx="1590991" cy="288271"/>
          </a:xfrm>
          <a:custGeom>
            <a:avLst/>
            <a:gdLst>
              <a:gd name="connsiteX0" fmla="*/ 0 w 1419368"/>
              <a:gd name="connsiteY0" fmla="*/ 0 h 715627"/>
              <a:gd name="connsiteX1" fmla="*/ 564108 w 1419368"/>
              <a:gd name="connsiteY1" fmla="*/ 714232 h 715627"/>
              <a:gd name="connsiteX2" fmla="*/ 1150962 w 1419368"/>
              <a:gd name="connsiteY2" fmla="*/ 177421 h 715627"/>
              <a:gd name="connsiteX3" fmla="*/ 1419368 w 1419368"/>
              <a:gd name="connsiteY3" fmla="*/ 9098 h 71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9368" h="715627">
                <a:moveTo>
                  <a:pt x="0" y="0"/>
                </a:moveTo>
                <a:cubicBezTo>
                  <a:pt x="186140" y="342331"/>
                  <a:pt x="372281" y="684662"/>
                  <a:pt x="564108" y="714232"/>
                </a:cubicBezTo>
                <a:cubicBezTo>
                  <a:pt x="755935" y="743802"/>
                  <a:pt x="1008419" y="294943"/>
                  <a:pt x="1150962" y="177421"/>
                </a:cubicBezTo>
                <a:cubicBezTo>
                  <a:pt x="1293505" y="59899"/>
                  <a:pt x="1356436" y="34498"/>
                  <a:pt x="1419368" y="909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: Shape 39">
            <a:extLst>
              <a:ext uri="{FF2B5EF4-FFF2-40B4-BE49-F238E27FC236}">
                <a16:creationId xmlns:a16="http://schemas.microsoft.com/office/drawing/2014/main" id="{23FEA803-C163-E740-EB69-6180D0838CA5}"/>
              </a:ext>
            </a:extLst>
          </p:cNvPr>
          <p:cNvSpPr/>
          <p:nvPr/>
        </p:nvSpPr>
        <p:spPr>
          <a:xfrm>
            <a:off x="1893880" y="2041657"/>
            <a:ext cx="439675" cy="215078"/>
          </a:xfrm>
          <a:custGeom>
            <a:avLst/>
            <a:gdLst>
              <a:gd name="connsiteX0" fmla="*/ 0 w 1289050"/>
              <a:gd name="connsiteY0" fmla="*/ 714375 h 717550"/>
              <a:gd name="connsiteX1" fmla="*/ 279400 w 1289050"/>
              <a:gd name="connsiteY1" fmla="*/ 574675 h 717550"/>
              <a:gd name="connsiteX2" fmla="*/ 654050 w 1289050"/>
              <a:gd name="connsiteY2" fmla="*/ 0 h 717550"/>
              <a:gd name="connsiteX3" fmla="*/ 1003300 w 1289050"/>
              <a:gd name="connsiteY3" fmla="*/ 571500 h 717550"/>
              <a:gd name="connsiteX4" fmla="*/ 1289050 w 1289050"/>
              <a:gd name="connsiteY4" fmla="*/ 7175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050" h="717550">
                <a:moveTo>
                  <a:pt x="0" y="714375"/>
                </a:moveTo>
                <a:cubicBezTo>
                  <a:pt x="85196" y="704056"/>
                  <a:pt x="170392" y="693737"/>
                  <a:pt x="279400" y="574675"/>
                </a:cubicBezTo>
                <a:cubicBezTo>
                  <a:pt x="388408" y="455613"/>
                  <a:pt x="533400" y="529"/>
                  <a:pt x="654050" y="0"/>
                </a:cubicBezTo>
                <a:cubicBezTo>
                  <a:pt x="774700" y="-529"/>
                  <a:pt x="897467" y="451908"/>
                  <a:pt x="1003300" y="571500"/>
                </a:cubicBezTo>
                <a:cubicBezTo>
                  <a:pt x="1109133" y="691092"/>
                  <a:pt x="1199091" y="704321"/>
                  <a:pt x="1289050" y="717550"/>
                </a:cubicBezTo>
              </a:path>
            </a:pathLst>
          </a:custGeom>
          <a:solidFill>
            <a:srgbClr val="A568D2">
              <a:alpha val="30000"/>
            </a:srgbClr>
          </a:solidFill>
          <a:ln>
            <a:solidFill>
              <a:srgbClr val="7030A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: Shape 40">
            <a:extLst>
              <a:ext uri="{FF2B5EF4-FFF2-40B4-BE49-F238E27FC236}">
                <a16:creationId xmlns:a16="http://schemas.microsoft.com/office/drawing/2014/main" id="{9F904027-8008-DFBA-B366-390A1DA2749F}"/>
              </a:ext>
            </a:extLst>
          </p:cNvPr>
          <p:cNvSpPr/>
          <p:nvPr/>
        </p:nvSpPr>
        <p:spPr>
          <a:xfrm>
            <a:off x="1911672" y="968978"/>
            <a:ext cx="439675" cy="215078"/>
          </a:xfrm>
          <a:custGeom>
            <a:avLst/>
            <a:gdLst>
              <a:gd name="connsiteX0" fmla="*/ 0 w 1289050"/>
              <a:gd name="connsiteY0" fmla="*/ 714375 h 717550"/>
              <a:gd name="connsiteX1" fmla="*/ 279400 w 1289050"/>
              <a:gd name="connsiteY1" fmla="*/ 574675 h 717550"/>
              <a:gd name="connsiteX2" fmla="*/ 654050 w 1289050"/>
              <a:gd name="connsiteY2" fmla="*/ 0 h 717550"/>
              <a:gd name="connsiteX3" fmla="*/ 1003300 w 1289050"/>
              <a:gd name="connsiteY3" fmla="*/ 571500 h 717550"/>
              <a:gd name="connsiteX4" fmla="*/ 1289050 w 1289050"/>
              <a:gd name="connsiteY4" fmla="*/ 7175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050" h="717550">
                <a:moveTo>
                  <a:pt x="0" y="714375"/>
                </a:moveTo>
                <a:cubicBezTo>
                  <a:pt x="85196" y="704056"/>
                  <a:pt x="170392" y="693737"/>
                  <a:pt x="279400" y="574675"/>
                </a:cubicBezTo>
                <a:cubicBezTo>
                  <a:pt x="388408" y="455613"/>
                  <a:pt x="533400" y="529"/>
                  <a:pt x="654050" y="0"/>
                </a:cubicBezTo>
                <a:cubicBezTo>
                  <a:pt x="774700" y="-529"/>
                  <a:pt x="897467" y="451908"/>
                  <a:pt x="1003300" y="571500"/>
                </a:cubicBezTo>
                <a:cubicBezTo>
                  <a:pt x="1109133" y="691092"/>
                  <a:pt x="1199091" y="704321"/>
                  <a:pt x="1289050" y="717550"/>
                </a:cubicBezTo>
              </a:path>
            </a:pathLst>
          </a:custGeom>
          <a:solidFill>
            <a:srgbClr val="A568D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49A6CB-75A7-AB4C-FB11-8B3E8373E1B8}"/>
              </a:ext>
            </a:extLst>
          </p:cNvPr>
          <p:cNvSpPr txBox="1"/>
          <p:nvPr/>
        </p:nvSpPr>
        <p:spPr>
          <a:xfrm>
            <a:off x="1681675" y="1437224"/>
            <a:ext cx="569567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ħ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19F908-49BB-5901-711B-F51AD0CA247A}"/>
              </a:ext>
            </a:extLst>
          </p:cNvPr>
          <p:cNvCxnSpPr>
            <a:cxnSpLocks/>
          </p:cNvCxnSpPr>
          <p:nvPr/>
        </p:nvCxnSpPr>
        <p:spPr>
          <a:xfrm flipV="1">
            <a:off x="1395377" y="872216"/>
            <a:ext cx="0" cy="17171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6A4F0C-C1D9-FCD6-7EAD-008ED63556A6}"/>
              </a:ext>
            </a:extLst>
          </p:cNvPr>
          <p:cNvCxnSpPr>
            <a:cxnSpLocks/>
          </p:cNvCxnSpPr>
          <p:nvPr/>
        </p:nvCxnSpPr>
        <p:spPr>
          <a:xfrm flipV="1">
            <a:off x="2126209" y="1395716"/>
            <a:ext cx="0" cy="792000"/>
          </a:xfrm>
          <a:prstGeom prst="straightConnector1">
            <a:avLst/>
          </a:prstGeom>
          <a:ln w="15875">
            <a:solidFill>
              <a:srgbClr val="7030A0">
                <a:alpha val="70000"/>
              </a:srgb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5AE1CE-4ACE-62CB-13C0-247784BD1594}"/>
              </a:ext>
            </a:extLst>
          </p:cNvPr>
          <p:cNvCxnSpPr>
            <a:cxnSpLocks/>
          </p:cNvCxnSpPr>
          <p:nvPr/>
        </p:nvCxnSpPr>
        <p:spPr>
          <a:xfrm flipV="1">
            <a:off x="2306007" y="1076725"/>
            <a:ext cx="464964" cy="1126"/>
          </a:xfrm>
          <a:prstGeom prst="straightConnector1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92DA61-0817-873C-4EE3-79AE47ECB916}"/>
              </a:ext>
            </a:extLst>
          </p:cNvPr>
          <p:cNvCxnSpPr>
            <a:cxnSpLocks/>
          </p:cNvCxnSpPr>
          <p:nvPr/>
        </p:nvCxnSpPr>
        <p:spPr>
          <a:xfrm>
            <a:off x="2058789" y="1271853"/>
            <a:ext cx="79925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50F066-8207-4C6C-C94A-6E33CA79CB10}"/>
              </a:ext>
            </a:extLst>
          </p:cNvPr>
          <p:cNvCxnSpPr>
            <a:cxnSpLocks/>
          </p:cNvCxnSpPr>
          <p:nvPr/>
        </p:nvCxnSpPr>
        <p:spPr>
          <a:xfrm>
            <a:off x="1993466" y="1223275"/>
            <a:ext cx="96767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40">
            <a:extLst>
              <a:ext uri="{FF2B5EF4-FFF2-40B4-BE49-F238E27FC236}">
                <a16:creationId xmlns:a16="http://schemas.microsoft.com/office/drawing/2014/main" id="{8BB43C45-BC29-C110-4EAC-9C3F25EB014F}"/>
              </a:ext>
            </a:extLst>
          </p:cNvPr>
          <p:cNvSpPr/>
          <p:nvPr/>
        </p:nvSpPr>
        <p:spPr>
          <a:xfrm>
            <a:off x="1893879" y="2045677"/>
            <a:ext cx="439675" cy="215078"/>
          </a:xfrm>
          <a:custGeom>
            <a:avLst/>
            <a:gdLst>
              <a:gd name="connsiteX0" fmla="*/ 0 w 1289050"/>
              <a:gd name="connsiteY0" fmla="*/ 714375 h 717550"/>
              <a:gd name="connsiteX1" fmla="*/ 279400 w 1289050"/>
              <a:gd name="connsiteY1" fmla="*/ 574675 h 717550"/>
              <a:gd name="connsiteX2" fmla="*/ 654050 w 1289050"/>
              <a:gd name="connsiteY2" fmla="*/ 0 h 717550"/>
              <a:gd name="connsiteX3" fmla="*/ 1003300 w 1289050"/>
              <a:gd name="connsiteY3" fmla="*/ 571500 h 717550"/>
              <a:gd name="connsiteX4" fmla="*/ 1289050 w 1289050"/>
              <a:gd name="connsiteY4" fmla="*/ 7175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050" h="717550">
                <a:moveTo>
                  <a:pt x="0" y="714375"/>
                </a:moveTo>
                <a:cubicBezTo>
                  <a:pt x="85196" y="704056"/>
                  <a:pt x="170392" y="693737"/>
                  <a:pt x="279400" y="574675"/>
                </a:cubicBezTo>
                <a:cubicBezTo>
                  <a:pt x="388408" y="455613"/>
                  <a:pt x="533400" y="529"/>
                  <a:pt x="654050" y="0"/>
                </a:cubicBezTo>
                <a:cubicBezTo>
                  <a:pt x="774700" y="-529"/>
                  <a:pt x="897467" y="451908"/>
                  <a:pt x="1003300" y="571500"/>
                </a:cubicBezTo>
                <a:cubicBezTo>
                  <a:pt x="1109133" y="691092"/>
                  <a:pt x="1199091" y="704321"/>
                  <a:pt x="1289050" y="717550"/>
                </a:cubicBezTo>
              </a:path>
            </a:pathLst>
          </a:custGeom>
          <a:solidFill>
            <a:srgbClr val="A568D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11">
            <a:extLst>
              <a:ext uri="{FF2B5EF4-FFF2-40B4-BE49-F238E27FC236}">
                <a16:creationId xmlns:a16="http://schemas.microsoft.com/office/drawing/2014/main" id="{48765226-96F7-068F-515F-5890AFA7C447}"/>
              </a:ext>
            </a:extLst>
          </p:cNvPr>
          <p:cNvSpPr txBox="1"/>
          <p:nvPr/>
        </p:nvSpPr>
        <p:spPr>
          <a:xfrm>
            <a:off x="6642654" y="1077653"/>
            <a:ext cx="3287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Nuclear</a:t>
            </a:r>
            <a:r>
              <a:rPr lang="fr-FR" sz="1600" dirty="0"/>
              <a:t> </a:t>
            </a:r>
            <a:r>
              <a:rPr lang="fr-FR" sz="1600" dirty="0" err="1"/>
              <a:t>wavepacket</a:t>
            </a:r>
            <a:r>
              <a:rPr lang="fr-FR" sz="1600" dirty="0"/>
              <a:t> </a:t>
            </a:r>
            <a:r>
              <a:rPr lang="fr-FR" sz="1600" dirty="0" err="1"/>
              <a:t>dynamics</a:t>
            </a:r>
            <a:endParaRPr lang="fr-FR" sz="16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734B4A5-B6E8-E6DD-C2D7-CD2C3A6903B3}"/>
              </a:ext>
            </a:extLst>
          </p:cNvPr>
          <p:cNvGrpSpPr/>
          <p:nvPr/>
        </p:nvGrpSpPr>
        <p:grpSpPr>
          <a:xfrm rot="2179357" flipH="1" flipV="1">
            <a:off x="10225842" y="3876440"/>
            <a:ext cx="297908" cy="866702"/>
            <a:chOff x="8839612" y="1666473"/>
            <a:chExt cx="297908" cy="86670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6FCD71-1AE9-E2E7-CAD9-3AD11FD41F2B}"/>
                </a:ext>
              </a:extLst>
            </p:cNvPr>
            <p:cNvSpPr/>
            <p:nvPr/>
          </p:nvSpPr>
          <p:spPr>
            <a:xfrm rot="17195928">
              <a:off x="8555215" y="1950870"/>
              <a:ext cx="866702" cy="2979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  <a:scene3d>
              <a:camera prst="perspectiveHeroicExtremeLeftFacing">
                <a:rot lat="1468303" lon="18240861" rev="18203638"/>
              </a:camera>
              <a:lightRig rig="threePt" dir="t"/>
            </a:scene3d>
            <a:sp3d extrusionH="69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1976FAD-8A57-2575-37EA-5D1BE93DEF63}"/>
                </a:ext>
              </a:extLst>
            </p:cNvPr>
            <p:cNvSpPr/>
            <p:nvPr/>
          </p:nvSpPr>
          <p:spPr>
            <a:xfrm rot="17195928">
              <a:off x="8717670" y="2049303"/>
              <a:ext cx="554093" cy="10762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bg2">
                  <a:lumMod val="50000"/>
                </a:schemeClr>
              </a:solidFill>
            </a:ln>
            <a:scene3d>
              <a:camera prst="perspectiveHeroicExtremeLeftFacing">
                <a:rot lat="1468303" lon="18240861" rev="18203638"/>
              </a:camera>
              <a:lightRig rig="sunrise" dir="t"/>
            </a:scene3d>
            <a:sp3d extrusionH="31750" prstMaterial="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840A0BA-942C-3F0C-7C03-73B8229935C2}"/>
              </a:ext>
            </a:extLst>
          </p:cNvPr>
          <p:cNvSpPr/>
          <p:nvPr/>
        </p:nvSpPr>
        <p:spPr>
          <a:xfrm rot="2127121">
            <a:off x="10483040" y="4756473"/>
            <a:ext cx="354959" cy="329152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isometricOffAxis1Top">
              <a:rot lat="1171853" lon="3943854" rev="167972"/>
            </a:camera>
            <a:lightRig rig="threePt" dir="t"/>
          </a:scene3d>
          <a:sp3d extrusionH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Isosceles Triangle 47">
            <a:extLst>
              <a:ext uri="{FF2B5EF4-FFF2-40B4-BE49-F238E27FC236}">
                <a16:creationId xmlns:a16="http://schemas.microsoft.com/office/drawing/2014/main" id="{5E2E6099-DC0D-CEF5-F6BD-8D46291F8CF5}"/>
              </a:ext>
            </a:extLst>
          </p:cNvPr>
          <p:cNvSpPr/>
          <p:nvPr/>
        </p:nvSpPr>
        <p:spPr>
          <a:xfrm rot="19841293" flipH="1" flipV="1">
            <a:off x="10058444" y="4270769"/>
            <a:ext cx="928274" cy="714216"/>
          </a:xfrm>
          <a:prstGeom prst="triangle">
            <a:avLst>
              <a:gd name="adj" fmla="val 52521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BB9ADF"/>
              </a:gs>
              <a:gs pos="100000">
                <a:srgbClr val="853ABE"/>
              </a:gs>
            </a:gsLst>
            <a:lin ang="10800000" scaled="1"/>
            <a:tileRect/>
          </a:gradFill>
          <a:ln>
            <a:noFill/>
          </a:ln>
          <a:scene3d>
            <a:camera prst="orthographicFront">
              <a:rot lat="270599" lon="4487459" rev="2146350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DDAC31-FBFA-1E0A-1789-6FEE1EB73380}"/>
              </a:ext>
            </a:extLst>
          </p:cNvPr>
          <p:cNvSpPr txBox="1"/>
          <p:nvPr/>
        </p:nvSpPr>
        <p:spPr>
          <a:xfrm>
            <a:off x="9922717" y="3733581"/>
            <a:ext cx="1445255" cy="30698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CMOS detector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0455CF-9DC8-7637-3284-C3CEB1FB7AF8}"/>
              </a:ext>
            </a:extLst>
          </p:cNvPr>
          <p:cNvSpPr txBox="1"/>
          <p:nvPr/>
        </p:nvSpPr>
        <p:spPr>
          <a:xfrm>
            <a:off x="6855399" y="4953553"/>
            <a:ext cx="702890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F4EA90-10E6-1927-B712-16E1EC1B3718}"/>
              </a:ext>
            </a:extLst>
          </p:cNvPr>
          <p:cNvSpPr txBox="1"/>
          <p:nvPr/>
        </p:nvSpPr>
        <p:spPr>
          <a:xfrm>
            <a:off x="5654553" y="3487094"/>
            <a:ext cx="591730" cy="2712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805862-CEBC-762D-4B86-06720109133E}"/>
              </a:ext>
            </a:extLst>
          </p:cNvPr>
          <p:cNvSpPr txBox="1"/>
          <p:nvPr/>
        </p:nvSpPr>
        <p:spPr>
          <a:xfrm>
            <a:off x="8539873" y="4055129"/>
            <a:ext cx="625026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p:sp>
        <p:nvSpPr>
          <p:cNvPr id="46" name="Freeform: Shape 61">
            <a:extLst>
              <a:ext uri="{FF2B5EF4-FFF2-40B4-BE49-F238E27FC236}">
                <a16:creationId xmlns:a16="http://schemas.microsoft.com/office/drawing/2014/main" id="{DF3738D5-D7B6-B0C4-B90C-DA04EDF4F9A1}"/>
              </a:ext>
            </a:extLst>
          </p:cNvPr>
          <p:cNvSpPr/>
          <p:nvPr/>
        </p:nvSpPr>
        <p:spPr>
          <a:xfrm rot="538414">
            <a:off x="6161441" y="3844732"/>
            <a:ext cx="439675" cy="215078"/>
          </a:xfrm>
          <a:custGeom>
            <a:avLst/>
            <a:gdLst>
              <a:gd name="connsiteX0" fmla="*/ 0 w 1289050"/>
              <a:gd name="connsiteY0" fmla="*/ 714375 h 717550"/>
              <a:gd name="connsiteX1" fmla="*/ 279400 w 1289050"/>
              <a:gd name="connsiteY1" fmla="*/ 574675 h 717550"/>
              <a:gd name="connsiteX2" fmla="*/ 654050 w 1289050"/>
              <a:gd name="connsiteY2" fmla="*/ 0 h 717550"/>
              <a:gd name="connsiteX3" fmla="*/ 1003300 w 1289050"/>
              <a:gd name="connsiteY3" fmla="*/ 571500 h 717550"/>
              <a:gd name="connsiteX4" fmla="*/ 1289050 w 1289050"/>
              <a:gd name="connsiteY4" fmla="*/ 7175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050" h="717550">
                <a:moveTo>
                  <a:pt x="0" y="714375"/>
                </a:moveTo>
                <a:cubicBezTo>
                  <a:pt x="85196" y="704056"/>
                  <a:pt x="170392" y="693737"/>
                  <a:pt x="279400" y="574675"/>
                </a:cubicBezTo>
                <a:cubicBezTo>
                  <a:pt x="388408" y="455613"/>
                  <a:pt x="533400" y="529"/>
                  <a:pt x="654050" y="0"/>
                </a:cubicBezTo>
                <a:cubicBezTo>
                  <a:pt x="774700" y="-529"/>
                  <a:pt x="897467" y="451908"/>
                  <a:pt x="1003300" y="571500"/>
                </a:cubicBezTo>
                <a:cubicBezTo>
                  <a:pt x="1109133" y="691092"/>
                  <a:pt x="1199091" y="704321"/>
                  <a:pt x="1289050" y="717550"/>
                </a:cubicBezTo>
              </a:path>
            </a:pathLst>
          </a:custGeom>
          <a:solidFill>
            <a:srgbClr val="7030A0"/>
          </a:solidFill>
          <a:ln>
            <a:solidFill>
              <a:srgbClr val="7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reeform: Shape 62">
            <a:extLst>
              <a:ext uri="{FF2B5EF4-FFF2-40B4-BE49-F238E27FC236}">
                <a16:creationId xmlns:a16="http://schemas.microsoft.com/office/drawing/2014/main" id="{3B25A71B-CBA8-0E5B-4972-D66CE2F445DE}"/>
              </a:ext>
            </a:extLst>
          </p:cNvPr>
          <p:cNvSpPr/>
          <p:nvPr/>
        </p:nvSpPr>
        <p:spPr>
          <a:xfrm rot="20761253">
            <a:off x="7015618" y="4474030"/>
            <a:ext cx="439675" cy="215078"/>
          </a:xfrm>
          <a:custGeom>
            <a:avLst/>
            <a:gdLst>
              <a:gd name="connsiteX0" fmla="*/ 0 w 1289050"/>
              <a:gd name="connsiteY0" fmla="*/ 714375 h 717550"/>
              <a:gd name="connsiteX1" fmla="*/ 279400 w 1289050"/>
              <a:gd name="connsiteY1" fmla="*/ 574675 h 717550"/>
              <a:gd name="connsiteX2" fmla="*/ 654050 w 1289050"/>
              <a:gd name="connsiteY2" fmla="*/ 0 h 717550"/>
              <a:gd name="connsiteX3" fmla="*/ 1003300 w 1289050"/>
              <a:gd name="connsiteY3" fmla="*/ 571500 h 717550"/>
              <a:gd name="connsiteX4" fmla="*/ 1289050 w 1289050"/>
              <a:gd name="connsiteY4" fmla="*/ 7175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050" h="717550">
                <a:moveTo>
                  <a:pt x="0" y="714375"/>
                </a:moveTo>
                <a:cubicBezTo>
                  <a:pt x="85196" y="704056"/>
                  <a:pt x="170392" y="693737"/>
                  <a:pt x="279400" y="574675"/>
                </a:cubicBezTo>
                <a:cubicBezTo>
                  <a:pt x="388408" y="455613"/>
                  <a:pt x="533400" y="529"/>
                  <a:pt x="654050" y="0"/>
                </a:cubicBezTo>
                <a:cubicBezTo>
                  <a:pt x="774700" y="-529"/>
                  <a:pt x="897467" y="451908"/>
                  <a:pt x="1003300" y="571500"/>
                </a:cubicBezTo>
                <a:cubicBezTo>
                  <a:pt x="1109133" y="691092"/>
                  <a:pt x="1199091" y="704321"/>
                  <a:pt x="1289050" y="717550"/>
                </a:cubicBezTo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2A8A7AA-5982-FF68-C543-8583BF2CC648}"/>
              </a:ext>
            </a:extLst>
          </p:cNvPr>
          <p:cNvCxnSpPr>
            <a:cxnSpLocks/>
          </p:cNvCxnSpPr>
          <p:nvPr/>
        </p:nvCxnSpPr>
        <p:spPr>
          <a:xfrm>
            <a:off x="6438176" y="3596807"/>
            <a:ext cx="76866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DE61DC1-AFC3-214B-E66F-A194772E34AC}"/>
              </a:ext>
            </a:extLst>
          </p:cNvPr>
          <p:cNvCxnSpPr>
            <a:cxnSpLocks/>
          </p:cNvCxnSpPr>
          <p:nvPr/>
        </p:nvCxnSpPr>
        <p:spPr>
          <a:xfrm>
            <a:off x="7231146" y="3487094"/>
            <a:ext cx="0" cy="106850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2E6B3A0-0A6C-6554-9857-1B5F875E608D}"/>
              </a:ext>
            </a:extLst>
          </p:cNvPr>
          <p:cNvCxnSpPr>
            <a:cxnSpLocks/>
          </p:cNvCxnSpPr>
          <p:nvPr/>
        </p:nvCxnSpPr>
        <p:spPr>
          <a:xfrm>
            <a:off x="6384032" y="3429000"/>
            <a:ext cx="0" cy="52982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6">
            <a:extLst>
              <a:ext uri="{FF2B5EF4-FFF2-40B4-BE49-F238E27FC236}">
                <a16:creationId xmlns:a16="http://schemas.microsoft.com/office/drawing/2014/main" id="{7B9A9C9E-F675-2FC6-667B-F908612D6ACB}"/>
              </a:ext>
            </a:extLst>
          </p:cNvPr>
          <p:cNvSpPr txBox="1"/>
          <p:nvPr/>
        </p:nvSpPr>
        <p:spPr>
          <a:xfrm>
            <a:off x="6588759" y="3594908"/>
            <a:ext cx="426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 </a:t>
            </a:r>
            <a:r>
              <a:rPr lang="el-GR" sz="1600" dirty="0"/>
              <a:t>Δ</a:t>
            </a:r>
            <a:r>
              <a:rPr lang="en-US" sz="1600" dirty="0"/>
              <a:t>t</a:t>
            </a:r>
            <a:endParaRPr lang="fr-FR" sz="16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5454495-A9DE-DE0C-D698-3609365E9D80}"/>
              </a:ext>
            </a:extLst>
          </p:cNvPr>
          <p:cNvCxnSpPr>
            <a:cxnSpLocks/>
          </p:cNvCxnSpPr>
          <p:nvPr/>
        </p:nvCxnSpPr>
        <p:spPr>
          <a:xfrm>
            <a:off x="8286249" y="4519244"/>
            <a:ext cx="2350237" cy="440151"/>
          </a:xfrm>
          <a:prstGeom prst="straightConnector1">
            <a:avLst/>
          </a:prstGeom>
          <a:ln w="38100" cap="rnd">
            <a:solidFill>
              <a:srgbClr val="7030A0"/>
            </a:solidFill>
            <a:tailEnd type="none"/>
          </a:ln>
          <a:effectLst>
            <a:glow rad="76200">
              <a:srgbClr val="A568D2">
                <a:alpha val="2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orme libre 32">
            <a:extLst>
              <a:ext uri="{FF2B5EF4-FFF2-40B4-BE49-F238E27FC236}">
                <a16:creationId xmlns:a16="http://schemas.microsoft.com/office/drawing/2014/main" id="{17ABE3D3-2ECE-3680-F367-B3DE1466B8EB}"/>
              </a:ext>
            </a:extLst>
          </p:cNvPr>
          <p:cNvSpPr>
            <a:spLocks noChangeAspect="1"/>
          </p:cNvSpPr>
          <p:nvPr/>
        </p:nvSpPr>
        <p:spPr>
          <a:xfrm rot="16200000">
            <a:off x="821683" y="4363682"/>
            <a:ext cx="473520" cy="427041"/>
          </a:xfrm>
          <a:custGeom>
            <a:avLst/>
            <a:gdLst>
              <a:gd name="connsiteX0" fmla="*/ 0 w 3184072"/>
              <a:gd name="connsiteY0" fmla="*/ 1730875 h 1747203"/>
              <a:gd name="connsiteX1" fmla="*/ 849086 w 3184072"/>
              <a:gd name="connsiteY1" fmla="*/ 1355318 h 1747203"/>
              <a:gd name="connsiteX2" fmla="*/ 1649186 w 3184072"/>
              <a:gd name="connsiteY2" fmla="*/ 46 h 1747203"/>
              <a:gd name="connsiteX3" fmla="*/ 2449286 w 3184072"/>
              <a:gd name="connsiteY3" fmla="*/ 1404303 h 1747203"/>
              <a:gd name="connsiteX4" fmla="*/ 3184072 w 3184072"/>
              <a:gd name="connsiteY4" fmla="*/ 1747203 h 174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072" h="1747203">
                <a:moveTo>
                  <a:pt x="0" y="1730875"/>
                </a:moveTo>
                <a:cubicBezTo>
                  <a:pt x="287111" y="1687332"/>
                  <a:pt x="574222" y="1643789"/>
                  <a:pt x="849086" y="1355318"/>
                </a:cubicBezTo>
                <a:cubicBezTo>
                  <a:pt x="1123950" y="1066847"/>
                  <a:pt x="1382486" y="-8118"/>
                  <a:pt x="1649186" y="46"/>
                </a:cubicBezTo>
                <a:cubicBezTo>
                  <a:pt x="1915886" y="8210"/>
                  <a:pt x="2193472" y="1113110"/>
                  <a:pt x="2449286" y="1404303"/>
                </a:cubicBezTo>
                <a:cubicBezTo>
                  <a:pt x="2705100" y="1695496"/>
                  <a:pt x="2944586" y="1721349"/>
                  <a:pt x="3184072" y="1747203"/>
                </a:cubicBezTo>
              </a:path>
            </a:pathLst>
          </a:custGeom>
          <a:solidFill>
            <a:schemeClr val="bg2"/>
          </a:solidFill>
          <a:ln w="25400">
            <a:solidFill>
              <a:srgbClr val="8B6E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4758A48-5BF4-F34F-99F3-08CF061E1C56}"/>
              </a:ext>
            </a:extLst>
          </p:cNvPr>
          <p:cNvCxnSpPr>
            <a:cxnSpLocks/>
          </p:cNvCxnSpPr>
          <p:nvPr/>
        </p:nvCxnSpPr>
        <p:spPr>
          <a:xfrm>
            <a:off x="1895349" y="4677342"/>
            <a:ext cx="4396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468165E-53EA-02AC-3B73-57F38D81E23A}"/>
              </a:ext>
            </a:extLst>
          </p:cNvPr>
          <p:cNvCxnSpPr>
            <a:cxnSpLocks/>
          </p:cNvCxnSpPr>
          <p:nvPr/>
        </p:nvCxnSpPr>
        <p:spPr>
          <a:xfrm>
            <a:off x="1387533" y="4975782"/>
            <a:ext cx="206981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E498446-3F8E-A13F-0775-B97CB4E92009}"/>
              </a:ext>
            </a:extLst>
          </p:cNvPr>
          <p:cNvSpPr txBox="1"/>
          <p:nvPr/>
        </p:nvSpPr>
        <p:spPr>
          <a:xfrm>
            <a:off x="1803349" y="5036098"/>
            <a:ext cx="1785409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600" dirty="0">
                <a:cs typeface="Times New Roman" panose="02020603050405020304" pitchFamily="18" charset="0"/>
              </a:rPr>
              <a:t>nuclear coordinate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66" name="Freeform: Shape 34">
            <a:extLst>
              <a:ext uri="{FF2B5EF4-FFF2-40B4-BE49-F238E27FC236}">
                <a16:creationId xmlns:a16="http://schemas.microsoft.com/office/drawing/2014/main" id="{E4A23773-419C-41AA-830E-3242CB63E35C}"/>
              </a:ext>
            </a:extLst>
          </p:cNvPr>
          <p:cNvSpPr/>
          <p:nvPr/>
        </p:nvSpPr>
        <p:spPr>
          <a:xfrm>
            <a:off x="1595307" y="4127544"/>
            <a:ext cx="1256977" cy="715627"/>
          </a:xfrm>
          <a:custGeom>
            <a:avLst/>
            <a:gdLst>
              <a:gd name="connsiteX0" fmla="*/ 0 w 1419368"/>
              <a:gd name="connsiteY0" fmla="*/ 0 h 715627"/>
              <a:gd name="connsiteX1" fmla="*/ 564108 w 1419368"/>
              <a:gd name="connsiteY1" fmla="*/ 714232 h 715627"/>
              <a:gd name="connsiteX2" fmla="*/ 1150962 w 1419368"/>
              <a:gd name="connsiteY2" fmla="*/ 177421 h 715627"/>
              <a:gd name="connsiteX3" fmla="*/ 1419368 w 1419368"/>
              <a:gd name="connsiteY3" fmla="*/ 9098 h 71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9368" h="715627">
                <a:moveTo>
                  <a:pt x="0" y="0"/>
                </a:moveTo>
                <a:cubicBezTo>
                  <a:pt x="186140" y="342331"/>
                  <a:pt x="372281" y="684662"/>
                  <a:pt x="564108" y="714232"/>
                </a:cubicBezTo>
                <a:cubicBezTo>
                  <a:pt x="755935" y="743802"/>
                  <a:pt x="1008419" y="294943"/>
                  <a:pt x="1150962" y="177421"/>
                </a:cubicBezTo>
                <a:cubicBezTo>
                  <a:pt x="1293505" y="59899"/>
                  <a:pt x="1356436" y="34498"/>
                  <a:pt x="1419368" y="909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Freeform: Shape 36">
            <a:extLst>
              <a:ext uri="{FF2B5EF4-FFF2-40B4-BE49-F238E27FC236}">
                <a16:creationId xmlns:a16="http://schemas.microsoft.com/office/drawing/2014/main" id="{16F6EAE9-F6C6-75C9-504C-8FAD8142AB39}"/>
              </a:ext>
            </a:extLst>
          </p:cNvPr>
          <p:cNvSpPr/>
          <p:nvPr/>
        </p:nvSpPr>
        <p:spPr>
          <a:xfrm>
            <a:off x="1803350" y="3341849"/>
            <a:ext cx="1590991" cy="288271"/>
          </a:xfrm>
          <a:custGeom>
            <a:avLst/>
            <a:gdLst>
              <a:gd name="connsiteX0" fmla="*/ 0 w 1419368"/>
              <a:gd name="connsiteY0" fmla="*/ 0 h 715627"/>
              <a:gd name="connsiteX1" fmla="*/ 564108 w 1419368"/>
              <a:gd name="connsiteY1" fmla="*/ 714232 h 715627"/>
              <a:gd name="connsiteX2" fmla="*/ 1150962 w 1419368"/>
              <a:gd name="connsiteY2" fmla="*/ 177421 h 715627"/>
              <a:gd name="connsiteX3" fmla="*/ 1419368 w 1419368"/>
              <a:gd name="connsiteY3" fmla="*/ 9098 h 71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9368" h="715627">
                <a:moveTo>
                  <a:pt x="0" y="0"/>
                </a:moveTo>
                <a:cubicBezTo>
                  <a:pt x="186140" y="342331"/>
                  <a:pt x="372281" y="684662"/>
                  <a:pt x="564108" y="714232"/>
                </a:cubicBezTo>
                <a:cubicBezTo>
                  <a:pt x="755935" y="743802"/>
                  <a:pt x="1008419" y="294943"/>
                  <a:pt x="1150962" y="177421"/>
                </a:cubicBezTo>
                <a:cubicBezTo>
                  <a:pt x="1293505" y="59899"/>
                  <a:pt x="1356436" y="34498"/>
                  <a:pt x="1419368" y="909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Freeform: Shape 39">
            <a:extLst>
              <a:ext uri="{FF2B5EF4-FFF2-40B4-BE49-F238E27FC236}">
                <a16:creationId xmlns:a16="http://schemas.microsoft.com/office/drawing/2014/main" id="{9ED9F3AA-C9EF-8D1F-5277-07E80860F338}"/>
              </a:ext>
            </a:extLst>
          </p:cNvPr>
          <p:cNvSpPr/>
          <p:nvPr/>
        </p:nvSpPr>
        <p:spPr>
          <a:xfrm>
            <a:off x="1889958" y="4428087"/>
            <a:ext cx="439675" cy="215078"/>
          </a:xfrm>
          <a:custGeom>
            <a:avLst/>
            <a:gdLst>
              <a:gd name="connsiteX0" fmla="*/ 0 w 1289050"/>
              <a:gd name="connsiteY0" fmla="*/ 714375 h 717550"/>
              <a:gd name="connsiteX1" fmla="*/ 279400 w 1289050"/>
              <a:gd name="connsiteY1" fmla="*/ 574675 h 717550"/>
              <a:gd name="connsiteX2" fmla="*/ 654050 w 1289050"/>
              <a:gd name="connsiteY2" fmla="*/ 0 h 717550"/>
              <a:gd name="connsiteX3" fmla="*/ 1003300 w 1289050"/>
              <a:gd name="connsiteY3" fmla="*/ 571500 h 717550"/>
              <a:gd name="connsiteX4" fmla="*/ 1289050 w 1289050"/>
              <a:gd name="connsiteY4" fmla="*/ 7175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050" h="717550">
                <a:moveTo>
                  <a:pt x="0" y="714375"/>
                </a:moveTo>
                <a:cubicBezTo>
                  <a:pt x="85196" y="704056"/>
                  <a:pt x="170392" y="693737"/>
                  <a:pt x="279400" y="574675"/>
                </a:cubicBezTo>
                <a:cubicBezTo>
                  <a:pt x="388408" y="455613"/>
                  <a:pt x="533400" y="529"/>
                  <a:pt x="654050" y="0"/>
                </a:cubicBezTo>
                <a:cubicBezTo>
                  <a:pt x="774700" y="-529"/>
                  <a:pt x="897467" y="451908"/>
                  <a:pt x="1003300" y="571500"/>
                </a:cubicBezTo>
                <a:cubicBezTo>
                  <a:pt x="1109133" y="691092"/>
                  <a:pt x="1199091" y="704321"/>
                  <a:pt x="1289050" y="717550"/>
                </a:cubicBezTo>
              </a:path>
            </a:pathLst>
          </a:custGeom>
          <a:solidFill>
            <a:srgbClr val="A568D2">
              <a:alpha val="30000"/>
            </a:srgbClr>
          </a:solidFill>
          <a:ln>
            <a:solidFill>
              <a:srgbClr val="7030A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0A9C777-E4A9-DD15-4183-665003CAC6DE}"/>
              </a:ext>
            </a:extLst>
          </p:cNvPr>
          <p:cNvSpPr txBox="1"/>
          <p:nvPr/>
        </p:nvSpPr>
        <p:spPr>
          <a:xfrm>
            <a:off x="1637656" y="3740551"/>
            <a:ext cx="569567" cy="3989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ħ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B294986-510A-4C70-E567-1A9425E76518}"/>
              </a:ext>
            </a:extLst>
          </p:cNvPr>
          <p:cNvCxnSpPr>
            <a:cxnSpLocks/>
          </p:cNvCxnSpPr>
          <p:nvPr/>
        </p:nvCxnSpPr>
        <p:spPr>
          <a:xfrm flipV="1">
            <a:off x="1391455" y="3258646"/>
            <a:ext cx="0" cy="17171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98FD0A4-1A8A-2F8F-CC2F-8727276BC836}"/>
              </a:ext>
            </a:extLst>
          </p:cNvPr>
          <p:cNvCxnSpPr>
            <a:cxnSpLocks/>
          </p:cNvCxnSpPr>
          <p:nvPr/>
        </p:nvCxnSpPr>
        <p:spPr>
          <a:xfrm flipV="1">
            <a:off x="2063027" y="3743591"/>
            <a:ext cx="0" cy="643793"/>
          </a:xfrm>
          <a:prstGeom prst="straightConnector1">
            <a:avLst/>
          </a:prstGeom>
          <a:ln w="15875">
            <a:solidFill>
              <a:srgbClr val="7030A0">
                <a:alpha val="70000"/>
              </a:srgbClr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5E4CDFC-B8AE-4705-DF55-46FED17F64E6}"/>
              </a:ext>
            </a:extLst>
          </p:cNvPr>
          <p:cNvCxnSpPr>
            <a:cxnSpLocks/>
          </p:cNvCxnSpPr>
          <p:nvPr/>
        </p:nvCxnSpPr>
        <p:spPr>
          <a:xfrm flipV="1">
            <a:off x="1875488" y="4259328"/>
            <a:ext cx="464964" cy="1126"/>
          </a:xfrm>
          <a:prstGeom prst="straightConnector1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DB23EB2-4224-5737-B69E-51D3FEF7D0A9}"/>
              </a:ext>
            </a:extLst>
          </p:cNvPr>
          <p:cNvCxnSpPr>
            <a:cxnSpLocks/>
          </p:cNvCxnSpPr>
          <p:nvPr/>
        </p:nvCxnSpPr>
        <p:spPr>
          <a:xfrm>
            <a:off x="1830663" y="4595450"/>
            <a:ext cx="5537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B21D30E-947A-8A2E-8B41-A4AF30540EF9}"/>
              </a:ext>
            </a:extLst>
          </p:cNvPr>
          <p:cNvCxnSpPr>
            <a:cxnSpLocks/>
          </p:cNvCxnSpPr>
          <p:nvPr/>
        </p:nvCxnSpPr>
        <p:spPr>
          <a:xfrm>
            <a:off x="1797585" y="4523877"/>
            <a:ext cx="62485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: Shape 40">
            <a:extLst>
              <a:ext uri="{FF2B5EF4-FFF2-40B4-BE49-F238E27FC236}">
                <a16:creationId xmlns:a16="http://schemas.microsoft.com/office/drawing/2014/main" id="{2DC46ED2-A881-93A4-D396-74B487DDB250}"/>
              </a:ext>
            </a:extLst>
          </p:cNvPr>
          <p:cNvSpPr/>
          <p:nvPr/>
        </p:nvSpPr>
        <p:spPr>
          <a:xfrm>
            <a:off x="1889957" y="4432107"/>
            <a:ext cx="439675" cy="215078"/>
          </a:xfrm>
          <a:custGeom>
            <a:avLst/>
            <a:gdLst>
              <a:gd name="connsiteX0" fmla="*/ 0 w 1289050"/>
              <a:gd name="connsiteY0" fmla="*/ 714375 h 717550"/>
              <a:gd name="connsiteX1" fmla="*/ 279400 w 1289050"/>
              <a:gd name="connsiteY1" fmla="*/ 574675 h 717550"/>
              <a:gd name="connsiteX2" fmla="*/ 654050 w 1289050"/>
              <a:gd name="connsiteY2" fmla="*/ 0 h 717550"/>
              <a:gd name="connsiteX3" fmla="*/ 1003300 w 1289050"/>
              <a:gd name="connsiteY3" fmla="*/ 571500 h 717550"/>
              <a:gd name="connsiteX4" fmla="*/ 1289050 w 1289050"/>
              <a:gd name="connsiteY4" fmla="*/ 7175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9050" h="717550">
                <a:moveTo>
                  <a:pt x="0" y="714375"/>
                </a:moveTo>
                <a:cubicBezTo>
                  <a:pt x="85196" y="704056"/>
                  <a:pt x="170392" y="693737"/>
                  <a:pt x="279400" y="574675"/>
                </a:cubicBezTo>
                <a:cubicBezTo>
                  <a:pt x="388408" y="455613"/>
                  <a:pt x="533400" y="529"/>
                  <a:pt x="654050" y="0"/>
                </a:cubicBezTo>
                <a:cubicBezTo>
                  <a:pt x="774700" y="-529"/>
                  <a:pt x="897467" y="451908"/>
                  <a:pt x="1003300" y="571500"/>
                </a:cubicBezTo>
                <a:cubicBezTo>
                  <a:pt x="1109133" y="691092"/>
                  <a:pt x="1199091" y="704321"/>
                  <a:pt x="1289050" y="717550"/>
                </a:cubicBezTo>
              </a:path>
            </a:pathLst>
          </a:custGeom>
          <a:solidFill>
            <a:srgbClr val="A568D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9CDF2C09-4AD1-BFD2-7749-5A18610A1A50}"/>
              </a:ext>
            </a:extLst>
          </p:cNvPr>
          <p:cNvCxnSpPr>
            <a:cxnSpLocks/>
          </p:cNvCxnSpPr>
          <p:nvPr/>
        </p:nvCxnSpPr>
        <p:spPr>
          <a:xfrm flipV="1">
            <a:off x="2153813" y="3754186"/>
            <a:ext cx="0" cy="643793"/>
          </a:xfrm>
          <a:prstGeom prst="straightConnector1">
            <a:avLst/>
          </a:prstGeom>
          <a:ln w="15875">
            <a:solidFill>
              <a:srgbClr val="7030A0">
                <a:alpha val="70000"/>
              </a:srgbClr>
            </a:solidFill>
            <a:prstDash val="sysDot"/>
            <a:headEnd type="triangle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1">
            <a:extLst>
              <a:ext uri="{FF2B5EF4-FFF2-40B4-BE49-F238E27FC236}">
                <a16:creationId xmlns:a16="http://schemas.microsoft.com/office/drawing/2014/main" id="{35E1DCC4-6DC6-7F4C-7961-F52D93274938}"/>
              </a:ext>
            </a:extLst>
          </p:cNvPr>
          <p:cNvSpPr txBox="1"/>
          <p:nvPr/>
        </p:nvSpPr>
        <p:spPr>
          <a:xfrm>
            <a:off x="3577536" y="1017488"/>
            <a:ext cx="1590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Resonant</a:t>
            </a:r>
            <a:r>
              <a:rPr lang="fr-FR" sz="1600" dirty="0"/>
              <a:t> </a:t>
            </a:r>
          </a:p>
          <a:p>
            <a:pPr algn="ctr"/>
            <a:r>
              <a:rPr lang="fr-FR" sz="1600" dirty="0"/>
              <a:t>excitation</a:t>
            </a:r>
          </a:p>
        </p:txBody>
      </p:sp>
      <p:sp>
        <p:nvSpPr>
          <p:cNvPr id="15" name="ZoneTexte 11">
            <a:extLst>
              <a:ext uri="{FF2B5EF4-FFF2-40B4-BE49-F238E27FC236}">
                <a16:creationId xmlns:a16="http://schemas.microsoft.com/office/drawing/2014/main" id="{42D4EACF-1C5D-0BEE-F7F6-ED7B87819FFA}"/>
              </a:ext>
            </a:extLst>
          </p:cNvPr>
          <p:cNvSpPr txBox="1"/>
          <p:nvPr/>
        </p:nvSpPr>
        <p:spPr>
          <a:xfrm>
            <a:off x="3575298" y="3302296"/>
            <a:ext cx="1590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Impulsive </a:t>
            </a:r>
            <a:r>
              <a:rPr lang="fr-FR" sz="1600" dirty="0" err="1"/>
              <a:t>stimulated</a:t>
            </a:r>
            <a:r>
              <a:rPr lang="fr-FR" sz="1600" dirty="0"/>
              <a:t> Raman </a:t>
            </a:r>
            <a:r>
              <a:rPr lang="fr-FR" sz="1600" dirty="0" err="1"/>
              <a:t>scattering</a:t>
            </a:r>
            <a:r>
              <a:rPr lang="fr-FR" sz="1600" dirty="0"/>
              <a:t> (ISRS)</a:t>
            </a:r>
          </a:p>
        </p:txBody>
      </p:sp>
      <p:sp>
        <p:nvSpPr>
          <p:cNvPr id="58" name="Chord 57">
            <a:extLst>
              <a:ext uri="{FF2B5EF4-FFF2-40B4-BE49-F238E27FC236}">
                <a16:creationId xmlns:a16="http://schemas.microsoft.com/office/drawing/2014/main" id="{595800E3-343B-37D4-5A3F-F2CF0D2EA9CF}"/>
              </a:ext>
            </a:extLst>
          </p:cNvPr>
          <p:cNvSpPr/>
          <p:nvPr/>
        </p:nvSpPr>
        <p:spPr>
          <a:xfrm rot="1118506" flipH="1">
            <a:off x="7612486" y="3693149"/>
            <a:ext cx="771642" cy="1849385"/>
          </a:xfrm>
          <a:prstGeom prst="chord">
            <a:avLst>
              <a:gd name="adj1" fmla="val 9326689"/>
              <a:gd name="adj2" fmla="val 1619867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Chord 58">
            <a:extLst>
              <a:ext uri="{FF2B5EF4-FFF2-40B4-BE49-F238E27FC236}">
                <a16:creationId xmlns:a16="http://schemas.microsoft.com/office/drawing/2014/main" id="{6D01177D-2F2F-D876-8AE7-9BAEBA4B434D}"/>
              </a:ext>
            </a:extLst>
          </p:cNvPr>
          <p:cNvSpPr/>
          <p:nvPr/>
        </p:nvSpPr>
        <p:spPr>
          <a:xfrm rot="20481494">
            <a:off x="8213284" y="3693150"/>
            <a:ext cx="771642" cy="1849385"/>
          </a:xfrm>
          <a:prstGeom prst="chord">
            <a:avLst>
              <a:gd name="adj1" fmla="val 9326689"/>
              <a:gd name="adj2" fmla="val 1619867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Cylinder 12">
            <a:extLst>
              <a:ext uri="{FF2B5EF4-FFF2-40B4-BE49-F238E27FC236}">
                <a16:creationId xmlns:a16="http://schemas.microsoft.com/office/drawing/2014/main" id="{65906F5E-AF03-596A-9B09-6FA378B01549}"/>
              </a:ext>
            </a:extLst>
          </p:cNvPr>
          <p:cNvSpPr/>
          <p:nvPr/>
        </p:nvSpPr>
        <p:spPr>
          <a:xfrm>
            <a:off x="8148272" y="3669363"/>
            <a:ext cx="295081" cy="105482"/>
          </a:xfrm>
          <a:prstGeom prst="can">
            <a:avLst/>
          </a:prstGeom>
          <a:solidFill>
            <a:schemeClr val="bg1">
              <a:lumMod val="65000"/>
              <a:alpha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3767240-3550-3AFD-D145-25BA5BD3AEF5}"/>
              </a:ext>
            </a:extLst>
          </p:cNvPr>
          <p:cNvSpPr/>
          <p:nvPr/>
        </p:nvSpPr>
        <p:spPr>
          <a:xfrm>
            <a:off x="8200126" y="5097219"/>
            <a:ext cx="197720" cy="204704"/>
          </a:xfrm>
          <a:prstGeom prst="ellipse">
            <a:avLst/>
          </a:prstGeom>
          <a:scene3d>
            <a:camera prst="isometricOffAxis2Top"/>
            <a:lightRig rig="threePt" dir="t"/>
          </a:scene3d>
          <a:sp3d>
            <a:bevelB w="63500" h="127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7F36C63-104E-71D7-FF8D-440B8CFE2D3E}"/>
              </a:ext>
            </a:extLst>
          </p:cNvPr>
          <p:cNvSpPr/>
          <p:nvPr/>
        </p:nvSpPr>
        <p:spPr>
          <a:xfrm>
            <a:off x="8166399" y="2652733"/>
            <a:ext cx="265175" cy="275758"/>
          </a:xfrm>
          <a:prstGeom prst="ellipse">
            <a:avLst/>
          </a:prstGeom>
          <a:scene3d>
            <a:camera prst="isometricOffAxis1Top"/>
            <a:lightRig rig="threePt" dir="t"/>
          </a:scene3d>
          <a:sp3d>
            <a:bevelT w="1270000" h="2540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09C1C71-2E4A-656A-7FAD-F0791B2F9B61}"/>
              </a:ext>
            </a:extLst>
          </p:cNvPr>
          <p:cNvCxnSpPr>
            <a:cxnSpLocks/>
          </p:cNvCxnSpPr>
          <p:nvPr/>
        </p:nvCxnSpPr>
        <p:spPr>
          <a:xfrm>
            <a:off x="5922420" y="4071160"/>
            <a:ext cx="2350237" cy="440151"/>
          </a:xfrm>
          <a:prstGeom prst="straightConnector1">
            <a:avLst/>
          </a:prstGeom>
          <a:ln w="38100" cap="rnd">
            <a:solidFill>
              <a:srgbClr val="7030A0"/>
            </a:solidFill>
            <a:tailEnd type="none"/>
          </a:ln>
          <a:effectLst>
            <a:glow rad="76200">
              <a:srgbClr val="A568D2">
                <a:alpha val="2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5AE905F-3520-B055-A92A-7EEA51D4066B}"/>
              </a:ext>
            </a:extLst>
          </p:cNvPr>
          <p:cNvCxnSpPr>
            <a:cxnSpLocks/>
          </p:cNvCxnSpPr>
          <p:nvPr/>
        </p:nvCxnSpPr>
        <p:spPr>
          <a:xfrm flipV="1">
            <a:off x="6253727" y="4513272"/>
            <a:ext cx="2008605" cy="542136"/>
          </a:xfrm>
          <a:prstGeom prst="straightConnector1">
            <a:avLst/>
          </a:prstGeom>
          <a:ln w="38100" cap="rnd">
            <a:solidFill>
              <a:srgbClr val="C00000"/>
            </a:solidFill>
            <a:tailEnd type="none"/>
          </a:ln>
          <a:effectLst>
            <a:glow rad="76200">
              <a:srgbClr val="7030A0">
                <a:alpha val="2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70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2" grpId="0"/>
      <p:bldP spid="21" grpId="0" animBg="1"/>
      <p:bldP spid="22" grpId="0"/>
      <p:bldP spid="30" grpId="0" animBg="1"/>
      <p:bldP spid="32" grpId="0"/>
      <p:bldP spid="36" grpId="0" animBg="1"/>
      <p:bldP spid="37" grpId="1" animBg="1"/>
      <p:bldP spid="38" grpId="0"/>
      <p:bldP spid="39" grpId="0"/>
      <p:bldP spid="40" grpId="0"/>
      <p:bldP spid="43" grpId="0"/>
      <p:bldP spid="46" grpId="0" animBg="1"/>
      <p:bldP spid="47" grpId="0" animBg="1"/>
      <p:bldP spid="51" grpId="0"/>
      <p:bldP spid="62" grpId="0" animBg="1"/>
      <p:bldP spid="65" grpId="0"/>
      <p:bldP spid="66" grpId="0" animBg="1"/>
      <p:bldP spid="68" grpId="0" animBg="1"/>
      <p:bldP spid="69" grpId="0" animBg="1"/>
      <p:bldP spid="71" grpId="1"/>
      <p:bldP spid="77" grpId="0" animBg="1"/>
      <p:bldP spid="2" grpId="0"/>
      <p:bldP spid="15" grpId="0"/>
      <p:bldP spid="58" grpId="0" animBg="1"/>
      <p:bldP spid="59" grpId="0" animBg="1"/>
      <p:bldP spid="61" grpId="0" animBg="1"/>
      <p:bldP spid="67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EED2A-D30F-57C4-AB6D-09145275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5EA0E-D3A6-BF7C-9E42-62EB6C64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D7E6B-7C7E-1E01-F34B-1B0FD29A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2E0B5-5C37-05B2-E762-727C343F263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9E161DD-9649-AD30-7F5C-7784324FA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958" y="172702"/>
            <a:ext cx="8990153" cy="374846"/>
          </a:xfrm>
        </p:spPr>
        <p:txBody>
          <a:bodyPr/>
          <a:lstStyle/>
          <a:p>
            <a:r>
              <a:rPr lang="en-DE" dirty="0"/>
              <a:t>Practical requirements for coherent wavepacket spectroscopy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B07574-3147-49A3-ABEF-FF65EC7A8584}"/>
              </a:ext>
            </a:extLst>
          </p:cNvPr>
          <p:cNvSpPr txBox="1"/>
          <p:nvPr/>
        </p:nvSpPr>
        <p:spPr>
          <a:xfrm>
            <a:off x="450172" y="1462749"/>
            <a:ext cx="11215611" cy="438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Define relevant time scales: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Generate pulses with appropriate duration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Pump: established technology in NIR-Vis: hollow core fiber </a:t>
            </a:r>
            <a:r>
              <a:rPr lang="en-US" sz="1600" b="1" dirty="0">
                <a:solidFill>
                  <a:srgbClr val="EB6E0F"/>
                </a:solidFill>
              </a:rPr>
              <a:t>&lt;5 fs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Probe: possibly non-degenerate, generally UV </a:t>
            </a:r>
            <a:r>
              <a:rPr lang="en-US" sz="1600" b="1" dirty="0">
                <a:solidFill>
                  <a:srgbClr val="EB6E0F"/>
                </a:solidFill>
              </a:rPr>
              <a:t>&lt;2 fs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Preserve temporal duration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Avoid dispersive materials, reflection geometry (no transmission), avoid air: </a:t>
            </a:r>
            <a:r>
              <a:rPr lang="en-US" sz="1600" b="1" dirty="0">
                <a:solidFill>
                  <a:srgbClr val="EB6E0F"/>
                </a:solidFill>
              </a:rPr>
              <a:t>vacuum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Sample interaction region: vacuum + liquid + thin: </a:t>
            </a:r>
            <a:r>
              <a:rPr lang="en-US" sz="1600" b="1" dirty="0">
                <a:solidFill>
                  <a:srgbClr val="EB6E0F"/>
                </a:solidFill>
              </a:rPr>
              <a:t>liquid jet technology</a:t>
            </a:r>
          </a:p>
        </p:txBody>
      </p:sp>
      <p:sp>
        <p:nvSpPr>
          <p:cNvPr id="2" name="Freeform 44">
            <a:extLst>
              <a:ext uri="{FF2B5EF4-FFF2-40B4-BE49-F238E27FC236}">
                <a16:creationId xmlns:a16="http://schemas.microsoft.com/office/drawing/2014/main" id="{8E41E5E8-D7D7-509A-D287-A7A8DE97840D}"/>
              </a:ext>
            </a:extLst>
          </p:cNvPr>
          <p:cNvSpPr/>
          <p:nvPr/>
        </p:nvSpPr>
        <p:spPr>
          <a:xfrm flipV="1">
            <a:off x="7261881" y="2756030"/>
            <a:ext cx="1166760" cy="789120"/>
          </a:xfrm>
          <a:custGeom>
            <a:avLst/>
            <a:gdLst>
              <a:gd name="textAreaLeft" fmla="*/ 0 w 1166760"/>
              <a:gd name="textAreaRight" fmla="*/ 1167120 w 1166760"/>
              <a:gd name="textAreaTop" fmla="*/ 360 h 789120"/>
              <a:gd name="textAreaBottom" fmla="*/ 789840 h 789120"/>
            </a:gdLst>
            <a:ahLst/>
            <a:cxnLst/>
            <a:rect l="textAreaLeft" t="textAreaTop" r="textAreaRight" b="textAreaBottom"/>
            <a:pathLst>
              <a:path w="3032521" h="1086909">
                <a:moveTo>
                  <a:pt x="0" y="508029"/>
                </a:moveTo>
                <a:cubicBezTo>
                  <a:pt x="30959" y="513069"/>
                  <a:pt x="61918" y="518109"/>
                  <a:pt x="103676" y="516669"/>
                </a:cubicBezTo>
                <a:cubicBezTo>
                  <a:pt x="145434" y="515229"/>
                  <a:pt x="211672" y="502269"/>
                  <a:pt x="250550" y="499389"/>
                </a:cubicBezTo>
                <a:cubicBezTo>
                  <a:pt x="289429" y="496509"/>
                  <a:pt x="302388" y="492189"/>
                  <a:pt x="336947" y="499389"/>
                </a:cubicBezTo>
                <a:cubicBezTo>
                  <a:pt x="371506" y="506589"/>
                  <a:pt x="423343" y="532509"/>
                  <a:pt x="457902" y="542589"/>
                </a:cubicBezTo>
                <a:cubicBezTo>
                  <a:pt x="492461" y="552669"/>
                  <a:pt x="515500" y="565629"/>
                  <a:pt x="544299" y="559869"/>
                </a:cubicBezTo>
                <a:cubicBezTo>
                  <a:pt x="573098" y="554109"/>
                  <a:pt x="606216" y="528189"/>
                  <a:pt x="630695" y="508029"/>
                </a:cubicBezTo>
                <a:cubicBezTo>
                  <a:pt x="655174" y="487869"/>
                  <a:pt x="669574" y="459069"/>
                  <a:pt x="691173" y="438909"/>
                </a:cubicBezTo>
                <a:cubicBezTo>
                  <a:pt x="712772" y="418749"/>
                  <a:pt x="740131" y="398589"/>
                  <a:pt x="760290" y="387069"/>
                </a:cubicBezTo>
                <a:cubicBezTo>
                  <a:pt x="780449" y="375549"/>
                  <a:pt x="793409" y="353949"/>
                  <a:pt x="812128" y="369789"/>
                </a:cubicBezTo>
                <a:cubicBezTo>
                  <a:pt x="830847" y="385629"/>
                  <a:pt x="858207" y="450429"/>
                  <a:pt x="872606" y="482109"/>
                </a:cubicBezTo>
                <a:cubicBezTo>
                  <a:pt x="887005" y="513789"/>
                  <a:pt x="882686" y="519549"/>
                  <a:pt x="898525" y="559869"/>
                </a:cubicBezTo>
                <a:cubicBezTo>
                  <a:pt x="914364" y="600189"/>
                  <a:pt x="948923" y="680829"/>
                  <a:pt x="967642" y="724029"/>
                </a:cubicBezTo>
                <a:cubicBezTo>
                  <a:pt x="986361" y="767229"/>
                  <a:pt x="995001" y="803229"/>
                  <a:pt x="1010840" y="819069"/>
                </a:cubicBezTo>
                <a:cubicBezTo>
                  <a:pt x="1026679" y="834909"/>
                  <a:pt x="1041079" y="857949"/>
                  <a:pt x="1062678" y="819069"/>
                </a:cubicBezTo>
                <a:cubicBezTo>
                  <a:pt x="1084277" y="780189"/>
                  <a:pt x="1115956" y="683709"/>
                  <a:pt x="1140435" y="585789"/>
                </a:cubicBezTo>
                <a:cubicBezTo>
                  <a:pt x="1164914" y="487869"/>
                  <a:pt x="1189393" y="323709"/>
                  <a:pt x="1209552" y="231549"/>
                </a:cubicBezTo>
                <a:cubicBezTo>
                  <a:pt x="1229711" y="139389"/>
                  <a:pt x="1244111" y="65949"/>
                  <a:pt x="1261390" y="32829"/>
                </a:cubicBezTo>
                <a:cubicBezTo>
                  <a:pt x="1278669" y="-291"/>
                  <a:pt x="1291629" y="-20451"/>
                  <a:pt x="1313228" y="32829"/>
                </a:cubicBezTo>
                <a:cubicBezTo>
                  <a:pt x="1334827" y="86109"/>
                  <a:pt x="1367946" y="230109"/>
                  <a:pt x="1390985" y="352509"/>
                </a:cubicBezTo>
                <a:cubicBezTo>
                  <a:pt x="1414024" y="474909"/>
                  <a:pt x="1429864" y="644829"/>
                  <a:pt x="1451463" y="767229"/>
                </a:cubicBezTo>
                <a:cubicBezTo>
                  <a:pt x="1473062" y="889629"/>
                  <a:pt x="1501861" y="1033629"/>
                  <a:pt x="1520580" y="1086909"/>
                </a:cubicBezTo>
                <a:cubicBezTo>
                  <a:pt x="1539299" y="1140189"/>
                  <a:pt x="1543619" y="1140189"/>
                  <a:pt x="1563778" y="1086909"/>
                </a:cubicBezTo>
                <a:cubicBezTo>
                  <a:pt x="1583937" y="1033629"/>
                  <a:pt x="1618496" y="882429"/>
                  <a:pt x="1641535" y="767229"/>
                </a:cubicBezTo>
                <a:cubicBezTo>
                  <a:pt x="1664574" y="652029"/>
                  <a:pt x="1684734" y="512349"/>
                  <a:pt x="1702013" y="395709"/>
                </a:cubicBezTo>
                <a:cubicBezTo>
                  <a:pt x="1719292" y="279069"/>
                  <a:pt x="1730812" y="127869"/>
                  <a:pt x="1745211" y="67389"/>
                </a:cubicBezTo>
                <a:cubicBezTo>
                  <a:pt x="1759610" y="6909"/>
                  <a:pt x="1775450" y="35709"/>
                  <a:pt x="1788410" y="32829"/>
                </a:cubicBezTo>
                <a:cubicBezTo>
                  <a:pt x="1801370" y="29949"/>
                  <a:pt x="1805689" y="5469"/>
                  <a:pt x="1822968" y="50109"/>
                </a:cubicBezTo>
                <a:cubicBezTo>
                  <a:pt x="1840247" y="94749"/>
                  <a:pt x="1870486" y="195549"/>
                  <a:pt x="1892085" y="300669"/>
                </a:cubicBezTo>
                <a:cubicBezTo>
                  <a:pt x="1913684" y="405789"/>
                  <a:pt x="1926644" y="591549"/>
                  <a:pt x="1952563" y="680829"/>
                </a:cubicBezTo>
                <a:cubicBezTo>
                  <a:pt x="1978482" y="770109"/>
                  <a:pt x="2020240" y="820509"/>
                  <a:pt x="2047599" y="836349"/>
                </a:cubicBezTo>
                <a:cubicBezTo>
                  <a:pt x="2074958" y="852189"/>
                  <a:pt x="2090798" y="834909"/>
                  <a:pt x="2116717" y="775869"/>
                </a:cubicBezTo>
                <a:cubicBezTo>
                  <a:pt x="2142636" y="716829"/>
                  <a:pt x="2178634" y="551229"/>
                  <a:pt x="2203113" y="482109"/>
                </a:cubicBezTo>
                <a:cubicBezTo>
                  <a:pt x="2227592" y="412989"/>
                  <a:pt x="2236232" y="374109"/>
                  <a:pt x="2263591" y="361149"/>
                </a:cubicBezTo>
                <a:cubicBezTo>
                  <a:pt x="2290950" y="348189"/>
                  <a:pt x="2326949" y="369789"/>
                  <a:pt x="2367267" y="404349"/>
                </a:cubicBezTo>
                <a:cubicBezTo>
                  <a:pt x="2407585" y="438909"/>
                  <a:pt x="2465183" y="541149"/>
                  <a:pt x="2505501" y="568509"/>
                </a:cubicBezTo>
                <a:cubicBezTo>
                  <a:pt x="2545819" y="595869"/>
                  <a:pt x="2567419" y="577149"/>
                  <a:pt x="2609177" y="568509"/>
                </a:cubicBezTo>
                <a:cubicBezTo>
                  <a:pt x="2650935" y="559869"/>
                  <a:pt x="2685494" y="525309"/>
                  <a:pt x="2756051" y="516669"/>
                </a:cubicBezTo>
                <a:cubicBezTo>
                  <a:pt x="2826608" y="508029"/>
                  <a:pt x="3032521" y="516669"/>
                  <a:pt x="3032521" y="516669"/>
                </a:cubicBezTo>
                <a:lnTo>
                  <a:pt x="3032521" y="516669"/>
                </a:lnTo>
                <a:lnTo>
                  <a:pt x="3032521" y="516669"/>
                </a:lnTo>
              </a:path>
            </a:pathLst>
          </a:custGeom>
          <a:noFill/>
          <a:ln w="38100">
            <a:solidFill>
              <a:srgbClr val="FF0000"/>
            </a:solidFill>
            <a:tailEnd type="arrow" w="med" len="med"/>
          </a:ln>
          <a:scene3d>
            <a:camera prst="isometricRightUp">
              <a:rot lat="1791376" lon="19244731" rev="198263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Freeform 52">
            <a:extLst>
              <a:ext uri="{FF2B5EF4-FFF2-40B4-BE49-F238E27FC236}">
                <a16:creationId xmlns:a16="http://schemas.microsoft.com/office/drawing/2014/main" id="{F215B347-9FFE-415D-5BA6-BB8E0C677C36}"/>
              </a:ext>
            </a:extLst>
          </p:cNvPr>
          <p:cNvSpPr/>
          <p:nvPr/>
        </p:nvSpPr>
        <p:spPr>
          <a:xfrm flipV="1">
            <a:off x="6202006" y="3354725"/>
            <a:ext cx="678600" cy="789120"/>
          </a:xfrm>
          <a:custGeom>
            <a:avLst/>
            <a:gdLst>
              <a:gd name="textAreaLeft" fmla="*/ 0 w 678600"/>
              <a:gd name="textAreaRight" fmla="*/ 678960 w 678600"/>
              <a:gd name="textAreaTop" fmla="*/ 360 h 789120"/>
              <a:gd name="textAreaBottom" fmla="*/ 789840 h 789120"/>
            </a:gdLst>
            <a:ahLst/>
            <a:cxnLst/>
            <a:rect l="textAreaLeft" t="textAreaTop" r="textAreaRight" b="textAreaBottom"/>
            <a:pathLst>
              <a:path w="3032521" h="1086909">
                <a:moveTo>
                  <a:pt x="0" y="508029"/>
                </a:moveTo>
                <a:cubicBezTo>
                  <a:pt x="30959" y="513069"/>
                  <a:pt x="61918" y="518109"/>
                  <a:pt x="103676" y="516669"/>
                </a:cubicBezTo>
                <a:cubicBezTo>
                  <a:pt x="145434" y="515229"/>
                  <a:pt x="211672" y="502269"/>
                  <a:pt x="250550" y="499389"/>
                </a:cubicBezTo>
                <a:cubicBezTo>
                  <a:pt x="289429" y="496509"/>
                  <a:pt x="302388" y="492189"/>
                  <a:pt x="336947" y="499389"/>
                </a:cubicBezTo>
                <a:cubicBezTo>
                  <a:pt x="371506" y="506589"/>
                  <a:pt x="423343" y="532509"/>
                  <a:pt x="457902" y="542589"/>
                </a:cubicBezTo>
                <a:cubicBezTo>
                  <a:pt x="492461" y="552669"/>
                  <a:pt x="515500" y="565629"/>
                  <a:pt x="544299" y="559869"/>
                </a:cubicBezTo>
                <a:cubicBezTo>
                  <a:pt x="573098" y="554109"/>
                  <a:pt x="606216" y="528189"/>
                  <a:pt x="630695" y="508029"/>
                </a:cubicBezTo>
                <a:cubicBezTo>
                  <a:pt x="655174" y="487869"/>
                  <a:pt x="669574" y="459069"/>
                  <a:pt x="691173" y="438909"/>
                </a:cubicBezTo>
                <a:cubicBezTo>
                  <a:pt x="712772" y="418749"/>
                  <a:pt x="740131" y="398589"/>
                  <a:pt x="760290" y="387069"/>
                </a:cubicBezTo>
                <a:cubicBezTo>
                  <a:pt x="780449" y="375549"/>
                  <a:pt x="793409" y="353949"/>
                  <a:pt x="812128" y="369789"/>
                </a:cubicBezTo>
                <a:cubicBezTo>
                  <a:pt x="830847" y="385629"/>
                  <a:pt x="858207" y="450429"/>
                  <a:pt x="872606" y="482109"/>
                </a:cubicBezTo>
                <a:cubicBezTo>
                  <a:pt x="887005" y="513789"/>
                  <a:pt x="882686" y="519549"/>
                  <a:pt x="898525" y="559869"/>
                </a:cubicBezTo>
                <a:cubicBezTo>
                  <a:pt x="914364" y="600189"/>
                  <a:pt x="948923" y="680829"/>
                  <a:pt x="967642" y="724029"/>
                </a:cubicBezTo>
                <a:cubicBezTo>
                  <a:pt x="986361" y="767229"/>
                  <a:pt x="995001" y="803229"/>
                  <a:pt x="1010840" y="819069"/>
                </a:cubicBezTo>
                <a:cubicBezTo>
                  <a:pt x="1026679" y="834909"/>
                  <a:pt x="1041079" y="857949"/>
                  <a:pt x="1062678" y="819069"/>
                </a:cubicBezTo>
                <a:cubicBezTo>
                  <a:pt x="1084277" y="780189"/>
                  <a:pt x="1115956" y="683709"/>
                  <a:pt x="1140435" y="585789"/>
                </a:cubicBezTo>
                <a:cubicBezTo>
                  <a:pt x="1164914" y="487869"/>
                  <a:pt x="1189393" y="323709"/>
                  <a:pt x="1209552" y="231549"/>
                </a:cubicBezTo>
                <a:cubicBezTo>
                  <a:pt x="1229711" y="139389"/>
                  <a:pt x="1244111" y="65949"/>
                  <a:pt x="1261390" y="32829"/>
                </a:cubicBezTo>
                <a:cubicBezTo>
                  <a:pt x="1278669" y="-291"/>
                  <a:pt x="1291629" y="-20451"/>
                  <a:pt x="1313228" y="32829"/>
                </a:cubicBezTo>
                <a:cubicBezTo>
                  <a:pt x="1334827" y="86109"/>
                  <a:pt x="1367946" y="230109"/>
                  <a:pt x="1390985" y="352509"/>
                </a:cubicBezTo>
                <a:cubicBezTo>
                  <a:pt x="1414024" y="474909"/>
                  <a:pt x="1429864" y="644829"/>
                  <a:pt x="1451463" y="767229"/>
                </a:cubicBezTo>
                <a:cubicBezTo>
                  <a:pt x="1473062" y="889629"/>
                  <a:pt x="1501861" y="1033629"/>
                  <a:pt x="1520580" y="1086909"/>
                </a:cubicBezTo>
                <a:cubicBezTo>
                  <a:pt x="1539299" y="1140189"/>
                  <a:pt x="1543619" y="1140189"/>
                  <a:pt x="1563778" y="1086909"/>
                </a:cubicBezTo>
                <a:cubicBezTo>
                  <a:pt x="1583937" y="1033629"/>
                  <a:pt x="1618496" y="882429"/>
                  <a:pt x="1641535" y="767229"/>
                </a:cubicBezTo>
                <a:cubicBezTo>
                  <a:pt x="1664574" y="652029"/>
                  <a:pt x="1684734" y="512349"/>
                  <a:pt x="1702013" y="395709"/>
                </a:cubicBezTo>
                <a:cubicBezTo>
                  <a:pt x="1719292" y="279069"/>
                  <a:pt x="1730812" y="127869"/>
                  <a:pt x="1745211" y="67389"/>
                </a:cubicBezTo>
                <a:cubicBezTo>
                  <a:pt x="1759610" y="6909"/>
                  <a:pt x="1775450" y="35709"/>
                  <a:pt x="1788410" y="32829"/>
                </a:cubicBezTo>
                <a:cubicBezTo>
                  <a:pt x="1801370" y="29949"/>
                  <a:pt x="1805689" y="5469"/>
                  <a:pt x="1822968" y="50109"/>
                </a:cubicBezTo>
                <a:cubicBezTo>
                  <a:pt x="1840247" y="94749"/>
                  <a:pt x="1870486" y="195549"/>
                  <a:pt x="1892085" y="300669"/>
                </a:cubicBezTo>
                <a:cubicBezTo>
                  <a:pt x="1913684" y="405789"/>
                  <a:pt x="1926644" y="591549"/>
                  <a:pt x="1952563" y="680829"/>
                </a:cubicBezTo>
                <a:cubicBezTo>
                  <a:pt x="1978482" y="770109"/>
                  <a:pt x="2020240" y="820509"/>
                  <a:pt x="2047599" y="836349"/>
                </a:cubicBezTo>
                <a:cubicBezTo>
                  <a:pt x="2074958" y="852189"/>
                  <a:pt x="2090798" y="834909"/>
                  <a:pt x="2116717" y="775869"/>
                </a:cubicBezTo>
                <a:cubicBezTo>
                  <a:pt x="2142636" y="716829"/>
                  <a:pt x="2178634" y="551229"/>
                  <a:pt x="2203113" y="482109"/>
                </a:cubicBezTo>
                <a:cubicBezTo>
                  <a:pt x="2227592" y="412989"/>
                  <a:pt x="2236232" y="374109"/>
                  <a:pt x="2263591" y="361149"/>
                </a:cubicBezTo>
                <a:cubicBezTo>
                  <a:pt x="2290950" y="348189"/>
                  <a:pt x="2326949" y="369789"/>
                  <a:pt x="2367267" y="404349"/>
                </a:cubicBezTo>
                <a:cubicBezTo>
                  <a:pt x="2407585" y="438909"/>
                  <a:pt x="2465183" y="541149"/>
                  <a:pt x="2505501" y="568509"/>
                </a:cubicBezTo>
                <a:cubicBezTo>
                  <a:pt x="2545819" y="595869"/>
                  <a:pt x="2567419" y="577149"/>
                  <a:pt x="2609177" y="568509"/>
                </a:cubicBezTo>
                <a:cubicBezTo>
                  <a:pt x="2650935" y="559869"/>
                  <a:pt x="2685494" y="525309"/>
                  <a:pt x="2756051" y="516669"/>
                </a:cubicBezTo>
                <a:cubicBezTo>
                  <a:pt x="2826608" y="508029"/>
                  <a:pt x="3032521" y="516669"/>
                  <a:pt x="3032521" y="516669"/>
                </a:cubicBezTo>
                <a:lnTo>
                  <a:pt x="3032521" y="516669"/>
                </a:lnTo>
                <a:lnTo>
                  <a:pt x="3032521" y="516669"/>
                </a:lnTo>
              </a:path>
            </a:pathLst>
          </a:custGeom>
          <a:noFill/>
          <a:ln w="38100">
            <a:solidFill>
              <a:srgbClr val="2440ED"/>
            </a:solidFill>
            <a:tailEnd type="arrow" w="sm" len="sm"/>
          </a:ln>
          <a:scene3d>
            <a:camera prst="isometricRightUp">
              <a:rot lat="1791376" lon="19244731" rev="198263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DBD456-E2A7-476D-0AC0-4A3E70269D72}"/>
              </a:ext>
            </a:extLst>
          </p:cNvPr>
          <p:cNvGrpSpPr/>
          <p:nvPr/>
        </p:nvGrpSpPr>
        <p:grpSpPr>
          <a:xfrm>
            <a:off x="4565893" y="860766"/>
            <a:ext cx="7099890" cy="2095319"/>
            <a:chOff x="4565893" y="860766"/>
            <a:chExt cx="7099890" cy="2095319"/>
          </a:xfrm>
        </p:grpSpPr>
        <p:pic>
          <p:nvPicPr>
            <p:cNvPr id="2050" name="Picture 2" descr="3.2: Polyatomic Molecules - Chemistry LibreTexts">
              <a:extLst>
                <a:ext uri="{FF2B5EF4-FFF2-40B4-BE49-F238E27FC236}">
                  <a16:creationId xmlns:a16="http://schemas.microsoft.com/office/drawing/2014/main" id="{227A4A7D-AF90-24C1-F9F9-2A6B3BBD50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4" t="9917" b="64479"/>
            <a:stretch>
              <a:fillRect/>
            </a:stretch>
          </p:blipFill>
          <p:spPr bwMode="auto">
            <a:xfrm>
              <a:off x="6225772" y="1126506"/>
              <a:ext cx="2866342" cy="81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56">
              <a:extLst>
                <a:ext uri="{FF2B5EF4-FFF2-40B4-BE49-F238E27FC236}">
                  <a16:creationId xmlns:a16="http://schemas.microsoft.com/office/drawing/2014/main" id="{20041972-5F0E-4D49-DB62-7EA06E258B42}"/>
                </a:ext>
              </a:extLst>
            </p:cNvPr>
            <p:cNvSpPr txBox="1"/>
            <p:nvPr/>
          </p:nvSpPr>
          <p:spPr>
            <a:xfrm>
              <a:off x="4692787" y="1977859"/>
              <a:ext cx="1166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symmetric stretching</a:t>
              </a:r>
              <a:endParaRPr lang="fr-FR" sz="1200" dirty="0"/>
            </a:p>
          </p:txBody>
        </p:sp>
        <p:sp>
          <p:nvSpPr>
            <p:cNvPr id="26" name="ZoneTexte 56">
              <a:extLst>
                <a:ext uri="{FF2B5EF4-FFF2-40B4-BE49-F238E27FC236}">
                  <a16:creationId xmlns:a16="http://schemas.microsoft.com/office/drawing/2014/main" id="{044749C7-5F21-83CA-A443-BFCCFDFAC48E}"/>
                </a:ext>
              </a:extLst>
            </p:cNvPr>
            <p:cNvSpPr txBox="1"/>
            <p:nvPr/>
          </p:nvSpPr>
          <p:spPr>
            <a:xfrm>
              <a:off x="6206801" y="1977859"/>
              <a:ext cx="1397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asymmetric stretching</a:t>
              </a:r>
              <a:endParaRPr lang="fr-FR" sz="1200" dirty="0"/>
            </a:p>
          </p:txBody>
        </p:sp>
        <p:sp>
          <p:nvSpPr>
            <p:cNvPr id="27" name="ZoneTexte 56">
              <a:extLst>
                <a:ext uri="{FF2B5EF4-FFF2-40B4-BE49-F238E27FC236}">
                  <a16:creationId xmlns:a16="http://schemas.microsoft.com/office/drawing/2014/main" id="{9C3B7B43-6128-418D-D4CD-D892DFCF184E}"/>
                </a:ext>
              </a:extLst>
            </p:cNvPr>
            <p:cNvSpPr txBox="1"/>
            <p:nvPr/>
          </p:nvSpPr>
          <p:spPr>
            <a:xfrm>
              <a:off x="8080206" y="1977859"/>
              <a:ext cx="7617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bending</a:t>
              </a:r>
              <a:endParaRPr lang="fr-FR" sz="1200" dirty="0"/>
            </a:p>
          </p:txBody>
        </p:sp>
        <p:pic>
          <p:nvPicPr>
            <p:cNvPr id="28" name="Picture 2" descr="3.2: Polyatomic Molecules - Chemistry LibreTexts">
              <a:extLst>
                <a:ext uri="{FF2B5EF4-FFF2-40B4-BE49-F238E27FC236}">
                  <a16:creationId xmlns:a16="http://schemas.microsoft.com/office/drawing/2014/main" id="{9B309293-6468-1408-DE72-F7E51D0F47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17" r="67362" b="64479"/>
            <a:stretch>
              <a:fillRect/>
            </a:stretch>
          </p:blipFill>
          <p:spPr bwMode="auto">
            <a:xfrm>
              <a:off x="4565893" y="1126506"/>
              <a:ext cx="1420548" cy="81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025DC62-AD76-439F-119A-098480CD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0645"/>
            <a:stretch>
              <a:fillRect/>
            </a:stretch>
          </p:blipFill>
          <p:spPr>
            <a:xfrm>
              <a:off x="9294478" y="860766"/>
              <a:ext cx="2371305" cy="170599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9FFF67-BC06-955D-8340-D060773E3F4D}"/>
                </a:ext>
              </a:extLst>
            </p:cNvPr>
            <p:cNvSpPr txBox="1"/>
            <p:nvPr/>
          </p:nvSpPr>
          <p:spPr>
            <a:xfrm>
              <a:off x="9408277" y="2555975"/>
              <a:ext cx="21437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C. Choe, et al. Analyst 141.22 (2016): 6329-6337.</a:t>
              </a:r>
              <a:endParaRPr lang="en-DE" sz="1000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D578773-568B-E1B0-786C-537246479896}"/>
              </a:ext>
            </a:extLst>
          </p:cNvPr>
          <p:cNvSpPr txBox="1"/>
          <p:nvPr/>
        </p:nvSpPr>
        <p:spPr>
          <a:xfrm>
            <a:off x="3520774" y="1821645"/>
            <a:ext cx="998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B6E0F"/>
                </a:solidFill>
              </a:rPr>
              <a:t>&lt;9 fs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590DE2-7D1F-C991-8580-E6111AE64CBC}"/>
              </a:ext>
            </a:extLst>
          </p:cNvPr>
          <p:cNvSpPr txBox="1"/>
          <p:nvPr/>
        </p:nvSpPr>
        <p:spPr>
          <a:xfrm>
            <a:off x="8253429" y="3088695"/>
            <a:ext cx="214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cs typeface="Calibri" panose="020F0502020204030204" pitchFamily="34" charset="0"/>
              </a:rPr>
              <a:t>M. </a:t>
            </a:r>
            <a:r>
              <a:rPr lang="en-GB" sz="1000" dirty="0" err="1">
                <a:cs typeface="Calibri" panose="020F0502020204030204" pitchFamily="34" charset="0"/>
              </a:rPr>
              <a:t>Nisoli</a:t>
            </a:r>
            <a:r>
              <a:rPr lang="en-GB" sz="1000" dirty="0">
                <a:cs typeface="Calibri" panose="020F0502020204030204" pitchFamily="34" charset="0"/>
              </a:rPr>
              <a:t>, et al. </a:t>
            </a:r>
            <a:r>
              <a:rPr lang="en-GB" sz="1000" i="1" dirty="0">
                <a:cs typeface="Calibri" panose="020F0502020204030204" pitchFamily="34" charset="0"/>
              </a:rPr>
              <a:t>Applied Physics Letters</a:t>
            </a:r>
            <a:r>
              <a:rPr lang="en-GB" sz="1000" dirty="0">
                <a:cs typeface="Calibri" panose="020F0502020204030204" pitchFamily="34" charset="0"/>
              </a:rPr>
              <a:t> 68.20 (1996): 2793-2795.</a:t>
            </a:r>
            <a:endParaRPr lang="en-DE" sz="1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5228A0-993A-245D-C22F-C8DFD32001DD}"/>
              </a:ext>
            </a:extLst>
          </p:cNvPr>
          <p:cNvSpPr txBox="1"/>
          <p:nvPr/>
        </p:nvSpPr>
        <p:spPr>
          <a:xfrm>
            <a:off x="6899401" y="3639357"/>
            <a:ext cx="3655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cs typeface="Calibri" panose="020F0502020204030204" pitchFamily="34" charset="0"/>
              </a:rPr>
              <a:t>M. Galli, et al. </a:t>
            </a:r>
            <a:r>
              <a:rPr lang="en-GB" sz="1000" i="1" dirty="0">
                <a:cs typeface="Calibri" panose="020F0502020204030204" pitchFamily="34" charset="0"/>
              </a:rPr>
              <a:t>Optics letters</a:t>
            </a:r>
            <a:r>
              <a:rPr lang="en-GB" sz="1000" dirty="0">
                <a:cs typeface="Calibri" panose="020F0502020204030204" pitchFamily="34" charset="0"/>
              </a:rPr>
              <a:t> 44.6 (2019): 1308-1311.</a:t>
            </a:r>
            <a:endParaRPr lang="en-DE" sz="1000" dirty="0"/>
          </a:p>
          <a:p>
            <a:r>
              <a:rPr lang="en-GB" sz="1000" dirty="0"/>
              <a:t>J.C. Travers, et al. Nature Photonics 13.8 (2019): 547-554.</a:t>
            </a:r>
            <a:endParaRPr lang="en-DE" sz="1000" dirty="0"/>
          </a:p>
        </p:txBody>
      </p:sp>
    </p:spTree>
    <p:extLst>
      <p:ext uri="{BB962C8B-B14F-4D97-AF65-F5344CB8AC3E}">
        <p14:creationId xmlns:p14="http://schemas.microsoft.com/office/powerpoint/2010/main" val="56541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2" grpId="1" build="allAtOnce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13F43-5549-3CA8-E60F-0C5134E5E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020E2CBE-3645-A96B-6635-09EA35E0A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106" y="2556439"/>
            <a:ext cx="1360300" cy="1745121"/>
          </a:xfrm>
          <a:prstGeom prst="rect">
            <a:avLst/>
          </a:prstGeom>
        </p:spPr>
      </p:pic>
      <p:sp>
        <p:nvSpPr>
          <p:cNvPr id="84" name="Right Triangle 25">
            <a:extLst>
              <a:ext uri="{FF2B5EF4-FFF2-40B4-BE49-F238E27FC236}">
                <a16:creationId xmlns:a16="http://schemas.microsoft.com/office/drawing/2014/main" id="{CFD619E4-E251-1BD3-E91A-EDC87CAEC8AF}"/>
              </a:ext>
            </a:extLst>
          </p:cNvPr>
          <p:cNvSpPr/>
          <p:nvPr/>
        </p:nvSpPr>
        <p:spPr>
          <a:xfrm flipH="1">
            <a:off x="6486852" y="3344942"/>
            <a:ext cx="1820780" cy="725040"/>
          </a:xfrm>
          <a:prstGeom prst="rt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  <a:effectLst>
            <a:softEdge rad="6336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2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83" name="Picture 5">
            <a:extLst>
              <a:ext uri="{FF2B5EF4-FFF2-40B4-BE49-F238E27FC236}">
                <a16:creationId xmlns:a16="http://schemas.microsoft.com/office/drawing/2014/main" id="{F9B87E1C-4A22-421C-DA34-D13374944781}"/>
              </a:ext>
            </a:extLst>
          </p:cNvPr>
          <p:cNvPicPr/>
          <p:nvPr/>
        </p:nvPicPr>
        <p:blipFill>
          <a:blip r:embed="rId4"/>
          <a:srcRect l="78012" t="68330" r="3319" b="3296"/>
          <a:stretch>
            <a:fillRect/>
          </a:stretch>
        </p:blipFill>
        <p:spPr>
          <a:xfrm>
            <a:off x="6499195" y="4072623"/>
            <a:ext cx="1863001" cy="1560168"/>
          </a:xfrm>
          <a:prstGeom prst="rect">
            <a:avLst/>
          </a:prstGeom>
          <a:ln w="0">
            <a:noFill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492A5-2991-AAAC-7875-449066A5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D841E-3445-E6DD-3821-564FDCE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06557-A5A8-E461-8BA7-4DEA5B4A4C7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C9A447D-B62D-A15D-CA7F-6DF6F8431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8057" y="172702"/>
            <a:ext cx="6955943" cy="374846"/>
          </a:xfrm>
        </p:spPr>
        <p:txBody>
          <a:bodyPr/>
          <a:lstStyle/>
          <a:p>
            <a:r>
              <a:rPr lang="en-DE" dirty="0"/>
              <a:t>Starlight setup for NIR-Vis-UV-XUV spectroscopy</a:t>
            </a:r>
          </a:p>
        </p:txBody>
      </p:sp>
      <p:pic>
        <p:nvPicPr>
          <p:cNvPr id="72" name="Picture 9">
            <a:extLst>
              <a:ext uri="{FF2B5EF4-FFF2-40B4-BE49-F238E27FC236}">
                <a16:creationId xmlns:a16="http://schemas.microsoft.com/office/drawing/2014/main" id="{0D45E1F2-7DBB-06DC-1C91-3FC90857EA08}"/>
              </a:ext>
            </a:extLst>
          </p:cNvPr>
          <p:cNvPicPr/>
          <p:nvPr/>
        </p:nvPicPr>
        <p:blipFill>
          <a:blip r:embed="rId5"/>
          <a:srcRect r="7326"/>
          <a:stretch>
            <a:fillRect/>
          </a:stretch>
        </p:blipFill>
        <p:spPr>
          <a:xfrm>
            <a:off x="652528" y="1022400"/>
            <a:ext cx="8301278" cy="3126240"/>
          </a:xfrm>
          <a:prstGeom prst="rect">
            <a:avLst/>
          </a:prstGeom>
          <a:ln w="0">
            <a:noFill/>
          </a:ln>
        </p:spPr>
      </p:pic>
      <p:pic>
        <p:nvPicPr>
          <p:cNvPr id="73" name="Picture 22" descr="UV spectrum.png">
            <a:extLst>
              <a:ext uri="{FF2B5EF4-FFF2-40B4-BE49-F238E27FC236}">
                <a16:creationId xmlns:a16="http://schemas.microsoft.com/office/drawing/2014/main" id="{A1F6B85C-E018-2380-FF44-06C5F8BABC80}"/>
              </a:ext>
            </a:extLst>
          </p:cNvPr>
          <p:cNvPicPr/>
          <p:nvPr/>
        </p:nvPicPr>
        <p:blipFill>
          <a:blip r:embed="rId6"/>
          <a:srcRect t="1" b="-14944"/>
          <a:stretch>
            <a:fillRect/>
          </a:stretch>
        </p:blipFill>
        <p:spPr>
          <a:xfrm>
            <a:off x="8323253" y="4008558"/>
            <a:ext cx="1863000" cy="1688297"/>
          </a:xfrm>
          <a:prstGeom prst="rect">
            <a:avLst/>
          </a:prstGeom>
          <a:ln w="0">
            <a:noFill/>
          </a:ln>
        </p:spPr>
      </p:pic>
      <p:sp>
        <p:nvSpPr>
          <p:cNvPr id="74" name="Right Triangle 25">
            <a:extLst>
              <a:ext uri="{FF2B5EF4-FFF2-40B4-BE49-F238E27FC236}">
                <a16:creationId xmlns:a16="http://schemas.microsoft.com/office/drawing/2014/main" id="{2EC8AC9B-48C8-7F37-6FF2-F03344DC2103}"/>
              </a:ext>
            </a:extLst>
          </p:cNvPr>
          <p:cNvSpPr/>
          <p:nvPr/>
        </p:nvSpPr>
        <p:spPr>
          <a:xfrm flipH="1">
            <a:off x="6498755" y="3347583"/>
            <a:ext cx="1820780" cy="725040"/>
          </a:xfrm>
          <a:prstGeom prst="rt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C9971"/>
              </a:gs>
            </a:gsLst>
            <a:lin ang="5400000" scaled="1"/>
          </a:gradFill>
          <a:ln>
            <a:noFill/>
          </a:ln>
          <a:effectLst>
            <a:softEdge rad="6336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2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75" name="Picture 5">
            <a:extLst>
              <a:ext uri="{FF2B5EF4-FFF2-40B4-BE49-F238E27FC236}">
                <a16:creationId xmlns:a16="http://schemas.microsoft.com/office/drawing/2014/main" id="{6DE26DE6-C5C2-57FF-A32F-3664BBC616DC}"/>
              </a:ext>
            </a:extLst>
          </p:cNvPr>
          <p:cNvPicPr/>
          <p:nvPr/>
        </p:nvPicPr>
        <p:blipFill>
          <a:blip r:embed="rId4"/>
          <a:srcRect l="53583" t="68330" r="27316" b="3296"/>
          <a:stretch>
            <a:fillRect/>
          </a:stretch>
        </p:blipFill>
        <p:spPr>
          <a:xfrm>
            <a:off x="6459694" y="4048560"/>
            <a:ext cx="1906042" cy="1560168"/>
          </a:xfrm>
          <a:prstGeom prst="rect">
            <a:avLst/>
          </a:prstGeom>
          <a:ln w="0">
            <a:noFill/>
          </a:ln>
        </p:spPr>
      </p:pic>
      <p:sp>
        <p:nvSpPr>
          <p:cNvPr id="80" name="Right Triangle 25">
            <a:extLst>
              <a:ext uri="{FF2B5EF4-FFF2-40B4-BE49-F238E27FC236}">
                <a16:creationId xmlns:a16="http://schemas.microsoft.com/office/drawing/2014/main" id="{782550DF-5F74-81FC-93C6-F238678172FF}"/>
              </a:ext>
            </a:extLst>
          </p:cNvPr>
          <p:cNvSpPr/>
          <p:nvPr/>
        </p:nvSpPr>
        <p:spPr>
          <a:xfrm>
            <a:off x="8493326" y="3347583"/>
            <a:ext cx="1820780" cy="725040"/>
          </a:xfrm>
          <a:prstGeom prst="rt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6666FF"/>
              </a:gs>
            </a:gsLst>
            <a:lin ang="5400000" scaled="1"/>
          </a:gradFill>
          <a:ln>
            <a:noFill/>
          </a:ln>
          <a:effectLst>
            <a:softEdge rad="6336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200" b="0" strike="noStrike" spc="-1">
              <a:solidFill>
                <a:schemeClr val="lt1"/>
              </a:solidFill>
              <a:latin typeface="Arial"/>
            </a:endParaRPr>
          </a:p>
        </p:txBody>
      </p:sp>
      <p:grpSp>
        <p:nvGrpSpPr>
          <p:cNvPr id="85" name="Gruppo 18">
            <a:extLst>
              <a:ext uri="{FF2B5EF4-FFF2-40B4-BE49-F238E27FC236}">
                <a16:creationId xmlns:a16="http://schemas.microsoft.com/office/drawing/2014/main" id="{319BB2CB-C204-D8E2-231E-B4F48D8BE450}"/>
              </a:ext>
            </a:extLst>
          </p:cNvPr>
          <p:cNvGrpSpPr/>
          <p:nvPr/>
        </p:nvGrpSpPr>
        <p:grpSpPr>
          <a:xfrm>
            <a:off x="891310" y="4274652"/>
            <a:ext cx="1177560" cy="697680"/>
            <a:chOff x="6155640" y="5651640"/>
            <a:chExt cx="1177560" cy="697680"/>
          </a:xfrm>
        </p:grpSpPr>
        <p:pic>
          <p:nvPicPr>
            <p:cNvPr id="86" name="Immagine 20" descr="logo_2.pdf">
              <a:extLst>
                <a:ext uri="{FF2B5EF4-FFF2-40B4-BE49-F238E27FC236}">
                  <a16:creationId xmlns:a16="http://schemas.microsoft.com/office/drawing/2014/main" id="{814A5AA0-9FA5-BD09-A042-19E0C468C3C5}"/>
                </a:ext>
              </a:extLst>
            </p:cNvPr>
            <p:cNvPicPr/>
            <p:nvPr/>
          </p:nvPicPr>
          <p:blipFill>
            <a:blip r:embed="rId7"/>
            <a:srcRect l="19647" t="33106" r="23699" b="23057"/>
            <a:stretch/>
          </p:blipFill>
          <p:spPr>
            <a:xfrm>
              <a:off x="6155640" y="5651640"/>
              <a:ext cx="1177560" cy="643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7" name="Triangolo rettangolo 24">
              <a:extLst>
                <a:ext uri="{FF2B5EF4-FFF2-40B4-BE49-F238E27FC236}">
                  <a16:creationId xmlns:a16="http://schemas.microsoft.com/office/drawing/2014/main" id="{093432B9-4F31-035F-4C95-9B179036BA49}"/>
                </a:ext>
              </a:extLst>
            </p:cNvPr>
            <p:cNvSpPr/>
            <p:nvPr/>
          </p:nvSpPr>
          <p:spPr>
            <a:xfrm>
              <a:off x="7016760" y="6241320"/>
              <a:ext cx="74520" cy="1080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9000" rIns="90000" bIns="-9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it-IT" sz="1800" b="0" strike="noStrike" spc="-1">
                <a:solidFill>
                  <a:schemeClr val="lt1"/>
                </a:solidFill>
                <a:latin typeface="Arial"/>
              </a:endParaRPr>
            </a:p>
          </p:txBody>
        </p:sp>
      </p:grpSp>
      <p:pic>
        <p:nvPicPr>
          <p:cNvPr id="90" name="Picture 9">
            <a:extLst>
              <a:ext uri="{FF2B5EF4-FFF2-40B4-BE49-F238E27FC236}">
                <a16:creationId xmlns:a16="http://schemas.microsoft.com/office/drawing/2014/main" id="{7730091E-C6FD-7CB9-A0AE-AC3F5BCF4578}"/>
              </a:ext>
            </a:extLst>
          </p:cNvPr>
          <p:cNvPicPr/>
          <p:nvPr/>
        </p:nvPicPr>
        <p:blipFill>
          <a:blip r:embed="rId5"/>
          <a:srcRect l="92919" t="65740" b="14852"/>
          <a:stretch>
            <a:fillRect/>
          </a:stretch>
        </p:blipFill>
        <p:spPr>
          <a:xfrm>
            <a:off x="8958249" y="3071349"/>
            <a:ext cx="634271" cy="606721"/>
          </a:xfrm>
          <a:prstGeom prst="rect">
            <a:avLst/>
          </a:prstGeom>
          <a:ln w="0">
            <a:noFill/>
          </a:ln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CD9650FB-E628-3EAD-3EB5-1AD22288EC6A}"/>
              </a:ext>
            </a:extLst>
          </p:cNvPr>
          <p:cNvSpPr txBox="1"/>
          <p:nvPr/>
        </p:nvSpPr>
        <p:spPr>
          <a:xfrm rot="883526">
            <a:off x="8936676" y="3193937"/>
            <a:ext cx="6361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DE" sz="800" b="1" dirty="0">
                <a:solidFill>
                  <a:srgbClr val="EB6E0F"/>
                </a:solidFill>
              </a:rPr>
              <a:t>IR </a:t>
            </a:r>
            <a:r>
              <a:rPr lang="en-DE" sz="800" b="1" dirty="0"/>
              <a:t>pump</a:t>
            </a:r>
          </a:p>
          <a:p>
            <a:r>
              <a:rPr lang="en-DE" sz="800" b="1" dirty="0">
                <a:solidFill>
                  <a:srgbClr val="0000FF"/>
                </a:solidFill>
              </a:rPr>
              <a:t>UV</a:t>
            </a:r>
            <a:r>
              <a:rPr lang="en-DE" sz="800" b="1" dirty="0"/>
              <a:t> probe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79CCE55-9937-8AAA-CEFB-446D53B709C3}"/>
              </a:ext>
            </a:extLst>
          </p:cNvPr>
          <p:cNvSpPr txBox="1"/>
          <p:nvPr/>
        </p:nvSpPr>
        <p:spPr>
          <a:xfrm>
            <a:off x="10572111" y="2585520"/>
            <a:ext cx="63615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DE" sz="800" b="1" dirty="0"/>
              <a:t>Liquid jet</a:t>
            </a:r>
          </a:p>
        </p:txBody>
      </p:sp>
    </p:spTree>
    <p:extLst>
      <p:ext uri="{BB962C8B-B14F-4D97-AF65-F5344CB8AC3E}">
        <p14:creationId xmlns:p14="http://schemas.microsoft.com/office/powerpoint/2010/main" val="10711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74" grpId="0" animBg="1"/>
      <p:bldP spid="80" grpId="0" animBg="1"/>
      <p:bldP spid="89" grpId="0" animBg="1"/>
      <p:bldP spid="91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8AB8A-F912-C93F-B68B-D090ED3C1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88453-ACCB-3DDA-E5FC-3DB5D5963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FF142-A3F3-4DF0-CED7-E1430464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1F70E-C8A7-1F49-D2D8-3C81717374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E29707-F89F-E788-F507-FB54F0FC3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676" y="172702"/>
            <a:ext cx="2224712" cy="374846"/>
          </a:xfrm>
        </p:spPr>
        <p:txBody>
          <a:bodyPr/>
          <a:lstStyle/>
          <a:p>
            <a:r>
              <a:rPr lang="en-DE" dirty="0"/>
              <a:t>Liquid jet setup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728266-13B1-A8C9-4433-9BCC25F63950}"/>
                  </a:ext>
                </a:extLst>
              </p:cNvPr>
              <p:cNvSpPr txBox="1"/>
              <p:nvPr/>
            </p:nvSpPr>
            <p:spPr>
              <a:xfrm>
                <a:off x="569140" y="1556334"/>
                <a:ext cx="4005536" cy="3704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Chip (5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/>
                  <a:t>m to sub-1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/>
                  <a:t>m) and catcher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Recycling system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Pressure </a:t>
                </a:r>
                <a:r>
                  <a:rPr lang="en-US" sz="1600"/>
                  <a:t>from 25 </a:t>
                </a:r>
                <a:r>
                  <a:rPr lang="en-US" sz="1600" dirty="0"/>
                  <a:t>mbar to 10</a:t>
                </a:r>
                <a:r>
                  <a:rPr lang="en-US" sz="1600" baseline="30000" dirty="0"/>
                  <a:t>-3</a:t>
                </a:r>
                <a:r>
                  <a:rPr lang="en-US" sz="1600" dirty="0"/>
                  <a:t> mbar  and quick venting port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UV detection outside vacuum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728266-13B1-A8C9-4433-9BCC25F63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40" y="1556334"/>
                <a:ext cx="4005536" cy="3704347"/>
              </a:xfrm>
              <a:prstGeom prst="rect">
                <a:avLst/>
              </a:prstGeom>
              <a:blipFill>
                <a:blip r:embed="rId3"/>
                <a:stretch>
                  <a:fillRect l="-633" r="-316" b="-102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749FFDB-A9BB-A008-AC10-F4D1471AC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98" y="887916"/>
            <a:ext cx="4005536" cy="53407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A6DC55-7235-9427-BD39-1DBF489E4F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569" r="13006"/>
          <a:stretch>
            <a:fillRect/>
          </a:stretch>
        </p:blipFill>
        <p:spPr>
          <a:xfrm>
            <a:off x="7513694" y="3864658"/>
            <a:ext cx="2162744" cy="2410161"/>
          </a:xfrm>
          <a:prstGeom prst="rect">
            <a:avLst/>
          </a:prstGeom>
          <a:ln w="19050">
            <a:solidFill>
              <a:srgbClr val="EB6E0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319F78-5CE7-0EE8-18B3-045BEC459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16" y="785500"/>
            <a:ext cx="1849791" cy="2466388"/>
          </a:xfrm>
          <a:prstGeom prst="rect">
            <a:avLst/>
          </a:prstGeom>
          <a:ln w="19050">
            <a:solidFill>
              <a:srgbClr val="EB6E0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11D76A-B414-CEAD-EA0D-61A123B67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18" y="3864658"/>
            <a:ext cx="1849791" cy="2466388"/>
          </a:xfrm>
          <a:prstGeom prst="rect">
            <a:avLst/>
          </a:prstGeom>
          <a:ln w="19050">
            <a:solidFill>
              <a:srgbClr val="EB6E0F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D9B35-8087-0A5E-E1CB-7BA349107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541226" y="4158516"/>
            <a:ext cx="2418632" cy="1813974"/>
          </a:xfrm>
          <a:prstGeom prst="rect">
            <a:avLst/>
          </a:prstGeom>
          <a:ln w="19050">
            <a:solidFill>
              <a:srgbClr val="EB6E0F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A6E66C-F468-39C8-4301-4CC714308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622" y="785500"/>
            <a:ext cx="1849791" cy="2235164"/>
          </a:xfrm>
          <a:prstGeom prst="rect">
            <a:avLst/>
          </a:prstGeom>
          <a:noFill/>
          <a:ln w="19050">
            <a:solidFill>
              <a:srgbClr val="EB6E0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6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3AFE1-2366-2878-F1AB-13AE2C740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800293-EB41-B9A0-D835-FF4105491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A5960-1AB9-D712-CF85-B1D9449E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C7EDF-AA01-8E8B-E463-BAF5C9E2BE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2770622-30B3-D4E3-6A1D-9631F68A5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1481" y="172702"/>
            <a:ext cx="3129063" cy="374846"/>
          </a:xfrm>
        </p:spPr>
        <p:txBody>
          <a:bodyPr/>
          <a:lstStyle/>
          <a:p>
            <a:r>
              <a:rPr lang="en-DE" dirty="0"/>
              <a:t>Experimental scheme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702D2D-E06E-2FAD-06D1-641B74F25A9E}"/>
              </a:ext>
            </a:extLst>
          </p:cNvPr>
          <p:cNvSpPr txBox="1"/>
          <p:nvPr/>
        </p:nvSpPr>
        <p:spPr>
          <a:xfrm>
            <a:off x="4208131" y="5726315"/>
            <a:ext cx="1659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/>
              <a:t>ISRS of water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F96E1A5-0E91-2F19-393E-A77AF560E387}"/>
              </a:ext>
            </a:extLst>
          </p:cNvPr>
          <p:cNvSpPr/>
          <p:nvPr/>
        </p:nvSpPr>
        <p:spPr>
          <a:xfrm>
            <a:off x="6021569" y="5666992"/>
            <a:ext cx="669471" cy="457200"/>
          </a:xfrm>
          <a:prstGeom prst="rightArrow">
            <a:avLst/>
          </a:prstGeom>
          <a:solidFill>
            <a:srgbClr val="EB6E0F"/>
          </a:solidFill>
          <a:ln>
            <a:solidFill>
              <a:srgbClr val="EB6E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9D936B-B506-52EE-92B0-4E63FAE2E7A1}"/>
              </a:ext>
            </a:extLst>
          </p:cNvPr>
          <p:cNvSpPr txBox="1"/>
          <p:nvPr/>
        </p:nvSpPr>
        <p:spPr>
          <a:xfrm>
            <a:off x="6704487" y="5731460"/>
            <a:ext cx="3363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Nuclear </a:t>
            </a:r>
            <a:r>
              <a:rPr lang="en-US" sz="1600" dirty="0" err="1"/>
              <a:t>wavepacket</a:t>
            </a:r>
            <a:r>
              <a:rPr lang="en-US" sz="1600" dirty="0"/>
              <a:t> dynamics</a:t>
            </a:r>
            <a:endParaRPr lang="en-DE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C44664-CA44-1CA7-1B89-39C5FF6B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0" t="7200" r="43208" b="25180"/>
          <a:stretch>
            <a:fillRect/>
          </a:stretch>
        </p:blipFill>
        <p:spPr>
          <a:xfrm>
            <a:off x="655033" y="1303903"/>
            <a:ext cx="6308075" cy="34161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1F7D8C4-DFFC-D640-C664-2E6E808C8E75}"/>
              </a:ext>
            </a:extLst>
          </p:cNvPr>
          <p:cNvSpPr/>
          <p:nvPr/>
        </p:nvSpPr>
        <p:spPr>
          <a:xfrm>
            <a:off x="1237474" y="1887071"/>
            <a:ext cx="1055077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6CDF-09DC-9EF7-118A-78A241AE22C9}"/>
              </a:ext>
            </a:extLst>
          </p:cNvPr>
          <p:cNvSpPr txBox="1"/>
          <p:nvPr/>
        </p:nvSpPr>
        <p:spPr>
          <a:xfrm>
            <a:off x="503611" y="4780551"/>
            <a:ext cx="205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dirty="0">
                <a:solidFill>
                  <a:srgbClr val="A54BEB"/>
                </a:solidFill>
              </a:rPr>
              <a:t>Ultrabroadband UV probe (&lt; 2 fs)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848E78-92B2-36A7-4698-8D2D5D8B18D4}"/>
              </a:ext>
            </a:extLst>
          </p:cNvPr>
          <p:cNvSpPr txBox="1"/>
          <p:nvPr/>
        </p:nvSpPr>
        <p:spPr>
          <a:xfrm>
            <a:off x="637977" y="2022594"/>
            <a:ext cx="2288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600" dirty="0">
                <a:solidFill>
                  <a:srgbClr val="EB6E0F"/>
                </a:solidFill>
              </a:rPr>
              <a:t>NIR-Vis pump (&lt; 5 fs)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E92BD7-5D33-0144-62EF-A9321F0F52BB}"/>
              </a:ext>
            </a:extLst>
          </p:cNvPr>
          <p:cNvGrpSpPr/>
          <p:nvPr/>
        </p:nvGrpSpPr>
        <p:grpSpPr>
          <a:xfrm>
            <a:off x="7304425" y="1265171"/>
            <a:ext cx="3065025" cy="1911533"/>
            <a:chOff x="7304425" y="1265171"/>
            <a:chExt cx="3065025" cy="191153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4CD95F-17A6-F73B-4262-9AE69DBC7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1669" r="7236" b="66438"/>
            <a:stretch>
              <a:fillRect/>
            </a:stretch>
          </p:blipFill>
          <p:spPr>
            <a:xfrm>
              <a:off x="7304425" y="1265171"/>
              <a:ext cx="3065025" cy="14076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FCD629-7BC2-14AF-94A2-ED06B767C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059" t="88008" r="6474"/>
            <a:stretch>
              <a:fillRect/>
            </a:stretch>
          </p:blipFill>
          <p:spPr>
            <a:xfrm>
              <a:off x="8191008" y="2673715"/>
              <a:ext cx="2115260" cy="5029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C86DBCC-A152-4F69-1D68-5912A08D44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669"/>
          <a:stretch>
            <a:fillRect/>
          </a:stretch>
        </p:blipFill>
        <p:spPr>
          <a:xfrm>
            <a:off x="7304425" y="1265171"/>
            <a:ext cx="3778314" cy="419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9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3458F-F459-C655-7026-162F797FD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71FFB-2488-DAAA-F3F3-829D0A75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EEE40-21BD-FEFF-62C8-DBE5D3FB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6439-B5A0-B751-1172-4F9F91C936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5FA1DD-67BD-81BB-85EB-A01AB27D0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4345" y="172702"/>
            <a:ext cx="3823355" cy="374846"/>
          </a:xfrm>
        </p:spPr>
        <p:txBody>
          <a:bodyPr/>
          <a:lstStyle/>
          <a:p>
            <a:r>
              <a:rPr lang="en-DE" dirty="0"/>
              <a:t>Real-time water stretching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5513D-22D5-5EFA-CA6C-D3051D1032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669"/>
          <a:stretch>
            <a:fillRect/>
          </a:stretch>
        </p:blipFill>
        <p:spPr>
          <a:xfrm>
            <a:off x="598957" y="1171099"/>
            <a:ext cx="3778314" cy="41942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42EC269-0516-577C-724D-2C28797721EE}"/>
              </a:ext>
            </a:extLst>
          </p:cNvPr>
          <p:cNvGrpSpPr/>
          <p:nvPr/>
        </p:nvGrpSpPr>
        <p:grpSpPr>
          <a:xfrm>
            <a:off x="9210302" y="4542094"/>
            <a:ext cx="2371305" cy="2095319"/>
            <a:chOff x="9221738" y="4383678"/>
            <a:chExt cx="2371305" cy="20953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63808F4-0DD9-7AB6-8F82-907E7297E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0645"/>
            <a:stretch>
              <a:fillRect/>
            </a:stretch>
          </p:blipFill>
          <p:spPr>
            <a:xfrm>
              <a:off x="9221738" y="4383678"/>
              <a:ext cx="2371305" cy="17059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502CA1-51FF-BC09-80AA-5B482EEB412D}"/>
                </a:ext>
              </a:extLst>
            </p:cNvPr>
            <p:cNvSpPr txBox="1"/>
            <p:nvPr/>
          </p:nvSpPr>
          <p:spPr>
            <a:xfrm>
              <a:off x="9335537" y="6078887"/>
              <a:ext cx="21437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C. Choe, et al. Analyst 141.22 (2016): 6329-6337.</a:t>
              </a:r>
              <a:endParaRPr lang="en-DE" sz="100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F0D2683-BD63-052A-7FAF-00B3A64178AF}"/>
              </a:ext>
            </a:extLst>
          </p:cNvPr>
          <p:cNvSpPr/>
          <p:nvPr/>
        </p:nvSpPr>
        <p:spPr>
          <a:xfrm>
            <a:off x="1816100" y="2590801"/>
            <a:ext cx="672014" cy="2197100"/>
          </a:xfrm>
          <a:prstGeom prst="rect">
            <a:avLst/>
          </a:prstGeom>
          <a:noFill/>
          <a:ln>
            <a:solidFill>
              <a:srgbClr val="1212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FAA10-16AC-E3A0-A4AA-70BC54492FAC}"/>
              </a:ext>
            </a:extLst>
          </p:cNvPr>
          <p:cNvSpPr/>
          <p:nvPr/>
        </p:nvSpPr>
        <p:spPr>
          <a:xfrm>
            <a:off x="2549201" y="2590801"/>
            <a:ext cx="437607" cy="2197100"/>
          </a:xfrm>
          <a:prstGeom prst="rect">
            <a:avLst/>
          </a:prstGeom>
          <a:noFill/>
          <a:ln>
            <a:solidFill>
              <a:srgbClr val="FB1F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DAE313-36CE-336F-F355-FDBC2A18DDB9}"/>
              </a:ext>
            </a:extLst>
          </p:cNvPr>
          <p:cNvSpPr txBox="1"/>
          <p:nvPr/>
        </p:nvSpPr>
        <p:spPr>
          <a:xfrm>
            <a:off x="4875965" y="4544658"/>
            <a:ext cx="3303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Coherent oscillation dominated by the </a:t>
            </a:r>
            <a:r>
              <a:rPr lang="en-US" sz="1600" b="1" dirty="0"/>
              <a:t>O-H stretching mode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Dephasing due to  </a:t>
            </a:r>
            <a:r>
              <a:rPr lang="en-US" sz="1600" b="1" dirty="0"/>
              <a:t>intermolecular coupling</a:t>
            </a:r>
            <a:endParaRPr lang="en-DE" sz="1600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634701-9CD0-6977-5904-7F23625A2CED}"/>
              </a:ext>
            </a:extLst>
          </p:cNvPr>
          <p:cNvGrpSpPr/>
          <p:nvPr/>
        </p:nvGrpSpPr>
        <p:grpSpPr>
          <a:xfrm>
            <a:off x="4698304" y="1171099"/>
            <a:ext cx="3183367" cy="3133879"/>
            <a:chOff x="4698304" y="1171099"/>
            <a:chExt cx="3183367" cy="31338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5FB39E-98AB-E70C-5129-DDF40F3BD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0858"/>
            <a:stretch>
              <a:fillRect/>
            </a:stretch>
          </p:blipFill>
          <p:spPr>
            <a:xfrm>
              <a:off x="4698304" y="1269400"/>
              <a:ext cx="3183367" cy="303557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B747A51-C569-3FA8-6C44-4741E9F405E2}"/>
                </a:ext>
              </a:extLst>
            </p:cNvPr>
            <p:cNvSpPr/>
            <p:nvPr/>
          </p:nvSpPr>
          <p:spPr>
            <a:xfrm>
              <a:off x="4698304" y="1171099"/>
              <a:ext cx="267396" cy="327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944531-8CF2-9554-F110-DD367F1D6997}"/>
              </a:ext>
            </a:extLst>
          </p:cNvPr>
          <p:cNvGrpSpPr/>
          <p:nvPr/>
        </p:nvGrpSpPr>
        <p:grpSpPr>
          <a:xfrm>
            <a:off x="8164604" y="1158618"/>
            <a:ext cx="3314638" cy="1673482"/>
            <a:chOff x="8164604" y="1158618"/>
            <a:chExt cx="3314638" cy="16734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89FD2C-007D-E9C4-E8CC-AF2A43B4F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9003" b="50604"/>
            <a:stretch>
              <a:fillRect/>
            </a:stretch>
          </p:blipFill>
          <p:spPr>
            <a:xfrm>
              <a:off x="8175747" y="1332651"/>
              <a:ext cx="3303495" cy="149944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E64F197-8222-7E85-B741-3D820542A3DE}"/>
                </a:ext>
              </a:extLst>
            </p:cNvPr>
            <p:cNvSpPr/>
            <p:nvPr/>
          </p:nvSpPr>
          <p:spPr>
            <a:xfrm>
              <a:off x="8164604" y="1158618"/>
              <a:ext cx="267396" cy="327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0DBB4A-82A2-AD32-7151-16EAF7E27EC8}"/>
              </a:ext>
            </a:extLst>
          </p:cNvPr>
          <p:cNvGrpSpPr/>
          <p:nvPr/>
        </p:nvGrpSpPr>
        <p:grpSpPr>
          <a:xfrm>
            <a:off x="8164604" y="2687887"/>
            <a:ext cx="3314638" cy="1680341"/>
            <a:chOff x="8164604" y="2687887"/>
            <a:chExt cx="3314638" cy="16803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35D411-CBE6-E8CD-3DE0-68289E369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9003" t="49396"/>
            <a:stretch>
              <a:fillRect/>
            </a:stretch>
          </p:blipFill>
          <p:spPr>
            <a:xfrm>
              <a:off x="8175747" y="2832099"/>
              <a:ext cx="3303495" cy="153612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C6CCFA-5CD8-9445-C354-25DCF1A130F0}"/>
                </a:ext>
              </a:extLst>
            </p:cNvPr>
            <p:cNvSpPr/>
            <p:nvPr/>
          </p:nvSpPr>
          <p:spPr>
            <a:xfrm>
              <a:off x="8164604" y="2687887"/>
              <a:ext cx="267396" cy="327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8ABFAC6-D5DB-13BF-7CF8-F9916CF0C4D8}"/>
              </a:ext>
            </a:extLst>
          </p:cNvPr>
          <p:cNvSpPr txBox="1"/>
          <p:nvPr/>
        </p:nvSpPr>
        <p:spPr>
          <a:xfrm>
            <a:off x="4965700" y="6001870"/>
            <a:ext cx="3299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G. Giovannetti, et al. Commun. Chem. 9.57 (2026)</a:t>
            </a:r>
            <a:endParaRPr lang="en-DE" sz="1000" dirty="0"/>
          </a:p>
        </p:txBody>
      </p:sp>
    </p:spTree>
    <p:extLst>
      <p:ext uri="{BB962C8B-B14F-4D97-AF65-F5344CB8AC3E}">
        <p14:creationId xmlns:p14="http://schemas.microsoft.com/office/powerpoint/2010/main" val="1016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45108-5842-5DDE-098B-E18C9BB1B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1B8B-2CFB-4BAA-59C6-6990136E4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09.03.2026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EA500-2079-BD63-2C9B-FE072FAF4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2BEC8-C684-9CE3-3B72-86E3837B7C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1" y="6475413"/>
            <a:ext cx="2275649" cy="162000"/>
          </a:xfrm>
        </p:spPr>
        <p:txBody>
          <a:bodyPr/>
          <a:lstStyle/>
          <a:p>
            <a:r>
              <a:rPr lang="de-DE" dirty="0"/>
              <a:t>Oliviero Cannelli - ELIXIR2026 - Soleil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080E9B-5526-3D57-3A07-1BE12C0BB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2758" y="172702"/>
            <a:ext cx="3026534" cy="374846"/>
          </a:xfrm>
        </p:spPr>
        <p:txBody>
          <a:bodyPr/>
          <a:lstStyle/>
          <a:p>
            <a:r>
              <a:rPr lang="en-DE" dirty="0"/>
              <a:t>Antiphase oscillation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E3672-D887-0C6E-3F01-A63F0AB387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669"/>
          <a:stretch>
            <a:fillRect/>
          </a:stretch>
        </p:blipFill>
        <p:spPr>
          <a:xfrm>
            <a:off x="598957" y="1171099"/>
            <a:ext cx="3778314" cy="4194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717652-A603-8836-02D8-5DA82136B3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160" b="45880"/>
          <a:stretch>
            <a:fillRect/>
          </a:stretch>
        </p:blipFill>
        <p:spPr>
          <a:xfrm>
            <a:off x="5218506" y="1037475"/>
            <a:ext cx="4743695" cy="2226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E882B-2536-99CC-F39E-F8DE8B5EF8BF}"/>
              </a:ext>
            </a:extLst>
          </p:cNvPr>
          <p:cNvSpPr txBox="1"/>
          <p:nvPr/>
        </p:nvSpPr>
        <p:spPr>
          <a:xfrm>
            <a:off x="935883" y="5581844"/>
            <a:ext cx="3303495" cy="338554"/>
          </a:xfrm>
          <a:prstGeom prst="rect">
            <a:avLst/>
          </a:prstGeom>
          <a:noFill/>
          <a:ln>
            <a:solidFill>
              <a:srgbClr val="EB6E0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EB6E0F"/>
                </a:solidFill>
              </a:rPr>
              <a:t>Node</a:t>
            </a:r>
            <a:r>
              <a:rPr lang="en-US" sz="1600" dirty="0"/>
              <a:t> at 260 nm (and 305 nm)</a:t>
            </a:r>
            <a:endParaRPr lang="en-DE" sz="1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F17BBC-422E-1DED-8F0B-7E3A0E289E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58" b="45880"/>
          <a:stretch>
            <a:fillRect/>
          </a:stretch>
        </p:blipFill>
        <p:spPr>
          <a:xfrm>
            <a:off x="5979164" y="3387622"/>
            <a:ext cx="3010734" cy="29642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C853C5-82AF-33FE-B344-A415ED1F2E28}"/>
              </a:ext>
            </a:extLst>
          </p:cNvPr>
          <p:cNvSpPr/>
          <p:nvPr/>
        </p:nvSpPr>
        <p:spPr>
          <a:xfrm>
            <a:off x="1816100" y="2590801"/>
            <a:ext cx="672014" cy="2197100"/>
          </a:xfrm>
          <a:prstGeom prst="rect">
            <a:avLst/>
          </a:prstGeom>
          <a:noFill/>
          <a:ln>
            <a:solidFill>
              <a:srgbClr val="1212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D8EABF-EEF4-842D-B7A1-9D19AC04C1C3}"/>
              </a:ext>
            </a:extLst>
          </p:cNvPr>
          <p:cNvSpPr/>
          <p:nvPr/>
        </p:nvSpPr>
        <p:spPr>
          <a:xfrm>
            <a:off x="2549201" y="2590801"/>
            <a:ext cx="437607" cy="2197100"/>
          </a:xfrm>
          <a:prstGeom prst="rect">
            <a:avLst/>
          </a:prstGeom>
          <a:noFill/>
          <a:ln>
            <a:solidFill>
              <a:srgbClr val="FB1F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4F469D-4534-70B1-B77E-8EB7FDEDA0AD}"/>
              </a:ext>
            </a:extLst>
          </p:cNvPr>
          <p:cNvSpPr/>
          <p:nvPr/>
        </p:nvSpPr>
        <p:spPr>
          <a:xfrm>
            <a:off x="5245157" y="878491"/>
            <a:ext cx="267396" cy="32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3781E4-97E2-E659-0964-EF010ADF9333}"/>
              </a:ext>
            </a:extLst>
          </p:cNvPr>
          <p:cNvSpPr/>
          <p:nvPr/>
        </p:nvSpPr>
        <p:spPr>
          <a:xfrm>
            <a:off x="7666344" y="847732"/>
            <a:ext cx="267396" cy="32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C7D9EC-9BEC-F2FC-B918-31D934DA2FD1}"/>
              </a:ext>
            </a:extLst>
          </p:cNvPr>
          <p:cNvSpPr/>
          <p:nvPr/>
        </p:nvSpPr>
        <p:spPr>
          <a:xfrm>
            <a:off x="6166601" y="3290031"/>
            <a:ext cx="267396" cy="32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8344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7" grpId="0" animBg="1"/>
    </p:bldLst>
  </p:timing>
</p:sld>
</file>

<file path=ppt/theme/theme1.xml><?xml version="1.0" encoding="utf-8"?>
<a:theme xmlns:a="http://schemas.openxmlformats.org/drawingml/2006/main" name="DESY Master">
  <a:themeElements>
    <a:clrScheme name="Office">
      <a:dk1>
        <a:srgbClr val="000000"/>
      </a:dk1>
      <a:lt1>
        <a:srgbClr val="FFFFFF"/>
      </a:lt1>
      <a:dk2>
        <a:srgbClr val="009FDF"/>
      </a:dk2>
      <a:lt2>
        <a:srgbClr val="EAF1F4"/>
      </a:lt2>
      <a:accent1>
        <a:srgbClr val="007BC8"/>
      </a:accent1>
      <a:accent2>
        <a:srgbClr val="003A57"/>
      </a:accent2>
      <a:accent3>
        <a:srgbClr val="008938"/>
      </a:accent3>
      <a:accent4>
        <a:srgbClr val="005A5A"/>
      </a:accent4>
      <a:accent5>
        <a:srgbClr val="D2006E"/>
      </a:accent5>
      <a:accent6>
        <a:srgbClr val="50509B"/>
      </a:accent6>
      <a:hlink>
        <a:srgbClr val="007BC8"/>
      </a:hlink>
      <a:folHlink>
        <a:srgbClr val="007BC8"/>
      </a:folHlink>
    </a:clrScheme>
    <a:fontScheme name="Desy Master 2024">
      <a:majorFont>
        <a:latin typeface="DesySans Office Cn Medium"/>
        <a:ea typeface=""/>
        <a:cs typeface=""/>
      </a:majorFont>
      <a:minorFont>
        <a:latin typeface="Desy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Orange">
      <a:srgbClr val="EB6E0F"/>
    </a:custClr>
    <a:custClr name="Dunkelblau">
      <a:srgbClr val="00233C"/>
    </a:custClr>
  </a:custClrLst>
  <a:extLst>
    <a:ext uri="{05A4C25C-085E-4340-85A3-A5531E510DB2}">
      <thm15:themeFamily xmlns:thm15="http://schemas.microsoft.com/office/thememl/2012/main" name="DESY-PPT-Master_05_2025" id="{E4DAE04C-5CDC-A345-B787-CC326890C53D}" vid="{8A6E42BB-B41F-9E4C-9326-0CF3BCF0168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 Master</Template>
  <TotalTime>12087</TotalTime>
  <Words>878</Words>
  <Application>Microsoft Macintosh PowerPoint</Application>
  <PresentationFormat>Widescreen</PresentationFormat>
  <Paragraphs>202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DesySans Office Cn Bold</vt:lpstr>
      <vt:lpstr>Arial</vt:lpstr>
      <vt:lpstr>DesySans Office</vt:lpstr>
      <vt:lpstr>Symbol</vt:lpstr>
      <vt:lpstr>Calibri</vt:lpstr>
      <vt:lpstr>Wingdings 3</vt:lpstr>
      <vt:lpstr>Cambria Math</vt:lpstr>
      <vt:lpstr>DesySans Office Cn Heavy</vt:lpstr>
      <vt:lpstr>DesySans Office Cn Regular</vt:lpstr>
      <vt:lpstr>Times New Roman</vt:lpstr>
      <vt:lpstr>DesySans Office Cn Medium</vt:lpstr>
      <vt:lpstr>DESY Master</vt:lpstr>
      <vt:lpstr>Real-Time Tracking of the intramolecular vibrational dynamics of liquid water</vt:lpstr>
      <vt:lpstr>Ultrafast spectroscopy at extreme time scales</vt:lpstr>
      <vt:lpstr>Coherent wavepacket dynamics</vt:lpstr>
      <vt:lpstr>Practical requirements for coherent wavepacket spectroscopy</vt:lpstr>
      <vt:lpstr>Starlight setup for NIR-Vis-UV-XUV spectroscopy</vt:lpstr>
      <vt:lpstr>Liquid jet setup</vt:lpstr>
      <vt:lpstr>Experimental scheme</vt:lpstr>
      <vt:lpstr>Real-time water stretching</vt:lpstr>
      <vt:lpstr>Antiphase oscillation</vt:lpstr>
      <vt:lpstr>Diagrammatic description of ISRS</vt:lpstr>
      <vt:lpstr>Chirp-dependence of ISRS</vt:lpstr>
      <vt:lpstr>Conclusions and perspectives</vt:lpstr>
      <vt:lpstr>Acknowledgements</vt:lpstr>
      <vt:lpstr>PowerPoint Presentation</vt:lpstr>
      <vt:lpstr>Chirp-dependence and modelling</vt:lpstr>
      <vt:lpstr>ISRS fluence dependence</vt:lpstr>
      <vt:lpstr>Current status fo the liquid jet</vt:lpstr>
      <vt:lpstr>Transient signal at t0</vt:lpstr>
      <vt:lpstr>PowerPoint Presentation</vt:lpstr>
      <vt:lpstr>Generic slide with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Oliviero Cannelli</dc:creator>
  <cp:lastModifiedBy>Oliviero Cannelli</cp:lastModifiedBy>
  <cp:revision>79</cp:revision>
  <dcterms:created xsi:type="dcterms:W3CDTF">2025-06-23T10:46:50Z</dcterms:created>
  <dcterms:modified xsi:type="dcterms:W3CDTF">2026-03-09T09:40:26Z</dcterms:modified>
</cp:coreProperties>
</file>