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5"/>
  </p:notesMasterIdLst>
  <p:sldIdLst>
    <p:sldId id="280" r:id="rId2"/>
    <p:sldId id="308" r:id="rId3"/>
    <p:sldId id="323" r:id="rId4"/>
    <p:sldId id="341" r:id="rId5"/>
    <p:sldId id="342" r:id="rId6"/>
    <p:sldId id="328" r:id="rId7"/>
    <p:sldId id="324" r:id="rId8"/>
    <p:sldId id="325" r:id="rId9"/>
    <p:sldId id="334" r:id="rId10"/>
    <p:sldId id="326" r:id="rId11"/>
    <p:sldId id="327" r:id="rId12"/>
    <p:sldId id="330" r:id="rId13"/>
    <p:sldId id="329" r:id="rId14"/>
    <p:sldId id="331" r:id="rId15"/>
    <p:sldId id="332" r:id="rId16"/>
    <p:sldId id="337" r:id="rId17"/>
    <p:sldId id="338" r:id="rId18"/>
    <p:sldId id="339" r:id="rId19"/>
    <p:sldId id="333" r:id="rId20"/>
    <p:sldId id="335" r:id="rId21"/>
    <p:sldId id="340" r:id="rId22"/>
    <p:sldId id="336" r:id="rId23"/>
    <p:sldId id="322" r:id="rId24"/>
  </p:sldIdLst>
  <p:sldSz cx="9144000" cy="5715000" type="screen16x10"/>
  <p:notesSz cx="6794500" cy="99314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>
          <p15:clr>
            <a:srgbClr val="A4A3A4"/>
          </p15:clr>
        </p15:guide>
        <p15:guide id="2" orient="horz" pos="288">
          <p15:clr>
            <a:srgbClr val="A4A3A4"/>
          </p15:clr>
        </p15:guide>
        <p15:guide id="3" orient="horz" pos="3312">
          <p15:clr>
            <a:srgbClr val="A4A3A4"/>
          </p15:clr>
        </p15:guide>
        <p15:guide id="4" orient="horz" pos="855">
          <p15:clr>
            <a:srgbClr val="A4A3A4"/>
          </p15:clr>
        </p15:guide>
        <p15:guide id="5" pos="2880">
          <p15:clr>
            <a:srgbClr val="A4A3A4"/>
          </p15:clr>
        </p15:guide>
        <p15:guide id="6" pos="521">
          <p15:clr>
            <a:srgbClr val="A4A3A4"/>
          </p15:clr>
        </p15:guide>
        <p15:guide id="7" pos="52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ED7703"/>
    <a:srgbClr val="A2E17F"/>
    <a:srgbClr val="7F7FFF"/>
    <a:srgbClr val="F96B7F"/>
    <a:srgbClr val="FDC3F6"/>
    <a:srgbClr val="B7B9BA"/>
    <a:srgbClr val="132577"/>
    <a:srgbClr val="4E5B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3" autoAdjust="0"/>
    <p:restoredTop sz="94637" autoAdjust="0"/>
  </p:normalViewPr>
  <p:slideViewPr>
    <p:cSldViewPr showGuides="1">
      <p:cViewPr varScale="1">
        <p:scale>
          <a:sx n="95" d="100"/>
          <a:sy n="95" d="100"/>
        </p:scale>
        <p:origin x="734" y="67"/>
      </p:cViewPr>
      <p:guideLst>
        <p:guide orient="horz" pos="1800"/>
        <p:guide orient="horz" pos="288"/>
        <p:guide orient="horz" pos="3312"/>
        <p:guide orient="horz" pos="855"/>
        <p:guide pos="2880"/>
        <p:guide pos="521"/>
        <p:guide pos="523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80E798-53FF-4C51-A981-953463752515}" type="datetimeFigureOut">
              <a:rPr lang="fr-FR" smtClean="0"/>
              <a:pPr/>
              <a:t>31/01/2026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19100" y="744538"/>
            <a:ext cx="59563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6CD8F-B7ED-4A05-9FB1-A01CC0EF02CC}" type="slidenum">
              <a:rPr lang="fr-FR" smtClean="0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over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 hasCustomPrompt="1"/>
          </p:nvPr>
        </p:nvSpPr>
        <p:spPr bwMode="gray">
          <a:xfrm>
            <a:off x="827089" y="1"/>
            <a:ext cx="7489825" cy="457729"/>
          </a:xfrm>
          <a:noFill/>
        </p:spPr>
        <p:txBody>
          <a:bodyPr anchor="b" anchorCtr="0"/>
          <a:lstStyle>
            <a:lvl1pPr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827088" y="457729"/>
            <a:ext cx="7489825" cy="479558"/>
          </a:xfrm>
        </p:spPr>
        <p:txBody>
          <a:bodyPr/>
          <a:lstStyle>
            <a:lvl1pPr marL="0" indent="0" algn="l">
              <a:buNone/>
              <a:defRPr sz="1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noProof="0" dirty="0"/>
              <a:t>Click to edit Master subtitle style</a:t>
            </a:r>
          </a:p>
        </p:txBody>
      </p:sp>
      <p:sp>
        <p:nvSpPr>
          <p:cNvPr id="12" name="Espace réservé de la date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/>
              <a:t>LEL 2022 - S. White</a:t>
            </a:r>
            <a:endParaRPr lang="en-US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727200" y="126000"/>
            <a:ext cx="8236800" cy="496800"/>
          </a:xfrm>
          <a:solidFill>
            <a:schemeClr val="accent1"/>
          </a:solidFill>
        </p:spPr>
        <p:txBody>
          <a:bodyPr lIns="108000" tIns="0" rIns="108000" anchor="ctr" anchorCtr="0"/>
          <a:lstStyle>
            <a:lvl1pPr>
              <a:lnSpc>
                <a:spcPct val="85000"/>
              </a:lnSpc>
              <a:defRPr sz="25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>
          <a:xfrm>
            <a:off x="3351600" y="915000"/>
            <a:ext cx="5612400" cy="2970000"/>
          </a:xfrm>
          <a:solidFill>
            <a:srgbClr val="4E5B99"/>
          </a:solidFill>
        </p:spPr>
        <p:txBody>
          <a:bodyPr lIns="216000" tIns="252000"/>
          <a:lstStyle>
            <a:lvl1pPr marL="0" indent="0">
              <a:spcAft>
                <a:spcPts val="300"/>
              </a:spcAft>
              <a:buFont typeface="Arial" pitchFamily="34" charset="0"/>
              <a:buNone/>
              <a:defRPr sz="2800">
                <a:solidFill>
                  <a:schemeClr val="bg1"/>
                </a:solidFill>
              </a:defRPr>
            </a:lvl1pPr>
            <a:lvl2pPr marL="0" indent="0">
              <a:spcBef>
                <a:spcPts val="400"/>
              </a:spcBef>
              <a:spcAft>
                <a:spcPts val="0"/>
              </a:spcAft>
              <a:buFont typeface="Arial" pitchFamily="34" charset="0"/>
              <a:buNone/>
              <a:defRPr sz="2600" b="1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 typeface="Arial" pitchFamily="34" charset="0"/>
              <a:buNone/>
              <a:defRPr sz="2250"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SzPct val="80000"/>
              <a:buNone/>
              <a:defRPr sz="175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None/>
              <a:defRPr sz="1500" b="1" i="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8" name="Espace réservé pour une image  7"/>
          <p:cNvSpPr>
            <a:spLocks noGrp="1"/>
          </p:cNvSpPr>
          <p:nvPr>
            <p:ph type="pic" sz="quarter" idx="13"/>
          </p:nvPr>
        </p:nvSpPr>
        <p:spPr>
          <a:xfrm>
            <a:off x="727200" y="915000"/>
            <a:ext cx="2574000" cy="2970000"/>
          </a:xfrm>
        </p:spPr>
        <p:txBody>
          <a:bodyPr anchor="ctr" anchorCtr="0"/>
          <a:lstStyle>
            <a:lvl1pPr algn="ctr">
              <a:defRPr/>
            </a:lvl1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7" name="Espace réservé de la date 16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US" noProof="0"/>
              <a:t>LEL 2022 - S. White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 hasCustomPrompt="1"/>
          </p:nvPr>
        </p:nvSpPr>
        <p:spPr bwMode="gray"/>
        <p:txBody>
          <a:bodyPr/>
          <a:lstStyle>
            <a:lvl4pPr>
              <a:spcBef>
                <a:spcPts val="0"/>
              </a:spcBef>
              <a:spcAft>
                <a:spcPts val="300"/>
              </a:spcAft>
              <a:buSzPct val="80000"/>
              <a:defRPr/>
            </a:lvl4pPr>
            <a:lvl5pPr>
              <a:spcAft>
                <a:spcPts val="300"/>
              </a:spcAft>
              <a:defRPr/>
            </a:lvl5pPr>
          </a:lstStyle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LEL 2022 - S. White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e for importing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/>
        <p:txBody>
          <a:bodyPr/>
          <a:lstStyle/>
          <a:p>
            <a:r>
              <a:rPr lang="en-US" noProof="0" dirty="0"/>
              <a:t>Click to edit Master title style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noProof="0"/>
              <a:t>26/07/2013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/>
              <a:t>Page </a:t>
            </a:r>
            <a:fld id="{733122C9-A0B9-462F-8757-0847AD287B63}" type="slidenum">
              <a:rPr lang="en-US" noProof="0" smtClean="0"/>
              <a:pPr/>
              <a:t>‹#›</a:t>
            </a:fld>
            <a:endParaRPr lang="en-US" noProof="0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noProof="0"/>
              <a:t>LEL 2022 - S. White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logo_texte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168056" y="5067000"/>
            <a:ext cx="1975944" cy="648000"/>
          </a:xfrm>
          <a:prstGeom prst="rect">
            <a:avLst/>
          </a:prstGeom>
        </p:spPr>
      </p:pic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727200" y="126000"/>
            <a:ext cx="8236800" cy="496800"/>
          </a:xfrm>
          <a:prstGeom prst="rect">
            <a:avLst/>
          </a:prstGeom>
          <a:solidFill>
            <a:schemeClr val="accent1"/>
          </a:solidFill>
        </p:spPr>
        <p:txBody>
          <a:bodyPr vert="horz" lIns="72000" tIns="0" rIns="72000" bIns="0" rtlCol="0" anchor="ctr" anchorCtr="0">
            <a:noAutofit/>
          </a:bodyPr>
          <a:lstStyle/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727200" y="805272"/>
            <a:ext cx="8236800" cy="433198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US" noProof="0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0" y="5587803"/>
            <a:ext cx="611560" cy="127197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 b="1">
                <a:solidFill>
                  <a:schemeClr val="bg1"/>
                </a:solidFill>
              </a:defRPr>
            </a:lvl1pPr>
          </a:lstStyle>
          <a:p>
            <a:r>
              <a:rPr lang="en-US"/>
              <a:t>26/07/2013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630001" y="5402791"/>
            <a:ext cx="6120000" cy="177074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 b="1" cap="none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LEL 2022 - S. White</a:t>
            </a: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198001" y="5402865"/>
            <a:ext cx="413559" cy="177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>
              <a:defRPr sz="600" b="1">
                <a:solidFill>
                  <a:schemeClr val="accent1"/>
                </a:solidFill>
              </a:defRPr>
            </a:lvl1pPr>
          </a:lstStyle>
          <a:p>
            <a:r>
              <a:rPr lang="fr-FR" dirty="0"/>
              <a:t>Page </a:t>
            </a:r>
            <a:fld id="{733122C9-A0B9-462F-8757-0847AD287B63}" type="slidenum">
              <a:rPr lang="fr-FR" smtClean="0"/>
              <a:pPr/>
              <a:t>‹#›</a:t>
            </a:fld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80000" y="126000"/>
            <a:ext cx="496800" cy="496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54" r:id="rId4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1600" b="1" kern="1200" cap="all" baseline="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1000"/>
        </a:spcAft>
        <a:buFont typeface="Arial" pitchFamily="34" charset="0"/>
        <a:buNone/>
        <a:defRPr sz="1800" b="1" kern="1200">
          <a:solidFill>
            <a:schemeClr val="accent6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spcBef>
          <a:spcPts val="0"/>
        </a:spcBef>
        <a:spcAft>
          <a:spcPts val="1500"/>
        </a:spcAft>
        <a:buFont typeface="Arial" pitchFamily="34" charset="0"/>
        <a:buNone/>
        <a:defRPr sz="17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0" indent="0" algn="l" defTabSz="914400" rtl="0" eaLnBrk="1" latinLnBrk="0" hangingPunct="1">
        <a:lnSpc>
          <a:spcPct val="105000"/>
        </a:lnSpc>
        <a:spcBef>
          <a:spcPts val="0"/>
        </a:spcBef>
        <a:spcAft>
          <a:spcPts val="500"/>
        </a:spcAft>
        <a:buFont typeface="Arial" pitchFamily="34" charset="0"/>
        <a:buNone/>
        <a:defRPr sz="15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357188" indent="-174625" algn="l" defTabSz="914400" rtl="0" eaLnBrk="1" latinLnBrk="0" hangingPunct="1">
        <a:lnSpc>
          <a:spcPct val="110000"/>
        </a:lnSpc>
        <a:spcBef>
          <a:spcPts val="0"/>
        </a:spcBef>
        <a:spcAft>
          <a:spcPts val="300"/>
        </a:spcAft>
        <a:buClr>
          <a:schemeClr val="accent6"/>
        </a:buClr>
        <a:buSzPct val="80000"/>
        <a:buFont typeface="Wingdings" pitchFamily="2" charset="2"/>
        <a:buChar char="l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162050" indent="-174625" algn="l" defTabSz="914400" rtl="0" eaLnBrk="1" latinLnBrk="0" hangingPunct="1">
        <a:spcBef>
          <a:spcPts val="0"/>
        </a:spcBef>
        <a:spcAft>
          <a:spcPts val="600"/>
        </a:spcAft>
        <a:buClr>
          <a:schemeClr val="accent6"/>
        </a:buClr>
        <a:buFont typeface="ITCOfficinaSans LT Book" pitchFamily="2" charset="0"/>
        <a:buChar char="&gt;"/>
        <a:defRPr sz="12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python-accelerator-middle-layer/pya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github.com/python-accelerator-middle-layer/ebs_sextupole" TargetMode="External"/><Relationship Id="rId5" Type="http://schemas.openxmlformats.org/officeDocument/2006/relationships/hyperlink" Target="https://proceedings.jacow.org/ipac2021/papers/tupab369.pdf" TargetMode="Externa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8" descr="logo_couv.jpg"/>
          <p:cNvPicPr>
            <a:picLocks noChangeAspect="1"/>
          </p:cNvPicPr>
          <p:nvPr/>
        </p:nvPicPr>
        <p:blipFill>
          <a:blip r:embed="rId2" cstate="print"/>
          <a:srcRect l="9524" t="12659" r="9524" b="36705"/>
          <a:stretch>
            <a:fillRect/>
          </a:stretch>
        </p:blipFill>
        <p:spPr>
          <a:xfrm>
            <a:off x="7596336" y="5233764"/>
            <a:ext cx="1219820" cy="305204"/>
          </a:xfrm>
          <a:prstGeom prst="rect">
            <a:avLst/>
          </a:prstGeom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0" y="769268"/>
            <a:ext cx="914400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defRPr/>
            </a:pPr>
            <a:r>
              <a:rPr lang="en-US" sz="2000" b="1" dirty="0" err="1" smtClean="0">
                <a:solidFill>
                  <a:srgbClr val="002060"/>
                </a:solidFill>
                <a:latin typeface="+mj-lt"/>
              </a:rPr>
              <a:t>PyAML</a:t>
            </a:r>
            <a:r>
              <a:rPr lang="en-US" sz="2000" b="1" dirty="0" smtClean="0">
                <a:solidFill>
                  <a:srgbClr val="002060"/>
                </a:solidFill>
                <a:latin typeface="+mj-lt"/>
              </a:rPr>
              <a:t> software architecture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defRPr/>
            </a:pPr>
            <a:r>
              <a:rPr lang="en-US" sz="1200" b="1" dirty="0" smtClean="0">
                <a:solidFill>
                  <a:srgbClr val="002060"/>
                </a:solidFill>
                <a:latin typeface="+mj-lt"/>
              </a:rPr>
              <a:t>python accelerator middle layer</a:t>
            </a: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defRPr/>
            </a:pPr>
            <a:endParaRPr lang="en-US" sz="1200" b="1" dirty="0" smtClean="0">
              <a:solidFill>
                <a:srgbClr val="002060"/>
              </a:solidFill>
              <a:latin typeface="+mj-lt"/>
            </a:endParaRP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defRPr/>
            </a:pPr>
            <a:r>
              <a:rPr lang="en-US" sz="1200" dirty="0"/>
              <a:t>Joint technology platform for design, commissioning and operation of particle accelerators.</a:t>
            </a:r>
            <a:endParaRPr lang="en-US" sz="1200" b="1" dirty="0" smtClean="0">
              <a:solidFill>
                <a:srgbClr val="002060"/>
              </a:solidFill>
              <a:latin typeface="+mj-lt"/>
            </a:endParaRP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defRPr/>
            </a:pPr>
            <a:endParaRPr lang="en-US" sz="2000" b="1" dirty="0" smtClean="0">
              <a:solidFill>
                <a:srgbClr val="C00000"/>
              </a:solidFill>
              <a:latin typeface="+mj-lt"/>
            </a:endParaRP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defRPr/>
            </a:pPr>
            <a:endParaRPr lang="en-US" sz="2000" b="1" dirty="0">
              <a:solidFill>
                <a:srgbClr val="C00000"/>
              </a:solidFill>
              <a:latin typeface="+mj-lt"/>
            </a:endParaRP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defRPr/>
            </a:pPr>
            <a:endParaRPr lang="en-US" sz="2000" b="1" dirty="0" smtClean="0">
              <a:solidFill>
                <a:srgbClr val="C00000"/>
              </a:solidFill>
              <a:latin typeface="+mj-lt"/>
            </a:endParaRP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defRPr/>
            </a:pPr>
            <a:endParaRPr lang="en-US" sz="2000" b="1" dirty="0">
              <a:solidFill>
                <a:srgbClr val="C00000"/>
              </a:solidFill>
              <a:latin typeface="+mj-lt"/>
            </a:endParaRP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defRPr/>
            </a:pPr>
            <a:endParaRPr lang="en-US" sz="2000" b="1" dirty="0" smtClean="0">
              <a:solidFill>
                <a:srgbClr val="C00000"/>
              </a:solidFill>
              <a:latin typeface="+mj-lt"/>
            </a:endParaRP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defRPr/>
            </a:pPr>
            <a:endParaRPr lang="en-US" sz="2000" b="1" dirty="0" smtClean="0">
              <a:solidFill>
                <a:srgbClr val="C00000"/>
              </a:solidFill>
              <a:latin typeface="+mj-lt"/>
            </a:endParaRP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defRPr/>
            </a:pPr>
            <a:r>
              <a:rPr lang="en-US" u="sng" dirty="0">
                <a:hlinkClick r:id="rId3"/>
              </a:rPr>
              <a:t>https://github.com/python-accelerator-middle-layer/pyaml</a:t>
            </a:r>
            <a:endParaRPr lang="en-US" sz="2000" b="1" dirty="0" smtClean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defRPr/>
            </a:pPr>
            <a:endParaRPr lang="en-US" sz="20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  <a:p>
            <a:pPr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7DA9DA"/>
              </a:buClr>
              <a:defRPr/>
            </a:pPr>
            <a:r>
              <a:rPr lang="en-US" sz="20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Jean Luc Pons</a:t>
            </a:r>
            <a:endParaRPr lang="en-US" sz="20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993404"/>
            <a:ext cx="3651961" cy="1872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3C8A1B5-BCB3-4D44-98A1-D76BE7BC6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MAGNETS CONFIGURATION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2CDA65-8D08-4337-96C4-CDBC2CDA69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8001" y="5402865"/>
            <a:ext cx="413559" cy="177000"/>
          </a:xfrm>
        </p:spPr>
        <p:txBody>
          <a:bodyPr/>
          <a:lstStyle/>
          <a:p>
            <a:r>
              <a:rPr lang="en-US" noProof="0" dirty="0"/>
              <a:t>Page </a:t>
            </a:r>
            <a:fld id="{733122C9-A0B9-462F-8757-0847AD287B63}" type="slidenum">
              <a:rPr lang="en-US" noProof="0" smtClean="0"/>
              <a:pPr/>
              <a:t>10</a:t>
            </a:fld>
            <a:endParaRPr lang="en-US" noProof="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BE8E165-A8C6-4977-A2D3-9C0667420DBB}"/>
              </a:ext>
            </a:extLst>
          </p:cNvPr>
          <p:cNvSpPr txBox="1"/>
          <p:nvPr/>
        </p:nvSpPr>
        <p:spPr>
          <a:xfrm>
            <a:off x="611560" y="772141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Combined function magnet configuration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262664"/>
            <a:ext cx="2499089" cy="346954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56737" y="4201552"/>
            <a:ext cx="2331087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Simple </a:t>
            </a:r>
            <a:r>
              <a:rPr lang="en-US" sz="1100" dirty="0" err="1" smtClean="0"/>
              <a:t>HCorrector</a:t>
            </a:r>
            <a:r>
              <a:rPr lang="en-US" sz="1100" dirty="0" smtClean="0"/>
              <a:t> + </a:t>
            </a:r>
            <a:r>
              <a:rPr lang="en-US" sz="1100" dirty="0" err="1" smtClean="0"/>
              <a:t>Sextupole</a:t>
            </a:r>
            <a:endParaRPr lang="en-US" sz="1100" dirty="0" smtClean="0"/>
          </a:p>
          <a:p>
            <a:r>
              <a:rPr lang="en-US" sz="1100" dirty="0"/>
              <a:t>w</a:t>
            </a:r>
            <a:r>
              <a:rPr lang="en-US" sz="1100" dirty="0" smtClean="0"/>
              <a:t>ith 2 independent PS that control</a:t>
            </a:r>
          </a:p>
          <a:p>
            <a:r>
              <a:rPr lang="en-US" sz="1100" dirty="0"/>
              <a:t>e</a:t>
            </a:r>
            <a:r>
              <a:rPr lang="en-US" sz="1100" dirty="0" smtClean="0"/>
              <a:t>ach multipole</a:t>
            </a:r>
            <a:endParaRPr lang="en-US" sz="1100" dirty="0"/>
          </a:p>
        </p:txBody>
      </p:sp>
      <p:sp>
        <p:nvSpPr>
          <p:cNvPr id="12" name="TextBox 11"/>
          <p:cNvSpPr txBox="1"/>
          <p:nvPr/>
        </p:nvSpPr>
        <p:spPr>
          <a:xfrm>
            <a:off x="3011861" y="1290814"/>
            <a:ext cx="2640259" cy="9387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Complex </a:t>
            </a:r>
            <a:r>
              <a:rPr lang="en-US" sz="1100" dirty="0" err="1" smtClean="0"/>
              <a:t>HCorrector</a:t>
            </a:r>
            <a:r>
              <a:rPr lang="en-US" sz="1100" dirty="0" smtClean="0"/>
              <a:t> + </a:t>
            </a:r>
            <a:r>
              <a:rPr lang="en-US" sz="1100" dirty="0" err="1" smtClean="0"/>
              <a:t>VCorrector</a:t>
            </a:r>
            <a:r>
              <a:rPr lang="en-US" sz="1100" dirty="0" smtClean="0"/>
              <a:t> + </a:t>
            </a:r>
            <a:r>
              <a:rPr lang="en-US" sz="1100" dirty="0" err="1" smtClean="0"/>
              <a:t>SkewQuad</a:t>
            </a:r>
            <a:r>
              <a:rPr lang="en-US" sz="1100" dirty="0" smtClean="0"/>
              <a:t> with 3 PS and a multipole separation matrix. On the side of the </a:t>
            </a:r>
            <a:r>
              <a:rPr lang="en-US" sz="1100" dirty="0" err="1" smtClean="0"/>
              <a:t>PyAML</a:t>
            </a:r>
            <a:r>
              <a:rPr lang="en-US" sz="1100" dirty="0" smtClean="0"/>
              <a:t> development, </a:t>
            </a:r>
            <a:r>
              <a:rPr lang="en-US" sz="1100" dirty="0" err="1" smtClean="0"/>
              <a:t>hcorr</a:t>
            </a:r>
            <a:r>
              <a:rPr lang="en-US" sz="1100" dirty="0" smtClean="0"/>
              <a:t> is a `virtual` magnet.</a:t>
            </a:r>
            <a:endParaRPr lang="en-US" sz="11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209428"/>
            <a:ext cx="2664985" cy="50049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180" y="1201316"/>
            <a:ext cx="1709579" cy="297141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3910" y="2752295"/>
            <a:ext cx="2632923" cy="190540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072194" y="4629256"/>
            <a:ext cx="264025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@ESRF, we call </a:t>
            </a:r>
            <a:r>
              <a:rPr lang="en-US" sz="1100" dirty="0" err="1" smtClean="0"/>
              <a:t>I</a:t>
            </a:r>
            <a:r>
              <a:rPr lang="en-US" sz="1100" baseline="-25000" dirty="0" err="1" smtClean="0"/>
              <a:t>h</a:t>
            </a:r>
            <a:r>
              <a:rPr lang="en-US" sz="1100" dirty="0" smtClean="0"/>
              <a:t>, I</a:t>
            </a:r>
            <a:r>
              <a:rPr lang="en-US" sz="1100" baseline="-25000" dirty="0" smtClean="0"/>
              <a:t>v</a:t>
            </a:r>
            <a:r>
              <a:rPr lang="en-US" sz="1100" dirty="0" smtClean="0"/>
              <a:t> and </a:t>
            </a:r>
            <a:r>
              <a:rPr lang="en-US" sz="1100" dirty="0" err="1" smtClean="0"/>
              <a:t>I</a:t>
            </a:r>
            <a:r>
              <a:rPr lang="en-US" sz="1100" baseline="-25000" dirty="0" err="1" smtClean="0"/>
              <a:t>sq</a:t>
            </a:r>
            <a:r>
              <a:rPr lang="en-US" sz="1100" dirty="0" smtClean="0"/>
              <a:t> pseudo currents.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76289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3C8A1B5-BCB3-4D44-98A1-D76BE7BC6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MAGNETS CONFIGURATION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2CDA65-8D08-4337-96C4-CDBC2CDA69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8001" y="5402865"/>
            <a:ext cx="413559" cy="177000"/>
          </a:xfrm>
        </p:spPr>
        <p:txBody>
          <a:bodyPr/>
          <a:lstStyle/>
          <a:p>
            <a:r>
              <a:rPr lang="en-US" noProof="0" dirty="0"/>
              <a:t>Page </a:t>
            </a:r>
            <a:fld id="{733122C9-A0B9-462F-8757-0847AD287B63}" type="slidenum">
              <a:rPr lang="en-US" noProof="0" smtClean="0"/>
              <a:pPr/>
              <a:t>11</a:t>
            </a:fld>
            <a:endParaRPr lang="en-US" noProof="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BE8E165-A8C6-4977-A2D3-9C0667420DBB}"/>
              </a:ext>
            </a:extLst>
          </p:cNvPr>
          <p:cNvSpPr txBox="1"/>
          <p:nvPr/>
        </p:nvSpPr>
        <p:spPr>
          <a:xfrm>
            <a:off x="611560" y="772141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External magnet model (example EBS </a:t>
            </a:r>
            <a:r>
              <a:rPr lang="en-US" b="1" dirty="0" err="1" smtClean="0"/>
              <a:t>Sextupole</a:t>
            </a:r>
            <a:r>
              <a:rPr lang="en-US" b="1" dirty="0" smtClean="0"/>
              <a:t> model)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" y="1201316"/>
            <a:ext cx="1540544" cy="12661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279" y="1804792"/>
            <a:ext cx="3837319" cy="35009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993" y="2542576"/>
            <a:ext cx="3894015" cy="283520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2671152" y="1129308"/>
            <a:ext cx="576064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/>
              <a:t>Design and C++ code by G. Le </a:t>
            </a:r>
            <a:r>
              <a:rPr lang="en-US" sz="1200" dirty="0" err="1" smtClean="0"/>
              <a:t>Bec</a:t>
            </a:r>
            <a:r>
              <a:rPr lang="en-US" sz="1200" dirty="0"/>
              <a:t>,</a:t>
            </a:r>
            <a:r>
              <a:rPr lang="en-US" sz="1200" dirty="0" smtClean="0"/>
              <a:t> </a:t>
            </a:r>
            <a:r>
              <a:rPr lang="en-US" sz="1100" dirty="0" smtClean="0">
                <a:hlinkClick r:id="rId5"/>
              </a:rPr>
              <a:t>https</a:t>
            </a:r>
            <a:r>
              <a:rPr lang="en-US" sz="1100" dirty="0">
                <a:hlinkClick r:id="rId5"/>
              </a:rPr>
              <a:t>://</a:t>
            </a:r>
            <a:r>
              <a:rPr lang="en-US" sz="1100" dirty="0" smtClean="0">
                <a:hlinkClick r:id="rId5"/>
              </a:rPr>
              <a:t>proceedings.jacow.org/ipac2021/papers/tupab369.pdf</a:t>
            </a:r>
            <a:endParaRPr lang="en-US" sz="1100" dirty="0" smtClean="0"/>
          </a:p>
          <a:p>
            <a:r>
              <a:rPr lang="en-US" sz="1100" dirty="0">
                <a:hlinkClick r:id="rId6"/>
              </a:rPr>
              <a:t>https://</a:t>
            </a:r>
            <a:r>
              <a:rPr lang="en-US" sz="1100" dirty="0" smtClean="0">
                <a:hlinkClick r:id="rId6"/>
              </a:rPr>
              <a:t>github.com/python-accelerator-middle-layer/ebs_sextupole</a:t>
            </a:r>
            <a:endParaRPr lang="en-US" sz="1100" dirty="0"/>
          </a:p>
        </p:txBody>
      </p:sp>
      <p:sp>
        <p:nvSpPr>
          <p:cNvPr id="9" name="Rectangle 8"/>
          <p:cNvSpPr/>
          <p:nvPr/>
        </p:nvSpPr>
        <p:spPr>
          <a:xfrm>
            <a:off x="2411760" y="2857500"/>
            <a:ext cx="136600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 smtClean="0"/>
              <a:t>External module</a:t>
            </a:r>
            <a:endParaRPr lang="en-US" sz="1000" dirty="0"/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2123728" y="3073524"/>
            <a:ext cx="360040" cy="21602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64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3C8A1B5-BCB3-4D44-98A1-D76BE7BC6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BPM CONFIGURATION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2CDA65-8D08-4337-96C4-CDBC2CDA69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8001" y="5402865"/>
            <a:ext cx="413559" cy="177000"/>
          </a:xfrm>
        </p:spPr>
        <p:txBody>
          <a:bodyPr/>
          <a:lstStyle/>
          <a:p>
            <a:r>
              <a:rPr lang="en-US" noProof="0" dirty="0"/>
              <a:t>Page </a:t>
            </a:r>
            <a:fld id="{733122C9-A0B9-462F-8757-0847AD287B63}" type="slidenum">
              <a:rPr lang="en-US" noProof="0" smtClean="0"/>
              <a:pPr/>
              <a:t>12</a:t>
            </a:fld>
            <a:endParaRPr lang="en-US" noProof="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BE8E165-A8C6-4977-A2D3-9C0667420DBB}"/>
              </a:ext>
            </a:extLst>
          </p:cNvPr>
          <p:cNvSpPr txBox="1"/>
          <p:nvPr/>
        </p:nvSpPr>
        <p:spPr>
          <a:xfrm>
            <a:off x="611560" y="772141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BPM configuration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45542" y="1373481"/>
            <a:ext cx="36384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 simple BPM with 2 distinct Tango attributes for H &amp; V positions.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992" y="1849388"/>
            <a:ext cx="3045981" cy="196628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6599" y="1849388"/>
            <a:ext cx="2121665" cy="194421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16016" y="1387999"/>
            <a:ext cx="345638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 simple indexed BPM with 1 Epics PV for the whole H &amp; V orbit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58774" y="4297660"/>
            <a:ext cx="363842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BPM offsets and tilt are handled in the same way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2148" y="4214123"/>
            <a:ext cx="2188124" cy="363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173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3C8A1B5-BCB3-4D44-98A1-D76BE7BC6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RF CONFIGURATION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2CDA65-8D08-4337-96C4-CDBC2CDA69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8001" y="5402865"/>
            <a:ext cx="413559" cy="177000"/>
          </a:xfrm>
        </p:spPr>
        <p:txBody>
          <a:bodyPr/>
          <a:lstStyle/>
          <a:p>
            <a:r>
              <a:rPr lang="en-US" noProof="0" dirty="0"/>
              <a:t>Page </a:t>
            </a:r>
            <a:fld id="{733122C9-A0B9-462F-8757-0847AD287B63}" type="slidenum">
              <a:rPr lang="en-US" noProof="0" smtClean="0"/>
              <a:pPr/>
              <a:t>13</a:t>
            </a:fld>
            <a:endParaRPr lang="en-US" noProof="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BE8E165-A8C6-4977-A2D3-9C0667420DBB}"/>
              </a:ext>
            </a:extLst>
          </p:cNvPr>
          <p:cNvSpPr txBox="1"/>
          <p:nvPr/>
        </p:nvSpPr>
        <p:spPr>
          <a:xfrm>
            <a:off x="611560" y="772141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RF configuration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" y="1417340"/>
            <a:ext cx="4184888" cy="33387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004048" y="1561356"/>
            <a:ext cx="39599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RF transmitters definition is optional.</a:t>
            </a:r>
          </a:p>
          <a:p>
            <a:endParaRPr lang="en-US" sz="1100" dirty="0" smtClean="0"/>
          </a:p>
          <a:p>
            <a:pPr algn="just"/>
            <a:r>
              <a:rPr lang="en-US" sz="1100" dirty="0" smtClean="0"/>
              <a:t>When RF transmitters are not defined, </a:t>
            </a:r>
            <a:r>
              <a:rPr lang="en-US" sz="1100" dirty="0" err="1" smtClean="0"/>
              <a:t>PyAML</a:t>
            </a:r>
            <a:r>
              <a:rPr lang="en-US" sz="1100" dirty="0" smtClean="0"/>
              <a:t> default to AT </a:t>
            </a:r>
            <a:r>
              <a:rPr lang="en-US" sz="1000" dirty="0" err="1" smtClean="0">
                <a:latin typeface="Liberation Mono" panose="02070309020205020404" pitchFamily="49" charset="0"/>
              </a:rPr>
              <a:t>set_rf_frequency</a:t>
            </a:r>
            <a:r>
              <a:rPr lang="en-US" sz="1000" dirty="0" smtClean="0">
                <a:latin typeface="Liberation Mono" panose="02070309020205020404" pitchFamily="49" charset="0"/>
              </a:rPr>
              <a:t>()</a:t>
            </a:r>
            <a:r>
              <a:rPr lang="en-US" sz="1000" dirty="0" smtClean="0"/>
              <a:t> </a:t>
            </a:r>
            <a:r>
              <a:rPr lang="en-US" sz="1100" dirty="0" smtClean="0"/>
              <a:t>and </a:t>
            </a:r>
            <a:r>
              <a:rPr lang="en-US" sz="1000" dirty="0" err="1" smtClean="0">
                <a:latin typeface="Liberation Mono" panose="02070309020205020404" pitchFamily="49" charset="0"/>
              </a:rPr>
              <a:t>set_rf_voltage</a:t>
            </a:r>
            <a:r>
              <a:rPr lang="en-US" sz="1000" dirty="0" smtClean="0">
                <a:latin typeface="Liberation Mono" panose="02070309020205020404" pitchFamily="49" charset="0"/>
              </a:rPr>
              <a:t>()</a:t>
            </a:r>
            <a:r>
              <a:rPr lang="en-US" sz="1100" dirty="0" smtClean="0"/>
              <a:t> methods for the design, setting of RF voltage on the live is no longer possible.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2892131"/>
            <a:ext cx="2600406" cy="541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561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3C8A1B5-BCB3-4D44-98A1-D76BE7BC6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TUNE MONITOR CONFIGURATION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2CDA65-8D08-4337-96C4-CDBC2CDA69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8001" y="5402865"/>
            <a:ext cx="413559" cy="177000"/>
          </a:xfrm>
        </p:spPr>
        <p:txBody>
          <a:bodyPr/>
          <a:lstStyle/>
          <a:p>
            <a:r>
              <a:rPr lang="en-US" noProof="0" dirty="0"/>
              <a:t>Page </a:t>
            </a:r>
            <a:fld id="{733122C9-A0B9-462F-8757-0847AD287B63}" type="slidenum">
              <a:rPr lang="en-US" noProof="0" smtClean="0"/>
              <a:pPr/>
              <a:t>14</a:t>
            </a:fld>
            <a:endParaRPr lang="en-US" noProof="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BE8E165-A8C6-4977-A2D3-9C0667420DBB}"/>
              </a:ext>
            </a:extLst>
          </p:cNvPr>
          <p:cNvSpPr txBox="1"/>
          <p:nvPr/>
        </p:nvSpPr>
        <p:spPr>
          <a:xfrm>
            <a:off x="611560" y="772141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Tune monitor configuration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" y="1993404"/>
            <a:ext cx="2332632" cy="151218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683568" y="1373481"/>
            <a:ext cx="36384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 smtClean="0"/>
              <a:t>A simple transverse tune monitor with 2 distinct Tango attributes for H &amp; V tunes.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2497460"/>
            <a:ext cx="3240360" cy="389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817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3C8A1B5-BCB3-4D44-98A1-D76BE7BC6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ORM MEASUREMENT TOOL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2CDA65-8D08-4337-96C4-CDBC2CDA69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8001" y="5402865"/>
            <a:ext cx="413559" cy="177000"/>
          </a:xfrm>
        </p:spPr>
        <p:txBody>
          <a:bodyPr/>
          <a:lstStyle/>
          <a:p>
            <a:r>
              <a:rPr lang="en-US" noProof="0" dirty="0"/>
              <a:t>Page </a:t>
            </a:r>
            <a:fld id="{733122C9-A0B9-462F-8757-0847AD287B63}" type="slidenum">
              <a:rPr lang="en-US" noProof="0" smtClean="0"/>
              <a:pPr/>
              <a:t>15</a:t>
            </a:fld>
            <a:endParaRPr lang="en-US" noProof="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BE8E165-A8C6-4977-A2D3-9C0667420DBB}"/>
              </a:ext>
            </a:extLst>
          </p:cNvPr>
          <p:cNvSpPr txBox="1"/>
          <p:nvPr/>
        </p:nvSpPr>
        <p:spPr>
          <a:xfrm>
            <a:off x="611560" y="772141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ORM measurement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" y="1419844"/>
            <a:ext cx="2404640" cy="7895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4852313"/>
            <a:ext cx="3857349" cy="5534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646340" y="1129308"/>
            <a:ext cx="150907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Configuration</a:t>
            </a:r>
            <a:endParaRPr lang="en-US" sz="1100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147" y="4297660"/>
            <a:ext cx="1793446" cy="68839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727200" y="4036050"/>
            <a:ext cx="150907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Callback workflow</a:t>
            </a:r>
            <a:endParaRPr lang="en-US" sz="1100" dirty="0"/>
          </a:p>
        </p:txBody>
      </p:sp>
      <p:sp>
        <p:nvSpPr>
          <p:cNvPr id="16" name="Rectangle 15"/>
          <p:cNvSpPr/>
          <p:nvPr/>
        </p:nvSpPr>
        <p:spPr>
          <a:xfrm>
            <a:off x="683568" y="5169831"/>
            <a:ext cx="150907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dirty="0" smtClean="0"/>
              <a:t>Callback is optional</a:t>
            </a:r>
            <a:endParaRPr lang="en-US" sz="1100" b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727316"/>
            <a:ext cx="3240934" cy="414640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399" y="2245904"/>
            <a:ext cx="3064513" cy="16497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96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3C8A1B5-BCB3-4D44-98A1-D76BE7BC6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ORM MEASUREMENT TOOL in Tango SERVER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2CDA65-8D08-4337-96C4-CDBC2CDA69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8001" y="5402865"/>
            <a:ext cx="413559" cy="177000"/>
          </a:xfrm>
        </p:spPr>
        <p:txBody>
          <a:bodyPr/>
          <a:lstStyle/>
          <a:p>
            <a:r>
              <a:rPr lang="en-US" noProof="0" dirty="0"/>
              <a:t>Page </a:t>
            </a:r>
            <a:fld id="{733122C9-A0B9-462F-8757-0847AD287B63}" type="slidenum">
              <a:rPr lang="en-US" noProof="0" smtClean="0"/>
              <a:pPr/>
              <a:t>16</a:t>
            </a:fld>
            <a:endParaRPr lang="en-US" noProof="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BE8E165-A8C6-4977-A2D3-9C0667420DBB}"/>
              </a:ext>
            </a:extLst>
          </p:cNvPr>
          <p:cNvSpPr txBox="1"/>
          <p:nvPr/>
        </p:nvSpPr>
        <p:spPr>
          <a:xfrm>
            <a:off x="611560" y="772141"/>
            <a:ext cx="7920880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Run measurement tool in a Tango Server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err="1" smtClean="0"/>
              <a:t>pyTango</a:t>
            </a:r>
            <a:r>
              <a:rPr lang="en-US" sz="1400" dirty="0" smtClean="0"/>
              <a:t> server interface is rather simple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dirty="0" smtClean="0"/>
              <a:t>Allow to plug </a:t>
            </a:r>
            <a:r>
              <a:rPr lang="en-US" sz="1400" dirty="0" err="1" smtClean="0"/>
              <a:t>PyAML</a:t>
            </a:r>
            <a:r>
              <a:rPr lang="en-US" sz="1400" dirty="0" smtClean="0"/>
              <a:t> based servers to existing (ATK or Taurus) applications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46" y="4241272"/>
            <a:ext cx="2380763" cy="99249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3618005"/>
            <a:ext cx="2193218" cy="137652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727200" y="1566317"/>
            <a:ext cx="3124720" cy="3847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Initialization</a:t>
            </a:r>
          </a:p>
          <a:p>
            <a:r>
              <a:rPr lang="en-US" sz="800" dirty="0" smtClean="0"/>
              <a:t>(</a:t>
            </a:r>
            <a:r>
              <a:rPr lang="en-US" sz="800" dirty="0" err="1" smtClean="0"/>
              <a:t>SkewQuad</a:t>
            </a:r>
            <a:r>
              <a:rPr lang="en-US" sz="800" dirty="0" smtClean="0"/>
              <a:t> error has been added to add a bit of coupling)</a:t>
            </a:r>
            <a:endParaRPr lang="en-US" sz="800" dirty="0"/>
          </a:p>
        </p:txBody>
      </p:sp>
      <p:sp>
        <p:nvSpPr>
          <p:cNvPr id="19" name="Rectangle 18"/>
          <p:cNvSpPr/>
          <p:nvPr/>
        </p:nvSpPr>
        <p:spPr>
          <a:xfrm>
            <a:off x="4289672" y="1769762"/>
            <a:ext cx="150907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ORM thread</a:t>
            </a:r>
            <a:endParaRPr lang="en-US" sz="1100" dirty="0"/>
          </a:p>
        </p:txBody>
      </p:sp>
      <p:sp>
        <p:nvSpPr>
          <p:cNvPr id="20" name="Rectangle 19"/>
          <p:cNvSpPr/>
          <p:nvPr/>
        </p:nvSpPr>
        <p:spPr>
          <a:xfrm>
            <a:off x="754246" y="3979662"/>
            <a:ext cx="150907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Start command</a:t>
            </a:r>
            <a:endParaRPr lang="en-US" sz="1100" dirty="0"/>
          </a:p>
        </p:txBody>
      </p:sp>
      <p:sp>
        <p:nvSpPr>
          <p:cNvPr id="21" name="Rectangle 20"/>
          <p:cNvSpPr/>
          <p:nvPr/>
        </p:nvSpPr>
        <p:spPr>
          <a:xfrm>
            <a:off x="4788024" y="3327312"/>
            <a:ext cx="150907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Matrix attribute</a:t>
            </a:r>
            <a:endParaRPr lang="en-US" sz="1100" dirty="0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246" y="2017232"/>
            <a:ext cx="3144912" cy="184536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2031372"/>
            <a:ext cx="3672408" cy="865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23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3C8A1B5-BCB3-4D44-98A1-D76BE7BC6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ORM MEASUREMENT TOOL in Tango SERVER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2CDA65-8D08-4337-96C4-CDBC2CDA69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8001" y="5402865"/>
            <a:ext cx="413559" cy="177000"/>
          </a:xfrm>
        </p:spPr>
        <p:txBody>
          <a:bodyPr/>
          <a:lstStyle/>
          <a:p>
            <a:r>
              <a:rPr lang="en-US" noProof="0" dirty="0"/>
              <a:t>Page </a:t>
            </a:r>
            <a:fld id="{733122C9-A0B9-462F-8757-0847AD287B63}" type="slidenum">
              <a:rPr lang="en-US" noProof="0" smtClean="0"/>
              <a:pPr/>
              <a:t>17</a:t>
            </a:fld>
            <a:endParaRPr lang="en-US" noProof="0" dirty="0"/>
          </a:p>
        </p:txBody>
      </p:sp>
      <p:sp>
        <p:nvSpPr>
          <p:cNvPr id="15" name="Rectangle 14"/>
          <p:cNvSpPr/>
          <p:nvPr/>
        </p:nvSpPr>
        <p:spPr>
          <a:xfrm>
            <a:off x="1365192" y="4801716"/>
            <a:ext cx="5919919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100" dirty="0" smtClean="0"/>
              <a:t>Generic Tango client (</a:t>
            </a:r>
            <a:r>
              <a:rPr lang="en-US" sz="1100" dirty="0" err="1" smtClean="0"/>
              <a:t>ATKPanel</a:t>
            </a:r>
            <a:r>
              <a:rPr lang="en-US" sz="1100" dirty="0" smtClean="0"/>
              <a:t>) showing the scan progress.</a:t>
            </a:r>
          </a:p>
          <a:p>
            <a:pPr algn="ctr"/>
            <a:r>
              <a:rPr lang="en-US" sz="1100" dirty="0" smtClean="0"/>
              <a:t>Orbit </a:t>
            </a:r>
            <a:r>
              <a:rPr lang="en-US" sz="1100" dirty="0" err="1" smtClean="0"/>
              <a:t>h,v</a:t>
            </a:r>
            <a:r>
              <a:rPr lang="en-US" sz="1100" dirty="0" smtClean="0"/>
              <a:t> </a:t>
            </a:r>
            <a:r>
              <a:rPr lang="en-US" sz="1100" dirty="0" err="1" smtClean="0"/>
              <a:t>rms</a:t>
            </a:r>
            <a:r>
              <a:rPr lang="en-US" sz="1100" dirty="0" smtClean="0"/>
              <a:t> is plotted </a:t>
            </a:r>
            <a:r>
              <a:rPr lang="en-US" sz="1100" dirty="0" smtClean="0"/>
              <a:t>sequentially for </a:t>
            </a:r>
            <a:r>
              <a:rPr lang="en-US" sz="1100" dirty="0" smtClean="0"/>
              <a:t>each </a:t>
            </a:r>
            <a:r>
              <a:rPr lang="en-US" sz="1100" dirty="0" err="1" smtClean="0"/>
              <a:t>steerer</a:t>
            </a:r>
            <a:r>
              <a:rPr lang="en-US" sz="1100" dirty="0" smtClean="0"/>
              <a:t>. The effect of the beta function can be seen on top and the coupling on bottom.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192" y="697260"/>
            <a:ext cx="6591184" cy="4077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895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3C8A1B5-BCB3-4D44-98A1-D76BE7BC6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ORM MEASUREMENT TOOL in Tango SERVER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2CDA65-8D08-4337-96C4-CDBC2CDA69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8001" y="5402865"/>
            <a:ext cx="413559" cy="177000"/>
          </a:xfrm>
        </p:spPr>
        <p:txBody>
          <a:bodyPr/>
          <a:lstStyle/>
          <a:p>
            <a:r>
              <a:rPr lang="en-US" noProof="0" dirty="0"/>
              <a:t>Page </a:t>
            </a:r>
            <a:fld id="{733122C9-A0B9-462F-8757-0847AD287B63}" type="slidenum">
              <a:rPr lang="en-US" noProof="0" smtClean="0"/>
              <a:pPr/>
              <a:t>18</a:t>
            </a:fld>
            <a:endParaRPr lang="en-US" noProof="0" dirty="0"/>
          </a:p>
        </p:txBody>
      </p:sp>
      <p:sp>
        <p:nvSpPr>
          <p:cNvPr id="7" name="Rectangle 6"/>
          <p:cNvSpPr/>
          <p:nvPr/>
        </p:nvSpPr>
        <p:spPr>
          <a:xfrm>
            <a:off x="2300912" y="5017740"/>
            <a:ext cx="5089375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Generic Tango client (</a:t>
            </a:r>
            <a:r>
              <a:rPr lang="en-US" sz="1100" dirty="0" err="1" smtClean="0"/>
              <a:t>ATKPanel</a:t>
            </a:r>
            <a:r>
              <a:rPr lang="en-US" sz="1100" dirty="0" smtClean="0"/>
              <a:t>) showing the ORM</a:t>
            </a:r>
            <a:endParaRPr lang="en-US" sz="11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2418" y="737962"/>
            <a:ext cx="6423918" cy="4164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5569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CHROMATICITY MEASUREMENT TOOL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19</a:t>
            </a:fld>
            <a:endParaRPr lang="en-US" noProof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E8E165-A8C6-4977-A2D3-9C0667420DBB}"/>
              </a:ext>
            </a:extLst>
          </p:cNvPr>
          <p:cNvSpPr txBox="1"/>
          <p:nvPr/>
        </p:nvSpPr>
        <p:spPr>
          <a:xfrm>
            <a:off x="611560" y="772141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Chromaticity measurement configuration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337714"/>
            <a:ext cx="3240360" cy="144978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0" y="1489348"/>
            <a:ext cx="2454214" cy="13880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0" y="3065913"/>
            <a:ext cx="3024792" cy="242545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683568" y="1204209"/>
            <a:ext cx="150907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Configuration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774015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3C8A1B5-BCB3-4D44-98A1-D76BE7BC6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SOFTWARE REQUIREMENTS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2CDA65-8D08-4337-96C4-CDBC2CDA69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8001" y="5402865"/>
            <a:ext cx="413559" cy="177000"/>
          </a:xfrm>
        </p:spPr>
        <p:txBody>
          <a:bodyPr/>
          <a:lstStyle/>
          <a:p>
            <a:r>
              <a:rPr lang="en-US" noProof="0" dirty="0"/>
              <a:t>Page </a:t>
            </a:r>
            <a:fld id="{733122C9-A0B9-462F-8757-0847AD287B63}" type="slidenum">
              <a:rPr lang="en-US" noProof="0" smtClean="0"/>
              <a:pPr/>
              <a:t>2</a:t>
            </a:fld>
            <a:endParaRPr lang="en-US" noProof="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E8E165-A8C6-4977-A2D3-9C0667420DBB}"/>
              </a:ext>
            </a:extLst>
          </p:cNvPr>
          <p:cNvSpPr txBox="1"/>
          <p:nvPr/>
        </p:nvSpPr>
        <p:spPr>
          <a:xfrm>
            <a:off x="611560" y="772141"/>
            <a:ext cx="7920880" cy="4555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</a:t>
            </a:r>
            <a:r>
              <a:rPr lang="en-US" b="1" dirty="0" err="1" smtClean="0"/>
              <a:t>yAML</a:t>
            </a:r>
            <a:r>
              <a:rPr lang="en-US" b="1" dirty="0" smtClean="0"/>
              <a:t> is designed to be 100% control system agnostic</a:t>
            </a:r>
          </a:p>
          <a:p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No control system related code in </a:t>
            </a:r>
            <a:r>
              <a:rPr lang="en-US" sz="1400" dirty="0" err="1" smtClean="0"/>
              <a:t>PyAML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Tango external bindings (</a:t>
            </a:r>
            <a:r>
              <a:rPr lang="en-US" sz="1400" b="1" dirty="0" smtClean="0"/>
              <a:t>tango-</a:t>
            </a:r>
            <a:r>
              <a:rPr lang="en-US" sz="1400" b="1" dirty="0" err="1" smtClean="0"/>
              <a:t>pyaml</a:t>
            </a:r>
            <a:r>
              <a:rPr lang="en-US" sz="1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/>
              <a:t>OphydAsync</a:t>
            </a:r>
            <a:r>
              <a:rPr lang="en-US" sz="1400" dirty="0"/>
              <a:t> external bindings </a:t>
            </a:r>
            <a:r>
              <a:rPr lang="en-US" sz="1400" dirty="0" smtClean="0"/>
              <a:t>for Tango and Epics (</a:t>
            </a:r>
            <a:r>
              <a:rPr lang="en-US" sz="1400" b="1" dirty="0" err="1" smtClean="0"/>
              <a:t>pyaml-cs-oa</a:t>
            </a:r>
            <a:r>
              <a:rPr lang="en-US" sz="1400" dirty="0" smtClean="0"/>
              <a:t>)</a:t>
            </a:r>
          </a:p>
          <a:p>
            <a:endParaRPr lang="en-US" sz="1400" dirty="0"/>
          </a:p>
          <a:p>
            <a:r>
              <a:rPr lang="en-US" b="1" dirty="0" err="1"/>
              <a:t>P</a:t>
            </a:r>
            <a:r>
              <a:rPr lang="en-US" b="1" dirty="0" err="1" smtClean="0"/>
              <a:t>yAML</a:t>
            </a:r>
            <a:r>
              <a:rPr lang="en-US" b="1" dirty="0" smtClean="0"/>
              <a:t> is designed to allow external plugins</a:t>
            </a:r>
          </a:p>
          <a:p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Custom tuning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Custom </a:t>
            </a:r>
            <a:r>
              <a:rPr lang="en-US" sz="1400" dirty="0" smtClean="0"/>
              <a:t>measurement tools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Custom </a:t>
            </a:r>
            <a:r>
              <a:rPr lang="en-US" sz="1400" dirty="0" smtClean="0"/>
              <a:t>magnet models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e</a:t>
            </a:r>
            <a:r>
              <a:rPr lang="en-US" sz="1400" dirty="0" smtClean="0"/>
              <a:t>tc…</a:t>
            </a:r>
          </a:p>
          <a:p>
            <a:endParaRPr lang="en-US" dirty="0"/>
          </a:p>
          <a:p>
            <a:r>
              <a:rPr lang="en-US" b="1" dirty="0" err="1"/>
              <a:t>P</a:t>
            </a:r>
            <a:r>
              <a:rPr lang="en-US" b="1" dirty="0" err="1" smtClean="0"/>
              <a:t>yAML</a:t>
            </a:r>
            <a:r>
              <a:rPr lang="en-US" b="1" dirty="0" smtClean="0"/>
              <a:t> is a young project</a:t>
            </a:r>
          </a:p>
          <a:p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Tune response measurement / Tune correction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Orbit response measurement / Orbit correction (using </a:t>
            </a:r>
            <a:r>
              <a:rPr lang="en-US" sz="1400" b="1" dirty="0" err="1" smtClean="0"/>
              <a:t>pySC</a:t>
            </a:r>
            <a:r>
              <a:rPr lang="en-US" sz="1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Dispersion measurement (using </a:t>
            </a:r>
            <a:r>
              <a:rPr lang="en-US" sz="1400" b="1" dirty="0" err="1" smtClean="0"/>
              <a:t>pySC</a:t>
            </a:r>
            <a:r>
              <a:rPr lang="en-US" sz="1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Chromaticity </a:t>
            </a:r>
            <a:r>
              <a:rPr lang="en-US" sz="1400" dirty="0" smtClean="0"/>
              <a:t>measurement</a:t>
            </a:r>
            <a:endParaRPr lang="en-US" sz="1400" dirty="0" smtClean="0"/>
          </a:p>
        </p:txBody>
      </p:sp>
    </p:spTree>
    <p:extLst>
      <p:ext uri="{BB962C8B-B14F-4D97-AF65-F5344CB8AC3E}">
        <p14:creationId xmlns:p14="http://schemas.microsoft.com/office/powerpoint/2010/main" val="356390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TUNE RESPONSE MEASUREMENT TOOL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20</a:t>
            </a:fld>
            <a:endParaRPr lang="en-US" noProof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E8E165-A8C6-4977-A2D3-9C0667420DBB}"/>
              </a:ext>
            </a:extLst>
          </p:cNvPr>
          <p:cNvSpPr txBox="1"/>
          <p:nvPr/>
        </p:nvSpPr>
        <p:spPr>
          <a:xfrm>
            <a:off x="611560" y="772141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Tune response measurement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3568" y="1204209"/>
            <a:ext cx="150907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Configuration</a:t>
            </a:r>
            <a:endParaRPr lang="en-US" sz="11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607" y="1489348"/>
            <a:ext cx="1680452" cy="6808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2184390"/>
            <a:ext cx="4104456" cy="2035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ORBIT TUNING TOOL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21</a:t>
            </a:fld>
            <a:endParaRPr lang="en-US" noProof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E8E165-A8C6-4977-A2D3-9C0667420DBB}"/>
              </a:ext>
            </a:extLst>
          </p:cNvPr>
          <p:cNvSpPr txBox="1"/>
          <p:nvPr/>
        </p:nvSpPr>
        <p:spPr>
          <a:xfrm>
            <a:off x="611560" y="772141"/>
            <a:ext cx="792088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Orbit correction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Successfully tested on EBS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Beam lost at 250 singular values (It was expected but </a:t>
            </a:r>
            <a:r>
              <a:rPr lang="en-US" dirty="0" err="1" smtClean="0"/>
              <a:t>PyAML</a:t>
            </a:r>
            <a:r>
              <a:rPr lang="en-US" dirty="0" smtClean="0"/>
              <a:t> should have check corrector strengths before applying, </a:t>
            </a:r>
            <a:r>
              <a:rPr lang="en-US" dirty="0" err="1"/>
              <a:t>s</a:t>
            </a:r>
            <a:r>
              <a:rPr lang="en-US" dirty="0" err="1" smtClean="0"/>
              <a:t>etpoint</a:t>
            </a:r>
            <a:r>
              <a:rPr lang="en-US" dirty="0" smtClean="0"/>
              <a:t> check has been added recently)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</p:txBody>
      </p:sp>
      <p:sp>
        <p:nvSpPr>
          <p:cNvPr id="11" name="Rectangle 10"/>
          <p:cNvSpPr/>
          <p:nvPr/>
        </p:nvSpPr>
        <p:spPr>
          <a:xfrm>
            <a:off x="683568" y="2716377"/>
            <a:ext cx="150907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Configuration</a:t>
            </a:r>
            <a:endParaRPr lang="en-US" sz="11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2749" y="2968864"/>
            <a:ext cx="2388111" cy="104076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806" y="2915251"/>
            <a:ext cx="2457793" cy="352474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4788024" y="2653641"/>
            <a:ext cx="1509078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/>
              <a:t>Usage</a:t>
            </a: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6058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le 6"/>
          <p:cNvSpPr/>
          <p:nvPr/>
        </p:nvSpPr>
        <p:spPr>
          <a:xfrm>
            <a:off x="1043608" y="3649588"/>
            <a:ext cx="2952328" cy="1230986"/>
          </a:xfrm>
          <a:custGeom>
            <a:avLst/>
            <a:gdLst>
              <a:gd name="connsiteX0" fmla="*/ 0 w 7488832"/>
              <a:gd name="connsiteY0" fmla="*/ 420055 h 2520280"/>
              <a:gd name="connsiteX1" fmla="*/ 420055 w 7488832"/>
              <a:gd name="connsiteY1" fmla="*/ 0 h 2520280"/>
              <a:gd name="connsiteX2" fmla="*/ 7068777 w 7488832"/>
              <a:gd name="connsiteY2" fmla="*/ 0 h 2520280"/>
              <a:gd name="connsiteX3" fmla="*/ 7488832 w 7488832"/>
              <a:gd name="connsiteY3" fmla="*/ 420055 h 2520280"/>
              <a:gd name="connsiteX4" fmla="*/ 7488832 w 7488832"/>
              <a:gd name="connsiteY4" fmla="*/ 2100225 h 2520280"/>
              <a:gd name="connsiteX5" fmla="*/ 7068777 w 7488832"/>
              <a:gd name="connsiteY5" fmla="*/ 2520280 h 2520280"/>
              <a:gd name="connsiteX6" fmla="*/ 420055 w 7488832"/>
              <a:gd name="connsiteY6" fmla="*/ 2520280 h 2520280"/>
              <a:gd name="connsiteX7" fmla="*/ 0 w 7488832"/>
              <a:gd name="connsiteY7" fmla="*/ 2100225 h 2520280"/>
              <a:gd name="connsiteX8" fmla="*/ 0 w 7488832"/>
              <a:gd name="connsiteY8" fmla="*/ 420055 h 2520280"/>
              <a:gd name="connsiteX0" fmla="*/ 970 w 7489802"/>
              <a:gd name="connsiteY0" fmla="*/ 420055 h 2520280"/>
              <a:gd name="connsiteX1" fmla="*/ 205872 w 7489802"/>
              <a:gd name="connsiteY1" fmla="*/ 7684 h 2520280"/>
              <a:gd name="connsiteX2" fmla="*/ 7069747 w 7489802"/>
              <a:gd name="connsiteY2" fmla="*/ 0 h 2520280"/>
              <a:gd name="connsiteX3" fmla="*/ 7489802 w 7489802"/>
              <a:gd name="connsiteY3" fmla="*/ 420055 h 2520280"/>
              <a:gd name="connsiteX4" fmla="*/ 7489802 w 7489802"/>
              <a:gd name="connsiteY4" fmla="*/ 2100225 h 2520280"/>
              <a:gd name="connsiteX5" fmla="*/ 7069747 w 7489802"/>
              <a:gd name="connsiteY5" fmla="*/ 2520280 h 2520280"/>
              <a:gd name="connsiteX6" fmla="*/ 421025 w 7489802"/>
              <a:gd name="connsiteY6" fmla="*/ 2520280 h 2520280"/>
              <a:gd name="connsiteX7" fmla="*/ 970 w 7489802"/>
              <a:gd name="connsiteY7" fmla="*/ 2100225 h 2520280"/>
              <a:gd name="connsiteX8" fmla="*/ 970 w 7489802"/>
              <a:gd name="connsiteY8" fmla="*/ 420055 h 2520280"/>
              <a:gd name="connsiteX0" fmla="*/ 970 w 7489802"/>
              <a:gd name="connsiteY0" fmla="*/ 420055 h 2520280"/>
              <a:gd name="connsiteX1" fmla="*/ 205872 w 7489802"/>
              <a:gd name="connsiteY1" fmla="*/ 7684 h 2520280"/>
              <a:gd name="connsiteX2" fmla="*/ 7254164 w 7489802"/>
              <a:gd name="connsiteY2" fmla="*/ 0 h 2520280"/>
              <a:gd name="connsiteX3" fmla="*/ 7489802 w 7489802"/>
              <a:gd name="connsiteY3" fmla="*/ 420055 h 2520280"/>
              <a:gd name="connsiteX4" fmla="*/ 7489802 w 7489802"/>
              <a:gd name="connsiteY4" fmla="*/ 2100225 h 2520280"/>
              <a:gd name="connsiteX5" fmla="*/ 7069747 w 7489802"/>
              <a:gd name="connsiteY5" fmla="*/ 2520280 h 2520280"/>
              <a:gd name="connsiteX6" fmla="*/ 421025 w 7489802"/>
              <a:gd name="connsiteY6" fmla="*/ 2520280 h 2520280"/>
              <a:gd name="connsiteX7" fmla="*/ 970 w 7489802"/>
              <a:gd name="connsiteY7" fmla="*/ 2100225 h 2520280"/>
              <a:gd name="connsiteX8" fmla="*/ 970 w 7489802"/>
              <a:gd name="connsiteY8" fmla="*/ 420055 h 2520280"/>
              <a:gd name="connsiteX0" fmla="*/ 970 w 7489802"/>
              <a:gd name="connsiteY0" fmla="*/ 420055 h 2520280"/>
              <a:gd name="connsiteX1" fmla="*/ 205872 w 7489802"/>
              <a:gd name="connsiteY1" fmla="*/ 7684 h 2520280"/>
              <a:gd name="connsiteX2" fmla="*/ 7254164 w 7489802"/>
              <a:gd name="connsiteY2" fmla="*/ 0 h 2520280"/>
              <a:gd name="connsiteX3" fmla="*/ 7489802 w 7489802"/>
              <a:gd name="connsiteY3" fmla="*/ 420055 h 2520280"/>
              <a:gd name="connsiteX4" fmla="*/ 7489802 w 7489802"/>
              <a:gd name="connsiteY4" fmla="*/ 2100225 h 2520280"/>
              <a:gd name="connsiteX5" fmla="*/ 7069747 w 7489802"/>
              <a:gd name="connsiteY5" fmla="*/ 2520280 h 2520280"/>
              <a:gd name="connsiteX6" fmla="*/ 228924 w 7489802"/>
              <a:gd name="connsiteY6" fmla="*/ 2520280 h 2520280"/>
              <a:gd name="connsiteX7" fmla="*/ 970 w 7489802"/>
              <a:gd name="connsiteY7" fmla="*/ 2100225 h 2520280"/>
              <a:gd name="connsiteX8" fmla="*/ 970 w 7489802"/>
              <a:gd name="connsiteY8" fmla="*/ 420055 h 2520280"/>
              <a:gd name="connsiteX0" fmla="*/ 970 w 7489806"/>
              <a:gd name="connsiteY0" fmla="*/ 420055 h 2520280"/>
              <a:gd name="connsiteX1" fmla="*/ 205872 w 7489806"/>
              <a:gd name="connsiteY1" fmla="*/ 7684 h 2520280"/>
              <a:gd name="connsiteX2" fmla="*/ 7254164 w 7489806"/>
              <a:gd name="connsiteY2" fmla="*/ 0 h 2520280"/>
              <a:gd name="connsiteX3" fmla="*/ 7489802 w 7489806"/>
              <a:gd name="connsiteY3" fmla="*/ 420055 h 2520280"/>
              <a:gd name="connsiteX4" fmla="*/ 7489802 w 7489806"/>
              <a:gd name="connsiteY4" fmla="*/ 2100225 h 2520280"/>
              <a:gd name="connsiteX5" fmla="*/ 7261848 w 7489806"/>
              <a:gd name="connsiteY5" fmla="*/ 2520280 h 2520280"/>
              <a:gd name="connsiteX6" fmla="*/ 228924 w 7489806"/>
              <a:gd name="connsiteY6" fmla="*/ 2520280 h 2520280"/>
              <a:gd name="connsiteX7" fmla="*/ 970 w 7489806"/>
              <a:gd name="connsiteY7" fmla="*/ 2100225 h 2520280"/>
              <a:gd name="connsiteX8" fmla="*/ 970 w 7489806"/>
              <a:gd name="connsiteY8" fmla="*/ 420055 h 2520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9806" h="2520280">
                <a:moveTo>
                  <a:pt x="970" y="420055"/>
                </a:moveTo>
                <a:cubicBezTo>
                  <a:pt x="970" y="188065"/>
                  <a:pt x="-26118" y="7684"/>
                  <a:pt x="205872" y="7684"/>
                </a:cubicBezTo>
                <a:lnTo>
                  <a:pt x="7254164" y="0"/>
                </a:lnTo>
                <a:cubicBezTo>
                  <a:pt x="7486154" y="0"/>
                  <a:pt x="7489802" y="188065"/>
                  <a:pt x="7489802" y="420055"/>
                </a:cubicBezTo>
                <a:lnTo>
                  <a:pt x="7489802" y="2100225"/>
                </a:lnTo>
                <a:cubicBezTo>
                  <a:pt x="7489802" y="2332215"/>
                  <a:pt x="7493838" y="2520280"/>
                  <a:pt x="7261848" y="2520280"/>
                </a:cubicBezTo>
                <a:lnTo>
                  <a:pt x="228924" y="2520280"/>
                </a:lnTo>
                <a:cubicBezTo>
                  <a:pt x="-3066" y="2520280"/>
                  <a:pt x="970" y="2332215"/>
                  <a:pt x="970" y="2100225"/>
                </a:cubicBezTo>
                <a:lnTo>
                  <a:pt x="970" y="420055"/>
                </a:ln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/>
              <a:t>pyTango</a:t>
            </a:r>
            <a:r>
              <a:rPr lang="en-US" dirty="0" smtClean="0"/>
              <a:t> Server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OBJECTIVE FOR THE NEXT WORKSHOP ?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22</a:t>
            </a:fld>
            <a:endParaRPr lang="en-US" noProof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E8E165-A8C6-4977-A2D3-9C0667420DBB}"/>
              </a:ext>
            </a:extLst>
          </p:cNvPr>
          <p:cNvSpPr txBox="1"/>
          <p:nvPr/>
        </p:nvSpPr>
        <p:spPr>
          <a:xfrm>
            <a:off x="611560" y="772141"/>
            <a:ext cx="792088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TODO List and challenge</a:t>
            </a:r>
          </a:p>
          <a:p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Unit conversion (pint 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Logging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DOOCS bindings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Dynamic generated API for Accelerator creation by code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Unify measurement tools (interface, metadata, …)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Chromaticity adjustment </a:t>
            </a:r>
            <a:r>
              <a:rPr lang="en-US" sz="1400" b="1" dirty="0" smtClean="0">
                <a:solidFill>
                  <a:schemeClr val="bg1">
                    <a:lumMod val="85000"/>
                  </a:schemeClr>
                </a:solidFill>
              </a:rPr>
              <a:t>(+ first high level application on top of a Tango server)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BBA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LOCO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…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8" y="2921376"/>
            <a:ext cx="3528479" cy="2456404"/>
          </a:xfrm>
          <a:prstGeom prst="rect">
            <a:avLst/>
          </a:prstGeom>
        </p:spPr>
      </p:pic>
      <p:sp>
        <p:nvSpPr>
          <p:cNvPr id="9" name="Rounded Rectangle 6"/>
          <p:cNvSpPr/>
          <p:nvPr/>
        </p:nvSpPr>
        <p:spPr>
          <a:xfrm>
            <a:off x="1367159" y="4057542"/>
            <a:ext cx="2305226" cy="638813"/>
          </a:xfrm>
          <a:custGeom>
            <a:avLst/>
            <a:gdLst>
              <a:gd name="connsiteX0" fmla="*/ 0 w 7488832"/>
              <a:gd name="connsiteY0" fmla="*/ 420055 h 2520280"/>
              <a:gd name="connsiteX1" fmla="*/ 420055 w 7488832"/>
              <a:gd name="connsiteY1" fmla="*/ 0 h 2520280"/>
              <a:gd name="connsiteX2" fmla="*/ 7068777 w 7488832"/>
              <a:gd name="connsiteY2" fmla="*/ 0 h 2520280"/>
              <a:gd name="connsiteX3" fmla="*/ 7488832 w 7488832"/>
              <a:gd name="connsiteY3" fmla="*/ 420055 h 2520280"/>
              <a:gd name="connsiteX4" fmla="*/ 7488832 w 7488832"/>
              <a:gd name="connsiteY4" fmla="*/ 2100225 h 2520280"/>
              <a:gd name="connsiteX5" fmla="*/ 7068777 w 7488832"/>
              <a:gd name="connsiteY5" fmla="*/ 2520280 h 2520280"/>
              <a:gd name="connsiteX6" fmla="*/ 420055 w 7488832"/>
              <a:gd name="connsiteY6" fmla="*/ 2520280 h 2520280"/>
              <a:gd name="connsiteX7" fmla="*/ 0 w 7488832"/>
              <a:gd name="connsiteY7" fmla="*/ 2100225 h 2520280"/>
              <a:gd name="connsiteX8" fmla="*/ 0 w 7488832"/>
              <a:gd name="connsiteY8" fmla="*/ 420055 h 2520280"/>
              <a:gd name="connsiteX0" fmla="*/ 970 w 7489802"/>
              <a:gd name="connsiteY0" fmla="*/ 420055 h 2520280"/>
              <a:gd name="connsiteX1" fmla="*/ 205872 w 7489802"/>
              <a:gd name="connsiteY1" fmla="*/ 7684 h 2520280"/>
              <a:gd name="connsiteX2" fmla="*/ 7069747 w 7489802"/>
              <a:gd name="connsiteY2" fmla="*/ 0 h 2520280"/>
              <a:gd name="connsiteX3" fmla="*/ 7489802 w 7489802"/>
              <a:gd name="connsiteY3" fmla="*/ 420055 h 2520280"/>
              <a:gd name="connsiteX4" fmla="*/ 7489802 w 7489802"/>
              <a:gd name="connsiteY4" fmla="*/ 2100225 h 2520280"/>
              <a:gd name="connsiteX5" fmla="*/ 7069747 w 7489802"/>
              <a:gd name="connsiteY5" fmla="*/ 2520280 h 2520280"/>
              <a:gd name="connsiteX6" fmla="*/ 421025 w 7489802"/>
              <a:gd name="connsiteY6" fmla="*/ 2520280 h 2520280"/>
              <a:gd name="connsiteX7" fmla="*/ 970 w 7489802"/>
              <a:gd name="connsiteY7" fmla="*/ 2100225 h 2520280"/>
              <a:gd name="connsiteX8" fmla="*/ 970 w 7489802"/>
              <a:gd name="connsiteY8" fmla="*/ 420055 h 2520280"/>
              <a:gd name="connsiteX0" fmla="*/ 970 w 7489802"/>
              <a:gd name="connsiteY0" fmla="*/ 420055 h 2520280"/>
              <a:gd name="connsiteX1" fmla="*/ 205872 w 7489802"/>
              <a:gd name="connsiteY1" fmla="*/ 7684 h 2520280"/>
              <a:gd name="connsiteX2" fmla="*/ 7254164 w 7489802"/>
              <a:gd name="connsiteY2" fmla="*/ 0 h 2520280"/>
              <a:gd name="connsiteX3" fmla="*/ 7489802 w 7489802"/>
              <a:gd name="connsiteY3" fmla="*/ 420055 h 2520280"/>
              <a:gd name="connsiteX4" fmla="*/ 7489802 w 7489802"/>
              <a:gd name="connsiteY4" fmla="*/ 2100225 h 2520280"/>
              <a:gd name="connsiteX5" fmla="*/ 7069747 w 7489802"/>
              <a:gd name="connsiteY5" fmla="*/ 2520280 h 2520280"/>
              <a:gd name="connsiteX6" fmla="*/ 421025 w 7489802"/>
              <a:gd name="connsiteY6" fmla="*/ 2520280 h 2520280"/>
              <a:gd name="connsiteX7" fmla="*/ 970 w 7489802"/>
              <a:gd name="connsiteY7" fmla="*/ 2100225 h 2520280"/>
              <a:gd name="connsiteX8" fmla="*/ 970 w 7489802"/>
              <a:gd name="connsiteY8" fmla="*/ 420055 h 2520280"/>
              <a:gd name="connsiteX0" fmla="*/ 970 w 7489802"/>
              <a:gd name="connsiteY0" fmla="*/ 420055 h 2520280"/>
              <a:gd name="connsiteX1" fmla="*/ 205872 w 7489802"/>
              <a:gd name="connsiteY1" fmla="*/ 7684 h 2520280"/>
              <a:gd name="connsiteX2" fmla="*/ 7254164 w 7489802"/>
              <a:gd name="connsiteY2" fmla="*/ 0 h 2520280"/>
              <a:gd name="connsiteX3" fmla="*/ 7489802 w 7489802"/>
              <a:gd name="connsiteY3" fmla="*/ 420055 h 2520280"/>
              <a:gd name="connsiteX4" fmla="*/ 7489802 w 7489802"/>
              <a:gd name="connsiteY4" fmla="*/ 2100225 h 2520280"/>
              <a:gd name="connsiteX5" fmla="*/ 7069747 w 7489802"/>
              <a:gd name="connsiteY5" fmla="*/ 2520280 h 2520280"/>
              <a:gd name="connsiteX6" fmla="*/ 228924 w 7489802"/>
              <a:gd name="connsiteY6" fmla="*/ 2520280 h 2520280"/>
              <a:gd name="connsiteX7" fmla="*/ 970 w 7489802"/>
              <a:gd name="connsiteY7" fmla="*/ 2100225 h 2520280"/>
              <a:gd name="connsiteX8" fmla="*/ 970 w 7489802"/>
              <a:gd name="connsiteY8" fmla="*/ 420055 h 2520280"/>
              <a:gd name="connsiteX0" fmla="*/ 970 w 7489806"/>
              <a:gd name="connsiteY0" fmla="*/ 420055 h 2520280"/>
              <a:gd name="connsiteX1" fmla="*/ 205872 w 7489806"/>
              <a:gd name="connsiteY1" fmla="*/ 7684 h 2520280"/>
              <a:gd name="connsiteX2" fmla="*/ 7254164 w 7489806"/>
              <a:gd name="connsiteY2" fmla="*/ 0 h 2520280"/>
              <a:gd name="connsiteX3" fmla="*/ 7489802 w 7489806"/>
              <a:gd name="connsiteY3" fmla="*/ 420055 h 2520280"/>
              <a:gd name="connsiteX4" fmla="*/ 7489802 w 7489806"/>
              <a:gd name="connsiteY4" fmla="*/ 2100225 h 2520280"/>
              <a:gd name="connsiteX5" fmla="*/ 7261848 w 7489806"/>
              <a:gd name="connsiteY5" fmla="*/ 2520280 h 2520280"/>
              <a:gd name="connsiteX6" fmla="*/ 228924 w 7489806"/>
              <a:gd name="connsiteY6" fmla="*/ 2520280 h 2520280"/>
              <a:gd name="connsiteX7" fmla="*/ 970 w 7489806"/>
              <a:gd name="connsiteY7" fmla="*/ 2100225 h 2520280"/>
              <a:gd name="connsiteX8" fmla="*/ 970 w 7489806"/>
              <a:gd name="connsiteY8" fmla="*/ 420055 h 2520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89806" h="2520280">
                <a:moveTo>
                  <a:pt x="970" y="420055"/>
                </a:moveTo>
                <a:cubicBezTo>
                  <a:pt x="970" y="188065"/>
                  <a:pt x="-26118" y="7684"/>
                  <a:pt x="205872" y="7684"/>
                </a:cubicBezTo>
                <a:lnTo>
                  <a:pt x="7254164" y="0"/>
                </a:lnTo>
                <a:cubicBezTo>
                  <a:pt x="7486154" y="0"/>
                  <a:pt x="7489802" y="188065"/>
                  <a:pt x="7489802" y="420055"/>
                </a:cubicBezTo>
                <a:lnTo>
                  <a:pt x="7489802" y="2100225"/>
                </a:lnTo>
                <a:cubicBezTo>
                  <a:pt x="7489802" y="2332215"/>
                  <a:pt x="7493838" y="2520280"/>
                  <a:pt x="7261848" y="2520280"/>
                </a:cubicBezTo>
                <a:lnTo>
                  <a:pt x="228924" y="2520280"/>
                </a:lnTo>
                <a:cubicBezTo>
                  <a:pt x="-3066" y="2520280"/>
                  <a:pt x="970" y="2332215"/>
                  <a:pt x="970" y="2100225"/>
                </a:cubicBezTo>
                <a:lnTo>
                  <a:pt x="970" y="420055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/>
              <a:t>PyAML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3995936" y="4265081"/>
            <a:ext cx="648072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29361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r>
              <a:rPr lang="en-US" noProof="0" smtClean="0"/>
              <a:t>Page </a:t>
            </a:r>
            <a:fld id="{733122C9-A0B9-462F-8757-0847AD287B63}" type="slidenum">
              <a:rPr lang="en-US" noProof="0" smtClean="0"/>
              <a:pPr/>
              <a:t>23</a:t>
            </a:fld>
            <a:endParaRPr lang="en-US" noProof="0"/>
          </a:p>
        </p:txBody>
      </p:sp>
      <p:sp>
        <p:nvSpPr>
          <p:cNvPr id="4" name="Rectangle 3"/>
          <p:cNvSpPr/>
          <p:nvPr/>
        </p:nvSpPr>
        <p:spPr>
          <a:xfrm>
            <a:off x="35496" y="1057300"/>
            <a:ext cx="85859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Special thanks to all who contributed actively to the </a:t>
            </a:r>
            <a:r>
              <a:rPr lang="en-US" b="1" dirty="0" err="1" smtClean="0"/>
              <a:t>PyAML</a:t>
            </a:r>
            <a:r>
              <a:rPr lang="en-US" b="1" dirty="0" smtClean="0"/>
              <a:t> project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6" y="1704413"/>
            <a:ext cx="2604343" cy="33159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55576" y="1849388"/>
            <a:ext cx="1656184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Kostas </a:t>
            </a:r>
          </a:p>
          <a:p>
            <a:pPr algn="ctr"/>
            <a:r>
              <a:rPr lang="en-US" sz="1100" b="1" dirty="0" smtClean="0"/>
              <a:t>@DESY</a:t>
            </a:r>
          </a:p>
          <a:p>
            <a:pPr algn="ctr"/>
            <a:r>
              <a:rPr lang="en-US" sz="1000" b="1" dirty="0" smtClean="0"/>
              <a:t>(</a:t>
            </a:r>
            <a:r>
              <a:rPr lang="en-US" sz="1000" b="1" dirty="0" err="1" smtClean="0"/>
              <a:t>pySC</a:t>
            </a:r>
            <a:r>
              <a:rPr lang="en-US" sz="1000" b="1" dirty="0" smtClean="0"/>
              <a:t>, </a:t>
            </a:r>
            <a:r>
              <a:rPr lang="en-US" sz="1000" b="1" dirty="0" err="1" smtClean="0"/>
              <a:t>PyAML</a:t>
            </a:r>
            <a:r>
              <a:rPr lang="en-US" sz="1000" b="1" dirty="0" smtClean="0"/>
              <a:t>)</a:t>
            </a:r>
          </a:p>
        </p:txBody>
      </p:sp>
      <p:sp>
        <p:nvSpPr>
          <p:cNvPr id="7" name="Rectangle 6"/>
          <p:cNvSpPr/>
          <p:nvPr/>
        </p:nvSpPr>
        <p:spPr>
          <a:xfrm>
            <a:off x="863588" y="2957091"/>
            <a:ext cx="144016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Guillaume </a:t>
            </a:r>
            <a:r>
              <a:rPr lang="en-US" sz="1100" b="1" dirty="0" smtClean="0"/>
              <a:t>@SOLEIL</a:t>
            </a:r>
          </a:p>
          <a:p>
            <a:pPr algn="ctr"/>
            <a:r>
              <a:rPr lang="en-US" sz="1000" b="1" dirty="0" smtClean="0"/>
              <a:t>(Tango, </a:t>
            </a:r>
            <a:r>
              <a:rPr lang="en-US" sz="1000" b="1" dirty="0" err="1" smtClean="0"/>
              <a:t>PyAML</a:t>
            </a:r>
            <a:r>
              <a:rPr lang="en-US" sz="1000" b="1" dirty="0" smtClean="0"/>
              <a:t>)</a:t>
            </a:r>
          </a:p>
        </p:txBody>
      </p:sp>
      <p:sp>
        <p:nvSpPr>
          <p:cNvPr id="8" name="Rectangle 7"/>
          <p:cNvSpPr/>
          <p:nvPr/>
        </p:nvSpPr>
        <p:spPr>
          <a:xfrm>
            <a:off x="6444208" y="1849388"/>
            <a:ext cx="14401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err="1" smtClean="0"/>
              <a:t>Teresia</a:t>
            </a:r>
            <a:endParaRPr lang="en-US" b="1" dirty="0" smtClean="0"/>
          </a:p>
          <a:p>
            <a:pPr algn="ctr"/>
            <a:r>
              <a:rPr lang="en-US" sz="1100" b="1" dirty="0" smtClean="0"/>
              <a:t>@HZB</a:t>
            </a:r>
          </a:p>
          <a:p>
            <a:pPr algn="ctr"/>
            <a:r>
              <a:rPr lang="en-US" sz="1100" b="1" dirty="0" smtClean="0"/>
              <a:t>(</a:t>
            </a:r>
            <a:r>
              <a:rPr lang="en-US" sz="1100" b="1" dirty="0" err="1"/>
              <a:t>P</a:t>
            </a:r>
            <a:r>
              <a:rPr lang="en-US" sz="1100" b="1" dirty="0" err="1" smtClean="0"/>
              <a:t>yAML</a:t>
            </a:r>
            <a:r>
              <a:rPr lang="en-US" sz="1100" b="1" dirty="0" smtClean="0"/>
              <a:t>)</a:t>
            </a:r>
          </a:p>
        </p:txBody>
      </p:sp>
      <p:sp>
        <p:nvSpPr>
          <p:cNvPr id="9" name="Rectangle 8"/>
          <p:cNvSpPr/>
          <p:nvPr/>
        </p:nvSpPr>
        <p:spPr>
          <a:xfrm>
            <a:off x="5796136" y="2653670"/>
            <a:ext cx="27532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Yoshi</a:t>
            </a:r>
          </a:p>
          <a:p>
            <a:pPr algn="ctr"/>
            <a:r>
              <a:rPr lang="en-US" sz="1100" b="1" dirty="0" smtClean="0"/>
              <a:t>@BNL</a:t>
            </a:r>
          </a:p>
          <a:p>
            <a:pPr algn="ctr"/>
            <a:r>
              <a:rPr lang="en-US" sz="1100" b="1" dirty="0" smtClean="0"/>
              <a:t>(Epics, Tango, </a:t>
            </a:r>
            <a:r>
              <a:rPr lang="en-US" sz="1100" b="1" dirty="0" err="1" smtClean="0"/>
              <a:t>OphydAsync</a:t>
            </a:r>
            <a:r>
              <a:rPr lang="en-US" sz="1100" b="1" dirty="0"/>
              <a:t>,</a:t>
            </a:r>
            <a:r>
              <a:rPr lang="en-US" sz="1100" b="1" dirty="0" smtClean="0"/>
              <a:t> </a:t>
            </a:r>
            <a:r>
              <a:rPr lang="en-US" sz="1100" b="1" dirty="0" err="1" smtClean="0"/>
              <a:t>PyAML</a:t>
            </a:r>
            <a:r>
              <a:rPr lang="en-US" sz="1100" b="1" dirty="0" smtClean="0"/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827584" y="4009628"/>
            <a:ext cx="1440160" cy="6924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Simone </a:t>
            </a:r>
            <a:r>
              <a:rPr lang="en-US" sz="1100" b="1" dirty="0" smtClean="0"/>
              <a:t>@ESRF</a:t>
            </a:r>
          </a:p>
          <a:p>
            <a:pPr algn="ctr"/>
            <a:r>
              <a:rPr lang="en-US" sz="1000" b="1" dirty="0" smtClean="0"/>
              <a:t>(</a:t>
            </a:r>
            <a:r>
              <a:rPr lang="en-US" sz="1000" b="1" dirty="0" err="1" smtClean="0"/>
              <a:t>PyAML</a:t>
            </a:r>
            <a:r>
              <a:rPr lang="en-US" sz="1000" b="1" dirty="0" smtClean="0"/>
              <a:t>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868144" y="3505572"/>
            <a:ext cx="27532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Vadim</a:t>
            </a:r>
          </a:p>
          <a:p>
            <a:pPr algn="ctr"/>
            <a:r>
              <a:rPr lang="en-US" sz="1100" b="1" dirty="0" smtClean="0"/>
              <a:t>@SOLEIL</a:t>
            </a:r>
          </a:p>
          <a:p>
            <a:pPr algn="ctr"/>
            <a:r>
              <a:rPr lang="en-US" sz="1100" b="1" dirty="0" smtClean="0"/>
              <a:t>(</a:t>
            </a:r>
            <a:r>
              <a:rPr lang="en-US" sz="1100" b="1" dirty="0" err="1" smtClean="0"/>
              <a:t>PyAML</a:t>
            </a:r>
            <a:r>
              <a:rPr lang="en-US" sz="1100" b="1" dirty="0" smtClean="0"/>
              <a:t>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868144" y="4355876"/>
            <a:ext cx="27532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Alexandre</a:t>
            </a:r>
          </a:p>
          <a:p>
            <a:pPr algn="ctr"/>
            <a:r>
              <a:rPr lang="en-US" sz="1100" b="1" dirty="0" smtClean="0"/>
              <a:t>@SOLEIL</a:t>
            </a:r>
          </a:p>
          <a:p>
            <a:pPr algn="ctr"/>
            <a:r>
              <a:rPr lang="en-US" sz="1100" b="1" dirty="0" smtClean="0"/>
              <a:t>(</a:t>
            </a:r>
            <a:r>
              <a:rPr lang="en-US" sz="1100" b="1" dirty="0" err="1" smtClean="0"/>
              <a:t>PyAML</a:t>
            </a:r>
            <a:r>
              <a:rPr lang="en-US" sz="1100" b="1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89346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3C8A1B5-BCB3-4D44-98A1-D76BE7BC6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MAIN SOFTWARE OVERVIEW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2CDA65-8D08-4337-96C4-CDBC2CDA69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8001" y="5402865"/>
            <a:ext cx="413559" cy="177000"/>
          </a:xfrm>
        </p:spPr>
        <p:txBody>
          <a:bodyPr/>
          <a:lstStyle/>
          <a:p>
            <a:r>
              <a:rPr lang="en-US" noProof="0" dirty="0"/>
              <a:t>Page </a:t>
            </a:r>
            <a:fld id="{733122C9-A0B9-462F-8757-0847AD287B63}" type="slidenum">
              <a:rPr lang="en-US" noProof="0" smtClean="0"/>
              <a:pPr/>
              <a:t>3</a:t>
            </a:fld>
            <a:endParaRPr lang="en-US" noProof="0" dirty="0"/>
          </a:p>
        </p:txBody>
      </p:sp>
      <p:sp>
        <p:nvSpPr>
          <p:cNvPr id="7" name="Rounded Rectangle 6"/>
          <p:cNvSpPr/>
          <p:nvPr/>
        </p:nvSpPr>
        <p:spPr>
          <a:xfrm>
            <a:off x="897742" y="1498607"/>
            <a:ext cx="7490685" cy="2520280"/>
          </a:xfrm>
          <a:custGeom>
            <a:avLst/>
            <a:gdLst>
              <a:gd name="connsiteX0" fmla="*/ 0 w 7488832"/>
              <a:gd name="connsiteY0" fmla="*/ 420055 h 2520280"/>
              <a:gd name="connsiteX1" fmla="*/ 420055 w 7488832"/>
              <a:gd name="connsiteY1" fmla="*/ 0 h 2520280"/>
              <a:gd name="connsiteX2" fmla="*/ 7068777 w 7488832"/>
              <a:gd name="connsiteY2" fmla="*/ 0 h 2520280"/>
              <a:gd name="connsiteX3" fmla="*/ 7488832 w 7488832"/>
              <a:gd name="connsiteY3" fmla="*/ 420055 h 2520280"/>
              <a:gd name="connsiteX4" fmla="*/ 7488832 w 7488832"/>
              <a:gd name="connsiteY4" fmla="*/ 2100225 h 2520280"/>
              <a:gd name="connsiteX5" fmla="*/ 7068777 w 7488832"/>
              <a:gd name="connsiteY5" fmla="*/ 2520280 h 2520280"/>
              <a:gd name="connsiteX6" fmla="*/ 420055 w 7488832"/>
              <a:gd name="connsiteY6" fmla="*/ 2520280 h 2520280"/>
              <a:gd name="connsiteX7" fmla="*/ 0 w 7488832"/>
              <a:gd name="connsiteY7" fmla="*/ 2100225 h 2520280"/>
              <a:gd name="connsiteX8" fmla="*/ 0 w 7488832"/>
              <a:gd name="connsiteY8" fmla="*/ 420055 h 2520280"/>
              <a:gd name="connsiteX0" fmla="*/ 970 w 7489802"/>
              <a:gd name="connsiteY0" fmla="*/ 420055 h 2520280"/>
              <a:gd name="connsiteX1" fmla="*/ 205872 w 7489802"/>
              <a:gd name="connsiteY1" fmla="*/ 7684 h 2520280"/>
              <a:gd name="connsiteX2" fmla="*/ 7069747 w 7489802"/>
              <a:gd name="connsiteY2" fmla="*/ 0 h 2520280"/>
              <a:gd name="connsiteX3" fmla="*/ 7489802 w 7489802"/>
              <a:gd name="connsiteY3" fmla="*/ 420055 h 2520280"/>
              <a:gd name="connsiteX4" fmla="*/ 7489802 w 7489802"/>
              <a:gd name="connsiteY4" fmla="*/ 2100225 h 2520280"/>
              <a:gd name="connsiteX5" fmla="*/ 7069747 w 7489802"/>
              <a:gd name="connsiteY5" fmla="*/ 2520280 h 2520280"/>
              <a:gd name="connsiteX6" fmla="*/ 421025 w 7489802"/>
              <a:gd name="connsiteY6" fmla="*/ 2520280 h 2520280"/>
              <a:gd name="connsiteX7" fmla="*/ 970 w 7489802"/>
              <a:gd name="connsiteY7" fmla="*/ 2100225 h 2520280"/>
              <a:gd name="connsiteX8" fmla="*/ 970 w 7489802"/>
              <a:gd name="connsiteY8" fmla="*/ 420055 h 2520280"/>
              <a:gd name="connsiteX0" fmla="*/ 970 w 7489802"/>
              <a:gd name="connsiteY0" fmla="*/ 420055 h 2520280"/>
              <a:gd name="connsiteX1" fmla="*/ 205872 w 7489802"/>
              <a:gd name="connsiteY1" fmla="*/ 7684 h 2520280"/>
              <a:gd name="connsiteX2" fmla="*/ 7254164 w 7489802"/>
              <a:gd name="connsiteY2" fmla="*/ 0 h 2520280"/>
              <a:gd name="connsiteX3" fmla="*/ 7489802 w 7489802"/>
              <a:gd name="connsiteY3" fmla="*/ 420055 h 2520280"/>
              <a:gd name="connsiteX4" fmla="*/ 7489802 w 7489802"/>
              <a:gd name="connsiteY4" fmla="*/ 2100225 h 2520280"/>
              <a:gd name="connsiteX5" fmla="*/ 7069747 w 7489802"/>
              <a:gd name="connsiteY5" fmla="*/ 2520280 h 2520280"/>
              <a:gd name="connsiteX6" fmla="*/ 421025 w 7489802"/>
              <a:gd name="connsiteY6" fmla="*/ 2520280 h 2520280"/>
              <a:gd name="connsiteX7" fmla="*/ 970 w 7489802"/>
              <a:gd name="connsiteY7" fmla="*/ 2100225 h 2520280"/>
              <a:gd name="connsiteX8" fmla="*/ 970 w 7489802"/>
              <a:gd name="connsiteY8" fmla="*/ 420055 h 2520280"/>
              <a:gd name="connsiteX0" fmla="*/ 970 w 7489802"/>
              <a:gd name="connsiteY0" fmla="*/ 420055 h 2520280"/>
              <a:gd name="connsiteX1" fmla="*/ 205872 w 7489802"/>
              <a:gd name="connsiteY1" fmla="*/ 7684 h 2520280"/>
              <a:gd name="connsiteX2" fmla="*/ 7254164 w 7489802"/>
              <a:gd name="connsiteY2" fmla="*/ 0 h 2520280"/>
              <a:gd name="connsiteX3" fmla="*/ 7489802 w 7489802"/>
              <a:gd name="connsiteY3" fmla="*/ 420055 h 2520280"/>
              <a:gd name="connsiteX4" fmla="*/ 7489802 w 7489802"/>
              <a:gd name="connsiteY4" fmla="*/ 2100225 h 2520280"/>
              <a:gd name="connsiteX5" fmla="*/ 7069747 w 7489802"/>
              <a:gd name="connsiteY5" fmla="*/ 2520280 h 2520280"/>
              <a:gd name="connsiteX6" fmla="*/ 228924 w 7489802"/>
              <a:gd name="connsiteY6" fmla="*/ 2520280 h 2520280"/>
              <a:gd name="connsiteX7" fmla="*/ 970 w 7489802"/>
              <a:gd name="connsiteY7" fmla="*/ 2100225 h 2520280"/>
              <a:gd name="connsiteX8" fmla="*/ 970 w 7489802"/>
              <a:gd name="connsiteY8" fmla="*/ 420055 h 2520280"/>
              <a:gd name="connsiteX0" fmla="*/ 970 w 7489806"/>
              <a:gd name="connsiteY0" fmla="*/ 420055 h 2520280"/>
              <a:gd name="connsiteX1" fmla="*/ 205872 w 7489806"/>
              <a:gd name="connsiteY1" fmla="*/ 7684 h 2520280"/>
              <a:gd name="connsiteX2" fmla="*/ 7254164 w 7489806"/>
              <a:gd name="connsiteY2" fmla="*/ 0 h 2520280"/>
              <a:gd name="connsiteX3" fmla="*/ 7489802 w 7489806"/>
              <a:gd name="connsiteY3" fmla="*/ 420055 h 2520280"/>
              <a:gd name="connsiteX4" fmla="*/ 7489802 w 7489806"/>
              <a:gd name="connsiteY4" fmla="*/ 2100225 h 2520280"/>
              <a:gd name="connsiteX5" fmla="*/ 7261848 w 7489806"/>
              <a:gd name="connsiteY5" fmla="*/ 2520280 h 2520280"/>
              <a:gd name="connsiteX6" fmla="*/ 228924 w 7489806"/>
              <a:gd name="connsiteY6" fmla="*/ 2520280 h 2520280"/>
              <a:gd name="connsiteX7" fmla="*/ 970 w 7489806"/>
              <a:gd name="connsiteY7" fmla="*/ 2100225 h 2520280"/>
              <a:gd name="connsiteX8" fmla="*/ 970 w 7489806"/>
              <a:gd name="connsiteY8" fmla="*/ 420055 h 2520280"/>
              <a:gd name="connsiteX0" fmla="*/ 1849 w 7490685"/>
              <a:gd name="connsiteY0" fmla="*/ 420055 h 2520280"/>
              <a:gd name="connsiteX1" fmla="*/ 206751 w 7490685"/>
              <a:gd name="connsiteY1" fmla="*/ 7684 h 2520280"/>
              <a:gd name="connsiteX2" fmla="*/ 7255043 w 7490685"/>
              <a:gd name="connsiteY2" fmla="*/ 0 h 2520280"/>
              <a:gd name="connsiteX3" fmla="*/ 7490681 w 7490685"/>
              <a:gd name="connsiteY3" fmla="*/ 420055 h 2520280"/>
              <a:gd name="connsiteX4" fmla="*/ 7490681 w 7490685"/>
              <a:gd name="connsiteY4" fmla="*/ 2100225 h 2520280"/>
              <a:gd name="connsiteX5" fmla="*/ 7262727 w 7490685"/>
              <a:gd name="connsiteY5" fmla="*/ 2520280 h 2520280"/>
              <a:gd name="connsiteX6" fmla="*/ 199067 w 7490685"/>
              <a:gd name="connsiteY6" fmla="*/ 2520280 h 2520280"/>
              <a:gd name="connsiteX7" fmla="*/ 1849 w 7490685"/>
              <a:gd name="connsiteY7" fmla="*/ 2100225 h 2520280"/>
              <a:gd name="connsiteX8" fmla="*/ 1849 w 7490685"/>
              <a:gd name="connsiteY8" fmla="*/ 420055 h 2520280"/>
              <a:gd name="connsiteX0" fmla="*/ 1849 w 7490685"/>
              <a:gd name="connsiteY0" fmla="*/ 420055 h 2520280"/>
              <a:gd name="connsiteX1" fmla="*/ 206751 w 7490685"/>
              <a:gd name="connsiteY1" fmla="*/ 7684 h 2520280"/>
              <a:gd name="connsiteX2" fmla="*/ 7255043 w 7490685"/>
              <a:gd name="connsiteY2" fmla="*/ 0 h 2520280"/>
              <a:gd name="connsiteX3" fmla="*/ 7475313 w 7490685"/>
              <a:gd name="connsiteY3" fmla="*/ 243323 h 2520280"/>
              <a:gd name="connsiteX4" fmla="*/ 7490681 w 7490685"/>
              <a:gd name="connsiteY4" fmla="*/ 2100225 h 2520280"/>
              <a:gd name="connsiteX5" fmla="*/ 7262727 w 7490685"/>
              <a:gd name="connsiteY5" fmla="*/ 2520280 h 2520280"/>
              <a:gd name="connsiteX6" fmla="*/ 199067 w 7490685"/>
              <a:gd name="connsiteY6" fmla="*/ 2520280 h 2520280"/>
              <a:gd name="connsiteX7" fmla="*/ 1849 w 7490685"/>
              <a:gd name="connsiteY7" fmla="*/ 2100225 h 2520280"/>
              <a:gd name="connsiteX8" fmla="*/ 1849 w 7490685"/>
              <a:gd name="connsiteY8" fmla="*/ 420055 h 2520280"/>
              <a:gd name="connsiteX0" fmla="*/ 9533 w 7490685"/>
              <a:gd name="connsiteY0" fmla="*/ 281743 h 2520280"/>
              <a:gd name="connsiteX1" fmla="*/ 206751 w 7490685"/>
              <a:gd name="connsiteY1" fmla="*/ 7684 h 2520280"/>
              <a:gd name="connsiteX2" fmla="*/ 7255043 w 7490685"/>
              <a:gd name="connsiteY2" fmla="*/ 0 h 2520280"/>
              <a:gd name="connsiteX3" fmla="*/ 7475313 w 7490685"/>
              <a:gd name="connsiteY3" fmla="*/ 243323 h 2520280"/>
              <a:gd name="connsiteX4" fmla="*/ 7490681 w 7490685"/>
              <a:gd name="connsiteY4" fmla="*/ 2100225 h 2520280"/>
              <a:gd name="connsiteX5" fmla="*/ 7262727 w 7490685"/>
              <a:gd name="connsiteY5" fmla="*/ 2520280 h 2520280"/>
              <a:gd name="connsiteX6" fmla="*/ 199067 w 7490685"/>
              <a:gd name="connsiteY6" fmla="*/ 2520280 h 2520280"/>
              <a:gd name="connsiteX7" fmla="*/ 1849 w 7490685"/>
              <a:gd name="connsiteY7" fmla="*/ 2100225 h 2520280"/>
              <a:gd name="connsiteX8" fmla="*/ 9533 w 7490685"/>
              <a:gd name="connsiteY8" fmla="*/ 281743 h 2520280"/>
              <a:gd name="connsiteX0" fmla="*/ 9533 w 7490685"/>
              <a:gd name="connsiteY0" fmla="*/ 281743 h 2520280"/>
              <a:gd name="connsiteX1" fmla="*/ 206751 w 7490685"/>
              <a:gd name="connsiteY1" fmla="*/ 7684 h 2520280"/>
              <a:gd name="connsiteX2" fmla="*/ 7255043 w 7490685"/>
              <a:gd name="connsiteY2" fmla="*/ 0 h 2520280"/>
              <a:gd name="connsiteX3" fmla="*/ 7475313 w 7490685"/>
              <a:gd name="connsiteY3" fmla="*/ 243323 h 2520280"/>
              <a:gd name="connsiteX4" fmla="*/ 7490681 w 7490685"/>
              <a:gd name="connsiteY4" fmla="*/ 2100225 h 2520280"/>
              <a:gd name="connsiteX5" fmla="*/ 7262727 w 7490685"/>
              <a:gd name="connsiteY5" fmla="*/ 2520280 h 2520280"/>
              <a:gd name="connsiteX6" fmla="*/ 199067 w 7490685"/>
              <a:gd name="connsiteY6" fmla="*/ 2520280 h 2520280"/>
              <a:gd name="connsiteX7" fmla="*/ 1849 w 7490685"/>
              <a:gd name="connsiteY7" fmla="*/ 2253905 h 2520280"/>
              <a:gd name="connsiteX8" fmla="*/ 9533 w 7490685"/>
              <a:gd name="connsiteY8" fmla="*/ 281743 h 2520280"/>
              <a:gd name="connsiteX0" fmla="*/ 9533 w 7490685"/>
              <a:gd name="connsiteY0" fmla="*/ 281743 h 2520280"/>
              <a:gd name="connsiteX1" fmla="*/ 206751 w 7490685"/>
              <a:gd name="connsiteY1" fmla="*/ 7684 h 2520280"/>
              <a:gd name="connsiteX2" fmla="*/ 7255043 w 7490685"/>
              <a:gd name="connsiteY2" fmla="*/ 0 h 2520280"/>
              <a:gd name="connsiteX3" fmla="*/ 7475313 w 7490685"/>
              <a:gd name="connsiteY3" fmla="*/ 243323 h 2520280"/>
              <a:gd name="connsiteX4" fmla="*/ 7490681 w 7490685"/>
              <a:gd name="connsiteY4" fmla="*/ 2230853 h 2520280"/>
              <a:gd name="connsiteX5" fmla="*/ 7262727 w 7490685"/>
              <a:gd name="connsiteY5" fmla="*/ 2520280 h 2520280"/>
              <a:gd name="connsiteX6" fmla="*/ 199067 w 7490685"/>
              <a:gd name="connsiteY6" fmla="*/ 2520280 h 2520280"/>
              <a:gd name="connsiteX7" fmla="*/ 1849 w 7490685"/>
              <a:gd name="connsiteY7" fmla="*/ 2253905 h 2520280"/>
              <a:gd name="connsiteX8" fmla="*/ 9533 w 7490685"/>
              <a:gd name="connsiteY8" fmla="*/ 281743 h 25202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490685" h="2520280">
                <a:moveTo>
                  <a:pt x="9533" y="281743"/>
                </a:moveTo>
                <a:cubicBezTo>
                  <a:pt x="9533" y="49753"/>
                  <a:pt x="-25239" y="7684"/>
                  <a:pt x="206751" y="7684"/>
                </a:cubicBezTo>
                <a:lnTo>
                  <a:pt x="7255043" y="0"/>
                </a:lnTo>
                <a:cubicBezTo>
                  <a:pt x="7487033" y="0"/>
                  <a:pt x="7475313" y="11333"/>
                  <a:pt x="7475313" y="243323"/>
                </a:cubicBezTo>
                <a:cubicBezTo>
                  <a:pt x="7475313" y="803380"/>
                  <a:pt x="7490681" y="1670796"/>
                  <a:pt x="7490681" y="2230853"/>
                </a:cubicBezTo>
                <a:cubicBezTo>
                  <a:pt x="7490681" y="2462843"/>
                  <a:pt x="7494717" y="2520280"/>
                  <a:pt x="7262727" y="2520280"/>
                </a:cubicBezTo>
                <a:lnTo>
                  <a:pt x="199067" y="2520280"/>
                </a:lnTo>
                <a:cubicBezTo>
                  <a:pt x="-32923" y="2520280"/>
                  <a:pt x="1849" y="2485895"/>
                  <a:pt x="1849" y="2253905"/>
                </a:cubicBezTo>
                <a:cubicBezTo>
                  <a:pt x="4410" y="1647744"/>
                  <a:pt x="6972" y="887904"/>
                  <a:pt x="9533" y="281743"/>
                </a:cubicBezTo>
                <a:close/>
              </a:path>
            </a:pathLst>
          </a:cu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/>
              <a:t>PyAML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2483768" y="4081637"/>
            <a:ext cx="2160240" cy="6608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Control System </a:t>
            </a:r>
            <a:r>
              <a:rPr lang="en-US" dirty="0" err="1" smtClean="0"/>
              <a:t>Backends</a:t>
            </a:r>
            <a:endParaRPr lang="en-US" dirty="0"/>
          </a:p>
        </p:txBody>
      </p:sp>
      <p:sp>
        <p:nvSpPr>
          <p:cNvPr id="9" name="Rounded Rectangle 8"/>
          <p:cNvSpPr/>
          <p:nvPr/>
        </p:nvSpPr>
        <p:spPr>
          <a:xfrm>
            <a:off x="4932040" y="4081636"/>
            <a:ext cx="2016224" cy="66081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Accelerator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Toolbox</a:t>
            </a:r>
            <a:endParaRPr lang="en-US" dirty="0"/>
          </a:p>
        </p:txBody>
      </p:sp>
      <p:sp>
        <p:nvSpPr>
          <p:cNvPr id="11" name="Rounded Rectangle 10"/>
          <p:cNvSpPr/>
          <p:nvPr/>
        </p:nvSpPr>
        <p:spPr>
          <a:xfrm>
            <a:off x="1331640" y="3142251"/>
            <a:ext cx="1368152" cy="79691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Magnets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2771800" y="3142250"/>
            <a:ext cx="1368152" cy="808113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BPM</a:t>
            </a:r>
            <a:endParaRPr lang="en-US" dirty="0"/>
          </a:p>
        </p:txBody>
      </p:sp>
      <p:sp>
        <p:nvSpPr>
          <p:cNvPr id="13" name="Rounded Rectangle 12"/>
          <p:cNvSpPr/>
          <p:nvPr/>
        </p:nvSpPr>
        <p:spPr>
          <a:xfrm>
            <a:off x="4211960" y="3142252"/>
            <a:ext cx="1368152" cy="796918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RF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5654902" y="3142250"/>
            <a:ext cx="1368152" cy="796919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/>
              <a:t>Betatron</a:t>
            </a:r>
            <a:endParaRPr lang="en-US" dirty="0" smtClean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Tune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1008994" y="1988555"/>
            <a:ext cx="4139070" cy="1076671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Measurement tools</a:t>
            </a:r>
            <a:endParaRPr lang="en-US" dirty="0"/>
          </a:p>
        </p:txBody>
      </p:sp>
      <p:sp>
        <p:nvSpPr>
          <p:cNvPr id="18" name="Rounded Rectangle 17"/>
          <p:cNvSpPr/>
          <p:nvPr/>
        </p:nvSpPr>
        <p:spPr>
          <a:xfrm>
            <a:off x="5220072" y="1995090"/>
            <a:ext cx="2880320" cy="1070136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Tuning tools</a:t>
            </a:r>
            <a:endParaRPr lang="en-US" dirty="0"/>
          </a:p>
        </p:txBody>
      </p:sp>
      <p:sp>
        <p:nvSpPr>
          <p:cNvPr id="19" name="Rounded Rectangle 18"/>
          <p:cNvSpPr/>
          <p:nvPr/>
        </p:nvSpPr>
        <p:spPr>
          <a:xfrm>
            <a:off x="1115616" y="2483460"/>
            <a:ext cx="578962" cy="39411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/>
              <a:t>ORM</a:t>
            </a:r>
            <a:endParaRPr lang="en-US" sz="1200" dirty="0"/>
          </a:p>
        </p:txBody>
      </p:sp>
      <p:sp>
        <p:nvSpPr>
          <p:cNvPr id="21" name="Rounded Rectangle 20"/>
          <p:cNvSpPr/>
          <p:nvPr/>
        </p:nvSpPr>
        <p:spPr>
          <a:xfrm>
            <a:off x="1752844" y="2484335"/>
            <a:ext cx="874940" cy="39411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/>
              <a:t>Chroma.</a:t>
            </a:r>
            <a:endParaRPr lang="en-US" sz="1200" dirty="0"/>
          </a:p>
        </p:txBody>
      </p:sp>
      <p:sp>
        <p:nvSpPr>
          <p:cNvPr id="22" name="Rounded Rectangle 21"/>
          <p:cNvSpPr/>
          <p:nvPr/>
        </p:nvSpPr>
        <p:spPr>
          <a:xfrm>
            <a:off x="2667428" y="2478715"/>
            <a:ext cx="704206" cy="39411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/>
              <a:t>Disp.</a:t>
            </a:r>
            <a:endParaRPr lang="en-US" sz="1200" dirty="0"/>
          </a:p>
        </p:txBody>
      </p:sp>
      <p:sp>
        <p:nvSpPr>
          <p:cNvPr id="23" name="Rounded Rectangle 22"/>
          <p:cNvSpPr/>
          <p:nvPr/>
        </p:nvSpPr>
        <p:spPr>
          <a:xfrm>
            <a:off x="3419872" y="2478714"/>
            <a:ext cx="1008112" cy="39411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/>
              <a:t>Tune Resp.</a:t>
            </a:r>
            <a:endParaRPr lang="en-US" sz="1200" dirty="0"/>
          </a:p>
        </p:txBody>
      </p:sp>
      <p:sp>
        <p:nvSpPr>
          <p:cNvPr id="24" name="Rounded Rectangle 23"/>
          <p:cNvSpPr/>
          <p:nvPr/>
        </p:nvSpPr>
        <p:spPr>
          <a:xfrm>
            <a:off x="4498042" y="2473950"/>
            <a:ext cx="578014" cy="394113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/>
              <a:t>…</a:t>
            </a:r>
            <a:endParaRPr lang="en-US" sz="1200" dirty="0"/>
          </a:p>
        </p:txBody>
      </p:sp>
      <p:sp>
        <p:nvSpPr>
          <p:cNvPr id="25" name="Rounded Rectangle 24"/>
          <p:cNvSpPr/>
          <p:nvPr/>
        </p:nvSpPr>
        <p:spPr>
          <a:xfrm>
            <a:off x="5372616" y="2473949"/>
            <a:ext cx="927575" cy="39411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/>
              <a:t>Orbit Corr.</a:t>
            </a:r>
            <a:endParaRPr lang="en-US" sz="1200" dirty="0"/>
          </a:p>
        </p:txBody>
      </p:sp>
      <p:sp>
        <p:nvSpPr>
          <p:cNvPr id="26" name="Rounded Rectangle 25"/>
          <p:cNvSpPr/>
          <p:nvPr/>
        </p:nvSpPr>
        <p:spPr>
          <a:xfrm>
            <a:off x="6372200" y="2473949"/>
            <a:ext cx="965594" cy="394113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/>
              <a:t>Tune Corr.</a:t>
            </a:r>
            <a:endParaRPr lang="en-US" sz="1200" dirty="0"/>
          </a:p>
        </p:txBody>
      </p:sp>
      <p:sp>
        <p:nvSpPr>
          <p:cNvPr id="27" name="Rounded Rectangle 26"/>
          <p:cNvSpPr/>
          <p:nvPr/>
        </p:nvSpPr>
        <p:spPr>
          <a:xfrm>
            <a:off x="7409802" y="2473948"/>
            <a:ext cx="578014" cy="394113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/>
              <a:t>…</a:t>
            </a:r>
            <a:endParaRPr lang="en-US" sz="1200" dirty="0"/>
          </a:p>
        </p:txBody>
      </p:sp>
      <p:sp>
        <p:nvSpPr>
          <p:cNvPr id="28" name="Rounded Rectangle 27"/>
          <p:cNvSpPr/>
          <p:nvPr/>
        </p:nvSpPr>
        <p:spPr>
          <a:xfrm>
            <a:off x="899592" y="769268"/>
            <a:ext cx="7488832" cy="6504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User space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/>
              <a:t>Scripts / High level applications / Servers</a:t>
            </a:r>
            <a:endParaRPr lang="en-US" sz="1200" dirty="0"/>
          </a:p>
        </p:txBody>
      </p:sp>
      <p:sp>
        <p:nvSpPr>
          <p:cNvPr id="2" name="TextBox 1"/>
          <p:cNvSpPr txBox="1"/>
          <p:nvPr/>
        </p:nvSpPr>
        <p:spPr>
          <a:xfrm>
            <a:off x="534333" y="4801716"/>
            <a:ext cx="83578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PyAML</a:t>
            </a:r>
            <a:r>
              <a:rPr lang="en-US" dirty="0" smtClean="0"/>
              <a:t> provides a unified interface for accessing a control system or a simulator </a:t>
            </a:r>
            <a:endParaRPr lang="en-US" dirty="0"/>
          </a:p>
        </p:txBody>
      </p:sp>
      <p:sp>
        <p:nvSpPr>
          <p:cNvPr id="29" name="Rounded Rectangle 28"/>
          <p:cNvSpPr/>
          <p:nvPr/>
        </p:nvSpPr>
        <p:spPr>
          <a:xfrm>
            <a:off x="1974056" y="3559424"/>
            <a:ext cx="636814" cy="31448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/>
              <a:t>Model</a:t>
            </a:r>
            <a:endParaRPr lang="en-US" sz="1200" dirty="0"/>
          </a:p>
        </p:txBody>
      </p:sp>
      <p:sp>
        <p:nvSpPr>
          <p:cNvPr id="30" name="Rounded Rectangle 29"/>
          <p:cNvSpPr/>
          <p:nvPr/>
        </p:nvSpPr>
        <p:spPr>
          <a:xfrm>
            <a:off x="3422654" y="3582131"/>
            <a:ext cx="636814" cy="31448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/>
              <a:t>Model</a:t>
            </a:r>
            <a:endParaRPr lang="en-US" sz="1200" dirty="0"/>
          </a:p>
        </p:txBody>
      </p:sp>
      <p:sp>
        <p:nvSpPr>
          <p:cNvPr id="31" name="Rounded Rectangle 30"/>
          <p:cNvSpPr/>
          <p:nvPr/>
        </p:nvSpPr>
        <p:spPr>
          <a:xfrm>
            <a:off x="7095062" y="3142250"/>
            <a:ext cx="820746" cy="79691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9386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3C8A1B5-BCB3-4D44-98A1-D76BE7BC6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SYSTEM ABSTRACTION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2CDA65-8D08-4337-96C4-CDBC2CDA69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8001" y="5402865"/>
            <a:ext cx="413559" cy="177000"/>
          </a:xfrm>
        </p:spPr>
        <p:txBody>
          <a:bodyPr/>
          <a:lstStyle/>
          <a:p>
            <a:r>
              <a:rPr lang="en-US" noProof="0" dirty="0"/>
              <a:t>Page </a:t>
            </a:r>
            <a:fld id="{733122C9-A0B9-462F-8757-0847AD287B63}" type="slidenum">
              <a:rPr lang="en-US" noProof="0" smtClean="0"/>
              <a:pPr/>
              <a:t>4</a:t>
            </a:fld>
            <a:endParaRPr lang="en-US" noProof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627068"/>
            <a:ext cx="3342036" cy="205049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484" y="2627068"/>
            <a:ext cx="3241370" cy="2822720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1BE8E165-A8C6-4977-A2D3-9C0667420DBB}"/>
              </a:ext>
            </a:extLst>
          </p:cNvPr>
          <p:cNvSpPr txBox="1"/>
          <p:nvPr/>
        </p:nvSpPr>
        <p:spPr>
          <a:xfrm>
            <a:off x="611560" y="772141"/>
            <a:ext cx="7920880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P</a:t>
            </a:r>
            <a:r>
              <a:rPr lang="en-US" b="1" dirty="0" err="1" smtClean="0"/>
              <a:t>yAML</a:t>
            </a:r>
            <a:r>
              <a:rPr lang="en-US" b="1" dirty="0" smtClean="0"/>
              <a:t> </a:t>
            </a:r>
            <a:r>
              <a:rPr lang="en-US" b="1" dirty="0" smtClean="0"/>
              <a:t>defines </a:t>
            </a:r>
            <a:r>
              <a:rPr lang="en-US" b="1" dirty="0" smtClean="0"/>
              <a:t>2 abstract classes to be implemented in CS </a:t>
            </a:r>
            <a:r>
              <a:rPr lang="en-US" b="1" dirty="0" err="1" smtClean="0"/>
              <a:t>backends</a:t>
            </a:r>
            <a:endParaRPr lang="en-US" b="1" dirty="0" smtClean="0"/>
          </a:p>
          <a:p>
            <a:endParaRPr lang="en-US" b="1" dirty="0" smtClean="0"/>
          </a:p>
          <a:p>
            <a:pPr marL="285750" indent="-285750">
              <a:buFontTx/>
              <a:buChar char="-"/>
            </a:pPr>
            <a:r>
              <a:rPr lang="en-US" sz="1400" dirty="0" smtClean="0"/>
              <a:t>The attach methods are not connection method. </a:t>
            </a:r>
            <a:r>
              <a:rPr lang="en-US" sz="1400" dirty="0"/>
              <a:t>T</a:t>
            </a:r>
            <a:r>
              <a:rPr lang="en-US" sz="1400" dirty="0" smtClean="0"/>
              <a:t>he CS backend is in charge of returning  </a:t>
            </a:r>
            <a:r>
              <a:rPr lang="en-US" sz="1400" b="1" i="1" dirty="0" err="1" smtClean="0"/>
              <a:t>DeviceAccess</a:t>
            </a:r>
            <a:r>
              <a:rPr lang="en-US" sz="1400" dirty="0" smtClean="0"/>
              <a:t> objects attached to a given CS instance (i.e. different TANGO_HOST, different PV prefix, etc…).</a:t>
            </a:r>
          </a:p>
          <a:p>
            <a:pPr marL="285750" indent="-285750">
              <a:buFontTx/>
              <a:buChar char="-"/>
            </a:pPr>
            <a:r>
              <a:rPr lang="en-US" sz="1400" dirty="0" smtClean="0"/>
              <a:t>The </a:t>
            </a:r>
            <a:r>
              <a:rPr lang="en-US" sz="1400" dirty="0" err="1" smtClean="0"/>
              <a:t>pydantic</a:t>
            </a:r>
            <a:r>
              <a:rPr lang="en-US" sz="1400" dirty="0" smtClean="0"/>
              <a:t> configuration models associated to a </a:t>
            </a:r>
            <a:r>
              <a:rPr lang="en-US" sz="1400" b="1" i="1" dirty="0" err="1" smtClean="0"/>
              <a:t>ControlSystem</a:t>
            </a:r>
            <a:r>
              <a:rPr lang="en-US" sz="1400" dirty="0" smtClean="0"/>
              <a:t> or a </a:t>
            </a:r>
            <a:r>
              <a:rPr lang="en-US" sz="1400" b="1" i="1" dirty="0" err="1" smtClean="0"/>
              <a:t>DeviceAccess</a:t>
            </a:r>
            <a:r>
              <a:rPr lang="en-US" sz="1400" dirty="0" smtClean="0"/>
              <a:t> </a:t>
            </a:r>
            <a:r>
              <a:rPr lang="en-US" sz="1400" dirty="0" smtClean="0"/>
              <a:t>are</a:t>
            </a:r>
            <a:r>
              <a:rPr lang="en-US" sz="1400" dirty="0" smtClean="0"/>
              <a:t> </a:t>
            </a:r>
            <a:r>
              <a:rPr lang="en-US" sz="1400" dirty="0" smtClean="0"/>
              <a:t>not a part of </a:t>
            </a:r>
            <a:r>
              <a:rPr lang="en-US" sz="1400" dirty="0" err="1" smtClean="0"/>
              <a:t>PyAML</a:t>
            </a:r>
            <a:r>
              <a:rPr lang="en-US" sz="1400" dirty="0" smtClean="0"/>
              <a:t> but of the backend</a:t>
            </a:r>
          </a:p>
        </p:txBody>
      </p:sp>
    </p:spTree>
    <p:extLst>
      <p:ext uri="{BB962C8B-B14F-4D97-AF65-F5344CB8AC3E}">
        <p14:creationId xmlns:p14="http://schemas.microsoft.com/office/powerpoint/2010/main" val="87049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3C8A1B5-BCB3-4D44-98A1-D76BE7BC6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CONTROL SYSTEM ABSTRACTION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2CDA65-8D08-4337-96C4-CDBC2CDA69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8001" y="5402865"/>
            <a:ext cx="413559" cy="177000"/>
          </a:xfrm>
        </p:spPr>
        <p:txBody>
          <a:bodyPr/>
          <a:lstStyle/>
          <a:p>
            <a:r>
              <a:rPr lang="en-US" noProof="0" dirty="0"/>
              <a:t>Page </a:t>
            </a:r>
            <a:fld id="{733122C9-A0B9-462F-8757-0847AD287B63}" type="slidenum">
              <a:rPr lang="en-US" noProof="0" smtClean="0"/>
              <a:pPr/>
              <a:t>5</a:t>
            </a:fld>
            <a:endParaRPr lang="en-US" noProof="0" dirty="0"/>
          </a:p>
        </p:txBody>
      </p:sp>
      <p:sp>
        <p:nvSpPr>
          <p:cNvPr id="7" name="Rounded Rectangle 6"/>
          <p:cNvSpPr/>
          <p:nvPr/>
        </p:nvSpPr>
        <p:spPr>
          <a:xfrm>
            <a:off x="2532122" y="2503510"/>
            <a:ext cx="1473174" cy="581572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 smtClean="0"/>
              <a:t>ControlSystem</a:t>
            </a:r>
            <a:endParaRPr lang="en-US" sz="1400" dirty="0" smtClean="0"/>
          </a:p>
          <a:p>
            <a:pPr algn="ctr">
              <a:defRPr/>
            </a:pPr>
            <a:r>
              <a:rPr lang="en-US" sz="1400" dirty="0"/>
              <a:t>(Abstract)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8" name="Rounded Rectangle 7"/>
          <p:cNvSpPr/>
          <p:nvPr/>
        </p:nvSpPr>
        <p:spPr>
          <a:xfrm>
            <a:off x="2532122" y="1485383"/>
            <a:ext cx="1473173" cy="61678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 smtClean="0"/>
              <a:t>DeviceAccess</a:t>
            </a:r>
            <a:endParaRPr lang="en-US" sz="1400" dirty="0" smtClean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(Abstract)</a:t>
            </a:r>
            <a:endParaRPr lang="en-US" sz="14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BE8E165-A8C6-4977-A2D3-9C0667420DBB}"/>
              </a:ext>
            </a:extLst>
          </p:cNvPr>
          <p:cNvSpPr txBox="1"/>
          <p:nvPr/>
        </p:nvSpPr>
        <p:spPr>
          <a:xfrm>
            <a:off x="1835696" y="954654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PyAML</a:t>
            </a:r>
            <a:endParaRPr lang="en-US" sz="1400" dirty="0" smtClean="0"/>
          </a:p>
        </p:txBody>
      </p:sp>
      <p:sp>
        <p:nvSpPr>
          <p:cNvPr id="10" name="Rounded Rectangle 9"/>
          <p:cNvSpPr/>
          <p:nvPr/>
        </p:nvSpPr>
        <p:spPr>
          <a:xfrm>
            <a:off x="4499992" y="1151463"/>
            <a:ext cx="2319416" cy="61586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tango-</a:t>
            </a:r>
            <a:r>
              <a:rPr lang="en-US" sz="1400" dirty="0" err="1" smtClean="0"/>
              <a:t>pyaml</a:t>
            </a:r>
            <a:endParaRPr lang="en-US" sz="1400" dirty="0" smtClean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(native tango backend)</a:t>
            </a:r>
            <a:endParaRPr lang="en-US" sz="1400" dirty="0"/>
          </a:p>
        </p:txBody>
      </p:sp>
      <p:sp>
        <p:nvSpPr>
          <p:cNvPr id="11" name="Rounded Rectangle 10"/>
          <p:cNvSpPr/>
          <p:nvPr/>
        </p:nvSpPr>
        <p:spPr>
          <a:xfrm>
            <a:off x="4499992" y="2677593"/>
            <a:ext cx="2319416" cy="804455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err="1" smtClean="0"/>
              <a:t>pyaml-cs-oa</a:t>
            </a:r>
            <a:endParaRPr lang="en-US" sz="1400" dirty="0" smtClean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(</a:t>
            </a:r>
            <a:r>
              <a:rPr lang="en-US" sz="1400" dirty="0" err="1" smtClean="0"/>
              <a:t>OphydAsynch</a:t>
            </a:r>
            <a:r>
              <a:rPr lang="en-US" sz="1400" dirty="0" smtClean="0"/>
              <a:t> backend)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Tango/Epics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BE8E165-A8C6-4977-A2D3-9C0667420DBB}"/>
              </a:ext>
            </a:extLst>
          </p:cNvPr>
          <p:cNvSpPr txBox="1"/>
          <p:nvPr/>
        </p:nvSpPr>
        <p:spPr>
          <a:xfrm>
            <a:off x="5292080" y="705683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External CS </a:t>
            </a:r>
            <a:r>
              <a:rPr lang="en-US" b="1" dirty="0" err="1" smtClean="0"/>
              <a:t>backends</a:t>
            </a:r>
            <a:endParaRPr lang="en-US" sz="1400" dirty="0" smtClean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E8E165-A8C6-4977-A2D3-9C0667420DBB}"/>
              </a:ext>
            </a:extLst>
          </p:cNvPr>
          <p:cNvSpPr txBox="1"/>
          <p:nvPr/>
        </p:nvSpPr>
        <p:spPr>
          <a:xfrm>
            <a:off x="467544" y="3721596"/>
            <a:ext cx="792088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/>
              <a:t>OphydAsynch</a:t>
            </a:r>
            <a:r>
              <a:rPr lang="en-US" sz="1400" dirty="0" smtClean="0"/>
              <a:t> needs the explicit type of the CS variable (not the native tango backend). This kind of discrepancy should be handled in the CS backend </a:t>
            </a:r>
            <a:r>
              <a:rPr lang="en-US" sz="1400" dirty="0" smtClean="0"/>
              <a:t>implementation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Change of </a:t>
            </a:r>
            <a:r>
              <a:rPr lang="en-US" sz="1400" dirty="0" err="1" smtClean="0"/>
              <a:t>PyAML</a:t>
            </a:r>
            <a:r>
              <a:rPr lang="en-US" sz="1400" dirty="0" smtClean="0"/>
              <a:t> abstract </a:t>
            </a:r>
            <a:r>
              <a:rPr lang="en-US" sz="1400" dirty="0" smtClean="0"/>
              <a:t>interfaces </a:t>
            </a:r>
            <a:r>
              <a:rPr lang="en-US" sz="1400" dirty="0" smtClean="0"/>
              <a:t>can be handled by overriding </a:t>
            </a:r>
            <a:r>
              <a:rPr lang="en-US" sz="1400" b="1" i="1" dirty="0" err="1" smtClean="0"/>
              <a:t>DeviceAccess</a:t>
            </a:r>
            <a:r>
              <a:rPr lang="en-US" sz="1400" dirty="0" smtClean="0"/>
              <a:t> and </a:t>
            </a:r>
            <a:r>
              <a:rPr lang="en-US" sz="1400" b="1" i="1" dirty="0" err="1" smtClean="0"/>
              <a:t>ControlSystem</a:t>
            </a:r>
            <a:r>
              <a:rPr lang="en-US" sz="1400" dirty="0" smtClean="0"/>
              <a:t> classes to avoid breaking backward compatibility. </a:t>
            </a:r>
            <a:r>
              <a:rPr lang="en-US" sz="1400" dirty="0" smtClean="0"/>
              <a:t>CS </a:t>
            </a:r>
            <a:r>
              <a:rPr lang="en-US" sz="1400" dirty="0" err="1" smtClean="0"/>
              <a:t>backends</a:t>
            </a:r>
            <a:r>
              <a:rPr lang="en-US" sz="1400" dirty="0" smtClean="0"/>
              <a:t> </a:t>
            </a:r>
            <a:r>
              <a:rPr lang="en-US" sz="1400" dirty="0" smtClean="0"/>
              <a:t>can be updated later to get new </a:t>
            </a:r>
            <a:r>
              <a:rPr lang="en-US" sz="1400" dirty="0" smtClean="0"/>
              <a:t>features</a:t>
            </a: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Implementation of new CS backend has to be </a:t>
            </a:r>
            <a:r>
              <a:rPr lang="en-US" sz="1400" dirty="0" smtClean="0"/>
              <a:t>clearly </a:t>
            </a:r>
            <a:r>
              <a:rPr lang="en-US" sz="1400" dirty="0" smtClean="0"/>
              <a:t>documented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43406" y="2520373"/>
            <a:ext cx="1545181" cy="55944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ControlSystem2</a:t>
            </a:r>
          </a:p>
          <a:p>
            <a:pPr algn="ctr">
              <a:defRPr/>
            </a:pPr>
            <a:r>
              <a:rPr lang="en-US" sz="1400" dirty="0"/>
              <a:t>(Abstract)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sz="1400" dirty="0"/>
          </a:p>
        </p:txBody>
      </p:sp>
      <p:sp>
        <p:nvSpPr>
          <p:cNvPr id="15" name="Rounded Rectangle 14"/>
          <p:cNvSpPr/>
          <p:nvPr/>
        </p:nvSpPr>
        <p:spPr>
          <a:xfrm>
            <a:off x="643406" y="1494612"/>
            <a:ext cx="1545182" cy="5946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DeviceAccess2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(Abstract)</a:t>
            </a:r>
            <a:endParaRPr lang="en-US" sz="1400" dirty="0"/>
          </a:p>
        </p:txBody>
      </p:sp>
      <p:cxnSp>
        <p:nvCxnSpPr>
          <p:cNvPr id="16" name="Straight Arrow Connector 15"/>
          <p:cNvCxnSpPr>
            <a:stCxn id="8" idx="1"/>
            <a:endCxn id="15" idx="3"/>
          </p:cNvCxnSpPr>
          <p:nvPr/>
        </p:nvCxnSpPr>
        <p:spPr>
          <a:xfrm flipH="1" flipV="1">
            <a:off x="2188588" y="1791944"/>
            <a:ext cx="343534" cy="183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7" idx="1"/>
            <a:endCxn id="14" idx="3"/>
          </p:cNvCxnSpPr>
          <p:nvPr/>
        </p:nvCxnSpPr>
        <p:spPr>
          <a:xfrm flipH="1">
            <a:off x="2188587" y="2794296"/>
            <a:ext cx="343535" cy="58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0" idx="1"/>
            <a:endCxn id="8" idx="3"/>
          </p:cNvCxnSpPr>
          <p:nvPr/>
        </p:nvCxnSpPr>
        <p:spPr>
          <a:xfrm flipH="1">
            <a:off x="4005295" y="1459394"/>
            <a:ext cx="494697" cy="3343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0" idx="1"/>
            <a:endCxn id="7" idx="3"/>
          </p:cNvCxnSpPr>
          <p:nvPr/>
        </p:nvCxnSpPr>
        <p:spPr>
          <a:xfrm flipH="1">
            <a:off x="4005296" y="1459394"/>
            <a:ext cx="494696" cy="133490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1" idx="1"/>
            <a:endCxn id="8" idx="3"/>
          </p:cNvCxnSpPr>
          <p:nvPr/>
        </p:nvCxnSpPr>
        <p:spPr>
          <a:xfrm flipH="1" flipV="1">
            <a:off x="4005295" y="1793777"/>
            <a:ext cx="494697" cy="128604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1" idx="1"/>
            <a:endCxn id="7" idx="3"/>
          </p:cNvCxnSpPr>
          <p:nvPr/>
        </p:nvCxnSpPr>
        <p:spPr>
          <a:xfrm flipH="1" flipV="1">
            <a:off x="4005296" y="2794296"/>
            <a:ext cx="494696" cy="2855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656" y="2353444"/>
            <a:ext cx="1833963" cy="623848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656" y="1199888"/>
            <a:ext cx="1743040" cy="562041"/>
          </a:xfrm>
          <a:prstGeom prst="rect">
            <a:avLst/>
          </a:prstGeom>
        </p:spPr>
      </p:pic>
      <p:cxnSp>
        <p:nvCxnSpPr>
          <p:cNvPr id="73" name="Straight Connector 72"/>
          <p:cNvCxnSpPr/>
          <p:nvPr/>
        </p:nvCxnSpPr>
        <p:spPr>
          <a:xfrm>
            <a:off x="4252643" y="881926"/>
            <a:ext cx="0" cy="2767662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pic>
        <p:nvPicPr>
          <p:cNvPr id="74" name="Picture 7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0656" y="3056966"/>
            <a:ext cx="1866013" cy="598264"/>
          </a:xfrm>
          <a:prstGeom prst="rect">
            <a:avLst/>
          </a:prstGeom>
        </p:spPr>
      </p:pic>
      <p:sp>
        <p:nvSpPr>
          <p:cNvPr id="75" name="Rounded Rectangle 74"/>
          <p:cNvSpPr/>
          <p:nvPr/>
        </p:nvSpPr>
        <p:spPr>
          <a:xfrm>
            <a:off x="4551240" y="1963600"/>
            <a:ext cx="2268168" cy="53991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>
              <a:defRPr/>
            </a:pPr>
            <a:r>
              <a:rPr lang="en-US" sz="1100" dirty="0"/>
              <a:t>tests/</a:t>
            </a:r>
            <a:r>
              <a:rPr lang="en-US" sz="1100" dirty="0" err="1"/>
              <a:t>dummy_cs</a:t>
            </a:r>
            <a:r>
              <a:rPr lang="en-US" sz="1100" dirty="0"/>
              <a:t>/tango-</a:t>
            </a:r>
            <a:r>
              <a:rPr lang="en-US" sz="1100" dirty="0" err="1"/>
              <a:t>pyaml</a:t>
            </a:r>
            <a:endParaRPr lang="en-US" sz="1100" dirty="0" smtClean="0"/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dirty="0" smtClean="0"/>
              <a:t>(mocking CS for unit test)</a:t>
            </a:r>
            <a:endParaRPr lang="en-US" sz="1400" dirty="0"/>
          </a:p>
        </p:txBody>
      </p:sp>
      <p:cxnSp>
        <p:nvCxnSpPr>
          <p:cNvPr id="77" name="Straight Arrow Connector 76"/>
          <p:cNvCxnSpPr>
            <a:stCxn id="75" idx="1"/>
            <a:endCxn id="8" idx="3"/>
          </p:cNvCxnSpPr>
          <p:nvPr/>
        </p:nvCxnSpPr>
        <p:spPr>
          <a:xfrm flipH="1" flipV="1">
            <a:off x="4005295" y="1793777"/>
            <a:ext cx="545945" cy="43977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75" idx="1"/>
            <a:endCxn id="7" idx="3"/>
          </p:cNvCxnSpPr>
          <p:nvPr/>
        </p:nvCxnSpPr>
        <p:spPr>
          <a:xfrm flipH="1">
            <a:off x="4005296" y="2233555"/>
            <a:ext cx="545944" cy="56074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056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3C8A1B5-BCB3-4D44-98A1-D76BE7BC6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ACCELERATOR CONFIGURATION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2CDA65-8D08-4337-96C4-CDBC2CDA69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8001" y="5402865"/>
            <a:ext cx="413559" cy="177000"/>
          </a:xfrm>
        </p:spPr>
        <p:txBody>
          <a:bodyPr/>
          <a:lstStyle/>
          <a:p>
            <a:r>
              <a:rPr lang="en-US" noProof="0" dirty="0"/>
              <a:t>Page </a:t>
            </a:r>
            <a:fld id="{733122C9-A0B9-462F-8757-0847AD287B63}" type="slidenum">
              <a:rPr lang="en-US" noProof="0" smtClean="0"/>
              <a:pPr/>
              <a:t>6</a:t>
            </a:fld>
            <a:endParaRPr lang="en-US" noProof="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BE8E165-A8C6-4977-A2D3-9C0667420DBB}"/>
              </a:ext>
            </a:extLst>
          </p:cNvPr>
          <p:cNvSpPr txBox="1"/>
          <p:nvPr/>
        </p:nvSpPr>
        <p:spPr>
          <a:xfrm>
            <a:off x="611560" y="772141"/>
            <a:ext cx="792088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Top level configuration</a:t>
            </a:r>
          </a:p>
          <a:p>
            <a:r>
              <a:rPr lang="en-US" sz="1200" dirty="0" smtClean="0"/>
              <a:t>A simple example with 2 quads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01" y="3068999"/>
            <a:ext cx="1324520" cy="4365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385" y="1464321"/>
            <a:ext cx="2692672" cy="11142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841275"/>
            <a:ext cx="2232248" cy="443245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646656" y="2652509"/>
            <a:ext cx="68800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outputs</a:t>
            </a:r>
            <a:endParaRPr lang="en-US" sz="1200" dirty="0"/>
          </a:p>
        </p:txBody>
      </p:sp>
      <p:sp>
        <p:nvSpPr>
          <p:cNvPr id="15" name="TextBox 14"/>
          <p:cNvSpPr txBox="1"/>
          <p:nvPr/>
        </p:nvSpPr>
        <p:spPr>
          <a:xfrm>
            <a:off x="622370" y="3713525"/>
            <a:ext cx="3760196" cy="13696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Python attributes can be automatically added (if magnet naming style is good in the </a:t>
            </a:r>
            <a:r>
              <a:rPr lang="en-US" sz="1200" dirty="0" err="1" smtClean="0"/>
              <a:t>config</a:t>
            </a:r>
            <a:r>
              <a:rPr lang="en-US" sz="1200" dirty="0" smtClean="0"/>
              <a:t>) to allow:</a:t>
            </a:r>
          </a:p>
          <a:p>
            <a:endParaRPr lang="en-US" sz="1200" dirty="0" smtClean="0"/>
          </a:p>
          <a:p>
            <a:r>
              <a:rPr lang="en-US" sz="1100" dirty="0" err="1" smtClean="0">
                <a:latin typeface="Liberation Mono" panose="02070309020205020404" pitchFamily="49" charset="0"/>
              </a:rPr>
              <a:t>sr.live.quads.strengths.get</a:t>
            </a:r>
            <a:r>
              <a:rPr lang="en-US" sz="1100" dirty="0" smtClean="0">
                <a:latin typeface="Liberation Mono" panose="02070309020205020404" pitchFamily="49" charset="0"/>
              </a:rPr>
              <a:t>()</a:t>
            </a:r>
          </a:p>
          <a:p>
            <a:endParaRPr lang="en-US" sz="1200" dirty="0" smtClean="0"/>
          </a:p>
          <a:p>
            <a:r>
              <a:rPr lang="en-US" sz="1200" dirty="0" smtClean="0"/>
              <a:t>In order to closely </a:t>
            </a:r>
            <a:r>
              <a:rPr lang="en-US" sz="1200" b="1" dirty="0" smtClean="0"/>
              <a:t>fulfill</a:t>
            </a:r>
            <a:r>
              <a:rPr lang="en-US" sz="1200" dirty="0" smtClean="0"/>
              <a:t> the </a:t>
            </a:r>
            <a:r>
              <a:rPr lang="en-US" sz="1200" b="1" dirty="0" smtClean="0"/>
              <a:t>specification document</a:t>
            </a:r>
            <a:r>
              <a:rPr lang="en-US" sz="1200" dirty="0" smtClean="0"/>
              <a:t>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716387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6513042" y="4195250"/>
            <a:ext cx="723254" cy="50064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/>
              <a:t>Power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/>
              <a:t>Supply</a:t>
            </a:r>
            <a:endParaRPr lang="en-US" sz="1200" dirty="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73C8A1B5-BCB3-4D44-98A1-D76BE7BC6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MAGNETS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2CDA65-8D08-4337-96C4-CDBC2CDA69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8001" y="5402865"/>
            <a:ext cx="413559" cy="177000"/>
          </a:xfrm>
        </p:spPr>
        <p:txBody>
          <a:bodyPr/>
          <a:lstStyle/>
          <a:p>
            <a:r>
              <a:rPr lang="en-US" noProof="0" dirty="0"/>
              <a:t>Page </a:t>
            </a:r>
            <a:fld id="{733122C9-A0B9-462F-8757-0847AD287B63}" type="slidenum">
              <a:rPr lang="en-US" noProof="0" smtClean="0"/>
              <a:pPr/>
              <a:t>7</a:t>
            </a:fld>
            <a:endParaRPr lang="en-US" noProof="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BE8E165-A8C6-4977-A2D3-9C0667420DBB}"/>
              </a:ext>
            </a:extLst>
          </p:cNvPr>
          <p:cNvSpPr txBox="1"/>
          <p:nvPr/>
        </p:nvSpPr>
        <p:spPr>
          <a:xfrm>
            <a:off x="611560" y="772141"/>
            <a:ext cx="792088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Supported magnets</a:t>
            </a:r>
          </a:p>
          <a:p>
            <a:r>
              <a:rPr lang="en-US" sz="1100" dirty="0" smtClean="0"/>
              <a:t>Normal and skew multipole components are separated to allow the syntax: </a:t>
            </a:r>
            <a:r>
              <a:rPr lang="en-US" sz="1100" dirty="0" err="1" smtClean="0">
                <a:latin typeface="Liberation Mono" panose="02070309020205020404" pitchFamily="49" charset="0"/>
              </a:rPr>
              <a:t>mag.strength.set</a:t>
            </a:r>
            <a:r>
              <a:rPr lang="en-US" sz="1100" dirty="0" smtClean="0">
                <a:latin typeface="Liberation Mono" panose="02070309020205020404" pitchFamily="49" charset="0"/>
              </a:rPr>
              <a:t>(value)</a:t>
            </a: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/>
              <a:t>HCorrector</a:t>
            </a:r>
            <a:r>
              <a:rPr lang="en-US" sz="1400" dirty="0" smtClean="0"/>
              <a:t> / </a:t>
            </a:r>
            <a:r>
              <a:rPr lang="en-US" sz="1400" dirty="0" err="1" smtClean="0"/>
              <a:t>VCorrector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/>
              <a:t>Quadrupole / </a:t>
            </a:r>
            <a:r>
              <a:rPr lang="en-US" sz="1400" dirty="0" err="1" smtClean="0"/>
              <a:t>SkewQuad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/>
              <a:t>Sextupole</a:t>
            </a:r>
            <a:r>
              <a:rPr lang="en-US" sz="1400" dirty="0" smtClean="0"/>
              <a:t> / </a:t>
            </a:r>
            <a:r>
              <a:rPr lang="en-US" sz="1400" dirty="0" err="1" smtClean="0"/>
              <a:t>SkewSext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/>
              <a:t>Octupole</a:t>
            </a:r>
            <a:r>
              <a:rPr lang="en-US" sz="1400" dirty="0" smtClean="0"/>
              <a:t> / </a:t>
            </a:r>
            <a:r>
              <a:rPr lang="en-US" sz="1400" dirty="0" err="1" smtClean="0"/>
              <a:t>SkewOctu</a:t>
            </a:r>
            <a:endParaRPr lang="en-US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r>
              <a:rPr lang="en-US" b="1" dirty="0" smtClean="0"/>
              <a:t>Complex combined function magnets and “</a:t>
            </a:r>
            <a:r>
              <a:rPr lang="en-US" b="1" i="1" dirty="0" smtClean="0"/>
              <a:t>virtual</a:t>
            </a:r>
            <a:r>
              <a:rPr lang="en-US" b="1" dirty="0" smtClean="0"/>
              <a:t>” magnets</a:t>
            </a:r>
          </a:p>
          <a:p>
            <a:r>
              <a:rPr lang="en-US" sz="1100" dirty="0" smtClean="0"/>
              <a:t>When multipoles are not separated at the hardware level, the underlying magnet model needs all strength </a:t>
            </a:r>
            <a:r>
              <a:rPr lang="en-US" sz="1100" dirty="0" err="1" smtClean="0"/>
              <a:t>setpoints</a:t>
            </a:r>
            <a:r>
              <a:rPr lang="en-US" sz="1100" dirty="0" smtClean="0"/>
              <a:t> to compute coil currents. Virtual magnets act exactly as simple magnets and can be added in arrays.</a:t>
            </a:r>
          </a:p>
          <a:p>
            <a:r>
              <a:rPr lang="en-US" sz="1100" dirty="0" err="1" smtClean="0"/>
              <a:t>PyAML</a:t>
            </a:r>
            <a:r>
              <a:rPr lang="en-US" sz="1100" dirty="0" smtClean="0"/>
              <a:t> is in charge of sending PS </a:t>
            </a:r>
            <a:r>
              <a:rPr lang="en-US" sz="1100" dirty="0" err="1" smtClean="0"/>
              <a:t>setpoints</a:t>
            </a:r>
            <a:r>
              <a:rPr lang="en-US" sz="1100" dirty="0" smtClean="0"/>
              <a:t> without overlap.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2925653" y="3669233"/>
            <a:ext cx="2520280" cy="95749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Combined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Function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smtClean="0"/>
              <a:t>Magnet</a:t>
            </a:r>
            <a:endParaRPr lang="en-US" dirty="0"/>
          </a:p>
        </p:txBody>
      </p:sp>
      <p:sp>
        <p:nvSpPr>
          <p:cNvPr id="8" name="Rounded Rectangle 7"/>
          <p:cNvSpPr/>
          <p:nvPr/>
        </p:nvSpPr>
        <p:spPr>
          <a:xfrm>
            <a:off x="4722679" y="4245297"/>
            <a:ext cx="636814" cy="314487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/>
              <a:t>Model</a:t>
            </a:r>
            <a:endParaRPr lang="en-US" sz="1200" dirty="0"/>
          </a:p>
        </p:txBody>
      </p:sp>
      <p:sp>
        <p:nvSpPr>
          <p:cNvPr id="13" name="Rounded Rectangle 12"/>
          <p:cNvSpPr/>
          <p:nvPr/>
        </p:nvSpPr>
        <p:spPr>
          <a:xfrm>
            <a:off x="6315442" y="4068234"/>
            <a:ext cx="723254" cy="50064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/>
              <a:t>Power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/>
              <a:t>Supply</a:t>
            </a:r>
            <a:endParaRPr lang="en-US" sz="1200" dirty="0"/>
          </a:p>
        </p:txBody>
      </p:sp>
      <p:sp>
        <p:nvSpPr>
          <p:cNvPr id="12" name="Rounded Rectangle 11"/>
          <p:cNvSpPr/>
          <p:nvPr/>
        </p:nvSpPr>
        <p:spPr>
          <a:xfrm>
            <a:off x="6107058" y="3907731"/>
            <a:ext cx="723254" cy="50064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/>
              <a:t>Power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/>
              <a:t>Supply</a:t>
            </a:r>
            <a:endParaRPr lang="en-US" sz="1200" dirty="0"/>
          </a:p>
        </p:txBody>
      </p:sp>
      <p:sp>
        <p:nvSpPr>
          <p:cNvPr id="10" name="Rounded Rectangle 9"/>
          <p:cNvSpPr/>
          <p:nvPr/>
        </p:nvSpPr>
        <p:spPr>
          <a:xfrm>
            <a:off x="5911305" y="3761129"/>
            <a:ext cx="723254" cy="50064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/>
              <a:t>Power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/>
              <a:t>Supply</a:t>
            </a:r>
            <a:endParaRPr lang="en-US" sz="1200" dirty="0"/>
          </a:p>
        </p:txBody>
      </p:sp>
      <p:sp>
        <p:nvSpPr>
          <p:cNvPr id="9" name="Rounded Rectangle 8"/>
          <p:cNvSpPr/>
          <p:nvPr/>
        </p:nvSpPr>
        <p:spPr>
          <a:xfrm>
            <a:off x="5690770" y="3587428"/>
            <a:ext cx="723254" cy="500647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/>
              <a:t>Power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 smtClean="0"/>
              <a:t>Supply</a:t>
            </a:r>
            <a:endParaRPr lang="en-US" sz="1200" dirty="0"/>
          </a:p>
        </p:txBody>
      </p:sp>
      <p:sp>
        <p:nvSpPr>
          <p:cNvPr id="14" name="Rounded Rectangle 13"/>
          <p:cNvSpPr/>
          <p:nvPr/>
        </p:nvSpPr>
        <p:spPr>
          <a:xfrm>
            <a:off x="1280035" y="3395263"/>
            <a:ext cx="1437514" cy="34731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/>
              <a:t>HCorrector</a:t>
            </a:r>
            <a:endParaRPr lang="en-US" dirty="0"/>
          </a:p>
        </p:txBody>
      </p:sp>
      <p:sp>
        <p:nvSpPr>
          <p:cNvPr id="15" name="Rounded Rectangle 14"/>
          <p:cNvSpPr/>
          <p:nvPr/>
        </p:nvSpPr>
        <p:spPr>
          <a:xfrm>
            <a:off x="1280035" y="3769473"/>
            <a:ext cx="1437514" cy="34731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/>
              <a:t>V</a:t>
            </a:r>
            <a:r>
              <a:rPr lang="en-US" dirty="0" err="1" smtClean="0"/>
              <a:t>Corrector</a:t>
            </a:r>
            <a:endParaRPr lang="en-US" dirty="0" smtClean="0"/>
          </a:p>
        </p:txBody>
      </p:sp>
      <p:sp>
        <p:nvSpPr>
          <p:cNvPr id="16" name="Rounded Rectangle 15"/>
          <p:cNvSpPr/>
          <p:nvPr/>
        </p:nvSpPr>
        <p:spPr>
          <a:xfrm>
            <a:off x="1280035" y="4142911"/>
            <a:ext cx="1437514" cy="34731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/>
              <a:t>SkewQuad</a:t>
            </a:r>
            <a:endParaRPr lang="en-US" dirty="0" smtClean="0"/>
          </a:p>
        </p:txBody>
      </p:sp>
      <p:sp>
        <p:nvSpPr>
          <p:cNvPr id="18" name="Rounded Rectangle 17"/>
          <p:cNvSpPr/>
          <p:nvPr/>
        </p:nvSpPr>
        <p:spPr>
          <a:xfrm>
            <a:off x="1266742" y="4526410"/>
            <a:ext cx="1437514" cy="34731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 err="1" smtClean="0"/>
              <a:t>Sextupole</a:t>
            </a:r>
            <a:endParaRPr lang="en-US" dirty="0" smtClean="0"/>
          </a:p>
        </p:txBody>
      </p:sp>
      <p:cxnSp>
        <p:nvCxnSpPr>
          <p:cNvPr id="3" name="Straight Arrow Connector 2"/>
          <p:cNvCxnSpPr/>
          <p:nvPr/>
        </p:nvCxnSpPr>
        <p:spPr>
          <a:xfrm>
            <a:off x="2717549" y="3568876"/>
            <a:ext cx="208104" cy="20059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717549" y="3969156"/>
            <a:ext cx="20810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6" idx="3"/>
            <a:endCxn id="7" idx="1"/>
          </p:cNvCxnSpPr>
          <p:nvPr/>
        </p:nvCxnSpPr>
        <p:spPr>
          <a:xfrm flipV="1">
            <a:off x="2717549" y="4147978"/>
            <a:ext cx="208104" cy="1685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>
            <a:stCxn id="18" idx="3"/>
          </p:cNvCxnSpPr>
          <p:nvPr/>
        </p:nvCxnSpPr>
        <p:spPr>
          <a:xfrm flipV="1">
            <a:off x="2704256" y="4415754"/>
            <a:ext cx="221397" cy="28431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stCxn id="8" idx="3"/>
          </p:cNvCxnSpPr>
          <p:nvPr/>
        </p:nvCxnSpPr>
        <p:spPr>
          <a:xfrm flipV="1">
            <a:off x="5359493" y="4069523"/>
            <a:ext cx="302464" cy="3330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V="1">
            <a:off x="5359493" y="4216071"/>
            <a:ext cx="446480" cy="19968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8" idx="3"/>
          </p:cNvCxnSpPr>
          <p:nvPr/>
        </p:nvCxnSpPr>
        <p:spPr>
          <a:xfrm flipV="1">
            <a:off x="5359493" y="4365413"/>
            <a:ext cx="590496" cy="3712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8" idx="3"/>
          </p:cNvCxnSpPr>
          <p:nvPr/>
        </p:nvCxnSpPr>
        <p:spPr>
          <a:xfrm>
            <a:off x="5359493" y="4402541"/>
            <a:ext cx="806520" cy="10035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>
            <a:off x="5359493" y="4402541"/>
            <a:ext cx="950536" cy="27480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8050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73C8A1B5-BCB3-4D44-98A1-D76BE7BC6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MAGNETS CONFIGURATION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72CDA65-8D08-4337-96C4-CDBC2CDA69F0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8001" y="5402865"/>
            <a:ext cx="413559" cy="177000"/>
          </a:xfrm>
        </p:spPr>
        <p:txBody>
          <a:bodyPr/>
          <a:lstStyle/>
          <a:p>
            <a:r>
              <a:rPr lang="en-US" noProof="0" dirty="0"/>
              <a:t>Page </a:t>
            </a:r>
            <a:fld id="{733122C9-A0B9-462F-8757-0847AD287B63}" type="slidenum">
              <a:rPr lang="en-US" noProof="0" smtClean="0"/>
              <a:pPr/>
              <a:t>8</a:t>
            </a:fld>
            <a:endParaRPr lang="en-US" noProof="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BE8E165-A8C6-4977-A2D3-9C0667420DBB}"/>
              </a:ext>
            </a:extLst>
          </p:cNvPr>
          <p:cNvSpPr txBox="1"/>
          <p:nvPr/>
        </p:nvSpPr>
        <p:spPr>
          <a:xfrm>
            <a:off x="611560" y="772141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Simple magnet configuration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071" y="1292381"/>
            <a:ext cx="2050730" cy="128416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5817" y="1290814"/>
            <a:ext cx="3096344" cy="1419433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9915" y="1286084"/>
            <a:ext cx="2094494" cy="1686302"/>
          </a:xfrm>
          <a:prstGeom prst="rect">
            <a:avLst/>
          </a:prstGeom>
        </p:spPr>
      </p:pic>
      <p:sp>
        <p:nvSpPr>
          <p:cNvPr id="22" name="TextBox 21"/>
          <p:cNvSpPr txBox="1"/>
          <p:nvPr/>
        </p:nvSpPr>
        <p:spPr>
          <a:xfrm>
            <a:off x="611560" y="3674556"/>
            <a:ext cx="641714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err="1">
                <a:latin typeface="Liberation Mono" panose="02070309020205020404" pitchFamily="49" charset="0"/>
              </a:rPr>
              <a:t>lattice_names</a:t>
            </a:r>
            <a:r>
              <a:rPr lang="en-US" sz="1000" dirty="0">
                <a:latin typeface="Liberation Mono" panose="02070309020205020404" pitchFamily="49" charset="0"/>
              </a:rPr>
              <a:t> : </a:t>
            </a:r>
            <a:r>
              <a:rPr lang="en-US" sz="1000" dirty="0" err="1">
                <a:latin typeface="Liberation Mono" panose="02070309020205020404" pitchFamily="49" charset="0"/>
              </a:rPr>
              <a:t>str</a:t>
            </a:r>
            <a:r>
              <a:rPr lang="en-US" sz="1000" dirty="0">
                <a:latin typeface="Liberation Mono" panose="02070309020205020404" pitchFamily="49" charset="0"/>
              </a:rPr>
              <a:t> or None, </a:t>
            </a:r>
            <a:r>
              <a:rPr lang="en-US" sz="1000" dirty="0" smtClean="0">
                <a:latin typeface="Liberation Mono" panose="02070309020205020404" pitchFamily="49" charset="0"/>
              </a:rPr>
              <a:t>optional</a:t>
            </a:r>
          </a:p>
          <a:p>
            <a:endParaRPr lang="en-US" sz="1000" dirty="0">
              <a:latin typeface="Liberation Mono" panose="02070309020205020404" pitchFamily="49" charset="0"/>
            </a:endParaRPr>
          </a:p>
          <a:p>
            <a:r>
              <a:rPr lang="en-US" sz="1000" dirty="0">
                <a:latin typeface="Liberation Mono" panose="02070309020205020404" pitchFamily="49" charset="0"/>
              </a:rPr>
              <a:t>        The name(s) of the associated element(s) in the lattice. By default,</a:t>
            </a:r>
          </a:p>
          <a:p>
            <a:r>
              <a:rPr lang="en-US" sz="1000" dirty="0">
                <a:latin typeface="Liberation Mono" panose="02070309020205020404" pitchFamily="49" charset="0"/>
              </a:rPr>
              <a:t>        the </a:t>
            </a:r>
            <a:r>
              <a:rPr lang="en-US" sz="1000" dirty="0" err="1">
                <a:latin typeface="Liberation Mono" panose="02070309020205020404" pitchFamily="49" charset="0"/>
              </a:rPr>
              <a:t>PyAML</a:t>
            </a:r>
            <a:r>
              <a:rPr lang="en-US" sz="1000" dirty="0">
                <a:latin typeface="Liberation Mono" panose="02070309020205020404" pitchFamily="49" charset="0"/>
              </a:rPr>
              <a:t> element name is used. </a:t>
            </a:r>
            <a:r>
              <a:rPr lang="en-US" sz="1000" dirty="0" err="1" smtClean="0">
                <a:latin typeface="Liberation Mono" panose="02070309020205020404" pitchFamily="49" charset="0"/>
              </a:rPr>
              <a:t>lattice_names</a:t>
            </a:r>
            <a:r>
              <a:rPr lang="en-US" sz="1000" dirty="0" smtClean="0">
                <a:latin typeface="Liberation Mono" panose="02070309020205020404" pitchFamily="49" charset="0"/>
              </a:rPr>
              <a:t> </a:t>
            </a:r>
            <a:r>
              <a:rPr lang="en-US" sz="1000" dirty="0">
                <a:latin typeface="Liberation Mono" panose="02070309020205020404" pitchFamily="49" charset="0"/>
              </a:rPr>
              <a:t>accept the following</a:t>
            </a:r>
          </a:p>
          <a:p>
            <a:r>
              <a:rPr lang="en-US" sz="1000" dirty="0">
                <a:latin typeface="Liberation Mono" panose="02070309020205020404" pitchFamily="49" charset="0"/>
              </a:rPr>
              <a:t>        syntax:</a:t>
            </a:r>
          </a:p>
          <a:p>
            <a:r>
              <a:rPr lang="en-US" sz="1000" dirty="0">
                <a:latin typeface="Liberation Mono" panose="02070309020205020404" pitchFamily="49" charset="0"/>
              </a:rPr>
              <a:t>        - list(name,[name]) : Element names</a:t>
            </a:r>
          </a:p>
          <a:p>
            <a:r>
              <a:rPr lang="en-US" sz="1000" dirty="0">
                <a:latin typeface="Liberation Mono" panose="02070309020205020404" pitchFamily="49" charset="0"/>
              </a:rPr>
              <a:t>        - [name]@</a:t>
            </a:r>
            <a:r>
              <a:rPr lang="en-US" sz="1000" dirty="0" err="1">
                <a:latin typeface="Liberation Mono" panose="02070309020205020404" pitchFamily="49" charset="0"/>
              </a:rPr>
              <a:t>idx</a:t>
            </a:r>
            <a:r>
              <a:rPr lang="en-US" sz="1000" dirty="0">
                <a:latin typeface="Liberation Mono" panose="02070309020205020404" pitchFamily="49" charset="0"/>
              </a:rPr>
              <a:t>[,</a:t>
            </a:r>
            <a:r>
              <a:rPr lang="en-US" sz="1000" dirty="0" err="1">
                <a:latin typeface="Liberation Mono" panose="02070309020205020404" pitchFamily="49" charset="0"/>
              </a:rPr>
              <a:t>idx</a:t>
            </a:r>
            <a:r>
              <a:rPr lang="en-US" sz="1000" dirty="0">
                <a:latin typeface="Liberation Mono" panose="02070309020205020404" pitchFamily="49" charset="0"/>
              </a:rPr>
              <a:t>] : Element indices in the subset formed by name.</a:t>
            </a:r>
          </a:p>
          <a:p>
            <a:r>
              <a:rPr lang="en-US" sz="1000" dirty="0">
                <a:latin typeface="Liberation Mono" panose="02070309020205020404" pitchFamily="49" charset="0"/>
              </a:rPr>
              <a:t>        - [name]#start_</a:t>
            </a:r>
            <a:r>
              <a:rPr lang="en-US" sz="1000" dirty="0" err="1">
                <a:latin typeface="Liberation Mono" panose="02070309020205020404" pitchFamily="49" charset="0"/>
              </a:rPr>
              <a:t>idx</a:t>
            </a:r>
            <a:r>
              <a:rPr lang="en-US" sz="1000" dirty="0">
                <a:latin typeface="Liberation Mono" panose="02070309020205020404" pitchFamily="49" charset="0"/>
              </a:rPr>
              <a:t>..</a:t>
            </a:r>
            <a:r>
              <a:rPr lang="en-US" sz="1000" dirty="0" err="1">
                <a:latin typeface="Liberation Mono" panose="02070309020205020404" pitchFamily="49" charset="0"/>
              </a:rPr>
              <a:t>end_idx</a:t>
            </a:r>
            <a:r>
              <a:rPr lang="en-US" sz="1000" dirty="0">
                <a:latin typeface="Liberation Mono" panose="02070309020205020404" pitchFamily="49" charset="0"/>
              </a:rPr>
              <a:t> : Element range in the subset formed by name.</a:t>
            </a:r>
          </a:p>
          <a:p>
            <a:r>
              <a:rPr lang="en-US" sz="1000" dirty="0">
                <a:latin typeface="Liberation Mono" panose="02070309020205020404" pitchFamily="49" charset="0"/>
              </a:rPr>
              <a:t>        In the above syntax, if the name is not </a:t>
            </a:r>
            <a:r>
              <a:rPr lang="en-US" sz="1000" dirty="0" smtClean="0">
                <a:latin typeface="Liberation Mono" panose="02070309020205020404" pitchFamily="49" charset="0"/>
              </a:rPr>
              <a:t>specified, </a:t>
            </a:r>
            <a:r>
              <a:rPr lang="en-US" sz="1000" dirty="0">
                <a:latin typeface="Liberation Mono" panose="02070309020205020404" pitchFamily="49" charset="0"/>
              </a:rPr>
              <a:t>the whole set</a:t>
            </a:r>
          </a:p>
          <a:p>
            <a:r>
              <a:rPr lang="en-US" sz="1000" dirty="0">
                <a:latin typeface="Liberation Mono" panose="02070309020205020404" pitchFamily="49" charset="0"/>
              </a:rPr>
              <a:t>        of lattice element is used for indexing.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611560" y="3361556"/>
            <a:ext cx="803296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Liberation Mono" panose="02070309020205020404" pitchFamily="49" charset="0"/>
              </a:rPr>
              <a:t>The </a:t>
            </a:r>
            <a:r>
              <a:rPr lang="en-US" sz="1000" b="1" dirty="0" smtClean="0">
                <a:latin typeface="Liberation Mono" panose="02070309020205020404" pitchFamily="49" charset="0"/>
              </a:rPr>
              <a:t>type</a:t>
            </a:r>
            <a:r>
              <a:rPr lang="en-US" sz="1000" dirty="0" smtClean="0">
                <a:latin typeface="Liberation Mono" panose="02070309020205020404" pitchFamily="49" charset="0"/>
              </a:rPr>
              <a:t> field refers to a python module. It is dynamically imported when the configuration is loaded.</a:t>
            </a:r>
            <a:endParaRPr lang="en-US" sz="1000" dirty="0">
              <a:latin typeface="Liberation Mono" panose="02070309020205020404" pitchFamily="49" charset="0"/>
            </a:endParaRPr>
          </a:p>
        </p:txBody>
      </p:sp>
      <p:pic>
        <p:nvPicPr>
          <p:cNvPr id="32" name="Picture 3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67" y="2710248"/>
            <a:ext cx="1706642" cy="62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3465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FF3F936-3E7B-59EE-99B2-A40BEED40F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E8FF7AFB-12D6-16C5-927F-21913C56D5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MAGNETS CONFIGURATION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292E3D-73FC-3BFC-A370-8CB3A5DA7D4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198001" y="5402865"/>
            <a:ext cx="413559" cy="177000"/>
          </a:xfrm>
        </p:spPr>
        <p:txBody>
          <a:bodyPr/>
          <a:lstStyle/>
          <a:p>
            <a:r>
              <a:rPr lang="en-US" noProof="0" dirty="0"/>
              <a:t>Page </a:t>
            </a:r>
            <a:fld id="{733122C9-A0B9-462F-8757-0847AD287B63}" type="slidenum">
              <a:rPr lang="en-US" noProof="0" smtClean="0"/>
              <a:pPr/>
              <a:t>9</a:t>
            </a:fld>
            <a:endParaRPr lang="en-US" noProof="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82030B2-B61C-1DA4-E8A9-44B604D3D2FD}"/>
              </a:ext>
            </a:extLst>
          </p:cNvPr>
          <p:cNvSpPr txBox="1"/>
          <p:nvPr/>
        </p:nvSpPr>
        <p:spPr>
          <a:xfrm>
            <a:off x="611560" y="772141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Magnets in series configuration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902ECD9-4E9A-0448-399A-D7A99C271A70}"/>
              </a:ext>
            </a:extLst>
          </p:cNvPr>
          <p:cNvSpPr txBox="1"/>
          <p:nvPr/>
        </p:nvSpPr>
        <p:spPr>
          <a:xfrm>
            <a:off x="454441" y="2727669"/>
            <a:ext cx="469381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100"/>
            </a:lvl1pPr>
          </a:lstStyle>
          <a:p>
            <a:r>
              <a:rPr lang="en-US" dirty="0"/>
              <a:t>All magnet can have the same calibration curve, or a specific curve can be applied to each magnet.</a:t>
            </a:r>
          </a:p>
        </p:txBody>
      </p:sp>
      <p:pic>
        <p:nvPicPr>
          <p:cNvPr id="11" name="Image 10" descr="Une image contenant Graphique, dessin, Caractère coloré, conception&#10;&#10;Le contenu généré par l’IA peut être incorrect.">
            <a:extLst>
              <a:ext uri="{FF2B5EF4-FFF2-40B4-BE49-F238E27FC236}">
                <a16:creationId xmlns:a16="http://schemas.microsoft.com/office/drawing/2014/main" id="{15BAC94F-602D-887A-96A1-DD4F10C1A03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1350496"/>
            <a:ext cx="2868302" cy="932003"/>
          </a:xfrm>
          <a:prstGeom prst="rect">
            <a:avLst/>
          </a:prstGeom>
        </p:spPr>
      </p:pic>
      <p:sp>
        <p:nvSpPr>
          <p:cNvPr id="19" name="ZoneTexte 18">
            <a:extLst>
              <a:ext uri="{FF2B5EF4-FFF2-40B4-BE49-F238E27FC236}">
                <a16:creationId xmlns:a16="http://schemas.microsoft.com/office/drawing/2014/main" id="{F3A05A05-248B-AD60-F3E3-24FF1C4D1D0E}"/>
              </a:ext>
            </a:extLst>
          </p:cNvPr>
          <p:cNvSpPr txBox="1"/>
          <p:nvPr/>
        </p:nvSpPr>
        <p:spPr>
          <a:xfrm>
            <a:off x="454441" y="3127779"/>
            <a:ext cx="2304452" cy="1827030"/>
          </a:xfrm>
          <a:prstGeom prst="rect">
            <a:avLst/>
          </a:prstGeom>
          <a:solidFill>
            <a:schemeClr val="tx1"/>
          </a:solidFill>
        </p:spPr>
        <p:txBody>
          <a:bodyPr wrap="square" lIns="36000" tIns="36000" rIns="36000" bIns="36000">
            <a:spAutoFit/>
          </a:bodyPr>
          <a:lstStyle/>
          <a:p>
            <a:pPr>
              <a:buNone/>
            </a:pP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- </a:t>
            </a:r>
            <a:r>
              <a:rPr lang="fr-FR" sz="600" dirty="0">
                <a:solidFill>
                  <a:srgbClr val="CF8E6D"/>
                </a:solidFill>
                <a:effectLst/>
                <a:latin typeface="JetBrains Mono"/>
              </a:rPr>
              <a:t>type</a:t>
            </a: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: </a:t>
            </a:r>
            <a:r>
              <a:rPr lang="fr-FR" sz="600" dirty="0" err="1">
                <a:solidFill>
                  <a:srgbClr val="BCBEC4"/>
                </a:solidFill>
                <a:effectLst/>
                <a:latin typeface="JetBrains Mono"/>
              </a:rPr>
              <a:t>pyaml.magnet.serialized_magnet</a:t>
            </a: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/>
            </a:r>
            <a:b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</a:b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  </a:t>
            </a:r>
            <a:r>
              <a:rPr lang="fr-FR" sz="600" dirty="0" err="1">
                <a:solidFill>
                  <a:srgbClr val="CF8E6D"/>
                </a:solidFill>
                <a:effectLst/>
                <a:latin typeface="JetBrains Mono"/>
              </a:rPr>
              <a:t>name</a:t>
            </a: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: </a:t>
            </a:r>
            <a:r>
              <a:rPr lang="fr-FR" sz="600" dirty="0" err="1">
                <a:solidFill>
                  <a:srgbClr val="BCBEC4"/>
                </a:solidFill>
                <a:effectLst/>
                <a:latin typeface="JetBrains Mono"/>
              </a:rPr>
              <a:t>mySeriesOfMagnets</a:t>
            </a: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/>
            </a:r>
            <a:b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</a:b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  </a:t>
            </a:r>
            <a:r>
              <a:rPr lang="fr-FR" sz="600" dirty="0" err="1">
                <a:solidFill>
                  <a:srgbClr val="CF8E6D"/>
                </a:solidFill>
                <a:effectLst/>
                <a:latin typeface="JetBrains Mono"/>
              </a:rPr>
              <a:t>function</a:t>
            </a: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: B1</a:t>
            </a:r>
            <a:b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</a:b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  </a:t>
            </a:r>
            <a:r>
              <a:rPr lang="fr-FR" sz="600" dirty="0" err="1">
                <a:solidFill>
                  <a:srgbClr val="CF8E6D"/>
                </a:solidFill>
                <a:effectLst/>
                <a:latin typeface="JetBrains Mono"/>
              </a:rPr>
              <a:t>elements</a:t>
            </a: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:</a:t>
            </a:r>
            <a:b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</a:b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    - QF8B-C04</a:t>
            </a:r>
            <a:b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</a:b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    - QF8D-C04</a:t>
            </a:r>
            <a:b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</a:b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    - QD5D-C04</a:t>
            </a:r>
            <a:b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</a:b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    - QF6D-C04</a:t>
            </a:r>
            <a:b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</a:b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    - QF4D-C04</a:t>
            </a:r>
            <a:b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</a:b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  </a:t>
            </a:r>
            <a:r>
              <a:rPr lang="fr-FR" sz="600" dirty="0">
                <a:solidFill>
                  <a:srgbClr val="CF8E6D"/>
                </a:solidFill>
                <a:effectLst/>
                <a:latin typeface="JetBrains Mono"/>
              </a:rPr>
              <a:t>model</a:t>
            </a: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:</a:t>
            </a:r>
            <a:b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</a:b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    </a:t>
            </a:r>
            <a:r>
              <a:rPr lang="fr-FR" sz="600" dirty="0">
                <a:solidFill>
                  <a:srgbClr val="CF8E6D"/>
                </a:solidFill>
                <a:effectLst/>
                <a:latin typeface="JetBrains Mono"/>
              </a:rPr>
              <a:t>type</a:t>
            </a: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: </a:t>
            </a:r>
            <a:r>
              <a:rPr lang="fr-FR" sz="600" dirty="0" err="1">
                <a:solidFill>
                  <a:srgbClr val="BCBEC4"/>
                </a:solidFill>
                <a:effectLst/>
                <a:latin typeface="JetBrains Mono"/>
              </a:rPr>
              <a:t>pyaml.magnet.linear_serialized_model</a:t>
            </a: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/>
            </a:r>
            <a:b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</a:b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    </a:t>
            </a:r>
            <a:r>
              <a:rPr lang="fr-FR" sz="600" dirty="0" err="1">
                <a:solidFill>
                  <a:srgbClr val="CF8E6D"/>
                </a:solidFill>
                <a:effectLst/>
                <a:latin typeface="JetBrains Mono"/>
              </a:rPr>
              <a:t>calibration_factors</a:t>
            </a: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: 1.00504</a:t>
            </a:r>
            <a:b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</a:b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    </a:t>
            </a:r>
            <a:r>
              <a:rPr lang="fr-FR" sz="600" dirty="0" err="1">
                <a:solidFill>
                  <a:srgbClr val="CF8E6D"/>
                </a:solidFill>
                <a:effectLst/>
                <a:latin typeface="JetBrains Mono"/>
              </a:rPr>
              <a:t>calibration_offsets</a:t>
            </a: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: 0.0</a:t>
            </a:r>
            <a:b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</a:b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    </a:t>
            </a:r>
            <a:r>
              <a:rPr lang="fr-FR" sz="600" dirty="0">
                <a:solidFill>
                  <a:srgbClr val="CF8E6D"/>
                </a:solidFill>
                <a:effectLst/>
                <a:latin typeface="JetBrains Mono"/>
              </a:rPr>
              <a:t>unit</a:t>
            </a: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: m-1</a:t>
            </a:r>
            <a:b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</a:b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    </a:t>
            </a:r>
            <a:r>
              <a:rPr lang="fr-FR" sz="600" dirty="0" err="1">
                <a:solidFill>
                  <a:srgbClr val="CF8E6D"/>
                </a:solidFill>
                <a:effectLst/>
                <a:latin typeface="JetBrains Mono"/>
              </a:rPr>
              <a:t>curves</a:t>
            </a: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: sr/</a:t>
            </a:r>
            <a:r>
              <a:rPr lang="fr-FR" sz="600" dirty="0" err="1">
                <a:solidFill>
                  <a:srgbClr val="BCBEC4"/>
                </a:solidFill>
                <a:effectLst/>
                <a:latin typeface="JetBrains Mono"/>
              </a:rPr>
              <a:t>magnet_models</a:t>
            </a: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/</a:t>
            </a:r>
            <a:r>
              <a:rPr lang="fr-FR" sz="600" dirty="0" err="1">
                <a:solidFill>
                  <a:srgbClr val="BCBEC4"/>
                </a:solidFill>
                <a:effectLst/>
                <a:latin typeface="JetBrains Mono"/>
              </a:rPr>
              <a:t>quadcurve.yaml</a:t>
            </a: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/>
            </a:r>
            <a:b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</a:b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    </a:t>
            </a:r>
            <a:r>
              <a:rPr lang="fr-FR" sz="600" dirty="0" err="1">
                <a:solidFill>
                  <a:srgbClr val="CF8E6D"/>
                </a:solidFill>
                <a:effectLst/>
                <a:latin typeface="JetBrains Mono"/>
              </a:rPr>
              <a:t>powerconverter</a:t>
            </a: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:</a:t>
            </a:r>
            <a:b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</a:b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      </a:t>
            </a:r>
            <a:r>
              <a:rPr lang="fr-FR" sz="600" dirty="0">
                <a:solidFill>
                  <a:srgbClr val="CF8E6D"/>
                </a:solidFill>
                <a:effectLst/>
                <a:latin typeface="JetBrains Mono"/>
              </a:rPr>
              <a:t>type</a:t>
            </a: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: </a:t>
            </a:r>
            <a:r>
              <a:rPr lang="fr-FR" sz="600" dirty="0" err="1">
                <a:solidFill>
                  <a:srgbClr val="BCBEC4"/>
                </a:solidFill>
                <a:effectLst/>
                <a:latin typeface="JetBrains Mono"/>
              </a:rPr>
              <a:t>tango.pyaml.attribute</a:t>
            </a: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/>
            </a:r>
            <a:b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</a:b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      </a:t>
            </a:r>
            <a:r>
              <a:rPr lang="fr-FR" sz="600" dirty="0" err="1">
                <a:solidFill>
                  <a:srgbClr val="CF8E6D"/>
                </a:solidFill>
                <a:effectLst/>
                <a:latin typeface="JetBrains Mono"/>
              </a:rPr>
              <a:t>attribute</a:t>
            </a: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: </a:t>
            </a:r>
            <a:r>
              <a:rPr lang="fr-FR" sz="600" dirty="0" err="1">
                <a:solidFill>
                  <a:srgbClr val="BCBEC4"/>
                </a:solidFill>
                <a:effectLst/>
                <a:latin typeface="JetBrains Mono"/>
              </a:rPr>
              <a:t>srmag</a:t>
            </a: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/ps-corr-sh1/c01-a-ch1/</a:t>
            </a:r>
            <a:r>
              <a:rPr lang="fr-FR" sz="600" dirty="0" err="1">
                <a:solidFill>
                  <a:srgbClr val="BCBEC4"/>
                </a:solidFill>
                <a:effectLst/>
                <a:latin typeface="JetBrains Mono"/>
              </a:rPr>
              <a:t>current</a:t>
            </a: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/>
            </a:r>
            <a:b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</a:b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      </a:t>
            </a:r>
            <a:r>
              <a:rPr lang="fr-FR" sz="600" dirty="0">
                <a:solidFill>
                  <a:srgbClr val="CF8E6D"/>
                </a:solidFill>
                <a:effectLst/>
                <a:latin typeface="JetBrains Mono"/>
              </a:rPr>
              <a:t>unit</a:t>
            </a: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: A</a:t>
            </a: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635109B-74B0-DB91-65C9-8C9B8ECF32BA}"/>
              </a:ext>
            </a:extLst>
          </p:cNvPr>
          <p:cNvSpPr txBox="1"/>
          <p:nvPr/>
        </p:nvSpPr>
        <p:spPr>
          <a:xfrm>
            <a:off x="2843808" y="3131311"/>
            <a:ext cx="2304452" cy="2473360"/>
          </a:xfrm>
          <a:prstGeom prst="rect">
            <a:avLst/>
          </a:prstGeom>
          <a:solidFill>
            <a:schemeClr val="tx1"/>
          </a:solidFill>
        </p:spPr>
        <p:txBody>
          <a:bodyPr wrap="square" lIns="36000" tIns="36000" rIns="36000" bIns="36000">
            <a:spAutoFit/>
          </a:bodyPr>
          <a:lstStyle/>
          <a:p>
            <a:pPr marL="171450" indent="-171450">
              <a:buFontTx/>
              <a:buChar char="-"/>
            </a:pPr>
            <a:r>
              <a:rPr lang="fr-FR" sz="600" dirty="0" smtClean="0">
                <a:solidFill>
                  <a:srgbClr val="CF8E6D"/>
                </a:solidFill>
                <a:effectLst/>
                <a:latin typeface="JetBrains Mono"/>
              </a:rPr>
              <a:t>type</a:t>
            </a: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: </a:t>
            </a:r>
            <a:r>
              <a:rPr lang="fr-FR" sz="600" dirty="0" err="1">
                <a:solidFill>
                  <a:srgbClr val="BCBEC4"/>
                </a:solidFill>
                <a:effectLst/>
                <a:latin typeface="JetBrains Mono"/>
              </a:rPr>
              <a:t>pyaml.magnet.serialized_magnet</a:t>
            </a: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/>
            </a:r>
            <a:b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</a:b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  </a:t>
            </a:r>
            <a:r>
              <a:rPr lang="fr-FR" sz="600" dirty="0" err="1">
                <a:solidFill>
                  <a:srgbClr val="CF8E6D"/>
                </a:solidFill>
                <a:effectLst/>
                <a:latin typeface="JetBrains Mono"/>
              </a:rPr>
              <a:t>name</a:t>
            </a: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: </a:t>
            </a:r>
            <a:r>
              <a:rPr lang="fr-FR" sz="600" dirty="0" err="1">
                <a:solidFill>
                  <a:srgbClr val="BCBEC4"/>
                </a:solidFill>
                <a:effectLst/>
                <a:latin typeface="JetBrains Mono"/>
              </a:rPr>
              <a:t>mySeriesOfMagnets</a:t>
            </a: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/>
            </a:r>
            <a:b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</a:b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  </a:t>
            </a:r>
            <a:r>
              <a:rPr lang="fr-FR" sz="600" dirty="0" err="1">
                <a:solidFill>
                  <a:srgbClr val="CF8E6D"/>
                </a:solidFill>
                <a:effectLst/>
                <a:latin typeface="JetBrains Mono"/>
              </a:rPr>
              <a:t>function</a:t>
            </a: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: B1</a:t>
            </a:r>
            <a:b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</a:b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  </a:t>
            </a:r>
            <a:r>
              <a:rPr lang="fr-FR" sz="600" dirty="0" err="1">
                <a:solidFill>
                  <a:srgbClr val="CF8E6D"/>
                </a:solidFill>
                <a:effectLst/>
                <a:latin typeface="JetBrains Mono"/>
              </a:rPr>
              <a:t>elements</a:t>
            </a: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:</a:t>
            </a:r>
            <a:b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</a:b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    - QF8B-C04</a:t>
            </a:r>
            <a:b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</a:b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    - QF8D-C04</a:t>
            </a:r>
            <a:b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</a:b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    - QD5D-C04</a:t>
            </a:r>
            <a:b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</a:b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    - QF6D-C04</a:t>
            </a:r>
            <a:b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</a:b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    - QF4D-C04</a:t>
            </a:r>
            <a:b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</a:b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  </a:t>
            </a:r>
            <a:r>
              <a:rPr lang="fr-FR" sz="600" dirty="0">
                <a:solidFill>
                  <a:srgbClr val="CF8E6D"/>
                </a:solidFill>
                <a:effectLst/>
                <a:latin typeface="JetBrains Mono"/>
              </a:rPr>
              <a:t>model</a:t>
            </a: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:</a:t>
            </a:r>
            <a:b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</a:b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    </a:t>
            </a:r>
            <a:r>
              <a:rPr lang="fr-FR" sz="600" dirty="0">
                <a:solidFill>
                  <a:srgbClr val="CF8E6D"/>
                </a:solidFill>
                <a:effectLst/>
                <a:latin typeface="JetBrains Mono"/>
              </a:rPr>
              <a:t>type</a:t>
            </a: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: </a:t>
            </a:r>
            <a:r>
              <a:rPr lang="fr-FR" sz="600" dirty="0" err="1">
                <a:solidFill>
                  <a:srgbClr val="BCBEC4"/>
                </a:solidFill>
                <a:effectLst/>
                <a:latin typeface="JetBrains Mono"/>
              </a:rPr>
              <a:t>pyaml.magnet.linear_serialized_model</a:t>
            </a: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/>
            </a:r>
            <a:b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</a:b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    </a:t>
            </a:r>
            <a:r>
              <a:rPr lang="fr-FR" sz="600" dirty="0" err="1">
                <a:solidFill>
                  <a:srgbClr val="CF8E6D"/>
                </a:solidFill>
                <a:effectLst/>
                <a:latin typeface="JetBrains Mono"/>
              </a:rPr>
              <a:t>calibration_factors</a:t>
            </a: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: [1.00504, 1.00504, 1.00504, 1.00504, 1.00504]</a:t>
            </a:r>
            <a:b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</a:b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    </a:t>
            </a:r>
            <a:r>
              <a:rPr lang="fr-FR" sz="600" dirty="0" err="1">
                <a:solidFill>
                  <a:srgbClr val="CF8E6D"/>
                </a:solidFill>
                <a:effectLst/>
                <a:latin typeface="JetBrains Mono"/>
              </a:rPr>
              <a:t>calibration_offsets</a:t>
            </a: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: [0.0, 0.0, 0.0, 0.0, 0.0]</a:t>
            </a:r>
            <a:b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</a:b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    </a:t>
            </a:r>
            <a:r>
              <a:rPr lang="fr-FR" sz="600" dirty="0">
                <a:solidFill>
                  <a:srgbClr val="CF8E6D"/>
                </a:solidFill>
                <a:effectLst/>
                <a:latin typeface="JetBrains Mono"/>
              </a:rPr>
              <a:t>unit</a:t>
            </a: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: m-1</a:t>
            </a:r>
            <a:b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</a:b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    </a:t>
            </a:r>
            <a:r>
              <a:rPr lang="fr-FR" sz="600" dirty="0" err="1">
                <a:solidFill>
                  <a:srgbClr val="CF8E6D"/>
                </a:solidFill>
                <a:effectLst/>
                <a:latin typeface="JetBrains Mono"/>
              </a:rPr>
              <a:t>curves</a:t>
            </a: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:</a:t>
            </a:r>
            <a:b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</a:b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      - sr/</a:t>
            </a:r>
            <a:r>
              <a:rPr lang="fr-FR" sz="600" dirty="0" err="1">
                <a:solidFill>
                  <a:srgbClr val="BCBEC4"/>
                </a:solidFill>
                <a:effectLst/>
                <a:latin typeface="JetBrains Mono"/>
              </a:rPr>
              <a:t>magnet_models</a:t>
            </a: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/quadcurve1.yaml</a:t>
            </a:r>
            <a:b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</a:b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      - sr/</a:t>
            </a:r>
            <a:r>
              <a:rPr lang="fr-FR" sz="600" dirty="0" err="1">
                <a:solidFill>
                  <a:srgbClr val="BCBEC4"/>
                </a:solidFill>
                <a:effectLst/>
                <a:latin typeface="JetBrains Mono"/>
              </a:rPr>
              <a:t>magnet_models</a:t>
            </a: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/quadcurve2.yaml</a:t>
            </a:r>
            <a:b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</a:b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      - sr/</a:t>
            </a:r>
            <a:r>
              <a:rPr lang="fr-FR" sz="600" dirty="0" err="1">
                <a:solidFill>
                  <a:srgbClr val="BCBEC4"/>
                </a:solidFill>
                <a:effectLst/>
                <a:latin typeface="JetBrains Mono"/>
              </a:rPr>
              <a:t>magnet_models</a:t>
            </a: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/quadcurve3.yaml</a:t>
            </a:r>
            <a:b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</a:b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      - sr/</a:t>
            </a:r>
            <a:r>
              <a:rPr lang="fr-FR" sz="600" dirty="0" err="1">
                <a:solidFill>
                  <a:srgbClr val="BCBEC4"/>
                </a:solidFill>
                <a:effectLst/>
                <a:latin typeface="JetBrains Mono"/>
              </a:rPr>
              <a:t>magnet_models</a:t>
            </a: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/quadcurve4.yaml</a:t>
            </a:r>
            <a:b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</a:b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      - sr/</a:t>
            </a:r>
            <a:r>
              <a:rPr lang="fr-FR" sz="600" dirty="0" err="1">
                <a:solidFill>
                  <a:srgbClr val="BCBEC4"/>
                </a:solidFill>
                <a:effectLst/>
                <a:latin typeface="JetBrains Mono"/>
              </a:rPr>
              <a:t>magnet_models</a:t>
            </a: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/quadcurve5.yaml</a:t>
            </a:r>
            <a:b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</a:b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    </a:t>
            </a:r>
            <a:r>
              <a:rPr lang="fr-FR" sz="600" dirty="0" err="1">
                <a:solidFill>
                  <a:srgbClr val="CF8E6D"/>
                </a:solidFill>
                <a:effectLst/>
                <a:latin typeface="JetBrains Mono"/>
              </a:rPr>
              <a:t>powerconverter</a:t>
            </a: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:</a:t>
            </a:r>
            <a:b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</a:b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      </a:t>
            </a:r>
            <a:r>
              <a:rPr lang="fr-FR" sz="600" dirty="0">
                <a:solidFill>
                  <a:srgbClr val="CF8E6D"/>
                </a:solidFill>
                <a:effectLst/>
                <a:latin typeface="JetBrains Mono"/>
              </a:rPr>
              <a:t>type</a:t>
            </a: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: </a:t>
            </a:r>
            <a:r>
              <a:rPr lang="fr-FR" sz="600" dirty="0" err="1">
                <a:solidFill>
                  <a:srgbClr val="BCBEC4"/>
                </a:solidFill>
                <a:effectLst/>
                <a:latin typeface="JetBrains Mono"/>
              </a:rPr>
              <a:t>tango.pyaml.attribute</a:t>
            </a: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/>
            </a:r>
            <a:b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</a:b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      </a:t>
            </a:r>
            <a:r>
              <a:rPr lang="fr-FR" sz="600" dirty="0" err="1">
                <a:solidFill>
                  <a:srgbClr val="CF8E6D"/>
                </a:solidFill>
                <a:effectLst/>
                <a:latin typeface="JetBrains Mono"/>
              </a:rPr>
              <a:t>attribute</a:t>
            </a: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: </a:t>
            </a:r>
            <a:r>
              <a:rPr lang="fr-FR" sz="600" dirty="0" err="1">
                <a:solidFill>
                  <a:srgbClr val="BCBEC4"/>
                </a:solidFill>
                <a:effectLst/>
                <a:latin typeface="JetBrains Mono"/>
              </a:rPr>
              <a:t>srmag</a:t>
            </a: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/ps-corr-sh1/c01-a-ch1/</a:t>
            </a:r>
            <a:r>
              <a:rPr lang="fr-FR" sz="600" dirty="0" err="1">
                <a:solidFill>
                  <a:srgbClr val="BCBEC4"/>
                </a:solidFill>
                <a:effectLst/>
                <a:latin typeface="JetBrains Mono"/>
              </a:rPr>
              <a:t>current</a:t>
            </a: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/>
            </a:r>
            <a:b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</a:b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      </a:t>
            </a:r>
            <a:r>
              <a:rPr lang="fr-FR" sz="600" dirty="0">
                <a:solidFill>
                  <a:srgbClr val="CF8E6D"/>
                </a:solidFill>
                <a:effectLst/>
                <a:latin typeface="JetBrains Mono"/>
              </a:rPr>
              <a:t>unit</a:t>
            </a: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: </a:t>
            </a:r>
            <a:r>
              <a:rPr lang="fr-FR" sz="600" dirty="0" smtClean="0">
                <a:solidFill>
                  <a:srgbClr val="BCBEC4"/>
                </a:solidFill>
                <a:effectLst/>
                <a:latin typeface="JetBrains Mono"/>
              </a:rPr>
              <a:t>A</a:t>
            </a:r>
          </a:p>
          <a:p>
            <a:pPr marL="171450" indent="-171450">
              <a:buFontTx/>
              <a:buChar char="-"/>
            </a:pPr>
            <a:endParaRPr lang="fr-FR" sz="600" dirty="0">
              <a:solidFill>
                <a:srgbClr val="BCBEC4"/>
              </a:solidFill>
              <a:effectLst/>
              <a:latin typeface="JetBrains Mono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5902A8E6-E838-CF22-D0EE-000DD857713D}"/>
              </a:ext>
            </a:extLst>
          </p:cNvPr>
          <p:cNvSpPr txBox="1"/>
          <p:nvPr/>
        </p:nvSpPr>
        <p:spPr>
          <a:xfrm>
            <a:off x="3652523" y="1929929"/>
            <a:ext cx="287258" cy="18466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600" dirty="0"/>
              <a:t>PS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14D4D713-0D96-5748-9E54-4DAD0068D2F2}"/>
              </a:ext>
            </a:extLst>
          </p:cNvPr>
          <p:cNvSpPr txBox="1"/>
          <p:nvPr/>
        </p:nvSpPr>
        <p:spPr>
          <a:xfrm>
            <a:off x="5364088" y="3127779"/>
            <a:ext cx="2664985" cy="1642364"/>
          </a:xfrm>
          <a:prstGeom prst="rect">
            <a:avLst/>
          </a:prstGeom>
          <a:solidFill>
            <a:schemeClr val="tx1"/>
          </a:solidFill>
        </p:spPr>
        <p:txBody>
          <a:bodyPr wrap="square" lIns="36000" tIns="36000" rIns="36000" bIns="36000">
            <a:spAutoFit/>
          </a:bodyPr>
          <a:lstStyle/>
          <a:p>
            <a:pPr>
              <a:buNone/>
            </a:pP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sr: Accelerator = </a:t>
            </a:r>
            <a:r>
              <a:rPr lang="fr-FR" sz="600" dirty="0" err="1">
                <a:solidFill>
                  <a:srgbClr val="BCBEC4"/>
                </a:solidFill>
                <a:effectLst/>
                <a:latin typeface="JetBrains Mono"/>
              </a:rPr>
              <a:t>Accelerator.load</a:t>
            </a: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(</a:t>
            </a:r>
            <a:r>
              <a:rPr lang="fr-FR" sz="600" dirty="0" err="1">
                <a:solidFill>
                  <a:srgbClr val="BCBEC4"/>
                </a:solidFill>
                <a:effectLst/>
                <a:latin typeface="JetBrains Mono"/>
              </a:rPr>
              <a:t>sr_file</a:t>
            </a: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)</a:t>
            </a:r>
            <a:b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</a:b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magnets = [</a:t>
            </a:r>
            <a:b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</a:b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    </a:t>
            </a:r>
            <a:r>
              <a:rPr lang="fr-FR" sz="600" dirty="0" err="1">
                <a:solidFill>
                  <a:srgbClr val="BCBEC4"/>
                </a:solidFill>
                <a:effectLst/>
                <a:latin typeface="JetBrains Mono"/>
              </a:rPr>
              <a:t>sr.design.get_element</a:t>
            </a: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(</a:t>
            </a:r>
            <a:r>
              <a:rPr lang="fr-FR" sz="600" dirty="0">
                <a:solidFill>
                  <a:srgbClr val="6AAB73"/>
                </a:solidFill>
                <a:effectLst/>
                <a:latin typeface="JetBrains Mono"/>
              </a:rPr>
              <a:t>"QF8B-C04"</a:t>
            </a: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),</a:t>
            </a:r>
            <a:b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</a:b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    </a:t>
            </a:r>
            <a:r>
              <a:rPr lang="fr-FR" sz="600" dirty="0" err="1">
                <a:solidFill>
                  <a:srgbClr val="BCBEC4"/>
                </a:solidFill>
                <a:effectLst/>
                <a:latin typeface="JetBrains Mono"/>
              </a:rPr>
              <a:t>sr.design.get_element</a:t>
            </a: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(</a:t>
            </a:r>
            <a:r>
              <a:rPr lang="fr-FR" sz="600" dirty="0">
                <a:solidFill>
                  <a:srgbClr val="6AAB73"/>
                </a:solidFill>
                <a:effectLst/>
                <a:latin typeface="JetBrains Mono"/>
              </a:rPr>
              <a:t>"QF8B-C04"</a:t>
            </a: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),</a:t>
            </a:r>
            <a:b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</a:b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    </a:t>
            </a:r>
            <a:r>
              <a:rPr lang="fr-FR" sz="600" dirty="0" err="1">
                <a:solidFill>
                  <a:srgbClr val="BCBEC4"/>
                </a:solidFill>
                <a:effectLst/>
                <a:latin typeface="JetBrains Mono"/>
              </a:rPr>
              <a:t>sr.design.get_element</a:t>
            </a: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(</a:t>
            </a:r>
            <a:r>
              <a:rPr lang="fr-FR" sz="600" dirty="0">
                <a:solidFill>
                  <a:srgbClr val="6AAB73"/>
                </a:solidFill>
                <a:effectLst/>
                <a:latin typeface="JetBrains Mono"/>
              </a:rPr>
              <a:t>"QD5D-C04"</a:t>
            </a: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),</a:t>
            </a:r>
            <a:b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</a:b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    </a:t>
            </a:r>
            <a:r>
              <a:rPr lang="fr-FR" sz="600" dirty="0" err="1">
                <a:solidFill>
                  <a:srgbClr val="BCBEC4"/>
                </a:solidFill>
                <a:effectLst/>
                <a:latin typeface="JetBrains Mono"/>
              </a:rPr>
              <a:t>sr.design.get_element</a:t>
            </a: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(</a:t>
            </a:r>
            <a:r>
              <a:rPr lang="fr-FR" sz="600" dirty="0">
                <a:solidFill>
                  <a:srgbClr val="6AAB73"/>
                </a:solidFill>
                <a:effectLst/>
                <a:latin typeface="JetBrains Mono"/>
              </a:rPr>
              <a:t>"QF6D-C04"</a:t>
            </a: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),</a:t>
            </a:r>
            <a:b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</a:b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    </a:t>
            </a:r>
            <a:r>
              <a:rPr lang="fr-FR" sz="600" dirty="0" err="1">
                <a:solidFill>
                  <a:srgbClr val="BCBEC4"/>
                </a:solidFill>
                <a:effectLst/>
                <a:latin typeface="JetBrains Mono"/>
              </a:rPr>
              <a:t>sr.design.get_element</a:t>
            </a: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(</a:t>
            </a:r>
            <a:r>
              <a:rPr lang="fr-FR" sz="600" dirty="0">
                <a:solidFill>
                  <a:srgbClr val="6AAB73"/>
                </a:solidFill>
                <a:effectLst/>
                <a:latin typeface="JetBrains Mono"/>
              </a:rPr>
              <a:t>"QF4D-C04"</a:t>
            </a: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),</a:t>
            </a:r>
            <a:b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</a:b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]</a:t>
            </a:r>
            <a:b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</a:b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/>
            </a:r>
            <a:b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</a:b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magnets[</a:t>
            </a:r>
            <a:r>
              <a:rPr lang="fr-FR" sz="600" dirty="0">
                <a:solidFill>
                  <a:srgbClr val="2AACB8"/>
                </a:solidFill>
                <a:effectLst/>
                <a:latin typeface="JetBrains Mono"/>
              </a:rPr>
              <a:t>3</a:t>
            </a: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].</a:t>
            </a:r>
            <a:r>
              <a:rPr lang="fr-FR" sz="600" dirty="0" err="1">
                <a:solidFill>
                  <a:srgbClr val="BCBEC4"/>
                </a:solidFill>
                <a:effectLst/>
                <a:latin typeface="JetBrains Mono"/>
              </a:rPr>
              <a:t>strength.set</a:t>
            </a: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(</a:t>
            </a:r>
            <a:r>
              <a:rPr lang="fr-FR" sz="600" dirty="0">
                <a:solidFill>
                  <a:srgbClr val="2AACB8"/>
                </a:solidFill>
                <a:effectLst/>
                <a:latin typeface="JetBrains Mono"/>
              </a:rPr>
              <a:t>0.6</a:t>
            </a: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)</a:t>
            </a:r>
            <a:b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</a:br>
            <a:r>
              <a:rPr lang="fr-FR" sz="600" dirty="0">
                <a:solidFill>
                  <a:srgbClr val="7A7E85"/>
                </a:solidFill>
                <a:effectLst/>
                <a:latin typeface="JetBrains Mono"/>
              </a:rPr>
              <a:t># </a:t>
            </a:r>
            <a:r>
              <a:rPr lang="fr-FR" sz="600" dirty="0" err="1">
                <a:solidFill>
                  <a:srgbClr val="7A7E85"/>
                </a:solidFill>
                <a:effectLst/>
                <a:latin typeface="JetBrains Mono"/>
              </a:rPr>
              <a:t>Strengths</a:t>
            </a:r>
            <a:r>
              <a:rPr lang="fr-FR" sz="600" dirty="0">
                <a:solidFill>
                  <a:srgbClr val="7A7E85"/>
                </a:solidFill>
                <a:effectLst/>
                <a:latin typeface="JetBrains Mono"/>
              </a:rPr>
              <a:t> </a:t>
            </a:r>
            <a:r>
              <a:rPr lang="fr-FR" sz="600" dirty="0" err="1">
                <a:solidFill>
                  <a:srgbClr val="7A7E85"/>
                </a:solidFill>
                <a:effectLst/>
                <a:latin typeface="JetBrains Mono"/>
              </a:rPr>
              <a:t>may</a:t>
            </a:r>
            <a:r>
              <a:rPr lang="fr-FR" sz="600" dirty="0">
                <a:solidFill>
                  <a:srgbClr val="7A7E85"/>
                </a:solidFill>
                <a:effectLst/>
                <a:latin typeface="JetBrains Mono"/>
              </a:rPr>
              <a:t> not all </a:t>
            </a:r>
            <a:r>
              <a:rPr lang="fr-FR" sz="600" dirty="0" err="1">
                <a:solidFill>
                  <a:srgbClr val="7A7E85"/>
                </a:solidFill>
                <a:effectLst/>
                <a:latin typeface="JetBrains Mono"/>
              </a:rPr>
              <a:t>be</a:t>
            </a:r>
            <a:r>
              <a:rPr lang="fr-FR" sz="600" dirty="0">
                <a:solidFill>
                  <a:srgbClr val="7A7E85"/>
                </a:solidFill>
                <a:effectLst/>
                <a:latin typeface="JetBrains Mono"/>
              </a:rPr>
              <a:t> </a:t>
            </a:r>
            <a:r>
              <a:rPr lang="fr-FR" sz="600" dirty="0" err="1">
                <a:solidFill>
                  <a:srgbClr val="7A7E85"/>
                </a:solidFill>
                <a:effectLst/>
                <a:latin typeface="JetBrains Mono"/>
              </a:rPr>
              <a:t>equal</a:t>
            </a:r>
            <a:r>
              <a:rPr lang="fr-FR" sz="600" dirty="0">
                <a:solidFill>
                  <a:srgbClr val="7A7E85"/>
                </a:solidFill>
                <a:effectLst/>
                <a:latin typeface="JetBrains Mono"/>
              </a:rPr>
              <a:t>, </a:t>
            </a:r>
            <a:r>
              <a:rPr lang="fr-FR" sz="600" dirty="0" err="1">
                <a:solidFill>
                  <a:srgbClr val="7A7E85"/>
                </a:solidFill>
                <a:effectLst/>
                <a:latin typeface="JetBrains Mono"/>
              </a:rPr>
              <a:t>depending</a:t>
            </a:r>
            <a:r>
              <a:rPr lang="fr-FR" sz="600" dirty="0">
                <a:solidFill>
                  <a:srgbClr val="7A7E85"/>
                </a:solidFill>
                <a:effectLst/>
                <a:latin typeface="JetBrains Mono"/>
              </a:rPr>
              <a:t> on the magnet calibration </a:t>
            </a:r>
            <a:r>
              <a:rPr lang="fr-FR" sz="600" dirty="0" err="1">
                <a:solidFill>
                  <a:srgbClr val="7A7E85"/>
                </a:solidFill>
                <a:effectLst/>
                <a:latin typeface="JetBrains Mono"/>
              </a:rPr>
              <a:t>parameters</a:t>
            </a:r>
            <a:r>
              <a:rPr lang="fr-FR" sz="600" dirty="0">
                <a:solidFill>
                  <a:srgbClr val="7A7E85"/>
                </a:solidFill>
                <a:effectLst/>
                <a:latin typeface="JetBrains Mono"/>
              </a:rPr>
              <a:t/>
            </a:r>
            <a:br>
              <a:rPr lang="fr-FR" sz="600" dirty="0">
                <a:solidFill>
                  <a:srgbClr val="7A7E85"/>
                </a:solidFill>
                <a:effectLst/>
                <a:latin typeface="JetBrains Mono"/>
              </a:rPr>
            </a:br>
            <a:r>
              <a:rPr lang="fr-FR" sz="600" dirty="0" err="1">
                <a:solidFill>
                  <a:srgbClr val="BCBEC4"/>
                </a:solidFill>
                <a:latin typeface="JetBrains Mono"/>
              </a:rPr>
              <a:t>strengths</a:t>
            </a:r>
            <a:r>
              <a:rPr lang="fr-FR" sz="600" dirty="0">
                <a:solidFill>
                  <a:srgbClr val="6F737A"/>
                </a:solidFill>
                <a:effectLst/>
                <a:latin typeface="JetBrains Mono"/>
              </a:rPr>
              <a:t> </a:t>
            </a: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= [</a:t>
            </a:r>
            <a:r>
              <a:rPr lang="fr-FR" sz="600" dirty="0" err="1">
                <a:solidFill>
                  <a:srgbClr val="BCBEC4"/>
                </a:solidFill>
                <a:effectLst/>
                <a:latin typeface="JetBrains Mono"/>
              </a:rPr>
              <a:t>magnet.strength.get</a:t>
            </a: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() </a:t>
            </a:r>
            <a:r>
              <a:rPr lang="fr-FR" sz="600" dirty="0">
                <a:solidFill>
                  <a:srgbClr val="CF8E6D"/>
                </a:solidFill>
                <a:effectLst/>
                <a:latin typeface="JetBrains Mono"/>
              </a:rPr>
              <a:t>for </a:t>
            </a: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magnet </a:t>
            </a:r>
            <a:r>
              <a:rPr lang="fr-FR" sz="600" dirty="0">
                <a:solidFill>
                  <a:srgbClr val="CF8E6D"/>
                </a:solidFill>
                <a:effectLst/>
                <a:latin typeface="JetBrains Mono"/>
              </a:rPr>
              <a:t>in </a:t>
            </a: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magnets]</a:t>
            </a:r>
            <a:b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</a:b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/>
            </a:r>
            <a:b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</a:br>
            <a:r>
              <a:rPr lang="fr-FR" sz="600" dirty="0">
                <a:solidFill>
                  <a:srgbClr val="7A7E85"/>
                </a:solidFill>
                <a:effectLst/>
                <a:latin typeface="JetBrains Mono"/>
              </a:rPr>
              <a:t># All </a:t>
            </a:r>
            <a:r>
              <a:rPr lang="fr-FR" sz="600" dirty="0" err="1">
                <a:solidFill>
                  <a:srgbClr val="7A7E85"/>
                </a:solidFill>
                <a:effectLst/>
                <a:latin typeface="JetBrains Mono"/>
              </a:rPr>
              <a:t>currents</a:t>
            </a:r>
            <a:r>
              <a:rPr lang="fr-FR" sz="600" dirty="0">
                <a:solidFill>
                  <a:srgbClr val="7A7E85"/>
                </a:solidFill>
                <a:effectLst/>
                <a:latin typeface="JetBrains Mono"/>
              </a:rPr>
              <a:t> must </a:t>
            </a:r>
            <a:r>
              <a:rPr lang="fr-FR" sz="600" dirty="0" err="1">
                <a:solidFill>
                  <a:srgbClr val="7A7E85"/>
                </a:solidFill>
                <a:effectLst/>
                <a:latin typeface="JetBrains Mono"/>
              </a:rPr>
              <a:t>be</a:t>
            </a:r>
            <a:r>
              <a:rPr lang="fr-FR" sz="600" dirty="0">
                <a:solidFill>
                  <a:srgbClr val="7A7E85"/>
                </a:solidFill>
                <a:effectLst/>
                <a:latin typeface="JetBrains Mono"/>
              </a:rPr>
              <a:t> </a:t>
            </a:r>
            <a:r>
              <a:rPr lang="fr-FR" sz="600" dirty="0" err="1">
                <a:solidFill>
                  <a:srgbClr val="7A7E85"/>
                </a:solidFill>
                <a:effectLst/>
                <a:latin typeface="JetBrains Mono"/>
              </a:rPr>
              <a:t>equal</a:t>
            </a:r>
            <a:r>
              <a:rPr lang="fr-FR" sz="600" dirty="0">
                <a:solidFill>
                  <a:srgbClr val="7A7E85"/>
                </a:solidFill>
                <a:effectLst/>
                <a:latin typeface="JetBrains Mono"/>
              </a:rPr>
              <a:t>; </a:t>
            </a:r>
            <a:r>
              <a:rPr lang="fr-FR" sz="600" dirty="0" err="1">
                <a:solidFill>
                  <a:srgbClr val="7A7E85"/>
                </a:solidFill>
                <a:effectLst/>
                <a:latin typeface="JetBrains Mono"/>
              </a:rPr>
              <a:t>this</a:t>
            </a:r>
            <a:r>
              <a:rPr lang="fr-FR" sz="600" dirty="0">
                <a:solidFill>
                  <a:srgbClr val="7A7E85"/>
                </a:solidFill>
                <a:effectLst/>
                <a:latin typeface="JetBrains Mono"/>
              </a:rPr>
              <a:t> </a:t>
            </a:r>
            <a:r>
              <a:rPr lang="fr-FR" sz="600" dirty="0" err="1">
                <a:solidFill>
                  <a:srgbClr val="7A7E85"/>
                </a:solidFill>
                <a:effectLst/>
                <a:latin typeface="JetBrains Mono"/>
              </a:rPr>
              <a:t>is</a:t>
            </a:r>
            <a:r>
              <a:rPr lang="fr-FR" sz="600" dirty="0">
                <a:solidFill>
                  <a:srgbClr val="7A7E85"/>
                </a:solidFill>
                <a:effectLst/>
                <a:latin typeface="JetBrains Mono"/>
              </a:rPr>
              <a:t> </a:t>
            </a:r>
            <a:r>
              <a:rPr lang="fr-FR" sz="600" dirty="0" err="1">
                <a:solidFill>
                  <a:srgbClr val="7A7E85"/>
                </a:solidFill>
                <a:effectLst/>
                <a:latin typeface="JetBrains Mono"/>
              </a:rPr>
              <a:t>what</a:t>
            </a:r>
            <a:r>
              <a:rPr lang="fr-FR" sz="600" dirty="0">
                <a:solidFill>
                  <a:srgbClr val="7A7E85"/>
                </a:solidFill>
                <a:effectLst/>
                <a:latin typeface="JetBrains Mono"/>
              </a:rPr>
              <a:t> </a:t>
            </a:r>
            <a:r>
              <a:rPr lang="fr-FR" sz="600" dirty="0" err="1">
                <a:solidFill>
                  <a:srgbClr val="7A7E85"/>
                </a:solidFill>
                <a:effectLst/>
                <a:latin typeface="JetBrains Mono"/>
              </a:rPr>
              <a:t>binds</a:t>
            </a:r>
            <a:r>
              <a:rPr lang="fr-FR" sz="600" dirty="0">
                <a:solidFill>
                  <a:srgbClr val="7A7E85"/>
                </a:solidFill>
                <a:effectLst/>
                <a:latin typeface="JetBrains Mono"/>
              </a:rPr>
              <a:t> the magnets </a:t>
            </a:r>
            <a:r>
              <a:rPr lang="fr-FR" sz="600" dirty="0" err="1">
                <a:solidFill>
                  <a:srgbClr val="7A7E85"/>
                </a:solidFill>
                <a:effectLst/>
                <a:latin typeface="JetBrains Mono"/>
              </a:rPr>
              <a:t>together</a:t>
            </a:r>
            <a:r>
              <a:rPr lang="fr-FR" sz="600" dirty="0">
                <a:solidFill>
                  <a:srgbClr val="7A7E85"/>
                </a:solidFill>
                <a:effectLst/>
                <a:latin typeface="JetBrains Mono"/>
              </a:rPr>
              <a:t>.</a:t>
            </a:r>
            <a:br>
              <a:rPr lang="fr-FR" sz="600" dirty="0">
                <a:solidFill>
                  <a:srgbClr val="7A7E85"/>
                </a:solidFill>
                <a:effectLst/>
                <a:latin typeface="JetBrains Mono"/>
              </a:rPr>
            </a:br>
            <a:endParaRPr lang="fr-FR" sz="600" dirty="0" smtClean="0">
              <a:solidFill>
                <a:srgbClr val="7A7E85"/>
              </a:solidFill>
              <a:effectLst/>
              <a:latin typeface="JetBrains Mono"/>
            </a:endParaRPr>
          </a:p>
          <a:p>
            <a:pPr>
              <a:buNone/>
            </a:pPr>
            <a:r>
              <a:rPr lang="fr-FR" sz="600" dirty="0" err="1" smtClean="0">
                <a:solidFill>
                  <a:srgbClr val="BCBEC4"/>
                </a:solidFill>
                <a:latin typeface="JetBrains Mono"/>
              </a:rPr>
              <a:t>currents</a:t>
            </a:r>
            <a:r>
              <a:rPr lang="fr-FR" sz="600" dirty="0" smtClean="0">
                <a:solidFill>
                  <a:srgbClr val="6F737A"/>
                </a:solidFill>
                <a:effectLst/>
                <a:latin typeface="JetBrains Mono"/>
              </a:rPr>
              <a:t> </a:t>
            </a: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= [</a:t>
            </a:r>
            <a:r>
              <a:rPr lang="fr-FR" sz="600" dirty="0" err="1">
                <a:solidFill>
                  <a:srgbClr val="BCBEC4"/>
                </a:solidFill>
                <a:effectLst/>
                <a:latin typeface="JetBrains Mono"/>
              </a:rPr>
              <a:t>magnet.hardware.get</a:t>
            </a: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() </a:t>
            </a:r>
            <a:r>
              <a:rPr lang="fr-FR" sz="600" dirty="0">
                <a:solidFill>
                  <a:srgbClr val="CF8E6D"/>
                </a:solidFill>
                <a:effectLst/>
                <a:latin typeface="JetBrains Mono"/>
              </a:rPr>
              <a:t>for </a:t>
            </a: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magnet </a:t>
            </a:r>
            <a:r>
              <a:rPr lang="fr-FR" sz="600" dirty="0">
                <a:solidFill>
                  <a:srgbClr val="CF8E6D"/>
                </a:solidFill>
                <a:effectLst/>
                <a:latin typeface="JetBrains Mono"/>
              </a:rPr>
              <a:t>in </a:t>
            </a:r>
            <a:r>
              <a:rPr lang="fr-FR" sz="600" dirty="0">
                <a:solidFill>
                  <a:srgbClr val="BCBEC4"/>
                </a:solidFill>
                <a:effectLst/>
                <a:latin typeface="JetBrains Mono"/>
              </a:rPr>
              <a:t>magnets]</a:t>
            </a:r>
          </a:p>
        </p:txBody>
      </p:sp>
      <p:sp>
        <p:nvSpPr>
          <p:cNvPr id="28" name="TextBox 11">
            <a:extLst>
              <a:ext uri="{FF2B5EF4-FFF2-40B4-BE49-F238E27FC236}">
                <a16:creationId xmlns:a16="http://schemas.microsoft.com/office/drawing/2014/main" id="{AE1C2316-5077-AEDB-69E9-82F46577BA83}"/>
              </a:ext>
            </a:extLst>
          </p:cNvPr>
          <p:cNvSpPr txBox="1"/>
          <p:nvPr/>
        </p:nvSpPr>
        <p:spPr>
          <a:xfrm>
            <a:off x="458543" y="1243481"/>
            <a:ext cx="240803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100"/>
            </a:lvl1pPr>
          </a:lstStyle>
          <a:p>
            <a:r>
              <a:rPr lang="en-US" dirty="0"/>
              <a:t>1 power supply for </a:t>
            </a:r>
            <a:r>
              <a:rPr lang="en-US"/>
              <a:t>several magnets</a:t>
            </a:r>
            <a:endParaRPr lang="en-US" dirty="0"/>
          </a:p>
        </p:txBody>
      </p:sp>
      <p:sp>
        <p:nvSpPr>
          <p:cNvPr id="29" name="TextBox 11">
            <a:extLst>
              <a:ext uri="{FF2B5EF4-FFF2-40B4-BE49-F238E27FC236}">
                <a16:creationId xmlns:a16="http://schemas.microsoft.com/office/drawing/2014/main" id="{711ACB95-073E-A031-E4E4-009528E579E5}"/>
              </a:ext>
            </a:extLst>
          </p:cNvPr>
          <p:cNvSpPr txBox="1"/>
          <p:nvPr/>
        </p:nvSpPr>
        <p:spPr>
          <a:xfrm>
            <a:off x="5364088" y="2403641"/>
            <a:ext cx="26649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100"/>
            </a:lvl1pPr>
          </a:lstStyle>
          <a:p>
            <a:r>
              <a:rPr lang="en-US" dirty="0"/>
              <a:t>Setting the strength on one magnet computes the required current for that magnet and then applies this current to all magnets.</a:t>
            </a:r>
          </a:p>
        </p:txBody>
      </p:sp>
      <p:sp>
        <p:nvSpPr>
          <p:cNvPr id="31" name="Rounded Rectangle 6">
            <a:extLst>
              <a:ext uri="{FF2B5EF4-FFF2-40B4-BE49-F238E27FC236}">
                <a16:creationId xmlns:a16="http://schemas.microsoft.com/office/drawing/2014/main" id="{D28F9EA3-397C-8742-2192-77B202D62E7E}"/>
              </a:ext>
            </a:extLst>
          </p:cNvPr>
          <p:cNvSpPr/>
          <p:nvPr/>
        </p:nvSpPr>
        <p:spPr>
          <a:xfrm>
            <a:off x="1547863" y="1549040"/>
            <a:ext cx="1405152" cy="65240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 anchorCtr="0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Serie of magnets</a:t>
            </a:r>
          </a:p>
        </p:txBody>
      </p:sp>
      <p:sp>
        <p:nvSpPr>
          <p:cNvPr id="32" name="Rounded Rectangle 7">
            <a:extLst>
              <a:ext uri="{FF2B5EF4-FFF2-40B4-BE49-F238E27FC236}">
                <a16:creationId xmlns:a16="http://schemas.microsoft.com/office/drawing/2014/main" id="{A5CBE8F5-F1F4-455A-8434-2F85A914794D}"/>
              </a:ext>
            </a:extLst>
          </p:cNvPr>
          <p:cNvSpPr/>
          <p:nvPr/>
        </p:nvSpPr>
        <p:spPr>
          <a:xfrm>
            <a:off x="2247371" y="1898549"/>
            <a:ext cx="619204" cy="235954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00" dirty="0"/>
              <a:t>Models</a:t>
            </a:r>
          </a:p>
        </p:txBody>
      </p:sp>
      <p:sp>
        <p:nvSpPr>
          <p:cNvPr id="37" name="Rounded Rectangle 13">
            <a:extLst>
              <a:ext uri="{FF2B5EF4-FFF2-40B4-BE49-F238E27FC236}">
                <a16:creationId xmlns:a16="http://schemas.microsoft.com/office/drawing/2014/main" id="{2D3CBD9C-7496-8C3A-3184-01C8AC86845A}"/>
              </a:ext>
            </a:extLst>
          </p:cNvPr>
          <p:cNvSpPr/>
          <p:nvPr/>
        </p:nvSpPr>
        <p:spPr>
          <a:xfrm>
            <a:off x="453138" y="1708104"/>
            <a:ext cx="851752" cy="347314"/>
          </a:xfrm>
          <a:prstGeom prst="round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Strength</a:t>
            </a:r>
          </a:p>
        </p:txBody>
      </p:sp>
      <p:cxnSp>
        <p:nvCxnSpPr>
          <p:cNvPr id="41" name="Straight Arrow Connector 2">
            <a:extLst>
              <a:ext uri="{FF2B5EF4-FFF2-40B4-BE49-F238E27FC236}">
                <a16:creationId xmlns:a16="http://schemas.microsoft.com/office/drawing/2014/main" id="{7F209AA0-7BD6-C2B5-2E04-D05E277A639A}"/>
              </a:ext>
            </a:extLst>
          </p:cNvPr>
          <p:cNvCxnSpPr>
            <a:cxnSpLocks/>
            <a:stCxn id="37" idx="3"/>
            <a:endCxn id="31" idx="1"/>
          </p:cNvCxnSpPr>
          <p:nvPr/>
        </p:nvCxnSpPr>
        <p:spPr>
          <a:xfrm flipV="1">
            <a:off x="1304890" y="1875241"/>
            <a:ext cx="242973" cy="65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ZoneTexte 69">
            <a:extLst>
              <a:ext uri="{FF2B5EF4-FFF2-40B4-BE49-F238E27FC236}">
                <a16:creationId xmlns:a16="http://schemas.microsoft.com/office/drawing/2014/main" id="{FE8180E3-6155-03EF-C765-A52692B41252}"/>
              </a:ext>
            </a:extLst>
          </p:cNvPr>
          <p:cNvSpPr txBox="1"/>
          <p:nvPr/>
        </p:nvSpPr>
        <p:spPr>
          <a:xfrm>
            <a:off x="2916220" y="1772007"/>
            <a:ext cx="72325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200" noProof="0" dirty="0"/>
              <a:t>Current</a:t>
            </a:r>
          </a:p>
        </p:txBody>
      </p:sp>
      <p:cxnSp>
        <p:nvCxnSpPr>
          <p:cNvPr id="45" name="Straight Arrow Connector 24">
            <a:extLst>
              <a:ext uri="{FF2B5EF4-FFF2-40B4-BE49-F238E27FC236}">
                <a16:creationId xmlns:a16="http://schemas.microsoft.com/office/drawing/2014/main" id="{093D9F78-F937-44B4-A12F-BCE0E8EB7262}"/>
              </a:ext>
            </a:extLst>
          </p:cNvPr>
          <p:cNvCxnSpPr>
            <a:cxnSpLocks/>
            <a:stCxn id="32" idx="3"/>
            <a:endCxn id="22" idx="1"/>
          </p:cNvCxnSpPr>
          <p:nvPr/>
        </p:nvCxnSpPr>
        <p:spPr>
          <a:xfrm>
            <a:off x="2866575" y="2016526"/>
            <a:ext cx="785948" cy="57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8424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wide-screen">
  <a:themeElements>
    <a:clrScheme name="ESRF">
      <a:dk1>
        <a:sysClr val="windowText" lastClr="000000"/>
      </a:dk1>
      <a:lt1>
        <a:sysClr val="window" lastClr="FFFFFF"/>
      </a:lt1>
      <a:dk2>
        <a:srgbClr val="B7B9BA"/>
      </a:dk2>
      <a:lt2>
        <a:srgbClr val="AF007C"/>
      </a:lt2>
      <a:accent1>
        <a:srgbClr val="132577"/>
      </a:accent1>
      <a:accent2>
        <a:srgbClr val="ED7703"/>
      </a:accent2>
      <a:accent3>
        <a:srgbClr val="F4A300"/>
      </a:accent3>
      <a:accent4>
        <a:srgbClr val="FFDD00"/>
      </a:accent4>
      <a:accent5>
        <a:srgbClr val="51A026"/>
      </a:accent5>
      <a:accent6>
        <a:srgbClr val="0098D4"/>
      </a:accent6>
      <a:hlink>
        <a:srgbClr val="000000"/>
      </a:hlink>
      <a:folHlink>
        <a:srgbClr val="000000"/>
      </a:folHlink>
    </a:clrScheme>
    <a:fontScheme name="Solocal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wide-screen</Template>
  <TotalTime>0</TotalTime>
  <Words>1543</Words>
  <Application>Microsoft Office PowerPoint</Application>
  <PresentationFormat>On-screen Show (16:10)</PresentationFormat>
  <Paragraphs>265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0" baseType="lpstr">
      <vt:lpstr>Arial</vt:lpstr>
      <vt:lpstr>Calibri</vt:lpstr>
      <vt:lpstr>ITCOfficinaSans LT Book</vt:lpstr>
      <vt:lpstr>JetBrains Mono</vt:lpstr>
      <vt:lpstr>Liberation Mono</vt:lpstr>
      <vt:lpstr>Wingdings</vt:lpstr>
      <vt:lpstr>wide-screen</vt:lpstr>
      <vt:lpstr>PowerPoint Presentation</vt:lpstr>
      <vt:lpstr>SOFTWARE REQUIREMENTS</vt:lpstr>
      <vt:lpstr>MAIN SOFTWARE OVERVIEW</vt:lpstr>
      <vt:lpstr>CONTROL SYSTEM ABSTRACTION</vt:lpstr>
      <vt:lpstr>CONTROL SYSTEM ABSTRACTION</vt:lpstr>
      <vt:lpstr>ACCELERATOR CONFIGURATION</vt:lpstr>
      <vt:lpstr>MAGNETS</vt:lpstr>
      <vt:lpstr>MAGNETS CONFIGURATION</vt:lpstr>
      <vt:lpstr>MAGNETS CONFIGURATION</vt:lpstr>
      <vt:lpstr>MAGNETS CONFIGURATION</vt:lpstr>
      <vt:lpstr>MAGNETS CONFIGURATION</vt:lpstr>
      <vt:lpstr>BPM CONFIGURATION</vt:lpstr>
      <vt:lpstr>RF CONFIGURATION</vt:lpstr>
      <vt:lpstr>TUNE MONITOR CONFIGURATION</vt:lpstr>
      <vt:lpstr>ORM MEASUREMENT TOOL</vt:lpstr>
      <vt:lpstr>ORM MEASUREMENT TOOL in Tango SERVER</vt:lpstr>
      <vt:lpstr>ORM MEASUREMENT TOOL in Tango SERVER</vt:lpstr>
      <vt:lpstr>ORM MEASUREMENT TOOL in Tango SERVER</vt:lpstr>
      <vt:lpstr>CHROMATICITY MEASUREMENT TOOL</vt:lpstr>
      <vt:lpstr>TUNE RESPONSE MEASUREMENT TOOL</vt:lpstr>
      <vt:lpstr>ORBIT TUNING TOOL</vt:lpstr>
      <vt:lpstr>NEXT OBJECTIVE FOR THE NEXT WORKSHOP ?</vt:lpstr>
      <vt:lpstr>THANK You</vt:lpstr>
    </vt:vector>
  </TitlesOfParts>
  <Company>ESRF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CLAVEL Corinne</dc:creator>
  <cp:lastModifiedBy>PONS Jean-Luc</cp:lastModifiedBy>
  <cp:revision>967</cp:revision>
  <cp:lastPrinted>2021-05-17T08:24:34Z</cp:lastPrinted>
  <dcterms:created xsi:type="dcterms:W3CDTF">2014-01-17T08:20:57Z</dcterms:created>
  <dcterms:modified xsi:type="dcterms:W3CDTF">2026-01-31T19:22:09Z</dcterms:modified>
</cp:coreProperties>
</file>