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B94_8B0801C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1"/>
    <p:sldMasterId id="2147483731" r:id="rId2"/>
    <p:sldMasterId id="2147483739" r:id="rId3"/>
    <p:sldMasterId id="2147483691" r:id="rId4"/>
    <p:sldMasterId id="2147483736" r:id="rId5"/>
    <p:sldMasterId id="2147483745" r:id="rId6"/>
    <p:sldMasterId id="2147483749" r:id="rId7"/>
  </p:sldMasterIdLst>
  <p:notesMasterIdLst>
    <p:notesMasterId r:id="rId32"/>
  </p:notesMasterIdLst>
  <p:handoutMasterIdLst>
    <p:handoutMasterId r:id="rId33"/>
  </p:handoutMasterIdLst>
  <p:sldIdLst>
    <p:sldId id="258" r:id="rId8"/>
    <p:sldId id="273" r:id="rId9"/>
    <p:sldId id="7019" r:id="rId10"/>
    <p:sldId id="274" r:id="rId11"/>
    <p:sldId id="417" r:id="rId12"/>
    <p:sldId id="7013" r:id="rId13"/>
    <p:sldId id="2033" r:id="rId14"/>
    <p:sldId id="7015" r:id="rId15"/>
    <p:sldId id="7060" r:id="rId16"/>
    <p:sldId id="7061" r:id="rId17"/>
    <p:sldId id="7018" r:id="rId18"/>
    <p:sldId id="1990" r:id="rId19"/>
    <p:sldId id="1018" r:id="rId20"/>
    <p:sldId id="1017" r:id="rId21"/>
    <p:sldId id="7043" r:id="rId22"/>
    <p:sldId id="257" r:id="rId23"/>
    <p:sldId id="261" r:id="rId24"/>
    <p:sldId id="7046" r:id="rId25"/>
    <p:sldId id="408" r:id="rId26"/>
    <p:sldId id="270" r:id="rId27"/>
    <p:sldId id="7064" r:id="rId28"/>
    <p:sldId id="265" r:id="rId29"/>
    <p:sldId id="7063" r:id="rId30"/>
    <p:sldId id="7062" r:id="rId31"/>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7BC24B-C983-CA3B-E501-617423BA61FA}" name="Guest User" initials="GU" userId="S::urn:spo:tenantanon#4c7180bd-f7c6-448f-a99f-867c010c9c0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2A5F"/>
    <a:srgbClr val="0E4194"/>
    <a:srgbClr val="092A5F"/>
    <a:srgbClr val="FFCC00"/>
    <a:srgbClr val="E6E6E6"/>
    <a:srgbClr val="112843"/>
    <a:srgbClr val="FC9804"/>
    <a:srgbClr val="3F6BAE"/>
    <a:srgbClr val="F0DC08"/>
    <a:srgbClr val="EFE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0" autoAdjust="0"/>
    <p:restoredTop sz="86351" autoAdjust="0"/>
  </p:normalViewPr>
  <p:slideViewPr>
    <p:cSldViewPr>
      <p:cViewPr>
        <p:scale>
          <a:sx n="102" d="100"/>
          <a:sy n="102" d="100"/>
        </p:scale>
        <p:origin x="1432" y="192"/>
      </p:cViewPr>
      <p:guideLst>
        <p:guide orient="horz" pos="2160"/>
        <p:guide pos="3840"/>
      </p:guideLst>
    </p:cSldViewPr>
  </p:slideViewPr>
  <p:outlineViewPr>
    <p:cViewPr>
      <p:scale>
        <a:sx n="20" d="100"/>
        <a:sy n="20"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372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noProof="0" dirty="0"/>
              <a:t>Participation per Institute</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barChart>
        <c:barDir val="bar"/>
        <c:grouping val="clustered"/>
        <c:varyColors val="0"/>
        <c:ser>
          <c:idx val="0"/>
          <c:order val="0"/>
          <c:tx>
            <c:strRef>
              <c:f>Feuil1!$F$1</c:f>
              <c:strCache>
                <c:ptCount val="1"/>
                <c:pt idx="0">
                  <c:v>Participants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Feuil1!$E$2:$E$19</c:f>
              <c:strCache>
                <c:ptCount val="18"/>
                <c:pt idx="0">
                  <c:v>SOLEIL</c:v>
                </c:pt>
                <c:pt idx="1">
                  <c:v>ESRF</c:v>
                </c:pt>
                <c:pt idx="2">
                  <c:v>Elettra Sincrotrone Trieste</c:v>
                </c:pt>
                <c:pt idx="3">
                  <c:v>DESY</c:v>
                </c:pt>
                <c:pt idx="4">
                  <c:v>Maxiv</c:v>
                </c:pt>
                <c:pt idx="5">
                  <c:v>Canadian Light Source Inc</c:v>
                </c:pt>
                <c:pt idx="6">
                  <c:v>CANDLE Synchrotron Research Institute</c:v>
                </c:pt>
                <c:pt idx="7">
                  <c:v>Brazilian Synchrotron Light Source (LNLS)</c:v>
                </c:pt>
                <c:pt idx="8">
                  <c:v>KIT</c:v>
                </c:pt>
                <c:pt idx="9">
                  <c:v>ELI ERIC</c:v>
                </c:pt>
                <c:pt idx="10">
                  <c:v>MAX IV</c:v>
                </c:pt>
                <c:pt idx="11">
                  <c:v>Canadian Light Source</c:v>
                </c:pt>
                <c:pt idx="12">
                  <c:v>The Extreme Light Infrastructure ERIC</c:v>
                </c:pt>
                <c:pt idx="13">
                  <c:v>ALBA CELLS</c:v>
                </c:pt>
                <c:pt idx="14">
                  <c:v>ELI-Beamlines</c:v>
                </c:pt>
                <c:pt idx="15">
                  <c:v>Helmholtz-Zentrum Berlin</c:v>
                </c:pt>
                <c:pt idx="16">
                  <c:v>HZB</c:v>
                </c:pt>
                <c:pt idx="17">
                  <c:v>NSLS-II, Brookhaven National Laboratory</c:v>
                </c:pt>
              </c:strCache>
            </c:strRef>
          </c:cat>
          <c:val>
            <c:numRef>
              <c:f>Feuil1!$F$2:$F$19</c:f>
              <c:numCache>
                <c:formatCode>General</c:formatCode>
                <c:ptCount val="18"/>
                <c:pt idx="0">
                  <c:v>10</c:v>
                </c:pt>
                <c:pt idx="1">
                  <c:v>3</c:v>
                </c:pt>
                <c:pt idx="2">
                  <c:v>2</c:v>
                </c:pt>
                <c:pt idx="3">
                  <c:v>2</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E74F-C74A-B13B-8D47E86D92A2}"/>
            </c:ext>
          </c:extLst>
        </c:ser>
        <c:dLbls>
          <c:dLblPos val="inEnd"/>
          <c:showLegendKey val="0"/>
          <c:showVal val="1"/>
          <c:showCatName val="0"/>
          <c:showSerName val="0"/>
          <c:showPercent val="0"/>
          <c:showBubbleSize val="0"/>
        </c:dLbls>
        <c:gapWidth val="247"/>
        <c:overlap val="-20"/>
        <c:axId val="1272168880"/>
        <c:axId val="2893743"/>
      </c:barChart>
      <c:catAx>
        <c:axId val="12721688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fr-FR"/>
          </a:p>
        </c:txPr>
        <c:crossAx val="2893743"/>
        <c:crosses val="autoZero"/>
        <c:auto val="1"/>
        <c:lblAlgn val="ctr"/>
        <c:lblOffset val="100"/>
        <c:noMultiLvlLbl val="0"/>
      </c:catAx>
      <c:valAx>
        <c:axId val="289374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127216888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modernComment_1B94_8B0801C9.xml><?xml version="1.0" encoding="utf-8"?>
<p188:cmLst xmlns:a="http://schemas.openxmlformats.org/drawingml/2006/main" xmlns:r="http://schemas.openxmlformats.org/officeDocument/2006/relationships" xmlns:p188="http://schemas.microsoft.com/office/powerpoint/2018/8/main">
  <p188:cm id="{7237ADC5-0E0E-414E-B4C5-20280645B3C0}" authorId="{207BC24B-C983-CA3B-E501-617423BA61FA}" created="2026-01-26T14:22:40.745">
    <pc:sldMkLst xmlns:pc="http://schemas.microsoft.com/office/powerpoint/2013/main/command">
      <pc:docMk/>
      <pc:sldMk cId="2332557769" sldId="7060"/>
    </pc:sldMkLst>
    <p188:txBody>
      <a:bodyPr/>
      <a:lstStyle/>
      <a:p>
        <a:r>
          <a:rPr lang="en-US"/>
          <a:t>this is fully in French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3F391-4D62-5945-A338-4224BC7DBF77}"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fr-FR"/>
        </a:p>
      </dgm:t>
    </dgm:pt>
    <dgm:pt modelId="{386FAE6A-5A0E-F14D-B30A-4BD77DD79502}">
      <dgm:prSet phldrT="[Texte]" custT="1"/>
      <dgm:spPr/>
      <dgm:t>
        <a:bodyPr/>
        <a:lstStyle/>
        <a:p>
          <a:pPr>
            <a:buFont typeface="Arial" panose="020B0604020202020204" pitchFamily="34" charset="0"/>
            <a:buChar char="•"/>
          </a:pPr>
          <a:r>
            <a:rPr lang="en-US" sz="2400" b="1" noProof="0" dirty="0"/>
            <a:t>1</a:t>
          </a:r>
        </a:p>
      </dgm:t>
    </dgm:pt>
    <dgm:pt modelId="{5DC3F917-0A72-5A48-B93A-DB1AF86C49CC}" type="parTrans" cxnId="{F9D09739-AEFC-0F4B-955B-8CB5D0DADFB5}">
      <dgm:prSet/>
      <dgm:spPr/>
      <dgm:t>
        <a:bodyPr/>
        <a:lstStyle/>
        <a:p>
          <a:endParaRPr lang="fr-FR"/>
        </a:p>
      </dgm:t>
    </dgm:pt>
    <dgm:pt modelId="{C17BF23C-4640-4A4F-9D12-EDA848201445}" type="sibTrans" cxnId="{F9D09739-AEFC-0F4B-955B-8CB5D0DADFB5}">
      <dgm:prSet/>
      <dgm:spPr/>
      <dgm:t>
        <a:bodyPr/>
        <a:lstStyle/>
        <a:p>
          <a:endParaRPr lang="fr-FR"/>
        </a:p>
      </dgm:t>
    </dgm:pt>
    <dgm:pt modelId="{B55C3E89-692B-9242-B088-4BEB994D143C}">
      <dgm:prSet custT="1"/>
      <dgm:spPr/>
      <dgm:t>
        <a:bodyPr/>
        <a:lstStyle/>
        <a:p>
          <a:r>
            <a:rPr lang="en-US" sz="2400" b="1" noProof="0" dirty="0"/>
            <a:t>2</a:t>
          </a:r>
        </a:p>
      </dgm:t>
    </dgm:pt>
    <dgm:pt modelId="{E3737B14-77A5-ED45-995E-DF7AB95AFD35}" type="parTrans" cxnId="{E7AC83DD-7157-E74F-BD7E-0F0EC692F332}">
      <dgm:prSet/>
      <dgm:spPr/>
      <dgm:t>
        <a:bodyPr/>
        <a:lstStyle/>
        <a:p>
          <a:endParaRPr lang="fr-FR"/>
        </a:p>
      </dgm:t>
    </dgm:pt>
    <dgm:pt modelId="{30CEC04B-2BC7-764A-9B0A-D3D9DC6138D7}" type="sibTrans" cxnId="{E7AC83DD-7157-E74F-BD7E-0F0EC692F332}">
      <dgm:prSet/>
      <dgm:spPr/>
      <dgm:t>
        <a:bodyPr/>
        <a:lstStyle/>
        <a:p>
          <a:endParaRPr lang="fr-FR"/>
        </a:p>
      </dgm:t>
    </dgm:pt>
    <dgm:pt modelId="{CE0D3EE9-F5BA-7440-A85D-E83BEB21EF99}">
      <dgm:prSet custT="1"/>
      <dgm:spPr/>
      <dgm:t>
        <a:bodyPr/>
        <a:lstStyle/>
        <a:p>
          <a:r>
            <a:rPr lang="en-US" sz="2400" b="1" noProof="0" dirty="0"/>
            <a:t>3</a:t>
          </a:r>
        </a:p>
      </dgm:t>
    </dgm:pt>
    <dgm:pt modelId="{5C3E9CF0-8351-3542-B3FF-D0F163A95FC1}" type="parTrans" cxnId="{87C6D023-B0EC-9F44-89D1-B47413EA3379}">
      <dgm:prSet/>
      <dgm:spPr/>
      <dgm:t>
        <a:bodyPr/>
        <a:lstStyle/>
        <a:p>
          <a:endParaRPr lang="fr-FR"/>
        </a:p>
      </dgm:t>
    </dgm:pt>
    <dgm:pt modelId="{C38371EB-25B8-344A-9D53-A7CEEA717580}" type="sibTrans" cxnId="{87C6D023-B0EC-9F44-89D1-B47413EA3379}">
      <dgm:prSet/>
      <dgm:spPr/>
      <dgm:t>
        <a:bodyPr/>
        <a:lstStyle/>
        <a:p>
          <a:endParaRPr lang="fr-FR"/>
        </a:p>
      </dgm:t>
    </dgm:pt>
    <dgm:pt modelId="{C0191C50-BF6A-5641-A4E2-F7AD8A2874DF}">
      <dgm:prSet custT="1"/>
      <dgm:spPr/>
      <dgm:t>
        <a:bodyPr/>
        <a:lstStyle/>
        <a:p>
          <a:r>
            <a:rPr lang="en-US" sz="2400" b="1" noProof="0" dirty="0"/>
            <a:t>4</a:t>
          </a:r>
        </a:p>
      </dgm:t>
    </dgm:pt>
    <dgm:pt modelId="{A78122DA-C903-DE4C-8E82-7B50E7467487}" type="parTrans" cxnId="{35A09480-B17F-5642-ACCD-14F0C79B8689}">
      <dgm:prSet/>
      <dgm:spPr/>
      <dgm:t>
        <a:bodyPr/>
        <a:lstStyle/>
        <a:p>
          <a:endParaRPr lang="fr-FR"/>
        </a:p>
      </dgm:t>
    </dgm:pt>
    <dgm:pt modelId="{950BA6D0-F776-D343-B457-EB14B53E0E5F}" type="sibTrans" cxnId="{35A09480-B17F-5642-ACCD-14F0C79B8689}">
      <dgm:prSet/>
      <dgm:spPr/>
      <dgm:t>
        <a:bodyPr/>
        <a:lstStyle/>
        <a:p>
          <a:endParaRPr lang="fr-FR"/>
        </a:p>
      </dgm:t>
    </dgm:pt>
    <dgm:pt modelId="{2FCDB47D-E90F-474A-854E-305677A5145D}">
      <dgm:prSet custT="1"/>
      <dgm:spPr/>
      <dgm:t>
        <a:bodyPr/>
        <a:lstStyle/>
        <a:p>
          <a:r>
            <a:rPr lang="en-US" sz="2400" b="1" noProof="0" dirty="0"/>
            <a:t>5</a:t>
          </a:r>
        </a:p>
      </dgm:t>
    </dgm:pt>
    <dgm:pt modelId="{2732BDC5-FAE2-A94D-88B5-FA0DC520FE64}" type="parTrans" cxnId="{BB9EC755-17D7-F74E-A5B5-D365D0F09E62}">
      <dgm:prSet/>
      <dgm:spPr/>
      <dgm:t>
        <a:bodyPr/>
        <a:lstStyle/>
        <a:p>
          <a:endParaRPr lang="fr-FR"/>
        </a:p>
      </dgm:t>
    </dgm:pt>
    <dgm:pt modelId="{9448EA5F-E63F-8E4C-A160-53E957C3223C}" type="sibTrans" cxnId="{BB9EC755-17D7-F74E-A5B5-D365D0F09E62}">
      <dgm:prSet/>
      <dgm:spPr/>
      <dgm:t>
        <a:bodyPr/>
        <a:lstStyle/>
        <a:p>
          <a:endParaRPr lang="fr-FR"/>
        </a:p>
      </dgm:t>
    </dgm:pt>
    <dgm:pt modelId="{60BCAAF1-E9A0-714C-BA7D-6DD5861780DF}">
      <dgm:prSet custT="1"/>
      <dgm:spPr/>
      <dgm:t>
        <a:bodyPr/>
        <a:lstStyle/>
        <a:p>
          <a:r>
            <a:rPr lang="en-US" sz="2400" b="1" noProof="0" dirty="0"/>
            <a:t>6</a:t>
          </a:r>
        </a:p>
      </dgm:t>
    </dgm:pt>
    <dgm:pt modelId="{AC7ACFD5-33FF-9544-8109-47AD591DF1BC}" type="parTrans" cxnId="{EBA8C55E-5D8A-D64A-A2AF-4A733859E939}">
      <dgm:prSet/>
      <dgm:spPr/>
      <dgm:t>
        <a:bodyPr/>
        <a:lstStyle/>
        <a:p>
          <a:endParaRPr lang="fr-FR"/>
        </a:p>
      </dgm:t>
    </dgm:pt>
    <dgm:pt modelId="{5D51384F-D47E-D848-B737-6C17D270B8FA}" type="sibTrans" cxnId="{EBA8C55E-5D8A-D64A-A2AF-4A733859E939}">
      <dgm:prSet/>
      <dgm:spPr/>
      <dgm:t>
        <a:bodyPr/>
        <a:lstStyle/>
        <a:p>
          <a:endParaRPr lang="fr-FR"/>
        </a:p>
      </dgm:t>
    </dgm:pt>
    <dgm:pt modelId="{5BFF4DAE-E4B9-D048-9623-B6A2B2A205E7}">
      <dgm:prSet custT="1"/>
      <dgm:spPr/>
      <dgm:t>
        <a:bodyPr/>
        <a:lstStyle/>
        <a:p>
          <a:r>
            <a:rPr lang="en-US" sz="2400" b="1" noProof="0" dirty="0"/>
            <a:t>7</a:t>
          </a:r>
        </a:p>
      </dgm:t>
    </dgm:pt>
    <dgm:pt modelId="{820BD37A-C993-324D-88CE-0A8624857DAF}" type="parTrans" cxnId="{DF5EDAAC-A396-B24F-B7AC-5305F4C8CD53}">
      <dgm:prSet/>
      <dgm:spPr/>
      <dgm:t>
        <a:bodyPr/>
        <a:lstStyle/>
        <a:p>
          <a:endParaRPr lang="fr-FR"/>
        </a:p>
      </dgm:t>
    </dgm:pt>
    <dgm:pt modelId="{34313193-B78E-E544-A401-95DF39B0C949}" type="sibTrans" cxnId="{DF5EDAAC-A396-B24F-B7AC-5305F4C8CD53}">
      <dgm:prSet/>
      <dgm:spPr/>
      <dgm:t>
        <a:bodyPr/>
        <a:lstStyle/>
        <a:p>
          <a:endParaRPr lang="fr-FR"/>
        </a:p>
      </dgm:t>
    </dgm:pt>
    <dgm:pt modelId="{F9E4E284-1589-C343-AD68-16F6C8000A76}">
      <dgm:prSet custT="1"/>
      <dgm:spPr/>
      <dgm:t>
        <a:bodyPr/>
        <a:lstStyle/>
        <a:p>
          <a:r>
            <a:rPr lang="en-US" sz="2400" b="1" noProof="0" dirty="0"/>
            <a:t>8</a:t>
          </a:r>
        </a:p>
      </dgm:t>
    </dgm:pt>
    <dgm:pt modelId="{DCBBAD2E-3A30-1D46-9FC7-6A66EFA77EFD}" type="parTrans" cxnId="{FAFD01D2-090C-684D-8DFA-C42056E51614}">
      <dgm:prSet/>
      <dgm:spPr/>
      <dgm:t>
        <a:bodyPr/>
        <a:lstStyle/>
        <a:p>
          <a:endParaRPr lang="fr-FR"/>
        </a:p>
      </dgm:t>
    </dgm:pt>
    <dgm:pt modelId="{DECFEDCC-0D0B-3F4E-AE11-56B7E159F898}" type="sibTrans" cxnId="{FAFD01D2-090C-684D-8DFA-C42056E51614}">
      <dgm:prSet/>
      <dgm:spPr/>
      <dgm:t>
        <a:bodyPr/>
        <a:lstStyle/>
        <a:p>
          <a:endParaRPr lang="fr-FR"/>
        </a:p>
      </dgm:t>
    </dgm:pt>
    <dgm:pt modelId="{C82CAF10-4217-3A49-BE88-E716F060264B}">
      <dgm:prSet custT="1"/>
      <dgm:spPr/>
      <dgm:t>
        <a:bodyPr/>
        <a:lstStyle/>
        <a:p>
          <a:r>
            <a:rPr lang="en-US" sz="2400" b="1" noProof="0" dirty="0"/>
            <a:t>9</a:t>
          </a:r>
        </a:p>
      </dgm:t>
    </dgm:pt>
    <dgm:pt modelId="{6CDB3CCF-D590-AA40-9BFD-ED2CF0250AC4}" type="parTrans" cxnId="{F920FFC3-6B95-434D-A62B-F7A8CC0818CF}">
      <dgm:prSet/>
      <dgm:spPr/>
      <dgm:t>
        <a:bodyPr/>
        <a:lstStyle/>
        <a:p>
          <a:endParaRPr lang="fr-FR"/>
        </a:p>
      </dgm:t>
    </dgm:pt>
    <dgm:pt modelId="{C5AB7A72-CC7B-734E-830C-6C998A6213E1}" type="sibTrans" cxnId="{F920FFC3-6B95-434D-A62B-F7A8CC0818CF}">
      <dgm:prSet/>
      <dgm:spPr/>
      <dgm:t>
        <a:bodyPr/>
        <a:lstStyle/>
        <a:p>
          <a:endParaRPr lang="fr-FR"/>
        </a:p>
      </dgm:t>
    </dgm:pt>
    <dgm:pt modelId="{3C2B4423-56E6-8A4F-8E81-36E101B06311}">
      <dgm:prSet phldrT="[Texte]" custT="1"/>
      <dgm:spPr/>
      <dgm:t>
        <a:bodyPr/>
        <a:lstStyle/>
        <a:p>
          <a:pPr>
            <a:buFont typeface="Arial" panose="020B0604020202020204" pitchFamily="34" charset="0"/>
            <a:buNone/>
          </a:pPr>
          <a:r>
            <a:rPr lang="en-US" sz="1100" b="1" noProof="0" dirty="0"/>
            <a:t>Specifications</a:t>
          </a:r>
        </a:p>
      </dgm:t>
    </dgm:pt>
    <dgm:pt modelId="{56FECEA3-A5F5-F440-8B01-AE465E7B6CF0}" type="parTrans" cxnId="{B2101C5F-2519-9F44-9085-33870F23ADBB}">
      <dgm:prSet/>
      <dgm:spPr/>
      <dgm:t>
        <a:bodyPr/>
        <a:lstStyle/>
        <a:p>
          <a:endParaRPr lang="fr-FR"/>
        </a:p>
      </dgm:t>
    </dgm:pt>
    <dgm:pt modelId="{26EB42B9-419E-3346-B73C-1199398F700C}" type="sibTrans" cxnId="{B2101C5F-2519-9F44-9085-33870F23ADBB}">
      <dgm:prSet/>
      <dgm:spPr/>
      <dgm:t>
        <a:bodyPr/>
        <a:lstStyle/>
        <a:p>
          <a:endParaRPr lang="fr-FR"/>
        </a:p>
      </dgm:t>
    </dgm:pt>
    <dgm:pt modelId="{2EDE3A87-A4C8-C844-B7EF-7D8890435C3E}">
      <dgm:prSet custT="1"/>
      <dgm:spPr/>
      <dgm:t>
        <a:bodyPr/>
        <a:lstStyle/>
        <a:p>
          <a:pPr>
            <a:buNone/>
          </a:pPr>
          <a:r>
            <a:rPr lang="en-US" sz="1100" b="1" noProof="0" dirty="0"/>
            <a:t>Construction</a:t>
          </a:r>
        </a:p>
      </dgm:t>
    </dgm:pt>
    <dgm:pt modelId="{F66D9A65-A75C-2642-89F1-2C141C289717}" type="parTrans" cxnId="{3F489CEC-B964-0249-8091-1184A7A95493}">
      <dgm:prSet/>
      <dgm:spPr/>
      <dgm:t>
        <a:bodyPr/>
        <a:lstStyle/>
        <a:p>
          <a:endParaRPr lang="fr-FR"/>
        </a:p>
      </dgm:t>
    </dgm:pt>
    <dgm:pt modelId="{D4989AF4-4E90-9C49-B5A6-54DEEC702D2C}" type="sibTrans" cxnId="{3F489CEC-B964-0249-8091-1184A7A95493}">
      <dgm:prSet/>
      <dgm:spPr/>
      <dgm:t>
        <a:bodyPr/>
        <a:lstStyle/>
        <a:p>
          <a:endParaRPr lang="fr-FR"/>
        </a:p>
      </dgm:t>
    </dgm:pt>
    <dgm:pt modelId="{9EFC1971-A9D9-3142-ACD0-B8A67B3CCC01}">
      <dgm:prSet custT="1"/>
      <dgm:spPr/>
      <dgm:t>
        <a:bodyPr/>
        <a:lstStyle/>
        <a:p>
          <a:pPr>
            <a:buNone/>
          </a:pPr>
          <a:r>
            <a:rPr lang="en-US" sz="1100" b="1" noProof="0" dirty="0"/>
            <a:t>Equipment qualification | test on beam</a:t>
          </a:r>
        </a:p>
      </dgm:t>
    </dgm:pt>
    <dgm:pt modelId="{CD8E6C70-2215-DF41-B7FA-6EBAFB12431B}" type="parTrans" cxnId="{F041ECFB-D97E-0743-A978-AFBC43E84C12}">
      <dgm:prSet/>
      <dgm:spPr/>
      <dgm:t>
        <a:bodyPr/>
        <a:lstStyle/>
        <a:p>
          <a:endParaRPr lang="fr-FR"/>
        </a:p>
      </dgm:t>
    </dgm:pt>
    <dgm:pt modelId="{7592D572-656C-EE48-A5D2-6D4D5323CCB4}" type="sibTrans" cxnId="{F041ECFB-D97E-0743-A978-AFBC43E84C12}">
      <dgm:prSet/>
      <dgm:spPr/>
      <dgm:t>
        <a:bodyPr/>
        <a:lstStyle/>
        <a:p>
          <a:endParaRPr lang="fr-FR"/>
        </a:p>
      </dgm:t>
    </dgm:pt>
    <dgm:pt modelId="{BDF8420A-CE98-3540-A1A9-1F46EED6905F}">
      <dgm:prSet custT="1"/>
      <dgm:spPr/>
      <dgm:t>
        <a:bodyPr/>
        <a:lstStyle/>
        <a:p>
          <a:pPr rtl="0">
            <a:buNone/>
          </a:pPr>
          <a:r>
            <a:rPr lang="en-US" sz="1100" b="1" noProof="0" dirty="0"/>
            <a:t>LINAC </a:t>
          </a:r>
          <a:r>
            <a:rPr lang="en-US" sz="1100" b="1" noProof="0" dirty="0">
              <a:latin typeface="Arial"/>
            </a:rPr>
            <a:t>&amp; TL1 refurbishment</a:t>
          </a:r>
          <a:r>
            <a:rPr lang="en-US" sz="1100" b="1" noProof="0" dirty="0"/>
            <a:t> @ 150 MeV</a:t>
          </a:r>
        </a:p>
      </dgm:t>
    </dgm:pt>
    <dgm:pt modelId="{1359D537-D7B3-7442-AD14-3D6BFE7ACE28}" type="parTrans" cxnId="{32375B41-2F1A-AE4A-A11B-5FA48324D2CC}">
      <dgm:prSet/>
      <dgm:spPr/>
      <dgm:t>
        <a:bodyPr/>
        <a:lstStyle/>
        <a:p>
          <a:endParaRPr lang="fr-FR"/>
        </a:p>
      </dgm:t>
    </dgm:pt>
    <dgm:pt modelId="{A773544A-0CB0-3E47-B937-86AB7765C351}" type="sibTrans" cxnId="{32375B41-2F1A-AE4A-A11B-5FA48324D2CC}">
      <dgm:prSet/>
      <dgm:spPr/>
      <dgm:t>
        <a:bodyPr/>
        <a:lstStyle/>
        <a:p>
          <a:endParaRPr lang="fr-FR"/>
        </a:p>
      </dgm:t>
    </dgm:pt>
    <dgm:pt modelId="{1E2CC772-DDC1-244B-A9A6-8EAFB32FA4B2}">
      <dgm:prSet custT="1"/>
      <dgm:spPr/>
      <dgm:t>
        <a:bodyPr/>
        <a:lstStyle/>
        <a:p>
          <a:pPr>
            <a:buNone/>
          </a:pPr>
          <a:r>
            <a:rPr lang="en-US" sz="1100" b="1" noProof="0" dirty="0"/>
            <a:t>A brand-new booster ring</a:t>
          </a:r>
        </a:p>
      </dgm:t>
    </dgm:pt>
    <dgm:pt modelId="{6BB3AC7D-12B8-EB43-9B00-E2C475AD5380}" type="parTrans" cxnId="{41A811D5-6BAB-2F44-B295-BDB31A365394}">
      <dgm:prSet/>
      <dgm:spPr/>
      <dgm:t>
        <a:bodyPr/>
        <a:lstStyle/>
        <a:p>
          <a:endParaRPr lang="fr-FR"/>
        </a:p>
      </dgm:t>
    </dgm:pt>
    <dgm:pt modelId="{96124E04-CABD-2E4E-A757-669B2B95FA85}" type="sibTrans" cxnId="{41A811D5-6BAB-2F44-B295-BDB31A365394}">
      <dgm:prSet/>
      <dgm:spPr/>
      <dgm:t>
        <a:bodyPr/>
        <a:lstStyle/>
        <a:p>
          <a:endParaRPr lang="fr-FR"/>
        </a:p>
      </dgm:t>
    </dgm:pt>
    <dgm:pt modelId="{C009893E-0D7E-934F-9A2A-271BF054B7D0}">
      <dgm:prSet custT="1"/>
      <dgm:spPr/>
      <dgm:t>
        <a:bodyPr/>
        <a:lstStyle/>
        <a:p>
          <a:pPr>
            <a:buNone/>
          </a:pPr>
          <a:r>
            <a:rPr lang="en-US" sz="1100" b="1" noProof="0" dirty="0"/>
            <a:t>A brand-new storage ring</a:t>
          </a:r>
        </a:p>
      </dgm:t>
    </dgm:pt>
    <dgm:pt modelId="{7EF27D81-EEE8-6343-8E3F-79A579A0EA8E}" type="parTrans" cxnId="{9F340C74-1604-5542-8505-1183BC2443F0}">
      <dgm:prSet/>
      <dgm:spPr/>
      <dgm:t>
        <a:bodyPr/>
        <a:lstStyle/>
        <a:p>
          <a:endParaRPr lang="fr-FR"/>
        </a:p>
      </dgm:t>
    </dgm:pt>
    <dgm:pt modelId="{5508D94F-3DCC-8542-8A72-A1B9A736A9B8}" type="sibTrans" cxnId="{9F340C74-1604-5542-8505-1183BC2443F0}">
      <dgm:prSet/>
      <dgm:spPr/>
      <dgm:t>
        <a:bodyPr/>
        <a:lstStyle/>
        <a:p>
          <a:endParaRPr lang="fr-FR"/>
        </a:p>
      </dgm:t>
    </dgm:pt>
    <dgm:pt modelId="{DD96B854-C9D3-1A45-B125-7E42751E1FB5}">
      <dgm:prSet custT="1"/>
      <dgm:spPr/>
      <dgm:t>
        <a:bodyPr/>
        <a:lstStyle/>
        <a:p>
          <a:pPr>
            <a:buNone/>
          </a:pPr>
          <a:r>
            <a:rPr lang="en-US" sz="1100" b="1" noProof="0" dirty="0"/>
            <a:t>Photons Sources and FE adaptations</a:t>
          </a:r>
        </a:p>
      </dgm:t>
    </dgm:pt>
    <dgm:pt modelId="{292EABDD-81E6-FC43-B58F-DCABA909AA8D}" type="parTrans" cxnId="{4918CF27-64C8-584B-B698-D14F5B0D96F0}">
      <dgm:prSet/>
      <dgm:spPr/>
      <dgm:t>
        <a:bodyPr/>
        <a:lstStyle/>
        <a:p>
          <a:endParaRPr lang="fr-FR"/>
        </a:p>
      </dgm:t>
    </dgm:pt>
    <dgm:pt modelId="{708E8452-7F14-0440-B7A4-E3F510E108C9}" type="sibTrans" cxnId="{4918CF27-64C8-584B-B698-D14F5B0D96F0}">
      <dgm:prSet/>
      <dgm:spPr/>
      <dgm:t>
        <a:bodyPr/>
        <a:lstStyle/>
        <a:p>
          <a:endParaRPr lang="fr-FR"/>
        </a:p>
      </dgm:t>
    </dgm:pt>
    <dgm:pt modelId="{4F15C876-92BC-224E-912A-454066BA7BB0}">
      <dgm:prSet custT="1"/>
      <dgm:spPr/>
      <dgm:t>
        <a:bodyPr/>
        <a:lstStyle/>
        <a:p>
          <a:pPr>
            <a:buNone/>
          </a:pPr>
          <a:r>
            <a:rPr lang="en-US" sz="1100" b="1" noProof="0" dirty="0"/>
            <a:t>Reaching the Performance </a:t>
          </a:r>
        </a:p>
      </dgm:t>
    </dgm:pt>
    <dgm:pt modelId="{C65D5D5B-5863-304D-88B4-25B3EC030FDF}" type="parTrans" cxnId="{6F75DE66-8945-4746-B680-9ACE0F8A1FCE}">
      <dgm:prSet/>
      <dgm:spPr/>
      <dgm:t>
        <a:bodyPr/>
        <a:lstStyle/>
        <a:p>
          <a:endParaRPr lang="fr-FR"/>
        </a:p>
      </dgm:t>
    </dgm:pt>
    <dgm:pt modelId="{4E9F818E-FB2A-1547-96EA-D2A05B4BF7B4}" type="sibTrans" cxnId="{6F75DE66-8945-4746-B680-9ACE0F8A1FCE}">
      <dgm:prSet/>
      <dgm:spPr/>
      <dgm:t>
        <a:bodyPr/>
        <a:lstStyle/>
        <a:p>
          <a:endParaRPr lang="fr-FR"/>
        </a:p>
      </dgm:t>
    </dgm:pt>
    <dgm:pt modelId="{F463307E-39AC-D94D-A515-7B8AB51BE032}">
      <dgm:prSet custT="1"/>
      <dgm:spPr/>
      <dgm:t>
        <a:bodyPr/>
        <a:lstStyle/>
        <a:p>
          <a:pPr>
            <a:buNone/>
          </a:pPr>
          <a:r>
            <a:rPr lang="en-US" sz="1100" b="1" noProof="0" dirty="0"/>
            <a:t>Back to users’ operation</a:t>
          </a:r>
        </a:p>
      </dgm:t>
    </dgm:pt>
    <dgm:pt modelId="{F8A152C9-8FA4-EE49-BDBD-4C2315C910E2}" type="parTrans" cxnId="{51E40BD2-1FF0-5E45-9898-896694603742}">
      <dgm:prSet/>
      <dgm:spPr/>
      <dgm:t>
        <a:bodyPr/>
        <a:lstStyle/>
        <a:p>
          <a:endParaRPr lang="fr-FR"/>
        </a:p>
      </dgm:t>
    </dgm:pt>
    <dgm:pt modelId="{6EB4A44D-6D94-E04E-8E3C-0CE41461C56B}" type="sibTrans" cxnId="{51E40BD2-1FF0-5E45-9898-896694603742}">
      <dgm:prSet/>
      <dgm:spPr/>
      <dgm:t>
        <a:bodyPr/>
        <a:lstStyle/>
        <a:p>
          <a:endParaRPr lang="fr-FR"/>
        </a:p>
      </dgm:t>
    </dgm:pt>
    <dgm:pt modelId="{3CF60467-986B-D04C-A9D2-354A66DDE2A2}">
      <dgm:prSet custT="1"/>
      <dgm:spPr/>
      <dgm:t>
        <a:bodyPr/>
        <a:lstStyle/>
        <a:p>
          <a:r>
            <a:rPr lang="en-US" sz="1100" b="1" noProof="0" dirty="0"/>
            <a:t>For the accelerators</a:t>
          </a:r>
        </a:p>
      </dgm:t>
    </dgm:pt>
    <dgm:pt modelId="{48B2670C-6E8F-B34C-B2AE-FE3C199AC4C1}" type="parTrans" cxnId="{3BE5AD91-C81C-C142-94C8-E77C9A9EE5F5}">
      <dgm:prSet/>
      <dgm:spPr/>
      <dgm:t>
        <a:bodyPr/>
        <a:lstStyle/>
        <a:p>
          <a:endParaRPr lang="fr-FR"/>
        </a:p>
      </dgm:t>
    </dgm:pt>
    <dgm:pt modelId="{91D9F662-3B34-1B44-9442-10F4F9ECB492}" type="sibTrans" cxnId="{3BE5AD91-C81C-C142-94C8-E77C9A9EE5F5}">
      <dgm:prSet/>
      <dgm:spPr/>
      <dgm:t>
        <a:bodyPr/>
        <a:lstStyle/>
        <a:p>
          <a:endParaRPr lang="fr-FR"/>
        </a:p>
      </dgm:t>
    </dgm:pt>
    <dgm:pt modelId="{651E01AF-D3B3-5148-AFBC-1BA7F1B19A63}">
      <dgm:prSet custT="1"/>
      <dgm:spPr/>
      <dgm:t>
        <a:bodyPr/>
        <a:lstStyle/>
        <a:p>
          <a:r>
            <a:rPr lang="en-US" sz="1100" b="1" noProof="0" dirty="0"/>
            <a:t>For the beamlines</a:t>
          </a:r>
        </a:p>
      </dgm:t>
    </dgm:pt>
    <dgm:pt modelId="{218B79DA-B076-F846-916B-516049E593F0}" type="parTrans" cxnId="{AF9D75C0-1209-2B49-9FA4-D27BB098C116}">
      <dgm:prSet/>
      <dgm:spPr/>
      <dgm:t>
        <a:bodyPr/>
        <a:lstStyle/>
        <a:p>
          <a:endParaRPr lang="fr-FR"/>
        </a:p>
      </dgm:t>
    </dgm:pt>
    <dgm:pt modelId="{5EC2B080-C04E-A94C-80F9-47009684FFB2}" type="sibTrans" cxnId="{AF9D75C0-1209-2B49-9FA4-D27BB098C116}">
      <dgm:prSet/>
      <dgm:spPr/>
      <dgm:t>
        <a:bodyPr/>
        <a:lstStyle/>
        <a:p>
          <a:endParaRPr lang="fr-FR"/>
        </a:p>
      </dgm:t>
    </dgm:pt>
    <dgm:pt modelId="{E1B6E3AA-FEF8-F740-AC2C-F27E80EF70C6}" type="pres">
      <dgm:prSet presAssocID="{3803F391-4D62-5945-A338-4224BC7DBF77}" presName="linearFlow" presStyleCnt="0">
        <dgm:presLayoutVars>
          <dgm:dir/>
          <dgm:animLvl val="lvl"/>
          <dgm:resizeHandles val="exact"/>
        </dgm:presLayoutVars>
      </dgm:prSet>
      <dgm:spPr/>
    </dgm:pt>
    <dgm:pt modelId="{D9BE25CB-0DBE-6447-9C5A-5F45E53BCB73}" type="pres">
      <dgm:prSet presAssocID="{386FAE6A-5A0E-F14D-B30A-4BD77DD79502}" presName="composite" presStyleCnt="0"/>
      <dgm:spPr/>
    </dgm:pt>
    <dgm:pt modelId="{C5D61D78-3A15-694A-8148-3BA18BB6C85F}" type="pres">
      <dgm:prSet presAssocID="{386FAE6A-5A0E-F14D-B30A-4BD77DD79502}" presName="parentText" presStyleLbl="alignNode1" presStyleIdx="0" presStyleCnt="9">
        <dgm:presLayoutVars>
          <dgm:chMax val="1"/>
          <dgm:bulletEnabled val="1"/>
        </dgm:presLayoutVars>
      </dgm:prSet>
      <dgm:spPr/>
    </dgm:pt>
    <dgm:pt modelId="{83C0D770-8F5A-E844-8897-C70864DA60C7}" type="pres">
      <dgm:prSet presAssocID="{386FAE6A-5A0E-F14D-B30A-4BD77DD79502}" presName="descendantText" presStyleLbl="alignAcc1" presStyleIdx="0" presStyleCnt="9">
        <dgm:presLayoutVars>
          <dgm:bulletEnabled val="1"/>
        </dgm:presLayoutVars>
      </dgm:prSet>
      <dgm:spPr/>
    </dgm:pt>
    <dgm:pt modelId="{1F44A30D-E0B5-D74F-8EBE-C6104847011B}" type="pres">
      <dgm:prSet presAssocID="{C17BF23C-4640-4A4F-9D12-EDA848201445}" presName="sp" presStyleCnt="0"/>
      <dgm:spPr/>
    </dgm:pt>
    <dgm:pt modelId="{5C091731-5401-CE47-97D9-99456D354F2E}" type="pres">
      <dgm:prSet presAssocID="{B55C3E89-692B-9242-B088-4BEB994D143C}" presName="composite" presStyleCnt="0"/>
      <dgm:spPr/>
    </dgm:pt>
    <dgm:pt modelId="{6DC0B54A-F277-6B41-854A-D35A7DD41B67}" type="pres">
      <dgm:prSet presAssocID="{B55C3E89-692B-9242-B088-4BEB994D143C}" presName="parentText" presStyleLbl="alignNode1" presStyleIdx="1" presStyleCnt="9">
        <dgm:presLayoutVars>
          <dgm:chMax val="1"/>
          <dgm:bulletEnabled val="1"/>
        </dgm:presLayoutVars>
      </dgm:prSet>
      <dgm:spPr/>
    </dgm:pt>
    <dgm:pt modelId="{6057B3CF-B49D-954A-93A6-87EAF8FB82E7}" type="pres">
      <dgm:prSet presAssocID="{B55C3E89-692B-9242-B088-4BEB994D143C}" presName="descendantText" presStyleLbl="alignAcc1" presStyleIdx="1" presStyleCnt="9">
        <dgm:presLayoutVars>
          <dgm:bulletEnabled val="1"/>
        </dgm:presLayoutVars>
      </dgm:prSet>
      <dgm:spPr/>
    </dgm:pt>
    <dgm:pt modelId="{B78D1597-1EE7-C146-A213-4FE1CEFDBAC9}" type="pres">
      <dgm:prSet presAssocID="{30CEC04B-2BC7-764A-9B0A-D3D9DC6138D7}" presName="sp" presStyleCnt="0"/>
      <dgm:spPr/>
    </dgm:pt>
    <dgm:pt modelId="{B3C64AFF-AAB5-6B41-AF06-D70C1F2154FC}" type="pres">
      <dgm:prSet presAssocID="{CE0D3EE9-F5BA-7440-A85D-E83BEB21EF99}" presName="composite" presStyleCnt="0"/>
      <dgm:spPr/>
    </dgm:pt>
    <dgm:pt modelId="{C49A8D0A-D378-CC44-BD95-4D59D2E5FCF3}" type="pres">
      <dgm:prSet presAssocID="{CE0D3EE9-F5BA-7440-A85D-E83BEB21EF99}" presName="parentText" presStyleLbl="alignNode1" presStyleIdx="2" presStyleCnt="9">
        <dgm:presLayoutVars>
          <dgm:chMax val="1"/>
          <dgm:bulletEnabled val="1"/>
        </dgm:presLayoutVars>
      </dgm:prSet>
      <dgm:spPr/>
    </dgm:pt>
    <dgm:pt modelId="{CC9AC3AE-9E93-7D40-AF0F-5EB2CA05BF62}" type="pres">
      <dgm:prSet presAssocID="{CE0D3EE9-F5BA-7440-A85D-E83BEB21EF99}" presName="descendantText" presStyleLbl="alignAcc1" presStyleIdx="2" presStyleCnt="9">
        <dgm:presLayoutVars>
          <dgm:bulletEnabled val="1"/>
        </dgm:presLayoutVars>
      </dgm:prSet>
      <dgm:spPr/>
    </dgm:pt>
    <dgm:pt modelId="{57BC3936-E021-CC45-AF8B-5EAAD782F030}" type="pres">
      <dgm:prSet presAssocID="{C38371EB-25B8-344A-9D53-A7CEEA717580}" presName="sp" presStyleCnt="0"/>
      <dgm:spPr/>
    </dgm:pt>
    <dgm:pt modelId="{3D2F1FDC-FA77-C34C-8F67-30061870F101}" type="pres">
      <dgm:prSet presAssocID="{C0191C50-BF6A-5641-A4E2-F7AD8A2874DF}" presName="composite" presStyleCnt="0"/>
      <dgm:spPr/>
    </dgm:pt>
    <dgm:pt modelId="{BCDF2441-8041-3A4B-8B1D-BADF8BCC4FCB}" type="pres">
      <dgm:prSet presAssocID="{C0191C50-BF6A-5641-A4E2-F7AD8A2874DF}" presName="parentText" presStyleLbl="alignNode1" presStyleIdx="3" presStyleCnt="9">
        <dgm:presLayoutVars>
          <dgm:chMax val="1"/>
          <dgm:bulletEnabled val="1"/>
        </dgm:presLayoutVars>
      </dgm:prSet>
      <dgm:spPr/>
    </dgm:pt>
    <dgm:pt modelId="{22245E8F-4D27-F947-9BEF-8F8701EE7C26}" type="pres">
      <dgm:prSet presAssocID="{C0191C50-BF6A-5641-A4E2-F7AD8A2874DF}" presName="descendantText" presStyleLbl="alignAcc1" presStyleIdx="3" presStyleCnt="9">
        <dgm:presLayoutVars>
          <dgm:bulletEnabled val="1"/>
        </dgm:presLayoutVars>
      </dgm:prSet>
      <dgm:spPr/>
    </dgm:pt>
    <dgm:pt modelId="{A9089CA5-E70D-594E-BDD0-B30AFC84C258}" type="pres">
      <dgm:prSet presAssocID="{950BA6D0-F776-D343-B457-EB14B53E0E5F}" presName="sp" presStyleCnt="0"/>
      <dgm:spPr/>
    </dgm:pt>
    <dgm:pt modelId="{1ADD769A-69EC-C843-AF16-B90E97D9AEC2}" type="pres">
      <dgm:prSet presAssocID="{2FCDB47D-E90F-474A-854E-305677A5145D}" presName="composite" presStyleCnt="0"/>
      <dgm:spPr/>
    </dgm:pt>
    <dgm:pt modelId="{68D7A034-FAAE-8348-B57B-62BE97DA973B}" type="pres">
      <dgm:prSet presAssocID="{2FCDB47D-E90F-474A-854E-305677A5145D}" presName="parentText" presStyleLbl="alignNode1" presStyleIdx="4" presStyleCnt="9">
        <dgm:presLayoutVars>
          <dgm:chMax val="1"/>
          <dgm:bulletEnabled val="1"/>
        </dgm:presLayoutVars>
      </dgm:prSet>
      <dgm:spPr/>
    </dgm:pt>
    <dgm:pt modelId="{BB3CC395-BE90-DB45-8B0B-130333C4AE3C}" type="pres">
      <dgm:prSet presAssocID="{2FCDB47D-E90F-474A-854E-305677A5145D}" presName="descendantText" presStyleLbl="alignAcc1" presStyleIdx="4" presStyleCnt="9">
        <dgm:presLayoutVars>
          <dgm:bulletEnabled val="1"/>
        </dgm:presLayoutVars>
      </dgm:prSet>
      <dgm:spPr/>
    </dgm:pt>
    <dgm:pt modelId="{340B2FC0-B4AC-D547-B290-6E272C6D1A9D}" type="pres">
      <dgm:prSet presAssocID="{9448EA5F-E63F-8E4C-A160-53E957C3223C}" presName="sp" presStyleCnt="0"/>
      <dgm:spPr/>
    </dgm:pt>
    <dgm:pt modelId="{F40D7A32-007C-BB46-A632-F79A51F36CC0}" type="pres">
      <dgm:prSet presAssocID="{60BCAAF1-E9A0-714C-BA7D-6DD5861780DF}" presName="composite" presStyleCnt="0"/>
      <dgm:spPr/>
    </dgm:pt>
    <dgm:pt modelId="{0B359F4C-738B-A44F-961E-0EC1318108AF}" type="pres">
      <dgm:prSet presAssocID="{60BCAAF1-E9A0-714C-BA7D-6DD5861780DF}" presName="parentText" presStyleLbl="alignNode1" presStyleIdx="5" presStyleCnt="9">
        <dgm:presLayoutVars>
          <dgm:chMax val="1"/>
          <dgm:bulletEnabled val="1"/>
        </dgm:presLayoutVars>
      </dgm:prSet>
      <dgm:spPr/>
    </dgm:pt>
    <dgm:pt modelId="{F0D6574E-0F3A-A74C-BF9B-2227FBFA7495}" type="pres">
      <dgm:prSet presAssocID="{60BCAAF1-E9A0-714C-BA7D-6DD5861780DF}" presName="descendantText" presStyleLbl="alignAcc1" presStyleIdx="5" presStyleCnt="9">
        <dgm:presLayoutVars>
          <dgm:bulletEnabled val="1"/>
        </dgm:presLayoutVars>
      </dgm:prSet>
      <dgm:spPr/>
    </dgm:pt>
    <dgm:pt modelId="{BF63F7C2-7172-FC40-93CB-D0D2F500860F}" type="pres">
      <dgm:prSet presAssocID="{5D51384F-D47E-D848-B737-6C17D270B8FA}" presName="sp" presStyleCnt="0"/>
      <dgm:spPr/>
    </dgm:pt>
    <dgm:pt modelId="{CBDB53A0-800A-4F4D-977E-B50D8AAF8E21}" type="pres">
      <dgm:prSet presAssocID="{5BFF4DAE-E4B9-D048-9623-B6A2B2A205E7}" presName="composite" presStyleCnt="0"/>
      <dgm:spPr/>
    </dgm:pt>
    <dgm:pt modelId="{5EB7BB06-0E65-0348-A26B-DC803C7999B6}" type="pres">
      <dgm:prSet presAssocID="{5BFF4DAE-E4B9-D048-9623-B6A2B2A205E7}" presName="parentText" presStyleLbl="alignNode1" presStyleIdx="6" presStyleCnt="9">
        <dgm:presLayoutVars>
          <dgm:chMax val="1"/>
          <dgm:bulletEnabled val="1"/>
        </dgm:presLayoutVars>
      </dgm:prSet>
      <dgm:spPr/>
    </dgm:pt>
    <dgm:pt modelId="{7208318C-D993-CB4C-9A79-8AF6515CEE68}" type="pres">
      <dgm:prSet presAssocID="{5BFF4DAE-E4B9-D048-9623-B6A2B2A205E7}" presName="descendantText" presStyleLbl="alignAcc1" presStyleIdx="6" presStyleCnt="9">
        <dgm:presLayoutVars>
          <dgm:bulletEnabled val="1"/>
        </dgm:presLayoutVars>
      </dgm:prSet>
      <dgm:spPr/>
    </dgm:pt>
    <dgm:pt modelId="{80323E8B-1958-3849-B219-7E9923A7686A}" type="pres">
      <dgm:prSet presAssocID="{34313193-B78E-E544-A401-95DF39B0C949}" presName="sp" presStyleCnt="0"/>
      <dgm:spPr/>
    </dgm:pt>
    <dgm:pt modelId="{3A67B054-97AB-8441-BA5B-9F2CE3EB42B2}" type="pres">
      <dgm:prSet presAssocID="{F9E4E284-1589-C343-AD68-16F6C8000A76}" presName="composite" presStyleCnt="0"/>
      <dgm:spPr/>
    </dgm:pt>
    <dgm:pt modelId="{4C6FB685-E49C-DE4F-8C60-D93E96688DBF}" type="pres">
      <dgm:prSet presAssocID="{F9E4E284-1589-C343-AD68-16F6C8000A76}" presName="parentText" presStyleLbl="alignNode1" presStyleIdx="7" presStyleCnt="9">
        <dgm:presLayoutVars>
          <dgm:chMax val="1"/>
          <dgm:bulletEnabled val="1"/>
        </dgm:presLayoutVars>
      </dgm:prSet>
      <dgm:spPr/>
    </dgm:pt>
    <dgm:pt modelId="{ABD89B08-4471-6044-9181-90F4F7C8BF14}" type="pres">
      <dgm:prSet presAssocID="{F9E4E284-1589-C343-AD68-16F6C8000A76}" presName="descendantText" presStyleLbl="alignAcc1" presStyleIdx="7" presStyleCnt="9" custScaleY="144013">
        <dgm:presLayoutVars>
          <dgm:bulletEnabled val="1"/>
        </dgm:presLayoutVars>
      </dgm:prSet>
      <dgm:spPr/>
    </dgm:pt>
    <dgm:pt modelId="{8E40A330-ABBE-B140-A9A7-C6F42F3D4844}" type="pres">
      <dgm:prSet presAssocID="{DECFEDCC-0D0B-3F4E-AE11-56B7E159F898}" presName="sp" presStyleCnt="0"/>
      <dgm:spPr/>
    </dgm:pt>
    <dgm:pt modelId="{589FD9D9-D808-A747-9281-ED668259666D}" type="pres">
      <dgm:prSet presAssocID="{C82CAF10-4217-3A49-BE88-E716F060264B}" presName="composite" presStyleCnt="0"/>
      <dgm:spPr/>
    </dgm:pt>
    <dgm:pt modelId="{18978CF8-5F67-2342-8EA0-FCFD68F1C3A3}" type="pres">
      <dgm:prSet presAssocID="{C82CAF10-4217-3A49-BE88-E716F060264B}" presName="parentText" presStyleLbl="alignNode1" presStyleIdx="8" presStyleCnt="9">
        <dgm:presLayoutVars>
          <dgm:chMax val="1"/>
          <dgm:bulletEnabled val="1"/>
        </dgm:presLayoutVars>
      </dgm:prSet>
      <dgm:spPr/>
    </dgm:pt>
    <dgm:pt modelId="{B465E1EC-6FF5-BC49-9913-FC3D3E493AAE}" type="pres">
      <dgm:prSet presAssocID="{C82CAF10-4217-3A49-BE88-E716F060264B}" presName="descendantText" presStyleLbl="alignAcc1" presStyleIdx="8" presStyleCnt="9">
        <dgm:presLayoutVars>
          <dgm:bulletEnabled val="1"/>
        </dgm:presLayoutVars>
      </dgm:prSet>
      <dgm:spPr/>
    </dgm:pt>
  </dgm:ptLst>
  <dgm:cxnLst>
    <dgm:cxn modelId="{0C584507-2F8D-3945-8A82-57C3696EE366}" type="presOf" srcId="{5BFF4DAE-E4B9-D048-9623-B6A2B2A205E7}" destId="{5EB7BB06-0E65-0348-A26B-DC803C7999B6}" srcOrd="0" destOrd="0" presId="urn:microsoft.com/office/officeart/2005/8/layout/chevron2"/>
    <dgm:cxn modelId="{EA262819-93B5-A04B-83B9-C34422F3285A}" type="presOf" srcId="{BDF8420A-CE98-3540-A1A9-1F46EED6905F}" destId="{22245E8F-4D27-F947-9BEF-8F8701EE7C26}" srcOrd="0" destOrd="0" presId="urn:microsoft.com/office/officeart/2005/8/layout/chevron2"/>
    <dgm:cxn modelId="{87C6D023-B0EC-9F44-89D1-B47413EA3379}" srcId="{3803F391-4D62-5945-A338-4224BC7DBF77}" destId="{CE0D3EE9-F5BA-7440-A85D-E83BEB21EF99}" srcOrd="2" destOrd="0" parTransId="{5C3E9CF0-8351-3542-B3FF-D0F163A95FC1}" sibTransId="{C38371EB-25B8-344A-9D53-A7CEEA717580}"/>
    <dgm:cxn modelId="{4918CF27-64C8-584B-B698-D14F5B0D96F0}" srcId="{5BFF4DAE-E4B9-D048-9623-B6A2B2A205E7}" destId="{DD96B854-C9D3-1A45-B125-7E42751E1FB5}" srcOrd="0" destOrd="0" parTransId="{292EABDD-81E6-FC43-B58F-DCABA909AA8D}" sibTransId="{708E8452-7F14-0440-B7A4-E3F510E108C9}"/>
    <dgm:cxn modelId="{77128632-1E8D-A44D-854C-7B9992A0522A}" type="presOf" srcId="{3CF60467-986B-D04C-A9D2-354A66DDE2A2}" destId="{ABD89B08-4471-6044-9181-90F4F7C8BF14}" srcOrd="0" destOrd="1" presId="urn:microsoft.com/office/officeart/2005/8/layout/chevron2"/>
    <dgm:cxn modelId="{F9D09739-AEFC-0F4B-955B-8CB5D0DADFB5}" srcId="{3803F391-4D62-5945-A338-4224BC7DBF77}" destId="{386FAE6A-5A0E-F14D-B30A-4BD77DD79502}" srcOrd="0" destOrd="0" parTransId="{5DC3F917-0A72-5A48-B93A-DB1AF86C49CC}" sibTransId="{C17BF23C-4640-4A4F-9D12-EDA848201445}"/>
    <dgm:cxn modelId="{DDBEE53A-906C-BA4A-99FC-DE9C6473006E}" type="presOf" srcId="{CE0D3EE9-F5BA-7440-A85D-E83BEB21EF99}" destId="{C49A8D0A-D378-CC44-BD95-4D59D2E5FCF3}" srcOrd="0" destOrd="0" presId="urn:microsoft.com/office/officeart/2005/8/layout/chevron2"/>
    <dgm:cxn modelId="{D581BA40-F570-2949-8F08-F43B18A3CC2F}" type="presOf" srcId="{1E2CC772-DDC1-244B-A9A6-8EAFB32FA4B2}" destId="{BB3CC395-BE90-DB45-8B0B-130333C4AE3C}" srcOrd="0" destOrd="0" presId="urn:microsoft.com/office/officeart/2005/8/layout/chevron2"/>
    <dgm:cxn modelId="{32375B41-2F1A-AE4A-A11B-5FA48324D2CC}" srcId="{C0191C50-BF6A-5641-A4E2-F7AD8A2874DF}" destId="{BDF8420A-CE98-3540-A1A9-1F46EED6905F}" srcOrd="0" destOrd="0" parTransId="{1359D537-D7B3-7442-AD14-3D6BFE7ACE28}" sibTransId="{A773544A-0CB0-3E47-B937-86AB7765C351}"/>
    <dgm:cxn modelId="{F9AE9E41-AD82-C24E-A890-B0134E7600B0}" type="presOf" srcId="{60BCAAF1-E9A0-714C-BA7D-6DD5861780DF}" destId="{0B359F4C-738B-A44F-961E-0EC1318108AF}" srcOrd="0" destOrd="0" presId="urn:microsoft.com/office/officeart/2005/8/layout/chevron2"/>
    <dgm:cxn modelId="{CCE2864B-7335-3444-8615-C062642FBC33}" type="presOf" srcId="{651E01AF-D3B3-5148-AFBC-1BA7F1B19A63}" destId="{ABD89B08-4471-6044-9181-90F4F7C8BF14}" srcOrd="0" destOrd="2" presId="urn:microsoft.com/office/officeart/2005/8/layout/chevron2"/>
    <dgm:cxn modelId="{E1053250-1F46-5642-855D-063A5338D3A1}" type="presOf" srcId="{C009893E-0D7E-934F-9A2A-271BF054B7D0}" destId="{F0D6574E-0F3A-A74C-BF9B-2227FBFA7495}" srcOrd="0" destOrd="0" presId="urn:microsoft.com/office/officeart/2005/8/layout/chevron2"/>
    <dgm:cxn modelId="{BB9EC755-17D7-F74E-A5B5-D365D0F09E62}" srcId="{3803F391-4D62-5945-A338-4224BC7DBF77}" destId="{2FCDB47D-E90F-474A-854E-305677A5145D}" srcOrd="4" destOrd="0" parTransId="{2732BDC5-FAE2-A94D-88B5-FA0DC520FE64}" sibTransId="{9448EA5F-E63F-8E4C-A160-53E957C3223C}"/>
    <dgm:cxn modelId="{EBA8C55E-5D8A-D64A-A2AF-4A733859E939}" srcId="{3803F391-4D62-5945-A338-4224BC7DBF77}" destId="{60BCAAF1-E9A0-714C-BA7D-6DD5861780DF}" srcOrd="5" destOrd="0" parTransId="{AC7ACFD5-33FF-9544-8109-47AD591DF1BC}" sibTransId="{5D51384F-D47E-D848-B737-6C17D270B8FA}"/>
    <dgm:cxn modelId="{B2101C5F-2519-9F44-9085-33870F23ADBB}" srcId="{386FAE6A-5A0E-F14D-B30A-4BD77DD79502}" destId="{3C2B4423-56E6-8A4F-8E81-36E101B06311}" srcOrd="0" destOrd="0" parTransId="{56FECEA3-A5F5-F440-8B01-AE465E7B6CF0}" sibTransId="{26EB42B9-419E-3346-B73C-1199398F700C}"/>
    <dgm:cxn modelId="{4356B564-B7DB-754F-BF5E-55388DD67C50}" type="presOf" srcId="{9EFC1971-A9D9-3142-ACD0-B8A67B3CCC01}" destId="{CC9AC3AE-9E93-7D40-AF0F-5EB2CA05BF62}" srcOrd="0" destOrd="0" presId="urn:microsoft.com/office/officeart/2005/8/layout/chevron2"/>
    <dgm:cxn modelId="{6F75DE66-8945-4746-B680-9ACE0F8A1FCE}" srcId="{F9E4E284-1589-C343-AD68-16F6C8000A76}" destId="{4F15C876-92BC-224E-912A-454066BA7BB0}" srcOrd="0" destOrd="0" parTransId="{C65D5D5B-5863-304D-88B4-25B3EC030FDF}" sibTransId="{4E9F818E-FB2A-1547-96EA-D2A05B4BF7B4}"/>
    <dgm:cxn modelId="{005F9A6E-29F8-E04D-9BD7-B3290F40BCA9}" type="presOf" srcId="{4F15C876-92BC-224E-912A-454066BA7BB0}" destId="{ABD89B08-4471-6044-9181-90F4F7C8BF14}" srcOrd="0" destOrd="0" presId="urn:microsoft.com/office/officeart/2005/8/layout/chevron2"/>
    <dgm:cxn modelId="{9F340C74-1604-5542-8505-1183BC2443F0}" srcId="{60BCAAF1-E9A0-714C-BA7D-6DD5861780DF}" destId="{C009893E-0D7E-934F-9A2A-271BF054B7D0}" srcOrd="0" destOrd="0" parTransId="{7EF27D81-EEE8-6343-8E3F-79A579A0EA8E}" sibTransId="{5508D94F-3DCC-8542-8A72-A1B9A736A9B8}"/>
    <dgm:cxn modelId="{AABF907A-EB7B-224C-A75C-7CD4D344E59D}" type="presOf" srcId="{DD96B854-C9D3-1A45-B125-7E42751E1FB5}" destId="{7208318C-D993-CB4C-9A79-8AF6515CEE68}" srcOrd="0" destOrd="0" presId="urn:microsoft.com/office/officeart/2005/8/layout/chevron2"/>
    <dgm:cxn modelId="{35A09480-B17F-5642-ACCD-14F0C79B8689}" srcId="{3803F391-4D62-5945-A338-4224BC7DBF77}" destId="{C0191C50-BF6A-5641-A4E2-F7AD8A2874DF}" srcOrd="3" destOrd="0" parTransId="{A78122DA-C903-DE4C-8E82-7B50E7467487}" sibTransId="{950BA6D0-F776-D343-B457-EB14B53E0E5F}"/>
    <dgm:cxn modelId="{C72CBB88-46D0-5446-ABCF-E9288C296DEA}" type="presOf" srcId="{F463307E-39AC-D94D-A515-7B8AB51BE032}" destId="{B465E1EC-6FF5-BC49-9913-FC3D3E493AAE}" srcOrd="0" destOrd="0" presId="urn:microsoft.com/office/officeart/2005/8/layout/chevron2"/>
    <dgm:cxn modelId="{3BE5AD91-C81C-C142-94C8-E77C9A9EE5F5}" srcId="{4F15C876-92BC-224E-912A-454066BA7BB0}" destId="{3CF60467-986B-D04C-A9D2-354A66DDE2A2}" srcOrd="0" destOrd="0" parTransId="{48B2670C-6E8F-B34C-B2AE-FE3C199AC4C1}" sibTransId="{91D9F662-3B34-1B44-9442-10F4F9ECB492}"/>
    <dgm:cxn modelId="{2FD6489B-A88F-4840-A26E-12926D41B847}" type="presOf" srcId="{2FCDB47D-E90F-474A-854E-305677A5145D}" destId="{68D7A034-FAAE-8348-B57B-62BE97DA973B}" srcOrd="0" destOrd="0" presId="urn:microsoft.com/office/officeart/2005/8/layout/chevron2"/>
    <dgm:cxn modelId="{7CCDE29E-62FA-594D-BD31-65315234FFA4}" type="presOf" srcId="{3803F391-4D62-5945-A338-4224BC7DBF77}" destId="{E1B6E3AA-FEF8-F740-AC2C-F27E80EF70C6}" srcOrd="0" destOrd="0" presId="urn:microsoft.com/office/officeart/2005/8/layout/chevron2"/>
    <dgm:cxn modelId="{DF5EDAAC-A396-B24F-B7AC-5305F4C8CD53}" srcId="{3803F391-4D62-5945-A338-4224BC7DBF77}" destId="{5BFF4DAE-E4B9-D048-9623-B6A2B2A205E7}" srcOrd="6" destOrd="0" parTransId="{820BD37A-C993-324D-88CE-0A8624857DAF}" sibTransId="{34313193-B78E-E544-A401-95DF39B0C949}"/>
    <dgm:cxn modelId="{0E62BFB1-D940-DB4E-9823-C6C9AEB504A9}" type="presOf" srcId="{B55C3E89-692B-9242-B088-4BEB994D143C}" destId="{6DC0B54A-F277-6B41-854A-D35A7DD41B67}" srcOrd="0" destOrd="0" presId="urn:microsoft.com/office/officeart/2005/8/layout/chevron2"/>
    <dgm:cxn modelId="{AF9D75C0-1209-2B49-9FA4-D27BB098C116}" srcId="{4F15C876-92BC-224E-912A-454066BA7BB0}" destId="{651E01AF-D3B3-5148-AFBC-1BA7F1B19A63}" srcOrd="1" destOrd="0" parTransId="{218B79DA-B076-F846-916B-516049E593F0}" sibTransId="{5EC2B080-C04E-A94C-80F9-47009684FFB2}"/>
    <dgm:cxn modelId="{F920FFC3-6B95-434D-A62B-F7A8CC0818CF}" srcId="{3803F391-4D62-5945-A338-4224BC7DBF77}" destId="{C82CAF10-4217-3A49-BE88-E716F060264B}" srcOrd="8" destOrd="0" parTransId="{6CDB3CCF-D590-AA40-9BFD-ED2CF0250AC4}" sibTransId="{C5AB7A72-CC7B-734E-830C-6C998A6213E1}"/>
    <dgm:cxn modelId="{FF4CBFC7-A10B-C44B-BC07-ABBEFBC27E02}" type="presOf" srcId="{F9E4E284-1589-C343-AD68-16F6C8000A76}" destId="{4C6FB685-E49C-DE4F-8C60-D93E96688DBF}" srcOrd="0" destOrd="0" presId="urn:microsoft.com/office/officeart/2005/8/layout/chevron2"/>
    <dgm:cxn modelId="{E87293CD-BAB7-0C4C-93DE-4ADE85380886}" type="presOf" srcId="{C82CAF10-4217-3A49-BE88-E716F060264B}" destId="{18978CF8-5F67-2342-8EA0-FCFD68F1C3A3}" srcOrd="0" destOrd="0" presId="urn:microsoft.com/office/officeart/2005/8/layout/chevron2"/>
    <dgm:cxn modelId="{FAFD01D2-090C-684D-8DFA-C42056E51614}" srcId="{3803F391-4D62-5945-A338-4224BC7DBF77}" destId="{F9E4E284-1589-C343-AD68-16F6C8000A76}" srcOrd="7" destOrd="0" parTransId="{DCBBAD2E-3A30-1D46-9FC7-6A66EFA77EFD}" sibTransId="{DECFEDCC-0D0B-3F4E-AE11-56B7E159F898}"/>
    <dgm:cxn modelId="{51E40BD2-1FF0-5E45-9898-896694603742}" srcId="{C82CAF10-4217-3A49-BE88-E716F060264B}" destId="{F463307E-39AC-D94D-A515-7B8AB51BE032}" srcOrd="0" destOrd="0" parTransId="{F8A152C9-8FA4-EE49-BDBD-4C2315C910E2}" sibTransId="{6EB4A44D-6D94-E04E-8E3C-0CE41461C56B}"/>
    <dgm:cxn modelId="{41A811D5-6BAB-2F44-B295-BDB31A365394}" srcId="{2FCDB47D-E90F-474A-854E-305677A5145D}" destId="{1E2CC772-DDC1-244B-A9A6-8EAFB32FA4B2}" srcOrd="0" destOrd="0" parTransId="{6BB3AC7D-12B8-EB43-9B00-E2C475AD5380}" sibTransId="{96124E04-CABD-2E4E-A757-669B2B95FA85}"/>
    <dgm:cxn modelId="{6EBFBED6-5CB7-5943-959C-4C04793BBBD1}" type="presOf" srcId="{C0191C50-BF6A-5641-A4E2-F7AD8A2874DF}" destId="{BCDF2441-8041-3A4B-8B1D-BADF8BCC4FCB}" srcOrd="0" destOrd="0" presId="urn:microsoft.com/office/officeart/2005/8/layout/chevron2"/>
    <dgm:cxn modelId="{172FF6DB-9F6D-A842-ABC4-83BC94233E7B}" type="presOf" srcId="{386FAE6A-5A0E-F14D-B30A-4BD77DD79502}" destId="{C5D61D78-3A15-694A-8148-3BA18BB6C85F}" srcOrd="0" destOrd="0" presId="urn:microsoft.com/office/officeart/2005/8/layout/chevron2"/>
    <dgm:cxn modelId="{E7AC83DD-7157-E74F-BD7E-0F0EC692F332}" srcId="{3803F391-4D62-5945-A338-4224BC7DBF77}" destId="{B55C3E89-692B-9242-B088-4BEB994D143C}" srcOrd="1" destOrd="0" parTransId="{E3737B14-77A5-ED45-995E-DF7AB95AFD35}" sibTransId="{30CEC04B-2BC7-764A-9B0A-D3D9DC6138D7}"/>
    <dgm:cxn modelId="{7CAD4AEB-3BA0-E741-B22A-D6D38F4AA8CE}" type="presOf" srcId="{3C2B4423-56E6-8A4F-8E81-36E101B06311}" destId="{83C0D770-8F5A-E844-8897-C70864DA60C7}" srcOrd="0" destOrd="0" presId="urn:microsoft.com/office/officeart/2005/8/layout/chevron2"/>
    <dgm:cxn modelId="{3F489CEC-B964-0249-8091-1184A7A95493}" srcId="{B55C3E89-692B-9242-B088-4BEB994D143C}" destId="{2EDE3A87-A4C8-C844-B7EF-7D8890435C3E}" srcOrd="0" destOrd="0" parTransId="{F66D9A65-A75C-2642-89F1-2C141C289717}" sibTransId="{D4989AF4-4E90-9C49-B5A6-54DEEC702D2C}"/>
    <dgm:cxn modelId="{79AB15FA-4451-2B4B-B62A-1CE75500F21D}" type="presOf" srcId="{2EDE3A87-A4C8-C844-B7EF-7D8890435C3E}" destId="{6057B3CF-B49D-954A-93A6-87EAF8FB82E7}" srcOrd="0" destOrd="0" presId="urn:microsoft.com/office/officeart/2005/8/layout/chevron2"/>
    <dgm:cxn modelId="{F041ECFB-D97E-0743-A978-AFBC43E84C12}" srcId="{CE0D3EE9-F5BA-7440-A85D-E83BEB21EF99}" destId="{9EFC1971-A9D9-3142-ACD0-B8A67B3CCC01}" srcOrd="0" destOrd="0" parTransId="{CD8E6C70-2215-DF41-B7FA-6EBAFB12431B}" sibTransId="{7592D572-656C-EE48-A5D2-6D4D5323CCB4}"/>
    <dgm:cxn modelId="{5472C2F0-B17D-A34E-9E10-B6EFA4B29E72}" type="presParOf" srcId="{E1B6E3AA-FEF8-F740-AC2C-F27E80EF70C6}" destId="{D9BE25CB-0DBE-6447-9C5A-5F45E53BCB73}" srcOrd="0" destOrd="0" presId="urn:microsoft.com/office/officeart/2005/8/layout/chevron2"/>
    <dgm:cxn modelId="{A53949B3-8A13-224E-8B02-D9B679E70F36}" type="presParOf" srcId="{D9BE25CB-0DBE-6447-9C5A-5F45E53BCB73}" destId="{C5D61D78-3A15-694A-8148-3BA18BB6C85F}" srcOrd="0" destOrd="0" presId="urn:microsoft.com/office/officeart/2005/8/layout/chevron2"/>
    <dgm:cxn modelId="{AE5B7046-CD02-9840-B1DE-E02B673FAC24}" type="presParOf" srcId="{D9BE25CB-0DBE-6447-9C5A-5F45E53BCB73}" destId="{83C0D770-8F5A-E844-8897-C70864DA60C7}" srcOrd="1" destOrd="0" presId="urn:microsoft.com/office/officeart/2005/8/layout/chevron2"/>
    <dgm:cxn modelId="{1D5C727D-C1C2-054F-8A10-40C33A1F8154}" type="presParOf" srcId="{E1B6E3AA-FEF8-F740-AC2C-F27E80EF70C6}" destId="{1F44A30D-E0B5-D74F-8EBE-C6104847011B}" srcOrd="1" destOrd="0" presId="urn:microsoft.com/office/officeart/2005/8/layout/chevron2"/>
    <dgm:cxn modelId="{6614DCC4-7935-E146-B4CB-9B7987917BDE}" type="presParOf" srcId="{E1B6E3AA-FEF8-F740-AC2C-F27E80EF70C6}" destId="{5C091731-5401-CE47-97D9-99456D354F2E}" srcOrd="2" destOrd="0" presId="urn:microsoft.com/office/officeart/2005/8/layout/chevron2"/>
    <dgm:cxn modelId="{1F2D2D5B-D9EE-9E4F-973B-7D812292B273}" type="presParOf" srcId="{5C091731-5401-CE47-97D9-99456D354F2E}" destId="{6DC0B54A-F277-6B41-854A-D35A7DD41B67}" srcOrd="0" destOrd="0" presId="urn:microsoft.com/office/officeart/2005/8/layout/chevron2"/>
    <dgm:cxn modelId="{6192D011-DE48-1445-8375-9A0D72D1FDD5}" type="presParOf" srcId="{5C091731-5401-CE47-97D9-99456D354F2E}" destId="{6057B3CF-B49D-954A-93A6-87EAF8FB82E7}" srcOrd="1" destOrd="0" presId="urn:microsoft.com/office/officeart/2005/8/layout/chevron2"/>
    <dgm:cxn modelId="{0156007C-CC6A-8641-8851-DFD8DAC14E8C}" type="presParOf" srcId="{E1B6E3AA-FEF8-F740-AC2C-F27E80EF70C6}" destId="{B78D1597-1EE7-C146-A213-4FE1CEFDBAC9}" srcOrd="3" destOrd="0" presId="urn:microsoft.com/office/officeart/2005/8/layout/chevron2"/>
    <dgm:cxn modelId="{495AD5DA-1578-FD40-9939-A58C89A85390}" type="presParOf" srcId="{E1B6E3AA-FEF8-F740-AC2C-F27E80EF70C6}" destId="{B3C64AFF-AAB5-6B41-AF06-D70C1F2154FC}" srcOrd="4" destOrd="0" presId="urn:microsoft.com/office/officeart/2005/8/layout/chevron2"/>
    <dgm:cxn modelId="{3102AF06-40B4-D543-9617-935678A69560}" type="presParOf" srcId="{B3C64AFF-AAB5-6B41-AF06-D70C1F2154FC}" destId="{C49A8D0A-D378-CC44-BD95-4D59D2E5FCF3}" srcOrd="0" destOrd="0" presId="urn:microsoft.com/office/officeart/2005/8/layout/chevron2"/>
    <dgm:cxn modelId="{BD28308B-CE85-364C-B430-9F6548201E7B}" type="presParOf" srcId="{B3C64AFF-AAB5-6B41-AF06-D70C1F2154FC}" destId="{CC9AC3AE-9E93-7D40-AF0F-5EB2CA05BF62}" srcOrd="1" destOrd="0" presId="urn:microsoft.com/office/officeart/2005/8/layout/chevron2"/>
    <dgm:cxn modelId="{2D5939B2-2523-0444-B5D1-0D8087A6A985}" type="presParOf" srcId="{E1B6E3AA-FEF8-F740-AC2C-F27E80EF70C6}" destId="{57BC3936-E021-CC45-AF8B-5EAAD782F030}" srcOrd="5" destOrd="0" presId="urn:microsoft.com/office/officeart/2005/8/layout/chevron2"/>
    <dgm:cxn modelId="{F044F01C-B76E-B84C-B9D4-D2CC303D8D57}" type="presParOf" srcId="{E1B6E3AA-FEF8-F740-AC2C-F27E80EF70C6}" destId="{3D2F1FDC-FA77-C34C-8F67-30061870F101}" srcOrd="6" destOrd="0" presId="urn:microsoft.com/office/officeart/2005/8/layout/chevron2"/>
    <dgm:cxn modelId="{19D2434D-EAF2-654C-81D3-551A45AC2152}" type="presParOf" srcId="{3D2F1FDC-FA77-C34C-8F67-30061870F101}" destId="{BCDF2441-8041-3A4B-8B1D-BADF8BCC4FCB}" srcOrd="0" destOrd="0" presId="urn:microsoft.com/office/officeart/2005/8/layout/chevron2"/>
    <dgm:cxn modelId="{DB53E3F6-C768-C342-958C-A895CB61A542}" type="presParOf" srcId="{3D2F1FDC-FA77-C34C-8F67-30061870F101}" destId="{22245E8F-4D27-F947-9BEF-8F8701EE7C26}" srcOrd="1" destOrd="0" presId="urn:microsoft.com/office/officeart/2005/8/layout/chevron2"/>
    <dgm:cxn modelId="{2A66B672-2A81-BE4B-AF5D-93D375D9E3FE}" type="presParOf" srcId="{E1B6E3AA-FEF8-F740-AC2C-F27E80EF70C6}" destId="{A9089CA5-E70D-594E-BDD0-B30AFC84C258}" srcOrd="7" destOrd="0" presId="urn:microsoft.com/office/officeart/2005/8/layout/chevron2"/>
    <dgm:cxn modelId="{919086F5-785F-D845-9507-DD69DC039264}" type="presParOf" srcId="{E1B6E3AA-FEF8-F740-AC2C-F27E80EF70C6}" destId="{1ADD769A-69EC-C843-AF16-B90E97D9AEC2}" srcOrd="8" destOrd="0" presId="urn:microsoft.com/office/officeart/2005/8/layout/chevron2"/>
    <dgm:cxn modelId="{4852A345-5DD5-B64B-B31D-71BF16AD86D5}" type="presParOf" srcId="{1ADD769A-69EC-C843-AF16-B90E97D9AEC2}" destId="{68D7A034-FAAE-8348-B57B-62BE97DA973B}" srcOrd="0" destOrd="0" presId="urn:microsoft.com/office/officeart/2005/8/layout/chevron2"/>
    <dgm:cxn modelId="{676750A2-7CD4-6E4A-9D77-414413F12DF7}" type="presParOf" srcId="{1ADD769A-69EC-C843-AF16-B90E97D9AEC2}" destId="{BB3CC395-BE90-DB45-8B0B-130333C4AE3C}" srcOrd="1" destOrd="0" presId="urn:microsoft.com/office/officeart/2005/8/layout/chevron2"/>
    <dgm:cxn modelId="{B62BC29B-8F25-9E45-9BF4-2241D3EFA981}" type="presParOf" srcId="{E1B6E3AA-FEF8-F740-AC2C-F27E80EF70C6}" destId="{340B2FC0-B4AC-D547-B290-6E272C6D1A9D}" srcOrd="9" destOrd="0" presId="urn:microsoft.com/office/officeart/2005/8/layout/chevron2"/>
    <dgm:cxn modelId="{07F6DF6A-DB9C-F541-B7B9-EEA9A0E37881}" type="presParOf" srcId="{E1B6E3AA-FEF8-F740-AC2C-F27E80EF70C6}" destId="{F40D7A32-007C-BB46-A632-F79A51F36CC0}" srcOrd="10" destOrd="0" presId="urn:microsoft.com/office/officeart/2005/8/layout/chevron2"/>
    <dgm:cxn modelId="{5B79CB29-9F8E-CA47-884B-40D002C55694}" type="presParOf" srcId="{F40D7A32-007C-BB46-A632-F79A51F36CC0}" destId="{0B359F4C-738B-A44F-961E-0EC1318108AF}" srcOrd="0" destOrd="0" presId="urn:microsoft.com/office/officeart/2005/8/layout/chevron2"/>
    <dgm:cxn modelId="{DC5F88BA-80AC-294A-892B-0FDFD0FAC066}" type="presParOf" srcId="{F40D7A32-007C-BB46-A632-F79A51F36CC0}" destId="{F0D6574E-0F3A-A74C-BF9B-2227FBFA7495}" srcOrd="1" destOrd="0" presId="urn:microsoft.com/office/officeart/2005/8/layout/chevron2"/>
    <dgm:cxn modelId="{E1FE607D-8177-CA49-AEB3-FF0447C766B2}" type="presParOf" srcId="{E1B6E3AA-FEF8-F740-AC2C-F27E80EF70C6}" destId="{BF63F7C2-7172-FC40-93CB-D0D2F500860F}" srcOrd="11" destOrd="0" presId="urn:microsoft.com/office/officeart/2005/8/layout/chevron2"/>
    <dgm:cxn modelId="{1038FA51-3B98-EC43-8992-C88A1AF7D93D}" type="presParOf" srcId="{E1B6E3AA-FEF8-F740-AC2C-F27E80EF70C6}" destId="{CBDB53A0-800A-4F4D-977E-B50D8AAF8E21}" srcOrd="12" destOrd="0" presId="urn:microsoft.com/office/officeart/2005/8/layout/chevron2"/>
    <dgm:cxn modelId="{CFBB8DBB-89E4-B941-9369-5D897775C976}" type="presParOf" srcId="{CBDB53A0-800A-4F4D-977E-B50D8AAF8E21}" destId="{5EB7BB06-0E65-0348-A26B-DC803C7999B6}" srcOrd="0" destOrd="0" presId="urn:microsoft.com/office/officeart/2005/8/layout/chevron2"/>
    <dgm:cxn modelId="{1FA8AF89-D03A-5B46-8E9F-15D1F3A7FF39}" type="presParOf" srcId="{CBDB53A0-800A-4F4D-977E-B50D8AAF8E21}" destId="{7208318C-D993-CB4C-9A79-8AF6515CEE68}" srcOrd="1" destOrd="0" presId="urn:microsoft.com/office/officeart/2005/8/layout/chevron2"/>
    <dgm:cxn modelId="{F53C3975-DE3A-134B-91F9-CEBF023BF9D3}" type="presParOf" srcId="{E1B6E3AA-FEF8-F740-AC2C-F27E80EF70C6}" destId="{80323E8B-1958-3849-B219-7E9923A7686A}" srcOrd="13" destOrd="0" presId="urn:microsoft.com/office/officeart/2005/8/layout/chevron2"/>
    <dgm:cxn modelId="{6949C8FE-50B2-2A47-BCCA-C26C90959D72}" type="presParOf" srcId="{E1B6E3AA-FEF8-F740-AC2C-F27E80EF70C6}" destId="{3A67B054-97AB-8441-BA5B-9F2CE3EB42B2}" srcOrd="14" destOrd="0" presId="urn:microsoft.com/office/officeart/2005/8/layout/chevron2"/>
    <dgm:cxn modelId="{08B7033B-D914-1248-A5FB-C62154A8D25A}" type="presParOf" srcId="{3A67B054-97AB-8441-BA5B-9F2CE3EB42B2}" destId="{4C6FB685-E49C-DE4F-8C60-D93E96688DBF}" srcOrd="0" destOrd="0" presId="urn:microsoft.com/office/officeart/2005/8/layout/chevron2"/>
    <dgm:cxn modelId="{E3FF32EA-4D13-AA44-B2D6-216B52C17FCC}" type="presParOf" srcId="{3A67B054-97AB-8441-BA5B-9F2CE3EB42B2}" destId="{ABD89B08-4471-6044-9181-90F4F7C8BF14}" srcOrd="1" destOrd="0" presId="urn:microsoft.com/office/officeart/2005/8/layout/chevron2"/>
    <dgm:cxn modelId="{77E30DE0-0236-F04C-85FF-AFB30F449146}" type="presParOf" srcId="{E1B6E3AA-FEF8-F740-AC2C-F27E80EF70C6}" destId="{8E40A330-ABBE-B140-A9A7-C6F42F3D4844}" srcOrd="15" destOrd="0" presId="urn:microsoft.com/office/officeart/2005/8/layout/chevron2"/>
    <dgm:cxn modelId="{41AFB8ED-9CBC-F344-8440-A8EE12F6B09C}" type="presParOf" srcId="{E1B6E3AA-FEF8-F740-AC2C-F27E80EF70C6}" destId="{589FD9D9-D808-A747-9281-ED668259666D}" srcOrd="16" destOrd="0" presId="urn:microsoft.com/office/officeart/2005/8/layout/chevron2"/>
    <dgm:cxn modelId="{1D016813-9A7A-2140-84C5-3DECB0928B51}" type="presParOf" srcId="{589FD9D9-D808-A747-9281-ED668259666D}" destId="{18978CF8-5F67-2342-8EA0-FCFD68F1C3A3}" srcOrd="0" destOrd="0" presId="urn:microsoft.com/office/officeart/2005/8/layout/chevron2"/>
    <dgm:cxn modelId="{1C71AF63-926B-BE45-BE17-A8888C2D8F98}" type="presParOf" srcId="{589FD9D9-D808-A747-9281-ED668259666D}" destId="{B465E1EC-6FF5-BC49-9913-FC3D3E493AA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61D78-3A15-694A-8148-3BA18BB6C85F}">
      <dsp:nvSpPr>
        <dsp:cNvPr id="0" name=""/>
        <dsp:cNvSpPr/>
      </dsp:nvSpPr>
      <dsp:spPr>
        <a:xfrm rot="5400000">
          <a:off x="-98304" y="124153"/>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noProof="0" dirty="0"/>
            <a:t>1</a:t>
          </a:r>
        </a:p>
      </dsp:txBody>
      <dsp:txXfrm rot="-5400000">
        <a:off x="1" y="255225"/>
        <a:ext cx="458754" cy="196609"/>
      </dsp:txXfrm>
    </dsp:sp>
    <dsp:sp modelId="{83C0D770-8F5A-E844-8897-C70864DA60C7}">
      <dsp:nvSpPr>
        <dsp:cNvPr id="0" name=""/>
        <dsp:cNvSpPr/>
      </dsp:nvSpPr>
      <dsp:spPr>
        <a:xfrm rot="5400000">
          <a:off x="1888480" y="-1403876"/>
          <a:ext cx="426210"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US" sz="1100" b="1" kern="1200" noProof="0" dirty="0"/>
            <a:t>Specifications</a:t>
          </a:r>
        </a:p>
      </dsp:txBody>
      <dsp:txXfrm rot="-5400000">
        <a:off x="458755" y="46655"/>
        <a:ext cx="3264855" cy="384598"/>
      </dsp:txXfrm>
    </dsp:sp>
    <dsp:sp modelId="{6DC0B54A-F277-6B41-854A-D35A7DD41B67}">
      <dsp:nvSpPr>
        <dsp:cNvPr id="0" name=""/>
        <dsp:cNvSpPr/>
      </dsp:nvSpPr>
      <dsp:spPr>
        <a:xfrm rot="5400000">
          <a:off x="-98304" y="701385"/>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2</a:t>
          </a:r>
        </a:p>
      </dsp:txBody>
      <dsp:txXfrm rot="-5400000">
        <a:off x="1" y="832457"/>
        <a:ext cx="458754" cy="196609"/>
      </dsp:txXfrm>
    </dsp:sp>
    <dsp:sp modelId="{6057B3CF-B49D-954A-93A6-87EAF8FB82E7}">
      <dsp:nvSpPr>
        <dsp:cNvPr id="0" name=""/>
        <dsp:cNvSpPr/>
      </dsp:nvSpPr>
      <dsp:spPr>
        <a:xfrm rot="5400000">
          <a:off x="1888592" y="-826756"/>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Construction</a:t>
          </a:r>
        </a:p>
      </dsp:txBody>
      <dsp:txXfrm rot="-5400000">
        <a:off x="458755" y="623876"/>
        <a:ext cx="3264866" cy="384396"/>
      </dsp:txXfrm>
    </dsp:sp>
    <dsp:sp modelId="{C49A8D0A-D378-CC44-BD95-4D59D2E5FCF3}">
      <dsp:nvSpPr>
        <dsp:cNvPr id="0" name=""/>
        <dsp:cNvSpPr/>
      </dsp:nvSpPr>
      <dsp:spPr>
        <a:xfrm rot="5400000">
          <a:off x="-98304" y="1278618"/>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3</a:t>
          </a:r>
        </a:p>
      </dsp:txBody>
      <dsp:txXfrm rot="-5400000">
        <a:off x="1" y="1409690"/>
        <a:ext cx="458754" cy="196609"/>
      </dsp:txXfrm>
    </dsp:sp>
    <dsp:sp modelId="{CC9AC3AE-9E93-7D40-AF0F-5EB2CA05BF62}">
      <dsp:nvSpPr>
        <dsp:cNvPr id="0" name=""/>
        <dsp:cNvSpPr/>
      </dsp:nvSpPr>
      <dsp:spPr>
        <a:xfrm rot="5400000">
          <a:off x="1888592" y="-249523"/>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Equipment qualification | test on beam</a:t>
          </a:r>
        </a:p>
      </dsp:txBody>
      <dsp:txXfrm rot="-5400000">
        <a:off x="458755" y="1201109"/>
        <a:ext cx="3264866" cy="384396"/>
      </dsp:txXfrm>
    </dsp:sp>
    <dsp:sp modelId="{BCDF2441-8041-3A4B-8B1D-BADF8BCC4FCB}">
      <dsp:nvSpPr>
        <dsp:cNvPr id="0" name=""/>
        <dsp:cNvSpPr/>
      </dsp:nvSpPr>
      <dsp:spPr>
        <a:xfrm rot="5400000">
          <a:off x="-98304" y="1855851"/>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4</a:t>
          </a:r>
        </a:p>
      </dsp:txBody>
      <dsp:txXfrm rot="-5400000">
        <a:off x="1" y="1986923"/>
        <a:ext cx="458754" cy="196609"/>
      </dsp:txXfrm>
    </dsp:sp>
    <dsp:sp modelId="{22245E8F-4D27-F947-9BEF-8F8701EE7C26}">
      <dsp:nvSpPr>
        <dsp:cNvPr id="0" name=""/>
        <dsp:cNvSpPr/>
      </dsp:nvSpPr>
      <dsp:spPr>
        <a:xfrm rot="5400000">
          <a:off x="1888592" y="327709"/>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None/>
          </a:pPr>
          <a:r>
            <a:rPr lang="en-US" sz="1100" b="1" kern="1200" noProof="0" dirty="0"/>
            <a:t>LINAC </a:t>
          </a:r>
          <a:r>
            <a:rPr lang="en-US" sz="1100" b="1" kern="1200" noProof="0" dirty="0">
              <a:latin typeface="Arial"/>
            </a:rPr>
            <a:t>&amp; TL1 refurbishment</a:t>
          </a:r>
          <a:r>
            <a:rPr lang="en-US" sz="1100" b="1" kern="1200" noProof="0" dirty="0"/>
            <a:t> @ 150 MeV</a:t>
          </a:r>
        </a:p>
      </dsp:txBody>
      <dsp:txXfrm rot="-5400000">
        <a:off x="458755" y="1778342"/>
        <a:ext cx="3264866" cy="384396"/>
      </dsp:txXfrm>
    </dsp:sp>
    <dsp:sp modelId="{68D7A034-FAAE-8348-B57B-62BE97DA973B}">
      <dsp:nvSpPr>
        <dsp:cNvPr id="0" name=""/>
        <dsp:cNvSpPr/>
      </dsp:nvSpPr>
      <dsp:spPr>
        <a:xfrm rot="5400000">
          <a:off x="-98304" y="2433083"/>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5</a:t>
          </a:r>
        </a:p>
      </dsp:txBody>
      <dsp:txXfrm rot="-5400000">
        <a:off x="1" y="2564155"/>
        <a:ext cx="458754" cy="196609"/>
      </dsp:txXfrm>
    </dsp:sp>
    <dsp:sp modelId="{BB3CC395-BE90-DB45-8B0B-130333C4AE3C}">
      <dsp:nvSpPr>
        <dsp:cNvPr id="0" name=""/>
        <dsp:cNvSpPr/>
      </dsp:nvSpPr>
      <dsp:spPr>
        <a:xfrm rot="5400000">
          <a:off x="1888592" y="904941"/>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A brand-new booster ring</a:t>
          </a:r>
        </a:p>
      </dsp:txBody>
      <dsp:txXfrm rot="-5400000">
        <a:off x="458755" y="2355574"/>
        <a:ext cx="3264866" cy="384396"/>
      </dsp:txXfrm>
    </dsp:sp>
    <dsp:sp modelId="{0B359F4C-738B-A44F-961E-0EC1318108AF}">
      <dsp:nvSpPr>
        <dsp:cNvPr id="0" name=""/>
        <dsp:cNvSpPr/>
      </dsp:nvSpPr>
      <dsp:spPr>
        <a:xfrm rot="5400000">
          <a:off x="-98304" y="3010316"/>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6</a:t>
          </a:r>
        </a:p>
      </dsp:txBody>
      <dsp:txXfrm rot="-5400000">
        <a:off x="1" y="3141388"/>
        <a:ext cx="458754" cy="196609"/>
      </dsp:txXfrm>
    </dsp:sp>
    <dsp:sp modelId="{F0D6574E-0F3A-A74C-BF9B-2227FBFA7495}">
      <dsp:nvSpPr>
        <dsp:cNvPr id="0" name=""/>
        <dsp:cNvSpPr/>
      </dsp:nvSpPr>
      <dsp:spPr>
        <a:xfrm rot="5400000">
          <a:off x="1888592" y="1482174"/>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A brand-new storage ring</a:t>
          </a:r>
        </a:p>
      </dsp:txBody>
      <dsp:txXfrm rot="-5400000">
        <a:off x="458755" y="2932807"/>
        <a:ext cx="3264866" cy="384396"/>
      </dsp:txXfrm>
    </dsp:sp>
    <dsp:sp modelId="{5EB7BB06-0E65-0348-A26B-DC803C7999B6}">
      <dsp:nvSpPr>
        <dsp:cNvPr id="0" name=""/>
        <dsp:cNvSpPr/>
      </dsp:nvSpPr>
      <dsp:spPr>
        <a:xfrm rot="5400000">
          <a:off x="-98304" y="3587549"/>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7</a:t>
          </a:r>
        </a:p>
      </dsp:txBody>
      <dsp:txXfrm rot="-5400000">
        <a:off x="1" y="3718621"/>
        <a:ext cx="458754" cy="196609"/>
      </dsp:txXfrm>
    </dsp:sp>
    <dsp:sp modelId="{7208318C-D993-CB4C-9A79-8AF6515CEE68}">
      <dsp:nvSpPr>
        <dsp:cNvPr id="0" name=""/>
        <dsp:cNvSpPr/>
      </dsp:nvSpPr>
      <dsp:spPr>
        <a:xfrm rot="5400000">
          <a:off x="1888592" y="2059407"/>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Photons Sources and FE adaptations</a:t>
          </a:r>
        </a:p>
      </dsp:txBody>
      <dsp:txXfrm rot="-5400000">
        <a:off x="458755" y="3510040"/>
        <a:ext cx="3264866" cy="384396"/>
      </dsp:txXfrm>
    </dsp:sp>
    <dsp:sp modelId="{4C6FB685-E49C-DE4F-8C60-D93E96688DBF}">
      <dsp:nvSpPr>
        <dsp:cNvPr id="0" name=""/>
        <dsp:cNvSpPr/>
      </dsp:nvSpPr>
      <dsp:spPr>
        <a:xfrm rot="5400000">
          <a:off x="-98304" y="4258526"/>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8</a:t>
          </a:r>
        </a:p>
      </dsp:txBody>
      <dsp:txXfrm rot="-5400000">
        <a:off x="1" y="4389598"/>
        <a:ext cx="458754" cy="196609"/>
      </dsp:txXfrm>
    </dsp:sp>
    <dsp:sp modelId="{ABD89B08-4471-6044-9181-90F4F7C8BF14}">
      <dsp:nvSpPr>
        <dsp:cNvPr id="0" name=""/>
        <dsp:cNvSpPr/>
      </dsp:nvSpPr>
      <dsp:spPr>
        <a:xfrm rot="5400000">
          <a:off x="1794847" y="2730384"/>
          <a:ext cx="613475"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Reaching the Performance </a:t>
          </a:r>
        </a:p>
        <a:p>
          <a:pPr marL="114300" lvl="2" indent="-57150" algn="l" defTabSz="488950">
            <a:lnSpc>
              <a:spcPct val="90000"/>
            </a:lnSpc>
            <a:spcBef>
              <a:spcPct val="0"/>
            </a:spcBef>
            <a:spcAft>
              <a:spcPct val="15000"/>
            </a:spcAft>
            <a:buChar char="•"/>
          </a:pPr>
          <a:r>
            <a:rPr lang="en-US" sz="1100" b="1" kern="1200" noProof="0" dirty="0"/>
            <a:t>For the accelerators</a:t>
          </a:r>
        </a:p>
        <a:p>
          <a:pPr marL="114300" lvl="2" indent="-57150" algn="l" defTabSz="488950">
            <a:lnSpc>
              <a:spcPct val="90000"/>
            </a:lnSpc>
            <a:spcBef>
              <a:spcPct val="0"/>
            </a:spcBef>
            <a:spcAft>
              <a:spcPct val="15000"/>
            </a:spcAft>
            <a:buChar char="•"/>
          </a:pPr>
          <a:r>
            <a:rPr lang="en-US" sz="1100" b="1" kern="1200" noProof="0" dirty="0"/>
            <a:t>For the beamlines</a:t>
          </a:r>
        </a:p>
      </dsp:txBody>
      <dsp:txXfrm rot="-5400000">
        <a:off x="458755" y="4096424"/>
        <a:ext cx="3255714" cy="553581"/>
      </dsp:txXfrm>
    </dsp:sp>
    <dsp:sp modelId="{18978CF8-5F67-2342-8EA0-FCFD68F1C3A3}">
      <dsp:nvSpPr>
        <dsp:cNvPr id="0" name=""/>
        <dsp:cNvSpPr/>
      </dsp:nvSpPr>
      <dsp:spPr>
        <a:xfrm rot="5400000">
          <a:off x="-98304" y="4835759"/>
          <a:ext cx="655363" cy="4587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9</a:t>
          </a:r>
        </a:p>
      </dsp:txBody>
      <dsp:txXfrm rot="-5400000">
        <a:off x="1" y="4966831"/>
        <a:ext cx="458754" cy="196609"/>
      </dsp:txXfrm>
    </dsp:sp>
    <dsp:sp modelId="{B465E1EC-6FF5-BC49-9913-FC3D3E493AAE}">
      <dsp:nvSpPr>
        <dsp:cNvPr id="0" name=""/>
        <dsp:cNvSpPr/>
      </dsp:nvSpPr>
      <dsp:spPr>
        <a:xfrm rot="5400000">
          <a:off x="1888592" y="3307617"/>
          <a:ext cx="425986" cy="3285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noProof="0" dirty="0"/>
            <a:t>Back to users’ operation</a:t>
          </a:r>
        </a:p>
      </dsp:txBody>
      <dsp:txXfrm rot="-5400000">
        <a:off x="458755" y="4758250"/>
        <a:ext cx="3264866" cy="3843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41B3394-7EE7-4282-B493-4CAE724A8C9E}"/>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C49F0869-18BA-45C9-B2FD-B96F7F8E6252}"/>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1EE5332F-C92E-4389-A5FC-C6F0CBC0C46E}" type="datetimeFigureOut">
              <a:rPr lang="fr-FR" smtClean="0"/>
              <a:t>01/02/2026</a:t>
            </a:fld>
            <a:endParaRPr lang="fr-FR" dirty="0"/>
          </a:p>
        </p:txBody>
      </p:sp>
      <p:sp>
        <p:nvSpPr>
          <p:cNvPr id="4" name="Espace réservé du pied de page 3">
            <a:extLst>
              <a:ext uri="{FF2B5EF4-FFF2-40B4-BE49-F238E27FC236}">
                <a16:creationId xmlns:a16="http://schemas.microsoft.com/office/drawing/2014/main" id="{BDEA37F4-71E3-40E2-B0AF-FA3C2CB57FDE}"/>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897D554E-F94F-433C-BA13-5D416A63ACC3}"/>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3FBE30B2-2448-4C49-BCBE-E89C5369022D}" type="slidenum">
              <a:rPr lang="fr-FR" smtClean="0"/>
              <a:t>‹N°›</a:t>
            </a:fld>
            <a:endParaRPr lang="fr-FR" dirty="0"/>
          </a:p>
        </p:txBody>
      </p:sp>
    </p:spTree>
    <p:extLst>
      <p:ext uri="{BB962C8B-B14F-4D97-AF65-F5344CB8AC3E}">
        <p14:creationId xmlns:p14="http://schemas.microsoft.com/office/powerpoint/2010/main" val="369181384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F2CC8582-32F8-4511-BE8E-9127F14BA016}" type="datetimeFigureOut">
              <a:rPr lang="fr-FR" smtClean="0"/>
              <a:t>01/02/2026</a:t>
            </a:fld>
            <a:endParaRPr lang="fr-FR" dirty="0"/>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6582F002-206D-4184-B39E-C7D93CBC5980}" type="slidenum">
              <a:rPr lang="fr-FR" smtClean="0"/>
              <a:t>‹N°›</a:t>
            </a:fld>
            <a:endParaRPr lang="fr-FR" dirty="0"/>
          </a:p>
        </p:txBody>
      </p:sp>
    </p:spTree>
    <p:extLst>
      <p:ext uri="{BB962C8B-B14F-4D97-AF65-F5344CB8AC3E}">
        <p14:creationId xmlns:p14="http://schemas.microsoft.com/office/powerpoint/2010/main" val="6164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6347A-24DA-7649-1344-797F8C5257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31A2BC-7C0F-6949-AC26-A8CC67962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62257A-FE54-A067-D1DD-B10EF9DFE0FE}"/>
              </a:ext>
            </a:extLst>
          </p:cNvPr>
          <p:cNvSpPr>
            <a:spLocks noGrp="1"/>
          </p:cNvSpPr>
          <p:nvPr>
            <p:ph type="body" idx="1"/>
          </p:nvPr>
        </p:nvSpPr>
        <p:spPr/>
        <p:txBody>
          <a:bodyPr/>
          <a:lstStyle/>
          <a:p>
            <a:r>
              <a:rPr lang="fr-FR" noProof="0"/>
              <a:t>Premiers financements de la Loi de Programmation de la Recherche </a:t>
            </a:r>
          </a:p>
          <a:p>
            <a:r>
              <a:rPr lang="fr-FR" noProof="0"/>
              <a:t>Message très fort de soutien   -&gt; Débuter sereinement la réalisation du projet avec le lacement des premiers appels d’offre et commandes.</a:t>
            </a:r>
          </a:p>
          <a:p>
            <a:endParaRPr lang="en-GB"/>
          </a:p>
        </p:txBody>
      </p:sp>
      <p:sp>
        <p:nvSpPr>
          <p:cNvPr id="4" name="Espace réservé du numéro de diapositive 3">
            <a:extLst>
              <a:ext uri="{FF2B5EF4-FFF2-40B4-BE49-F238E27FC236}">
                <a16:creationId xmlns:a16="http://schemas.microsoft.com/office/drawing/2014/main" id="{90FCEA37-7EE4-1F1B-021E-0B7EBFCF67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82F002-206D-4184-B39E-C7D93CBC59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739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lnSpc>
                <a:spcPts val="3240"/>
              </a:lnSpc>
              <a:buSzPct val="100000"/>
              <a:buChar char="•"/>
            </a:pPr>
            <a:r>
              <a:rPr lang="en-US" b="1" dirty="0">
                <a:solidFill>
                  <a:srgbClr val="475569"/>
                </a:solidFill>
                <a:latin typeface="Arial" pitchFamily="34" charset="0"/>
                <a:ea typeface="Arial" pitchFamily="34" charset="-122"/>
                <a:cs typeface="Arial" pitchFamily="34" charset="-120"/>
              </a:rPr>
              <a:t>Beam-Based Alignment (BBA)</a:t>
            </a:r>
            <a:r>
              <a:rPr lang="en-US" dirty="0">
                <a:solidFill>
                  <a:srgbClr val="475569"/>
                </a:solidFill>
                <a:latin typeface="Arial" pitchFamily="34" charset="0"/>
                <a:ea typeface="Arial" pitchFamily="34" charset="-122"/>
                <a:cs typeface="Arial" pitchFamily="34" charset="-120"/>
              </a:rPr>
              <a:t> - automated quadrupole centering</a:t>
            </a:r>
            <a:endParaRPr lang="en-US" dirty="0"/>
          </a:p>
          <a:p>
            <a:pPr marL="457189" indent="-457189">
              <a:lnSpc>
                <a:spcPts val="3240"/>
              </a:lnSpc>
              <a:buSzPct val="100000"/>
              <a:buChar char="•"/>
            </a:pPr>
            <a:r>
              <a:rPr lang="en-US" b="1" dirty="0">
                <a:solidFill>
                  <a:srgbClr val="475569"/>
                </a:solidFill>
                <a:latin typeface="Arial" pitchFamily="34" charset="0"/>
                <a:ea typeface="Arial" pitchFamily="34" charset="-122"/>
                <a:cs typeface="Arial" pitchFamily="34" charset="-120"/>
              </a:rPr>
              <a:t>Orbit Correction</a:t>
            </a:r>
            <a:r>
              <a:rPr lang="en-US" dirty="0">
                <a:solidFill>
                  <a:srgbClr val="475569"/>
                </a:solidFill>
                <a:latin typeface="Arial" pitchFamily="34" charset="0"/>
                <a:ea typeface="Arial" pitchFamily="34" charset="-122"/>
                <a:cs typeface="Arial" pitchFamily="34" charset="-120"/>
              </a:rPr>
              <a:t> - global and local feedback systems</a:t>
            </a:r>
            <a:endParaRPr lang="en-US" dirty="0"/>
          </a:p>
          <a:p>
            <a:pPr marL="457189" indent="-457189">
              <a:lnSpc>
                <a:spcPts val="3240"/>
              </a:lnSpc>
              <a:buSzPct val="100000"/>
              <a:buChar char="•"/>
            </a:pPr>
            <a:r>
              <a:rPr lang="en-US" b="1" dirty="0">
                <a:solidFill>
                  <a:srgbClr val="475569"/>
                </a:solidFill>
                <a:latin typeface="Arial" pitchFamily="34" charset="0"/>
                <a:ea typeface="Arial" pitchFamily="34" charset="-122"/>
                <a:cs typeface="Arial" pitchFamily="34" charset="-120"/>
              </a:rPr>
              <a:t>Optics Measurements</a:t>
            </a:r>
            <a:r>
              <a:rPr lang="en-US" dirty="0">
                <a:solidFill>
                  <a:srgbClr val="475569"/>
                </a:solidFill>
                <a:latin typeface="Arial" pitchFamily="34" charset="0"/>
                <a:ea typeface="Arial" pitchFamily="34" charset="-122"/>
                <a:cs typeface="Arial" pitchFamily="34" charset="-120"/>
              </a:rPr>
              <a:t> - beta function and dispersion</a:t>
            </a:r>
            <a:endParaRPr lang="en-US" dirty="0"/>
          </a:p>
          <a:p>
            <a:pPr marL="457189" indent="-457189">
              <a:lnSpc>
                <a:spcPts val="3240"/>
              </a:lnSpc>
              <a:buSzPct val="100000"/>
              <a:buChar char="•"/>
            </a:pPr>
            <a:r>
              <a:rPr lang="en-US" b="1" dirty="0">
                <a:solidFill>
                  <a:srgbClr val="475569"/>
                </a:solidFill>
                <a:latin typeface="Arial" pitchFamily="34" charset="0"/>
                <a:ea typeface="Arial" pitchFamily="34" charset="-122"/>
                <a:cs typeface="Arial" pitchFamily="34" charset="-120"/>
              </a:rPr>
              <a:t>Machine Learning Integration</a:t>
            </a:r>
            <a:r>
              <a:rPr lang="en-US" dirty="0">
                <a:solidFill>
                  <a:srgbClr val="475569"/>
                </a:solidFill>
                <a:latin typeface="Arial" pitchFamily="34" charset="0"/>
                <a:ea typeface="Arial" pitchFamily="34" charset="-122"/>
                <a:cs typeface="Arial" pitchFamily="34" charset="-120"/>
              </a:rPr>
              <a:t> - anomaly detection</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2F002-206D-4184-B39E-C7D93CBC598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13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2F002-206D-4184-B39E-C7D93CBC598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54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9</a:t>
            </a:fld>
            <a:endParaRPr lang="fr-FR"/>
          </a:p>
        </p:txBody>
      </p:sp>
    </p:spTree>
    <p:extLst>
      <p:ext uri="{BB962C8B-B14F-4D97-AF65-F5344CB8AC3E}">
        <p14:creationId xmlns:p14="http://schemas.microsoft.com/office/powerpoint/2010/main" val="325162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Upgrade </a:t>
            </a:r>
            <a:r>
              <a:rPr lang="fr-FR" err="1"/>
              <a:t>linac</a:t>
            </a:r>
            <a:r>
              <a:rPr lang="fr-FR"/>
              <a:t> en avance de phase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00B44-FBB8-461D-B5E4-43B39D5D5E7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77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dirty="0" err="1"/>
              <a:t>Computerization</a:t>
            </a:r>
            <a:r>
              <a:rPr lang="fr-FR" dirty="0"/>
              <a:t> of workflows</a:t>
            </a:r>
          </a:p>
          <a:p>
            <a:pPr>
              <a:buNone/>
            </a:pPr>
            <a:r>
              <a:rPr lang="fr-FR" dirty="0"/>
              <a:t>• Collaborative and agile </a:t>
            </a:r>
            <a:r>
              <a:rPr lang="fr-FR" dirty="0" err="1"/>
              <a:t>development</a:t>
            </a:r>
            <a:endParaRPr lang="fr-FR" dirty="0"/>
          </a:p>
          <a:p>
            <a:pPr>
              <a:buNone/>
            </a:pPr>
            <a:r>
              <a:rPr lang="fr-FR" dirty="0"/>
              <a:t>• Common platform for </a:t>
            </a:r>
            <a:r>
              <a:rPr lang="fr-FR" dirty="0" err="1"/>
              <a:t>development</a:t>
            </a:r>
            <a:r>
              <a:rPr lang="fr-FR" dirty="0"/>
              <a:t> and production</a:t>
            </a:r>
          </a:p>
          <a:p>
            <a:pPr>
              <a:buNone/>
            </a:pPr>
            <a:r>
              <a:rPr lang="fr-FR" dirty="0"/>
              <a:t>• </a:t>
            </a:r>
            <a:r>
              <a:rPr lang="fr-FR" dirty="0" err="1"/>
              <a:t>Unified</a:t>
            </a:r>
            <a:r>
              <a:rPr lang="fr-FR" dirty="0"/>
              <a:t> software </a:t>
            </a:r>
            <a:r>
              <a:rPr lang="fr-FR" dirty="0" err="1"/>
              <a:t>tools</a:t>
            </a:r>
            <a:r>
              <a:rPr lang="fr-FR" dirty="0"/>
              <a:t>: APIs, </a:t>
            </a:r>
            <a:r>
              <a:rPr lang="fr-FR" dirty="0" err="1"/>
              <a:t>GUIs</a:t>
            </a:r>
            <a:r>
              <a:rPr lang="fr-FR" dirty="0"/>
              <a:t>, </a:t>
            </a:r>
            <a:r>
              <a:rPr lang="fr-FR" dirty="0" err="1"/>
              <a:t>frameworks</a:t>
            </a:r>
            <a:endParaRPr lang="fr-FR" dirty="0"/>
          </a:p>
          <a:p>
            <a:pPr>
              <a:buNone/>
            </a:pPr>
            <a:r>
              <a:rPr lang="fr-FR" dirty="0"/>
              <a:t>• Web-</a:t>
            </a:r>
            <a:r>
              <a:rPr lang="fr-FR" dirty="0" err="1"/>
              <a:t>based</a:t>
            </a:r>
            <a:r>
              <a:rPr lang="fr-FR" dirty="0"/>
              <a:t> user interfaces</a:t>
            </a:r>
          </a:p>
          <a:p>
            <a:r>
              <a:rPr lang="fr-FR" dirty="0"/>
              <a:t>• HW/SW </a:t>
            </a:r>
            <a:r>
              <a:rPr lang="fr-FR" dirty="0" err="1"/>
              <a:t>standardization</a:t>
            </a:r>
            <a:r>
              <a:rPr lang="fr-FR" dirty="0"/>
              <a:t> </a:t>
            </a:r>
            <a:r>
              <a:rPr lang="fr-FR" dirty="0" err="1"/>
              <a:t>when</a:t>
            </a:r>
            <a:r>
              <a:rPr lang="fr-FR" dirty="0"/>
              <a:t> possible</a:t>
            </a:r>
          </a:p>
          <a:p>
            <a:endParaRPr lang="fr-FR"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14</a:t>
            </a:fld>
            <a:endParaRPr lang="fr-FR" dirty="0"/>
          </a:p>
        </p:txBody>
      </p:sp>
    </p:spTree>
    <p:extLst>
      <p:ext uri="{BB962C8B-B14F-4D97-AF65-F5344CB8AC3E}">
        <p14:creationId xmlns:p14="http://schemas.microsoft.com/office/powerpoint/2010/main" val="299188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0" name="Espace réservé du titre 5">
            <a:extLst>
              <a:ext uri="{FF2B5EF4-FFF2-40B4-BE49-F238E27FC236}">
                <a16:creationId xmlns:a16="http://schemas.microsoft.com/office/drawing/2014/main" id="{FC3EBD57-B42C-C046-A344-941889741367}"/>
              </a:ext>
            </a:extLst>
          </p:cNvPr>
          <p:cNvSpPr>
            <a:spLocks noGrp="1"/>
          </p:cNvSpPr>
          <p:nvPr>
            <p:ph type="title"/>
          </p:nvPr>
        </p:nvSpPr>
        <p:spPr>
          <a:xfrm>
            <a:off x="1425065" y="3880119"/>
            <a:ext cx="9855511" cy="825975"/>
          </a:xfrm>
          <a:prstGeom prst="rect">
            <a:avLst/>
          </a:prstGeom>
        </p:spPr>
        <p:txBody>
          <a:bodyPr vert="horz" lIns="91440" tIns="45720" rIns="91440" bIns="45720" rtlCol="0" anchor="t">
            <a:normAutofit/>
          </a:bodyPr>
          <a:lstStyle/>
          <a:p>
            <a:r>
              <a:rPr lang="fr-FR"/>
              <a:t>Modifiez le style du titre</a:t>
            </a:r>
            <a:endParaRPr lang="fr-FR" dirty="0"/>
          </a:p>
        </p:txBody>
      </p:sp>
      <p:sp>
        <p:nvSpPr>
          <p:cNvPr id="11" name="Sous-titre 2">
            <a:extLst>
              <a:ext uri="{FF2B5EF4-FFF2-40B4-BE49-F238E27FC236}">
                <a16:creationId xmlns:a16="http://schemas.microsoft.com/office/drawing/2014/main" id="{BD517349-5F6A-DB9F-9199-AA782E7C1609}"/>
              </a:ext>
            </a:extLst>
          </p:cNvPr>
          <p:cNvSpPr>
            <a:spLocks noGrp="1"/>
          </p:cNvSpPr>
          <p:nvPr>
            <p:ph type="subTitle" idx="1"/>
          </p:nvPr>
        </p:nvSpPr>
        <p:spPr>
          <a:xfrm>
            <a:off x="1425064" y="4523978"/>
            <a:ext cx="9855511" cy="490465"/>
          </a:xfrm>
          <a:prstGeom prst="rect">
            <a:avLst/>
          </a:prstGeom>
        </p:spPr>
        <p:txBody>
          <a:bodyPr/>
          <a:lstStyle>
            <a:lvl1pPr marL="10800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Graphique 8">
            <a:extLst>
              <a:ext uri="{FF2B5EF4-FFF2-40B4-BE49-F238E27FC236}">
                <a16:creationId xmlns:a16="http://schemas.microsoft.com/office/drawing/2014/main" id="{0A041821-5217-8A21-65A9-8A29E2DCD6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8270"/>
          <a:stretch/>
        </p:blipFill>
        <p:spPr>
          <a:xfrm>
            <a:off x="9627146" y="0"/>
            <a:ext cx="2661542" cy="1075039"/>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5B237D8E-D6BC-635F-FFEE-66E19FAE814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 r="45770"/>
          <a:stretch/>
        </p:blipFill>
        <p:spPr>
          <a:xfrm>
            <a:off x="10344472" y="13222"/>
            <a:ext cx="1768153" cy="992593"/>
          </a:xfrm>
          <a:prstGeom prst="rect">
            <a:avLst/>
          </a:prstGeom>
        </p:spPr>
      </p:pic>
    </p:spTree>
    <p:extLst>
      <p:ext uri="{BB962C8B-B14F-4D97-AF65-F5344CB8AC3E}">
        <p14:creationId xmlns:p14="http://schemas.microsoft.com/office/powerpoint/2010/main" val="73832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e - Fond blanc - SOLEIL II">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44827" y="6372000"/>
            <a:ext cx="9651800" cy="360000"/>
          </a:xfrm>
          <a:prstGeom prst="rect">
            <a:avLst/>
          </a:prstGeom>
        </p:spPr>
        <p:txBody>
          <a:bodyPr anchor="ctr"/>
          <a:lstStyle>
            <a:lvl1pPr algn="r">
              <a:defRPr sz="800">
                <a:solidFill>
                  <a:srgbClr val="0E4194"/>
                </a:solidFill>
              </a:defRPr>
            </a:lvl1pPr>
          </a:lstStyle>
          <a:p>
            <a:r>
              <a:rPr kumimoji="0" lang="fr-FR" sz="800" b="0" i="0" u="none" strike="noStrike" kern="1200" cap="none" spc="0" normalizeH="0" baseline="0" noProof="0">
                <a:ln>
                  <a:noFill/>
                </a:ln>
                <a:solidFill>
                  <a:srgbClr val="0E4194"/>
                </a:solidFill>
                <a:effectLst/>
                <a:uLnTx/>
                <a:uFillTx/>
                <a:latin typeface="Arial"/>
                <a:ea typeface="+mn-ea"/>
                <a:cs typeface="+mn-cs"/>
              </a:rPr>
              <a:t>3rd Python Accelerator Middle Layer Workshop | Feb. 2-4 2026 | SOLEIL | L. S. Nadolski</a:t>
            </a:r>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396627" y="6372000"/>
            <a:ext cx="429319" cy="360000"/>
          </a:xfrm>
          <a:prstGeom prst="rect">
            <a:avLst/>
          </a:prstGeom>
        </p:spPr>
        <p:txBody>
          <a:bodyPr anchor="ctr"/>
          <a:lstStyle>
            <a:lvl1pPr algn="l">
              <a:defRPr sz="800">
                <a:solidFill>
                  <a:srgbClr val="0E419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fr-FR"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fr-FR" sz="800" b="0" i="0" u="none" strike="noStrike" kern="1200" cap="none" spc="0" normalizeH="0" baseline="0" noProof="0">
              <a:ln>
                <a:noFill/>
              </a:ln>
              <a:solidFill>
                <a:srgbClr val="0E4194"/>
              </a:solidFill>
              <a:effectLst/>
              <a:uLnTx/>
              <a:uFillTx/>
              <a:latin typeface="Arial"/>
              <a:ea typeface="+mn-ea"/>
              <a:cs typeface="+mn-cs"/>
            </a:endParaRPr>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1014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DD06D05C-710F-6BC7-3BD3-0AFA2AE881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55317" y="6174391"/>
            <a:ext cx="1099564" cy="643283"/>
          </a:xfrm>
          <a:prstGeom prst="rect">
            <a:avLst/>
          </a:prstGeom>
        </p:spPr>
      </p:pic>
      <p:pic>
        <p:nvPicPr>
          <p:cNvPr id="6" name="Image 5" descr="Une image contenant texte, Graphique, logo, graphisme&#10;&#10;Description générée automatiquement">
            <a:extLst>
              <a:ext uri="{FF2B5EF4-FFF2-40B4-BE49-F238E27FC236}">
                <a16:creationId xmlns:a16="http://schemas.microsoft.com/office/drawing/2014/main" id="{A5DD8358-64A5-053A-2A88-D8A526282F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30" y="71729"/>
            <a:ext cx="1157704" cy="643283"/>
          </a:xfrm>
          <a:prstGeom prst="rect">
            <a:avLst/>
          </a:prstGeom>
        </p:spPr>
      </p:pic>
      <p:sp>
        <p:nvSpPr>
          <p:cNvPr id="8" name="Espace réservé du texte 12">
            <a:extLst>
              <a:ext uri="{FF2B5EF4-FFF2-40B4-BE49-F238E27FC236}">
                <a16:creationId xmlns:a16="http://schemas.microsoft.com/office/drawing/2014/main" id="{D7BC5A8B-E3C2-C4A0-F6F2-D2A6F3FB2DA7}"/>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08541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 Fond foncé">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8" name="Espace réservé du pied de page 3">
            <a:extLst>
              <a:ext uri="{FF2B5EF4-FFF2-40B4-BE49-F238E27FC236}">
                <a16:creationId xmlns:a16="http://schemas.microsoft.com/office/drawing/2014/main" id="{7D660469-4C99-E499-F555-847F0045186A}"/>
              </a:ext>
            </a:extLst>
          </p:cNvPr>
          <p:cNvSpPr>
            <a:spLocks noGrp="1"/>
          </p:cNvSpPr>
          <p:nvPr>
            <p:ph type="ftr" sz="quarter" idx="10"/>
          </p:nvPr>
        </p:nvSpPr>
        <p:spPr>
          <a:xfrm>
            <a:off x="623395" y="6372000"/>
            <a:ext cx="10585173" cy="360000"/>
          </a:xfrm>
          <a:prstGeom prst="rect">
            <a:avLst/>
          </a:prstGeom>
        </p:spPr>
        <p:txBody>
          <a:bodyPr anchor="ctr"/>
          <a:lstStyle>
            <a:lvl1pPr algn="r">
              <a:defRPr sz="800">
                <a:solidFill>
                  <a:schemeClr val="tx1"/>
                </a:solidFill>
              </a:defRPr>
            </a:lvl1pPr>
          </a:lstStyle>
          <a:p>
            <a:r>
              <a:rPr lang="fr-FR"/>
              <a:t>3rd Python Accelerator Middle Layer Workshop | Feb. 2-4 2026 | SOLEIL | L. S. Nadolski</a:t>
            </a:r>
            <a:endParaRPr lang="fr-FR" dirty="0"/>
          </a:p>
        </p:txBody>
      </p:sp>
      <p:sp>
        <p:nvSpPr>
          <p:cNvPr id="9" name="Espace réservé du numéro de diapositive 4">
            <a:extLst>
              <a:ext uri="{FF2B5EF4-FFF2-40B4-BE49-F238E27FC236}">
                <a16:creationId xmlns:a16="http://schemas.microsoft.com/office/drawing/2014/main" id="{E8704074-533C-DA64-ED01-842AC1D731D6}"/>
              </a:ext>
            </a:extLst>
          </p:cNvPr>
          <p:cNvSpPr>
            <a:spLocks noGrp="1"/>
          </p:cNvSpPr>
          <p:nvPr>
            <p:ph type="sldNum" sz="quarter" idx="11"/>
          </p:nvPr>
        </p:nvSpPr>
        <p:spPr>
          <a:xfrm>
            <a:off x="11208567" y="6372000"/>
            <a:ext cx="429319" cy="360000"/>
          </a:xfrm>
          <a:prstGeom prst="rect">
            <a:avLst/>
          </a:prstGeom>
        </p:spPr>
        <p:txBody>
          <a:bodyPr anchor="ctr"/>
          <a:lstStyle>
            <a:lvl1pPr algn="l">
              <a:defRPr sz="800">
                <a:solidFill>
                  <a:schemeClr val="tx1"/>
                </a:solidFill>
              </a:defRPr>
            </a:lvl1pPr>
          </a:lstStyle>
          <a:p>
            <a:fld id="{F1620CC9-C982-429E-97C9-9F71A6603CFC}" type="slidenum">
              <a:rPr lang="fr-FR" smtClean="0"/>
              <a:pPr/>
              <a:t>‹N°›</a:t>
            </a:fld>
            <a:endParaRPr lang="fr-FR" dirty="0"/>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 Police, Graphique, graphisme&#10;&#10;Description générée automatiquement">
            <a:extLst>
              <a:ext uri="{FF2B5EF4-FFF2-40B4-BE49-F238E27FC236}">
                <a16:creationId xmlns:a16="http://schemas.microsoft.com/office/drawing/2014/main" id="{950A27AB-0B26-D5EC-E334-0CF12DD398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071"/>
          <a:stretch/>
        </p:blipFill>
        <p:spPr>
          <a:xfrm>
            <a:off x="72851" y="76846"/>
            <a:ext cx="1165000" cy="631907"/>
          </a:xfrm>
          <a:prstGeom prst="rect">
            <a:avLst/>
          </a:prstGeom>
        </p:spPr>
      </p:pic>
      <p:sp>
        <p:nvSpPr>
          <p:cNvPr id="10" name="Espace réservé du texte 12">
            <a:extLst>
              <a:ext uri="{FF2B5EF4-FFF2-40B4-BE49-F238E27FC236}">
                <a16:creationId xmlns:a16="http://schemas.microsoft.com/office/drawing/2014/main" id="{3658B5F2-45B9-2EA3-6D19-7B3FBFAAF3AE}"/>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58202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EIL II - Diapositive - Fond foncé">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67409" y="6372000"/>
            <a:ext cx="9651801" cy="360000"/>
          </a:xfrm>
          <a:prstGeom prst="rect">
            <a:avLst/>
          </a:prstGeom>
        </p:spPr>
        <p:txBody>
          <a:bodyPr anchor="ctr"/>
          <a:lstStyle>
            <a:lvl1pPr algn="r">
              <a:defRPr sz="800">
                <a:solidFill>
                  <a:schemeClr val="tx1"/>
                </a:solidFill>
              </a:defRPr>
            </a:lvl1pPr>
          </a:lstStyle>
          <a:p>
            <a:r>
              <a:rPr lang="fr-FR"/>
              <a:t>3rd Python Accelerator Middle Layer Workshop | Feb. 2-4 2026 | SOLEIL | L. S. Nadolski</a:t>
            </a:r>
            <a:endParaRPr lang="fr-FR" dirty="0"/>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419209" y="6372000"/>
            <a:ext cx="429319" cy="360000"/>
          </a:xfrm>
          <a:prstGeom prst="rect">
            <a:avLst/>
          </a:prstGeom>
        </p:spPr>
        <p:txBody>
          <a:bodyPr anchor="ctr"/>
          <a:lstStyle>
            <a:lvl1pPr algn="l">
              <a:defRPr sz="800">
                <a:solidFill>
                  <a:schemeClr val="tx1"/>
                </a:solidFill>
              </a:defRPr>
            </a:lvl1pPr>
          </a:lstStyle>
          <a:p>
            <a:fld id="{F1620CC9-C982-429E-97C9-9F71A6603CFC}" type="slidenum">
              <a:rPr lang="fr-FR" smtClean="0"/>
              <a:pPr/>
              <a:t>‹N°›</a:t>
            </a:fld>
            <a:endParaRPr lang="fr-FR" dirty="0"/>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32730"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Graphique, graphisme&#10;&#10;Description générée automatiquement">
            <a:extLst>
              <a:ext uri="{FF2B5EF4-FFF2-40B4-BE49-F238E27FC236}">
                <a16:creationId xmlns:a16="http://schemas.microsoft.com/office/drawing/2014/main" id="{77C37365-1393-0B84-D9BD-B696AF7688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543"/>
          <a:stretch/>
        </p:blipFill>
        <p:spPr>
          <a:xfrm>
            <a:off x="10848528" y="6180078"/>
            <a:ext cx="1003578" cy="631907"/>
          </a:xfrm>
          <a:prstGeom prst="rect">
            <a:avLst/>
          </a:prstGeom>
        </p:spPr>
      </p:pic>
      <p:pic>
        <p:nvPicPr>
          <p:cNvPr id="9" name="Image 8" descr="Une image contenant texte, Police, Graphique, graphisme&#10;&#10;Description générée automatiquement">
            <a:extLst>
              <a:ext uri="{FF2B5EF4-FFF2-40B4-BE49-F238E27FC236}">
                <a16:creationId xmlns:a16="http://schemas.microsoft.com/office/drawing/2014/main" id="{643C17C2-EA1D-3C09-601A-636BFAEF34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071"/>
          <a:stretch/>
        </p:blipFill>
        <p:spPr>
          <a:xfrm>
            <a:off x="72851" y="76846"/>
            <a:ext cx="1165000" cy="631907"/>
          </a:xfrm>
          <a:prstGeom prst="rect">
            <a:avLst/>
          </a:prstGeom>
        </p:spPr>
      </p:pic>
      <p:sp>
        <p:nvSpPr>
          <p:cNvPr id="10" name="Espace réservé du numéro de diapositive 4">
            <a:extLst>
              <a:ext uri="{FF2B5EF4-FFF2-40B4-BE49-F238E27FC236}">
                <a16:creationId xmlns:a16="http://schemas.microsoft.com/office/drawing/2014/main" id="{5070D137-2B17-B637-701B-326616459949}"/>
              </a:ext>
            </a:extLst>
          </p:cNvPr>
          <p:cNvSpPr txBox="1">
            <a:spLocks/>
          </p:cNvSpPr>
          <p:nvPr userDrawn="1"/>
        </p:nvSpPr>
        <p:spPr>
          <a:xfrm>
            <a:off x="10396627" y="5857181"/>
            <a:ext cx="429319" cy="360000"/>
          </a:xfrm>
          <a:prstGeom prst="rect">
            <a:avLst/>
          </a:prstGeom>
        </p:spPr>
        <p:txBody>
          <a:bodyPr anchor="ctr"/>
          <a:lstStyle>
            <a:defPPr>
              <a:defRPr lang="fr-FR"/>
            </a:defPPr>
            <a:lvl1pPr marL="0" algn="l" defTabSz="914400" rtl="0" eaLnBrk="1" latinLnBrk="0" hangingPunct="1">
              <a:defRPr sz="800" kern="1200">
                <a:solidFill>
                  <a:srgbClr val="0E419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3" name="Espace réservé du texte 12">
            <a:extLst>
              <a:ext uri="{FF2B5EF4-FFF2-40B4-BE49-F238E27FC236}">
                <a16:creationId xmlns:a16="http://schemas.microsoft.com/office/drawing/2014/main" id="{BED97571-453A-68E5-14E5-9FCC5010AAFB}"/>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01203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 Fond foncé - SOLEIL II">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a:t>Modifiez le style du titre</a:t>
            </a:r>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32730"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Graphique, graphisme&#10;&#10;Description générée automatiquement">
            <a:extLst>
              <a:ext uri="{FF2B5EF4-FFF2-40B4-BE49-F238E27FC236}">
                <a16:creationId xmlns:a16="http://schemas.microsoft.com/office/drawing/2014/main" id="{77C37365-1393-0B84-D9BD-B696AF7688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48528" y="6180078"/>
            <a:ext cx="1003578" cy="631907"/>
          </a:xfrm>
          <a:prstGeom prst="rect">
            <a:avLst/>
          </a:prstGeom>
        </p:spPr>
      </p:pic>
      <p:pic>
        <p:nvPicPr>
          <p:cNvPr id="9" name="Image 8" descr="Une image contenant texte, Police, Graphique, graphisme&#10;&#10;Description générée automatiquement">
            <a:extLst>
              <a:ext uri="{FF2B5EF4-FFF2-40B4-BE49-F238E27FC236}">
                <a16:creationId xmlns:a16="http://schemas.microsoft.com/office/drawing/2014/main" id="{643C17C2-EA1D-3C09-601A-636BFAEF34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2851" y="76846"/>
            <a:ext cx="1165000" cy="631907"/>
          </a:xfrm>
          <a:prstGeom prst="rect">
            <a:avLst/>
          </a:prstGeom>
        </p:spPr>
      </p:pic>
      <p:sp>
        <p:nvSpPr>
          <p:cNvPr id="10" name="Espace réservé du numéro de diapositive 4">
            <a:extLst>
              <a:ext uri="{FF2B5EF4-FFF2-40B4-BE49-F238E27FC236}">
                <a16:creationId xmlns:a16="http://schemas.microsoft.com/office/drawing/2014/main" id="{5070D137-2B17-B637-701B-326616459949}"/>
              </a:ext>
            </a:extLst>
          </p:cNvPr>
          <p:cNvSpPr txBox="1">
            <a:spLocks/>
          </p:cNvSpPr>
          <p:nvPr userDrawn="1"/>
        </p:nvSpPr>
        <p:spPr>
          <a:xfrm>
            <a:off x="10396627" y="5857181"/>
            <a:ext cx="429319" cy="360000"/>
          </a:xfrm>
          <a:prstGeom prst="rect">
            <a:avLst/>
          </a:prstGeom>
        </p:spPr>
        <p:txBody>
          <a:bodyPr anchor="ctr"/>
          <a:lstStyle>
            <a:defPPr>
              <a:defRPr lang="fr-FR"/>
            </a:defPPr>
            <a:lvl1pPr marL="0" algn="l" defTabSz="914400" rtl="0" eaLnBrk="1" latinLnBrk="0" hangingPunct="1">
              <a:defRPr sz="800" kern="1200">
                <a:solidFill>
                  <a:srgbClr val="0E419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3" name="Espace réservé du texte 12">
            <a:extLst>
              <a:ext uri="{FF2B5EF4-FFF2-40B4-BE49-F238E27FC236}">
                <a16:creationId xmlns:a16="http://schemas.microsoft.com/office/drawing/2014/main" id="{BED97571-453A-68E5-14E5-9FCC5010AAFB}"/>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346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 Fond foncé - Synchrotron SOLEIL">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a:t>Modifiez le style du titre</a:t>
            </a:r>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 Police, Graphique, graphisme&#10;&#10;Description générée automatiquement">
            <a:extLst>
              <a:ext uri="{FF2B5EF4-FFF2-40B4-BE49-F238E27FC236}">
                <a16:creationId xmlns:a16="http://schemas.microsoft.com/office/drawing/2014/main" id="{950A27AB-0B26-D5EC-E334-0CF12DD398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851" y="76846"/>
            <a:ext cx="1165000" cy="631907"/>
          </a:xfrm>
          <a:prstGeom prst="rect">
            <a:avLst/>
          </a:prstGeom>
        </p:spPr>
      </p:pic>
      <p:sp>
        <p:nvSpPr>
          <p:cNvPr id="10" name="Espace réservé du texte 12">
            <a:extLst>
              <a:ext uri="{FF2B5EF4-FFF2-40B4-BE49-F238E27FC236}">
                <a16:creationId xmlns:a16="http://schemas.microsoft.com/office/drawing/2014/main" id="{3658B5F2-45B9-2EA3-6D19-7B3FBFAAF3AE}"/>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1150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LEIL II - Diapositive - Fond foncé">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a:t>Modifiez le style du titre</a:t>
            </a:r>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32730"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Graphique, graphisme&#10;&#10;Description générée automatiquement">
            <a:extLst>
              <a:ext uri="{FF2B5EF4-FFF2-40B4-BE49-F238E27FC236}">
                <a16:creationId xmlns:a16="http://schemas.microsoft.com/office/drawing/2014/main" id="{77C37365-1393-0B84-D9BD-B696AF7688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48528" y="6180078"/>
            <a:ext cx="1003578" cy="631907"/>
          </a:xfrm>
          <a:prstGeom prst="rect">
            <a:avLst/>
          </a:prstGeom>
        </p:spPr>
      </p:pic>
      <p:pic>
        <p:nvPicPr>
          <p:cNvPr id="9" name="Image 8" descr="Une image contenant texte, Police, Graphique, graphisme&#10;&#10;Description générée automatiquement">
            <a:extLst>
              <a:ext uri="{FF2B5EF4-FFF2-40B4-BE49-F238E27FC236}">
                <a16:creationId xmlns:a16="http://schemas.microsoft.com/office/drawing/2014/main" id="{643C17C2-EA1D-3C09-601A-636BFAEF34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2851" y="76846"/>
            <a:ext cx="1165000" cy="631907"/>
          </a:xfrm>
          <a:prstGeom prst="rect">
            <a:avLst/>
          </a:prstGeom>
        </p:spPr>
      </p:pic>
      <p:sp>
        <p:nvSpPr>
          <p:cNvPr id="10" name="Espace réservé du numéro de diapositive 4">
            <a:extLst>
              <a:ext uri="{FF2B5EF4-FFF2-40B4-BE49-F238E27FC236}">
                <a16:creationId xmlns:a16="http://schemas.microsoft.com/office/drawing/2014/main" id="{5070D137-2B17-B637-701B-326616459949}"/>
              </a:ext>
            </a:extLst>
          </p:cNvPr>
          <p:cNvSpPr txBox="1">
            <a:spLocks/>
          </p:cNvSpPr>
          <p:nvPr userDrawn="1"/>
        </p:nvSpPr>
        <p:spPr>
          <a:xfrm>
            <a:off x="10396627" y="5857181"/>
            <a:ext cx="429319" cy="360000"/>
          </a:xfrm>
          <a:prstGeom prst="rect">
            <a:avLst/>
          </a:prstGeom>
        </p:spPr>
        <p:txBody>
          <a:bodyPr anchor="ctr"/>
          <a:lstStyle>
            <a:defPPr>
              <a:defRPr lang="fr-FR"/>
            </a:defPPr>
            <a:lvl1pPr marL="0" algn="l" defTabSz="914400" rtl="0" eaLnBrk="1" latinLnBrk="0" hangingPunct="1">
              <a:defRPr sz="800" kern="1200">
                <a:solidFill>
                  <a:srgbClr val="0E419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3" name="Espace réservé du texte 12">
            <a:extLst>
              <a:ext uri="{FF2B5EF4-FFF2-40B4-BE49-F238E27FC236}">
                <a16:creationId xmlns:a16="http://schemas.microsoft.com/office/drawing/2014/main" id="{BED97571-453A-68E5-14E5-9FCC5010AAFB}"/>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ZoneTexte 3">
            <a:extLst>
              <a:ext uri="{FF2B5EF4-FFF2-40B4-BE49-F238E27FC236}">
                <a16:creationId xmlns:a16="http://schemas.microsoft.com/office/drawing/2014/main" id="{3EAAF5D2-E2FA-E516-4FFF-C1FC91EEAE33}"/>
              </a:ext>
            </a:extLst>
          </p:cNvPr>
          <p:cNvSpPr txBox="1"/>
          <p:nvPr userDrawn="1"/>
        </p:nvSpPr>
        <p:spPr>
          <a:xfrm>
            <a:off x="7752184" y="6438155"/>
            <a:ext cx="2762618" cy="215444"/>
          </a:xfrm>
          <a:prstGeom prst="rect">
            <a:avLst/>
          </a:prstGeom>
          <a:noFill/>
        </p:spPr>
        <p:txBody>
          <a:bodyPr wrap="square">
            <a:spAutoFit/>
          </a:bodyPr>
          <a:lstStyle/>
          <a:p>
            <a:r>
              <a:rPr lang="fr-FR" sz="800"/>
              <a:t>SOLEIL II @ SLS-PSI-</a:t>
            </a:r>
            <a:r>
              <a:rPr lang="fr-FR" sz="800" err="1"/>
              <a:t>Villigen</a:t>
            </a:r>
            <a:r>
              <a:rPr lang="fr-FR" sz="800"/>
              <a:t> - 22-24 </a:t>
            </a:r>
            <a:r>
              <a:rPr lang="fr-FR" sz="800" err="1"/>
              <a:t>October</a:t>
            </a:r>
            <a:r>
              <a:rPr lang="fr-FR" sz="800"/>
              <a:t> 2025</a:t>
            </a:r>
          </a:p>
        </p:txBody>
      </p:sp>
      <p:sp>
        <p:nvSpPr>
          <p:cNvPr id="7" name="ZoneTexte 6">
            <a:extLst>
              <a:ext uri="{FF2B5EF4-FFF2-40B4-BE49-F238E27FC236}">
                <a16:creationId xmlns:a16="http://schemas.microsoft.com/office/drawing/2014/main" id="{78CE7C2F-AFBE-542C-8BA1-2751A394A976}"/>
              </a:ext>
            </a:extLst>
          </p:cNvPr>
          <p:cNvSpPr txBox="1"/>
          <p:nvPr userDrawn="1"/>
        </p:nvSpPr>
        <p:spPr>
          <a:xfrm>
            <a:off x="10503145" y="6438155"/>
            <a:ext cx="458362" cy="215444"/>
          </a:xfrm>
          <a:prstGeom prst="rect">
            <a:avLst/>
          </a:prstGeom>
          <a:noFill/>
        </p:spPr>
        <p:txBody>
          <a:bodyPr wrap="square">
            <a:spAutoFit/>
          </a:bodyPr>
          <a:lstStyle/>
          <a:p>
            <a:fld id="{F1620CC9-C982-429E-97C9-9F71A6603CFC}" type="slidenum">
              <a:rPr lang="fr-FR" sz="800" smtClean="0"/>
              <a:pPr/>
              <a:t>‹N°›</a:t>
            </a:fld>
            <a:endParaRPr lang="fr-FR" sz="800"/>
          </a:p>
        </p:txBody>
      </p:sp>
    </p:spTree>
    <p:extLst>
      <p:ext uri="{BB962C8B-B14F-4D97-AF65-F5344CB8AC3E}">
        <p14:creationId xmlns:p14="http://schemas.microsoft.com/office/powerpoint/2010/main" val="219223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 Fond blanc">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a:t>Modifiez le style du titre</a:t>
            </a:r>
          </a:p>
        </p:txBody>
      </p:sp>
      <p:sp>
        <p:nvSpPr>
          <p:cNvPr id="8" name="Espace réservé du pied de page 3">
            <a:extLst>
              <a:ext uri="{FF2B5EF4-FFF2-40B4-BE49-F238E27FC236}">
                <a16:creationId xmlns:a16="http://schemas.microsoft.com/office/drawing/2014/main" id="{7D660469-4C99-E499-F555-847F0045186A}"/>
              </a:ext>
            </a:extLst>
          </p:cNvPr>
          <p:cNvSpPr>
            <a:spLocks noGrp="1"/>
          </p:cNvSpPr>
          <p:nvPr>
            <p:ph type="ftr" sz="quarter" idx="10"/>
          </p:nvPr>
        </p:nvSpPr>
        <p:spPr>
          <a:xfrm>
            <a:off x="839417" y="6372000"/>
            <a:ext cx="10369151" cy="360000"/>
          </a:xfrm>
          <a:prstGeom prst="rect">
            <a:avLst/>
          </a:prstGeom>
        </p:spPr>
        <p:txBody>
          <a:bodyPr anchor="ctr"/>
          <a:lstStyle>
            <a:lvl1pPr algn="r">
              <a:defRPr sz="800">
                <a:solidFill>
                  <a:srgbClr val="0E4194"/>
                </a:solidFill>
              </a:defRPr>
            </a:lvl1pPr>
          </a:lstStyle>
          <a:p>
            <a:r>
              <a:rPr lang="fr-FR"/>
              <a:t>3rd Python Accelerator Middle Layer Workshop | Feb. 2-4 2026 | SOLEIL | L. S. Nadolski</a:t>
            </a:r>
          </a:p>
        </p:txBody>
      </p:sp>
      <p:sp>
        <p:nvSpPr>
          <p:cNvPr id="9" name="Espace réservé du numéro de diapositive 4">
            <a:extLst>
              <a:ext uri="{FF2B5EF4-FFF2-40B4-BE49-F238E27FC236}">
                <a16:creationId xmlns:a16="http://schemas.microsoft.com/office/drawing/2014/main" id="{E8704074-533C-DA64-ED01-842AC1D731D6}"/>
              </a:ext>
            </a:extLst>
          </p:cNvPr>
          <p:cNvSpPr>
            <a:spLocks noGrp="1"/>
          </p:cNvSpPr>
          <p:nvPr>
            <p:ph type="sldNum" sz="quarter" idx="11"/>
          </p:nvPr>
        </p:nvSpPr>
        <p:spPr>
          <a:xfrm>
            <a:off x="1120856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F1A835FA-3F39-0AAD-80E8-9DB44B729E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4" name="Espace réservé du texte 12">
            <a:extLst>
              <a:ext uri="{FF2B5EF4-FFF2-40B4-BE49-F238E27FC236}">
                <a16:creationId xmlns:a16="http://schemas.microsoft.com/office/drawing/2014/main" id="{DAAA54F5-F9A3-770F-5526-4C64D41A12B0}"/>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58499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EIL II - Diapositive - Fond blanc">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44827" y="6372000"/>
            <a:ext cx="9651800" cy="360000"/>
          </a:xfrm>
          <a:prstGeom prst="rect">
            <a:avLst/>
          </a:prstGeom>
        </p:spPr>
        <p:txBody>
          <a:bodyPr anchor="ctr"/>
          <a:lstStyle>
            <a:lvl1pPr algn="r">
              <a:defRPr sz="800">
                <a:solidFill>
                  <a:srgbClr val="0E4194"/>
                </a:solidFill>
              </a:defRPr>
            </a:lvl1pPr>
          </a:lstStyle>
          <a:p>
            <a:r>
              <a:rPr lang="fr-FR"/>
              <a:t>3rd Python Accelerator Middle Layer Workshop | Feb. 2-4 2026 | SOLEIL | L. S. Nadolski</a:t>
            </a:r>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39662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1014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DD06D05C-710F-6BC7-3BD3-0AFA2AE881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0"/>
          <a:stretch/>
        </p:blipFill>
        <p:spPr>
          <a:xfrm>
            <a:off x="10755317" y="6174391"/>
            <a:ext cx="1099564" cy="643283"/>
          </a:xfrm>
          <a:prstGeom prst="rect">
            <a:avLst/>
          </a:prstGeom>
        </p:spPr>
      </p:pic>
      <p:pic>
        <p:nvPicPr>
          <p:cNvPr id="6" name="Image 5" descr="Une image contenant texte, Graphique, logo, graphisme&#10;&#10;Description générée automatiquement">
            <a:extLst>
              <a:ext uri="{FF2B5EF4-FFF2-40B4-BE49-F238E27FC236}">
                <a16:creationId xmlns:a16="http://schemas.microsoft.com/office/drawing/2014/main" id="{A5DD8358-64A5-053A-2A88-D8A526282F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8" name="Espace réservé du texte 12">
            <a:extLst>
              <a:ext uri="{FF2B5EF4-FFF2-40B4-BE49-F238E27FC236}">
                <a16:creationId xmlns:a16="http://schemas.microsoft.com/office/drawing/2014/main" id="{D7BC5A8B-E3C2-C4A0-F6F2-D2A6F3FB2DA7}"/>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60354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LEIL II - Couverture">
    <p:spTree>
      <p:nvGrpSpPr>
        <p:cNvPr id="1" name=""/>
        <p:cNvGrpSpPr/>
        <p:nvPr/>
      </p:nvGrpSpPr>
      <p:grpSpPr>
        <a:xfrm>
          <a:off x="0" y="0"/>
          <a:ext cx="0" cy="0"/>
          <a:chOff x="0" y="0"/>
          <a:chExt cx="0" cy="0"/>
        </a:xfrm>
      </p:grpSpPr>
      <p:sp>
        <p:nvSpPr>
          <p:cNvPr id="10" name="Espace réservé du titre 5">
            <a:extLst>
              <a:ext uri="{FF2B5EF4-FFF2-40B4-BE49-F238E27FC236}">
                <a16:creationId xmlns:a16="http://schemas.microsoft.com/office/drawing/2014/main" id="{FC3EBD57-B42C-C046-A344-941889741367}"/>
              </a:ext>
            </a:extLst>
          </p:cNvPr>
          <p:cNvSpPr>
            <a:spLocks noGrp="1"/>
          </p:cNvSpPr>
          <p:nvPr>
            <p:ph type="title"/>
          </p:nvPr>
        </p:nvSpPr>
        <p:spPr>
          <a:xfrm>
            <a:off x="1425065" y="3880119"/>
            <a:ext cx="9855511" cy="825975"/>
          </a:xfrm>
          <a:prstGeom prst="rect">
            <a:avLst/>
          </a:prstGeom>
        </p:spPr>
        <p:txBody>
          <a:bodyPr vert="horz" lIns="91440" tIns="45720" rIns="91440" bIns="45720" rtlCol="0" anchor="t">
            <a:normAutofit/>
          </a:bodyPr>
          <a:lstStyle/>
          <a:p>
            <a:r>
              <a:rPr lang="fr-FR"/>
              <a:t>Modifiez le style du titre</a:t>
            </a:r>
            <a:endParaRPr lang="fr-FR" dirty="0"/>
          </a:p>
        </p:txBody>
      </p:sp>
      <p:sp>
        <p:nvSpPr>
          <p:cNvPr id="11" name="Sous-titre 2">
            <a:extLst>
              <a:ext uri="{FF2B5EF4-FFF2-40B4-BE49-F238E27FC236}">
                <a16:creationId xmlns:a16="http://schemas.microsoft.com/office/drawing/2014/main" id="{BD517349-5F6A-DB9F-9199-AA782E7C1609}"/>
              </a:ext>
            </a:extLst>
          </p:cNvPr>
          <p:cNvSpPr>
            <a:spLocks noGrp="1"/>
          </p:cNvSpPr>
          <p:nvPr>
            <p:ph type="subTitle" idx="1"/>
          </p:nvPr>
        </p:nvSpPr>
        <p:spPr>
          <a:xfrm>
            <a:off x="1425064" y="4523978"/>
            <a:ext cx="9855511" cy="490465"/>
          </a:xfrm>
          <a:prstGeom prst="rect">
            <a:avLst/>
          </a:prstGeom>
        </p:spPr>
        <p:txBody>
          <a:bodyPr/>
          <a:lstStyle>
            <a:lvl1pPr marL="10800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Graphique 8">
            <a:extLst>
              <a:ext uri="{FF2B5EF4-FFF2-40B4-BE49-F238E27FC236}">
                <a16:creationId xmlns:a16="http://schemas.microsoft.com/office/drawing/2014/main" id="{0A041821-5217-8A21-65A9-8A29E2DCD6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8270"/>
          <a:stretch/>
        </p:blipFill>
        <p:spPr>
          <a:xfrm>
            <a:off x="9627146" y="0"/>
            <a:ext cx="2661542" cy="1075039"/>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5B237D8E-D6BC-635F-FFEE-66E19FAE814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 r="45770"/>
          <a:stretch/>
        </p:blipFill>
        <p:spPr>
          <a:xfrm>
            <a:off x="10344472" y="13222"/>
            <a:ext cx="1768153" cy="992593"/>
          </a:xfrm>
          <a:prstGeom prst="rect">
            <a:avLst/>
          </a:prstGeom>
        </p:spPr>
      </p:pic>
      <p:pic>
        <p:nvPicPr>
          <p:cNvPr id="5" name="Graphique 4">
            <a:extLst>
              <a:ext uri="{FF2B5EF4-FFF2-40B4-BE49-F238E27FC236}">
                <a16:creationId xmlns:a16="http://schemas.microsoft.com/office/drawing/2014/main" id="{1362B829-21D7-8F9B-D78D-FF4C57F2B2D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4917" y="5782961"/>
            <a:ext cx="1827262" cy="1075039"/>
          </a:xfrm>
          <a:prstGeom prst="rect">
            <a:avLst/>
          </a:prstGeom>
        </p:spPr>
      </p:pic>
    </p:spTree>
    <p:extLst>
      <p:ext uri="{BB962C8B-B14F-4D97-AF65-F5344CB8AC3E}">
        <p14:creationId xmlns:p14="http://schemas.microsoft.com/office/powerpoint/2010/main" val="239797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Fond blanc">
    <p:spTree>
      <p:nvGrpSpPr>
        <p:cNvPr id="1" name=""/>
        <p:cNvGrpSpPr/>
        <p:nvPr/>
      </p:nvGrpSpPr>
      <p:grpSpPr>
        <a:xfrm>
          <a:off x="0" y="0"/>
          <a:ext cx="0" cy="0"/>
          <a:chOff x="0" y="0"/>
          <a:chExt cx="0" cy="0"/>
        </a:xfrm>
      </p:grpSpPr>
      <p:sp>
        <p:nvSpPr>
          <p:cNvPr id="4" name="Espace réservé du titre 5">
            <a:extLst>
              <a:ext uri="{FF2B5EF4-FFF2-40B4-BE49-F238E27FC236}">
                <a16:creationId xmlns:a16="http://schemas.microsoft.com/office/drawing/2014/main" id="{0C76B200-C722-C759-AE46-2E6C0983F971}"/>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rgbClr val="0E4194"/>
                </a:solidFill>
              </a:defRPr>
            </a:lvl1pPr>
          </a:lstStyle>
          <a:p>
            <a:r>
              <a:rPr lang="fr-FR" dirty="0"/>
              <a:t>Modifiez le style du titre</a:t>
            </a:r>
          </a:p>
        </p:txBody>
      </p:sp>
      <p:sp>
        <p:nvSpPr>
          <p:cNvPr id="6" name="Sous-titre 2">
            <a:extLst>
              <a:ext uri="{FF2B5EF4-FFF2-40B4-BE49-F238E27FC236}">
                <a16:creationId xmlns:a16="http://schemas.microsoft.com/office/drawing/2014/main" id="{E6A28407-404A-41AC-EAEC-705F5ADB1B8D}"/>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rgbClr val="0E41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3" name="Image 2" descr="Une image contenant texte, Graphique, logo, graphisme&#10;&#10;Description générée automatiquement">
            <a:extLst>
              <a:ext uri="{FF2B5EF4-FFF2-40B4-BE49-F238E27FC236}">
                <a16:creationId xmlns:a16="http://schemas.microsoft.com/office/drawing/2014/main" id="{6C18CBAD-6B27-47CA-46B3-A651430B4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0078"/>
          <a:stretch/>
        </p:blipFill>
        <p:spPr>
          <a:xfrm>
            <a:off x="9527" y="13222"/>
            <a:ext cx="1693986" cy="992593"/>
          </a:xfrm>
          <a:prstGeom prst="rect">
            <a:avLst/>
          </a:prstGeom>
        </p:spPr>
      </p:pic>
    </p:spTree>
    <p:extLst>
      <p:ext uri="{BB962C8B-B14F-4D97-AF65-F5344CB8AC3E}">
        <p14:creationId xmlns:p14="http://schemas.microsoft.com/office/powerpoint/2010/main" val="75822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EIL II - Titre - Fond blanc">
    <p:spTree>
      <p:nvGrpSpPr>
        <p:cNvPr id="1" name=""/>
        <p:cNvGrpSpPr/>
        <p:nvPr/>
      </p:nvGrpSpPr>
      <p:grpSpPr>
        <a:xfrm>
          <a:off x="0" y="0"/>
          <a:ext cx="0" cy="0"/>
          <a:chOff x="0" y="0"/>
          <a:chExt cx="0" cy="0"/>
        </a:xfrm>
      </p:grpSpPr>
      <p:sp>
        <p:nvSpPr>
          <p:cNvPr id="9" name="Espace réservé du titre 5">
            <a:extLst>
              <a:ext uri="{FF2B5EF4-FFF2-40B4-BE49-F238E27FC236}">
                <a16:creationId xmlns:a16="http://schemas.microsoft.com/office/drawing/2014/main" id="{1FD6769E-277C-39CC-3102-12E2E1519730}"/>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rgbClr val="0E4194"/>
                </a:solidFill>
              </a:defRPr>
            </a:lvl1pPr>
          </a:lstStyle>
          <a:p>
            <a:r>
              <a:rPr lang="fr-FR" dirty="0"/>
              <a:t>Modifiez le style du titre</a:t>
            </a:r>
          </a:p>
        </p:txBody>
      </p:sp>
      <p:sp>
        <p:nvSpPr>
          <p:cNvPr id="10" name="Sous-titre 2">
            <a:extLst>
              <a:ext uri="{FF2B5EF4-FFF2-40B4-BE49-F238E27FC236}">
                <a16:creationId xmlns:a16="http://schemas.microsoft.com/office/drawing/2014/main" id="{82067B03-38E1-698F-CCC9-FBCA6D28390C}"/>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rgbClr val="0E41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6" name="Image 5" descr="Une image contenant texte, Graphique, logo, graphisme&#10;&#10;Description générée automatiquement">
            <a:extLst>
              <a:ext uri="{FF2B5EF4-FFF2-40B4-BE49-F238E27FC236}">
                <a16:creationId xmlns:a16="http://schemas.microsoft.com/office/drawing/2014/main" id="{0507EFAE-7ABD-E64E-200A-8F71AD6A80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956"/>
          <a:stretch/>
        </p:blipFill>
        <p:spPr>
          <a:xfrm>
            <a:off x="9527" y="13222"/>
            <a:ext cx="1765994" cy="992593"/>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96DCB141-3264-5239-140E-CB1DCE61FF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930"/>
          <a:stretch/>
        </p:blipFill>
        <p:spPr>
          <a:xfrm>
            <a:off x="9552384" y="5865407"/>
            <a:ext cx="1665089" cy="992593"/>
          </a:xfrm>
          <a:prstGeom prst="rect">
            <a:avLst/>
          </a:prstGeom>
        </p:spPr>
      </p:pic>
    </p:spTree>
    <p:extLst>
      <p:ext uri="{BB962C8B-B14F-4D97-AF65-F5344CB8AC3E}">
        <p14:creationId xmlns:p14="http://schemas.microsoft.com/office/powerpoint/2010/main" val="373510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Fond foncé">
    <p:spTree>
      <p:nvGrpSpPr>
        <p:cNvPr id="1" name=""/>
        <p:cNvGrpSpPr/>
        <p:nvPr/>
      </p:nvGrpSpPr>
      <p:grpSpPr>
        <a:xfrm>
          <a:off x="0" y="0"/>
          <a:ext cx="0" cy="0"/>
          <a:chOff x="0" y="0"/>
          <a:chExt cx="0" cy="0"/>
        </a:xfrm>
      </p:grpSpPr>
      <p:sp>
        <p:nvSpPr>
          <p:cNvPr id="4" name="Espace réservé du titre 5">
            <a:extLst>
              <a:ext uri="{FF2B5EF4-FFF2-40B4-BE49-F238E27FC236}">
                <a16:creationId xmlns:a16="http://schemas.microsoft.com/office/drawing/2014/main" id="{0C76B200-C722-C759-AE46-2E6C0983F971}"/>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chemeClr val="bg1"/>
                </a:solidFill>
              </a:defRPr>
            </a:lvl1pPr>
          </a:lstStyle>
          <a:p>
            <a:r>
              <a:rPr lang="fr-FR" dirty="0"/>
              <a:t>Modifiez le style du titre</a:t>
            </a:r>
          </a:p>
        </p:txBody>
      </p:sp>
      <p:sp>
        <p:nvSpPr>
          <p:cNvPr id="6" name="Sous-titre 2">
            <a:extLst>
              <a:ext uri="{FF2B5EF4-FFF2-40B4-BE49-F238E27FC236}">
                <a16:creationId xmlns:a16="http://schemas.microsoft.com/office/drawing/2014/main" id="{E6A28407-404A-41AC-EAEC-705F5ADB1B8D}"/>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3" name="Image 2" descr="Une image contenant texte, Police, Graphique, graphisme&#10;&#10;Description générée automatiquement">
            <a:extLst>
              <a:ext uri="{FF2B5EF4-FFF2-40B4-BE49-F238E27FC236}">
                <a16:creationId xmlns:a16="http://schemas.microsoft.com/office/drawing/2014/main" id="{04F7504E-B661-284E-31D1-404E153CE8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75"/>
          <a:stretch/>
        </p:blipFill>
        <p:spPr>
          <a:xfrm>
            <a:off x="-28575" y="6289"/>
            <a:ext cx="1876103" cy="1033012"/>
          </a:xfrm>
          <a:prstGeom prst="rect">
            <a:avLst/>
          </a:prstGeom>
        </p:spPr>
      </p:pic>
    </p:spTree>
    <p:extLst>
      <p:ext uri="{BB962C8B-B14F-4D97-AF65-F5344CB8AC3E}">
        <p14:creationId xmlns:p14="http://schemas.microsoft.com/office/powerpoint/2010/main" val="211147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EIL II - Titre - Fond foncé">
    <p:spTree>
      <p:nvGrpSpPr>
        <p:cNvPr id="1" name=""/>
        <p:cNvGrpSpPr/>
        <p:nvPr/>
      </p:nvGrpSpPr>
      <p:grpSpPr>
        <a:xfrm>
          <a:off x="0" y="0"/>
          <a:ext cx="0" cy="0"/>
          <a:chOff x="0" y="0"/>
          <a:chExt cx="0" cy="0"/>
        </a:xfrm>
      </p:grpSpPr>
      <p:sp>
        <p:nvSpPr>
          <p:cNvPr id="9" name="Espace réservé du titre 5">
            <a:extLst>
              <a:ext uri="{FF2B5EF4-FFF2-40B4-BE49-F238E27FC236}">
                <a16:creationId xmlns:a16="http://schemas.microsoft.com/office/drawing/2014/main" id="{1FD6769E-277C-39CC-3102-12E2E1519730}"/>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chemeClr val="bg1"/>
                </a:solidFill>
              </a:defRPr>
            </a:lvl1pPr>
          </a:lstStyle>
          <a:p>
            <a:r>
              <a:rPr lang="fr-FR" dirty="0"/>
              <a:t>Modifiez le style du titre</a:t>
            </a:r>
          </a:p>
        </p:txBody>
      </p:sp>
      <p:sp>
        <p:nvSpPr>
          <p:cNvPr id="10" name="Sous-titre 2">
            <a:extLst>
              <a:ext uri="{FF2B5EF4-FFF2-40B4-BE49-F238E27FC236}">
                <a16:creationId xmlns:a16="http://schemas.microsoft.com/office/drawing/2014/main" id="{82067B03-38E1-698F-CCC9-FBCA6D28390C}"/>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6" name="Image 5" descr="Une image contenant texte, Police, Graphique, graphisme&#10;&#10;Description générée automatiquement">
            <a:extLst>
              <a:ext uri="{FF2B5EF4-FFF2-40B4-BE49-F238E27FC236}">
                <a16:creationId xmlns:a16="http://schemas.microsoft.com/office/drawing/2014/main" id="{51F2B562-85F6-F366-9A22-CE58D4D9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913"/>
          <a:stretch/>
        </p:blipFill>
        <p:spPr>
          <a:xfrm>
            <a:off x="-28575" y="6289"/>
            <a:ext cx="1804095" cy="1033012"/>
          </a:xfrm>
          <a:prstGeom prst="rect">
            <a:avLst/>
          </a:prstGeom>
        </p:spPr>
      </p:pic>
      <p:pic>
        <p:nvPicPr>
          <p:cNvPr id="2" name="Image 1" descr="Une image contenant texte, Police, Graphique, graphisme&#10;&#10;Description générée automatiquement">
            <a:extLst>
              <a:ext uri="{FF2B5EF4-FFF2-40B4-BE49-F238E27FC236}">
                <a16:creationId xmlns:a16="http://schemas.microsoft.com/office/drawing/2014/main" id="{9BFBFA4E-10FE-7015-8DEE-2F23F674233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63"/>
          <a:stretch/>
        </p:blipFill>
        <p:spPr>
          <a:xfrm>
            <a:off x="9480376" y="5824988"/>
            <a:ext cx="1728192" cy="1033012"/>
          </a:xfrm>
          <a:prstGeom prst="rect">
            <a:avLst/>
          </a:prstGeom>
        </p:spPr>
      </p:pic>
    </p:spTree>
    <p:extLst>
      <p:ext uri="{BB962C8B-B14F-4D97-AF65-F5344CB8AC3E}">
        <p14:creationId xmlns:p14="http://schemas.microsoft.com/office/powerpoint/2010/main" val="337695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 Fond blanc">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8" name="Espace réservé du pied de page 3">
            <a:extLst>
              <a:ext uri="{FF2B5EF4-FFF2-40B4-BE49-F238E27FC236}">
                <a16:creationId xmlns:a16="http://schemas.microsoft.com/office/drawing/2014/main" id="{7D660469-4C99-E499-F555-847F0045186A}"/>
              </a:ext>
            </a:extLst>
          </p:cNvPr>
          <p:cNvSpPr>
            <a:spLocks noGrp="1"/>
          </p:cNvSpPr>
          <p:nvPr>
            <p:ph type="ftr" sz="quarter" idx="10"/>
          </p:nvPr>
        </p:nvSpPr>
        <p:spPr>
          <a:xfrm>
            <a:off x="839417" y="6372000"/>
            <a:ext cx="10369151" cy="360000"/>
          </a:xfrm>
          <a:prstGeom prst="rect">
            <a:avLst/>
          </a:prstGeom>
        </p:spPr>
        <p:txBody>
          <a:bodyPr anchor="ctr"/>
          <a:lstStyle>
            <a:lvl1pPr algn="r">
              <a:defRPr sz="800">
                <a:solidFill>
                  <a:srgbClr val="0E4194"/>
                </a:solidFill>
              </a:defRPr>
            </a:lvl1pPr>
          </a:lstStyle>
          <a:p>
            <a:r>
              <a:rPr lang="fr-FR"/>
              <a:t>3rd Python Accelerator Middle Layer Workshop | Feb. 2-4 2026 | SOLEIL | L. S. Nadolski</a:t>
            </a:r>
            <a:endParaRPr lang="fr-FR" dirty="0"/>
          </a:p>
        </p:txBody>
      </p:sp>
      <p:sp>
        <p:nvSpPr>
          <p:cNvPr id="9" name="Espace réservé du numéro de diapositive 4">
            <a:extLst>
              <a:ext uri="{FF2B5EF4-FFF2-40B4-BE49-F238E27FC236}">
                <a16:creationId xmlns:a16="http://schemas.microsoft.com/office/drawing/2014/main" id="{E8704074-533C-DA64-ED01-842AC1D731D6}"/>
              </a:ext>
            </a:extLst>
          </p:cNvPr>
          <p:cNvSpPr>
            <a:spLocks noGrp="1"/>
          </p:cNvSpPr>
          <p:nvPr>
            <p:ph type="sldNum" sz="quarter" idx="11"/>
          </p:nvPr>
        </p:nvSpPr>
        <p:spPr>
          <a:xfrm>
            <a:off x="1120856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dirty="0"/>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F1A835FA-3F39-0AAD-80E8-9DB44B729E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4" name="Espace réservé du texte 12">
            <a:extLst>
              <a:ext uri="{FF2B5EF4-FFF2-40B4-BE49-F238E27FC236}">
                <a16:creationId xmlns:a16="http://schemas.microsoft.com/office/drawing/2014/main" id="{DAAA54F5-F9A3-770F-5526-4C64D41A12B0}"/>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76484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EIL II - Diapositive - Fond blanc">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44827" y="6372000"/>
            <a:ext cx="9651800" cy="360000"/>
          </a:xfrm>
          <a:prstGeom prst="rect">
            <a:avLst/>
          </a:prstGeom>
        </p:spPr>
        <p:txBody>
          <a:bodyPr anchor="ctr"/>
          <a:lstStyle>
            <a:lvl1pPr algn="r">
              <a:defRPr sz="800">
                <a:solidFill>
                  <a:srgbClr val="0E4194"/>
                </a:solidFill>
              </a:defRPr>
            </a:lvl1pPr>
          </a:lstStyle>
          <a:p>
            <a:r>
              <a:rPr lang="fr-FR"/>
              <a:t>3rd Python Accelerator Middle Layer Workshop | Feb. 2-4 2026 | SOLEIL | L. S. Nadolski</a:t>
            </a:r>
            <a:endParaRPr lang="fr-FR" dirty="0"/>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39662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dirty="0"/>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1014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DD06D05C-710F-6BC7-3BD3-0AFA2AE881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0"/>
          <a:stretch/>
        </p:blipFill>
        <p:spPr>
          <a:xfrm>
            <a:off x="10755317" y="6174391"/>
            <a:ext cx="1099564" cy="643283"/>
          </a:xfrm>
          <a:prstGeom prst="rect">
            <a:avLst/>
          </a:prstGeom>
        </p:spPr>
      </p:pic>
      <p:pic>
        <p:nvPicPr>
          <p:cNvPr id="6" name="Image 5" descr="Une image contenant texte, Graphique, logo, graphisme&#10;&#10;Description générée automatiquement">
            <a:extLst>
              <a:ext uri="{FF2B5EF4-FFF2-40B4-BE49-F238E27FC236}">
                <a16:creationId xmlns:a16="http://schemas.microsoft.com/office/drawing/2014/main" id="{A5DD8358-64A5-053A-2A88-D8A526282F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8" name="Espace réservé du texte 12">
            <a:extLst>
              <a:ext uri="{FF2B5EF4-FFF2-40B4-BE49-F238E27FC236}">
                <a16:creationId xmlns:a16="http://schemas.microsoft.com/office/drawing/2014/main" id="{D7BC5A8B-E3C2-C4A0-F6F2-D2A6F3FB2DA7}"/>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6289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163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F88ECE-C4BA-3B4E-916F-F266125825B0}"/>
              </a:ext>
            </a:extLst>
          </p:cNvPr>
          <p:cNvPicPr>
            <a:picLocks noChangeAspect="1"/>
          </p:cNvPicPr>
          <p:nvPr userDrawn="1"/>
        </p:nvPicPr>
        <p:blipFill>
          <a:blip r:embed="rId4">
            <a:extLst>
              <a:ext uri="{28A0092B-C50C-407E-A947-70E740481C1C}">
                <a14:useLocalDpi xmlns:a14="http://schemas.microsoft.com/office/drawing/2010/main" val="0"/>
              </a:ext>
            </a:extLst>
          </a:blip>
          <a:srcRect t="39" b="39"/>
          <a:stretch/>
        </p:blipFill>
        <p:spPr>
          <a:xfrm>
            <a:off x="0" y="0"/>
            <a:ext cx="12201584" cy="6858000"/>
          </a:xfrm>
          <a:prstGeom prst="rect">
            <a:avLst/>
          </a:prstGeom>
        </p:spPr>
      </p:pic>
      <p:pic>
        <p:nvPicPr>
          <p:cNvPr id="5" name="Image 4">
            <a:extLst>
              <a:ext uri="{FF2B5EF4-FFF2-40B4-BE49-F238E27FC236}">
                <a16:creationId xmlns:a16="http://schemas.microsoft.com/office/drawing/2014/main" id="{349EDAE3-99DE-4E91-96D2-8D0083ED4C3A}"/>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19" name="Connecteur droit 18">
            <a:extLst>
              <a:ext uri="{FF2B5EF4-FFF2-40B4-BE49-F238E27FC236}">
                <a16:creationId xmlns:a16="http://schemas.microsoft.com/office/drawing/2014/main" id="{01302CCE-B7D4-D8F9-E27B-629240F88886}"/>
              </a:ext>
            </a:extLst>
          </p:cNvPr>
          <p:cNvCxnSpPr>
            <a:cxnSpLocks/>
          </p:cNvCxnSpPr>
          <p:nvPr userDrawn="1"/>
        </p:nvCxnSpPr>
        <p:spPr>
          <a:xfrm>
            <a:off x="141548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AADCE60-8262-E4EE-B010-B28381928646}"/>
              </a:ext>
            </a:extLst>
          </p:cNvPr>
          <p:cNvCxnSpPr>
            <a:cxnSpLocks/>
          </p:cNvCxnSpPr>
          <p:nvPr userDrawn="1"/>
        </p:nvCxnSpPr>
        <p:spPr>
          <a:xfrm>
            <a:off x="1415480" y="3992421"/>
            <a:ext cx="0" cy="948747"/>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466672"/>
      </p:ext>
    </p:extLst>
  </p:cSld>
  <p:clrMap bg1="lt1" tx1="dk1" bg2="lt2" tx2="dk2" accent1="accent1" accent2="accent2" accent3="accent3" accent4="accent4" accent5="accent5" accent6="accent6" hlink="hlink" folHlink="folHlink"/>
  <p:sldLayoutIdLst>
    <p:sldLayoutId id="2147483728" r:id="rId1"/>
    <p:sldLayoutId id="2147483742" r:id="rId2"/>
  </p:sldLayoutIdLst>
  <p:hf hdr="0" dt="0"/>
  <p:txStyles>
    <p:titleStyle>
      <a:lvl1pPr marL="108000" algn="l"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55E07BE-22E8-8A2F-F156-1437D8EE2B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83ED6E2D-90A7-4D70-87D0-F2418BCE4D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8" name="Connecteur droit 7">
            <a:extLst>
              <a:ext uri="{FF2B5EF4-FFF2-40B4-BE49-F238E27FC236}">
                <a16:creationId xmlns:a16="http://schemas.microsoft.com/office/drawing/2014/main" id="{5D5C48AE-AB71-BC96-C6A5-8F24B79E249A}"/>
              </a:ext>
            </a:extLst>
          </p:cNvPr>
          <p:cNvCxnSpPr>
            <a:cxnSpLocks/>
          </p:cNvCxnSpPr>
          <p:nvPr userDrawn="1"/>
        </p:nvCxnSpPr>
        <p:spPr>
          <a:xfrm>
            <a:off x="11255200" y="0"/>
            <a:ext cx="0" cy="6858000"/>
          </a:xfrm>
          <a:prstGeom prst="line">
            <a:avLst/>
          </a:prstGeom>
          <a:ln>
            <a:solidFill>
              <a:srgbClr val="0E4194"/>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BFAC04D-4EFB-8CD6-C58F-13B14F68E06B}"/>
              </a:ext>
            </a:extLst>
          </p:cNvPr>
          <p:cNvCxnSpPr>
            <a:cxnSpLocks/>
          </p:cNvCxnSpPr>
          <p:nvPr userDrawn="1"/>
        </p:nvCxnSpPr>
        <p:spPr>
          <a:xfrm>
            <a:off x="11255200" y="2132856"/>
            <a:ext cx="0" cy="792088"/>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97703"/>
      </p:ext>
    </p:extLst>
  </p:cSld>
  <p:clrMap bg1="lt1" tx1="dk1" bg2="lt2" tx2="dk2" accent1="accent1" accent2="accent2" accent3="accent3" accent4="accent4" accent5="accent5" accent6="accent6" hlink="hlink" folHlink="folHlink"/>
  <p:sldLayoutIdLst>
    <p:sldLayoutId id="2147483733" r:id="rId1"/>
    <p:sldLayoutId id="2147483732" r:id="rId2"/>
  </p:sldLayoutIdLst>
  <p:hf hdr="0" dt="0"/>
  <p:txStyles>
    <p:titleStyle>
      <a:lvl1pPr algn="r" defTabSz="914400" rtl="0" eaLnBrk="1" latinLnBrk="0" hangingPunct="1">
        <a:spcBef>
          <a:spcPct val="0"/>
        </a:spcBef>
        <a:buNone/>
        <a:defRPr sz="3600" b="1" kern="1200">
          <a:solidFill>
            <a:srgbClr val="0E419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92A5F"/>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E759A4-E0D3-6501-9E57-A957FB697A4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83ED6E2D-90A7-4D70-87D0-F2418BCE4D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8" name="Connecteur droit 7">
            <a:extLst>
              <a:ext uri="{FF2B5EF4-FFF2-40B4-BE49-F238E27FC236}">
                <a16:creationId xmlns:a16="http://schemas.microsoft.com/office/drawing/2014/main" id="{5D5C48AE-AB71-BC96-C6A5-8F24B79E249A}"/>
              </a:ext>
            </a:extLst>
          </p:cNvPr>
          <p:cNvCxnSpPr>
            <a:cxnSpLocks/>
          </p:cNvCxnSpPr>
          <p:nvPr userDrawn="1"/>
        </p:nvCxnSpPr>
        <p:spPr>
          <a:xfrm>
            <a:off x="112552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BFAC04D-4EFB-8CD6-C58F-13B14F68E06B}"/>
              </a:ext>
            </a:extLst>
          </p:cNvPr>
          <p:cNvCxnSpPr>
            <a:cxnSpLocks/>
          </p:cNvCxnSpPr>
          <p:nvPr userDrawn="1"/>
        </p:nvCxnSpPr>
        <p:spPr>
          <a:xfrm>
            <a:off x="11255200" y="2132856"/>
            <a:ext cx="0" cy="792088"/>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439143"/>
      </p:ext>
    </p:extLst>
  </p:cSld>
  <p:clrMap bg1="lt1" tx1="dk1" bg2="lt2" tx2="dk2" accent1="accent1" accent2="accent2" accent3="accent3" accent4="accent4" accent5="accent5" accent6="accent6" hlink="hlink" folHlink="folHlink"/>
  <p:sldLayoutIdLst>
    <p:sldLayoutId id="2147483741" r:id="rId1"/>
    <p:sldLayoutId id="2147483740" r:id="rId2"/>
  </p:sldLayoutIdLst>
  <p:hf hdr="0" dt="0"/>
  <p:txStyles>
    <p:titleStyle>
      <a:lvl1pPr algn="r" defTabSz="914400" rtl="0" eaLnBrk="1" latinLnBrk="0" hangingPunct="1">
        <a:spcBef>
          <a:spcPct val="0"/>
        </a:spcBef>
        <a:buNone/>
        <a:defRPr sz="3600" b="1" kern="1200">
          <a:solidFill>
            <a:srgbClr val="0E419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dirty="0"/>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80" y="565200"/>
            <a:ext cx="10776520" cy="0"/>
          </a:xfrm>
          <a:prstGeom prst="line">
            <a:avLst/>
          </a:prstGeom>
          <a:ln>
            <a:solidFill>
              <a:srgbClr val="0E41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113670"/>
      </p:ext>
    </p:extLst>
  </p:cSld>
  <p:clrMap bg1="lt1" tx1="dk1" bg2="lt2" tx2="dk2" accent1="accent1" accent2="accent2" accent3="accent3" accent4="accent4" accent5="accent5" accent6="accent6" hlink="hlink" folHlink="folHlink"/>
  <p:sldLayoutIdLst>
    <p:sldLayoutId id="2147483735" r:id="rId1"/>
    <p:sldLayoutId id="2147483734" r:id="rId2"/>
    <p:sldLayoutId id="2147483743" r:id="rId3"/>
    <p:sldLayoutId id="2147483744" r:id="rId4"/>
  </p:sldLayoutIdLst>
  <p:hf hdr="0" dt="0"/>
  <p:txStyles>
    <p:titleStyle>
      <a:lvl1pPr algn="r" defTabSz="914400" rtl="0" eaLnBrk="1" latinLnBrk="0" hangingPunct="1">
        <a:spcBef>
          <a:spcPct val="0"/>
        </a:spcBef>
        <a:buNone/>
        <a:defRPr sz="2800" b="1" kern="1200">
          <a:solidFill>
            <a:srgbClr val="0E4194"/>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92A5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dirty="0"/>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79" y="565200"/>
            <a:ext cx="10776521" cy="0"/>
          </a:xfrm>
          <a:prstGeom prst="line">
            <a:avLst/>
          </a:prstGeom>
          <a:ln>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925485"/>
      </p:ext>
    </p:extLst>
  </p:cSld>
  <p:clrMap bg1="dk1" tx1="lt1" bg2="dk2" tx2="lt2" accent1="accent1" accent2="accent2" accent3="accent3" accent4="accent4" accent5="accent5" accent6="accent6" hlink="hlink" folHlink="folHlink"/>
  <p:sldLayoutIdLst>
    <p:sldLayoutId id="2147483738" r:id="rId1"/>
    <p:sldLayoutId id="2147483737" r:id="rId2"/>
  </p:sldLayoutIdLst>
  <p:hf hdr="0" dt="0"/>
  <p:txStyles>
    <p:titleStyle>
      <a:lvl1pPr algn="r"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92A5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79" y="565200"/>
            <a:ext cx="10776521" cy="0"/>
          </a:xfrm>
          <a:prstGeom prst="line">
            <a:avLst/>
          </a:prstGeom>
          <a:ln>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645184"/>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Lst>
  <p:hf hdr="0" dt="0"/>
  <p:txStyles>
    <p:titleStyle>
      <a:lvl1pPr algn="r"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80" y="565200"/>
            <a:ext cx="10776520" cy="0"/>
          </a:xfrm>
          <a:prstGeom prst="line">
            <a:avLst/>
          </a:prstGeom>
          <a:ln>
            <a:solidFill>
              <a:srgbClr val="0E41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736934"/>
      </p:ext>
    </p:extLst>
  </p:cSld>
  <p:clrMap bg1="lt1" tx1="dk1" bg2="lt2" tx2="dk2" accent1="accent1" accent2="accent2" accent3="accent3" accent4="accent4" accent5="accent5" accent6="accent6" hlink="hlink" folHlink="folHlink"/>
  <p:sldLayoutIdLst>
    <p:sldLayoutId id="2147483750" r:id="rId1"/>
    <p:sldLayoutId id="2147483751" r:id="rId2"/>
  </p:sldLayoutIdLst>
  <p:hf hdr="0" dt="0"/>
  <p:txStyles>
    <p:titleStyle>
      <a:lvl1pPr algn="r" defTabSz="914400" rtl="0" eaLnBrk="1" latinLnBrk="0" hangingPunct="1">
        <a:spcBef>
          <a:spcPct val="0"/>
        </a:spcBef>
        <a:buNone/>
        <a:defRPr sz="2800" b="1" kern="1200">
          <a:solidFill>
            <a:srgbClr val="0E4194"/>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indico.synchrotron-soleil.fr/event/125"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w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1B94_8B0801C9.xml"/><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a:extLst>
              <a:ext uri="{FF2B5EF4-FFF2-40B4-BE49-F238E27FC236}">
                <a16:creationId xmlns:a16="http://schemas.microsoft.com/office/drawing/2014/main" id="{82FCC56C-1597-9D2A-BA7B-5870DBDEBFB5}"/>
              </a:ext>
            </a:extLst>
          </p:cNvPr>
          <p:cNvSpPr/>
          <p:nvPr/>
        </p:nvSpPr>
        <p:spPr>
          <a:xfrm>
            <a:off x="949118" y="548680"/>
            <a:ext cx="10566400" cy="1462881"/>
          </a:xfrm>
          <a:prstGeom prst="rect">
            <a:avLst/>
          </a:prstGeom>
          <a:noFill/>
          <a:ln/>
        </p:spPr>
        <p:txBody>
          <a:bodyPr wrap="square" lIns="0" tIns="0" rIns="0" bIns="0" rtlCol="0" anchor="t"/>
          <a:lstStyle/>
          <a:p>
            <a:pPr algn="ctr">
              <a:lnSpc>
                <a:spcPts val="5760"/>
              </a:lnSpc>
            </a:pPr>
            <a:r>
              <a:rPr lang="en-US" sz="4800" b="1" noProof="0" dirty="0">
                <a:solidFill>
                  <a:srgbClr val="0E4194"/>
                </a:solidFill>
                <a:latin typeface="Arial" pitchFamily="34" charset="0"/>
                <a:ea typeface="Arial" pitchFamily="34" charset="-122"/>
                <a:cs typeface="Arial" pitchFamily="34" charset="-120"/>
              </a:rPr>
              <a:t>3rd Python Accelerator Middle Layer Workshop</a:t>
            </a:r>
            <a:endParaRPr lang="en-US" sz="4800" noProof="0" dirty="0">
              <a:solidFill>
                <a:srgbClr val="0E4194"/>
              </a:solidFill>
            </a:endParaRPr>
          </a:p>
        </p:txBody>
      </p:sp>
      <p:sp>
        <p:nvSpPr>
          <p:cNvPr id="7" name="Text 1">
            <a:extLst>
              <a:ext uri="{FF2B5EF4-FFF2-40B4-BE49-F238E27FC236}">
                <a16:creationId xmlns:a16="http://schemas.microsoft.com/office/drawing/2014/main" id="{7E95491C-F48B-45E2-422A-ADF294D2E74E}"/>
              </a:ext>
            </a:extLst>
          </p:cNvPr>
          <p:cNvSpPr/>
          <p:nvPr/>
        </p:nvSpPr>
        <p:spPr>
          <a:xfrm>
            <a:off x="843454" y="2420888"/>
            <a:ext cx="10777728" cy="426640"/>
          </a:xfrm>
          <a:prstGeom prst="rect">
            <a:avLst/>
          </a:prstGeom>
          <a:noFill/>
          <a:ln/>
        </p:spPr>
        <p:txBody>
          <a:bodyPr wrap="square" lIns="0" tIns="0" rIns="0" bIns="0" rtlCol="0" anchor="t"/>
          <a:lstStyle/>
          <a:p>
            <a:pPr algn="ctr">
              <a:lnSpc>
                <a:spcPts val="3360"/>
              </a:lnSpc>
            </a:pPr>
            <a:r>
              <a:rPr lang="en-US" sz="2400" noProof="0" dirty="0" err="1">
                <a:solidFill>
                  <a:srgbClr val="0E4194"/>
                </a:solidFill>
                <a:latin typeface="Arial" pitchFamily="34" charset="0"/>
                <a:ea typeface="Arial" pitchFamily="34" charset="-122"/>
                <a:cs typeface="Arial" pitchFamily="34" charset="-120"/>
              </a:rPr>
              <a:t>pyAML</a:t>
            </a:r>
            <a:r>
              <a:rPr lang="en-US" sz="2400" noProof="0" dirty="0">
                <a:solidFill>
                  <a:srgbClr val="0E4194"/>
                </a:solidFill>
                <a:latin typeface="Arial" pitchFamily="34" charset="0"/>
                <a:ea typeface="Arial" pitchFamily="34" charset="-122"/>
                <a:cs typeface="Arial" pitchFamily="34" charset="-120"/>
              </a:rPr>
              <a:t> 2026</a:t>
            </a:r>
          </a:p>
          <a:p>
            <a:pPr algn="ctr">
              <a:lnSpc>
                <a:spcPts val="3360"/>
              </a:lnSpc>
            </a:pPr>
            <a:endParaRPr lang="en-US" sz="2400" noProof="0" dirty="0">
              <a:solidFill>
                <a:srgbClr val="0E4194"/>
              </a:solidFill>
              <a:latin typeface="Arial" pitchFamily="34" charset="0"/>
              <a:ea typeface="Arial" pitchFamily="34" charset="-122"/>
              <a:cs typeface="Arial" pitchFamily="34" charset="-120"/>
            </a:endParaRPr>
          </a:p>
          <a:p>
            <a:pPr marL="4718050" lvl="8" indent="-1060450"/>
            <a:r>
              <a:rPr lang="en-US" b="1" dirty="0"/>
              <a:t>Local Organization Committee</a:t>
            </a:r>
          </a:p>
          <a:p>
            <a:pPr marL="3943350" lvl="8" indent="-285750">
              <a:buFont typeface="Arial" panose="020B0604020202020204" pitchFamily="34" charset="0"/>
              <a:buChar char="•"/>
            </a:pPr>
            <a:r>
              <a:rPr lang="en-US" dirty="0"/>
              <a:t>GUBAIDULIN Vadim (Chair)</a:t>
            </a:r>
          </a:p>
          <a:p>
            <a:pPr marL="3943350" lvl="8" indent="-285750">
              <a:buFont typeface="Arial" panose="020B0604020202020204" pitchFamily="34" charset="0"/>
              <a:buChar char="•"/>
            </a:pPr>
            <a:r>
              <a:rPr lang="en-US" dirty="0"/>
              <a:t>PODGORNY Sabine</a:t>
            </a:r>
          </a:p>
          <a:p>
            <a:pPr marL="3943350" lvl="8" indent="-285750">
              <a:buFont typeface="Arial" panose="020B0604020202020204" pitchFamily="34" charset="0"/>
              <a:buChar char="•"/>
            </a:pPr>
            <a:r>
              <a:rPr lang="en-US" dirty="0"/>
              <a:t>IORIO Deborah</a:t>
            </a:r>
          </a:p>
          <a:p>
            <a:pPr marL="3943350" lvl="8" indent="-285750">
              <a:buFont typeface="Arial" panose="020B0604020202020204" pitchFamily="34" charset="0"/>
              <a:buChar char="•"/>
            </a:pPr>
            <a:r>
              <a:rPr lang="en-US" dirty="0"/>
              <a:t>GAMELIN Alexis</a:t>
            </a:r>
          </a:p>
          <a:p>
            <a:pPr marL="3943350" lvl="8" indent="-285750">
              <a:buFont typeface="Arial" panose="020B0604020202020204" pitchFamily="34" charset="0"/>
              <a:buChar char="•"/>
            </a:pPr>
            <a:r>
              <a:rPr lang="en-US" dirty="0"/>
              <a:t>MADELA Patrick</a:t>
            </a:r>
          </a:p>
          <a:p>
            <a:pPr marL="3943350" lvl="8" indent="-285750">
              <a:buFont typeface="Arial" panose="020B0604020202020204" pitchFamily="34" charset="0"/>
              <a:buChar char="•"/>
            </a:pPr>
            <a:r>
              <a:rPr lang="en-US" dirty="0"/>
              <a:t>MOUTARDIER Alexandre</a:t>
            </a:r>
          </a:p>
          <a:p>
            <a:pPr marL="3943350" lvl="8" indent="-285750">
              <a:buFont typeface="Arial" panose="020B0604020202020204" pitchFamily="34" charset="0"/>
              <a:buChar char="•"/>
            </a:pPr>
            <a:r>
              <a:rPr lang="en-US" u="sng" dirty="0"/>
              <a:t>NADOLSKI Laurent S.</a:t>
            </a:r>
          </a:p>
          <a:p>
            <a:pPr marL="3943350" lvl="8" indent="-285750">
              <a:buFont typeface="Arial" panose="020B0604020202020204" pitchFamily="34" charset="0"/>
              <a:buChar char="•"/>
            </a:pPr>
            <a:r>
              <a:rPr lang="en-US" dirty="0"/>
              <a:t>PICHON Guillaume</a:t>
            </a:r>
          </a:p>
          <a:p>
            <a:pPr algn="ctr">
              <a:lnSpc>
                <a:spcPts val="3360"/>
              </a:lnSpc>
            </a:pPr>
            <a:endParaRPr lang="en-US" sz="2400" noProof="0" dirty="0">
              <a:solidFill>
                <a:srgbClr val="0E4194"/>
              </a:solidFill>
              <a:latin typeface="Arial" pitchFamily="34" charset="0"/>
              <a:ea typeface="Arial" pitchFamily="34" charset="-122"/>
              <a:cs typeface="Arial" pitchFamily="34" charset="-120"/>
            </a:endParaRPr>
          </a:p>
          <a:p>
            <a:pPr algn="ctr">
              <a:lnSpc>
                <a:spcPts val="3360"/>
              </a:lnSpc>
            </a:pPr>
            <a:endParaRPr lang="en-US" sz="2400" noProof="0" dirty="0">
              <a:solidFill>
                <a:srgbClr val="0E4194"/>
              </a:solidFill>
              <a:latin typeface="Arial" pitchFamily="34" charset="0"/>
              <a:cs typeface="Arial" pitchFamily="34" charset="-120"/>
            </a:endParaRPr>
          </a:p>
        </p:txBody>
      </p:sp>
      <p:sp>
        <p:nvSpPr>
          <p:cNvPr id="10" name="Text 2">
            <a:extLst>
              <a:ext uri="{FF2B5EF4-FFF2-40B4-BE49-F238E27FC236}">
                <a16:creationId xmlns:a16="http://schemas.microsoft.com/office/drawing/2014/main" id="{2676A633-839E-2117-0C75-4522381B3621}"/>
              </a:ext>
            </a:extLst>
          </p:cNvPr>
          <p:cNvSpPr/>
          <p:nvPr/>
        </p:nvSpPr>
        <p:spPr>
          <a:xfrm>
            <a:off x="1127448" y="6287166"/>
            <a:ext cx="10777728" cy="355600"/>
          </a:xfrm>
          <a:prstGeom prst="rect">
            <a:avLst/>
          </a:prstGeom>
          <a:noFill/>
          <a:ln/>
        </p:spPr>
        <p:txBody>
          <a:bodyPr wrap="square" lIns="0" tIns="0" rIns="0" bIns="0" rtlCol="0" anchor="t"/>
          <a:lstStyle/>
          <a:p>
            <a:pPr algn="ctr">
              <a:lnSpc>
                <a:spcPts val="2800"/>
              </a:lnSpc>
            </a:pPr>
            <a:r>
              <a:rPr lang="en-US" sz="2000" noProof="0" dirty="0">
                <a:solidFill>
                  <a:srgbClr val="0E4194"/>
                </a:solidFill>
                <a:latin typeface="Arial" pitchFamily="34" charset="0"/>
                <a:ea typeface="Arial" pitchFamily="34" charset="-122"/>
                <a:cs typeface="Arial" pitchFamily="34" charset="-120"/>
              </a:rPr>
              <a:t>February 2-4, 2026 • Synchrotron SOLEIL, France</a:t>
            </a:r>
            <a:endParaRPr lang="en-US" sz="2000" noProof="0" dirty="0">
              <a:solidFill>
                <a:srgbClr val="0E4194"/>
              </a:solidFill>
            </a:endParaRPr>
          </a:p>
        </p:txBody>
      </p:sp>
    </p:spTree>
    <p:extLst>
      <p:ext uri="{BB962C8B-B14F-4D97-AF65-F5344CB8AC3E}">
        <p14:creationId xmlns:p14="http://schemas.microsoft.com/office/powerpoint/2010/main" val="8271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00FF90EB-FEE7-006F-C487-80C5C5C09FE5}"/>
              </a:ext>
            </a:extLst>
          </p:cNvPr>
          <p:cNvSpPr>
            <a:spLocks noGrp="1"/>
          </p:cNvSpPr>
          <p:nvPr>
            <p:ph type="title"/>
          </p:nvPr>
        </p:nvSpPr>
        <p:spPr/>
        <p:txBody>
          <a:bodyPr/>
          <a:lstStyle/>
          <a:p>
            <a:r>
              <a:rPr lang="en-US" sz="2800" b="1" noProof="0" dirty="0"/>
              <a:t>SOLEIL II Storage Ring Key Features</a:t>
            </a:r>
            <a:endParaRPr lang="en-US" noProof="0" dirty="0"/>
          </a:p>
        </p:txBody>
      </p:sp>
      <p:sp>
        <p:nvSpPr>
          <p:cNvPr id="11" name="Espace réservé du pied de page 10">
            <a:extLst>
              <a:ext uri="{FF2B5EF4-FFF2-40B4-BE49-F238E27FC236}">
                <a16:creationId xmlns:a16="http://schemas.microsoft.com/office/drawing/2014/main" id="{50547B3A-CA3E-A5D8-757F-84071DDB6708}"/>
              </a:ext>
            </a:extLst>
          </p:cNvPr>
          <p:cNvSpPr>
            <a:spLocks noGrp="1"/>
          </p:cNvSpPr>
          <p:nvPr>
            <p:ph type="ftr" sz="quarter" idx="10"/>
          </p:nvPr>
        </p:nvSpPr>
        <p:spPr/>
        <p:txBody>
          <a:bodyPr/>
          <a:lstStyle/>
          <a:p>
            <a:pPr lvl="0">
              <a:defRPr/>
            </a:pPr>
            <a:r>
              <a:rPr lang="en-US" noProof="0" dirty="0"/>
              <a:t>3rd Python Accelerator Middle Layer Workshop | Feb. 2-4 2026 | SOLEIL | L. S. Nadolski</a:t>
            </a:r>
          </a:p>
        </p:txBody>
      </p:sp>
      <p:sp>
        <p:nvSpPr>
          <p:cNvPr id="8" name="ZoneTexte 7">
            <a:extLst>
              <a:ext uri="{FF2B5EF4-FFF2-40B4-BE49-F238E27FC236}">
                <a16:creationId xmlns:a16="http://schemas.microsoft.com/office/drawing/2014/main" id="{1E416BD4-9F23-09BF-7800-00D90B9AC59E}"/>
              </a:ext>
            </a:extLst>
          </p:cNvPr>
          <p:cNvSpPr txBox="1"/>
          <p:nvPr/>
        </p:nvSpPr>
        <p:spPr>
          <a:xfrm>
            <a:off x="55921" y="1012379"/>
            <a:ext cx="8758210" cy="2862322"/>
          </a:xfrm>
          <a:prstGeom prst="rect">
            <a:avLst/>
          </a:prstGeom>
          <a:solidFill>
            <a:srgbClr val="FFFF00"/>
          </a:solidFill>
          <a:ln w="57150">
            <a:solidFill>
              <a:srgbClr val="FF000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Non-standard MBA lattice: 12 x 7BA + 8 x 4BA / 2.75 GeV / 354 m / 500 mA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~90 </a:t>
            </a:r>
            <a:r>
              <a:rPr kumimoji="0" lang="en-US" sz="1800" b="1" i="0" u="none" strike="noStrike" kern="1200" cap="none" spc="0" normalizeH="0" baseline="0" noProof="0" dirty="0" err="1">
                <a:ln>
                  <a:noFill/>
                </a:ln>
                <a:solidFill>
                  <a:prstClr val="black"/>
                </a:solidFill>
                <a:effectLst/>
                <a:uLnTx/>
                <a:uFillTx/>
                <a:latin typeface="Arial"/>
                <a:ea typeface="+mn-ea"/>
                <a:cs typeface="+mn-cs"/>
              </a:rPr>
              <a:t>pm.rad</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r>
              <a:rPr kumimoji="0" lang="en-US" sz="1800" b="1" i="0" u="sng" strike="noStrike" kern="1200" cap="none" spc="0" normalizeH="0" baseline="0" noProof="0" dirty="0">
                <a:ln>
                  <a:noFill/>
                </a:ln>
                <a:solidFill>
                  <a:prstClr val="black"/>
                </a:solidFill>
                <a:effectLst/>
                <a:uLnTx/>
                <a:uFillTx/>
                <a:latin typeface="Arial"/>
                <a:ea typeface="+mn-ea"/>
                <a:cs typeface="+mn-cs"/>
              </a:rPr>
              <a:t>54 </a:t>
            </a:r>
            <a:r>
              <a:rPr kumimoji="0" lang="en-US" sz="1800" b="1" i="0" u="sng" strike="noStrike" kern="1200" cap="none" spc="0" normalizeH="0" baseline="0" noProof="0" dirty="0" err="1">
                <a:ln>
                  <a:noFill/>
                </a:ln>
                <a:solidFill>
                  <a:prstClr val="black"/>
                </a:solidFill>
                <a:effectLst/>
                <a:uLnTx/>
                <a:uFillTx/>
                <a:latin typeface="Arial"/>
                <a:ea typeface="+mn-ea"/>
                <a:cs typeface="+mn-cs"/>
              </a:rPr>
              <a:t>pm.rad</a:t>
            </a:r>
            <a:r>
              <a:rPr kumimoji="0" lang="en-US" sz="1800" b="1" i="0" u="sng" strike="noStrike" kern="1200" cap="none" spc="0" normalizeH="0" baseline="0" noProof="0" dirty="0">
                <a:ln>
                  <a:noFill/>
                </a:ln>
                <a:solidFill>
                  <a:prstClr val="black"/>
                </a:solidFill>
                <a:effectLst/>
                <a:uLnTx/>
                <a:uFillTx/>
                <a:latin typeface="Arial"/>
                <a:ea typeface="+mn-ea"/>
                <a:cs typeface="+mn-cs"/>
              </a:rPr>
              <a:t> round beam </a:t>
            </a:r>
            <a:r>
              <a:rPr kumimoji="0" lang="en-US" sz="1800" b="1" i="0" u="none" strike="noStrike" kern="1200" cap="none" spc="0" normalizeH="0" baseline="0" noProof="0" dirty="0">
                <a:ln>
                  <a:noFill/>
                </a:ln>
                <a:solidFill>
                  <a:prstClr val="black"/>
                </a:solidFill>
                <a:effectLst/>
                <a:uLnTx/>
                <a:uFillTx/>
                <a:latin typeface="Arial"/>
                <a:ea typeface="+mn-ea"/>
                <a:cs typeface="+mn-cs"/>
              </a:rPr>
              <a:t>as ultimate goal).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22 straight sections (</a:t>
            </a:r>
            <a:r>
              <a:rPr kumimoji="0" lang="en-US" sz="1800" b="1" i="0" u="sng" strike="noStrike" kern="1200" cap="none" spc="0" normalizeH="0" baseline="0" noProof="0" dirty="0">
                <a:ln>
                  <a:noFill/>
                </a:ln>
                <a:solidFill>
                  <a:prstClr val="black"/>
                </a:solidFill>
                <a:effectLst/>
                <a:uLnTx/>
                <a:uFillTx/>
                <a:latin typeface="Arial"/>
                <a:ea typeface="+mn-ea"/>
                <a:cs typeface="+mn-cs"/>
              </a:rPr>
              <a:t>7 different lengths</a:t>
            </a:r>
            <a:r>
              <a:rPr kumimoji="0" lang="en-US" sz="1800" b="1" i="0" u="none" strike="noStrike" kern="1200" cap="none" spc="0" normalizeH="0" baseline="0" noProof="0" dirty="0">
                <a:ln>
                  <a:noFill/>
                </a:ln>
                <a:solidFill>
                  <a:prstClr val="black"/>
                </a:solidFill>
                <a:effectLst/>
                <a:uLnTx/>
                <a:uFillTx/>
                <a:latin typeface="Arial"/>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Large photon spectrum (far IR to hard X-rays).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NEG coated very small vacuum chamber diameter (</a:t>
            </a:r>
            <a:r>
              <a:rPr kumimoji="0" lang="en-US" sz="1800" b="1" i="0" u="sng" strike="noStrike" kern="1200" cap="none" spc="0" normalizeH="0" baseline="0" noProof="0" dirty="0">
                <a:ln>
                  <a:noFill/>
                </a:ln>
                <a:solidFill>
                  <a:prstClr val="black"/>
                </a:solidFill>
                <a:effectLst/>
                <a:uLnTx/>
                <a:uFillTx/>
                <a:latin typeface="Arial"/>
                <a:ea typeface="+mn-ea"/>
                <a:cs typeface="+mn-cs"/>
              </a:rPr>
              <a:t>12 mm</a:t>
            </a:r>
            <a:r>
              <a:rPr kumimoji="0" lang="en-US" sz="1800" b="1" i="0" u="none" strike="noStrike" kern="1200" cap="none" spc="0" normalizeH="0" baseline="0" noProof="0" dirty="0">
                <a:ln>
                  <a:noFill/>
                </a:ln>
                <a:solidFill>
                  <a:prstClr val="black"/>
                </a:solidFill>
                <a:effectLst/>
                <a:uLnTx/>
                <a:uFillTx/>
                <a:latin typeface="Arial"/>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Extensive use of permanent magnets </a:t>
            </a:r>
            <a:r>
              <a:rPr kumimoji="0" lang="en-US" sz="1600" b="1" i="0" u="none" strike="noStrike" kern="1200" cap="none" spc="0" normalizeH="0" baseline="0" noProof="0" dirty="0">
                <a:ln>
                  <a:noFill/>
                </a:ln>
                <a:solidFill>
                  <a:prstClr val="black"/>
                </a:solidFill>
                <a:effectLst/>
                <a:uLnTx/>
                <a:uFillTx/>
                <a:latin typeface="Arial"/>
                <a:ea typeface="+mn-ea"/>
                <a:cs typeface="+mn-cs"/>
              </a:rPr>
              <a:t>(all dipoles, RB and </a:t>
            </a:r>
            <a:r>
              <a:rPr kumimoji="0" lang="en-US" sz="1600" b="1" i="0" u="sng" strike="noStrike" kern="1200" cap="none" spc="0" normalizeH="0" baseline="0" noProof="0" dirty="0">
                <a:ln>
                  <a:noFill/>
                </a:ln>
                <a:solidFill>
                  <a:prstClr val="black"/>
                </a:solidFill>
                <a:effectLst/>
                <a:uLnTx/>
                <a:uFillTx/>
                <a:latin typeface="Arial"/>
                <a:ea typeface="+mn-ea"/>
                <a:cs typeface="+mn-cs"/>
              </a:rPr>
              <a:t>main quadrupoles</a:t>
            </a:r>
            <a:r>
              <a:rPr kumimoji="0" lang="en-US" sz="1600" b="1" i="0" u="none" strike="noStrike" kern="1200" cap="none" spc="0" normalizeH="0" baseline="0" noProof="0" dirty="0">
                <a:ln>
                  <a:noFill/>
                </a:ln>
                <a:solidFill>
                  <a:prstClr val="black"/>
                </a:solidFill>
                <a:effectLst/>
                <a:uLnTx/>
                <a:uFillTx/>
                <a:latin typeface="Arial"/>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Miniaturization.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Off-axis injection.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High performance Multipole Injection Kicker (MIK).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Energy savings and reduced energy footprint.</a:t>
            </a:r>
          </a:p>
        </p:txBody>
      </p:sp>
      <p:sp>
        <p:nvSpPr>
          <p:cNvPr id="13" name="ZoneTexte 12">
            <a:extLst>
              <a:ext uri="{FF2B5EF4-FFF2-40B4-BE49-F238E27FC236}">
                <a16:creationId xmlns:a16="http://schemas.microsoft.com/office/drawing/2014/main" id="{96E5C69B-A990-989B-EFFA-6F1C989F74D7}"/>
              </a:ext>
            </a:extLst>
          </p:cNvPr>
          <p:cNvSpPr txBox="1"/>
          <p:nvPr/>
        </p:nvSpPr>
        <p:spPr>
          <a:xfrm>
            <a:off x="8814131" y="2294341"/>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a:t>
            </a:r>
          </a:p>
        </p:txBody>
      </p:sp>
      <p:sp>
        <p:nvSpPr>
          <p:cNvPr id="14" name="ZoneTexte 13">
            <a:extLst>
              <a:ext uri="{FF2B5EF4-FFF2-40B4-BE49-F238E27FC236}">
                <a16:creationId xmlns:a16="http://schemas.microsoft.com/office/drawing/2014/main" id="{15C24665-C3F6-5DB4-B44C-D2BCB06D01A2}"/>
              </a:ext>
            </a:extLst>
          </p:cNvPr>
          <p:cNvSpPr txBox="1"/>
          <p:nvPr/>
        </p:nvSpPr>
        <p:spPr>
          <a:xfrm>
            <a:off x="9179820" y="2028041"/>
            <a:ext cx="2956259" cy="830997"/>
          </a:xfrm>
          <a:prstGeom prst="rect">
            <a:avLst/>
          </a:prstGeom>
          <a:solidFill>
            <a:srgbClr val="FFFF00"/>
          </a:solid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LINAC upgrade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New low-emittance Booster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Innovative Insertion Devices</a:t>
            </a:r>
          </a:p>
        </p:txBody>
      </p:sp>
      <p:pic>
        <p:nvPicPr>
          <p:cNvPr id="3" name="Image 2">
            <a:extLst>
              <a:ext uri="{FF2B5EF4-FFF2-40B4-BE49-F238E27FC236}">
                <a16:creationId xmlns:a16="http://schemas.microsoft.com/office/drawing/2014/main" id="{C0A83C66-F75E-DB30-BA90-494BF96B9D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17" y="4317437"/>
            <a:ext cx="1783589" cy="223200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62A90E15-8712-D08D-53F8-4D41B89844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3390" y="4330311"/>
            <a:ext cx="2587791" cy="2232000"/>
          </a:xfrm>
          <a:prstGeom prst="rect">
            <a:avLst/>
          </a:prstGeom>
          <a:ln>
            <a:noFill/>
          </a:ln>
          <a:effectLst>
            <a:outerShdw blurRad="292100" dist="139700" dir="2700000" algn="tl" rotWithShape="0">
              <a:srgbClr val="333333">
                <a:alpha val="65000"/>
              </a:srgbClr>
            </a:outerShdw>
          </a:effectLst>
        </p:spPr>
      </p:pic>
      <p:pic>
        <p:nvPicPr>
          <p:cNvPr id="26" name="Image 25" descr="Une image contenant machine, ingénierie, intérieur, usine&#10;&#10;Description générée automatiquement">
            <a:extLst>
              <a:ext uri="{FF2B5EF4-FFF2-40B4-BE49-F238E27FC236}">
                <a16:creationId xmlns:a16="http://schemas.microsoft.com/office/drawing/2014/main" id="{7F2E5750-02B1-56D5-2E99-84BDC79406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0696" y="4330311"/>
            <a:ext cx="2988104" cy="2232000"/>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3AFAFA31-7223-7A9A-A311-A879886E4C5E}"/>
              </a:ext>
            </a:extLst>
          </p:cNvPr>
          <p:cNvSpPr txBox="1"/>
          <p:nvPr/>
        </p:nvSpPr>
        <p:spPr>
          <a:xfrm>
            <a:off x="15360" y="6562311"/>
            <a:ext cx="19175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Quadrupole SOLEIL/SOLEIL II</a:t>
            </a:r>
          </a:p>
        </p:txBody>
      </p:sp>
      <p:sp>
        <p:nvSpPr>
          <p:cNvPr id="7" name="ZoneTexte 6">
            <a:extLst>
              <a:ext uri="{FF2B5EF4-FFF2-40B4-BE49-F238E27FC236}">
                <a16:creationId xmlns:a16="http://schemas.microsoft.com/office/drawing/2014/main" id="{66F8AC5D-1C58-83CE-5ED3-595065528CC1}"/>
              </a:ext>
            </a:extLst>
          </p:cNvPr>
          <p:cNvSpPr txBox="1"/>
          <p:nvPr/>
        </p:nvSpPr>
        <p:spPr>
          <a:xfrm>
            <a:off x="2495303" y="6582031"/>
            <a:ext cx="181812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Sextupole SOLEIL/SOLEIL II</a:t>
            </a:r>
          </a:p>
        </p:txBody>
      </p:sp>
      <p:sp>
        <p:nvSpPr>
          <p:cNvPr id="9" name="ZoneTexte 8">
            <a:extLst>
              <a:ext uri="{FF2B5EF4-FFF2-40B4-BE49-F238E27FC236}">
                <a16:creationId xmlns:a16="http://schemas.microsoft.com/office/drawing/2014/main" id="{3DCBC779-125E-58D9-DDEA-438EE0ACE436}"/>
              </a:ext>
            </a:extLst>
          </p:cNvPr>
          <p:cNvSpPr txBox="1"/>
          <p:nvPr/>
        </p:nvSpPr>
        <p:spPr>
          <a:xfrm>
            <a:off x="5326895" y="6588767"/>
            <a:ext cx="25442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BPM vacuum chamber SOLEIL/SOLEIL II</a:t>
            </a:r>
          </a:p>
        </p:txBody>
      </p:sp>
      <p:sp>
        <p:nvSpPr>
          <p:cNvPr id="2" name="ZoneTexte 1">
            <a:extLst>
              <a:ext uri="{FF2B5EF4-FFF2-40B4-BE49-F238E27FC236}">
                <a16:creationId xmlns:a16="http://schemas.microsoft.com/office/drawing/2014/main" id="{25A3FF00-244E-9CA5-4EF6-F275D1D0AC56}"/>
              </a:ext>
            </a:extLst>
          </p:cNvPr>
          <p:cNvSpPr txBox="1"/>
          <p:nvPr/>
        </p:nvSpPr>
        <p:spPr>
          <a:xfrm>
            <a:off x="8399559" y="4368293"/>
            <a:ext cx="3403496" cy="1754326"/>
          </a:xfrm>
          <a:prstGeom prst="rect">
            <a:avLst/>
          </a:prstGeom>
          <a:solidFill>
            <a:srgbClr val="02B15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An Ambitious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Strong Expertise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Pushing the Limit of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and Technology</a:t>
            </a:r>
          </a:p>
        </p:txBody>
      </p:sp>
      <p:sp>
        <p:nvSpPr>
          <p:cNvPr id="15" name="Espace réservé du numéro de diapositive 14">
            <a:extLst>
              <a:ext uri="{FF2B5EF4-FFF2-40B4-BE49-F238E27FC236}">
                <a16:creationId xmlns:a16="http://schemas.microsoft.com/office/drawing/2014/main" id="{5D2F5886-2556-F1B8-982F-FC4D905F0F9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en-US"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0E4194"/>
              </a:solidFill>
              <a:effectLst/>
              <a:uLnTx/>
              <a:uFillTx/>
              <a:latin typeface="Arial"/>
              <a:ea typeface="+mn-ea"/>
              <a:cs typeface="+mn-cs"/>
            </a:endParaRPr>
          </a:p>
        </p:txBody>
      </p:sp>
    </p:spTree>
    <p:extLst>
      <p:ext uri="{BB962C8B-B14F-4D97-AF65-F5344CB8AC3E}">
        <p14:creationId xmlns:p14="http://schemas.microsoft.com/office/powerpoint/2010/main" val="324302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B811-8118-9004-7AAA-8D871B2402C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B47044-7531-E0C3-BCE6-527C00240181}"/>
              </a:ext>
            </a:extLst>
          </p:cNvPr>
          <p:cNvSpPr>
            <a:spLocks noGrp="1"/>
          </p:cNvSpPr>
          <p:nvPr>
            <p:ph type="title"/>
          </p:nvPr>
        </p:nvSpPr>
        <p:spPr/>
        <p:txBody>
          <a:bodyPr/>
          <a:lstStyle/>
          <a:p>
            <a:r>
              <a:rPr lang="en-US" noProof="0" dirty="0"/>
              <a:t>Spectral Performance of SOLEIL II vs SOLEIL </a:t>
            </a:r>
          </a:p>
        </p:txBody>
      </p:sp>
      <p:pic>
        <p:nvPicPr>
          <p:cNvPr id="15" name="Image 14">
            <a:extLst>
              <a:ext uri="{FF2B5EF4-FFF2-40B4-BE49-F238E27FC236}">
                <a16:creationId xmlns:a16="http://schemas.microsoft.com/office/drawing/2014/main" id="{EAC29B30-D09B-4ED4-E6B1-302D0325A88C}"/>
              </a:ext>
            </a:extLst>
          </p:cNvPr>
          <p:cNvPicPr>
            <a:picLocks noChangeAspect="1"/>
          </p:cNvPicPr>
          <p:nvPr/>
        </p:nvPicPr>
        <p:blipFill>
          <a:blip r:embed="rId2"/>
          <a:stretch>
            <a:fillRect/>
          </a:stretch>
        </p:blipFill>
        <p:spPr>
          <a:xfrm>
            <a:off x="6096000" y="767674"/>
            <a:ext cx="5472608" cy="2889000"/>
          </a:xfrm>
          <a:prstGeom prst="rect">
            <a:avLst/>
          </a:prstGeom>
        </p:spPr>
      </p:pic>
      <p:pic>
        <p:nvPicPr>
          <p:cNvPr id="16" name="Image 15">
            <a:extLst>
              <a:ext uri="{FF2B5EF4-FFF2-40B4-BE49-F238E27FC236}">
                <a16:creationId xmlns:a16="http://schemas.microsoft.com/office/drawing/2014/main" id="{B59397C6-513F-C93A-B568-A40405FD6DF7}"/>
              </a:ext>
            </a:extLst>
          </p:cNvPr>
          <p:cNvPicPr>
            <a:picLocks noChangeAspect="1"/>
          </p:cNvPicPr>
          <p:nvPr/>
        </p:nvPicPr>
        <p:blipFill>
          <a:blip r:embed="rId3"/>
          <a:stretch>
            <a:fillRect/>
          </a:stretch>
        </p:blipFill>
        <p:spPr>
          <a:xfrm>
            <a:off x="748114" y="764554"/>
            <a:ext cx="5203870" cy="2747133"/>
          </a:xfrm>
          <a:prstGeom prst="rect">
            <a:avLst/>
          </a:prstGeom>
        </p:spPr>
      </p:pic>
      <p:sp>
        <p:nvSpPr>
          <p:cNvPr id="21" name="ZoneTexte 20">
            <a:extLst>
              <a:ext uri="{FF2B5EF4-FFF2-40B4-BE49-F238E27FC236}">
                <a16:creationId xmlns:a16="http://schemas.microsoft.com/office/drawing/2014/main" id="{C067A846-691F-DB93-3A1D-3E125BEA74D4}"/>
              </a:ext>
            </a:extLst>
          </p:cNvPr>
          <p:cNvSpPr txBox="1"/>
          <p:nvPr/>
        </p:nvSpPr>
        <p:spPr>
          <a:xfrm>
            <a:off x="6064115" y="3761796"/>
            <a:ext cx="568863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Gains are not evenly spread across the portfolio of beamlines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Beamlines on bending magnet sources are more impacted (source points are moved upstream)</a:t>
            </a:r>
          </a:p>
        </p:txBody>
      </p:sp>
      <p:sp>
        <p:nvSpPr>
          <p:cNvPr id="4" name="Espace réservé du pied de page 3">
            <a:extLst>
              <a:ext uri="{FF2B5EF4-FFF2-40B4-BE49-F238E27FC236}">
                <a16:creationId xmlns:a16="http://schemas.microsoft.com/office/drawing/2014/main" id="{046826BE-CF0D-E363-D96F-128FCC8567E3}"/>
              </a:ext>
            </a:extLst>
          </p:cNvPr>
          <p:cNvSpPr>
            <a:spLocks noGrp="1"/>
          </p:cNvSpPr>
          <p:nvPr>
            <p:ph type="ftr" sz="quarter" idx="10"/>
          </p:nvPr>
        </p:nvSpPr>
        <p:spPr>
          <a:xfrm>
            <a:off x="744827" y="6372000"/>
            <a:ext cx="9651800" cy="360000"/>
          </a:xfrm>
        </p:spPr>
        <p:txBody>
          <a:bodyPr/>
          <a:lstStyle/>
          <a:p>
            <a:r>
              <a:rPr lang="en-US" noProof="0" dirty="0"/>
              <a:t>3rd Python Accelerator Middle Layer Workshop | Feb. 2-4 2026 | SOLEIL | L. S. Nadolski</a:t>
            </a:r>
          </a:p>
        </p:txBody>
      </p:sp>
      <p:sp>
        <p:nvSpPr>
          <p:cNvPr id="6" name="TextBox 14">
            <a:extLst>
              <a:ext uri="{FF2B5EF4-FFF2-40B4-BE49-F238E27FC236}">
                <a16:creationId xmlns:a16="http://schemas.microsoft.com/office/drawing/2014/main" id="{95756460-6E3B-A1AE-52ED-1A9746391A41}"/>
              </a:ext>
            </a:extLst>
          </p:cNvPr>
          <p:cNvSpPr txBox="1"/>
          <p:nvPr/>
        </p:nvSpPr>
        <p:spPr>
          <a:xfrm>
            <a:off x="6305403" y="4002527"/>
            <a:ext cx="5575681" cy="2185214"/>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1600" b="1" noProof="0" dirty="0">
                <a:solidFill>
                  <a:schemeClr val="accent1">
                    <a:lumMod val="75000"/>
                  </a:schemeClr>
                </a:solidFill>
              </a:rPr>
              <a:t>Unparalleled performance between 1 keV and 3 keV</a:t>
            </a:r>
          </a:p>
          <a:p>
            <a:pPr marL="285750" indent="-285750">
              <a:spcBef>
                <a:spcPts val="600"/>
              </a:spcBef>
              <a:spcAft>
                <a:spcPts val="600"/>
              </a:spcAft>
              <a:buFont typeface="Arial" panose="020B0604020202020204" pitchFamily="34" charset="0"/>
              <a:buChar char="•"/>
            </a:pPr>
            <a:r>
              <a:rPr lang="en-US" sz="1600" noProof="0" dirty="0">
                <a:solidFill>
                  <a:schemeClr val="accent1">
                    <a:lumMod val="75000"/>
                  </a:schemeClr>
                </a:solidFill>
              </a:rPr>
              <a:t>5-30 keV range:  very competitive</a:t>
            </a:r>
          </a:p>
          <a:p>
            <a:pPr marL="285750" indent="-285750">
              <a:spcBef>
                <a:spcPts val="600"/>
              </a:spcBef>
              <a:spcAft>
                <a:spcPts val="600"/>
              </a:spcAft>
              <a:buFont typeface="Arial" panose="020B0604020202020204" pitchFamily="34" charset="0"/>
              <a:buChar char="•"/>
            </a:pPr>
            <a:r>
              <a:rPr lang="en-US" sz="1600" noProof="0" dirty="0" err="1">
                <a:solidFill>
                  <a:schemeClr val="accent1">
                    <a:lumMod val="75000"/>
                  </a:schemeClr>
                </a:solidFill>
              </a:rPr>
              <a:t>Superbend</a:t>
            </a:r>
            <a:r>
              <a:rPr lang="en-US" sz="1600" noProof="0" dirty="0">
                <a:solidFill>
                  <a:schemeClr val="accent1">
                    <a:lumMod val="75000"/>
                  </a:schemeClr>
                </a:solidFill>
              </a:rPr>
              <a:t> </a:t>
            </a:r>
            <a:r>
              <a:rPr lang="en-US" sz="1600" i="1" noProof="0" dirty="0">
                <a:solidFill>
                  <a:schemeClr val="accent1">
                    <a:lumMod val="75000"/>
                  </a:schemeClr>
                </a:solidFill>
              </a:rPr>
              <a:t>(3T) s</a:t>
            </a:r>
            <a:r>
              <a:rPr lang="en-US" sz="1600" noProof="0" dirty="0">
                <a:solidFill>
                  <a:schemeClr val="accent1">
                    <a:lumMod val="75000"/>
                  </a:schemeClr>
                </a:solidFill>
              </a:rPr>
              <a:t>ources </a:t>
            </a:r>
          </a:p>
          <a:p>
            <a:pPr marL="285750" indent="-285750">
              <a:spcBef>
                <a:spcPts val="600"/>
              </a:spcBef>
              <a:spcAft>
                <a:spcPts val="600"/>
              </a:spcAft>
              <a:buFont typeface="Arial" panose="020B0604020202020204" pitchFamily="34" charset="0"/>
              <a:buChar char="•"/>
            </a:pPr>
            <a:r>
              <a:rPr lang="en-US" sz="1600" noProof="0" dirty="0">
                <a:solidFill>
                  <a:schemeClr val="accent1">
                    <a:lumMod val="75000"/>
                  </a:schemeClr>
                </a:solidFill>
              </a:rPr>
              <a:t>Round beam (</a:t>
            </a:r>
            <a:r>
              <a:rPr lang="en-US" sz="1600" b="1" noProof="0" dirty="0">
                <a:solidFill>
                  <a:schemeClr val="accent1">
                    <a:lumMod val="75000"/>
                  </a:schemeClr>
                </a:solidFill>
              </a:rPr>
              <a:t>ultimate goal for ID point sources</a:t>
            </a:r>
            <a:r>
              <a:rPr lang="en-US" sz="1600" noProof="0" dirty="0">
                <a:solidFill>
                  <a:schemeClr val="accent1">
                    <a:lumMod val="75000"/>
                  </a:schemeClr>
                </a:solidFill>
              </a:rPr>
              <a:t>)</a:t>
            </a:r>
          </a:p>
          <a:p>
            <a:pPr marL="285750" indent="-285750">
              <a:spcBef>
                <a:spcPts val="600"/>
              </a:spcBef>
              <a:spcAft>
                <a:spcPts val="600"/>
              </a:spcAft>
              <a:buFont typeface="Arial" panose="020B0604020202020204" pitchFamily="34" charset="0"/>
              <a:buChar char="•"/>
            </a:pPr>
            <a:r>
              <a:rPr lang="en-US" sz="1600" noProof="0" dirty="0">
                <a:solidFill>
                  <a:schemeClr val="accent1">
                    <a:lumMod val="75000"/>
                  </a:schemeClr>
                </a:solidFill>
              </a:rPr>
              <a:t>Preserves </a:t>
            </a:r>
            <a:r>
              <a:rPr lang="en-US" sz="1600" b="1" noProof="0" dirty="0">
                <a:solidFill>
                  <a:schemeClr val="accent1">
                    <a:lumMod val="75000"/>
                  </a:schemeClr>
                </a:solidFill>
              </a:rPr>
              <a:t>uniqueness</a:t>
            </a:r>
            <a:r>
              <a:rPr lang="en-US" sz="1600" noProof="0" dirty="0">
                <a:solidFill>
                  <a:schemeClr val="accent1">
                    <a:lumMod val="75000"/>
                  </a:schemeClr>
                </a:solidFill>
              </a:rPr>
              <a:t> of SOLEIL in VUV and IR methods</a:t>
            </a:r>
          </a:p>
        </p:txBody>
      </p:sp>
      <p:sp>
        <p:nvSpPr>
          <p:cNvPr id="7" name="TextBox 8">
            <a:extLst>
              <a:ext uri="{FF2B5EF4-FFF2-40B4-BE49-F238E27FC236}">
                <a16:creationId xmlns:a16="http://schemas.microsoft.com/office/drawing/2014/main" id="{D1C59DB3-A0F3-D498-1B29-2400A0784AF8}"/>
              </a:ext>
            </a:extLst>
          </p:cNvPr>
          <p:cNvSpPr txBox="1"/>
          <p:nvPr/>
        </p:nvSpPr>
        <p:spPr>
          <a:xfrm>
            <a:off x="8328248" y="2587959"/>
            <a:ext cx="1545638" cy="430887"/>
          </a:xfrm>
          <a:prstGeom prst="rect">
            <a:avLst/>
          </a:prstGeom>
          <a:solidFill>
            <a:schemeClr val="accent1">
              <a:lumMod val="20000"/>
              <a:lumOff val="80000"/>
            </a:schemeClr>
          </a:solidFill>
        </p:spPr>
        <p:txBody>
          <a:bodyPr wrap="square" rtlCol="0">
            <a:spAutoFit/>
          </a:bodyPr>
          <a:lstStyle/>
          <a:p>
            <a:pPr algn="ctr"/>
            <a:r>
              <a:rPr lang="en-US" sz="1100" b="1" noProof="0" dirty="0">
                <a:solidFill>
                  <a:srgbClr val="FF0000"/>
                </a:solidFill>
                <a:sym typeface="Wingdings" panose="05000000000000000000" pitchFamily="2" charset="2"/>
              </a:rPr>
              <a:t> </a:t>
            </a:r>
            <a:r>
              <a:rPr lang="en-US" sz="1100" noProof="0" dirty="0">
                <a:solidFill>
                  <a:srgbClr val="FF0000"/>
                </a:solidFill>
              </a:rPr>
              <a:t>Coherence based imaging techniques</a:t>
            </a:r>
          </a:p>
        </p:txBody>
      </p:sp>
      <p:sp>
        <p:nvSpPr>
          <p:cNvPr id="8" name="TextBox 8">
            <a:extLst>
              <a:ext uri="{FF2B5EF4-FFF2-40B4-BE49-F238E27FC236}">
                <a16:creationId xmlns:a16="http://schemas.microsoft.com/office/drawing/2014/main" id="{EF0E7FA0-1CF7-83FD-F88B-179F9D8C298A}"/>
              </a:ext>
            </a:extLst>
          </p:cNvPr>
          <p:cNvSpPr txBox="1"/>
          <p:nvPr/>
        </p:nvSpPr>
        <p:spPr>
          <a:xfrm>
            <a:off x="2495600" y="2246457"/>
            <a:ext cx="2304257" cy="461665"/>
          </a:xfrm>
          <a:prstGeom prst="rect">
            <a:avLst/>
          </a:prstGeom>
          <a:solidFill>
            <a:schemeClr val="accent1">
              <a:lumMod val="20000"/>
              <a:lumOff val="80000"/>
            </a:schemeClr>
          </a:solidFill>
        </p:spPr>
        <p:txBody>
          <a:bodyPr wrap="square" rtlCol="0">
            <a:spAutoFit/>
          </a:bodyPr>
          <a:lstStyle/>
          <a:p>
            <a:pPr algn="ctr"/>
            <a:r>
              <a:rPr lang="en-US" sz="1200" noProof="0" dirty="0">
                <a:solidFill>
                  <a:srgbClr val="FF0000"/>
                </a:solidFill>
                <a:sym typeface="Wingdings" panose="05000000000000000000" pitchFamily="2" charset="2"/>
              </a:rPr>
              <a:t> </a:t>
            </a:r>
            <a:r>
              <a:rPr lang="en-US" sz="1200" noProof="0" dirty="0">
                <a:solidFill>
                  <a:srgbClr val="FF0000"/>
                </a:solidFill>
              </a:rPr>
              <a:t>Bright beams for nanoprobe</a:t>
            </a:r>
            <a:br>
              <a:rPr lang="en-US" sz="1200" noProof="0" dirty="0">
                <a:solidFill>
                  <a:srgbClr val="FF0000"/>
                </a:solidFill>
              </a:rPr>
            </a:br>
            <a:r>
              <a:rPr lang="en-US" sz="1200" noProof="0" dirty="0">
                <a:solidFill>
                  <a:srgbClr val="FF0000"/>
                </a:solidFill>
              </a:rPr>
              <a:t> based techniques</a:t>
            </a:r>
          </a:p>
        </p:txBody>
      </p:sp>
      <p:pic>
        <p:nvPicPr>
          <p:cNvPr id="9" name="Image 8">
            <a:extLst>
              <a:ext uri="{FF2B5EF4-FFF2-40B4-BE49-F238E27FC236}">
                <a16:creationId xmlns:a16="http://schemas.microsoft.com/office/drawing/2014/main" id="{620EFDB6-7E5E-FFEC-4448-EF0DB72A32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336" y="3957003"/>
            <a:ext cx="6279269" cy="2774997"/>
          </a:xfrm>
          <a:prstGeom prst="rect">
            <a:avLst/>
          </a:prstGeom>
        </p:spPr>
      </p:pic>
      <p:sp>
        <p:nvSpPr>
          <p:cNvPr id="10" name="TextBox 8">
            <a:extLst>
              <a:ext uri="{FF2B5EF4-FFF2-40B4-BE49-F238E27FC236}">
                <a16:creationId xmlns:a16="http://schemas.microsoft.com/office/drawing/2014/main" id="{2074E9DB-FFE8-509C-84C7-90D3D7F68CA0}"/>
              </a:ext>
            </a:extLst>
          </p:cNvPr>
          <p:cNvSpPr txBox="1"/>
          <p:nvPr/>
        </p:nvSpPr>
        <p:spPr>
          <a:xfrm>
            <a:off x="1271464" y="3827455"/>
            <a:ext cx="3021134" cy="553998"/>
          </a:xfrm>
          <a:prstGeom prst="rect">
            <a:avLst/>
          </a:prstGeom>
          <a:solidFill>
            <a:schemeClr val="accent1">
              <a:lumMod val="20000"/>
              <a:lumOff val="80000"/>
            </a:schemeClr>
          </a:solidFill>
        </p:spPr>
        <p:txBody>
          <a:bodyPr wrap="square" rtlCol="0">
            <a:spAutoFit/>
          </a:bodyPr>
          <a:lstStyle/>
          <a:p>
            <a:pPr algn="ctr"/>
            <a:r>
              <a:rPr lang="en-US" sz="1600" noProof="0" dirty="0">
                <a:solidFill>
                  <a:srgbClr val="FF0000"/>
                </a:solidFill>
                <a:sym typeface="Wingdings" panose="05000000000000000000" pitchFamily="2" charset="2"/>
              </a:rPr>
              <a:t> </a:t>
            </a:r>
            <a:r>
              <a:rPr lang="en-US" sz="1400" noProof="0" dirty="0">
                <a:solidFill>
                  <a:srgbClr val="FF0000"/>
                </a:solidFill>
              </a:rPr>
              <a:t>Pink beams for broadband imaging or scattering techniques</a:t>
            </a:r>
            <a:endParaRPr lang="en-US" sz="1600" noProof="0" dirty="0">
              <a:solidFill>
                <a:srgbClr val="FF0000"/>
              </a:solidFill>
            </a:endParaRPr>
          </a:p>
        </p:txBody>
      </p:sp>
      <p:sp>
        <p:nvSpPr>
          <p:cNvPr id="3" name="Espace réservé du numéro de diapositive 2">
            <a:extLst>
              <a:ext uri="{FF2B5EF4-FFF2-40B4-BE49-F238E27FC236}">
                <a16:creationId xmlns:a16="http://schemas.microsoft.com/office/drawing/2014/main" id="{9799844F-39F9-8C47-D1BE-3110D789BADA}"/>
              </a:ext>
            </a:extLst>
          </p:cNvPr>
          <p:cNvSpPr>
            <a:spLocks noGrp="1"/>
          </p:cNvSpPr>
          <p:nvPr>
            <p:ph type="sldNum" sz="quarter" idx="11"/>
          </p:nvPr>
        </p:nvSpPr>
        <p:spPr/>
        <p:txBody>
          <a:bodyPr/>
          <a:lstStyle/>
          <a:p>
            <a:fld id="{F1620CC9-C982-429E-97C9-9F71A6603CFC}" type="slidenum">
              <a:rPr lang="en-US" smtClean="0"/>
              <a:pPr/>
              <a:t>11</a:t>
            </a:fld>
            <a:endParaRPr lang="en-US" dirty="0"/>
          </a:p>
        </p:txBody>
      </p:sp>
    </p:spTree>
    <p:extLst>
      <p:ext uri="{BB962C8B-B14F-4D97-AF65-F5344CB8AC3E}">
        <p14:creationId xmlns:p14="http://schemas.microsoft.com/office/powerpoint/2010/main" val="231800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4B82-EB35-DBC3-523B-588B3CA8E245}"/>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EEF0AC08-FC3D-3B93-AE13-FB3105957C19}"/>
              </a:ext>
            </a:extLst>
          </p:cNvPr>
          <p:cNvSpPr>
            <a:spLocks noGrp="1"/>
          </p:cNvSpPr>
          <p:nvPr>
            <p:ph type="title"/>
          </p:nvPr>
        </p:nvSpPr>
        <p:spPr>
          <a:xfrm>
            <a:off x="552450" y="0"/>
            <a:ext cx="11088688" cy="565150"/>
          </a:xfrm>
        </p:spPr>
        <p:txBody>
          <a:bodyPr/>
          <a:lstStyle/>
          <a:p>
            <a:r>
              <a:rPr lang="en-US" noProof="0" dirty="0"/>
              <a:t>Deliverables for SOLEIL II </a:t>
            </a:r>
            <a:r>
              <a:rPr lang="en-US" noProof="0" dirty="0">
                <a:solidFill>
                  <a:srgbClr val="FF0000"/>
                </a:solidFill>
              </a:rPr>
              <a:t>Stage 1</a:t>
            </a:r>
            <a:r>
              <a:rPr lang="en-US" noProof="0" dirty="0"/>
              <a:t> Project </a:t>
            </a:r>
          </a:p>
        </p:txBody>
      </p:sp>
      <p:sp>
        <p:nvSpPr>
          <p:cNvPr id="3" name="ZoneTexte 2">
            <a:extLst>
              <a:ext uri="{FF2B5EF4-FFF2-40B4-BE49-F238E27FC236}">
                <a16:creationId xmlns:a16="http://schemas.microsoft.com/office/drawing/2014/main" id="{27F1CE9D-D670-6D22-3D3A-C146C6C5E071}"/>
              </a:ext>
            </a:extLst>
          </p:cNvPr>
          <p:cNvSpPr txBox="1"/>
          <p:nvPr/>
        </p:nvSpPr>
        <p:spPr>
          <a:xfrm>
            <a:off x="0" y="677858"/>
            <a:ext cx="12192000" cy="5575309"/>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Upgrade of LINAC and TL1 @150 MeV before shutdown.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Construction of a new low-emittance Booster.</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Construction of a new ultra-low emittance Storage Ring (SR).</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Construction of the first three new Insertion Devices.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Relocation of 6 Beamlines (4 IDs + 2 BM).</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Adaptation and alignment of other Beamlines.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Modernization of IT systems.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Installation of the necessary infrastructure and buildings.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Commissioning of accelerators: restart of the LINAC, commissioning of the new Booster and the new Storage Ring.</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Commissioning of ready beamlines and restart of laboratories.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E4194"/>
                </a:solidFill>
                <a:effectLst/>
                <a:uLnTx/>
                <a:uFillTx/>
                <a:latin typeface="Arial" panose="020B0604020202020204" pitchFamily="34" charset="0"/>
                <a:ea typeface="Aptos" panose="020B0004020202020204" pitchFamily="34" charset="0"/>
                <a:cs typeface="Times New Roman" panose="02020603050405020304" pitchFamily="18" charset="0"/>
              </a:rPr>
              <a:t>Opening of beamlines to users.</a:t>
            </a:r>
          </a:p>
        </p:txBody>
      </p:sp>
      <p:sp>
        <p:nvSpPr>
          <p:cNvPr id="2" name="Espace réservé du pied de page 1">
            <a:extLst>
              <a:ext uri="{FF2B5EF4-FFF2-40B4-BE49-F238E27FC236}">
                <a16:creationId xmlns:a16="http://schemas.microsoft.com/office/drawing/2014/main" id="{60E912CE-A43A-70E9-622B-76A72A01466F}"/>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5" name="Espace réservé du numéro de diapositive 4">
            <a:extLst>
              <a:ext uri="{FF2B5EF4-FFF2-40B4-BE49-F238E27FC236}">
                <a16:creationId xmlns:a16="http://schemas.microsoft.com/office/drawing/2014/main" id="{3546589E-AFC5-6170-4D13-DD02B8B7D6D6}"/>
              </a:ext>
            </a:extLst>
          </p:cNvPr>
          <p:cNvSpPr>
            <a:spLocks noGrp="1"/>
          </p:cNvSpPr>
          <p:nvPr>
            <p:ph type="sldNum" sz="quarter" idx="11"/>
          </p:nvPr>
        </p:nvSpPr>
        <p:spPr/>
        <p:txBody>
          <a:bodyPr/>
          <a:lstStyle/>
          <a:p>
            <a:fld id="{F1620CC9-C982-429E-97C9-9F71A6603CFC}" type="slidenum">
              <a:rPr lang="en-US" smtClean="0"/>
              <a:pPr/>
              <a:t>12</a:t>
            </a:fld>
            <a:endParaRPr lang="en-US" dirty="0"/>
          </a:p>
        </p:txBody>
      </p:sp>
    </p:spTree>
    <p:extLst>
      <p:ext uri="{BB962C8B-B14F-4D97-AF65-F5344CB8AC3E}">
        <p14:creationId xmlns:p14="http://schemas.microsoft.com/office/powerpoint/2010/main" val="239458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5C34C-B74B-F037-79A0-A2A9F36E17DF}"/>
              </a:ext>
            </a:extLst>
          </p:cNvPr>
          <p:cNvSpPr>
            <a:spLocks noGrp="1"/>
          </p:cNvSpPr>
          <p:nvPr>
            <p:ph type="title"/>
          </p:nvPr>
        </p:nvSpPr>
        <p:spPr/>
        <p:txBody>
          <a:bodyPr/>
          <a:lstStyle/>
          <a:p>
            <a:r>
              <a:rPr lang="en-US" noProof="0" dirty="0"/>
              <a:t>IT for Accelerators</a:t>
            </a:r>
          </a:p>
        </p:txBody>
      </p:sp>
      <p:sp>
        <p:nvSpPr>
          <p:cNvPr id="3" name="Espace réservé du pied de page 2">
            <a:extLst>
              <a:ext uri="{FF2B5EF4-FFF2-40B4-BE49-F238E27FC236}">
                <a16:creationId xmlns:a16="http://schemas.microsoft.com/office/drawing/2014/main" id="{6E14F917-E28D-D8D3-C734-2BC2CF11B15E}"/>
              </a:ext>
            </a:extLst>
          </p:cNvPr>
          <p:cNvSpPr>
            <a:spLocks noGrp="1"/>
          </p:cNvSpPr>
          <p:nvPr>
            <p:ph type="ftr" sz="quarter" idx="10"/>
          </p:nvPr>
        </p:nvSpPr>
        <p:spPr/>
        <p:txBody>
          <a:bodyPr/>
          <a:lstStyle/>
          <a:p>
            <a:r>
              <a:rPr lang="en-US" noProof="0" dirty="0"/>
              <a:t>3rd Python Accelerator Middle Layer Workshop | Feb. 2-4 2026 | SOLEIL | L. S. Nadolski</a:t>
            </a:r>
          </a:p>
        </p:txBody>
      </p:sp>
      <p:pic>
        <p:nvPicPr>
          <p:cNvPr id="15" name="Google Shape;611;p42">
            <a:extLst>
              <a:ext uri="{FF2B5EF4-FFF2-40B4-BE49-F238E27FC236}">
                <a16:creationId xmlns:a16="http://schemas.microsoft.com/office/drawing/2014/main" id="{3781879B-A4C8-C126-9DC3-014E99E58FEF}"/>
              </a:ext>
            </a:extLst>
          </p:cNvPr>
          <p:cNvPicPr preferRelativeResize="0">
            <a:picLocks noGrp="1"/>
          </p:cNvPicPr>
          <p:nvPr>
            <p:ph idx="4294967295"/>
          </p:nvPr>
        </p:nvPicPr>
        <p:blipFill>
          <a:blip r:embed="rId2" cstate="screen">
            <a:alphaModFix/>
            <a:extLst>
              <a:ext uri="{28A0092B-C50C-407E-A947-70E740481C1C}">
                <a14:useLocalDpi xmlns:a14="http://schemas.microsoft.com/office/drawing/2010/main"/>
              </a:ext>
            </a:extLst>
          </a:blip>
          <a:stretch>
            <a:fillRect/>
          </a:stretch>
        </p:blipFill>
        <p:spPr>
          <a:xfrm>
            <a:off x="8976320" y="992188"/>
            <a:ext cx="3154362" cy="17986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oogle Shape;103;p1">
            <a:extLst>
              <a:ext uri="{FF2B5EF4-FFF2-40B4-BE49-F238E27FC236}">
                <a16:creationId xmlns:a16="http://schemas.microsoft.com/office/drawing/2014/main" id="{08A0EFBC-EC36-CADB-E8E9-74230275F0B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82419" y="1263270"/>
            <a:ext cx="3168352" cy="20705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 7">
            <a:extLst>
              <a:ext uri="{FF2B5EF4-FFF2-40B4-BE49-F238E27FC236}">
                <a16:creationId xmlns:a16="http://schemas.microsoft.com/office/drawing/2014/main" id="{E173BF2E-772A-CED5-21D7-E898B95B67DA}"/>
              </a:ext>
            </a:extLst>
          </p:cNvPr>
          <p:cNvPicPr>
            <a:picLocks noChangeAspect="1"/>
          </p:cNvPicPr>
          <p:nvPr/>
        </p:nvPicPr>
        <p:blipFill>
          <a:blip r:embed="rId4"/>
          <a:stretch>
            <a:fillRect/>
          </a:stretch>
        </p:blipFill>
        <p:spPr>
          <a:xfrm>
            <a:off x="4545400" y="3501009"/>
            <a:ext cx="33782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oogle Shape;575;g52e8ce6faf_0_359">
            <a:extLst>
              <a:ext uri="{FF2B5EF4-FFF2-40B4-BE49-F238E27FC236}">
                <a16:creationId xmlns:a16="http://schemas.microsoft.com/office/drawing/2014/main" id="{5A942B6B-5406-EC9F-4161-CA3D238EF25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7408" y="3634628"/>
            <a:ext cx="2808312" cy="2315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 13">
            <a:extLst>
              <a:ext uri="{FF2B5EF4-FFF2-40B4-BE49-F238E27FC236}">
                <a16:creationId xmlns:a16="http://schemas.microsoft.com/office/drawing/2014/main" id="{C9E09552-AAE5-9927-E90A-46AAC0D08A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4232" y="3655381"/>
            <a:ext cx="3378200" cy="22950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ZoneTexte 16">
            <a:extLst>
              <a:ext uri="{FF2B5EF4-FFF2-40B4-BE49-F238E27FC236}">
                <a16:creationId xmlns:a16="http://schemas.microsoft.com/office/drawing/2014/main" id="{3FC4E83A-76DD-BDF6-D636-96B29A6B7FAD}"/>
              </a:ext>
            </a:extLst>
          </p:cNvPr>
          <p:cNvSpPr txBox="1"/>
          <p:nvPr/>
        </p:nvSpPr>
        <p:spPr>
          <a:xfrm>
            <a:off x="201846" y="1317601"/>
            <a:ext cx="2037737" cy="1477328"/>
          </a:xfrm>
          <a:prstGeom prst="rect">
            <a:avLst/>
          </a:prstGeom>
          <a:noFill/>
        </p:spPr>
        <p:txBody>
          <a:bodyPr wrap="none" rtlCol="0">
            <a:spAutoFit/>
          </a:bodyPr>
          <a:lstStyle/>
          <a:p>
            <a:pPr marL="285750" indent="-285750">
              <a:buFont typeface="Arial" panose="020B0604020202020204" pitchFamily="34" charset="0"/>
              <a:buChar char="•"/>
            </a:pPr>
            <a:r>
              <a:rPr lang="en-US" noProof="0" dirty="0"/>
              <a:t>A storage ring</a:t>
            </a:r>
          </a:p>
          <a:p>
            <a:pPr marL="285750" indent="-285750">
              <a:buFont typeface="Arial" panose="020B0604020202020204" pitchFamily="34" charset="0"/>
              <a:buChar char="•"/>
            </a:pPr>
            <a:r>
              <a:rPr lang="en-US" noProof="0" dirty="0"/>
              <a:t>A booster ring</a:t>
            </a:r>
          </a:p>
          <a:p>
            <a:pPr marL="285750" indent="-285750">
              <a:buFont typeface="Arial" panose="020B0604020202020204" pitchFamily="34" charset="0"/>
              <a:buChar char="•"/>
            </a:pPr>
            <a:r>
              <a:rPr lang="en-US" noProof="0" dirty="0"/>
              <a:t>28(9) BLs</a:t>
            </a:r>
          </a:p>
          <a:p>
            <a:pPr marL="285750" indent="-285750">
              <a:buFont typeface="Arial" panose="020B0604020202020204" pitchFamily="34" charset="0"/>
              <a:buChar char="•"/>
            </a:pPr>
            <a:r>
              <a:rPr lang="en-US" noProof="0" dirty="0"/>
              <a:t>Laboratories</a:t>
            </a:r>
          </a:p>
          <a:p>
            <a:pPr marL="285750" indent="-285750">
              <a:buFont typeface="Arial" panose="020B0604020202020204" pitchFamily="34" charset="0"/>
              <a:buChar char="•"/>
            </a:pPr>
            <a:r>
              <a:rPr lang="en-US" noProof="0" dirty="0"/>
              <a:t>Meas. benches</a:t>
            </a:r>
          </a:p>
        </p:txBody>
      </p:sp>
      <p:sp>
        <p:nvSpPr>
          <p:cNvPr id="18" name="ZoneTexte 17">
            <a:extLst>
              <a:ext uri="{FF2B5EF4-FFF2-40B4-BE49-F238E27FC236}">
                <a16:creationId xmlns:a16="http://schemas.microsoft.com/office/drawing/2014/main" id="{E1E4278A-7250-C1D4-4BE1-228CE29AE78E}"/>
              </a:ext>
            </a:extLst>
          </p:cNvPr>
          <p:cNvSpPr txBox="1"/>
          <p:nvPr/>
        </p:nvSpPr>
        <p:spPr>
          <a:xfrm>
            <a:off x="551384" y="6113457"/>
            <a:ext cx="3877985" cy="646331"/>
          </a:xfrm>
          <a:prstGeom prst="rect">
            <a:avLst/>
          </a:prstGeom>
          <a:noFill/>
        </p:spPr>
        <p:txBody>
          <a:bodyPr wrap="none" rtlCol="0">
            <a:spAutoFit/>
          </a:bodyPr>
          <a:lstStyle/>
          <a:p>
            <a:pPr algn="ctr"/>
            <a:r>
              <a:rPr lang="en-US" noProof="0" dirty="0"/>
              <a:t>Robotics and Automation</a:t>
            </a:r>
          </a:p>
          <a:p>
            <a:pPr algn="ctr"/>
            <a:r>
              <a:rPr lang="en-US" noProof="0" dirty="0"/>
              <a:t>For Radiation Safety Measurements</a:t>
            </a:r>
          </a:p>
        </p:txBody>
      </p:sp>
      <p:sp>
        <p:nvSpPr>
          <p:cNvPr id="19" name="ZoneTexte 18">
            <a:extLst>
              <a:ext uri="{FF2B5EF4-FFF2-40B4-BE49-F238E27FC236}">
                <a16:creationId xmlns:a16="http://schemas.microsoft.com/office/drawing/2014/main" id="{43F9F312-0626-DC6B-F256-45A1CBA5B065}"/>
              </a:ext>
            </a:extLst>
          </p:cNvPr>
          <p:cNvSpPr txBox="1"/>
          <p:nvPr/>
        </p:nvSpPr>
        <p:spPr>
          <a:xfrm>
            <a:off x="4904154" y="6182782"/>
            <a:ext cx="7071167" cy="369332"/>
          </a:xfrm>
          <a:prstGeom prst="rect">
            <a:avLst/>
          </a:prstGeom>
          <a:noFill/>
        </p:spPr>
        <p:txBody>
          <a:bodyPr wrap="none" rtlCol="0">
            <a:spAutoFit/>
          </a:bodyPr>
          <a:lstStyle/>
          <a:p>
            <a:r>
              <a:rPr lang="en-US" noProof="0" dirty="0"/>
              <a:t>Benches for Magnet and ID assembly and magnetic measurements</a:t>
            </a:r>
          </a:p>
        </p:txBody>
      </p:sp>
      <p:sp>
        <p:nvSpPr>
          <p:cNvPr id="20" name="ZoneTexte 19">
            <a:extLst>
              <a:ext uri="{FF2B5EF4-FFF2-40B4-BE49-F238E27FC236}">
                <a16:creationId xmlns:a16="http://schemas.microsoft.com/office/drawing/2014/main" id="{720A3EDD-058D-8AF5-DC53-6CCF480E61CE}"/>
              </a:ext>
            </a:extLst>
          </p:cNvPr>
          <p:cNvSpPr txBox="1"/>
          <p:nvPr/>
        </p:nvSpPr>
        <p:spPr>
          <a:xfrm>
            <a:off x="9204937" y="2953931"/>
            <a:ext cx="2749535" cy="369332"/>
          </a:xfrm>
          <a:prstGeom prst="rect">
            <a:avLst/>
          </a:prstGeom>
          <a:noFill/>
        </p:spPr>
        <p:txBody>
          <a:bodyPr wrap="none" rtlCol="0">
            <a:spAutoFit/>
          </a:bodyPr>
          <a:lstStyle/>
          <a:p>
            <a:r>
              <a:rPr lang="en-US" noProof="0" dirty="0"/>
              <a:t>Towards 4.0 accelerators</a:t>
            </a:r>
          </a:p>
        </p:txBody>
      </p:sp>
      <p:sp>
        <p:nvSpPr>
          <p:cNvPr id="21" name="ZoneTexte 20">
            <a:extLst>
              <a:ext uri="{FF2B5EF4-FFF2-40B4-BE49-F238E27FC236}">
                <a16:creationId xmlns:a16="http://schemas.microsoft.com/office/drawing/2014/main" id="{33D39598-41D8-8795-9EE0-C8DD19A3E036}"/>
              </a:ext>
            </a:extLst>
          </p:cNvPr>
          <p:cNvSpPr txBox="1"/>
          <p:nvPr/>
        </p:nvSpPr>
        <p:spPr>
          <a:xfrm>
            <a:off x="5659438" y="1018043"/>
            <a:ext cx="3378200" cy="2031325"/>
          </a:xfrm>
          <a:prstGeom prst="rect">
            <a:avLst/>
          </a:prstGeom>
          <a:noFill/>
        </p:spPr>
        <p:txBody>
          <a:bodyPr wrap="square" rtlCol="0">
            <a:spAutoFit/>
          </a:bodyPr>
          <a:lstStyle/>
          <a:p>
            <a:pPr marL="285750" indent="-285750">
              <a:buFont typeface="Arial" panose="020B0604020202020204" pitchFamily="34" charset="0"/>
              <a:buChar char="•"/>
            </a:pPr>
            <a:r>
              <a:rPr lang="en-US" noProof="0" dirty="0"/>
              <a:t>Higher number of equipment</a:t>
            </a:r>
          </a:p>
          <a:p>
            <a:pPr marL="285750" indent="-285750">
              <a:buFont typeface="Arial" panose="020B0604020202020204" pitchFamily="34" charset="0"/>
              <a:buChar char="•"/>
            </a:pPr>
            <a:r>
              <a:rPr lang="en-US" noProof="0" dirty="0"/>
              <a:t>Higher complexity</a:t>
            </a:r>
          </a:p>
          <a:p>
            <a:pPr marL="285750" indent="-285750">
              <a:buFont typeface="Arial" panose="020B0604020202020204" pitchFamily="34" charset="0"/>
              <a:buChar char="•"/>
            </a:pPr>
            <a:r>
              <a:rPr lang="en-US" noProof="0" dirty="0"/>
              <a:t>Higher data flow</a:t>
            </a:r>
          </a:p>
          <a:p>
            <a:pPr marL="285750" indent="-285750">
              <a:buFont typeface="Arial" panose="020B0604020202020204" pitchFamily="34" charset="0"/>
              <a:buChar char="•"/>
            </a:pPr>
            <a:r>
              <a:rPr lang="en-US" noProof="0" dirty="0"/>
              <a:t>Higher storage capacity</a:t>
            </a:r>
          </a:p>
          <a:p>
            <a:pPr marL="285750" indent="-285750">
              <a:buFont typeface="Arial" panose="020B0604020202020204" pitchFamily="34" charset="0"/>
              <a:buChar char="•"/>
            </a:pPr>
            <a:r>
              <a:rPr lang="en-US" noProof="0" dirty="0"/>
              <a:t>Fast meas. techniques</a:t>
            </a:r>
          </a:p>
          <a:p>
            <a:pPr marL="285750" indent="-285750">
              <a:buFont typeface="Arial" panose="020B0604020202020204" pitchFamily="34" charset="0"/>
              <a:buChar char="•"/>
            </a:pPr>
            <a:r>
              <a:rPr lang="en-US" noProof="0" dirty="0"/>
              <a:t>Fast feedbacks</a:t>
            </a:r>
          </a:p>
          <a:p>
            <a:pPr marL="285750" indent="-285750">
              <a:buFont typeface="Arial" panose="020B0604020202020204" pitchFamily="34" charset="0"/>
              <a:buChar char="•"/>
            </a:pPr>
            <a:r>
              <a:rPr lang="en-US" noProof="0" dirty="0"/>
              <a:t>Start to end ID control</a:t>
            </a:r>
          </a:p>
        </p:txBody>
      </p:sp>
      <p:sp>
        <p:nvSpPr>
          <p:cNvPr id="5" name="Espace réservé du numéro de diapositive 4">
            <a:extLst>
              <a:ext uri="{FF2B5EF4-FFF2-40B4-BE49-F238E27FC236}">
                <a16:creationId xmlns:a16="http://schemas.microsoft.com/office/drawing/2014/main" id="{B66876CE-1E10-4E61-F0D7-5C16BBA82E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en-US"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0E4194"/>
              </a:solidFill>
              <a:effectLst/>
              <a:uLnTx/>
              <a:uFillTx/>
              <a:latin typeface="Arial"/>
              <a:ea typeface="+mn-ea"/>
              <a:cs typeface="+mn-cs"/>
            </a:endParaRPr>
          </a:p>
        </p:txBody>
      </p:sp>
    </p:spTree>
    <p:extLst>
      <p:ext uri="{BB962C8B-B14F-4D97-AF65-F5344CB8AC3E}">
        <p14:creationId xmlns:p14="http://schemas.microsoft.com/office/powerpoint/2010/main" val="127332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6CDE26-F574-903C-7BC5-E2C790DF16D1}"/>
              </a:ext>
            </a:extLst>
          </p:cNvPr>
          <p:cNvSpPr>
            <a:spLocks noGrp="1"/>
          </p:cNvSpPr>
          <p:nvPr>
            <p:ph type="title"/>
          </p:nvPr>
        </p:nvSpPr>
        <p:spPr/>
        <p:txBody>
          <a:bodyPr/>
          <a:lstStyle/>
          <a:p>
            <a:r>
              <a:rPr lang="en-US" noProof="0" dirty="0"/>
              <a:t>IT Support for Accelerators</a:t>
            </a:r>
          </a:p>
        </p:txBody>
      </p:sp>
      <p:sp>
        <p:nvSpPr>
          <p:cNvPr id="3" name="Espace réservé du pied de page 2">
            <a:extLst>
              <a:ext uri="{FF2B5EF4-FFF2-40B4-BE49-F238E27FC236}">
                <a16:creationId xmlns:a16="http://schemas.microsoft.com/office/drawing/2014/main" id="{4B89F113-4352-ACA3-EE1E-B674632FF542}"/>
              </a:ext>
            </a:extLst>
          </p:cNvPr>
          <p:cNvSpPr>
            <a:spLocks noGrp="1"/>
          </p:cNvSpPr>
          <p:nvPr>
            <p:ph type="ftr" sz="quarter" idx="10"/>
          </p:nvPr>
        </p:nvSpPr>
        <p:spPr/>
        <p:txBody>
          <a:bodyPr/>
          <a:lstStyle/>
          <a:p>
            <a:r>
              <a:rPr lang="en-US" noProof="0" dirty="0"/>
              <a:t>3rd Python Accelerator Middle Layer Workshop | Feb. 2-4 2026 | SOLEIL | L. S. Nadolski</a:t>
            </a:r>
          </a:p>
        </p:txBody>
      </p:sp>
      <p:pic>
        <p:nvPicPr>
          <p:cNvPr id="9" name="Google Shape;681;p50">
            <a:extLst>
              <a:ext uri="{FF2B5EF4-FFF2-40B4-BE49-F238E27FC236}">
                <a16:creationId xmlns:a16="http://schemas.microsoft.com/office/drawing/2014/main" id="{F6A8148F-7962-0FB1-502A-4B2BA1CF021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45696" y="4637356"/>
            <a:ext cx="2653611" cy="1985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oogle Shape;704;p53">
            <a:extLst>
              <a:ext uri="{FF2B5EF4-FFF2-40B4-BE49-F238E27FC236}">
                <a16:creationId xmlns:a16="http://schemas.microsoft.com/office/drawing/2014/main" id="{7FE7C700-9146-74A5-6F21-A0B5C0219DF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66788" y="3261332"/>
            <a:ext cx="4123386" cy="2001499"/>
          </a:xfrm>
          <a:prstGeom prst="rect">
            <a:avLst/>
          </a:prstGeom>
          <a:noFill/>
          <a:ln>
            <a:noFill/>
          </a:ln>
        </p:spPr>
      </p:pic>
      <p:pic>
        <p:nvPicPr>
          <p:cNvPr id="11" name="Espace réservé du contenu 5">
            <a:extLst>
              <a:ext uri="{FF2B5EF4-FFF2-40B4-BE49-F238E27FC236}">
                <a16:creationId xmlns:a16="http://schemas.microsoft.com/office/drawing/2014/main" id="{5782648B-5188-6D76-BE6D-99E3CB81E5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52" y="1715213"/>
            <a:ext cx="1735756" cy="1262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ZoneTexte 13">
            <a:extLst>
              <a:ext uri="{FF2B5EF4-FFF2-40B4-BE49-F238E27FC236}">
                <a16:creationId xmlns:a16="http://schemas.microsoft.com/office/drawing/2014/main" id="{428E52D5-EC4E-D2D8-A6C5-92E07DA6C871}"/>
              </a:ext>
            </a:extLst>
          </p:cNvPr>
          <p:cNvSpPr txBox="1"/>
          <p:nvPr/>
        </p:nvSpPr>
        <p:spPr>
          <a:xfrm>
            <a:off x="599211" y="5349108"/>
            <a:ext cx="3213225" cy="1200329"/>
          </a:xfrm>
          <a:prstGeom prst="rect">
            <a:avLst/>
          </a:prstGeom>
          <a:noFill/>
        </p:spPr>
        <p:txBody>
          <a:bodyPr wrap="square" rtlCol="0">
            <a:spAutoFit/>
          </a:bodyPr>
          <a:lstStyle/>
          <a:p>
            <a:pPr marL="285750" indent="-285750">
              <a:buFont typeface="Arial" panose="020B0604020202020204" pitchFamily="34" charset="0"/>
              <a:buChar char="•"/>
            </a:pPr>
            <a:r>
              <a:rPr lang="en-US" noProof="0" dirty="0"/>
              <a:t>Data historization, storage and databases</a:t>
            </a:r>
          </a:p>
          <a:p>
            <a:pPr marL="285750" indent="-285750">
              <a:buFont typeface="Arial" panose="020B0604020202020204" pitchFamily="34" charset="0"/>
              <a:buChar char="•"/>
            </a:pPr>
            <a:r>
              <a:rPr lang="en-US" noProof="0" dirty="0"/>
              <a:t>HPC needs for simulation</a:t>
            </a:r>
          </a:p>
          <a:p>
            <a:pPr marL="285750" indent="-285750">
              <a:buFont typeface="Arial" panose="020B0604020202020204" pitchFamily="34" charset="0"/>
              <a:buChar char="•"/>
            </a:pPr>
            <a:r>
              <a:rPr lang="en-US" noProof="0" dirty="0"/>
              <a:t>and analysis</a:t>
            </a:r>
          </a:p>
        </p:txBody>
      </p:sp>
      <p:sp>
        <p:nvSpPr>
          <p:cNvPr id="15" name="ZoneTexte 14">
            <a:extLst>
              <a:ext uri="{FF2B5EF4-FFF2-40B4-BE49-F238E27FC236}">
                <a16:creationId xmlns:a16="http://schemas.microsoft.com/office/drawing/2014/main" id="{EB4133EA-6B2F-3CA8-0765-B25D5DE196FA}"/>
              </a:ext>
            </a:extLst>
          </p:cNvPr>
          <p:cNvSpPr txBox="1"/>
          <p:nvPr/>
        </p:nvSpPr>
        <p:spPr>
          <a:xfrm>
            <a:off x="96852" y="3450487"/>
            <a:ext cx="3954352" cy="1754326"/>
          </a:xfrm>
          <a:prstGeom prst="rect">
            <a:avLst/>
          </a:prstGeom>
          <a:noFill/>
        </p:spPr>
        <p:txBody>
          <a:bodyPr wrap="none" rtlCol="0">
            <a:spAutoFit/>
          </a:bodyPr>
          <a:lstStyle/>
          <a:p>
            <a:pPr marL="285750" indent="-285750">
              <a:buFont typeface="Arial" panose="020B0604020202020204" pitchFamily="34" charset="0"/>
              <a:buChar char="•"/>
            </a:pPr>
            <a:r>
              <a:rPr lang="en-US" noProof="0" dirty="0"/>
              <a:t>IT infrastructure evolution</a:t>
            </a:r>
          </a:p>
          <a:p>
            <a:pPr marL="285750" indent="-285750">
              <a:buFont typeface="Arial" panose="020B0604020202020204" pitchFamily="34" charset="0"/>
              <a:buChar char="•"/>
            </a:pPr>
            <a:r>
              <a:rPr lang="en-US" noProof="0" dirty="0"/>
              <a:t>Increased connected equipment</a:t>
            </a:r>
          </a:p>
          <a:p>
            <a:pPr marL="285750" indent="-285750">
              <a:buFont typeface="Arial" panose="020B0604020202020204" pitchFamily="34" charset="0"/>
              <a:buChar char="•"/>
            </a:pPr>
            <a:r>
              <a:rPr lang="en-US" noProof="0" dirty="0"/>
              <a:t>Low latency networks</a:t>
            </a:r>
          </a:p>
          <a:p>
            <a:pPr marL="285750" indent="-285750">
              <a:buFont typeface="Arial" panose="020B0604020202020204" pitchFamily="34" charset="0"/>
              <a:buChar char="•"/>
            </a:pPr>
            <a:r>
              <a:rPr lang="en-US" b="0" i="0" noProof="0" dirty="0">
                <a:solidFill>
                  <a:srgbClr val="1B1E25"/>
                </a:solidFill>
                <a:effectLst/>
                <a:latin typeface="-apple-system"/>
              </a:rPr>
              <a:t>Remote acces</a:t>
            </a:r>
            <a:r>
              <a:rPr lang="en-US" noProof="0" dirty="0">
                <a:solidFill>
                  <a:srgbClr val="1B1E25"/>
                </a:solidFill>
                <a:latin typeface="-apple-system"/>
              </a:rPr>
              <a:t>s, IT support, operation</a:t>
            </a:r>
          </a:p>
          <a:p>
            <a:pPr marL="285750" indent="-285750">
              <a:buFont typeface="Arial" panose="020B0604020202020204" pitchFamily="34" charset="0"/>
              <a:buChar char="•"/>
            </a:pPr>
            <a:r>
              <a:rPr lang="en-US" noProof="0" dirty="0"/>
              <a:t>Cybersecurity</a:t>
            </a:r>
          </a:p>
          <a:p>
            <a:pPr marL="285750" indent="-285750">
              <a:buFont typeface="Arial" panose="020B0604020202020204" pitchFamily="34" charset="0"/>
              <a:buChar char="•"/>
            </a:pPr>
            <a:endParaRPr lang="en-US" b="0" i="0" noProof="0" dirty="0">
              <a:solidFill>
                <a:srgbClr val="1B1E25"/>
              </a:solidFill>
              <a:effectLst/>
              <a:latin typeface="-apple-system"/>
            </a:endParaRPr>
          </a:p>
        </p:txBody>
      </p:sp>
      <p:sp>
        <p:nvSpPr>
          <p:cNvPr id="16" name="ZoneTexte 15">
            <a:extLst>
              <a:ext uri="{FF2B5EF4-FFF2-40B4-BE49-F238E27FC236}">
                <a16:creationId xmlns:a16="http://schemas.microsoft.com/office/drawing/2014/main" id="{1BD6E06B-6F9A-FE5D-BF26-08183042D15D}"/>
              </a:ext>
            </a:extLst>
          </p:cNvPr>
          <p:cNvSpPr txBox="1"/>
          <p:nvPr/>
        </p:nvSpPr>
        <p:spPr>
          <a:xfrm>
            <a:off x="2527905" y="776025"/>
            <a:ext cx="5564087" cy="1754326"/>
          </a:xfrm>
          <a:prstGeom prst="rect">
            <a:avLst/>
          </a:prstGeom>
          <a:noFill/>
        </p:spPr>
        <p:txBody>
          <a:bodyPr wrap="none" rtlCol="0">
            <a:spAutoFit/>
          </a:bodyPr>
          <a:lstStyle/>
          <a:p>
            <a:pPr lvl="1">
              <a:buFont typeface="Arial" panose="020B0604020202020204" pitchFamily="34" charset="0"/>
              <a:buChar char="•"/>
            </a:pPr>
            <a:r>
              <a:rPr lang="en-US" noProof="0" dirty="0">
                <a:solidFill>
                  <a:srgbClr val="1B1E25"/>
                </a:solidFill>
                <a:latin typeface="-apple-system"/>
              </a:rPr>
              <a:t>Computerization of our jobs</a:t>
            </a:r>
          </a:p>
          <a:p>
            <a:pPr lvl="1">
              <a:buFont typeface="Arial" panose="020B0604020202020204" pitchFamily="34" charset="0"/>
              <a:buChar char="•"/>
            </a:pPr>
            <a:r>
              <a:rPr lang="en-US" noProof="0" dirty="0">
                <a:solidFill>
                  <a:srgbClr val="1B1E25"/>
                </a:solidFill>
                <a:latin typeface="-apple-system"/>
              </a:rPr>
              <a:t>Collaborative and agile developments</a:t>
            </a:r>
          </a:p>
          <a:p>
            <a:pPr lvl="1">
              <a:buFont typeface="Arial" panose="020B0604020202020204" pitchFamily="34" charset="0"/>
              <a:buChar char="•"/>
            </a:pPr>
            <a:r>
              <a:rPr lang="en-US" noProof="0" dirty="0">
                <a:solidFill>
                  <a:srgbClr val="1B1E25"/>
                </a:solidFill>
                <a:latin typeface="-apple-system"/>
              </a:rPr>
              <a:t>Common platform for development and production</a:t>
            </a:r>
          </a:p>
          <a:p>
            <a:pPr lvl="1">
              <a:buFont typeface="Arial" panose="020B0604020202020204" pitchFamily="34" charset="0"/>
              <a:buChar char="•"/>
            </a:pPr>
            <a:r>
              <a:rPr lang="en-US" noProof="0" dirty="0">
                <a:solidFill>
                  <a:srgbClr val="1B1E25"/>
                </a:solidFill>
                <a:latin typeface="-apple-system"/>
              </a:rPr>
              <a:t>Choice of support software, APIs, GUIs</a:t>
            </a:r>
          </a:p>
          <a:p>
            <a:pPr lvl="1">
              <a:buFont typeface="Arial" panose="020B0604020202020204" pitchFamily="34" charset="0"/>
              <a:buChar char="•"/>
            </a:pPr>
            <a:r>
              <a:rPr lang="en-US" noProof="0" dirty="0">
                <a:solidFill>
                  <a:srgbClr val="1B1E25"/>
                </a:solidFill>
                <a:latin typeface="-apple-system"/>
              </a:rPr>
              <a:t>Web-based user interfaces</a:t>
            </a:r>
          </a:p>
          <a:p>
            <a:pPr lvl="1">
              <a:buFont typeface="Arial" panose="020B0604020202020204" pitchFamily="34" charset="0"/>
              <a:buChar char="•"/>
            </a:pPr>
            <a:r>
              <a:rPr lang="en-US" noProof="0" dirty="0">
                <a:solidFill>
                  <a:srgbClr val="1B1E25"/>
                </a:solidFill>
                <a:latin typeface="-apple-system"/>
              </a:rPr>
              <a:t>HW and SW standardization when possible</a:t>
            </a:r>
          </a:p>
        </p:txBody>
      </p:sp>
      <p:pic>
        <p:nvPicPr>
          <p:cNvPr id="17" name="Image 16">
            <a:extLst>
              <a:ext uri="{FF2B5EF4-FFF2-40B4-BE49-F238E27FC236}">
                <a16:creationId xmlns:a16="http://schemas.microsoft.com/office/drawing/2014/main" id="{FC5A711C-8DE3-31D4-FD4A-0CB3141A4CC2}"/>
              </a:ext>
            </a:extLst>
          </p:cNvPr>
          <p:cNvPicPr>
            <a:picLocks noChangeAspect="1"/>
          </p:cNvPicPr>
          <p:nvPr/>
        </p:nvPicPr>
        <p:blipFill>
          <a:blip r:embed="rId6"/>
          <a:stretch>
            <a:fillRect/>
          </a:stretch>
        </p:blipFill>
        <p:spPr>
          <a:xfrm>
            <a:off x="10272960" y="908720"/>
            <a:ext cx="1727200" cy="1397000"/>
          </a:xfrm>
          <a:prstGeom prst="rect">
            <a:avLst/>
          </a:prstGeom>
        </p:spPr>
      </p:pic>
      <p:pic>
        <p:nvPicPr>
          <p:cNvPr id="18" name="Image 17">
            <a:extLst>
              <a:ext uri="{FF2B5EF4-FFF2-40B4-BE49-F238E27FC236}">
                <a16:creationId xmlns:a16="http://schemas.microsoft.com/office/drawing/2014/main" id="{FE381328-64C3-7C45-C1B5-E055B597EB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7440" y="877639"/>
            <a:ext cx="1224437" cy="959694"/>
          </a:xfrm>
          <a:prstGeom prst="rect">
            <a:avLst/>
          </a:prstGeom>
        </p:spPr>
      </p:pic>
      <p:pic>
        <p:nvPicPr>
          <p:cNvPr id="19" name="Google Shape;122;p3">
            <a:extLst>
              <a:ext uri="{FF2B5EF4-FFF2-40B4-BE49-F238E27FC236}">
                <a16:creationId xmlns:a16="http://schemas.microsoft.com/office/drawing/2014/main" id="{9773E93E-E1F7-5841-8A09-DF9F572BAF5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897411" y="1999894"/>
            <a:ext cx="1197738" cy="1183042"/>
          </a:xfrm>
          <a:prstGeom prst="rect">
            <a:avLst/>
          </a:prstGeom>
          <a:noFill/>
          <a:ln>
            <a:noFill/>
          </a:ln>
        </p:spPr>
      </p:pic>
      <p:pic>
        <p:nvPicPr>
          <p:cNvPr id="20" name="Google Shape;121;p3" descr="cover2">
            <a:extLst>
              <a:ext uri="{FF2B5EF4-FFF2-40B4-BE49-F238E27FC236}">
                <a16:creationId xmlns:a16="http://schemas.microsoft.com/office/drawing/2014/main" id="{1E32A711-DF3D-63D4-13FB-88BE7E7BB95E}"/>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120336" y="1715213"/>
            <a:ext cx="1633526" cy="1256837"/>
          </a:xfrm>
          <a:prstGeom prst="rect">
            <a:avLst/>
          </a:prstGeom>
          <a:noFill/>
          <a:ln>
            <a:noFill/>
          </a:ln>
        </p:spPr>
      </p:pic>
      <p:sp>
        <p:nvSpPr>
          <p:cNvPr id="22" name="ZoneTexte 21">
            <a:extLst>
              <a:ext uri="{FF2B5EF4-FFF2-40B4-BE49-F238E27FC236}">
                <a16:creationId xmlns:a16="http://schemas.microsoft.com/office/drawing/2014/main" id="{71260C9E-D096-C157-1D71-4F2DCD4FCF67}"/>
              </a:ext>
            </a:extLst>
          </p:cNvPr>
          <p:cNvSpPr txBox="1"/>
          <p:nvPr/>
        </p:nvSpPr>
        <p:spPr>
          <a:xfrm>
            <a:off x="6384032" y="5192032"/>
            <a:ext cx="6048671" cy="1477328"/>
          </a:xfrm>
          <a:prstGeom prst="rect">
            <a:avLst/>
          </a:prstGeom>
          <a:noFill/>
        </p:spPr>
        <p:txBody>
          <a:bodyPr wrap="square">
            <a:spAutoFit/>
          </a:bodyPr>
          <a:lstStyle/>
          <a:p>
            <a:pPr lvl="1">
              <a:buFont typeface="Arial" panose="020B0604020202020204" pitchFamily="34" charset="0"/>
              <a:buChar char="•"/>
            </a:pPr>
            <a:r>
              <a:rPr lang="en-US" noProof="0" dirty="0">
                <a:solidFill>
                  <a:srgbClr val="1B1E25"/>
                </a:solidFill>
                <a:latin typeface="-apple-system"/>
              </a:rPr>
              <a:t>Simulation and online optimization</a:t>
            </a:r>
          </a:p>
          <a:p>
            <a:pPr lvl="1">
              <a:buFont typeface="Arial" panose="020B0604020202020204" pitchFamily="34" charset="0"/>
              <a:buChar char="•"/>
            </a:pPr>
            <a:r>
              <a:rPr lang="en-US" noProof="0" dirty="0">
                <a:solidFill>
                  <a:srgbClr val="1B1E25"/>
                </a:solidFill>
                <a:latin typeface="-apple-system"/>
              </a:rPr>
              <a:t>Data driven approach</a:t>
            </a:r>
          </a:p>
          <a:p>
            <a:pPr lvl="1">
              <a:buFont typeface="Arial" panose="020B0604020202020204" pitchFamily="34" charset="0"/>
              <a:buChar char="•"/>
            </a:pPr>
            <a:r>
              <a:rPr lang="en-US" dirty="0">
                <a:solidFill>
                  <a:srgbClr val="1B1E25"/>
                </a:solidFill>
                <a:latin typeface="-apple-system"/>
              </a:rPr>
              <a:t>Reliability-Centered Maintenance </a:t>
            </a:r>
          </a:p>
          <a:p>
            <a:pPr lvl="1">
              <a:buFont typeface="Arial" panose="020B0604020202020204" pitchFamily="34" charset="0"/>
              <a:buChar char="•"/>
            </a:pPr>
            <a:r>
              <a:rPr lang="en-US" dirty="0">
                <a:solidFill>
                  <a:srgbClr val="1B1E25"/>
                </a:solidFill>
                <a:latin typeface="-apple-system"/>
              </a:rPr>
              <a:t>Augmented operation (automation, AI-aided operation)</a:t>
            </a:r>
          </a:p>
          <a:p>
            <a:pPr lvl="1">
              <a:buFont typeface="Arial" panose="020B0604020202020204" pitchFamily="34" charset="0"/>
              <a:buChar char="•"/>
            </a:pPr>
            <a:endParaRPr lang="en-US" noProof="0" dirty="0">
              <a:solidFill>
                <a:srgbClr val="1B1E25"/>
              </a:solidFill>
              <a:latin typeface="-apple-system"/>
            </a:endParaRPr>
          </a:p>
        </p:txBody>
      </p:sp>
      <p:pic>
        <p:nvPicPr>
          <p:cNvPr id="23" name="Google Shape;655;p49">
            <a:extLst>
              <a:ext uri="{FF2B5EF4-FFF2-40B4-BE49-F238E27FC236}">
                <a16:creationId xmlns:a16="http://schemas.microsoft.com/office/drawing/2014/main" id="{A1252C3D-1AAD-0382-F1E7-F4117E703147}"/>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3812436" y="2726459"/>
            <a:ext cx="2529036" cy="1415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ZoneTexte 23">
            <a:extLst>
              <a:ext uri="{FF2B5EF4-FFF2-40B4-BE49-F238E27FC236}">
                <a16:creationId xmlns:a16="http://schemas.microsoft.com/office/drawing/2014/main" id="{68106630-D403-8761-E758-66720092781A}"/>
              </a:ext>
            </a:extLst>
          </p:cNvPr>
          <p:cNvSpPr txBox="1"/>
          <p:nvPr/>
        </p:nvSpPr>
        <p:spPr>
          <a:xfrm>
            <a:off x="6476540" y="3030584"/>
            <a:ext cx="889987" cy="646331"/>
          </a:xfrm>
          <a:prstGeom prst="rect">
            <a:avLst/>
          </a:prstGeom>
          <a:noFill/>
        </p:spPr>
        <p:txBody>
          <a:bodyPr wrap="none" rtlCol="0">
            <a:spAutoFit/>
          </a:bodyPr>
          <a:lstStyle/>
          <a:p>
            <a:pPr algn="ctr"/>
            <a:r>
              <a:rPr lang="en-US" noProof="0" dirty="0"/>
              <a:t>Digital </a:t>
            </a:r>
          </a:p>
          <a:p>
            <a:pPr algn="ctr"/>
            <a:r>
              <a:rPr lang="en-US" noProof="0" dirty="0"/>
              <a:t>Twins</a:t>
            </a:r>
          </a:p>
        </p:txBody>
      </p:sp>
      <p:pic>
        <p:nvPicPr>
          <p:cNvPr id="8" name="Google Shape;626;p44">
            <a:extLst>
              <a:ext uri="{FF2B5EF4-FFF2-40B4-BE49-F238E27FC236}">
                <a16:creationId xmlns:a16="http://schemas.microsoft.com/office/drawing/2014/main" id="{622240F5-744D-944F-9041-C9EEC744221D}"/>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139271" y="943511"/>
            <a:ext cx="1728192" cy="1336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Espace réservé du numéro de diapositive 4">
            <a:extLst>
              <a:ext uri="{FF2B5EF4-FFF2-40B4-BE49-F238E27FC236}">
                <a16:creationId xmlns:a16="http://schemas.microsoft.com/office/drawing/2014/main" id="{60A2C815-4290-E4EA-4838-DC7588F0A80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en-US"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0E4194"/>
              </a:solidFill>
              <a:effectLst/>
              <a:uLnTx/>
              <a:uFillTx/>
              <a:latin typeface="Arial"/>
              <a:ea typeface="+mn-ea"/>
              <a:cs typeface="+mn-cs"/>
            </a:endParaRPr>
          </a:p>
        </p:txBody>
      </p:sp>
    </p:spTree>
    <p:extLst>
      <p:ext uri="{BB962C8B-B14F-4D97-AF65-F5344CB8AC3E}">
        <p14:creationId xmlns:p14="http://schemas.microsoft.com/office/powerpoint/2010/main" val="2642230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764780E-48EC-E65E-A650-B753584FAA1B}"/>
              </a:ext>
            </a:extLst>
          </p:cNvPr>
          <p:cNvSpPr>
            <a:spLocks noGrp="1"/>
          </p:cNvSpPr>
          <p:nvPr>
            <p:ph type="title"/>
          </p:nvPr>
        </p:nvSpPr>
        <p:spPr/>
        <p:txBody>
          <a:bodyPr/>
          <a:lstStyle/>
          <a:p>
            <a:r>
              <a:rPr lang="en-US" noProof="0" dirty="0">
                <a:latin typeface="Arial"/>
                <a:cs typeface="Arial"/>
              </a:rPr>
              <a:t>Digital Twins for SOLEIL II Accelerators</a:t>
            </a:r>
            <a:endParaRPr lang="en-US" noProof="0" dirty="0"/>
          </a:p>
        </p:txBody>
      </p:sp>
      <p:sp>
        <p:nvSpPr>
          <p:cNvPr id="6" name="Espace réservé du pied de page 5">
            <a:extLst>
              <a:ext uri="{FF2B5EF4-FFF2-40B4-BE49-F238E27FC236}">
                <a16:creationId xmlns:a16="http://schemas.microsoft.com/office/drawing/2014/main" id="{5EAAE284-0886-58C8-A212-3E0A337BFBF9}"/>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9" name="Espace réservé du texte 8">
            <a:extLst>
              <a:ext uri="{FF2B5EF4-FFF2-40B4-BE49-F238E27FC236}">
                <a16:creationId xmlns:a16="http://schemas.microsoft.com/office/drawing/2014/main" id="{1C8C980B-E993-8B60-40C4-9E676573EB0C}"/>
              </a:ext>
            </a:extLst>
          </p:cNvPr>
          <p:cNvSpPr>
            <a:spLocks noGrp="1"/>
          </p:cNvSpPr>
          <p:nvPr>
            <p:ph type="body" sz="quarter" idx="12"/>
          </p:nvPr>
        </p:nvSpPr>
        <p:spPr>
          <a:xfrm>
            <a:off x="466249" y="725276"/>
            <a:ext cx="8444482" cy="5067264"/>
          </a:xfrm>
        </p:spPr>
        <p:txBody>
          <a:bodyPr lIns="91440" tIns="45720" rIns="91440" bIns="45720" anchor="t"/>
          <a:lstStyle/>
          <a:p>
            <a:pPr marL="0" indent="0">
              <a:buNone/>
            </a:pPr>
            <a:r>
              <a:rPr lang="en-US" sz="1600" b="1" noProof="0" dirty="0">
                <a:latin typeface="Arial"/>
                <a:cs typeface="Arial"/>
              </a:rPr>
              <a:t>Objectives of the Digital Twin (DT) for SOLEIL II:</a:t>
            </a:r>
            <a:endParaRPr lang="en-US" sz="1600" b="1" noProof="0" dirty="0"/>
          </a:p>
          <a:p>
            <a:pPr lvl="1" algn="just"/>
            <a:r>
              <a:rPr lang="en-US" sz="1600" noProof="0" dirty="0">
                <a:latin typeface="Arial"/>
                <a:cs typeface="Arial"/>
              </a:rPr>
              <a:t>Full </a:t>
            </a:r>
            <a:r>
              <a:rPr lang="en-US" sz="1600" b="1" noProof="0" dirty="0">
                <a:latin typeface="Arial"/>
                <a:cs typeface="Arial"/>
              </a:rPr>
              <a:t>replication of the future SOLEIL II </a:t>
            </a:r>
            <a:r>
              <a:rPr lang="en-US" sz="1600" noProof="0" dirty="0">
                <a:latin typeface="Arial"/>
                <a:cs typeface="Arial"/>
              </a:rPr>
              <a:t>accelerators control system wired to simulations (of the beam, of some key items, ...) instead of the real hardware.</a:t>
            </a:r>
            <a:endParaRPr lang="en-US" sz="1600" noProof="0" dirty="0">
              <a:solidFill>
                <a:srgbClr val="404040"/>
              </a:solidFill>
              <a:latin typeface="Arial"/>
              <a:cs typeface="Arial"/>
            </a:endParaRPr>
          </a:p>
          <a:p>
            <a:pPr lvl="1" algn="just"/>
            <a:r>
              <a:rPr lang="en-US" sz="1600" noProof="0" dirty="0">
                <a:solidFill>
                  <a:srgbClr val="404040"/>
                </a:solidFill>
                <a:latin typeface="Arial"/>
                <a:cs typeface="Arial"/>
              </a:rPr>
              <a:t>Must allow for the design and </a:t>
            </a:r>
            <a:r>
              <a:rPr lang="en-US" sz="1600" b="1" noProof="0" dirty="0">
                <a:solidFill>
                  <a:srgbClr val="404040"/>
                </a:solidFill>
                <a:latin typeface="Arial"/>
                <a:cs typeface="Arial"/>
              </a:rPr>
              <a:t>testing of most of the control system (high-level devices and graphical interfaces, middle layer, commissioning tools) </a:t>
            </a:r>
            <a:r>
              <a:rPr lang="en-US" sz="1600" noProof="0" dirty="0">
                <a:solidFill>
                  <a:srgbClr val="404040"/>
                </a:solidFill>
                <a:latin typeface="Arial"/>
                <a:cs typeface="Arial"/>
              </a:rPr>
              <a:t>before the commissioning period.</a:t>
            </a:r>
          </a:p>
          <a:p>
            <a:pPr lvl="1" algn="just"/>
            <a:r>
              <a:rPr lang="en-US" sz="1600" noProof="0" dirty="0">
                <a:solidFill>
                  <a:srgbClr val="404040"/>
                </a:solidFill>
                <a:latin typeface="Arial"/>
                <a:cs typeface="Arial"/>
              </a:rPr>
              <a:t>After commissioning, it is expected to be a fundamental tool for </a:t>
            </a:r>
            <a:r>
              <a:rPr lang="en-US" sz="1600" b="1" noProof="0" dirty="0">
                <a:solidFill>
                  <a:srgbClr val="404040"/>
                </a:solidFill>
                <a:latin typeface="Arial"/>
                <a:cs typeface="Arial"/>
              </a:rPr>
              <a:t>the control group </a:t>
            </a:r>
            <a:r>
              <a:rPr lang="en-US" sz="1600" noProof="0" dirty="0">
                <a:solidFill>
                  <a:srgbClr val="404040"/>
                </a:solidFill>
                <a:latin typeface="Arial"/>
                <a:cs typeface="Arial"/>
              </a:rPr>
              <a:t>to test new software before being deployed to the real system.</a:t>
            </a:r>
          </a:p>
          <a:p>
            <a:pPr lvl="1" algn="just"/>
            <a:r>
              <a:rPr lang="en-US" sz="1600" noProof="0" dirty="0">
                <a:solidFill>
                  <a:srgbClr val="404040"/>
                </a:solidFill>
                <a:latin typeface="Arial"/>
                <a:cs typeface="Arial"/>
              </a:rPr>
              <a:t>It can also be used to prepare machine sessions and as a post-mortem diagnostic tool based on archived data (</a:t>
            </a:r>
            <a:r>
              <a:rPr lang="en-US" sz="1600" b="1" noProof="0" dirty="0">
                <a:solidFill>
                  <a:srgbClr val="404040"/>
                </a:solidFill>
                <a:latin typeface="Arial"/>
                <a:cs typeface="Arial"/>
              </a:rPr>
              <a:t>digital shadow</a:t>
            </a:r>
            <a:r>
              <a:rPr lang="en-US" sz="1600" noProof="0" dirty="0">
                <a:solidFill>
                  <a:srgbClr val="404040"/>
                </a:solidFill>
                <a:latin typeface="Arial"/>
                <a:cs typeface="Arial"/>
              </a:rPr>
              <a:t>).</a:t>
            </a:r>
            <a:endParaRPr lang="en-US" noProof="0" dirty="0"/>
          </a:p>
          <a:p>
            <a:endParaRPr lang="en-US" sz="1600" noProof="0" dirty="0">
              <a:latin typeface="Arial"/>
              <a:cs typeface="Arial"/>
            </a:endParaRPr>
          </a:p>
        </p:txBody>
      </p:sp>
      <p:pic>
        <p:nvPicPr>
          <p:cNvPr id="2" name="Image 1" descr="Une image contenant bâtiment, Conception urbaine, Symétrie, ville&#10;&#10;Description générée automatiquement">
            <a:extLst>
              <a:ext uri="{FF2B5EF4-FFF2-40B4-BE49-F238E27FC236}">
                <a16:creationId xmlns:a16="http://schemas.microsoft.com/office/drawing/2014/main" id="{D0BF0DBD-17F6-1440-48FD-5BD6A238AF53}"/>
              </a:ext>
            </a:extLst>
          </p:cNvPr>
          <p:cNvPicPr>
            <a:picLocks noChangeAspect="1"/>
          </p:cNvPicPr>
          <p:nvPr/>
        </p:nvPicPr>
        <p:blipFill>
          <a:blip r:embed="rId2"/>
          <a:stretch>
            <a:fillRect/>
          </a:stretch>
        </p:blipFill>
        <p:spPr>
          <a:xfrm>
            <a:off x="8965996" y="645816"/>
            <a:ext cx="2967858" cy="2965375"/>
          </a:xfrm>
          <a:prstGeom prst="rect">
            <a:avLst/>
          </a:prstGeom>
        </p:spPr>
      </p:pic>
      <p:sp>
        <p:nvSpPr>
          <p:cNvPr id="3" name="ZoneTexte 2">
            <a:extLst>
              <a:ext uri="{FF2B5EF4-FFF2-40B4-BE49-F238E27FC236}">
                <a16:creationId xmlns:a16="http://schemas.microsoft.com/office/drawing/2014/main" id="{998B4DD0-8B50-DF6E-E44B-79FA8A1E221B}"/>
              </a:ext>
            </a:extLst>
          </p:cNvPr>
          <p:cNvSpPr txBox="1"/>
          <p:nvPr/>
        </p:nvSpPr>
        <p:spPr>
          <a:xfrm>
            <a:off x="3904990" y="3517809"/>
            <a:ext cx="806801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noProof="0" dirty="0">
                <a:solidFill>
                  <a:srgbClr val="0E4194"/>
                </a:solidFill>
                <a:latin typeface="Arial"/>
                <a:cs typeface="Arial"/>
              </a:rPr>
              <a:t>C</a:t>
            </a:r>
            <a:r>
              <a:rPr lang="en-US" sz="1600" b="1" noProof="0" dirty="0">
                <a:solidFill>
                  <a:srgbClr val="0E4194"/>
                </a:solidFill>
                <a:cs typeface="Arial"/>
              </a:rPr>
              <a:t>urrent</a:t>
            </a:r>
            <a:r>
              <a:rPr lang="en-US" b="1" noProof="0" dirty="0">
                <a:solidFill>
                  <a:srgbClr val="0E4194"/>
                </a:solidFill>
                <a:cs typeface="Arial"/>
              </a:rPr>
              <a:t> status</a:t>
            </a:r>
            <a:r>
              <a:rPr lang="en-US" b="1" noProof="0" dirty="0">
                <a:cs typeface="Arial"/>
              </a:rPr>
              <a:t>​:</a:t>
            </a:r>
          </a:p>
          <a:p>
            <a:pPr marL="285750" lvl="1" indent="-285750" algn="just">
              <a:buFont typeface="Arial" panose="020B0604020202020204" pitchFamily="34" charset="0"/>
              <a:buChar char="•"/>
            </a:pPr>
            <a:r>
              <a:rPr lang="en-US" sz="1600" b="1" noProof="0" dirty="0">
                <a:solidFill>
                  <a:srgbClr val="404040"/>
                </a:solidFill>
                <a:cs typeface="Arial"/>
              </a:rPr>
              <a:t>Proof of concept (POC) digital twin experiment started in July 2024:</a:t>
            </a:r>
            <a:r>
              <a:rPr lang="en-US" sz="1600" b="1" noProof="0" dirty="0">
                <a:cs typeface="Arial"/>
              </a:rPr>
              <a:t>​</a:t>
            </a:r>
          </a:p>
          <a:p>
            <a:pPr marL="1200150" lvl="4" indent="-285750" algn="just">
              <a:buFont typeface="Arial" panose="020B0604020202020204" pitchFamily="34" charset="0"/>
              <a:buChar char="•"/>
            </a:pPr>
            <a:r>
              <a:rPr lang="en-US" sz="1400" noProof="0" dirty="0">
                <a:solidFill>
                  <a:srgbClr val="404040"/>
                </a:solidFill>
                <a:cs typeface="Arial"/>
              </a:rPr>
              <a:t>Team mixing software engineers and machine physicists</a:t>
            </a:r>
            <a:r>
              <a:rPr lang="en-US" sz="1400" noProof="0" dirty="0">
                <a:cs typeface="Arial"/>
              </a:rPr>
              <a:t>​.</a:t>
            </a:r>
          </a:p>
          <a:p>
            <a:pPr marL="1200150" lvl="4" indent="-285750" algn="just">
              <a:buFont typeface="Arial" panose="020B0604020202020204" pitchFamily="34" charset="0"/>
              <a:buChar char="•"/>
            </a:pPr>
            <a:r>
              <a:rPr lang="en-US" sz="1400" noProof="0" dirty="0">
                <a:solidFill>
                  <a:srgbClr val="404040"/>
                </a:solidFill>
                <a:cs typeface="Arial"/>
              </a:rPr>
              <a:t>Gain experience in the design and usage of DTs</a:t>
            </a:r>
            <a:r>
              <a:rPr lang="en-US" sz="1400" noProof="0" dirty="0">
                <a:cs typeface="Arial"/>
              </a:rPr>
              <a:t>​.</a:t>
            </a:r>
          </a:p>
          <a:p>
            <a:pPr marL="285750" lvl="1" indent="-285750" algn="just">
              <a:buFont typeface="Arial" panose="020B0604020202020204" pitchFamily="34" charset="0"/>
              <a:buChar char="•"/>
            </a:pPr>
            <a:r>
              <a:rPr lang="en-US" sz="1600" b="1" noProof="0" dirty="0">
                <a:solidFill>
                  <a:srgbClr val="404040"/>
                </a:solidFill>
                <a:cs typeface="Arial"/>
              </a:rPr>
              <a:t>DT now runs with SOLEIL II lattice in a separate environment from SOLEIL control system (integrated in the software factory of the control group):</a:t>
            </a:r>
            <a:r>
              <a:rPr lang="en-US" sz="1600" b="1" noProof="0" dirty="0">
                <a:cs typeface="Arial"/>
              </a:rPr>
              <a:t>​</a:t>
            </a:r>
          </a:p>
          <a:p>
            <a:pPr marL="742950" lvl="3" indent="-285750" algn="just">
              <a:buFont typeface="Arial" panose="020B0604020202020204" pitchFamily="34" charset="0"/>
              <a:buChar char="•"/>
            </a:pPr>
            <a:r>
              <a:rPr lang="en-US" sz="1400" noProof="0" dirty="0">
                <a:solidFill>
                  <a:srgbClr val="404040"/>
                </a:solidFill>
                <a:cs typeface="Arial"/>
              </a:rPr>
              <a:t>Modified version from ESRF-EBS DT to meet the needs of our POC</a:t>
            </a:r>
            <a:r>
              <a:rPr lang="en-US" sz="1400" noProof="0" dirty="0">
                <a:cs typeface="Arial"/>
              </a:rPr>
              <a:t>.</a:t>
            </a:r>
          </a:p>
          <a:p>
            <a:pPr marL="742950" lvl="3" indent="-285750" algn="just">
              <a:buFont typeface="Arial" panose="020B0604020202020204" pitchFamily="34" charset="0"/>
              <a:buChar char="•"/>
            </a:pPr>
            <a:r>
              <a:rPr lang="en-US" sz="1400" noProof="0" dirty="0">
                <a:solidFill>
                  <a:srgbClr val="404040"/>
                </a:solidFill>
                <a:cs typeface="Arial"/>
              </a:rPr>
              <a:t>More than &gt;1300 magnets simulated and controlled in the DT</a:t>
            </a:r>
            <a:r>
              <a:rPr lang="en-US" sz="1400" noProof="0" dirty="0">
                <a:cs typeface="Arial"/>
              </a:rPr>
              <a:t>​.</a:t>
            </a:r>
          </a:p>
          <a:p>
            <a:pPr marL="742950" lvl="3" indent="-285750" algn="just">
              <a:buFont typeface="Arial" panose="020B0604020202020204" pitchFamily="34" charset="0"/>
              <a:buChar char="•"/>
            </a:pPr>
            <a:r>
              <a:rPr lang="en-US" sz="1400" noProof="0" dirty="0">
                <a:solidFill>
                  <a:srgbClr val="404040"/>
                </a:solidFill>
                <a:cs typeface="Arial"/>
              </a:rPr>
              <a:t>Beam physics and diagnostics correctly modelled and accessible from the control system</a:t>
            </a:r>
            <a:r>
              <a:rPr lang="en-US" sz="1400" noProof="0" dirty="0">
                <a:cs typeface="Arial"/>
              </a:rPr>
              <a:t>​.</a:t>
            </a:r>
          </a:p>
          <a:p>
            <a:pPr marL="742950" lvl="3" indent="-285750" algn="just">
              <a:buFont typeface="Arial" panose="020B0604020202020204" pitchFamily="34" charset="0"/>
              <a:buChar char="•"/>
            </a:pPr>
            <a:r>
              <a:rPr lang="en-US" sz="1400" noProof="0" dirty="0">
                <a:solidFill>
                  <a:srgbClr val="404040"/>
                </a:solidFill>
                <a:cs typeface="Arial"/>
              </a:rPr>
              <a:t>Automated procedure to generate a DT from a given lattice and nomenclature</a:t>
            </a:r>
            <a:r>
              <a:rPr lang="en-US" sz="1400" noProof="0" dirty="0">
                <a:cs typeface="Arial"/>
              </a:rPr>
              <a:t>​.</a:t>
            </a:r>
          </a:p>
          <a:p>
            <a:pPr marL="285750" lvl="2" indent="-285750" algn="just">
              <a:buFont typeface="Arial" panose="020B0604020202020204" pitchFamily="34" charset="0"/>
              <a:buChar char="•"/>
            </a:pPr>
            <a:r>
              <a:rPr lang="en-US" sz="1600" b="1" noProof="0" dirty="0">
                <a:solidFill>
                  <a:srgbClr val="404040"/>
                </a:solidFill>
                <a:cs typeface="Arial"/>
              </a:rPr>
              <a:t>The DT is being used to write and test the new accelerator middle layer to control the SOLEIL II accelerators (</a:t>
            </a:r>
            <a:r>
              <a:rPr lang="en-US" sz="1600" b="1" noProof="0" dirty="0" err="1">
                <a:solidFill>
                  <a:srgbClr val="404040"/>
                </a:solidFill>
                <a:cs typeface="Arial"/>
              </a:rPr>
              <a:t>pyAML</a:t>
            </a:r>
            <a:r>
              <a:rPr lang="en-US" sz="1600" b="1" noProof="0" dirty="0">
                <a:solidFill>
                  <a:srgbClr val="404040"/>
                </a:solidFill>
                <a:cs typeface="Arial"/>
              </a:rPr>
              <a:t>)</a:t>
            </a:r>
            <a:endParaRPr lang="en-US" b="1" noProof="0" dirty="0"/>
          </a:p>
          <a:p>
            <a:pPr marL="742950" lvl="2" indent="-285750">
              <a:buFont typeface="Arial" panose="020B0604020202020204" pitchFamily="34" charset="0"/>
              <a:buChar char="•"/>
            </a:pPr>
            <a:endParaRPr lang="en-US" sz="1600" noProof="0" dirty="0">
              <a:cs typeface="Arial"/>
            </a:endParaRPr>
          </a:p>
        </p:txBody>
      </p:sp>
      <p:pic>
        <p:nvPicPr>
          <p:cNvPr id="5" name="Image 4" descr="Une image contenant texte, capture d’écran, affichage, nombre&#10;&#10;Description générée automatiquement">
            <a:extLst>
              <a:ext uri="{FF2B5EF4-FFF2-40B4-BE49-F238E27FC236}">
                <a16:creationId xmlns:a16="http://schemas.microsoft.com/office/drawing/2014/main" id="{0687ACA4-A51D-426C-D4EB-E0F3EF025849}"/>
              </a:ext>
            </a:extLst>
          </p:cNvPr>
          <p:cNvPicPr>
            <a:picLocks noChangeAspect="1"/>
          </p:cNvPicPr>
          <p:nvPr/>
        </p:nvPicPr>
        <p:blipFill>
          <a:blip r:embed="rId3"/>
          <a:stretch>
            <a:fillRect/>
          </a:stretch>
        </p:blipFill>
        <p:spPr>
          <a:xfrm>
            <a:off x="552679" y="3522982"/>
            <a:ext cx="3182040" cy="3094937"/>
          </a:xfrm>
          <a:prstGeom prst="rect">
            <a:avLst/>
          </a:prstGeom>
        </p:spPr>
      </p:pic>
      <p:sp>
        <p:nvSpPr>
          <p:cNvPr id="4" name="Espace réservé du numéro de diapositive 3">
            <a:extLst>
              <a:ext uri="{FF2B5EF4-FFF2-40B4-BE49-F238E27FC236}">
                <a16:creationId xmlns:a16="http://schemas.microsoft.com/office/drawing/2014/main" id="{B8DB3042-B457-664B-E405-63350D0A8858}"/>
              </a:ext>
            </a:extLst>
          </p:cNvPr>
          <p:cNvSpPr>
            <a:spLocks noGrp="1"/>
          </p:cNvSpPr>
          <p:nvPr>
            <p:ph type="sldNum" sz="quarter" idx="11"/>
          </p:nvPr>
        </p:nvSpPr>
        <p:spPr/>
        <p:txBody>
          <a:bodyPr/>
          <a:lstStyle/>
          <a:p>
            <a:fld id="{F1620CC9-C982-429E-97C9-9F71A6603CFC}" type="slidenum">
              <a:rPr lang="en-US" smtClean="0"/>
              <a:pPr/>
              <a:t>15</a:t>
            </a:fld>
            <a:endParaRPr lang="en-US" dirty="0"/>
          </a:p>
        </p:txBody>
      </p:sp>
    </p:spTree>
    <p:extLst>
      <p:ext uri="{BB962C8B-B14F-4D97-AF65-F5344CB8AC3E}">
        <p14:creationId xmlns:p14="http://schemas.microsoft.com/office/powerpoint/2010/main" val="20786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1">
            <a:extLst>
              <a:ext uri="{FF2B5EF4-FFF2-40B4-BE49-F238E27FC236}">
                <a16:creationId xmlns:a16="http://schemas.microsoft.com/office/drawing/2014/main" id="{124C2BD4-CEA0-A44D-DBD2-DB1D41C1A55D}"/>
              </a:ext>
            </a:extLst>
          </p:cNvPr>
          <p:cNvSpPr/>
          <p:nvPr/>
        </p:nvSpPr>
        <p:spPr>
          <a:xfrm>
            <a:off x="552034" y="4168523"/>
            <a:ext cx="5080000" cy="2207615"/>
          </a:xfrm>
          <a:prstGeom prst="rect">
            <a:avLst/>
          </a:prstGeom>
          <a:solidFill>
            <a:srgbClr val="F1F5F9"/>
          </a:solidFill>
          <a:ln/>
        </p:spPr>
        <p:txBody>
          <a:bodyPr wrap="none" lIns="0" tIns="0" rIns="0" bIns="0" rtlCol="0" anchor="ctr">
            <a:normAutofit/>
          </a:bodyPr>
          <a:lstStyle/>
          <a:p>
            <a:endParaRPr lang="en-US" sz="2400" noProof="0" dirty="0"/>
          </a:p>
        </p:txBody>
      </p:sp>
      <p:sp>
        <p:nvSpPr>
          <p:cNvPr id="3" name="Text 1"/>
          <p:cNvSpPr/>
          <p:nvPr/>
        </p:nvSpPr>
        <p:spPr>
          <a:xfrm>
            <a:off x="971242" y="4143418"/>
            <a:ext cx="4740792" cy="319980"/>
          </a:xfrm>
          <a:prstGeom prst="rect">
            <a:avLst/>
          </a:prstGeom>
          <a:noFill/>
          <a:ln/>
        </p:spPr>
        <p:txBody>
          <a:bodyPr wrap="square" lIns="0" tIns="0" rIns="0" bIns="0" rtlCol="0" anchor="t"/>
          <a:lstStyle/>
          <a:p>
            <a:pPr>
              <a:lnSpc>
                <a:spcPts val="4320"/>
              </a:lnSpc>
            </a:pPr>
            <a:r>
              <a:rPr lang="en-US" sz="2800" b="1" noProof="0" dirty="0">
                <a:solidFill>
                  <a:srgbClr val="0E4194"/>
                </a:solidFill>
                <a:latin typeface="Arial" pitchFamily="34" charset="0"/>
                <a:cs typeface="Arial" pitchFamily="34" charset="-120"/>
              </a:rPr>
              <a:t>SOLEIL is pleased to host</a:t>
            </a:r>
          </a:p>
        </p:txBody>
      </p:sp>
      <p:sp>
        <p:nvSpPr>
          <p:cNvPr id="4" name="Text 2"/>
          <p:cNvSpPr/>
          <p:nvPr/>
        </p:nvSpPr>
        <p:spPr>
          <a:xfrm>
            <a:off x="687338" y="4872310"/>
            <a:ext cx="4740792" cy="1539180"/>
          </a:xfrm>
          <a:prstGeom prst="rect">
            <a:avLst/>
          </a:prstGeom>
          <a:noFill/>
          <a:ln/>
        </p:spPr>
        <p:txBody>
          <a:bodyPr wrap="square" lIns="0" tIns="0" rIns="0" bIns="0" rtlCol="0" anchor="t"/>
          <a:lstStyle/>
          <a:p>
            <a:pPr marL="457189" indent="-457189">
              <a:lnSpc>
                <a:spcPts val="3240"/>
              </a:lnSpc>
              <a:buSzPct val="100000"/>
              <a:buChar char="•"/>
            </a:pPr>
            <a:r>
              <a:rPr lang="en-US" sz="1400" noProof="0" dirty="0">
                <a:solidFill>
                  <a:srgbClr val="475569"/>
                </a:solidFill>
                <a:latin typeface="Arial" pitchFamily="34" charset="0"/>
                <a:ea typeface="Arial" pitchFamily="34" charset="-122"/>
                <a:cs typeface="Arial" pitchFamily="34" charset="-120"/>
              </a:rPr>
              <a:t>An international collaboration of accelerator facilities</a:t>
            </a:r>
            <a:endParaRPr lang="en-US" sz="1400" noProof="0" dirty="0"/>
          </a:p>
          <a:p>
            <a:pPr marL="457189" indent="-457189">
              <a:lnSpc>
                <a:spcPts val="3240"/>
              </a:lnSpc>
              <a:buSzPct val="100000"/>
              <a:buChar char="•"/>
            </a:pPr>
            <a:r>
              <a:rPr lang="en-US" sz="1400" noProof="0" dirty="0">
                <a:solidFill>
                  <a:srgbClr val="475569"/>
                </a:solidFill>
                <a:latin typeface="Arial" pitchFamily="34" charset="0"/>
                <a:ea typeface="Arial" pitchFamily="34" charset="-122"/>
                <a:cs typeface="Arial" pitchFamily="34" charset="-120"/>
              </a:rPr>
              <a:t>A common goal: </a:t>
            </a:r>
            <a:r>
              <a:rPr lang="en-US" sz="1400" b="1" noProof="0" dirty="0">
                <a:solidFill>
                  <a:srgbClr val="475569"/>
                </a:solidFill>
                <a:latin typeface="Arial" pitchFamily="34" charset="0"/>
                <a:ea typeface="Arial" pitchFamily="34" charset="-122"/>
                <a:cs typeface="Arial" pitchFamily="34" charset="-120"/>
              </a:rPr>
              <a:t>developing tomorrow's tools</a:t>
            </a:r>
            <a:endParaRPr lang="en-US" sz="1400" b="1" noProof="0" dirty="0"/>
          </a:p>
          <a:p>
            <a:pPr marL="457189" indent="-457189">
              <a:lnSpc>
                <a:spcPts val="3240"/>
              </a:lnSpc>
              <a:buSzPct val="100000"/>
              <a:buChar char="•"/>
            </a:pPr>
            <a:r>
              <a:rPr lang="en-US" sz="1400" b="1" noProof="0" dirty="0">
                <a:solidFill>
                  <a:srgbClr val="475569"/>
                </a:solidFill>
                <a:latin typeface="Arial" pitchFamily="34" charset="0"/>
                <a:ea typeface="Arial" pitchFamily="34" charset="-122"/>
                <a:cs typeface="Arial" pitchFamily="34" charset="-120"/>
              </a:rPr>
              <a:t>3 days of collaborative work and expertise sharing</a:t>
            </a:r>
            <a:endParaRPr lang="en-US" sz="1400" b="1" noProof="0" dirty="0"/>
          </a:p>
        </p:txBody>
      </p:sp>
      <p:sp>
        <p:nvSpPr>
          <p:cNvPr id="5" name="Titre 4">
            <a:extLst>
              <a:ext uri="{FF2B5EF4-FFF2-40B4-BE49-F238E27FC236}">
                <a16:creationId xmlns:a16="http://schemas.microsoft.com/office/drawing/2014/main" id="{EF68689D-BC86-A163-576E-78F133E033F7}"/>
              </a:ext>
            </a:extLst>
          </p:cNvPr>
          <p:cNvSpPr>
            <a:spLocks noGrp="1"/>
          </p:cNvSpPr>
          <p:nvPr>
            <p:ph type="title"/>
          </p:nvPr>
        </p:nvSpPr>
        <p:spPr/>
        <p:txBody>
          <a:bodyPr/>
          <a:lstStyle/>
          <a:p>
            <a:r>
              <a:rPr lang="en-US" sz="3200" noProof="0" dirty="0"/>
              <a:t>Welcome to the 3rd Edition of the </a:t>
            </a:r>
            <a:r>
              <a:rPr lang="en-US" sz="3200" noProof="0" dirty="0" err="1"/>
              <a:t>pyAML</a:t>
            </a:r>
            <a:r>
              <a:rPr lang="en-US" sz="3200" noProof="0" dirty="0"/>
              <a:t> Workshop!</a:t>
            </a:r>
          </a:p>
        </p:txBody>
      </p:sp>
      <p:sp>
        <p:nvSpPr>
          <p:cNvPr id="7" name="Text 0">
            <a:extLst>
              <a:ext uri="{FF2B5EF4-FFF2-40B4-BE49-F238E27FC236}">
                <a16:creationId xmlns:a16="http://schemas.microsoft.com/office/drawing/2014/main" id="{9694F376-3929-5E16-E28F-05C5B6340AAE}"/>
              </a:ext>
            </a:extLst>
          </p:cNvPr>
          <p:cNvSpPr/>
          <p:nvPr/>
        </p:nvSpPr>
        <p:spPr>
          <a:xfrm>
            <a:off x="6672064" y="968152"/>
            <a:ext cx="5181600" cy="548580"/>
          </a:xfrm>
          <a:prstGeom prst="rect">
            <a:avLst/>
          </a:prstGeom>
          <a:noFill/>
          <a:ln/>
        </p:spPr>
        <p:txBody>
          <a:bodyPr wrap="square" lIns="0" tIns="0" rIns="0" bIns="0" rtlCol="0" anchor="t"/>
          <a:lstStyle/>
          <a:p>
            <a:pPr>
              <a:lnSpc>
                <a:spcPts val="4320"/>
              </a:lnSpc>
            </a:pPr>
            <a:r>
              <a:rPr lang="en-US" sz="3600" b="1" noProof="0" dirty="0">
                <a:solidFill>
                  <a:srgbClr val="0E4194"/>
                </a:solidFill>
                <a:latin typeface="Arial" pitchFamily="34" charset="0"/>
                <a:ea typeface="Arial" pitchFamily="34" charset="-122"/>
                <a:cs typeface="Arial" pitchFamily="34" charset="-120"/>
              </a:rPr>
              <a:t>What is </a:t>
            </a:r>
            <a:r>
              <a:rPr lang="en-US" sz="3600" b="1" noProof="0" dirty="0" err="1">
                <a:solidFill>
                  <a:srgbClr val="0E4194"/>
                </a:solidFill>
                <a:latin typeface="Arial" pitchFamily="34" charset="0"/>
                <a:ea typeface="Arial" pitchFamily="34" charset="-122"/>
                <a:cs typeface="Arial" pitchFamily="34" charset="-120"/>
              </a:rPr>
              <a:t>pyAML</a:t>
            </a:r>
            <a:r>
              <a:rPr lang="en-US" sz="3600" b="1" noProof="0" dirty="0">
                <a:solidFill>
                  <a:srgbClr val="0E4194"/>
                </a:solidFill>
                <a:latin typeface="Arial" pitchFamily="34" charset="0"/>
                <a:ea typeface="Arial" pitchFamily="34" charset="-122"/>
                <a:cs typeface="Arial" pitchFamily="34" charset="-120"/>
              </a:rPr>
              <a:t>?</a:t>
            </a:r>
            <a:endParaRPr lang="en-US" sz="3600" noProof="0" dirty="0">
              <a:solidFill>
                <a:srgbClr val="0E4194"/>
              </a:solidFill>
            </a:endParaRPr>
          </a:p>
        </p:txBody>
      </p:sp>
      <p:sp>
        <p:nvSpPr>
          <p:cNvPr id="8" name="Text 1">
            <a:extLst>
              <a:ext uri="{FF2B5EF4-FFF2-40B4-BE49-F238E27FC236}">
                <a16:creationId xmlns:a16="http://schemas.microsoft.com/office/drawing/2014/main" id="{E11D780D-7E5E-D0E6-86D5-B9C16B35FCE8}"/>
              </a:ext>
            </a:extLst>
          </p:cNvPr>
          <p:cNvSpPr/>
          <p:nvPr/>
        </p:nvSpPr>
        <p:spPr>
          <a:xfrm>
            <a:off x="6679815" y="1685577"/>
            <a:ext cx="5080000" cy="639961"/>
          </a:xfrm>
          <a:prstGeom prst="rect">
            <a:avLst/>
          </a:prstGeom>
          <a:noFill/>
          <a:ln/>
        </p:spPr>
        <p:txBody>
          <a:bodyPr wrap="square" lIns="0" tIns="0" rIns="0" bIns="0" rtlCol="0" anchor="t"/>
          <a:lstStyle/>
          <a:p>
            <a:pPr>
              <a:lnSpc>
                <a:spcPts val="2520"/>
              </a:lnSpc>
            </a:pPr>
            <a:r>
              <a:rPr lang="en-US" noProof="0" dirty="0">
                <a:solidFill>
                  <a:srgbClr val="475569"/>
                </a:solidFill>
                <a:latin typeface="Arial" pitchFamily="34" charset="0"/>
                <a:ea typeface="Arial" pitchFamily="34" charset="-122"/>
                <a:cs typeface="Arial" pitchFamily="34" charset="-120"/>
              </a:rPr>
              <a:t>Python Accelerator Middle Layer - A collaborative technology platform (replacing 20+ year of </a:t>
            </a:r>
            <a:r>
              <a:rPr lang="en-US" noProof="0" dirty="0" err="1">
                <a:solidFill>
                  <a:srgbClr val="475569"/>
                </a:solidFill>
                <a:latin typeface="Arial" pitchFamily="34" charset="0"/>
                <a:ea typeface="Arial" pitchFamily="34" charset="-122"/>
                <a:cs typeface="Arial" pitchFamily="34" charset="-120"/>
              </a:rPr>
              <a:t>Matlab</a:t>
            </a:r>
            <a:r>
              <a:rPr lang="en-US" noProof="0" dirty="0">
                <a:solidFill>
                  <a:srgbClr val="475569"/>
                </a:solidFill>
                <a:latin typeface="Arial" pitchFamily="34" charset="0"/>
                <a:ea typeface="Arial" pitchFamily="34" charset="-122"/>
                <a:cs typeface="Arial" pitchFamily="34" charset="-120"/>
              </a:rPr>
              <a:t> Middle Layer Platform)</a:t>
            </a:r>
            <a:endParaRPr lang="en-US" noProof="0" dirty="0"/>
          </a:p>
        </p:txBody>
      </p:sp>
      <p:sp>
        <p:nvSpPr>
          <p:cNvPr id="9" name="Text 2">
            <a:extLst>
              <a:ext uri="{FF2B5EF4-FFF2-40B4-BE49-F238E27FC236}">
                <a16:creationId xmlns:a16="http://schemas.microsoft.com/office/drawing/2014/main" id="{6DDA0B07-38EA-0129-5438-E254427ED54C}"/>
              </a:ext>
            </a:extLst>
          </p:cNvPr>
          <p:cNvSpPr/>
          <p:nvPr/>
        </p:nvSpPr>
        <p:spPr>
          <a:xfrm>
            <a:off x="7002184" y="2823330"/>
            <a:ext cx="4673600" cy="3428603"/>
          </a:xfrm>
          <a:prstGeom prst="rect">
            <a:avLst/>
          </a:prstGeom>
          <a:noFill/>
          <a:ln/>
        </p:spPr>
        <p:txBody>
          <a:bodyPr wrap="square" lIns="0" tIns="0" rIns="0" bIns="0" rtlCol="0" anchor="t"/>
          <a:lstStyle/>
          <a:p>
            <a:pPr marL="457189" indent="-457189">
              <a:lnSpc>
                <a:spcPts val="3240"/>
              </a:lnSpc>
              <a:buSzPct val="100000"/>
              <a:buChar char="•"/>
            </a:pPr>
            <a:r>
              <a:rPr lang="en-US" b="1" noProof="0" dirty="0">
                <a:solidFill>
                  <a:srgbClr val="475569"/>
                </a:solidFill>
                <a:latin typeface="Arial" pitchFamily="34" charset="0"/>
                <a:ea typeface="Arial" pitchFamily="34" charset="-122"/>
                <a:cs typeface="Arial" pitchFamily="34" charset="-120"/>
              </a:rPr>
              <a:t>Unified interface</a:t>
            </a:r>
            <a:r>
              <a:rPr lang="en-US" noProof="0" dirty="0">
                <a:solidFill>
                  <a:srgbClr val="475569"/>
                </a:solidFill>
                <a:latin typeface="Arial" pitchFamily="34" charset="0"/>
                <a:ea typeface="Arial" pitchFamily="34" charset="-122"/>
                <a:cs typeface="Arial" pitchFamily="34" charset="-120"/>
              </a:rPr>
              <a:t> for accelerator control and physics</a:t>
            </a:r>
            <a:endParaRPr lang="en-US" noProof="0" dirty="0"/>
          </a:p>
          <a:p>
            <a:pPr marL="457189" indent="-457189">
              <a:lnSpc>
                <a:spcPts val="3240"/>
              </a:lnSpc>
              <a:buSzPct val="100000"/>
              <a:buChar char="•"/>
            </a:pPr>
            <a:r>
              <a:rPr lang="en-US" b="1" noProof="0" dirty="0">
                <a:solidFill>
                  <a:srgbClr val="475569"/>
                </a:solidFill>
                <a:latin typeface="Arial" pitchFamily="34" charset="0"/>
                <a:ea typeface="Arial" pitchFamily="34" charset="-122"/>
                <a:cs typeface="Arial" pitchFamily="34" charset="-120"/>
              </a:rPr>
              <a:t>Hardware abstraction</a:t>
            </a:r>
            <a:r>
              <a:rPr lang="en-US" noProof="0" dirty="0">
                <a:solidFill>
                  <a:srgbClr val="475569"/>
                </a:solidFill>
                <a:latin typeface="Arial" pitchFamily="34" charset="0"/>
                <a:ea typeface="Arial" pitchFamily="34" charset="-122"/>
                <a:cs typeface="Arial" pitchFamily="34" charset="-120"/>
              </a:rPr>
              <a:t> - works with any control system</a:t>
            </a:r>
            <a:endParaRPr lang="en-US" noProof="0" dirty="0"/>
          </a:p>
          <a:p>
            <a:pPr marL="457189" indent="-457189">
              <a:lnSpc>
                <a:spcPts val="3240"/>
              </a:lnSpc>
              <a:buSzPct val="100000"/>
              <a:buChar char="•"/>
            </a:pPr>
            <a:r>
              <a:rPr lang="en-US" b="1" noProof="0" dirty="0">
                <a:solidFill>
                  <a:srgbClr val="475569"/>
                </a:solidFill>
                <a:latin typeface="Arial" pitchFamily="34" charset="0"/>
                <a:ea typeface="Arial" pitchFamily="34" charset="-122"/>
                <a:cs typeface="Arial" pitchFamily="34" charset="-120"/>
              </a:rPr>
              <a:t>Physics applications</a:t>
            </a:r>
            <a:r>
              <a:rPr lang="en-US" noProof="0" dirty="0">
                <a:solidFill>
                  <a:srgbClr val="475569"/>
                </a:solidFill>
                <a:latin typeface="Arial" pitchFamily="34" charset="0"/>
                <a:ea typeface="Arial" pitchFamily="34" charset="-122"/>
                <a:cs typeface="Arial" pitchFamily="34" charset="-120"/>
              </a:rPr>
              <a:t> - orbit correction, optics matching, BBA...</a:t>
            </a:r>
            <a:endParaRPr lang="en-US" noProof="0" dirty="0"/>
          </a:p>
          <a:p>
            <a:pPr marL="457189" indent="-457189">
              <a:lnSpc>
                <a:spcPts val="3240"/>
              </a:lnSpc>
              <a:buSzPct val="100000"/>
              <a:buChar char="•"/>
            </a:pPr>
            <a:r>
              <a:rPr lang="en-US" b="1" noProof="0" dirty="0">
                <a:solidFill>
                  <a:srgbClr val="475569"/>
                </a:solidFill>
                <a:latin typeface="Arial" pitchFamily="34" charset="0"/>
                <a:ea typeface="Arial" pitchFamily="34" charset="-122"/>
                <a:cs typeface="Arial" pitchFamily="34" charset="-120"/>
              </a:rPr>
              <a:t>Standardized API</a:t>
            </a:r>
            <a:r>
              <a:rPr lang="en-US" noProof="0" dirty="0">
                <a:solidFill>
                  <a:srgbClr val="475569"/>
                </a:solidFill>
                <a:latin typeface="Arial" pitchFamily="34" charset="0"/>
                <a:ea typeface="Arial" pitchFamily="34" charset="-122"/>
                <a:cs typeface="Arial" pitchFamily="34" charset="-120"/>
              </a:rPr>
              <a:t> for multi-facility deployment...</a:t>
            </a:r>
            <a:endParaRPr lang="en-US" noProof="0" dirty="0"/>
          </a:p>
        </p:txBody>
      </p:sp>
      <p:sp>
        <p:nvSpPr>
          <p:cNvPr id="10" name="Text 0">
            <a:extLst>
              <a:ext uri="{FF2B5EF4-FFF2-40B4-BE49-F238E27FC236}">
                <a16:creationId xmlns:a16="http://schemas.microsoft.com/office/drawing/2014/main" id="{4C861378-6F3B-304F-0347-A6E3E752F6AB}"/>
              </a:ext>
            </a:extLst>
          </p:cNvPr>
          <p:cNvSpPr/>
          <p:nvPr/>
        </p:nvSpPr>
        <p:spPr>
          <a:xfrm>
            <a:off x="558236" y="1014253"/>
            <a:ext cx="5080000" cy="1514077"/>
          </a:xfrm>
          <a:prstGeom prst="rect">
            <a:avLst/>
          </a:prstGeom>
          <a:solidFill>
            <a:srgbClr val="F1F5F9"/>
          </a:solidFill>
          <a:ln/>
        </p:spPr>
        <p:txBody>
          <a:bodyPr wrap="none" lIns="0" tIns="0" rIns="0" bIns="0" rtlCol="0" anchor="ctr">
            <a:normAutofit/>
          </a:bodyPr>
          <a:lstStyle/>
          <a:p>
            <a:endParaRPr lang="en-US" sz="2400" noProof="0" dirty="0"/>
          </a:p>
        </p:txBody>
      </p:sp>
      <p:sp>
        <p:nvSpPr>
          <p:cNvPr id="11" name="Text 1">
            <a:extLst>
              <a:ext uri="{FF2B5EF4-FFF2-40B4-BE49-F238E27FC236}">
                <a16:creationId xmlns:a16="http://schemas.microsoft.com/office/drawing/2014/main" id="{38D6F4D9-40F8-4AC5-3E11-34B2E349B247}"/>
              </a:ext>
            </a:extLst>
          </p:cNvPr>
          <p:cNvSpPr/>
          <p:nvPr/>
        </p:nvSpPr>
        <p:spPr>
          <a:xfrm>
            <a:off x="552034" y="2588462"/>
            <a:ext cx="5080000" cy="1376859"/>
          </a:xfrm>
          <a:prstGeom prst="rect">
            <a:avLst/>
          </a:prstGeom>
          <a:solidFill>
            <a:srgbClr val="F1F5F9"/>
          </a:solidFill>
          <a:ln/>
        </p:spPr>
        <p:txBody>
          <a:bodyPr wrap="none" lIns="0" tIns="0" rIns="0" bIns="0" rtlCol="0" anchor="ctr">
            <a:normAutofit/>
          </a:bodyPr>
          <a:lstStyle/>
          <a:p>
            <a:endParaRPr lang="en-US" sz="2400" noProof="0" dirty="0"/>
          </a:p>
        </p:txBody>
      </p:sp>
      <p:sp>
        <p:nvSpPr>
          <p:cNvPr id="13" name="Text 3">
            <a:extLst>
              <a:ext uri="{FF2B5EF4-FFF2-40B4-BE49-F238E27FC236}">
                <a16:creationId xmlns:a16="http://schemas.microsoft.com/office/drawing/2014/main" id="{14EEE043-7BA1-50FB-B593-1E60B5A3AF9A}"/>
              </a:ext>
            </a:extLst>
          </p:cNvPr>
          <p:cNvSpPr/>
          <p:nvPr/>
        </p:nvSpPr>
        <p:spPr>
          <a:xfrm>
            <a:off x="1015436" y="1210159"/>
            <a:ext cx="4758104" cy="426640"/>
          </a:xfrm>
          <a:prstGeom prst="rect">
            <a:avLst/>
          </a:prstGeom>
          <a:noFill/>
          <a:ln/>
        </p:spPr>
        <p:txBody>
          <a:bodyPr wrap="square" lIns="0" tIns="0" rIns="0" bIns="0" rtlCol="0" anchor="t"/>
          <a:lstStyle/>
          <a:p>
            <a:pPr>
              <a:lnSpc>
                <a:spcPts val="3360"/>
              </a:lnSpc>
            </a:pPr>
            <a:r>
              <a:rPr lang="en-US" sz="2800" b="1" noProof="0" dirty="0">
                <a:solidFill>
                  <a:srgbClr val="0E4194"/>
                </a:solidFill>
                <a:latin typeface="Arial" pitchFamily="34" charset="0"/>
                <a:ea typeface="Arial" pitchFamily="34" charset="-122"/>
                <a:cs typeface="Arial" pitchFamily="34" charset="-120"/>
              </a:rPr>
              <a:t>1st Workshop</a:t>
            </a:r>
            <a:endParaRPr lang="en-US" sz="2800" noProof="0" dirty="0">
              <a:solidFill>
                <a:srgbClr val="0E4194"/>
              </a:solidFill>
            </a:endParaRPr>
          </a:p>
        </p:txBody>
      </p:sp>
      <p:sp>
        <p:nvSpPr>
          <p:cNvPr id="14" name="Text 4">
            <a:extLst>
              <a:ext uri="{FF2B5EF4-FFF2-40B4-BE49-F238E27FC236}">
                <a16:creationId xmlns:a16="http://schemas.microsoft.com/office/drawing/2014/main" id="{8915A431-F3A1-7ADF-99A3-3523B65F3D2E}"/>
              </a:ext>
            </a:extLst>
          </p:cNvPr>
          <p:cNvSpPr/>
          <p:nvPr/>
        </p:nvSpPr>
        <p:spPr>
          <a:xfrm>
            <a:off x="1015436" y="1840000"/>
            <a:ext cx="4664808" cy="568920"/>
          </a:xfrm>
          <a:prstGeom prst="rect">
            <a:avLst/>
          </a:prstGeom>
          <a:noFill/>
          <a:ln/>
        </p:spPr>
        <p:txBody>
          <a:bodyPr wrap="square" lIns="0" tIns="0" rIns="0" bIns="0" rtlCol="0" anchor="t"/>
          <a:lstStyle/>
          <a:p>
            <a:pPr>
              <a:lnSpc>
                <a:spcPts val="2240"/>
              </a:lnSpc>
            </a:pPr>
            <a:r>
              <a:rPr lang="en-US" sz="1600" noProof="0" dirty="0">
                <a:solidFill>
                  <a:srgbClr val="475569"/>
                </a:solidFill>
                <a:latin typeface="Arial" pitchFamily="34" charset="0"/>
                <a:ea typeface="Arial" pitchFamily="34" charset="-122"/>
                <a:cs typeface="Arial" pitchFamily="34" charset="-120"/>
              </a:rPr>
              <a:t>19-21 June 2024 • DESY, Hamburg
</a:t>
            </a:r>
            <a:r>
              <a:rPr lang="en-US" sz="1600" b="1" noProof="0" dirty="0">
                <a:solidFill>
                  <a:srgbClr val="475569"/>
                </a:solidFill>
                <a:latin typeface="Arial" pitchFamily="34" charset="0"/>
                <a:ea typeface="Arial" pitchFamily="34" charset="-122"/>
                <a:cs typeface="Arial" pitchFamily="34" charset="-120"/>
              </a:rPr>
              <a:t>Kick-off &amp; vision</a:t>
            </a:r>
            <a:endParaRPr lang="en-US" sz="1600" noProof="0" dirty="0"/>
          </a:p>
        </p:txBody>
      </p:sp>
      <p:sp>
        <p:nvSpPr>
          <p:cNvPr id="15" name="Text 5">
            <a:extLst>
              <a:ext uri="{FF2B5EF4-FFF2-40B4-BE49-F238E27FC236}">
                <a16:creationId xmlns:a16="http://schemas.microsoft.com/office/drawing/2014/main" id="{4DF37598-03EA-51EF-21B5-AEDE9B3A8009}"/>
              </a:ext>
            </a:extLst>
          </p:cNvPr>
          <p:cNvSpPr/>
          <p:nvPr/>
        </p:nvSpPr>
        <p:spPr>
          <a:xfrm>
            <a:off x="1009234" y="2766559"/>
            <a:ext cx="4758104" cy="426640"/>
          </a:xfrm>
          <a:prstGeom prst="rect">
            <a:avLst/>
          </a:prstGeom>
          <a:noFill/>
          <a:ln/>
        </p:spPr>
        <p:txBody>
          <a:bodyPr wrap="square" lIns="0" tIns="0" rIns="0" bIns="0" rtlCol="0" anchor="t"/>
          <a:lstStyle/>
          <a:p>
            <a:pPr>
              <a:lnSpc>
                <a:spcPts val="3360"/>
              </a:lnSpc>
            </a:pPr>
            <a:r>
              <a:rPr lang="en-US" sz="2800" b="1" noProof="0" dirty="0">
                <a:solidFill>
                  <a:srgbClr val="0E4194"/>
                </a:solidFill>
                <a:latin typeface="Arial" pitchFamily="34" charset="0"/>
                <a:ea typeface="Arial" pitchFamily="34" charset="-122"/>
                <a:cs typeface="Arial" pitchFamily="34" charset="-120"/>
              </a:rPr>
              <a:t>2nd Workshop</a:t>
            </a:r>
            <a:endParaRPr lang="en-US" sz="2800" noProof="0" dirty="0">
              <a:solidFill>
                <a:srgbClr val="0E4194"/>
              </a:solidFill>
            </a:endParaRPr>
          </a:p>
        </p:txBody>
      </p:sp>
      <p:sp>
        <p:nvSpPr>
          <p:cNvPr id="16" name="Text 6">
            <a:extLst>
              <a:ext uri="{FF2B5EF4-FFF2-40B4-BE49-F238E27FC236}">
                <a16:creationId xmlns:a16="http://schemas.microsoft.com/office/drawing/2014/main" id="{9F290C50-9595-3E9B-AA72-AC122748535E}"/>
              </a:ext>
            </a:extLst>
          </p:cNvPr>
          <p:cNvSpPr/>
          <p:nvPr/>
        </p:nvSpPr>
        <p:spPr>
          <a:xfrm>
            <a:off x="1009234" y="3396401"/>
            <a:ext cx="4664808" cy="568920"/>
          </a:xfrm>
          <a:prstGeom prst="rect">
            <a:avLst/>
          </a:prstGeom>
          <a:noFill/>
          <a:ln/>
        </p:spPr>
        <p:txBody>
          <a:bodyPr wrap="square" lIns="0" tIns="0" rIns="0" bIns="0" rtlCol="0" anchor="t"/>
          <a:lstStyle/>
          <a:p>
            <a:pPr>
              <a:lnSpc>
                <a:spcPts val="2240"/>
              </a:lnSpc>
            </a:pPr>
            <a:r>
              <a:rPr lang="en-US" sz="1600" noProof="0" dirty="0">
                <a:solidFill>
                  <a:srgbClr val="475569"/>
                </a:solidFill>
                <a:latin typeface="Arial" pitchFamily="34" charset="0"/>
                <a:ea typeface="Arial" pitchFamily="34" charset="-122"/>
                <a:cs typeface="Arial" pitchFamily="34" charset="-120"/>
              </a:rPr>
              <a:t>12-14 February 2025 • Berlin, Germany
</a:t>
            </a:r>
            <a:r>
              <a:rPr lang="en-US" sz="1600" b="1" noProof="0" dirty="0">
                <a:solidFill>
                  <a:srgbClr val="475569"/>
                </a:solidFill>
                <a:latin typeface="Arial" pitchFamily="34" charset="0"/>
                <a:ea typeface="Arial" pitchFamily="34" charset="-122"/>
                <a:cs typeface="Arial" pitchFamily="34" charset="-120"/>
              </a:rPr>
              <a:t>Architecture &amp; specs</a:t>
            </a:r>
            <a:endParaRPr lang="en-US" sz="1600" noProof="0" dirty="0"/>
          </a:p>
        </p:txBody>
      </p:sp>
      <p:sp>
        <p:nvSpPr>
          <p:cNvPr id="18" name="Espace réservé du pied de page 17">
            <a:extLst>
              <a:ext uri="{FF2B5EF4-FFF2-40B4-BE49-F238E27FC236}">
                <a16:creationId xmlns:a16="http://schemas.microsoft.com/office/drawing/2014/main" id="{BAC31791-B245-DABB-9A6D-D3389094ACEE}"/>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19" name="Espace réservé du numéro de diapositive 18">
            <a:extLst>
              <a:ext uri="{FF2B5EF4-FFF2-40B4-BE49-F238E27FC236}">
                <a16:creationId xmlns:a16="http://schemas.microsoft.com/office/drawing/2014/main" id="{9F5F2A43-62CD-6B11-601E-94A4E56CCD3B}"/>
              </a:ext>
            </a:extLst>
          </p:cNvPr>
          <p:cNvSpPr>
            <a:spLocks noGrp="1"/>
          </p:cNvSpPr>
          <p:nvPr>
            <p:ph type="sldNum" sz="quarter" idx="11"/>
          </p:nvPr>
        </p:nvSpPr>
        <p:spPr/>
        <p:txBody>
          <a:bodyPr/>
          <a:lstStyle/>
          <a:p>
            <a:fld id="{F1620CC9-C982-429E-97C9-9F71A6603CFC}"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2C9F2B2-53F7-8E3D-9730-430ECF3D28D4}"/>
              </a:ext>
            </a:extLst>
          </p:cNvPr>
          <p:cNvSpPr>
            <a:spLocks noGrp="1"/>
          </p:cNvSpPr>
          <p:nvPr>
            <p:ph type="title"/>
          </p:nvPr>
        </p:nvSpPr>
        <p:spPr>
          <a:xfrm>
            <a:off x="1454737" y="25735"/>
            <a:ext cx="4275089" cy="565200"/>
          </a:xfrm>
        </p:spPr>
        <p:txBody>
          <a:bodyPr/>
          <a:lstStyle/>
          <a:p>
            <a:r>
              <a:rPr lang="en-US" i="1" noProof="0" dirty="0"/>
              <a:t>Workshop Participation</a:t>
            </a:r>
          </a:p>
        </p:txBody>
      </p:sp>
      <p:sp>
        <p:nvSpPr>
          <p:cNvPr id="7" name="ZoneTexte 6">
            <a:extLst>
              <a:ext uri="{FF2B5EF4-FFF2-40B4-BE49-F238E27FC236}">
                <a16:creationId xmlns:a16="http://schemas.microsoft.com/office/drawing/2014/main" id="{CC033CC6-8173-D682-8B42-D8799A0375B7}"/>
              </a:ext>
            </a:extLst>
          </p:cNvPr>
          <p:cNvSpPr txBox="1"/>
          <p:nvPr/>
        </p:nvSpPr>
        <p:spPr>
          <a:xfrm>
            <a:off x="535932" y="1124744"/>
            <a:ext cx="6112700" cy="646331"/>
          </a:xfrm>
          <a:prstGeom prst="rect">
            <a:avLst/>
          </a:prstGeom>
          <a:noFill/>
        </p:spPr>
        <p:txBody>
          <a:bodyPr wrap="square">
            <a:spAutoFit/>
          </a:bodyPr>
          <a:lstStyle/>
          <a:p>
            <a:r>
              <a:rPr lang="en-US" b="1" i="0" noProof="0" dirty="0">
                <a:solidFill>
                  <a:srgbClr val="333333"/>
                </a:solidFill>
                <a:effectLst/>
                <a:latin typeface="Roboto Light" panose="02000000000000000000" pitchFamily="2" charset="0"/>
              </a:rPr>
              <a:t>30 participants (23 in-person)</a:t>
            </a:r>
          </a:p>
          <a:p>
            <a:endParaRPr lang="en-US" noProof="0" dirty="0"/>
          </a:p>
        </p:txBody>
      </p:sp>
      <p:sp>
        <p:nvSpPr>
          <p:cNvPr id="12" name="Text 0">
            <a:extLst>
              <a:ext uri="{FF2B5EF4-FFF2-40B4-BE49-F238E27FC236}">
                <a16:creationId xmlns:a16="http://schemas.microsoft.com/office/drawing/2014/main" id="{BFE8CD46-B404-B5F4-6D69-6DB1137B485E}"/>
              </a:ext>
            </a:extLst>
          </p:cNvPr>
          <p:cNvSpPr/>
          <p:nvPr/>
        </p:nvSpPr>
        <p:spPr>
          <a:xfrm>
            <a:off x="6357416" y="980728"/>
            <a:ext cx="5283200" cy="1347192"/>
          </a:xfrm>
          <a:prstGeom prst="rect">
            <a:avLst/>
          </a:prstGeom>
          <a:solidFill>
            <a:srgbClr val="F1F5F9"/>
          </a:solidFill>
          <a:ln/>
        </p:spPr>
        <p:txBody>
          <a:bodyPr wrap="none" lIns="0" tIns="0" rIns="0" bIns="0" rtlCol="0" anchor="ctr">
            <a:normAutofit/>
          </a:bodyPr>
          <a:lstStyle/>
          <a:p>
            <a:endParaRPr lang="en-US" sz="2400" noProof="0" dirty="0"/>
          </a:p>
        </p:txBody>
      </p:sp>
      <p:sp>
        <p:nvSpPr>
          <p:cNvPr id="13" name="Text 1">
            <a:extLst>
              <a:ext uri="{FF2B5EF4-FFF2-40B4-BE49-F238E27FC236}">
                <a16:creationId xmlns:a16="http://schemas.microsoft.com/office/drawing/2014/main" id="{23CA5337-F678-FFEB-6107-5AA39E31EF12}"/>
              </a:ext>
            </a:extLst>
          </p:cNvPr>
          <p:cNvSpPr/>
          <p:nvPr/>
        </p:nvSpPr>
        <p:spPr>
          <a:xfrm>
            <a:off x="6357416" y="2327920"/>
            <a:ext cx="5283200" cy="1347192"/>
          </a:xfrm>
          <a:prstGeom prst="rect">
            <a:avLst/>
          </a:prstGeom>
          <a:solidFill>
            <a:srgbClr val="F1F5F9"/>
          </a:solidFill>
          <a:ln/>
        </p:spPr>
        <p:txBody>
          <a:bodyPr wrap="none" lIns="0" tIns="0" rIns="0" bIns="0" rtlCol="0" anchor="ctr">
            <a:normAutofit/>
          </a:bodyPr>
          <a:lstStyle/>
          <a:p>
            <a:endParaRPr lang="en-US" sz="2400" noProof="0" dirty="0"/>
          </a:p>
        </p:txBody>
      </p:sp>
      <p:sp>
        <p:nvSpPr>
          <p:cNvPr id="14" name="Text 2">
            <a:extLst>
              <a:ext uri="{FF2B5EF4-FFF2-40B4-BE49-F238E27FC236}">
                <a16:creationId xmlns:a16="http://schemas.microsoft.com/office/drawing/2014/main" id="{04AA621C-4496-3003-25DC-27F632887266}"/>
              </a:ext>
            </a:extLst>
          </p:cNvPr>
          <p:cNvSpPr/>
          <p:nvPr/>
        </p:nvSpPr>
        <p:spPr>
          <a:xfrm>
            <a:off x="6357416" y="3733801"/>
            <a:ext cx="5283200" cy="1347192"/>
          </a:xfrm>
          <a:prstGeom prst="rect">
            <a:avLst/>
          </a:prstGeom>
          <a:solidFill>
            <a:srgbClr val="F1F5F9"/>
          </a:solidFill>
          <a:ln/>
        </p:spPr>
        <p:txBody>
          <a:bodyPr wrap="none" lIns="0" tIns="0" rIns="0" bIns="0" rtlCol="0" anchor="ctr">
            <a:normAutofit/>
          </a:bodyPr>
          <a:lstStyle/>
          <a:p>
            <a:endParaRPr lang="en-US" sz="2400" noProof="0" dirty="0"/>
          </a:p>
        </p:txBody>
      </p:sp>
      <p:sp>
        <p:nvSpPr>
          <p:cNvPr id="15" name="Text 3">
            <a:extLst>
              <a:ext uri="{FF2B5EF4-FFF2-40B4-BE49-F238E27FC236}">
                <a16:creationId xmlns:a16="http://schemas.microsoft.com/office/drawing/2014/main" id="{166B6629-70D6-BCA5-4BC5-A48740AB8776}"/>
              </a:ext>
            </a:extLst>
          </p:cNvPr>
          <p:cNvSpPr/>
          <p:nvPr/>
        </p:nvSpPr>
        <p:spPr>
          <a:xfrm>
            <a:off x="6357416" y="5080993"/>
            <a:ext cx="5283200" cy="1347192"/>
          </a:xfrm>
          <a:prstGeom prst="rect">
            <a:avLst/>
          </a:prstGeom>
          <a:solidFill>
            <a:srgbClr val="F1F5F9"/>
          </a:solidFill>
          <a:ln/>
        </p:spPr>
        <p:txBody>
          <a:bodyPr wrap="none" lIns="0" tIns="0" rIns="0" bIns="0" rtlCol="0" anchor="ctr">
            <a:normAutofit/>
          </a:bodyPr>
          <a:lstStyle/>
          <a:p>
            <a:endParaRPr lang="en-US" sz="2400" noProof="0" dirty="0"/>
          </a:p>
        </p:txBody>
      </p:sp>
      <p:sp>
        <p:nvSpPr>
          <p:cNvPr id="16" name="Text 4">
            <a:extLst>
              <a:ext uri="{FF2B5EF4-FFF2-40B4-BE49-F238E27FC236}">
                <a16:creationId xmlns:a16="http://schemas.microsoft.com/office/drawing/2014/main" id="{2AD74023-4A5D-0F0D-F3F0-D9D33CD06142}"/>
              </a:ext>
            </a:extLst>
          </p:cNvPr>
          <p:cNvSpPr/>
          <p:nvPr/>
        </p:nvSpPr>
        <p:spPr>
          <a:xfrm>
            <a:off x="6357416" y="9994"/>
            <a:ext cx="5403744" cy="548580"/>
          </a:xfrm>
          <a:prstGeom prst="rect">
            <a:avLst/>
          </a:prstGeom>
          <a:noFill/>
          <a:ln/>
        </p:spPr>
        <p:txBody>
          <a:bodyPr wrap="square" lIns="0" tIns="0" rIns="0" bIns="0" rtlCol="0" anchor="t"/>
          <a:lstStyle/>
          <a:p>
            <a:pPr algn="ctr">
              <a:lnSpc>
                <a:spcPts val="4320"/>
              </a:lnSpc>
            </a:pPr>
            <a:r>
              <a:rPr lang="en-US" sz="2800" b="1" noProof="0" dirty="0">
                <a:solidFill>
                  <a:srgbClr val="0E4194"/>
                </a:solidFill>
                <a:latin typeface="Arial" pitchFamily="34" charset="0"/>
                <a:ea typeface="Arial" pitchFamily="34" charset="-122"/>
                <a:cs typeface="Arial" pitchFamily="34" charset="-120"/>
              </a:rPr>
              <a:t>Key Features of </a:t>
            </a:r>
            <a:r>
              <a:rPr lang="en-US" sz="2800" b="1" noProof="0" dirty="0" err="1">
                <a:solidFill>
                  <a:srgbClr val="0E4194"/>
                </a:solidFill>
                <a:latin typeface="Arial" pitchFamily="34" charset="0"/>
                <a:ea typeface="Arial" pitchFamily="34" charset="-122"/>
                <a:cs typeface="Arial" pitchFamily="34" charset="-120"/>
              </a:rPr>
              <a:t>pyAML</a:t>
            </a:r>
            <a:endParaRPr lang="en-US" sz="2800" noProof="0" dirty="0">
              <a:solidFill>
                <a:srgbClr val="0E4194"/>
              </a:solidFill>
            </a:endParaRPr>
          </a:p>
        </p:txBody>
      </p:sp>
      <p:sp>
        <p:nvSpPr>
          <p:cNvPr id="17" name="Text 5">
            <a:extLst>
              <a:ext uri="{FF2B5EF4-FFF2-40B4-BE49-F238E27FC236}">
                <a16:creationId xmlns:a16="http://schemas.microsoft.com/office/drawing/2014/main" id="{49D4E043-F8C5-5B01-569D-89BEA2C4FC3C}"/>
              </a:ext>
            </a:extLst>
          </p:cNvPr>
          <p:cNvSpPr/>
          <p:nvPr/>
        </p:nvSpPr>
        <p:spPr>
          <a:xfrm>
            <a:off x="6713016" y="1285528"/>
            <a:ext cx="4927600" cy="365720"/>
          </a:xfrm>
          <a:prstGeom prst="rect">
            <a:avLst/>
          </a:prstGeom>
          <a:noFill/>
          <a:ln/>
        </p:spPr>
        <p:txBody>
          <a:bodyPr wrap="square" lIns="0" tIns="0" rIns="0" bIns="0" rtlCol="0" anchor="t"/>
          <a:lstStyle/>
          <a:p>
            <a:pPr>
              <a:lnSpc>
                <a:spcPts val="2880"/>
              </a:lnSpc>
            </a:pPr>
            <a:r>
              <a:rPr lang="en-US" sz="2400" b="1" noProof="0" dirty="0">
                <a:solidFill>
                  <a:srgbClr val="0E4194"/>
                </a:solidFill>
                <a:latin typeface="Arial" pitchFamily="34" charset="0"/>
                <a:ea typeface="Arial" pitchFamily="34" charset="-122"/>
                <a:cs typeface="Arial" pitchFamily="34" charset="-120"/>
              </a:rPr>
              <a:t>Control System Agnostic</a:t>
            </a:r>
            <a:endParaRPr lang="en-US" sz="2400" noProof="0" dirty="0">
              <a:solidFill>
                <a:srgbClr val="0E4194"/>
              </a:solidFill>
            </a:endParaRPr>
          </a:p>
        </p:txBody>
      </p:sp>
      <p:sp>
        <p:nvSpPr>
          <p:cNvPr id="18" name="Text 6">
            <a:extLst>
              <a:ext uri="{FF2B5EF4-FFF2-40B4-BE49-F238E27FC236}">
                <a16:creationId xmlns:a16="http://schemas.microsoft.com/office/drawing/2014/main" id="{DF29D4C8-1960-5E2D-4F22-D30DAB464F05}"/>
              </a:ext>
            </a:extLst>
          </p:cNvPr>
          <p:cNvSpPr/>
          <p:nvPr/>
        </p:nvSpPr>
        <p:spPr>
          <a:xfrm>
            <a:off x="6713016" y="1752849"/>
            <a:ext cx="4927600" cy="270272"/>
          </a:xfrm>
          <a:prstGeom prst="rect">
            <a:avLst/>
          </a:prstGeom>
          <a:noFill/>
          <a:ln/>
        </p:spPr>
        <p:txBody>
          <a:bodyPr wrap="square" lIns="0" tIns="0" rIns="0" bIns="0" rtlCol="0" anchor="t"/>
          <a:lstStyle/>
          <a:p>
            <a:pPr>
              <a:lnSpc>
                <a:spcPts val="2128"/>
              </a:lnSpc>
            </a:pPr>
            <a:r>
              <a:rPr lang="en-US" sz="1520" noProof="0" dirty="0">
                <a:solidFill>
                  <a:srgbClr val="475569"/>
                </a:solidFill>
                <a:latin typeface="Arial" pitchFamily="34" charset="0"/>
                <a:ea typeface="Arial" pitchFamily="34" charset="-122"/>
                <a:cs typeface="Arial" pitchFamily="34" charset="-120"/>
              </a:rPr>
              <a:t>EPICS, TANGO, DOOCS - any control system</a:t>
            </a:r>
            <a:endParaRPr lang="en-US" sz="1520" noProof="0" dirty="0"/>
          </a:p>
        </p:txBody>
      </p:sp>
      <p:sp>
        <p:nvSpPr>
          <p:cNvPr id="19" name="Text 7">
            <a:extLst>
              <a:ext uri="{FF2B5EF4-FFF2-40B4-BE49-F238E27FC236}">
                <a16:creationId xmlns:a16="http://schemas.microsoft.com/office/drawing/2014/main" id="{59A073CC-33F1-7E0E-4751-14D0C472E70A}"/>
              </a:ext>
            </a:extLst>
          </p:cNvPr>
          <p:cNvSpPr/>
          <p:nvPr/>
        </p:nvSpPr>
        <p:spPr>
          <a:xfrm>
            <a:off x="6713016" y="2632720"/>
            <a:ext cx="4927600" cy="365720"/>
          </a:xfrm>
          <a:prstGeom prst="rect">
            <a:avLst/>
          </a:prstGeom>
          <a:noFill/>
          <a:ln/>
        </p:spPr>
        <p:txBody>
          <a:bodyPr wrap="square" lIns="0" tIns="0" rIns="0" bIns="0" rtlCol="0" anchor="t"/>
          <a:lstStyle/>
          <a:p>
            <a:pPr>
              <a:lnSpc>
                <a:spcPts val="2880"/>
              </a:lnSpc>
            </a:pPr>
            <a:r>
              <a:rPr lang="en-US" sz="2400" b="1" noProof="0" dirty="0">
                <a:solidFill>
                  <a:srgbClr val="0E4194"/>
                </a:solidFill>
                <a:latin typeface="Arial" pitchFamily="34" charset="0"/>
                <a:ea typeface="Arial" pitchFamily="34" charset="-122"/>
                <a:cs typeface="Arial" pitchFamily="34" charset="-120"/>
              </a:rPr>
              <a:t>Modular Design</a:t>
            </a:r>
            <a:endParaRPr lang="en-US" sz="2400" noProof="0" dirty="0">
              <a:solidFill>
                <a:srgbClr val="0E4194"/>
              </a:solidFill>
            </a:endParaRPr>
          </a:p>
        </p:txBody>
      </p:sp>
      <p:sp>
        <p:nvSpPr>
          <p:cNvPr id="20" name="Text 8">
            <a:extLst>
              <a:ext uri="{FF2B5EF4-FFF2-40B4-BE49-F238E27FC236}">
                <a16:creationId xmlns:a16="http://schemas.microsoft.com/office/drawing/2014/main" id="{CF9B9D46-8074-C4EE-854C-F6F4E0C5AF5D}"/>
              </a:ext>
            </a:extLst>
          </p:cNvPr>
          <p:cNvSpPr/>
          <p:nvPr/>
        </p:nvSpPr>
        <p:spPr>
          <a:xfrm>
            <a:off x="6713016" y="3100041"/>
            <a:ext cx="4927600" cy="270272"/>
          </a:xfrm>
          <a:prstGeom prst="rect">
            <a:avLst/>
          </a:prstGeom>
          <a:noFill/>
          <a:ln/>
        </p:spPr>
        <p:txBody>
          <a:bodyPr wrap="square" lIns="0" tIns="0" rIns="0" bIns="0" rtlCol="0" anchor="t"/>
          <a:lstStyle/>
          <a:p>
            <a:pPr>
              <a:lnSpc>
                <a:spcPts val="2128"/>
              </a:lnSpc>
            </a:pPr>
            <a:r>
              <a:rPr lang="en-US" sz="1520" noProof="0" dirty="0">
                <a:solidFill>
                  <a:srgbClr val="475569"/>
                </a:solidFill>
                <a:latin typeface="Arial" pitchFamily="34" charset="0"/>
                <a:ea typeface="Arial" pitchFamily="34" charset="-122"/>
                <a:cs typeface="Arial" pitchFamily="34" charset="-120"/>
              </a:rPr>
              <a:t>Plugin architecture for flexibility</a:t>
            </a:r>
            <a:endParaRPr lang="en-US" sz="1520" noProof="0" dirty="0"/>
          </a:p>
        </p:txBody>
      </p:sp>
      <p:sp>
        <p:nvSpPr>
          <p:cNvPr id="21" name="Text 9">
            <a:extLst>
              <a:ext uri="{FF2B5EF4-FFF2-40B4-BE49-F238E27FC236}">
                <a16:creationId xmlns:a16="http://schemas.microsoft.com/office/drawing/2014/main" id="{7499AFAC-36C3-9A62-4E70-287DCB926216}"/>
              </a:ext>
            </a:extLst>
          </p:cNvPr>
          <p:cNvSpPr/>
          <p:nvPr/>
        </p:nvSpPr>
        <p:spPr>
          <a:xfrm>
            <a:off x="6713016" y="4038601"/>
            <a:ext cx="4927600" cy="365720"/>
          </a:xfrm>
          <a:prstGeom prst="rect">
            <a:avLst/>
          </a:prstGeom>
          <a:noFill/>
          <a:ln/>
        </p:spPr>
        <p:txBody>
          <a:bodyPr wrap="square" lIns="0" tIns="0" rIns="0" bIns="0" rtlCol="0" anchor="t"/>
          <a:lstStyle/>
          <a:p>
            <a:pPr>
              <a:lnSpc>
                <a:spcPts val="2880"/>
              </a:lnSpc>
            </a:pPr>
            <a:r>
              <a:rPr lang="en-US" sz="2400" b="1" noProof="0" dirty="0">
                <a:solidFill>
                  <a:srgbClr val="0E4194"/>
                </a:solidFill>
                <a:latin typeface="Arial" pitchFamily="34" charset="0"/>
                <a:ea typeface="Arial" pitchFamily="34" charset="-122"/>
                <a:cs typeface="Arial" pitchFamily="34" charset="-120"/>
              </a:rPr>
              <a:t>Modern Python</a:t>
            </a:r>
            <a:endParaRPr lang="en-US" sz="2400" noProof="0" dirty="0">
              <a:solidFill>
                <a:srgbClr val="0E4194"/>
              </a:solidFill>
            </a:endParaRPr>
          </a:p>
        </p:txBody>
      </p:sp>
      <p:sp>
        <p:nvSpPr>
          <p:cNvPr id="22" name="Text 10">
            <a:extLst>
              <a:ext uri="{FF2B5EF4-FFF2-40B4-BE49-F238E27FC236}">
                <a16:creationId xmlns:a16="http://schemas.microsoft.com/office/drawing/2014/main" id="{6AC7B886-830E-ADEE-9A28-85815C61007C}"/>
              </a:ext>
            </a:extLst>
          </p:cNvPr>
          <p:cNvSpPr/>
          <p:nvPr/>
        </p:nvSpPr>
        <p:spPr>
          <a:xfrm>
            <a:off x="6713016" y="4505921"/>
            <a:ext cx="4927600" cy="270272"/>
          </a:xfrm>
          <a:prstGeom prst="rect">
            <a:avLst/>
          </a:prstGeom>
          <a:noFill/>
          <a:ln/>
        </p:spPr>
        <p:txBody>
          <a:bodyPr wrap="square" lIns="0" tIns="0" rIns="0" bIns="0" rtlCol="0" anchor="t"/>
          <a:lstStyle/>
          <a:p>
            <a:pPr>
              <a:lnSpc>
                <a:spcPts val="2128"/>
              </a:lnSpc>
            </a:pPr>
            <a:r>
              <a:rPr lang="en-US" sz="1520" noProof="0" dirty="0">
                <a:solidFill>
                  <a:srgbClr val="475569"/>
                </a:solidFill>
                <a:latin typeface="Arial" pitchFamily="34" charset="0"/>
                <a:ea typeface="Arial" pitchFamily="34" charset="-122"/>
                <a:cs typeface="Arial" pitchFamily="34" charset="-120"/>
              </a:rPr>
              <a:t>Leveraging latest ecosystem tools, AI-enable..</a:t>
            </a:r>
            <a:endParaRPr lang="en-US" sz="1520" noProof="0" dirty="0"/>
          </a:p>
        </p:txBody>
      </p:sp>
      <p:sp>
        <p:nvSpPr>
          <p:cNvPr id="23" name="Text 11">
            <a:extLst>
              <a:ext uri="{FF2B5EF4-FFF2-40B4-BE49-F238E27FC236}">
                <a16:creationId xmlns:a16="http://schemas.microsoft.com/office/drawing/2014/main" id="{588BCF2B-55FB-A554-4A95-2E9A61ADAD83}"/>
              </a:ext>
            </a:extLst>
          </p:cNvPr>
          <p:cNvSpPr/>
          <p:nvPr/>
        </p:nvSpPr>
        <p:spPr>
          <a:xfrm>
            <a:off x="6713016" y="5385793"/>
            <a:ext cx="4927600" cy="365720"/>
          </a:xfrm>
          <a:prstGeom prst="rect">
            <a:avLst/>
          </a:prstGeom>
          <a:noFill/>
          <a:ln/>
        </p:spPr>
        <p:txBody>
          <a:bodyPr wrap="square" lIns="0" tIns="0" rIns="0" bIns="0" rtlCol="0" anchor="t"/>
          <a:lstStyle/>
          <a:p>
            <a:pPr>
              <a:lnSpc>
                <a:spcPts val="2880"/>
              </a:lnSpc>
            </a:pPr>
            <a:r>
              <a:rPr lang="en-US" sz="2400" b="1" noProof="0" dirty="0">
                <a:solidFill>
                  <a:srgbClr val="0E4194"/>
                </a:solidFill>
                <a:latin typeface="Arial" pitchFamily="34" charset="0"/>
                <a:ea typeface="Arial" pitchFamily="34" charset="-122"/>
                <a:cs typeface="Arial" pitchFamily="34" charset="-120"/>
              </a:rPr>
              <a:t>Open Development</a:t>
            </a:r>
            <a:endParaRPr lang="en-US" sz="2400" noProof="0" dirty="0">
              <a:solidFill>
                <a:srgbClr val="0E4194"/>
              </a:solidFill>
            </a:endParaRPr>
          </a:p>
        </p:txBody>
      </p:sp>
      <p:sp>
        <p:nvSpPr>
          <p:cNvPr id="24" name="Text 12">
            <a:extLst>
              <a:ext uri="{FF2B5EF4-FFF2-40B4-BE49-F238E27FC236}">
                <a16:creationId xmlns:a16="http://schemas.microsoft.com/office/drawing/2014/main" id="{B17A7960-DCF1-C7D1-201B-D7D7E62E31F4}"/>
              </a:ext>
            </a:extLst>
          </p:cNvPr>
          <p:cNvSpPr/>
          <p:nvPr/>
        </p:nvSpPr>
        <p:spPr>
          <a:xfrm>
            <a:off x="6713016" y="5853113"/>
            <a:ext cx="4927600" cy="270272"/>
          </a:xfrm>
          <a:prstGeom prst="rect">
            <a:avLst/>
          </a:prstGeom>
          <a:noFill/>
          <a:ln/>
        </p:spPr>
        <p:txBody>
          <a:bodyPr wrap="square" lIns="0" tIns="0" rIns="0" bIns="0" rtlCol="0" anchor="t"/>
          <a:lstStyle/>
          <a:p>
            <a:pPr>
              <a:lnSpc>
                <a:spcPts val="2128"/>
              </a:lnSpc>
            </a:pPr>
            <a:r>
              <a:rPr lang="en-US" sz="1520" noProof="0" dirty="0">
                <a:solidFill>
                  <a:srgbClr val="475569"/>
                </a:solidFill>
                <a:latin typeface="Arial" pitchFamily="34" charset="0"/>
                <a:ea typeface="Arial" pitchFamily="34" charset="-122"/>
                <a:cs typeface="Arial" pitchFamily="34" charset="-120"/>
              </a:rPr>
              <a:t>GitHub, community-driven evolution</a:t>
            </a:r>
            <a:endParaRPr lang="en-US" sz="1520" noProof="0" dirty="0"/>
          </a:p>
        </p:txBody>
      </p:sp>
      <p:graphicFrame>
        <p:nvGraphicFramePr>
          <p:cNvPr id="25" name="Graphique 24">
            <a:extLst>
              <a:ext uri="{FF2B5EF4-FFF2-40B4-BE49-F238E27FC236}">
                <a16:creationId xmlns:a16="http://schemas.microsoft.com/office/drawing/2014/main" id="{436AFC6A-7984-A095-761A-E51C07FA6684}"/>
              </a:ext>
            </a:extLst>
          </p:cNvPr>
          <p:cNvGraphicFramePr>
            <a:graphicFrameLocks/>
          </p:cNvGraphicFramePr>
          <p:nvPr>
            <p:extLst>
              <p:ext uri="{D42A27DB-BD31-4B8C-83A1-F6EECF244321}">
                <p14:modId xmlns:p14="http://schemas.microsoft.com/office/powerpoint/2010/main" val="1034412962"/>
              </p:ext>
            </p:extLst>
          </p:nvPr>
        </p:nvGraphicFramePr>
        <p:xfrm>
          <a:off x="407368" y="2163315"/>
          <a:ext cx="5094312" cy="3023593"/>
        </p:xfrm>
        <a:graphic>
          <a:graphicData uri="http://schemas.openxmlformats.org/drawingml/2006/chart">
            <c:chart xmlns:c="http://schemas.openxmlformats.org/drawingml/2006/chart" xmlns:r="http://schemas.openxmlformats.org/officeDocument/2006/relationships" r:id="rId3"/>
          </a:graphicData>
        </a:graphic>
      </p:graphicFrame>
      <p:sp>
        <p:nvSpPr>
          <p:cNvPr id="27" name="Espace réservé du pied de page 26">
            <a:extLst>
              <a:ext uri="{FF2B5EF4-FFF2-40B4-BE49-F238E27FC236}">
                <a16:creationId xmlns:a16="http://schemas.microsoft.com/office/drawing/2014/main" id="{0592BFAE-321F-E3AF-BC97-EF5202A8ED67}"/>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28" name="Espace réservé du numéro de diapositive 27">
            <a:extLst>
              <a:ext uri="{FF2B5EF4-FFF2-40B4-BE49-F238E27FC236}">
                <a16:creationId xmlns:a16="http://schemas.microsoft.com/office/drawing/2014/main" id="{8EFC6DA6-DBCF-85A9-6928-4EFD863AC8F1}"/>
              </a:ext>
            </a:extLst>
          </p:cNvPr>
          <p:cNvSpPr>
            <a:spLocks noGrp="1"/>
          </p:cNvSpPr>
          <p:nvPr>
            <p:ph type="sldNum" sz="quarter" idx="11"/>
          </p:nvPr>
        </p:nvSpPr>
        <p:spPr/>
        <p:txBody>
          <a:bodyPr/>
          <a:lstStyle/>
          <a:p>
            <a:fld id="{F1620CC9-C982-429E-97C9-9F71A6603CFC}"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92D8E70-37FB-7705-7635-69329583ECCE}"/>
              </a:ext>
            </a:extLst>
          </p:cNvPr>
          <p:cNvSpPr>
            <a:spLocks noGrp="1"/>
          </p:cNvSpPr>
          <p:nvPr>
            <p:ph type="ftr" sz="quarter" idx="10"/>
          </p:nvPr>
        </p:nvSpPr>
        <p:spPr/>
        <p:txBody>
          <a:bodyPr/>
          <a:lstStyle/>
          <a:p>
            <a:r>
              <a:rPr kumimoji="0" lang="en-US" sz="800" b="0" i="0" u="none" strike="noStrike" kern="1200" cap="none" spc="0" normalizeH="0" baseline="0" noProof="0" dirty="0">
                <a:ln>
                  <a:noFill/>
                </a:ln>
                <a:solidFill>
                  <a:srgbClr val="0E4194"/>
                </a:solidFill>
                <a:effectLst/>
                <a:uLnTx/>
                <a:uFillTx/>
                <a:latin typeface="Arial"/>
                <a:ea typeface="+mn-ea"/>
                <a:cs typeface="+mn-cs"/>
              </a:rPr>
              <a:t>3rd Python Accelerator Middle Layer Workshop | Feb. 2-4 2026 | SOLEIL | L. S. Nadolski</a:t>
            </a:r>
          </a:p>
        </p:txBody>
      </p:sp>
      <p:pic>
        <p:nvPicPr>
          <p:cNvPr id="32" name="Image 31">
            <a:extLst>
              <a:ext uri="{FF2B5EF4-FFF2-40B4-BE49-F238E27FC236}">
                <a16:creationId xmlns:a16="http://schemas.microsoft.com/office/drawing/2014/main" id="{16DAC7B4-C0E5-DA77-1003-301306DDB19F}"/>
              </a:ext>
            </a:extLst>
          </p:cNvPr>
          <p:cNvPicPr>
            <a:picLocks noChangeAspect="1"/>
          </p:cNvPicPr>
          <p:nvPr/>
        </p:nvPicPr>
        <p:blipFill>
          <a:blip r:embed="rId2"/>
          <a:stretch>
            <a:fillRect/>
          </a:stretch>
        </p:blipFill>
        <p:spPr>
          <a:xfrm>
            <a:off x="1155030" y="621111"/>
            <a:ext cx="10679765" cy="5615777"/>
          </a:xfrm>
          <a:prstGeom prst="rect">
            <a:avLst/>
          </a:prstGeom>
        </p:spPr>
      </p:pic>
      <p:sp>
        <p:nvSpPr>
          <p:cNvPr id="33" name="Titre 1">
            <a:extLst>
              <a:ext uri="{FF2B5EF4-FFF2-40B4-BE49-F238E27FC236}">
                <a16:creationId xmlns:a16="http://schemas.microsoft.com/office/drawing/2014/main" id="{5EE61A64-316E-1093-AA42-7DF3BFB2D1F4}"/>
              </a:ext>
            </a:extLst>
          </p:cNvPr>
          <p:cNvSpPr>
            <a:spLocks noGrp="1"/>
          </p:cNvSpPr>
          <p:nvPr>
            <p:ph type="title"/>
          </p:nvPr>
        </p:nvSpPr>
        <p:spPr>
          <a:xfrm>
            <a:off x="552034" y="0"/>
            <a:ext cx="11088582" cy="565200"/>
          </a:xfrm>
        </p:spPr>
        <p:txBody>
          <a:bodyPr/>
          <a:lstStyle/>
          <a:p>
            <a:r>
              <a:rPr lang="en-US" noProof="0" dirty="0"/>
              <a:t>Python Middle Layer (</a:t>
            </a:r>
            <a:r>
              <a:rPr lang="en-US" noProof="0" dirty="0" err="1"/>
              <a:t>pyAML</a:t>
            </a:r>
            <a:r>
              <a:rPr lang="en-US" noProof="0" dirty="0"/>
              <a:t>)</a:t>
            </a:r>
          </a:p>
        </p:txBody>
      </p:sp>
      <p:sp>
        <p:nvSpPr>
          <p:cNvPr id="34" name="ZoneTexte 33">
            <a:extLst>
              <a:ext uri="{FF2B5EF4-FFF2-40B4-BE49-F238E27FC236}">
                <a16:creationId xmlns:a16="http://schemas.microsoft.com/office/drawing/2014/main" id="{A5167AF0-7636-2F59-2878-2AB5C98CD370}"/>
              </a:ext>
            </a:extLst>
          </p:cNvPr>
          <p:cNvSpPr txBox="1"/>
          <p:nvPr/>
        </p:nvSpPr>
        <p:spPr>
          <a:xfrm>
            <a:off x="552034" y="6085669"/>
            <a:ext cx="4121641" cy="646331"/>
          </a:xfrm>
          <a:prstGeom prst="rect">
            <a:avLst/>
          </a:prstGeom>
          <a:noFill/>
        </p:spPr>
        <p:txBody>
          <a:bodyPr wrap="none" rtlCol="0">
            <a:spAutoFit/>
          </a:bodyPr>
          <a:lstStyle/>
          <a:p>
            <a:r>
              <a:rPr lang="en-US" noProof="0" dirty="0"/>
              <a:t>AT: https://</a:t>
            </a:r>
            <a:r>
              <a:rPr lang="en-US" noProof="0" dirty="0" err="1"/>
              <a:t>github.com</a:t>
            </a:r>
            <a:r>
              <a:rPr lang="en-US" noProof="0" dirty="0"/>
              <a:t>/</a:t>
            </a:r>
            <a:r>
              <a:rPr lang="en-US" noProof="0" dirty="0" err="1"/>
              <a:t>atcollab</a:t>
            </a:r>
            <a:r>
              <a:rPr lang="en-US" noProof="0" dirty="0"/>
              <a:t>/at</a:t>
            </a:r>
          </a:p>
          <a:p>
            <a:r>
              <a:rPr lang="en-US" noProof="0" dirty="0" err="1"/>
              <a:t>pySC</a:t>
            </a:r>
            <a:r>
              <a:rPr lang="en-US" noProof="0" dirty="0"/>
              <a:t>: https://</a:t>
            </a:r>
            <a:r>
              <a:rPr lang="en-US" noProof="0" dirty="0" err="1"/>
              <a:t>github.com</a:t>
            </a:r>
            <a:r>
              <a:rPr lang="en-US" noProof="0" dirty="0"/>
              <a:t>/</a:t>
            </a:r>
            <a:r>
              <a:rPr lang="en-US" noProof="0" dirty="0" err="1"/>
              <a:t>lmalina</a:t>
            </a:r>
            <a:r>
              <a:rPr lang="en-US" noProof="0" dirty="0"/>
              <a:t>/</a:t>
            </a:r>
            <a:r>
              <a:rPr lang="en-US" noProof="0" dirty="0" err="1"/>
              <a:t>pySC</a:t>
            </a:r>
            <a:endParaRPr lang="en-US" noProof="0" dirty="0"/>
          </a:p>
        </p:txBody>
      </p:sp>
      <p:sp>
        <p:nvSpPr>
          <p:cNvPr id="2" name="Espace réservé du numéro de diapositive 1">
            <a:extLst>
              <a:ext uri="{FF2B5EF4-FFF2-40B4-BE49-F238E27FC236}">
                <a16:creationId xmlns:a16="http://schemas.microsoft.com/office/drawing/2014/main" id="{ACB3B838-3E3F-F10D-25B7-027C7A39A60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en-US"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0E4194"/>
              </a:solidFill>
              <a:effectLst/>
              <a:uLnTx/>
              <a:uFillTx/>
              <a:latin typeface="Arial"/>
              <a:ea typeface="+mn-ea"/>
              <a:cs typeface="+mn-cs"/>
            </a:endParaRPr>
          </a:p>
        </p:txBody>
      </p:sp>
    </p:spTree>
    <p:extLst>
      <p:ext uri="{BB962C8B-B14F-4D97-AF65-F5344CB8AC3E}">
        <p14:creationId xmlns:p14="http://schemas.microsoft.com/office/powerpoint/2010/main" val="2169777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1041A7A-5352-7A7B-92BD-22F23293B5A6}"/>
              </a:ext>
            </a:extLst>
          </p:cNvPr>
          <p:cNvPicPr>
            <a:picLocks noChangeAspect="1"/>
          </p:cNvPicPr>
          <p:nvPr/>
        </p:nvPicPr>
        <p:blipFill>
          <a:blip r:embed="rId2"/>
          <a:stretch>
            <a:fillRect/>
          </a:stretch>
        </p:blipFill>
        <p:spPr>
          <a:xfrm>
            <a:off x="522508" y="734190"/>
            <a:ext cx="8525820" cy="5912064"/>
          </a:xfrm>
          <a:prstGeom prst="rect">
            <a:avLst/>
          </a:prstGeom>
        </p:spPr>
      </p:pic>
      <p:sp>
        <p:nvSpPr>
          <p:cNvPr id="2" name="Titre 1">
            <a:extLst>
              <a:ext uri="{FF2B5EF4-FFF2-40B4-BE49-F238E27FC236}">
                <a16:creationId xmlns:a16="http://schemas.microsoft.com/office/drawing/2014/main" id="{4A44C46C-A74D-AD64-8CA9-406E4B8107C9}"/>
              </a:ext>
            </a:extLst>
          </p:cNvPr>
          <p:cNvSpPr>
            <a:spLocks noGrp="1"/>
          </p:cNvSpPr>
          <p:nvPr>
            <p:ph type="title"/>
          </p:nvPr>
        </p:nvSpPr>
        <p:spPr/>
        <p:txBody>
          <a:bodyPr/>
          <a:lstStyle/>
          <a:p>
            <a:r>
              <a:rPr lang="en-US" noProof="0" dirty="0"/>
              <a:t>Python Middle Layer (</a:t>
            </a:r>
            <a:r>
              <a:rPr lang="en-US" noProof="0" dirty="0" err="1"/>
              <a:t>pyAML</a:t>
            </a:r>
            <a:r>
              <a:rPr lang="en-US" noProof="0" dirty="0"/>
              <a:t>)</a:t>
            </a:r>
          </a:p>
        </p:txBody>
      </p:sp>
      <p:sp>
        <p:nvSpPr>
          <p:cNvPr id="3" name="Espace réservé du pied de page 2">
            <a:extLst>
              <a:ext uri="{FF2B5EF4-FFF2-40B4-BE49-F238E27FC236}">
                <a16:creationId xmlns:a16="http://schemas.microsoft.com/office/drawing/2014/main" id="{5F403AEB-C577-C7FD-B6C9-A73D1428131E}"/>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8" name="ZoneTexte 7">
            <a:extLst>
              <a:ext uri="{FF2B5EF4-FFF2-40B4-BE49-F238E27FC236}">
                <a16:creationId xmlns:a16="http://schemas.microsoft.com/office/drawing/2014/main" id="{4180CFF3-035E-1405-2BB7-F64F383AC6EA}"/>
              </a:ext>
            </a:extLst>
          </p:cNvPr>
          <p:cNvSpPr txBox="1"/>
          <p:nvPr/>
        </p:nvSpPr>
        <p:spPr>
          <a:xfrm>
            <a:off x="9498940" y="2026625"/>
            <a:ext cx="1795373" cy="3477875"/>
          </a:xfrm>
          <a:prstGeom prst="rect">
            <a:avLst/>
          </a:prstGeom>
          <a:noFill/>
          <a:ln w="38100">
            <a:solidFill>
              <a:srgbClr val="FF0000"/>
            </a:solidFill>
          </a:ln>
        </p:spPr>
        <p:txBody>
          <a:bodyPr wrap="square" rtlCol="0">
            <a:spAutoFit/>
          </a:bodyPr>
          <a:lstStyle/>
          <a:p>
            <a:pPr algn="ctr"/>
            <a:r>
              <a:rPr lang="en-US" sz="2000" b="1" noProof="0" dirty="0">
                <a:solidFill>
                  <a:srgbClr val="3F6BAE"/>
                </a:solidFill>
              </a:rPr>
              <a:t>No fancy Application Packages</a:t>
            </a:r>
          </a:p>
          <a:p>
            <a:pPr algn="ctr"/>
            <a:endParaRPr lang="en-US" sz="2000" b="1" noProof="0" dirty="0">
              <a:solidFill>
                <a:srgbClr val="3F6BAE"/>
              </a:solidFill>
            </a:endParaRPr>
          </a:p>
          <a:p>
            <a:pPr algn="ctr"/>
            <a:r>
              <a:rPr lang="en-US" sz="2000" b="1" noProof="0" dirty="0">
                <a:solidFill>
                  <a:srgbClr val="3F6BAE"/>
                </a:solidFill>
              </a:rPr>
              <a:t>No high-level applications</a:t>
            </a:r>
          </a:p>
          <a:p>
            <a:pPr algn="ctr"/>
            <a:endParaRPr lang="en-US" sz="2000" b="1" noProof="0" dirty="0">
              <a:solidFill>
                <a:srgbClr val="3F6BAE"/>
              </a:solidFill>
            </a:endParaRPr>
          </a:p>
          <a:p>
            <a:pPr algn="ctr"/>
            <a:r>
              <a:rPr lang="en-US" sz="2000" b="1" noProof="0" dirty="0">
                <a:solidFill>
                  <a:srgbClr val="3F6BAE"/>
                </a:solidFill>
              </a:rPr>
              <a:t>Focus on the definition of a Middle Layer</a:t>
            </a:r>
          </a:p>
        </p:txBody>
      </p:sp>
      <p:sp>
        <p:nvSpPr>
          <p:cNvPr id="5" name="Espace réservé du numéro de diapositive 4">
            <a:extLst>
              <a:ext uri="{FF2B5EF4-FFF2-40B4-BE49-F238E27FC236}">
                <a16:creationId xmlns:a16="http://schemas.microsoft.com/office/drawing/2014/main" id="{2150A055-FD8B-FDB6-C9AE-0FD0C175C19F}"/>
              </a:ext>
            </a:extLst>
          </p:cNvPr>
          <p:cNvSpPr>
            <a:spLocks noGrp="1"/>
          </p:cNvSpPr>
          <p:nvPr>
            <p:ph type="sldNum" sz="quarter" idx="11"/>
          </p:nvPr>
        </p:nvSpPr>
        <p:spPr/>
        <p:txBody>
          <a:bodyPr/>
          <a:lstStyle/>
          <a:p>
            <a:fld id="{F1620CC9-C982-429E-97C9-9F71A6603CFC}" type="slidenum">
              <a:rPr lang="en-US" smtClean="0"/>
              <a:pPr/>
              <a:t>19</a:t>
            </a:fld>
            <a:endParaRPr lang="en-US" dirty="0"/>
          </a:p>
        </p:txBody>
      </p:sp>
    </p:spTree>
    <p:extLst>
      <p:ext uri="{BB962C8B-B14F-4D97-AF65-F5344CB8AC3E}">
        <p14:creationId xmlns:p14="http://schemas.microsoft.com/office/powerpoint/2010/main" val="180178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68ACC08-1E24-8AAE-4382-6FDBDF5D1C19}"/>
              </a:ext>
            </a:extLst>
          </p:cNvPr>
          <p:cNvSpPr>
            <a:spLocks noGrp="1"/>
          </p:cNvSpPr>
          <p:nvPr>
            <p:ph type="title"/>
          </p:nvPr>
        </p:nvSpPr>
        <p:spPr/>
        <p:txBody>
          <a:bodyPr/>
          <a:lstStyle/>
          <a:p>
            <a:r>
              <a:rPr lang="en-US" noProof="0" dirty="0"/>
              <a:t>Contents</a:t>
            </a:r>
          </a:p>
        </p:txBody>
      </p:sp>
      <p:pic>
        <p:nvPicPr>
          <p:cNvPr id="6" name="Image 5">
            <a:extLst>
              <a:ext uri="{FF2B5EF4-FFF2-40B4-BE49-F238E27FC236}">
                <a16:creationId xmlns:a16="http://schemas.microsoft.com/office/drawing/2014/main" id="{29024671-12DE-C517-83F2-D0F603DEC2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15880" y="1988840"/>
            <a:ext cx="6457194" cy="3666648"/>
          </a:xfrm>
          <a:prstGeom prst="rect">
            <a:avLst/>
          </a:prstGeom>
        </p:spPr>
      </p:pic>
      <p:sp>
        <p:nvSpPr>
          <p:cNvPr id="7" name="ZoneTexte 6">
            <a:extLst>
              <a:ext uri="{FF2B5EF4-FFF2-40B4-BE49-F238E27FC236}">
                <a16:creationId xmlns:a16="http://schemas.microsoft.com/office/drawing/2014/main" id="{571119F1-808E-EE2F-6720-77722125E986}"/>
              </a:ext>
            </a:extLst>
          </p:cNvPr>
          <p:cNvSpPr txBox="1"/>
          <p:nvPr/>
        </p:nvSpPr>
        <p:spPr>
          <a:xfrm>
            <a:off x="10206695" y="946100"/>
            <a:ext cx="1813317" cy="646331"/>
          </a:xfrm>
          <a:prstGeom prst="rect">
            <a:avLst/>
          </a:prstGeom>
          <a:noFill/>
        </p:spPr>
        <p:txBody>
          <a:bodyPr wrap="none" rtlCol="0">
            <a:spAutoFit/>
          </a:bodyPr>
          <a:lstStyle/>
          <a:p>
            <a:r>
              <a:rPr lang="en-US" noProof="0" dirty="0"/>
              <a:t>SR: 354 m</a:t>
            </a:r>
          </a:p>
          <a:p>
            <a:r>
              <a:rPr lang="en-US" noProof="0" dirty="0"/>
              <a:t>Booster: 157 m</a:t>
            </a:r>
          </a:p>
        </p:txBody>
      </p:sp>
      <p:sp>
        <p:nvSpPr>
          <p:cNvPr id="8" name="ZoneTexte 7">
            <a:extLst>
              <a:ext uri="{FF2B5EF4-FFF2-40B4-BE49-F238E27FC236}">
                <a16:creationId xmlns:a16="http://schemas.microsoft.com/office/drawing/2014/main" id="{C71FE183-0405-8E22-5561-FDF43BDC4F3D}"/>
              </a:ext>
            </a:extLst>
          </p:cNvPr>
          <p:cNvSpPr txBox="1"/>
          <p:nvPr/>
        </p:nvSpPr>
        <p:spPr>
          <a:xfrm>
            <a:off x="6395019" y="5390627"/>
            <a:ext cx="1556836" cy="646331"/>
          </a:xfrm>
          <a:prstGeom prst="rect">
            <a:avLst/>
          </a:prstGeom>
          <a:noFill/>
        </p:spPr>
        <p:txBody>
          <a:bodyPr wrap="none" rtlCol="0">
            <a:spAutoFit/>
          </a:bodyPr>
          <a:lstStyle/>
          <a:p>
            <a:r>
              <a:rPr lang="en-US" noProof="0" dirty="0"/>
              <a:t>29 beamlines</a:t>
            </a:r>
          </a:p>
          <a:p>
            <a:r>
              <a:rPr lang="en-US" noProof="0" dirty="0"/>
              <a:t>1 cryo-EM</a:t>
            </a:r>
          </a:p>
        </p:txBody>
      </p:sp>
      <p:sp>
        <p:nvSpPr>
          <p:cNvPr id="9" name="ZoneTexte 8">
            <a:extLst>
              <a:ext uri="{FF2B5EF4-FFF2-40B4-BE49-F238E27FC236}">
                <a16:creationId xmlns:a16="http://schemas.microsoft.com/office/drawing/2014/main" id="{FDEB003A-0ED7-4088-3F3A-28C9505B91AB}"/>
              </a:ext>
            </a:extLst>
          </p:cNvPr>
          <p:cNvSpPr txBox="1"/>
          <p:nvPr/>
        </p:nvSpPr>
        <p:spPr>
          <a:xfrm>
            <a:off x="8746175" y="4655840"/>
            <a:ext cx="3300904" cy="923330"/>
          </a:xfrm>
          <a:prstGeom prst="rect">
            <a:avLst/>
          </a:prstGeom>
          <a:noFill/>
        </p:spPr>
        <p:txBody>
          <a:bodyPr wrap="none" rtlCol="0">
            <a:spAutoFit/>
          </a:bodyPr>
          <a:lstStyle/>
          <a:p>
            <a:pPr algn="ctr"/>
            <a:r>
              <a:rPr lang="en-US" noProof="0" dirty="0"/>
              <a:t>11 km  South of Paris, France</a:t>
            </a:r>
          </a:p>
          <a:p>
            <a:pPr algn="ctr"/>
            <a:r>
              <a:rPr lang="en-US" noProof="0" dirty="0"/>
              <a:t>heart of the Paris-</a:t>
            </a:r>
            <a:r>
              <a:rPr lang="en-US" noProof="0" dirty="0" err="1"/>
              <a:t>Saclay</a:t>
            </a:r>
            <a:r>
              <a:rPr lang="en-US" noProof="0" dirty="0"/>
              <a:t> </a:t>
            </a:r>
          </a:p>
          <a:p>
            <a:pPr algn="ctr"/>
            <a:r>
              <a:rPr lang="en-US" noProof="0" dirty="0"/>
              <a:t>university and technology park</a:t>
            </a:r>
          </a:p>
        </p:txBody>
      </p:sp>
      <p:sp>
        <p:nvSpPr>
          <p:cNvPr id="5" name="Espace réservé du texte 4">
            <a:extLst>
              <a:ext uri="{FF2B5EF4-FFF2-40B4-BE49-F238E27FC236}">
                <a16:creationId xmlns:a16="http://schemas.microsoft.com/office/drawing/2014/main" id="{EEC65332-60A6-0FB9-8CD3-82D0E604C8CB}"/>
              </a:ext>
            </a:extLst>
          </p:cNvPr>
          <p:cNvSpPr>
            <a:spLocks noGrp="1"/>
          </p:cNvSpPr>
          <p:nvPr>
            <p:ph type="body" sz="quarter" idx="12"/>
          </p:nvPr>
        </p:nvSpPr>
        <p:spPr/>
        <p:txBody>
          <a:bodyPr/>
          <a:lstStyle/>
          <a:p>
            <a:r>
              <a:rPr lang="en-US" noProof="0" dirty="0"/>
              <a:t>Welcome to SOLEIL</a:t>
            </a:r>
          </a:p>
          <a:p>
            <a:pPr lvl="1"/>
            <a:r>
              <a:rPr lang="en-US" noProof="0" dirty="0"/>
              <a:t>Safety Rules</a:t>
            </a:r>
          </a:p>
          <a:p>
            <a:endParaRPr lang="en-US" noProof="0" dirty="0"/>
          </a:p>
          <a:p>
            <a:endParaRPr lang="en-US" noProof="0" dirty="0"/>
          </a:p>
          <a:p>
            <a:r>
              <a:rPr lang="en-US" noProof="0" dirty="0"/>
              <a:t>Introduction to SOLEIL and SOLEIL II</a:t>
            </a:r>
          </a:p>
          <a:p>
            <a:endParaRPr lang="en-US" noProof="0" dirty="0"/>
          </a:p>
          <a:p>
            <a:endParaRPr lang="en-US" noProof="0" dirty="0"/>
          </a:p>
          <a:p>
            <a:endParaRPr lang="en-US" noProof="0" dirty="0"/>
          </a:p>
          <a:p>
            <a:r>
              <a:rPr lang="en-US" noProof="0" dirty="0"/>
              <a:t>Workshop Opening</a:t>
            </a:r>
          </a:p>
          <a:p>
            <a:endParaRPr lang="en-US" noProof="0" dirty="0"/>
          </a:p>
          <a:p>
            <a:endParaRPr lang="en-US" noProof="0" dirty="0"/>
          </a:p>
          <a:p>
            <a:endParaRPr lang="en-US" noProof="0" dirty="0"/>
          </a:p>
        </p:txBody>
      </p:sp>
      <p:sp>
        <p:nvSpPr>
          <p:cNvPr id="10" name="Espace réservé du pied de page 9">
            <a:extLst>
              <a:ext uri="{FF2B5EF4-FFF2-40B4-BE49-F238E27FC236}">
                <a16:creationId xmlns:a16="http://schemas.microsoft.com/office/drawing/2014/main" id="{4521FF07-3820-AEC5-2D04-89B708827698}"/>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11" name="Espace réservé du numéro de diapositive 10">
            <a:extLst>
              <a:ext uri="{FF2B5EF4-FFF2-40B4-BE49-F238E27FC236}">
                <a16:creationId xmlns:a16="http://schemas.microsoft.com/office/drawing/2014/main" id="{71B99978-44DF-3B2C-8725-5073AFFE90A1}"/>
              </a:ext>
            </a:extLst>
          </p:cNvPr>
          <p:cNvSpPr>
            <a:spLocks noGrp="1"/>
          </p:cNvSpPr>
          <p:nvPr>
            <p:ph type="sldNum" sz="quarter" idx="11"/>
          </p:nvPr>
        </p:nvSpPr>
        <p:spPr/>
        <p:txBody>
          <a:bodyPr/>
          <a:lstStyle/>
          <a:p>
            <a:fld id="{F1620CC9-C982-429E-97C9-9F71A6603CFC}" type="slidenum">
              <a:rPr lang="en-US" smtClean="0"/>
              <a:pPr/>
              <a:t>2</a:t>
            </a:fld>
            <a:endParaRPr lang="en-US" dirty="0"/>
          </a:p>
        </p:txBody>
      </p:sp>
    </p:spTree>
    <p:extLst>
      <p:ext uri="{BB962C8B-B14F-4D97-AF65-F5344CB8AC3E}">
        <p14:creationId xmlns:p14="http://schemas.microsoft.com/office/powerpoint/2010/main" val="273804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95400" y="692696"/>
            <a:ext cx="10945216" cy="2103040"/>
          </a:xfrm>
          <a:prstGeom prst="rect">
            <a:avLst/>
          </a:prstGeom>
          <a:noFill/>
          <a:ln/>
        </p:spPr>
        <p:txBody>
          <a:bodyPr wrap="square" lIns="0" tIns="0" rIns="0" bIns="0" rtlCol="0" anchor="t"/>
          <a:lstStyle/>
          <a:p>
            <a:pPr algn="just"/>
            <a:r>
              <a:rPr lang="en-US" b="1" noProof="0" dirty="0">
                <a:solidFill>
                  <a:srgbClr val="0E4194"/>
                </a:solidFill>
              </a:rPr>
              <a:t>Team Synergy: Maximizing Feature Potential and Core </a:t>
            </a:r>
            <a:r>
              <a:rPr lang="en-US" b="1" noProof="0" dirty="0" err="1">
                <a:solidFill>
                  <a:srgbClr val="0E4194"/>
                </a:solidFill>
              </a:rPr>
              <a:t>pyAML</a:t>
            </a:r>
            <a:r>
              <a:rPr lang="en-US" b="1" noProof="0" dirty="0">
                <a:solidFill>
                  <a:srgbClr val="0E4194"/>
                </a:solidFill>
              </a:rPr>
              <a:t> Consolidation</a:t>
            </a:r>
          </a:p>
          <a:p>
            <a:pPr algn="just"/>
            <a:endParaRPr lang="en-US" noProof="0" dirty="0">
              <a:solidFill>
                <a:srgbClr val="0E4194"/>
              </a:solidFill>
            </a:endParaRPr>
          </a:p>
          <a:p>
            <a:pPr algn="just"/>
            <a:r>
              <a:rPr lang="en-US" noProof="0" dirty="0">
                <a:solidFill>
                  <a:srgbClr val="0E4194"/>
                </a:solidFill>
              </a:rPr>
              <a:t>The primary focus </a:t>
            </a:r>
            <a:r>
              <a:rPr lang="en-US" dirty="0">
                <a:solidFill>
                  <a:srgbClr val="0E4194"/>
                </a:solidFill>
              </a:rPr>
              <a:t>is </a:t>
            </a:r>
            <a:r>
              <a:rPr lang="en-US" noProof="0" dirty="0">
                <a:solidFill>
                  <a:srgbClr val="0E4194"/>
                </a:solidFill>
              </a:rPr>
              <a:t>to synchronize development efforts to enhance </a:t>
            </a:r>
            <a:r>
              <a:rPr lang="en-US" noProof="0" dirty="0" err="1">
                <a:solidFill>
                  <a:srgbClr val="0E4194"/>
                </a:solidFill>
              </a:rPr>
              <a:t>pyAML's</a:t>
            </a:r>
            <a:r>
              <a:rPr lang="en-US" noProof="0" dirty="0">
                <a:solidFill>
                  <a:srgbClr val="0E4194"/>
                </a:solidFill>
              </a:rPr>
              <a:t> feature set while fortifying its core architecture.</a:t>
            </a:r>
          </a:p>
          <a:p>
            <a:pPr algn="just"/>
            <a:endParaRPr lang="en-US" b="1" noProof="0" dirty="0">
              <a:solidFill>
                <a:srgbClr val="0E4194"/>
              </a:solidFill>
            </a:endParaRPr>
          </a:p>
          <a:p>
            <a:pPr algn="just"/>
            <a:r>
              <a:rPr lang="en-US" b="1" noProof="0" dirty="0">
                <a:solidFill>
                  <a:srgbClr val="0E4194"/>
                </a:solidFill>
              </a:rPr>
              <a:t>Key Presentations</a:t>
            </a:r>
          </a:p>
          <a:p>
            <a:pPr algn="just"/>
            <a:endParaRPr lang="en-US" b="1" noProof="0" dirty="0">
              <a:solidFill>
                <a:srgbClr val="0E4194"/>
              </a:solidFill>
            </a:endParaRPr>
          </a:p>
          <a:p>
            <a:pPr marL="285750" indent="-285750" algn="just">
              <a:buFont typeface="Arial" panose="020B0604020202020204" pitchFamily="34" charset="0"/>
              <a:buChar char="•"/>
            </a:pPr>
            <a:r>
              <a:rPr lang="en-US" b="1" noProof="0" dirty="0">
                <a:solidFill>
                  <a:srgbClr val="0E4194"/>
                </a:solidFill>
              </a:rPr>
              <a:t>Teresia OLSSON</a:t>
            </a:r>
            <a:r>
              <a:rPr lang="en-US" noProof="0" dirty="0">
                <a:solidFill>
                  <a:srgbClr val="0E4194"/>
                </a:solidFill>
              </a:rPr>
              <a:t>: </a:t>
            </a:r>
            <a:r>
              <a:rPr lang="en-US" b="1" noProof="0" dirty="0" err="1">
                <a:solidFill>
                  <a:srgbClr val="0E4194"/>
                </a:solidFill>
              </a:rPr>
              <a:t>pyAML</a:t>
            </a:r>
            <a:r>
              <a:rPr lang="en-US" b="1" noProof="0" dirty="0">
                <a:solidFill>
                  <a:srgbClr val="0E4194"/>
                </a:solidFill>
              </a:rPr>
              <a:t> Project Status Report.</a:t>
            </a:r>
            <a:r>
              <a:rPr lang="en-US" noProof="0" dirty="0">
                <a:solidFill>
                  <a:srgbClr val="0E4194"/>
                </a:solidFill>
              </a:rPr>
              <a:t> A comprehensive update on the progress made since the Berlin workshop, specifically regarding specification documentation and the evolution of the </a:t>
            </a:r>
            <a:r>
              <a:rPr lang="en-US" noProof="0" dirty="0" err="1">
                <a:solidFill>
                  <a:srgbClr val="0E4194"/>
                </a:solidFill>
              </a:rPr>
              <a:t>pyAML</a:t>
            </a:r>
            <a:r>
              <a:rPr lang="en-US" noProof="0" dirty="0">
                <a:solidFill>
                  <a:srgbClr val="0E4194"/>
                </a:solidFill>
              </a:rPr>
              <a:t> product.</a:t>
            </a:r>
          </a:p>
          <a:p>
            <a:pPr marL="285750" indent="-285750" algn="just">
              <a:buFont typeface="Arial" panose="020B0604020202020204" pitchFamily="34" charset="0"/>
              <a:buChar char="•"/>
            </a:pPr>
            <a:endParaRPr lang="en-US" b="1" noProof="0" dirty="0">
              <a:solidFill>
                <a:srgbClr val="0E4194"/>
              </a:solidFill>
            </a:endParaRPr>
          </a:p>
          <a:p>
            <a:pPr marL="285750" indent="-285750" algn="just">
              <a:buFont typeface="Arial" panose="020B0604020202020204" pitchFamily="34" charset="0"/>
              <a:buChar char="•"/>
            </a:pPr>
            <a:r>
              <a:rPr lang="en-US" b="1" noProof="0" dirty="0">
                <a:solidFill>
                  <a:srgbClr val="0E4194"/>
                </a:solidFill>
              </a:rPr>
              <a:t>Jean-Luc PONS</a:t>
            </a:r>
            <a:r>
              <a:rPr lang="en-US" noProof="0" dirty="0">
                <a:solidFill>
                  <a:srgbClr val="0E4194"/>
                </a:solidFill>
              </a:rPr>
              <a:t>: </a:t>
            </a:r>
            <a:r>
              <a:rPr lang="en-US" b="1" noProof="0" dirty="0">
                <a:solidFill>
                  <a:srgbClr val="0E4194"/>
                </a:solidFill>
              </a:rPr>
              <a:t>Prototype Development Progress.</a:t>
            </a:r>
            <a:r>
              <a:rPr lang="en-US" noProof="0" dirty="0">
                <a:solidFill>
                  <a:srgbClr val="0E4194"/>
                </a:solidFill>
              </a:rPr>
              <a:t> An in-depth look at the </a:t>
            </a:r>
            <a:r>
              <a:rPr lang="en-US" noProof="0" dirty="0" err="1">
                <a:solidFill>
                  <a:srgbClr val="0E4194"/>
                </a:solidFill>
              </a:rPr>
              <a:t>pyaml</a:t>
            </a:r>
            <a:r>
              <a:rPr lang="en-US" noProof="0" dirty="0">
                <a:solidFill>
                  <a:srgbClr val="0E4194"/>
                </a:solidFill>
              </a:rPr>
              <a:t>-repository, highlighting the implementation of control system interfaces via the dedicated tango-</a:t>
            </a:r>
            <a:r>
              <a:rPr lang="en-US" noProof="0" dirty="0" err="1">
                <a:solidFill>
                  <a:srgbClr val="0E4194"/>
                </a:solidFill>
              </a:rPr>
              <a:t>pyaml</a:t>
            </a:r>
            <a:r>
              <a:rPr lang="en-US" noProof="0" dirty="0">
                <a:solidFill>
                  <a:srgbClr val="0E4194"/>
                </a:solidFill>
              </a:rPr>
              <a:t> and </a:t>
            </a:r>
            <a:r>
              <a:rPr lang="en-US" noProof="0" dirty="0" err="1">
                <a:solidFill>
                  <a:srgbClr val="0E4194"/>
                </a:solidFill>
              </a:rPr>
              <a:t>pyaml</a:t>
            </a:r>
            <a:r>
              <a:rPr lang="en-US" noProof="0" dirty="0">
                <a:solidFill>
                  <a:srgbClr val="0E4194"/>
                </a:solidFill>
              </a:rPr>
              <a:t>-cs-</a:t>
            </a:r>
            <a:r>
              <a:rPr lang="en-US" noProof="0" dirty="0" err="1">
                <a:solidFill>
                  <a:srgbClr val="0E4194"/>
                </a:solidFill>
              </a:rPr>
              <a:t>oa</a:t>
            </a:r>
            <a:r>
              <a:rPr lang="en-US" noProof="0" dirty="0">
                <a:solidFill>
                  <a:srgbClr val="0E4194"/>
                </a:solidFill>
              </a:rPr>
              <a:t> repositories.</a:t>
            </a:r>
          </a:p>
          <a:p>
            <a:pPr marL="285750" indent="-285750" algn="just">
              <a:buFont typeface="Arial" panose="020B0604020202020204" pitchFamily="34" charset="0"/>
              <a:buChar char="•"/>
            </a:pPr>
            <a:endParaRPr lang="en-US" b="1" noProof="0" dirty="0">
              <a:solidFill>
                <a:srgbClr val="0E4194"/>
              </a:solidFill>
            </a:endParaRPr>
          </a:p>
          <a:p>
            <a:pPr marL="285750" indent="-285750" algn="just">
              <a:buFont typeface="Arial" panose="020B0604020202020204" pitchFamily="34" charset="0"/>
              <a:buChar char="•"/>
            </a:pPr>
            <a:r>
              <a:rPr lang="en-US" b="1" noProof="0" dirty="0" err="1">
                <a:solidFill>
                  <a:srgbClr val="0E4194"/>
                </a:solidFill>
              </a:rPr>
              <a:t>Waheedullah</a:t>
            </a:r>
            <a:r>
              <a:rPr lang="en-US" b="1" noProof="0" dirty="0">
                <a:solidFill>
                  <a:srgbClr val="0E4194"/>
                </a:solidFill>
              </a:rPr>
              <a:t> Sulaiman KHAIL</a:t>
            </a:r>
            <a:r>
              <a:rPr lang="en-US" noProof="0" dirty="0">
                <a:solidFill>
                  <a:srgbClr val="0E4194"/>
                </a:solidFill>
              </a:rPr>
              <a:t>: </a:t>
            </a:r>
            <a:r>
              <a:rPr lang="en-US" b="1" noProof="0" dirty="0" err="1">
                <a:solidFill>
                  <a:srgbClr val="0E4194"/>
                </a:solidFill>
              </a:rPr>
              <a:t>accml</a:t>
            </a:r>
            <a:r>
              <a:rPr lang="en-US" b="1" noProof="0" dirty="0">
                <a:solidFill>
                  <a:srgbClr val="0E4194"/>
                </a:solidFill>
              </a:rPr>
              <a:t>-repository Development.</a:t>
            </a:r>
            <a:r>
              <a:rPr lang="en-US" noProof="0" dirty="0">
                <a:solidFill>
                  <a:srgbClr val="0E4194"/>
                </a:solidFill>
              </a:rPr>
              <a:t> An update on the technical milestones reached within the </a:t>
            </a:r>
            <a:r>
              <a:rPr lang="en-US" noProof="0" dirty="0" err="1">
                <a:solidFill>
                  <a:srgbClr val="0E4194"/>
                </a:solidFill>
              </a:rPr>
              <a:t>AccML</a:t>
            </a:r>
            <a:r>
              <a:rPr lang="en-US" noProof="0" dirty="0">
                <a:solidFill>
                  <a:srgbClr val="0E4194"/>
                </a:solidFill>
              </a:rPr>
              <a:t> framework.</a:t>
            </a:r>
          </a:p>
          <a:p>
            <a:pPr marL="285750" indent="-285750" algn="just">
              <a:buFont typeface="Arial" panose="020B0604020202020204" pitchFamily="34" charset="0"/>
              <a:buChar char="•"/>
            </a:pPr>
            <a:endParaRPr lang="en-US" b="1" noProof="0" dirty="0">
              <a:solidFill>
                <a:srgbClr val="0E4194"/>
              </a:solidFill>
            </a:endParaRPr>
          </a:p>
          <a:p>
            <a:pPr marL="285750" indent="-285750" algn="just">
              <a:buFont typeface="Arial" panose="020B0604020202020204" pitchFamily="34" charset="0"/>
              <a:buChar char="•"/>
            </a:pPr>
            <a:r>
              <a:rPr lang="en-US" b="1" noProof="0" dirty="0">
                <a:solidFill>
                  <a:srgbClr val="0E4194"/>
                </a:solidFill>
              </a:rPr>
              <a:t>Konstantinos PARASCHOU</a:t>
            </a:r>
            <a:r>
              <a:rPr lang="en-US" noProof="0" dirty="0">
                <a:solidFill>
                  <a:srgbClr val="0E4194"/>
                </a:solidFill>
              </a:rPr>
              <a:t>: </a:t>
            </a:r>
            <a:r>
              <a:rPr lang="en-US" b="1" noProof="0" dirty="0">
                <a:solidFill>
                  <a:srgbClr val="0E4194"/>
                </a:solidFill>
              </a:rPr>
              <a:t>Python Simulated Commissioning (</a:t>
            </a:r>
            <a:r>
              <a:rPr lang="en-US" b="1" noProof="0" dirty="0" err="1">
                <a:solidFill>
                  <a:srgbClr val="0E4194"/>
                </a:solidFill>
              </a:rPr>
              <a:t>pySC</a:t>
            </a:r>
            <a:r>
              <a:rPr lang="en-US" b="1" noProof="0" dirty="0">
                <a:solidFill>
                  <a:srgbClr val="0E4194"/>
                </a:solidFill>
              </a:rPr>
              <a:t>).</a:t>
            </a:r>
            <a:r>
              <a:rPr lang="en-US" noProof="0" dirty="0">
                <a:solidFill>
                  <a:srgbClr val="0E4194"/>
                </a:solidFill>
              </a:rPr>
              <a:t> A status report on the </a:t>
            </a:r>
            <a:r>
              <a:rPr lang="en-US" noProof="0" dirty="0" err="1">
                <a:solidFill>
                  <a:srgbClr val="0E4194"/>
                </a:solidFill>
              </a:rPr>
              <a:t>pySC</a:t>
            </a:r>
            <a:r>
              <a:rPr lang="en-US" noProof="0" dirty="0">
                <a:solidFill>
                  <a:srgbClr val="0E4194"/>
                </a:solidFill>
              </a:rPr>
              <a:t> project and its integration within the broader ecosystem.</a:t>
            </a:r>
          </a:p>
        </p:txBody>
      </p:sp>
      <p:sp>
        <p:nvSpPr>
          <p:cNvPr id="4" name="Titre 3">
            <a:extLst>
              <a:ext uri="{FF2B5EF4-FFF2-40B4-BE49-F238E27FC236}">
                <a16:creationId xmlns:a16="http://schemas.microsoft.com/office/drawing/2014/main" id="{0A65E353-CAE7-6E0A-D380-900A3F928B91}"/>
              </a:ext>
            </a:extLst>
          </p:cNvPr>
          <p:cNvSpPr>
            <a:spLocks noGrp="1"/>
          </p:cNvSpPr>
          <p:nvPr>
            <p:ph type="title"/>
          </p:nvPr>
        </p:nvSpPr>
        <p:spPr/>
        <p:txBody>
          <a:bodyPr/>
          <a:lstStyle/>
          <a:p>
            <a:r>
              <a:rPr lang="en-US" noProof="0" dirty="0">
                <a:ea typeface="Arial" pitchFamily="34" charset="-122"/>
                <a:cs typeface="Arial" pitchFamily="34" charset="-120"/>
              </a:rPr>
              <a:t>Workshop Objectives</a:t>
            </a:r>
            <a:endParaRPr lang="en-US" noProof="0" dirty="0"/>
          </a:p>
        </p:txBody>
      </p:sp>
      <p:sp>
        <p:nvSpPr>
          <p:cNvPr id="6" name="Espace réservé du pied de page 5">
            <a:extLst>
              <a:ext uri="{FF2B5EF4-FFF2-40B4-BE49-F238E27FC236}">
                <a16:creationId xmlns:a16="http://schemas.microsoft.com/office/drawing/2014/main" id="{3DEC08B9-F6BF-F002-7D2C-EED1CB870DA4}"/>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7" name="Espace réservé du numéro de diapositive 6">
            <a:extLst>
              <a:ext uri="{FF2B5EF4-FFF2-40B4-BE49-F238E27FC236}">
                <a16:creationId xmlns:a16="http://schemas.microsoft.com/office/drawing/2014/main" id="{49555388-174C-B918-4BEC-0234EB5B94C6}"/>
              </a:ext>
            </a:extLst>
          </p:cNvPr>
          <p:cNvSpPr>
            <a:spLocks noGrp="1"/>
          </p:cNvSpPr>
          <p:nvPr>
            <p:ph type="sldNum" sz="quarter" idx="11"/>
          </p:nvPr>
        </p:nvSpPr>
        <p:spPr/>
        <p:txBody>
          <a:bodyPr/>
          <a:lstStyle/>
          <a:p>
            <a:fld id="{F1620CC9-C982-429E-97C9-9F71A6603CFC}"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1D3AC-0472-66AF-77D2-0C50FDC7C5E4}"/>
              </a:ext>
            </a:extLst>
          </p:cNvPr>
          <p:cNvSpPr>
            <a:spLocks noGrp="1"/>
          </p:cNvSpPr>
          <p:nvPr>
            <p:ph type="title"/>
          </p:nvPr>
        </p:nvSpPr>
        <p:spPr/>
        <p:txBody>
          <a:bodyPr/>
          <a:lstStyle/>
          <a:p>
            <a:r>
              <a:rPr lang="en-US" dirty="0">
                <a:ea typeface="Arial" pitchFamily="34" charset="-122"/>
                <a:cs typeface="Arial" pitchFamily="34" charset="-120"/>
              </a:rPr>
              <a:t>Workshop Objectives</a:t>
            </a:r>
            <a:endParaRPr lang="en-US" dirty="0"/>
          </a:p>
        </p:txBody>
      </p:sp>
      <p:sp>
        <p:nvSpPr>
          <p:cNvPr id="3" name="Espace réservé du pied de page 2">
            <a:extLst>
              <a:ext uri="{FF2B5EF4-FFF2-40B4-BE49-F238E27FC236}">
                <a16:creationId xmlns:a16="http://schemas.microsoft.com/office/drawing/2014/main" id="{AB73FF7A-0CA9-C131-2D78-94FF2D3E8C72}"/>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4" name="Espace réservé du texte 3">
            <a:extLst>
              <a:ext uri="{FF2B5EF4-FFF2-40B4-BE49-F238E27FC236}">
                <a16:creationId xmlns:a16="http://schemas.microsoft.com/office/drawing/2014/main" id="{8FE88CD5-259D-0623-FDF2-E74DF53D07F8}"/>
              </a:ext>
            </a:extLst>
          </p:cNvPr>
          <p:cNvSpPr>
            <a:spLocks noGrp="1"/>
          </p:cNvSpPr>
          <p:nvPr>
            <p:ph type="body" sz="quarter" idx="12"/>
          </p:nvPr>
        </p:nvSpPr>
        <p:spPr/>
        <p:txBody>
          <a:bodyPr/>
          <a:lstStyle/>
          <a:p>
            <a:r>
              <a:rPr lang="en-US" noProof="0" dirty="0"/>
              <a:t>Afternoon Session Training / hackathon preparation</a:t>
            </a:r>
          </a:p>
          <a:p>
            <a:pPr lvl="1"/>
            <a:r>
              <a:rPr lang="en-US" noProof="0" dirty="0"/>
              <a:t>Setup of the tools</a:t>
            </a:r>
          </a:p>
          <a:p>
            <a:pPr lvl="1"/>
            <a:r>
              <a:rPr lang="en-US" noProof="0" dirty="0"/>
              <a:t>Working group composition</a:t>
            </a:r>
          </a:p>
          <a:p>
            <a:pPr lvl="1"/>
            <a:r>
              <a:rPr lang="en-US" noProof="0" dirty="0"/>
              <a:t>Practical information and objectives</a:t>
            </a:r>
          </a:p>
          <a:p>
            <a:endParaRPr lang="en-US" noProof="0" dirty="0"/>
          </a:p>
          <a:p>
            <a:r>
              <a:rPr lang="en-US" noProof="0" dirty="0"/>
              <a:t>Life demonstration in SOLEIL control room</a:t>
            </a:r>
          </a:p>
          <a:p>
            <a:endParaRPr lang="en-US" noProof="0" dirty="0"/>
          </a:p>
          <a:p>
            <a:r>
              <a:rPr lang="en-US" dirty="0"/>
              <a:t>Glimpse on Prototypes and workshop dinner</a:t>
            </a:r>
            <a:endParaRPr lang="en-US" noProof="0" dirty="0"/>
          </a:p>
          <a:p>
            <a:pPr lvl="1"/>
            <a:r>
              <a:rPr lang="en-US" noProof="0" dirty="0"/>
              <a:t>Visit: SOLEIL II prototypes</a:t>
            </a:r>
          </a:p>
          <a:p>
            <a:pPr lvl="1"/>
            <a:r>
              <a:rPr lang="en-US" noProof="0" dirty="0"/>
              <a:t>Workshop dinner</a:t>
            </a:r>
          </a:p>
        </p:txBody>
      </p:sp>
      <p:sp>
        <p:nvSpPr>
          <p:cNvPr id="5" name="Espace réservé du numéro de diapositive 4">
            <a:extLst>
              <a:ext uri="{FF2B5EF4-FFF2-40B4-BE49-F238E27FC236}">
                <a16:creationId xmlns:a16="http://schemas.microsoft.com/office/drawing/2014/main" id="{E1E4AA54-BBB0-802F-554E-25A9AB4D4CB3}"/>
              </a:ext>
            </a:extLst>
          </p:cNvPr>
          <p:cNvSpPr>
            <a:spLocks noGrp="1"/>
          </p:cNvSpPr>
          <p:nvPr>
            <p:ph type="sldNum" sz="quarter" idx="11"/>
          </p:nvPr>
        </p:nvSpPr>
        <p:spPr/>
        <p:txBody>
          <a:bodyPr/>
          <a:lstStyle/>
          <a:p>
            <a:fld id="{F1620CC9-C982-429E-97C9-9F71A6603CFC}" type="slidenum">
              <a:rPr lang="en-US" smtClean="0"/>
              <a:pPr/>
              <a:t>21</a:t>
            </a:fld>
            <a:endParaRPr lang="en-US" dirty="0"/>
          </a:p>
        </p:txBody>
      </p:sp>
    </p:spTree>
    <p:extLst>
      <p:ext uri="{BB962C8B-B14F-4D97-AF65-F5344CB8AC3E}">
        <p14:creationId xmlns:p14="http://schemas.microsoft.com/office/powerpoint/2010/main" val="2564266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BF8B23B3-0B91-1A92-EFD2-8B2FCD0070BD}"/>
              </a:ext>
            </a:extLst>
          </p:cNvPr>
          <p:cNvPicPr>
            <a:picLocks noChangeAspect="1" noChangeArrowheads="1"/>
          </p:cNvPicPr>
          <p:nvPr/>
        </p:nvPicPr>
        <p:blipFill>
          <a:blip r:embed="rId3">
            <a:duotone>
              <a:prstClr val="black"/>
              <a:srgbClr val="092A5F">
                <a:tint val="45000"/>
                <a:satMod val="400000"/>
              </a:srgbClr>
            </a:duotone>
            <a:alphaModFix amt="29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tx2">
              <a:lumMod val="40000"/>
              <a:lumOff val="60000"/>
              <a:alpha val="91422"/>
            </a:schemeClr>
          </a:solidFill>
          <a:ln>
            <a:solidFill>
              <a:srgbClr val="0E4194"/>
            </a:solidFill>
          </a:ln>
        </p:spPr>
      </p:pic>
      <p:sp>
        <p:nvSpPr>
          <p:cNvPr id="2" name="Text 0"/>
          <p:cNvSpPr/>
          <p:nvPr/>
        </p:nvSpPr>
        <p:spPr>
          <a:xfrm>
            <a:off x="1631323" y="1747541"/>
            <a:ext cx="8929355" cy="548580"/>
          </a:xfrm>
          <a:prstGeom prst="rect">
            <a:avLst/>
          </a:prstGeom>
          <a:noFill/>
          <a:ln/>
        </p:spPr>
        <p:txBody>
          <a:bodyPr wrap="square" lIns="0" tIns="0" rIns="0" bIns="0" rtlCol="0" anchor="t"/>
          <a:lstStyle/>
          <a:p>
            <a:pPr algn="ctr">
              <a:lnSpc>
                <a:spcPts val="4320"/>
              </a:lnSpc>
            </a:pPr>
            <a:r>
              <a:rPr lang="en-US" sz="3600" b="1" noProof="0" dirty="0">
                <a:solidFill>
                  <a:schemeClr val="bg1"/>
                </a:solidFill>
                <a:latin typeface="Arial" pitchFamily="34" charset="0"/>
                <a:ea typeface="Arial" pitchFamily="34" charset="-122"/>
                <a:cs typeface="Arial" pitchFamily="34" charset="-120"/>
              </a:rPr>
              <a:t>🚀 HACKATHON-FOCUSED WORKSHOP</a:t>
            </a:r>
            <a:endParaRPr lang="en-US" sz="3600" noProof="0" dirty="0">
              <a:solidFill>
                <a:schemeClr val="bg1"/>
              </a:solidFill>
            </a:endParaRPr>
          </a:p>
        </p:txBody>
      </p:sp>
      <p:sp>
        <p:nvSpPr>
          <p:cNvPr id="3" name="Text 1"/>
          <p:cNvSpPr/>
          <p:nvPr/>
        </p:nvSpPr>
        <p:spPr>
          <a:xfrm>
            <a:off x="1631323" y="2600920"/>
            <a:ext cx="8929355" cy="426640"/>
          </a:xfrm>
          <a:prstGeom prst="rect">
            <a:avLst/>
          </a:prstGeom>
          <a:noFill/>
          <a:ln/>
        </p:spPr>
        <p:txBody>
          <a:bodyPr wrap="square" lIns="0" tIns="0" rIns="0" bIns="0" rtlCol="0" anchor="t"/>
          <a:lstStyle/>
          <a:p>
            <a:pPr algn="ctr">
              <a:lnSpc>
                <a:spcPts val="3360"/>
              </a:lnSpc>
            </a:pPr>
            <a:r>
              <a:rPr lang="en-US" sz="2400" noProof="0" dirty="0">
                <a:solidFill>
                  <a:schemeClr val="bg1"/>
                </a:solidFill>
                <a:latin typeface="Arial" pitchFamily="34" charset="0"/>
                <a:ea typeface="Arial" pitchFamily="34" charset="-122"/>
                <a:cs typeface="Arial" pitchFamily="34" charset="-120"/>
              </a:rPr>
              <a:t>3 Days of Hands-On Development</a:t>
            </a:r>
            <a:endParaRPr lang="en-US" sz="2400" noProof="0" dirty="0">
              <a:solidFill>
                <a:schemeClr val="bg1"/>
              </a:solidFill>
            </a:endParaRPr>
          </a:p>
        </p:txBody>
      </p:sp>
      <p:sp>
        <p:nvSpPr>
          <p:cNvPr id="4" name="Text 2"/>
          <p:cNvSpPr/>
          <p:nvPr/>
        </p:nvSpPr>
        <p:spPr>
          <a:xfrm>
            <a:off x="2125266" y="3433961"/>
            <a:ext cx="8347869" cy="1676400"/>
          </a:xfrm>
          <a:prstGeom prst="rect">
            <a:avLst/>
          </a:prstGeom>
          <a:noFill/>
          <a:ln/>
        </p:spPr>
        <p:txBody>
          <a:bodyPr wrap="square" lIns="0" tIns="0" rIns="0" bIns="0" rtlCol="0" anchor="t"/>
          <a:lstStyle/>
          <a:p>
            <a:pPr marL="457189" indent="-457189">
              <a:lnSpc>
                <a:spcPts val="3600"/>
              </a:lnSpc>
              <a:buSzPct val="100000"/>
              <a:buChar char="•"/>
            </a:pPr>
            <a:r>
              <a:rPr lang="en-US" sz="2000" b="1" noProof="0" dirty="0">
                <a:solidFill>
                  <a:schemeClr val="bg1"/>
                </a:solidFill>
                <a:latin typeface="Arial" pitchFamily="34" charset="0"/>
                <a:ea typeface="Arial" pitchFamily="34" charset="-122"/>
                <a:cs typeface="Arial" pitchFamily="34" charset="-120"/>
              </a:rPr>
              <a:t>Code together</a:t>
            </a:r>
            <a:r>
              <a:rPr lang="en-US" sz="2000" noProof="0" dirty="0">
                <a:solidFill>
                  <a:schemeClr val="bg1"/>
                </a:solidFill>
                <a:latin typeface="Arial" pitchFamily="34" charset="0"/>
                <a:ea typeface="Arial" pitchFamily="34" charset="-122"/>
                <a:cs typeface="Arial" pitchFamily="34" charset="-120"/>
              </a:rPr>
              <a:t> - collaborative implementation</a:t>
            </a:r>
            <a:endParaRPr lang="en-US" sz="2000" noProof="0" dirty="0">
              <a:solidFill>
                <a:schemeClr val="bg1"/>
              </a:solidFill>
            </a:endParaRPr>
          </a:p>
          <a:p>
            <a:pPr marL="457189" indent="-457189">
              <a:lnSpc>
                <a:spcPts val="3600"/>
              </a:lnSpc>
              <a:buSzPct val="100000"/>
              <a:buChar char="•"/>
            </a:pPr>
            <a:r>
              <a:rPr lang="en-US" sz="2000" b="1" noProof="0" dirty="0">
                <a:solidFill>
                  <a:schemeClr val="bg1"/>
                </a:solidFill>
                <a:latin typeface="Arial" pitchFamily="34" charset="0"/>
                <a:ea typeface="Arial" pitchFamily="34" charset="-122"/>
                <a:cs typeface="Arial" pitchFamily="34" charset="-120"/>
              </a:rPr>
              <a:t>Test prototypes</a:t>
            </a:r>
            <a:r>
              <a:rPr lang="en-US" sz="2000" noProof="0" dirty="0">
                <a:solidFill>
                  <a:schemeClr val="bg1"/>
                </a:solidFill>
                <a:latin typeface="Arial" pitchFamily="34" charset="0"/>
                <a:ea typeface="Arial" pitchFamily="34" charset="-122"/>
                <a:cs typeface="Arial" pitchFamily="34" charset="-120"/>
              </a:rPr>
              <a:t> - real accelerator use cases</a:t>
            </a:r>
            <a:endParaRPr lang="en-US" sz="2000" noProof="0" dirty="0">
              <a:solidFill>
                <a:schemeClr val="bg1"/>
              </a:solidFill>
            </a:endParaRPr>
          </a:p>
          <a:p>
            <a:pPr marL="457189" indent="-457189">
              <a:lnSpc>
                <a:spcPts val="3600"/>
              </a:lnSpc>
              <a:buSzPct val="100000"/>
              <a:buChar char="•"/>
            </a:pPr>
            <a:r>
              <a:rPr lang="en-US" sz="2000" b="1" noProof="0" dirty="0">
                <a:solidFill>
                  <a:schemeClr val="bg1"/>
                </a:solidFill>
                <a:latin typeface="Arial" pitchFamily="34" charset="0"/>
                <a:ea typeface="Arial" pitchFamily="34" charset="-122"/>
                <a:cs typeface="Arial" pitchFamily="34" charset="-120"/>
              </a:rPr>
              <a:t>Share expertise</a:t>
            </a:r>
            <a:r>
              <a:rPr lang="en-US" sz="2000" noProof="0" dirty="0">
                <a:solidFill>
                  <a:schemeClr val="bg1"/>
                </a:solidFill>
                <a:latin typeface="Arial" pitchFamily="34" charset="0"/>
                <a:ea typeface="Arial" pitchFamily="34" charset="-122"/>
                <a:cs typeface="Arial" pitchFamily="34" charset="-120"/>
              </a:rPr>
              <a:t> - cross-facility learning</a:t>
            </a:r>
            <a:endParaRPr lang="en-US" sz="2000" noProof="0" dirty="0">
              <a:solidFill>
                <a:schemeClr val="bg1"/>
              </a:solidFill>
            </a:endParaRPr>
          </a:p>
        </p:txBody>
      </p:sp>
      <p:sp>
        <p:nvSpPr>
          <p:cNvPr id="9" name="Espace réservé du pied de page 8">
            <a:extLst>
              <a:ext uri="{FF2B5EF4-FFF2-40B4-BE49-F238E27FC236}">
                <a16:creationId xmlns:a16="http://schemas.microsoft.com/office/drawing/2014/main" id="{95094401-8E42-8EAA-46C0-D9BB83F142AF}"/>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10" name="Espace réservé du numéro de diapositive 9">
            <a:extLst>
              <a:ext uri="{FF2B5EF4-FFF2-40B4-BE49-F238E27FC236}">
                <a16:creationId xmlns:a16="http://schemas.microsoft.com/office/drawing/2014/main" id="{D8D5E140-89A4-96BB-434A-358A07B1030A}"/>
              </a:ext>
            </a:extLst>
          </p:cNvPr>
          <p:cNvSpPr>
            <a:spLocks noGrp="1"/>
          </p:cNvSpPr>
          <p:nvPr>
            <p:ph type="sldNum" sz="quarter" idx="11"/>
          </p:nvPr>
        </p:nvSpPr>
        <p:spPr/>
        <p:txBody>
          <a:bodyPr/>
          <a:lstStyle/>
          <a:p>
            <a:fld id="{F1620CC9-C982-429E-97C9-9F71A6603CFC}"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D7C07-AFCB-1678-EDD4-326B2627FC9E}"/>
              </a:ext>
            </a:extLst>
          </p:cNvPr>
          <p:cNvSpPr>
            <a:spLocks noGrp="1"/>
          </p:cNvSpPr>
          <p:nvPr>
            <p:ph type="title"/>
          </p:nvPr>
        </p:nvSpPr>
        <p:spPr/>
        <p:txBody>
          <a:bodyPr/>
          <a:lstStyle/>
          <a:p>
            <a:r>
              <a:rPr lang="en-US" noProof="0" dirty="0"/>
              <a:t>Key Deliverables and Strategic Milestones</a:t>
            </a:r>
          </a:p>
        </p:txBody>
      </p:sp>
      <p:sp>
        <p:nvSpPr>
          <p:cNvPr id="3" name="Espace réservé du pied de page 2">
            <a:extLst>
              <a:ext uri="{FF2B5EF4-FFF2-40B4-BE49-F238E27FC236}">
                <a16:creationId xmlns:a16="http://schemas.microsoft.com/office/drawing/2014/main" id="{DF30DCAD-0BE2-02BA-C7FC-7A84A633EE4E}"/>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4" name="Espace réservé du texte 3">
            <a:extLst>
              <a:ext uri="{FF2B5EF4-FFF2-40B4-BE49-F238E27FC236}">
                <a16:creationId xmlns:a16="http://schemas.microsoft.com/office/drawing/2014/main" id="{C940C2B1-FC81-AADE-5AB6-E19FB2527DAE}"/>
              </a:ext>
            </a:extLst>
          </p:cNvPr>
          <p:cNvSpPr>
            <a:spLocks noGrp="1"/>
          </p:cNvSpPr>
          <p:nvPr>
            <p:ph type="body" sz="quarter" idx="12"/>
          </p:nvPr>
        </p:nvSpPr>
        <p:spPr>
          <a:xfrm>
            <a:off x="567347" y="764704"/>
            <a:ext cx="11088582" cy="5067264"/>
          </a:xfrm>
        </p:spPr>
        <p:txBody>
          <a:bodyPr/>
          <a:lstStyle/>
          <a:p>
            <a:pPr algn="just"/>
            <a:endParaRPr lang="en-US" b="1" noProof="0" dirty="0"/>
          </a:p>
          <a:p>
            <a:pPr algn="just"/>
            <a:r>
              <a:rPr lang="en-US" b="1" noProof="0" dirty="0"/>
              <a:t>Operational Prototypes</a:t>
            </a:r>
            <a:r>
              <a:rPr lang="en-US" noProof="0" dirty="0"/>
              <a:t>: Successfully addressing core use cases to demonstrate viability.</a:t>
            </a:r>
          </a:p>
          <a:p>
            <a:pPr algn="just"/>
            <a:endParaRPr lang="en-US" b="1" noProof="0" dirty="0"/>
          </a:p>
          <a:p>
            <a:pPr algn="just"/>
            <a:r>
              <a:rPr lang="en-US" b="1" noProof="0" dirty="0"/>
              <a:t>API Validation</a:t>
            </a:r>
            <a:r>
              <a:rPr lang="en-US" noProof="0" dirty="0"/>
              <a:t>: Ensuring robustness through real-world implementation and field testing.</a:t>
            </a:r>
          </a:p>
          <a:p>
            <a:pPr algn="just"/>
            <a:endParaRPr lang="en-US" b="1" noProof="0" dirty="0"/>
          </a:p>
          <a:p>
            <a:pPr algn="just"/>
            <a:r>
              <a:rPr lang="en-US" b="1" noProof="0" dirty="0"/>
              <a:t>Comprehensive Documentation</a:t>
            </a:r>
            <a:r>
              <a:rPr lang="en-US" noProof="0" dirty="0"/>
              <a:t>: Delivery of detailed user guides and practical examples to streamline onboarding.</a:t>
            </a:r>
          </a:p>
          <a:p>
            <a:pPr algn="just"/>
            <a:endParaRPr lang="en-US" b="1" noProof="0" dirty="0"/>
          </a:p>
          <a:p>
            <a:pPr algn="just"/>
            <a:r>
              <a:rPr lang="en-US" b="1" noProof="0" dirty="0"/>
              <a:t>2026 Deployment Roadmap</a:t>
            </a:r>
            <a:r>
              <a:rPr lang="en-US" noProof="0" dirty="0"/>
              <a:t>: A finalized strategic plan, backed by the formal commitment of all project contributors to ensure long-term scalability and development.</a:t>
            </a:r>
          </a:p>
        </p:txBody>
      </p:sp>
      <p:sp>
        <p:nvSpPr>
          <p:cNvPr id="5" name="Espace réservé du numéro de diapositive 4">
            <a:extLst>
              <a:ext uri="{FF2B5EF4-FFF2-40B4-BE49-F238E27FC236}">
                <a16:creationId xmlns:a16="http://schemas.microsoft.com/office/drawing/2014/main" id="{EA1B8337-213B-D860-325D-593697654FF4}"/>
              </a:ext>
            </a:extLst>
          </p:cNvPr>
          <p:cNvSpPr>
            <a:spLocks noGrp="1"/>
          </p:cNvSpPr>
          <p:nvPr>
            <p:ph type="sldNum" sz="quarter" idx="11"/>
          </p:nvPr>
        </p:nvSpPr>
        <p:spPr/>
        <p:txBody>
          <a:bodyPr/>
          <a:lstStyle/>
          <a:p>
            <a:fld id="{F1620CC9-C982-429E-97C9-9F71A6603CFC}" type="slidenum">
              <a:rPr lang="en-US" smtClean="0"/>
              <a:pPr/>
              <a:t>23</a:t>
            </a:fld>
            <a:endParaRPr lang="en-US" dirty="0"/>
          </a:p>
        </p:txBody>
      </p:sp>
    </p:spTree>
    <p:extLst>
      <p:ext uri="{BB962C8B-B14F-4D97-AF65-F5344CB8AC3E}">
        <p14:creationId xmlns:p14="http://schemas.microsoft.com/office/powerpoint/2010/main" val="165227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992607" y="2217440"/>
            <a:ext cx="6206687" cy="731440"/>
          </a:xfrm>
          <a:prstGeom prst="rect">
            <a:avLst/>
          </a:prstGeom>
          <a:noFill/>
          <a:ln/>
        </p:spPr>
        <p:txBody>
          <a:bodyPr wrap="square" lIns="0" tIns="0" rIns="0" bIns="0" rtlCol="0" anchor="t"/>
          <a:lstStyle/>
          <a:p>
            <a:pPr algn="ctr">
              <a:lnSpc>
                <a:spcPts val="5760"/>
              </a:lnSpc>
            </a:pPr>
            <a:r>
              <a:rPr lang="en-US" sz="4800" b="1" noProof="0" dirty="0">
                <a:solidFill>
                  <a:srgbClr val="0E4194"/>
                </a:solidFill>
                <a:latin typeface="Arial" pitchFamily="34" charset="0"/>
                <a:ea typeface="Arial" pitchFamily="34" charset="-122"/>
                <a:cs typeface="Arial" pitchFamily="34" charset="-120"/>
              </a:rPr>
              <a:t>Enjoy the Workshop!</a:t>
            </a:r>
            <a:endParaRPr lang="en-US" sz="4800" noProof="0" dirty="0">
              <a:solidFill>
                <a:srgbClr val="0E4194"/>
              </a:solidFill>
            </a:endParaRPr>
          </a:p>
        </p:txBody>
      </p:sp>
      <p:sp>
        <p:nvSpPr>
          <p:cNvPr id="3" name="Text 1"/>
          <p:cNvSpPr/>
          <p:nvPr/>
        </p:nvSpPr>
        <p:spPr>
          <a:xfrm>
            <a:off x="3234078" y="3355280"/>
            <a:ext cx="5723847" cy="355600"/>
          </a:xfrm>
          <a:prstGeom prst="rect">
            <a:avLst/>
          </a:prstGeom>
          <a:noFill/>
          <a:ln/>
        </p:spPr>
        <p:txBody>
          <a:bodyPr wrap="square" lIns="0" tIns="0" rIns="0" bIns="0" rtlCol="0" anchor="t"/>
          <a:lstStyle/>
          <a:p>
            <a:pPr algn="ctr">
              <a:lnSpc>
                <a:spcPts val="2800"/>
              </a:lnSpc>
            </a:pPr>
            <a:r>
              <a:rPr lang="en-US" sz="2000" noProof="0" dirty="0">
                <a:solidFill>
                  <a:srgbClr val="0E4194"/>
                </a:solidFill>
                <a:latin typeface="Arial" pitchFamily="34" charset="0"/>
                <a:ea typeface="Arial" pitchFamily="34" charset="-122"/>
                <a:cs typeface="Arial" pitchFamily="34" charset="-120"/>
              </a:rPr>
              <a:t>Let's collaborate to build the future of accelerators</a:t>
            </a:r>
            <a:endParaRPr lang="en-US" sz="2000" noProof="0" dirty="0">
              <a:solidFill>
                <a:srgbClr val="0E4194"/>
              </a:solidFill>
            </a:endParaRPr>
          </a:p>
        </p:txBody>
      </p:sp>
      <p:sp>
        <p:nvSpPr>
          <p:cNvPr id="4" name="Text 2"/>
          <p:cNvSpPr/>
          <p:nvPr/>
        </p:nvSpPr>
        <p:spPr>
          <a:xfrm>
            <a:off x="4164842" y="4320481"/>
            <a:ext cx="3862316" cy="319980"/>
          </a:xfrm>
          <a:prstGeom prst="rect">
            <a:avLst/>
          </a:prstGeom>
          <a:noFill/>
          <a:ln/>
        </p:spPr>
        <p:txBody>
          <a:bodyPr wrap="square" lIns="0" tIns="0" rIns="0" bIns="0" rtlCol="0" anchor="t"/>
          <a:lstStyle/>
          <a:p>
            <a:pPr algn="ctr">
              <a:lnSpc>
                <a:spcPts val="2520"/>
              </a:lnSpc>
            </a:pPr>
            <a:r>
              <a:rPr lang="en-US" noProof="0" dirty="0" err="1">
                <a:solidFill>
                  <a:srgbClr val="0E4194"/>
                </a:solidFill>
                <a:latin typeface="Arial" pitchFamily="34" charset="0"/>
                <a:ea typeface="Arial" pitchFamily="34" charset="-122"/>
                <a:cs typeface="Arial" pitchFamily="34" charset="-120"/>
                <a:hlinkClick r:id="rId3"/>
              </a:rPr>
              <a:t>indico.synchrotron-soleil.fr</a:t>
            </a:r>
            <a:r>
              <a:rPr lang="en-US" noProof="0" dirty="0">
                <a:solidFill>
                  <a:srgbClr val="0E4194"/>
                </a:solidFill>
                <a:latin typeface="Arial" pitchFamily="34" charset="0"/>
                <a:ea typeface="Arial" pitchFamily="34" charset="-122"/>
                <a:cs typeface="Arial" pitchFamily="34" charset="-120"/>
                <a:hlinkClick r:id="rId3"/>
              </a:rPr>
              <a:t>/event/125/</a:t>
            </a:r>
            <a:endParaRPr lang="en-US" noProof="0" dirty="0">
              <a:solidFill>
                <a:srgbClr val="0E4194"/>
              </a:solidFill>
            </a:endParaRPr>
          </a:p>
        </p:txBody>
      </p:sp>
      <p:sp>
        <p:nvSpPr>
          <p:cNvPr id="7" name="Espace réservé du pied de page 6">
            <a:extLst>
              <a:ext uri="{FF2B5EF4-FFF2-40B4-BE49-F238E27FC236}">
                <a16:creationId xmlns:a16="http://schemas.microsoft.com/office/drawing/2014/main" id="{46BB8E7E-5A00-7F52-73AA-B05CAA61A41C}"/>
              </a:ext>
            </a:extLst>
          </p:cNvPr>
          <p:cNvSpPr>
            <a:spLocks noGrp="1"/>
          </p:cNvSpPr>
          <p:nvPr>
            <p:ph type="ftr" sz="quarter" idx="10"/>
          </p:nvPr>
        </p:nvSpPr>
        <p:spPr/>
        <p:txBody>
          <a:bodyPr/>
          <a:lstStyle/>
          <a:p>
            <a:r>
              <a:rPr lang="en-US" dirty="0"/>
              <a:t>3rd Python Accelerator Middle Layer Workshop | Feb. 2-4 2026 | SOLEIL | L. S. Nadolski</a:t>
            </a:r>
          </a:p>
        </p:txBody>
      </p:sp>
      <p:sp>
        <p:nvSpPr>
          <p:cNvPr id="8" name="Espace réservé du numéro de diapositive 7">
            <a:extLst>
              <a:ext uri="{FF2B5EF4-FFF2-40B4-BE49-F238E27FC236}">
                <a16:creationId xmlns:a16="http://schemas.microsoft.com/office/drawing/2014/main" id="{327839DD-0285-91E1-1427-0C94985131DA}"/>
              </a:ext>
            </a:extLst>
          </p:cNvPr>
          <p:cNvSpPr>
            <a:spLocks noGrp="1"/>
          </p:cNvSpPr>
          <p:nvPr>
            <p:ph type="sldNum" sz="quarter" idx="11"/>
          </p:nvPr>
        </p:nvSpPr>
        <p:spPr/>
        <p:txBody>
          <a:bodyPr/>
          <a:lstStyle/>
          <a:p>
            <a:fld id="{F1620CC9-C982-429E-97C9-9F71A6603CFC}" type="slidenum">
              <a:rPr lang="en-US" smtClean="0"/>
              <a:pPr/>
              <a:t>24</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06D5C-663E-827E-9E03-3B254E2C821E}"/>
              </a:ext>
            </a:extLst>
          </p:cNvPr>
          <p:cNvSpPr>
            <a:spLocks noGrp="1"/>
          </p:cNvSpPr>
          <p:nvPr>
            <p:ph type="title"/>
          </p:nvPr>
        </p:nvSpPr>
        <p:spPr/>
        <p:txBody>
          <a:bodyPr/>
          <a:lstStyle/>
          <a:p>
            <a:r>
              <a:rPr lang="en-US" noProof="0" dirty="0"/>
              <a:t>The Synchrotron SOLEIL</a:t>
            </a:r>
          </a:p>
        </p:txBody>
      </p:sp>
      <p:sp>
        <p:nvSpPr>
          <p:cNvPr id="9" name="ZoneTexte 8">
            <a:extLst>
              <a:ext uri="{FF2B5EF4-FFF2-40B4-BE49-F238E27FC236}">
                <a16:creationId xmlns:a16="http://schemas.microsoft.com/office/drawing/2014/main" id="{91171F41-3BD7-FB4D-5136-EBEE86F30BB2}"/>
              </a:ext>
            </a:extLst>
          </p:cNvPr>
          <p:cNvSpPr txBox="1"/>
          <p:nvPr/>
        </p:nvSpPr>
        <p:spPr>
          <a:xfrm>
            <a:off x="564069" y="6429081"/>
            <a:ext cx="792088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mn-cs"/>
              </a:rPr>
              <a:t> * </a:t>
            </a:r>
            <a:r>
              <a:rPr kumimoji="0" lang="en-US" sz="1200" b="0" i="0" u="none" strike="noStrike" kern="1200" cap="none" spc="0" normalizeH="0" baseline="0" noProof="0" dirty="0" err="1">
                <a:ln>
                  <a:noFill/>
                </a:ln>
                <a:effectLst/>
                <a:uLnTx/>
                <a:uFillTx/>
                <a:latin typeface="Arial"/>
                <a:ea typeface="+mn-ea"/>
                <a:cs typeface="+mn-cs"/>
              </a:rPr>
              <a:t>Laboratoire</a:t>
            </a:r>
            <a:r>
              <a:rPr kumimoji="0" lang="en-US" sz="1200" b="0" i="0" u="none" strike="noStrike" kern="1200" cap="none" spc="0" normalizeH="0" baseline="0" noProof="0" dirty="0">
                <a:ln>
                  <a:noFill/>
                </a:ln>
                <a:effectLst/>
                <a:uLnTx/>
                <a:uFillTx/>
                <a:latin typeface="Arial"/>
                <a:ea typeface="+mn-ea"/>
                <a:cs typeface="+mn-cs"/>
              </a:rPr>
              <a:t> </a:t>
            </a:r>
            <a:r>
              <a:rPr kumimoji="0" lang="en-US" sz="1200" b="0" i="0" u="none" strike="noStrike" kern="1200" cap="none" spc="0" normalizeH="0" baseline="0" noProof="0" dirty="0" err="1">
                <a:ln>
                  <a:noFill/>
                </a:ln>
                <a:effectLst/>
                <a:uLnTx/>
                <a:uFillTx/>
                <a:latin typeface="Arial"/>
                <a:ea typeface="+mn-ea"/>
                <a:cs typeface="+mn-cs"/>
              </a:rPr>
              <a:t>d’Utilisation</a:t>
            </a:r>
            <a:r>
              <a:rPr kumimoji="0" lang="en-US" sz="1200" b="0" i="0" u="none" strike="noStrike" kern="1200" cap="none" spc="0" normalizeH="0" baseline="0" noProof="0" dirty="0">
                <a:ln>
                  <a:noFill/>
                </a:ln>
                <a:effectLst/>
                <a:uLnTx/>
                <a:uFillTx/>
                <a:latin typeface="Arial"/>
                <a:ea typeface="+mn-ea"/>
                <a:cs typeface="+mn-cs"/>
              </a:rPr>
              <a:t> de </a:t>
            </a:r>
            <a:r>
              <a:rPr kumimoji="0" lang="en-US" sz="1200" b="0" i="0" u="none" strike="noStrike" kern="1200" cap="none" spc="0" normalizeH="0" baseline="0" noProof="0" dirty="0" err="1">
                <a:ln>
                  <a:noFill/>
                </a:ln>
                <a:effectLst/>
                <a:uLnTx/>
                <a:uFillTx/>
                <a:latin typeface="Arial"/>
                <a:ea typeface="+mn-ea"/>
                <a:cs typeface="+mn-cs"/>
              </a:rPr>
              <a:t>Rayonnement</a:t>
            </a:r>
            <a:r>
              <a:rPr kumimoji="0" lang="en-US" sz="1200" b="0" i="0" u="none" strike="noStrike" kern="1200" cap="none" spc="0" normalizeH="0" baseline="0" noProof="0" dirty="0">
                <a:ln>
                  <a:noFill/>
                </a:ln>
                <a:effectLst/>
                <a:uLnTx/>
                <a:uFillTx/>
                <a:latin typeface="Arial"/>
                <a:ea typeface="+mn-ea"/>
                <a:cs typeface="+mn-cs"/>
              </a:rPr>
              <a:t> </a:t>
            </a:r>
            <a:r>
              <a:rPr kumimoji="0" lang="en-US" sz="1200" b="0" i="0" u="none" strike="noStrike" kern="1200" cap="none" spc="0" normalizeH="0" baseline="0" noProof="0" dirty="0" err="1">
                <a:ln>
                  <a:noFill/>
                </a:ln>
                <a:effectLst/>
                <a:uLnTx/>
                <a:uFillTx/>
                <a:latin typeface="Arial"/>
                <a:ea typeface="+mn-ea"/>
                <a:cs typeface="+mn-cs"/>
              </a:rPr>
              <a:t>Electromagnétique</a:t>
            </a:r>
            <a:endParaRPr kumimoji="0" lang="en-US" sz="1200" b="0" i="0" u="none" strike="noStrike" kern="1200" cap="none" spc="0" normalizeH="0" baseline="0" noProof="0" dirty="0">
              <a:ln>
                <a:noFill/>
              </a:ln>
              <a:effectLst/>
              <a:uLnTx/>
              <a:uFillTx/>
              <a:latin typeface="Arial"/>
              <a:ea typeface="+mn-ea"/>
              <a:cs typeface="+mn-cs"/>
            </a:endParaRPr>
          </a:p>
        </p:txBody>
      </p:sp>
      <p:pic>
        <p:nvPicPr>
          <p:cNvPr id="10" name="Image 9" descr="Une image contenant Photographie aérienne, herbe, Vue plongeante, plein air&#10;&#10;Le contenu généré par l’IA peut être incorrect.">
            <a:extLst>
              <a:ext uri="{FF2B5EF4-FFF2-40B4-BE49-F238E27FC236}">
                <a16:creationId xmlns:a16="http://schemas.microsoft.com/office/drawing/2014/main" id="{05ABEC26-7118-29E8-D0A3-5674864D2F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31704" y="1124744"/>
            <a:ext cx="8064896" cy="5010642"/>
          </a:xfrm>
          <a:prstGeom prst="roundRect">
            <a:avLst>
              <a:gd name="adj" fmla="val 2330"/>
            </a:avLst>
          </a:prstGeom>
          <a:effectLst>
            <a:outerShdw blurRad="708574" dist="223276" dir="2700000" algn="tl" rotWithShape="0">
              <a:prstClr val="black">
                <a:alpha val="40000"/>
              </a:prstClr>
            </a:outerShdw>
          </a:effectLst>
        </p:spPr>
      </p:pic>
      <p:sp>
        <p:nvSpPr>
          <p:cNvPr id="14" name="ZoneTexte 13">
            <a:extLst>
              <a:ext uri="{FF2B5EF4-FFF2-40B4-BE49-F238E27FC236}">
                <a16:creationId xmlns:a16="http://schemas.microsoft.com/office/drawing/2014/main" id="{49A11042-4F94-1918-9F1A-A5343A43D0CA}"/>
              </a:ext>
            </a:extLst>
          </p:cNvPr>
          <p:cNvSpPr txBox="1"/>
          <p:nvPr/>
        </p:nvSpPr>
        <p:spPr>
          <a:xfrm>
            <a:off x="3683731" y="658840"/>
            <a:ext cx="75608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295F"/>
                </a:solidFill>
                <a:effectLst/>
                <a:uLnTx/>
                <a:uFillTx/>
                <a:latin typeface="Arial"/>
                <a:ea typeface="+mn-ea"/>
                <a:cs typeface="+mn-cs"/>
              </a:rPr>
              <a:t>S</a:t>
            </a:r>
            <a:r>
              <a:rPr kumimoji="0" lang="en-US" sz="2000" b="0" i="0" u="none" strike="noStrike" kern="1200" cap="none" spc="0" normalizeH="0" baseline="0" noProof="0" dirty="0">
                <a:ln>
                  <a:noFill/>
                </a:ln>
                <a:solidFill>
                  <a:srgbClr val="0A295F"/>
                </a:solidFill>
                <a:effectLst/>
                <a:uLnTx/>
                <a:uFillTx/>
                <a:latin typeface="Arial"/>
                <a:ea typeface="+mn-ea"/>
                <a:cs typeface="+mn-cs"/>
              </a:rPr>
              <a:t>ource </a:t>
            </a:r>
            <a:r>
              <a:rPr kumimoji="0" lang="en-US" sz="2000" b="1" i="0" u="none" strike="noStrike" kern="1200" cap="none" spc="0" normalizeH="0" baseline="0" noProof="0" dirty="0" err="1">
                <a:ln>
                  <a:noFill/>
                </a:ln>
                <a:solidFill>
                  <a:srgbClr val="0A295F"/>
                </a:solidFill>
                <a:effectLst/>
                <a:uLnTx/>
                <a:uFillTx/>
                <a:latin typeface="Arial"/>
                <a:ea typeface="+mn-ea"/>
                <a:cs typeface="+mn-cs"/>
              </a:rPr>
              <a:t>O</a:t>
            </a:r>
            <a:r>
              <a:rPr kumimoji="0" lang="en-US" sz="2000" b="0" i="0" u="none" strike="noStrike" kern="1200" cap="none" spc="0" normalizeH="0" baseline="0" noProof="0" dirty="0" err="1">
                <a:ln>
                  <a:noFill/>
                </a:ln>
                <a:solidFill>
                  <a:srgbClr val="0A295F"/>
                </a:solidFill>
                <a:effectLst/>
                <a:uLnTx/>
                <a:uFillTx/>
                <a:latin typeface="Arial"/>
                <a:ea typeface="+mn-ea"/>
                <a:cs typeface="+mn-cs"/>
              </a:rPr>
              <a:t>ptimisée</a:t>
            </a:r>
            <a:r>
              <a:rPr kumimoji="0" lang="en-US" sz="2000" b="0" i="0" u="none" strike="noStrike" kern="1200" cap="none" spc="0" normalizeH="0" baseline="0" noProof="0" dirty="0">
                <a:ln>
                  <a:noFill/>
                </a:ln>
                <a:solidFill>
                  <a:srgbClr val="0A295F"/>
                </a:solidFill>
                <a:effectLst/>
                <a:uLnTx/>
                <a:uFillTx/>
                <a:latin typeface="Arial"/>
                <a:ea typeface="+mn-ea"/>
                <a:cs typeface="+mn-cs"/>
              </a:rPr>
              <a:t> de </a:t>
            </a:r>
            <a:r>
              <a:rPr kumimoji="0" lang="en-US" sz="2000" b="1" i="0" u="none" strike="noStrike" kern="1200" cap="none" spc="0" normalizeH="0" baseline="0" noProof="0" dirty="0">
                <a:ln>
                  <a:noFill/>
                </a:ln>
                <a:solidFill>
                  <a:srgbClr val="0A295F"/>
                </a:solidFill>
                <a:effectLst/>
                <a:uLnTx/>
                <a:uFillTx/>
                <a:latin typeface="Arial"/>
                <a:ea typeface="+mn-ea"/>
                <a:cs typeface="+mn-cs"/>
              </a:rPr>
              <a:t>L</a:t>
            </a:r>
            <a:r>
              <a:rPr kumimoji="0" lang="en-US" sz="2000" b="0" i="0" u="none" strike="noStrike" kern="1200" cap="none" spc="0" normalizeH="0" baseline="0" noProof="0" dirty="0">
                <a:ln>
                  <a:noFill/>
                </a:ln>
                <a:solidFill>
                  <a:srgbClr val="0A295F"/>
                </a:solidFill>
                <a:effectLst/>
                <a:uLnTx/>
                <a:uFillTx/>
                <a:latin typeface="Arial"/>
                <a:ea typeface="+mn-ea"/>
                <a:cs typeface="+mn-cs"/>
              </a:rPr>
              <a:t>umière </a:t>
            </a:r>
            <a:r>
              <a:rPr kumimoji="0" lang="en-US" sz="2000" b="0" i="0" u="none" strike="noStrike" kern="1200" cap="none" spc="0" normalizeH="0" baseline="0" noProof="0" dirty="0" err="1">
                <a:ln>
                  <a:noFill/>
                </a:ln>
                <a:solidFill>
                  <a:srgbClr val="0A295F"/>
                </a:solidFill>
                <a:effectLst/>
                <a:uLnTx/>
                <a:uFillTx/>
                <a:latin typeface="Arial"/>
                <a:ea typeface="+mn-ea"/>
                <a:cs typeface="+mn-cs"/>
              </a:rPr>
              <a:t>d’</a:t>
            </a:r>
            <a:r>
              <a:rPr kumimoji="0" lang="en-US" sz="2000" b="1" i="0" u="none" strike="noStrike" kern="1200" cap="none" spc="0" normalizeH="0" baseline="0" noProof="0" dirty="0" err="1">
                <a:ln>
                  <a:noFill/>
                </a:ln>
                <a:solidFill>
                  <a:srgbClr val="0A295F"/>
                </a:solidFill>
                <a:effectLst/>
                <a:uLnTx/>
                <a:uFillTx/>
                <a:latin typeface="Arial"/>
                <a:ea typeface="+mn-ea"/>
                <a:cs typeface="+mn-cs"/>
              </a:rPr>
              <a:t>E</a:t>
            </a:r>
            <a:r>
              <a:rPr kumimoji="0" lang="en-US" sz="2000" b="0" i="0" u="none" strike="noStrike" kern="1200" cap="none" spc="0" normalizeH="0" baseline="0" noProof="0" dirty="0" err="1">
                <a:ln>
                  <a:noFill/>
                </a:ln>
                <a:solidFill>
                  <a:srgbClr val="0A295F"/>
                </a:solidFill>
                <a:effectLst/>
                <a:uLnTx/>
                <a:uFillTx/>
                <a:latin typeface="Arial"/>
                <a:ea typeface="+mn-ea"/>
                <a:cs typeface="+mn-cs"/>
              </a:rPr>
              <a:t>nergie</a:t>
            </a:r>
            <a:r>
              <a:rPr kumimoji="0" lang="en-US" sz="2000" b="0" i="0" u="none" strike="noStrike" kern="1200" cap="none" spc="0" normalizeH="0" baseline="0" noProof="0" dirty="0">
                <a:ln>
                  <a:noFill/>
                </a:ln>
                <a:solidFill>
                  <a:srgbClr val="0A295F"/>
                </a:solidFill>
                <a:effectLst/>
                <a:uLnTx/>
                <a:uFillTx/>
                <a:latin typeface="Arial"/>
                <a:ea typeface="+mn-ea"/>
                <a:cs typeface="+mn-cs"/>
              </a:rPr>
              <a:t> </a:t>
            </a:r>
            <a:r>
              <a:rPr kumimoji="0" lang="en-US" sz="2000" b="1" i="0" u="none" strike="noStrike" kern="1200" cap="none" spc="0" normalizeH="0" baseline="0" noProof="0" dirty="0" err="1">
                <a:ln>
                  <a:noFill/>
                </a:ln>
                <a:solidFill>
                  <a:srgbClr val="0A295F"/>
                </a:solidFill>
                <a:effectLst/>
                <a:uLnTx/>
                <a:uFillTx/>
                <a:latin typeface="Arial"/>
                <a:ea typeface="+mn-ea"/>
                <a:cs typeface="+mn-cs"/>
              </a:rPr>
              <a:t>I</a:t>
            </a:r>
            <a:r>
              <a:rPr kumimoji="0" lang="en-US" sz="2000" b="0" i="0" u="none" strike="noStrike" kern="1200" cap="none" spc="0" normalizeH="0" baseline="0" noProof="0" dirty="0" err="1">
                <a:ln>
                  <a:noFill/>
                </a:ln>
                <a:solidFill>
                  <a:srgbClr val="0A295F"/>
                </a:solidFill>
                <a:effectLst/>
                <a:uLnTx/>
                <a:uFillTx/>
                <a:latin typeface="Arial"/>
                <a:ea typeface="+mn-ea"/>
                <a:cs typeface="+mn-cs"/>
              </a:rPr>
              <a:t>ntermédiaire</a:t>
            </a:r>
            <a:r>
              <a:rPr kumimoji="0" lang="en-US" sz="2000" b="0" i="0" u="none" strike="noStrike" kern="1200" cap="none" spc="0" normalizeH="0" baseline="0" noProof="0" dirty="0">
                <a:ln>
                  <a:noFill/>
                </a:ln>
                <a:solidFill>
                  <a:srgbClr val="0A295F"/>
                </a:solidFill>
                <a:effectLst/>
                <a:uLnTx/>
                <a:uFillTx/>
                <a:latin typeface="Arial"/>
                <a:ea typeface="+mn-ea"/>
                <a:cs typeface="+mn-cs"/>
              </a:rPr>
              <a:t> du </a:t>
            </a:r>
            <a:r>
              <a:rPr kumimoji="0" lang="en-US" sz="2000" b="1" i="0" u="none" strike="noStrike" kern="1200" cap="none" spc="0" normalizeH="0" baseline="0" noProof="0" dirty="0">
                <a:ln>
                  <a:noFill/>
                </a:ln>
                <a:solidFill>
                  <a:srgbClr val="0A295F"/>
                </a:solidFill>
                <a:effectLst/>
                <a:uLnTx/>
                <a:uFillTx/>
                <a:latin typeface="Arial"/>
                <a:ea typeface="+mn-ea"/>
                <a:cs typeface="+mn-cs"/>
              </a:rPr>
              <a:t>L</a:t>
            </a:r>
            <a:r>
              <a:rPr kumimoji="0" lang="en-US" sz="2000" b="0" i="0" u="none" strike="noStrike" kern="1200" cap="none" spc="0" normalizeH="0" baseline="0" noProof="0" dirty="0">
                <a:ln>
                  <a:noFill/>
                </a:ln>
                <a:solidFill>
                  <a:srgbClr val="0A295F"/>
                </a:solidFill>
                <a:effectLst/>
                <a:uLnTx/>
                <a:uFillTx/>
                <a:latin typeface="Arial"/>
                <a:ea typeface="+mn-ea"/>
                <a:cs typeface="+mn-cs"/>
              </a:rPr>
              <a:t>URE *</a:t>
            </a:r>
          </a:p>
        </p:txBody>
      </p:sp>
      <p:sp>
        <p:nvSpPr>
          <p:cNvPr id="4" name="Espace réservé du pied de page 2">
            <a:extLst>
              <a:ext uri="{FF2B5EF4-FFF2-40B4-BE49-F238E27FC236}">
                <a16:creationId xmlns:a16="http://schemas.microsoft.com/office/drawing/2014/main" id="{DC1C7A85-897A-0A88-786A-5AD4C9D3AF40}"/>
              </a:ext>
            </a:extLst>
          </p:cNvPr>
          <p:cNvSpPr>
            <a:spLocks noGrp="1"/>
          </p:cNvSpPr>
          <p:nvPr>
            <p:ph type="ftr" sz="quarter" idx="10"/>
          </p:nvPr>
        </p:nvSpPr>
        <p:spPr>
          <a:xfrm>
            <a:off x="744827" y="6372000"/>
            <a:ext cx="9651800" cy="360000"/>
          </a:xfrm>
        </p:spPr>
        <p:txBody>
          <a:bodyPr/>
          <a:lstStyle/>
          <a:p>
            <a:pPr lvl="0">
              <a:defRPr/>
            </a:pPr>
            <a:r>
              <a:rPr lang="en-US" noProof="0" dirty="0"/>
              <a:t>3rd Python Accelerator Middle Layer Workshop | Feb. 2-4 2026 | SOLEIL | L. S. Nadolski</a:t>
            </a:r>
          </a:p>
        </p:txBody>
      </p:sp>
      <p:sp>
        <p:nvSpPr>
          <p:cNvPr id="6" name="ZoneTexte 5">
            <a:extLst>
              <a:ext uri="{FF2B5EF4-FFF2-40B4-BE49-F238E27FC236}">
                <a16:creationId xmlns:a16="http://schemas.microsoft.com/office/drawing/2014/main" id="{89D70B89-62BE-C775-033D-2A4168E3A213}"/>
              </a:ext>
            </a:extLst>
          </p:cNvPr>
          <p:cNvSpPr txBox="1"/>
          <p:nvPr/>
        </p:nvSpPr>
        <p:spPr>
          <a:xfrm>
            <a:off x="284205" y="1470454"/>
            <a:ext cx="2643443" cy="2585323"/>
          </a:xfrm>
          <a:prstGeom prst="rect">
            <a:avLst/>
          </a:prstGeom>
          <a:noFill/>
        </p:spPr>
        <p:txBody>
          <a:bodyPr wrap="square" rtlCol="0">
            <a:spAutoFit/>
          </a:bodyPr>
          <a:lstStyle/>
          <a:p>
            <a:r>
              <a:rPr lang="en-US" b="1" noProof="0" dirty="0"/>
              <a:t>2005</a:t>
            </a:r>
          </a:p>
          <a:p>
            <a:endParaRPr lang="en-US" noProof="0" dirty="0"/>
          </a:p>
          <a:p>
            <a:r>
              <a:rPr lang="en-US" noProof="0" dirty="0"/>
              <a:t>First LINAC </a:t>
            </a:r>
          </a:p>
          <a:p>
            <a:r>
              <a:rPr lang="en-US" noProof="0" dirty="0"/>
              <a:t>BOOSTER beams</a:t>
            </a:r>
          </a:p>
          <a:p>
            <a:endParaRPr lang="en-US" noProof="0" dirty="0"/>
          </a:p>
          <a:p>
            <a:r>
              <a:rPr lang="en-US" b="1" noProof="0" dirty="0"/>
              <a:t>2006</a:t>
            </a:r>
          </a:p>
          <a:p>
            <a:endParaRPr lang="en-US" b="1" noProof="0" dirty="0"/>
          </a:p>
          <a:p>
            <a:r>
              <a:rPr lang="en-US" noProof="0" dirty="0"/>
              <a:t>Commissioning of the Storage ring</a:t>
            </a:r>
          </a:p>
        </p:txBody>
      </p:sp>
      <p:sp>
        <p:nvSpPr>
          <p:cNvPr id="3" name="Espace réservé du numéro de diapositive 2">
            <a:extLst>
              <a:ext uri="{FF2B5EF4-FFF2-40B4-BE49-F238E27FC236}">
                <a16:creationId xmlns:a16="http://schemas.microsoft.com/office/drawing/2014/main" id="{ECEA30EE-4B93-8C1E-954C-B3AFEB9283F1}"/>
              </a:ext>
            </a:extLst>
          </p:cNvPr>
          <p:cNvSpPr>
            <a:spLocks noGrp="1"/>
          </p:cNvSpPr>
          <p:nvPr>
            <p:ph type="sldNum" sz="quarter" idx="11"/>
          </p:nvPr>
        </p:nvSpPr>
        <p:spPr/>
        <p:txBody>
          <a:bodyPr/>
          <a:lstStyle/>
          <a:p>
            <a:fld id="{F1620CC9-C982-429E-97C9-9F71A6603CFC}" type="slidenum">
              <a:rPr lang="en-US" smtClean="0"/>
              <a:pPr/>
              <a:t>3</a:t>
            </a:fld>
            <a:endParaRPr lang="en-US" dirty="0"/>
          </a:p>
        </p:txBody>
      </p:sp>
    </p:spTree>
    <p:extLst>
      <p:ext uri="{BB962C8B-B14F-4D97-AF65-F5344CB8AC3E}">
        <p14:creationId xmlns:p14="http://schemas.microsoft.com/office/powerpoint/2010/main" val="114029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86D354-3158-6C69-BBBA-A440362404CE}"/>
              </a:ext>
            </a:extLst>
          </p:cNvPr>
          <p:cNvSpPr>
            <a:spLocks noGrp="1"/>
          </p:cNvSpPr>
          <p:nvPr>
            <p:ph type="title"/>
          </p:nvPr>
        </p:nvSpPr>
        <p:spPr/>
        <p:txBody>
          <a:bodyPr/>
          <a:lstStyle/>
          <a:p>
            <a:r>
              <a:rPr lang="en-US" noProof="0" dirty="0"/>
              <a:t>Safety Rules</a:t>
            </a:r>
          </a:p>
        </p:txBody>
      </p:sp>
      <p:sp>
        <p:nvSpPr>
          <p:cNvPr id="3" name="Espace réservé du pied de page 2">
            <a:extLst>
              <a:ext uri="{FF2B5EF4-FFF2-40B4-BE49-F238E27FC236}">
                <a16:creationId xmlns:a16="http://schemas.microsoft.com/office/drawing/2014/main" id="{67837538-3E28-BDFA-A06A-87DC36EC6DC8}"/>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5" name="Espace réservé du texte 4">
            <a:extLst>
              <a:ext uri="{FF2B5EF4-FFF2-40B4-BE49-F238E27FC236}">
                <a16:creationId xmlns:a16="http://schemas.microsoft.com/office/drawing/2014/main" id="{13BB6F67-9EFC-A62B-5162-58C8BFA826E3}"/>
              </a:ext>
            </a:extLst>
          </p:cNvPr>
          <p:cNvSpPr>
            <a:spLocks noGrp="1"/>
          </p:cNvSpPr>
          <p:nvPr>
            <p:ph type="body" sz="quarter" idx="12"/>
          </p:nvPr>
        </p:nvSpPr>
        <p:spPr>
          <a:xfrm>
            <a:off x="7505070" y="618351"/>
            <a:ext cx="4495586" cy="3829926"/>
          </a:xfrm>
        </p:spPr>
        <p:txBody>
          <a:bodyPr/>
          <a:lstStyle/>
          <a:p>
            <a:pPr marL="0" indent="0" algn="ctr">
              <a:buNone/>
            </a:pPr>
            <a:r>
              <a:rPr lang="en-US" b="1" noProof="0" dirty="0"/>
              <a:t>Facility Tour: Safety</a:t>
            </a:r>
          </a:p>
          <a:p>
            <a:endParaRPr lang="en-US" noProof="0" dirty="0"/>
          </a:p>
          <a:p>
            <a:pPr marL="0" indent="0" algn="just">
              <a:buNone/>
            </a:pPr>
            <a:r>
              <a:rPr lang="en-US" sz="1400" noProof="0" dirty="0"/>
              <a:t>People with electronic devices that could affect their health </a:t>
            </a:r>
            <a:r>
              <a:rPr lang="en-US" sz="1400" b="1" noProof="0" dirty="0"/>
              <a:t>(pacemakers, insulin pumps, neurostimulators for epileptic seizures, etc.)</a:t>
            </a:r>
            <a:r>
              <a:rPr lang="en-US" sz="1400" noProof="0" dirty="0"/>
              <a:t> are not allowed to enter due to the presence of powerful magnets. Please note that cochlear implants are allowed, even though the magnetic fields may cause harmless crackling noises. The particle accelerator tunnels have narrow, confined passages that are not accessible to people with reduced mobility (PRMs). The floor of the accelerator tunnels is covered with grates, so it is strongly advised </a:t>
            </a:r>
            <a:r>
              <a:rPr lang="en-US" sz="1400" b="1" noProof="0" dirty="0"/>
              <a:t>not to wear shoes with heels </a:t>
            </a:r>
            <a:r>
              <a:rPr lang="en-US" sz="1400" noProof="0" dirty="0"/>
              <a:t>that could get stuck in them.</a:t>
            </a:r>
          </a:p>
          <a:p>
            <a:pPr marL="0" indent="0" algn="just">
              <a:buNone/>
            </a:pPr>
            <a:br>
              <a:rPr lang="en-US" noProof="0" dirty="0"/>
            </a:br>
            <a:endParaRPr lang="en-US" noProof="0" dirty="0"/>
          </a:p>
        </p:txBody>
      </p:sp>
      <p:pic>
        <p:nvPicPr>
          <p:cNvPr id="6" name="Image 5">
            <a:extLst>
              <a:ext uri="{FF2B5EF4-FFF2-40B4-BE49-F238E27FC236}">
                <a16:creationId xmlns:a16="http://schemas.microsoft.com/office/drawing/2014/main" id="{6B9B3C7A-850F-A740-B83C-DB0FBBD82785}"/>
              </a:ext>
            </a:extLst>
          </p:cNvPr>
          <p:cNvPicPr>
            <a:picLocks noChangeAspect="1"/>
          </p:cNvPicPr>
          <p:nvPr/>
        </p:nvPicPr>
        <p:blipFill>
          <a:blip r:embed="rId2"/>
          <a:stretch>
            <a:fillRect/>
          </a:stretch>
        </p:blipFill>
        <p:spPr>
          <a:xfrm>
            <a:off x="843478" y="5274128"/>
            <a:ext cx="1167155" cy="1277561"/>
          </a:xfrm>
          <a:prstGeom prst="rect">
            <a:avLst/>
          </a:prstGeom>
        </p:spPr>
      </p:pic>
      <p:pic>
        <p:nvPicPr>
          <p:cNvPr id="1028" name="Picture 4" descr="Meeting point or assembly point sign simple flat style vector illustration. Meeting point or assembly point sign simple silhouette flat style vector illustration on green background. meeting point stock illustrations">
            <a:extLst>
              <a:ext uri="{FF2B5EF4-FFF2-40B4-BE49-F238E27FC236}">
                <a16:creationId xmlns:a16="http://schemas.microsoft.com/office/drawing/2014/main" id="{A3DBEC90-2843-EB1B-0C86-E4F1230E3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711" y="5288213"/>
            <a:ext cx="1277562" cy="12775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8">
            <a:extLst>
              <a:ext uri="{FF2B5EF4-FFF2-40B4-BE49-F238E27FC236}">
                <a16:creationId xmlns:a16="http://schemas.microsoft.com/office/drawing/2014/main" id="{9067D389-C7C5-5063-8908-446880604654}"/>
              </a:ext>
            </a:extLst>
          </p:cNvPr>
          <p:cNvGrpSpPr>
            <a:grpSpLocks/>
          </p:cNvGrpSpPr>
          <p:nvPr/>
        </p:nvGrpSpPr>
        <p:grpSpPr bwMode="auto">
          <a:xfrm>
            <a:off x="4565700" y="4631441"/>
            <a:ext cx="5832648" cy="1964177"/>
            <a:chOff x="1040" y="2542"/>
            <a:chExt cx="4429" cy="1319"/>
          </a:xfrm>
        </p:grpSpPr>
        <p:sp>
          <p:nvSpPr>
            <p:cNvPr id="9" name="Oval 7">
              <a:extLst>
                <a:ext uri="{FF2B5EF4-FFF2-40B4-BE49-F238E27FC236}">
                  <a16:creationId xmlns:a16="http://schemas.microsoft.com/office/drawing/2014/main" id="{4AAB00E0-7605-304B-01C6-FC75CD82B2DE}"/>
                </a:ext>
              </a:extLst>
            </p:cNvPr>
            <p:cNvSpPr>
              <a:spLocks noChangeArrowheads="1"/>
            </p:cNvSpPr>
            <p:nvPr/>
          </p:nvSpPr>
          <p:spPr bwMode="auto">
            <a:xfrm>
              <a:off x="3272" y="2542"/>
              <a:ext cx="950" cy="607"/>
            </a:xfrm>
            <a:prstGeom prst="ellipse">
              <a:avLst/>
            </a:prstGeom>
            <a:solidFill>
              <a:srgbClr val="DADADA"/>
            </a:solidFill>
            <a:ln w="127000">
              <a:solidFill>
                <a:srgbClr val="919191"/>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sz="1800" noProof="0" dirty="0"/>
            </a:p>
          </p:txBody>
        </p:sp>
        <p:pic>
          <p:nvPicPr>
            <p:cNvPr id="10" name="Picture 8">
              <a:extLst>
                <a:ext uri="{FF2B5EF4-FFF2-40B4-BE49-F238E27FC236}">
                  <a16:creationId xmlns:a16="http://schemas.microsoft.com/office/drawing/2014/main" id="{2AAF48FE-08D7-F3ED-4199-2DEACB918D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4" y="2649"/>
              <a:ext cx="301"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9">
              <a:extLst>
                <a:ext uri="{FF2B5EF4-FFF2-40B4-BE49-F238E27FC236}">
                  <a16:creationId xmlns:a16="http://schemas.microsoft.com/office/drawing/2014/main" id="{ED76F70C-C174-A661-1644-5E68BF69CE8B}"/>
                </a:ext>
              </a:extLst>
            </p:cNvPr>
            <p:cNvSpPr>
              <a:spLocks noChangeShapeType="1"/>
            </p:cNvSpPr>
            <p:nvPr/>
          </p:nvSpPr>
          <p:spPr bwMode="auto">
            <a:xfrm flipH="1">
              <a:off x="3256" y="3126"/>
              <a:ext cx="201" cy="14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noProof="0" dirty="0"/>
            </a:p>
          </p:txBody>
        </p:sp>
        <p:sp>
          <p:nvSpPr>
            <p:cNvPr id="12" name="Text Box 10">
              <a:extLst>
                <a:ext uri="{FF2B5EF4-FFF2-40B4-BE49-F238E27FC236}">
                  <a16:creationId xmlns:a16="http://schemas.microsoft.com/office/drawing/2014/main" id="{3A767053-25FD-C830-6CCA-FF556ACC256C}"/>
                </a:ext>
              </a:extLst>
            </p:cNvPr>
            <p:cNvSpPr txBox="1">
              <a:spLocks noChangeArrowheads="1"/>
            </p:cNvSpPr>
            <p:nvPr/>
          </p:nvSpPr>
          <p:spPr bwMode="auto">
            <a:xfrm>
              <a:off x="1040" y="3406"/>
              <a:ext cx="808" cy="336"/>
            </a:xfrm>
            <a:prstGeom prst="rect">
              <a:avLst/>
            </a:prstGeom>
            <a:solidFill>
              <a:srgbClr val="DDDDDD"/>
            </a:solidFill>
            <a:ln w="762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sz="2400" b="1" noProof="0" dirty="0">
                  <a:solidFill>
                    <a:srgbClr val="FF0000"/>
                  </a:solidFill>
                  <a:latin typeface="Times New Roman" pitchFamily="18" charset="0"/>
                </a:rPr>
                <a:t>18</a:t>
              </a:r>
            </a:p>
          </p:txBody>
        </p:sp>
        <p:sp>
          <p:nvSpPr>
            <p:cNvPr id="13" name="Line 11">
              <a:extLst>
                <a:ext uri="{FF2B5EF4-FFF2-40B4-BE49-F238E27FC236}">
                  <a16:creationId xmlns:a16="http://schemas.microsoft.com/office/drawing/2014/main" id="{0F1035BE-0055-4894-C05F-18798F8281BA}"/>
                </a:ext>
              </a:extLst>
            </p:cNvPr>
            <p:cNvSpPr>
              <a:spLocks noChangeShapeType="1"/>
            </p:cNvSpPr>
            <p:nvPr/>
          </p:nvSpPr>
          <p:spPr bwMode="auto">
            <a:xfrm>
              <a:off x="1866" y="3583"/>
              <a:ext cx="435" cy="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noProof="0" dirty="0"/>
            </a:p>
          </p:txBody>
        </p:sp>
        <p:sp>
          <p:nvSpPr>
            <p:cNvPr id="14" name="Text Box 12">
              <a:extLst>
                <a:ext uri="{FF2B5EF4-FFF2-40B4-BE49-F238E27FC236}">
                  <a16:creationId xmlns:a16="http://schemas.microsoft.com/office/drawing/2014/main" id="{28AC45A0-59F4-1CE0-47B3-85BAC69F54EC}"/>
                </a:ext>
              </a:extLst>
            </p:cNvPr>
            <p:cNvSpPr txBox="1">
              <a:spLocks noChangeArrowheads="1"/>
            </p:cNvSpPr>
            <p:nvPr/>
          </p:nvSpPr>
          <p:spPr bwMode="auto">
            <a:xfrm>
              <a:off x="2319" y="3294"/>
              <a:ext cx="1242" cy="567"/>
            </a:xfrm>
            <a:prstGeom prst="rect">
              <a:avLst/>
            </a:prstGeom>
            <a:solidFill>
              <a:srgbClr val="DDDDDD"/>
            </a:solidFill>
            <a:ln w="762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sz="1200" b="1" noProof="0" dirty="0">
                  <a:latin typeface="Times New Roman" pitchFamily="18" charset="0"/>
                </a:rPr>
                <a:t>Control room</a:t>
              </a:r>
            </a:p>
            <a:p>
              <a:pPr algn="ctr">
                <a:spcBef>
                  <a:spcPct val="50000"/>
                </a:spcBef>
                <a:buFontTx/>
                <a:buNone/>
              </a:pPr>
              <a:r>
                <a:rPr lang="en-US" sz="1200" b="1" noProof="0" dirty="0">
                  <a:latin typeface="Times New Roman" pitchFamily="18" charset="0"/>
                </a:rPr>
                <a:t>24h a day</a:t>
              </a:r>
            </a:p>
            <a:p>
              <a:pPr algn="ctr">
                <a:spcBef>
                  <a:spcPct val="50000"/>
                </a:spcBef>
                <a:buFontTx/>
                <a:buNone/>
              </a:pPr>
              <a:r>
                <a:rPr lang="en-US" sz="1200" b="1" noProof="0" dirty="0">
                  <a:latin typeface="Times New Roman" pitchFamily="18" charset="0"/>
                </a:rPr>
                <a:t>(Don’t hang up first)</a:t>
              </a:r>
            </a:p>
          </p:txBody>
        </p:sp>
        <p:sp>
          <p:nvSpPr>
            <p:cNvPr id="15" name="Text Box 16">
              <a:extLst>
                <a:ext uri="{FF2B5EF4-FFF2-40B4-BE49-F238E27FC236}">
                  <a16:creationId xmlns:a16="http://schemas.microsoft.com/office/drawing/2014/main" id="{0DED4C63-9B30-24BA-8CBD-3A06589A5B80}"/>
                </a:ext>
              </a:extLst>
            </p:cNvPr>
            <p:cNvSpPr txBox="1">
              <a:spLocks noChangeArrowheads="1"/>
            </p:cNvSpPr>
            <p:nvPr/>
          </p:nvSpPr>
          <p:spPr bwMode="auto">
            <a:xfrm>
              <a:off x="4102" y="3412"/>
              <a:ext cx="1367" cy="269"/>
            </a:xfrm>
            <a:prstGeom prst="rect">
              <a:avLst/>
            </a:prstGeom>
            <a:solidFill>
              <a:srgbClr val="DDDDDD"/>
            </a:solidFill>
            <a:ln w="762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sz="2000" b="1" noProof="0" dirty="0">
                  <a:solidFill>
                    <a:srgbClr val="FF0000"/>
                  </a:solidFill>
                  <a:latin typeface="Times New Roman" pitchFamily="18" charset="0"/>
                </a:rPr>
                <a:t>01 69 35 98 40</a:t>
              </a:r>
            </a:p>
          </p:txBody>
        </p:sp>
        <p:sp>
          <p:nvSpPr>
            <p:cNvPr id="16" name="Line 17">
              <a:extLst>
                <a:ext uri="{FF2B5EF4-FFF2-40B4-BE49-F238E27FC236}">
                  <a16:creationId xmlns:a16="http://schemas.microsoft.com/office/drawing/2014/main" id="{F3862C2B-49D0-CBB5-6764-600209D249FB}"/>
                </a:ext>
              </a:extLst>
            </p:cNvPr>
            <p:cNvSpPr>
              <a:spLocks noChangeShapeType="1"/>
            </p:cNvSpPr>
            <p:nvPr/>
          </p:nvSpPr>
          <p:spPr bwMode="auto">
            <a:xfrm flipH="1">
              <a:off x="3584" y="3583"/>
              <a:ext cx="5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noProof="0" dirty="0"/>
            </a:p>
          </p:txBody>
        </p:sp>
      </p:grpSp>
      <p:pic>
        <p:nvPicPr>
          <p:cNvPr id="17" name="Image 37">
            <a:extLst>
              <a:ext uri="{FF2B5EF4-FFF2-40B4-BE49-F238E27FC236}">
                <a16:creationId xmlns:a16="http://schemas.microsoft.com/office/drawing/2014/main" id="{C0EF6848-E9DE-D1A9-DB69-20795441A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87" y="973544"/>
            <a:ext cx="6888591" cy="40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5BB7A67A-759E-958B-98CB-6EB4DC3590D6}"/>
              </a:ext>
            </a:extLst>
          </p:cNvPr>
          <p:cNvSpPr txBox="1"/>
          <p:nvPr/>
        </p:nvSpPr>
        <p:spPr>
          <a:xfrm>
            <a:off x="2150608" y="622653"/>
            <a:ext cx="6112700" cy="369332"/>
          </a:xfrm>
          <a:prstGeom prst="rect">
            <a:avLst/>
          </a:prstGeom>
          <a:noFill/>
        </p:spPr>
        <p:txBody>
          <a:bodyPr wrap="square">
            <a:spAutoFit/>
          </a:bodyPr>
          <a:lstStyle/>
          <a:p>
            <a:r>
              <a:rPr lang="en-US" sz="1800" b="1" noProof="0" dirty="0">
                <a:solidFill>
                  <a:srgbClr val="FF6600"/>
                </a:solidFill>
                <a:latin typeface="Comic Sans MS" pitchFamily="66" charset="0"/>
              </a:rPr>
              <a:t> EVACUATION PROCEDURE</a:t>
            </a:r>
            <a:endParaRPr lang="en-US" noProof="0" dirty="0"/>
          </a:p>
        </p:txBody>
      </p:sp>
      <p:sp>
        <p:nvSpPr>
          <p:cNvPr id="7" name="Espace réservé du numéro de diapositive 6">
            <a:extLst>
              <a:ext uri="{FF2B5EF4-FFF2-40B4-BE49-F238E27FC236}">
                <a16:creationId xmlns:a16="http://schemas.microsoft.com/office/drawing/2014/main" id="{C7BD179A-AB7F-76FC-8753-E44CBF1E180E}"/>
              </a:ext>
            </a:extLst>
          </p:cNvPr>
          <p:cNvSpPr>
            <a:spLocks noGrp="1"/>
          </p:cNvSpPr>
          <p:nvPr>
            <p:ph type="sldNum" sz="quarter" idx="11"/>
          </p:nvPr>
        </p:nvSpPr>
        <p:spPr/>
        <p:txBody>
          <a:bodyPr/>
          <a:lstStyle/>
          <a:p>
            <a:fld id="{F1620CC9-C982-429E-97C9-9F71A6603CFC}" type="slidenum">
              <a:rPr lang="en-US" smtClean="0"/>
              <a:pPr/>
              <a:t>4</a:t>
            </a:fld>
            <a:endParaRPr lang="en-US" dirty="0"/>
          </a:p>
        </p:txBody>
      </p:sp>
    </p:spTree>
    <p:extLst>
      <p:ext uri="{BB962C8B-B14F-4D97-AF65-F5344CB8AC3E}">
        <p14:creationId xmlns:p14="http://schemas.microsoft.com/office/powerpoint/2010/main" val="148823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315F091-E1CF-1689-A9CE-F0AAA329CB5D}"/>
              </a:ext>
            </a:extLst>
          </p:cNvPr>
          <p:cNvPicPr>
            <a:picLocks noChangeAspect="1"/>
          </p:cNvPicPr>
          <p:nvPr/>
        </p:nvPicPr>
        <p:blipFill>
          <a:blip r:embed="rId2"/>
          <a:stretch>
            <a:fillRect/>
          </a:stretch>
        </p:blipFill>
        <p:spPr>
          <a:xfrm>
            <a:off x="826969" y="3506936"/>
            <a:ext cx="4591321" cy="3257264"/>
          </a:xfrm>
          <a:prstGeom prst="rect">
            <a:avLst/>
          </a:prstGeom>
        </p:spPr>
      </p:pic>
      <p:sp>
        <p:nvSpPr>
          <p:cNvPr id="26630" name="Text Box 1033">
            <a:extLst>
              <a:ext uri="{FF2B5EF4-FFF2-40B4-BE49-F238E27FC236}">
                <a16:creationId xmlns:a16="http://schemas.microsoft.com/office/drawing/2014/main" id="{BBD94F5F-4CBD-3E4B-B878-6E28C0F79D67}"/>
              </a:ext>
            </a:extLst>
          </p:cNvPr>
          <p:cNvSpPr txBox="1">
            <a:spLocks noChangeArrowheads="1"/>
          </p:cNvSpPr>
          <p:nvPr/>
        </p:nvSpPr>
        <p:spPr bwMode="auto">
          <a:xfrm>
            <a:off x="1667755" y="791170"/>
            <a:ext cx="4155818"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noProof="0" dirty="0"/>
              <a:t>Location: France, 11 km South of Paris</a:t>
            </a:r>
          </a:p>
          <a:p>
            <a:pPr eaLnBrk="1" hangingPunct="1">
              <a:defRPr/>
            </a:pPr>
            <a:endParaRPr lang="en-US" noProof="0" dirty="0"/>
          </a:p>
          <a:p>
            <a:pPr eaLnBrk="1" hangingPunct="1">
              <a:defRPr/>
            </a:pPr>
            <a:r>
              <a:rPr lang="en-US" noProof="0" dirty="0"/>
              <a:t>Circumference: </a:t>
            </a:r>
            <a:r>
              <a:rPr lang="en-US" b="1" noProof="0" dirty="0">
                <a:solidFill>
                  <a:srgbClr val="FF0000"/>
                </a:solidFill>
              </a:rPr>
              <a:t>354 m</a:t>
            </a:r>
          </a:p>
        </p:txBody>
      </p:sp>
      <p:sp>
        <p:nvSpPr>
          <p:cNvPr id="26631" name="Text Box 1034">
            <a:extLst>
              <a:ext uri="{FF2B5EF4-FFF2-40B4-BE49-F238E27FC236}">
                <a16:creationId xmlns:a16="http://schemas.microsoft.com/office/drawing/2014/main" id="{9F1966FE-A068-9E40-B21B-C00BC313E9AF}"/>
              </a:ext>
            </a:extLst>
          </p:cNvPr>
          <p:cNvSpPr txBox="1">
            <a:spLocks noChangeArrowheads="1"/>
          </p:cNvSpPr>
          <p:nvPr/>
        </p:nvSpPr>
        <p:spPr bwMode="auto">
          <a:xfrm>
            <a:off x="343203" y="1728121"/>
            <a:ext cx="2759224" cy="1754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noProof="0" dirty="0">
                <a:solidFill>
                  <a:srgbClr val="FF0000"/>
                </a:solidFill>
                <a:latin typeface="Comic Sans MS" charset="0"/>
              </a:rPr>
              <a:t>24</a:t>
            </a:r>
            <a:r>
              <a:rPr lang="en-US" b="1" noProof="0" dirty="0">
                <a:latin typeface="Comic Sans MS" charset="0"/>
              </a:rPr>
              <a:t> </a:t>
            </a:r>
            <a:r>
              <a:rPr lang="en-US" b="1" noProof="0" dirty="0"/>
              <a:t>straight sections</a:t>
            </a:r>
          </a:p>
          <a:p>
            <a:pPr eaLnBrk="1" hangingPunct="1">
              <a:defRPr/>
            </a:pPr>
            <a:endParaRPr lang="en-US" noProof="0" dirty="0"/>
          </a:p>
          <a:p>
            <a:pPr lvl="1" eaLnBrk="1" hangingPunct="1">
              <a:defRPr/>
            </a:pPr>
            <a:endParaRPr lang="en-US" noProof="0" dirty="0"/>
          </a:p>
          <a:p>
            <a:pPr marL="11113" lvl="1" indent="0" algn="ctr" eaLnBrk="1" hangingPunct="1">
              <a:defRPr/>
            </a:pPr>
            <a:r>
              <a:rPr lang="en-US" noProof="0" dirty="0"/>
              <a:t>SDL: 4 x </a:t>
            </a:r>
            <a:r>
              <a:rPr lang="en-US" noProof="0" dirty="0">
                <a:solidFill>
                  <a:srgbClr val="FF0000"/>
                </a:solidFill>
              </a:rPr>
              <a:t>12 m</a:t>
            </a:r>
          </a:p>
          <a:p>
            <a:pPr algn="ctr" eaLnBrk="1" hangingPunct="1">
              <a:defRPr/>
            </a:pPr>
            <a:r>
              <a:rPr lang="en-US" noProof="0" dirty="0"/>
              <a:t>SDM: 12 x  </a:t>
            </a:r>
            <a:r>
              <a:rPr lang="en-US" noProof="0" dirty="0">
                <a:solidFill>
                  <a:srgbClr val="FF0000"/>
                </a:solidFill>
              </a:rPr>
              <a:t>7 m</a:t>
            </a:r>
          </a:p>
          <a:p>
            <a:pPr algn="ctr" eaLnBrk="1" hangingPunct="1">
              <a:defRPr/>
            </a:pPr>
            <a:r>
              <a:rPr lang="en-US" noProof="0" dirty="0"/>
              <a:t>SDC: 8 x </a:t>
            </a:r>
            <a:r>
              <a:rPr lang="en-US" noProof="0" dirty="0">
                <a:solidFill>
                  <a:srgbClr val="FF0000"/>
                </a:solidFill>
              </a:rPr>
              <a:t>3.6 m</a:t>
            </a:r>
          </a:p>
        </p:txBody>
      </p:sp>
      <p:sp>
        <p:nvSpPr>
          <p:cNvPr id="26632" name="Rectangle 1035">
            <a:extLst>
              <a:ext uri="{FF2B5EF4-FFF2-40B4-BE49-F238E27FC236}">
                <a16:creationId xmlns:a16="http://schemas.microsoft.com/office/drawing/2014/main" id="{74F11384-4B9A-5041-8170-30DDC65A26CE}"/>
              </a:ext>
            </a:extLst>
          </p:cNvPr>
          <p:cNvSpPr>
            <a:spLocks noChangeArrowheads="1"/>
          </p:cNvSpPr>
          <p:nvPr/>
        </p:nvSpPr>
        <p:spPr bwMode="auto">
          <a:xfrm>
            <a:off x="1600200" y="414972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noProof="0" dirty="0"/>
          </a:p>
        </p:txBody>
      </p:sp>
      <p:sp>
        <p:nvSpPr>
          <p:cNvPr id="26633" name="Rectangle 1037">
            <a:extLst>
              <a:ext uri="{FF2B5EF4-FFF2-40B4-BE49-F238E27FC236}">
                <a16:creationId xmlns:a16="http://schemas.microsoft.com/office/drawing/2014/main" id="{F5DFECE9-C920-8346-8B88-2ACE31C6F91C}"/>
              </a:ext>
            </a:extLst>
          </p:cNvPr>
          <p:cNvSpPr>
            <a:spLocks noChangeArrowheads="1"/>
          </p:cNvSpPr>
          <p:nvPr/>
        </p:nvSpPr>
        <p:spPr bwMode="auto">
          <a:xfrm>
            <a:off x="736802" y="2172623"/>
            <a:ext cx="20185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noProof="0" dirty="0"/>
              <a:t> (variable lengths)</a:t>
            </a:r>
          </a:p>
        </p:txBody>
      </p:sp>
      <p:sp>
        <p:nvSpPr>
          <p:cNvPr id="3" name="ZoneTexte 2">
            <a:extLst>
              <a:ext uri="{FF2B5EF4-FFF2-40B4-BE49-F238E27FC236}">
                <a16:creationId xmlns:a16="http://schemas.microsoft.com/office/drawing/2014/main" id="{76021245-8495-2C4C-AAAE-D01A3026299B}"/>
              </a:ext>
            </a:extLst>
          </p:cNvPr>
          <p:cNvSpPr txBox="1"/>
          <p:nvPr/>
        </p:nvSpPr>
        <p:spPr>
          <a:xfrm>
            <a:off x="1563655" y="167045"/>
            <a:ext cx="4591321" cy="461665"/>
          </a:xfrm>
          <a:prstGeom prst="rect">
            <a:avLst/>
          </a:prstGeom>
          <a:noFill/>
        </p:spPr>
        <p:txBody>
          <a:bodyPr wrap="none">
            <a:spAutoFit/>
          </a:bodyPr>
          <a:lstStyle/>
          <a:p>
            <a:pPr>
              <a:defRPr/>
            </a:pPr>
            <a:r>
              <a:rPr lang="en-US" sz="2400" b="1" noProof="0" dirty="0">
                <a:solidFill>
                  <a:srgbClr val="0E4194"/>
                </a:solidFill>
                <a:effectLst>
                  <a:outerShdw blurRad="38100" dist="38100" dir="2700000" algn="tl">
                    <a:srgbClr val="000000">
                      <a:alpha val="43137"/>
                    </a:srgbClr>
                  </a:outerShdw>
                </a:effectLst>
              </a:rPr>
              <a:t>Third Generation Light Source</a:t>
            </a:r>
          </a:p>
        </p:txBody>
      </p:sp>
      <p:grpSp>
        <p:nvGrpSpPr>
          <p:cNvPr id="5" name="Groupe 4">
            <a:extLst>
              <a:ext uri="{FF2B5EF4-FFF2-40B4-BE49-F238E27FC236}">
                <a16:creationId xmlns:a16="http://schemas.microsoft.com/office/drawing/2014/main" id="{6DE461A0-ED4F-334E-8EA7-A934CC1FC61D}"/>
              </a:ext>
            </a:extLst>
          </p:cNvPr>
          <p:cNvGrpSpPr/>
          <p:nvPr/>
        </p:nvGrpSpPr>
        <p:grpSpPr>
          <a:xfrm>
            <a:off x="6023992" y="-117475"/>
            <a:ext cx="5791200" cy="3546475"/>
            <a:chOff x="3200400" y="339725"/>
            <a:chExt cx="5791200" cy="3546475"/>
          </a:xfrm>
        </p:grpSpPr>
        <p:pic>
          <p:nvPicPr>
            <p:cNvPr id="11266" name="Picture 1030">
              <a:extLst>
                <a:ext uri="{FF2B5EF4-FFF2-40B4-BE49-F238E27FC236}">
                  <a16:creationId xmlns:a16="http://schemas.microsoft.com/office/drawing/2014/main" id="{175033AE-4F18-FE4E-B71F-E14E43235E90}"/>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457200"/>
              <a:ext cx="579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032">
              <a:extLst>
                <a:ext uri="{FF2B5EF4-FFF2-40B4-BE49-F238E27FC236}">
                  <a16:creationId xmlns:a16="http://schemas.microsoft.com/office/drawing/2014/main" id="{9FB107F1-4D4B-3D43-AFB3-1BF60A5D14CD}"/>
                </a:ext>
              </a:extLst>
            </p:cNvPr>
            <p:cNvSpPr>
              <a:spLocks noChangeArrowheads="1"/>
            </p:cNvSpPr>
            <p:nvPr/>
          </p:nvSpPr>
          <p:spPr bwMode="auto">
            <a:xfrm>
              <a:off x="4724400" y="685800"/>
              <a:ext cx="32207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noProof="0" dirty="0">
                  <a:latin typeface="Symbol" pitchFamily="18" charset="2"/>
                </a:rPr>
                <a:t>e</a:t>
              </a:r>
              <a:r>
                <a:rPr lang="en-US" sz="2000" baseline="-25000" noProof="0" dirty="0"/>
                <a:t>x0</a:t>
              </a:r>
              <a:r>
                <a:rPr lang="en-US" noProof="0" dirty="0"/>
                <a:t> = </a:t>
              </a:r>
              <a:r>
                <a:rPr lang="en-US" noProof="0" dirty="0">
                  <a:effectLst>
                    <a:outerShdw blurRad="38100" dist="38100" dir="2700000" algn="tl">
                      <a:srgbClr val="000000">
                        <a:alpha val="43137"/>
                      </a:srgbClr>
                    </a:outerShdw>
                  </a:effectLst>
                </a:rPr>
                <a:t>4.0 </a:t>
              </a:r>
              <a:r>
                <a:rPr lang="en-US" noProof="0" dirty="0" err="1">
                  <a:effectLst>
                    <a:outerShdw blurRad="38100" dist="38100" dir="2700000" algn="tl">
                      <a:srgbClr val="000000">
                        <a:alpha val="43137"/>
                      </a:srgbClr>
                    </a:outerShdw>
                  </a:effectLst>
                </a:rPr>
                <a:t>nm</a:t>
              </a:r>
              <a:r>
                <a:rPr lang="en-US" noProof="0" dirty="0" err="1">
                  <a:effectLst>
                    <a:outerShdw blurRad="38100" dist="38100" dir="2700000" algn="tl">
                      <a:srgbClr val="000000">
                        <a:alpha val="43137"/>
                      </a:srgbClr>
                    </a:outerShdw>
                  </a:effectLst>
                  <a:latin typeface="Wingdings"/>
                  <a:ea typeface="Wingdings"/>
                  <a:cs typeface="Wingdings"/>
                  <a:sym typeface="Wingdings"/>
                </a:rPr>
                <a:t></a:t>
              </a:r>
              <a:r>
                <a:rPr lang="en-US" noProof="0" dirty="0" err="1">
                  <a:effectLst>
                    <a:outerShdw blurRad="38100" dist="38100" dir="2700000" algn="tl">
                      <a:srgbClr val="000000">
                        <a:alpha val="43137"/>
                      </a:srgbClr>
                    </a:outerShdw>
                  </a:effectLst>
                </a:rPr>
                <a:t>rad</a:t>
              </a:r>
              <a:r>
                <a:rPr lang="en-US" noProof="0" dirty="0">
                  <a:effectLst>
                    <a:outerShdw blurRad="38100" dist="38100" dir="2700000" algn="tl">
                      <a:srgbClr val="000000">
                        <a:alpha val="43137"/>
                      </a:srgbClr>
                    </a:outerShdw>
                  </a:effectLst>
                </a:rPr>
                <a:t> </a:t>
              </a:r>
              <a:r>
                <a:rPr lang="en-US" noProof="0" dirty="0"/>
                <a:t>@ </a:t>
              </a:r>
              <a:r>
                <a:rPr lang="en-US" b="1" noProof="0" dirty="0">
                  <a:solidFill>
                    <a:srgbClr val="FF0000"/>
                  </a:solidFill>
                </a:rPr>
                <a:t>2.75 GeV</a:t>
              </a:r>
            </a:p>
          </p:txBody>
        </p:sp>
        <p:sp>
          <p:nvSpPr>
            <p:cNvPr id="11291" name="ZoneTexte 1">
              <a:extLst>
                <a:ext uri="{FF2B5EF4-FFF2-40B4-BE49-F238E27FC236}">
                  <a16:creationId xmlns:a16="http://schemas.microsoft.com/office/drawing/2014/main" id="{99B4B3E0-81DB-2C40-9A0F-28F5F1827B57}"/>
                </a:ext>
              </a:extLst>
            </p:cNvPr>
            <p:cNvSpPr txBox="1">
              <a:spLocks noChangeArrowheads="1"/>
            </p:cNvSpPr>
            <p:nvPr/>
          </p:nvSpPr>
          <p:spPr bwMode="auto">
            <a:xfrm>
              <a:off x="3836988" y="339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sz="1800" noProof="0" dirty="0"/>
            </a:p>
          </p:txBody>
        </p:sp>
        <p:sp>
          <p:nvSpPr>
            <p:cNvPr id="2" name="Rectangle 1">
              <a:extLst>
                <a:ext uri="{FF2B5EF4-FFF2-40B4-BE49-F238E27FC236}">
                  <a16:creationId xmlns:a16="http://schemas.microsoft.com/office/drawing/2014/main" id="{DE3544AD-C494-3A45-A189-CC8D519755BF}"/>
                </a:ext>
              </a:extLst>
            </p:cNvPr>
            <p:cNvSpPr/>
            <p:nvPr/>
          </p:nvSpPr>
          <p:spPr bwMode="auto">
            <a:xfrm>
              <a:off x="4827728" y="767585"/>
              <a:ext cx="290513" cy="293687"/>
            </a:xfrm>
            <a:prstGeom prst="rect">
              <a:avLst/>
            </a:prstGeom>
            <a:ln>
              <a:solidFill>
                <a:schemeClr val="bg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noProof="0" dirty="0">
                <a:solidFill>
                  <a:schemeClr val="tx1"/>
                </a:solidFill>
                <a:latin typeface="Arial" charset="0"/>
              </a:endParaRPr>
            </a:p>
          </p:txBody>
        </p:sp>
        <p:pic>
          <p:nvPicPr>
            <p:cNvPr id="11296" name="Image 4">
              <a:extLst>
                <a:ext uri="{FF2B5EF4-FFF2-40B4-BE49-F238E27FC236}">
                  <a16:creationId xmlns:a16="http://schemas.microsoft.com/office/drawing/2014/main" id="{3536A059-C742-7847-A079-6CDDA9622A1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2684" y="818658"/>
              <a:ext cx="295557" cy="225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6" name="Espace réservé du numéro de diapositive 5">
            <a:extLst>
              <a:ext uri="{FF2B5EF4-FFF2-40B4-BE49-F238E27FC236}">
                <a16:creationId xmlns:a16="http://schemas.microsoft.com/office/drawing/2014/main" id="{D5FA8BF3-5870-904D-A16E-F7EE66A9488C}"/>
              </a:ext>
            </a:extLst>
          </p:cNvPr>
          <p:cNvSpPr txBox="1">
            <a:spLocks/>
          </p:cNvSpPr>
          <p:nvPr/>
        </p:nvSpPr>
        <p:spPr>
          <a:xfrm>
            <a:off x="9584330" y="6356351"/>
            <a:ext cx="794937"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83A34-B3A2-DE40-82EC-2B39B7E2BE2D}" type="slidenum">
              <a:rPr lang="en-US" noProof="0" smtClean="0"/>
              <a:pPr/>
              <a:t>5</a:t>
            </a:fld>
            <a:endParaRPr lang="en-US" noProof="0" dirty="0"/>
          </a:p>
        </p:txBody>
      </p:sp>
      <p:cxnSp>
        <p:nvCxnSpPr>
          <p:cNvPr id="12" name="Connecteur droit avec flèche 11">
            <a:extLst>
              <a:ext uri="{FF2B5EF4-FFF2-40B4-BE49-F238E27FC236}">
                <a16:creationId xmlns:a16="http://schemas.microsoft.com/office/drawing/2014/main" id="{55706A04-AE29-174D-ABDC-E99CB4737546}"/>
              </a:ext>
            </a:extLst>
          </p:cNvPr>
          <p:cNvCxnSpPr/>
          <p:nvPr/>
        </p:nvCxnSpPr>
        <p:spPr>
          <a:xfrm flipV="1">
            <a:off x="6398009" y="3329121"/>
            <a:ext cx="1551032" cy="714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EC024216-B45F-E54A-9665-F45AB33B267B}"/>
              </a:ext>
            </a:extLst>
          </p:cNvPr>
          <p:cNvSpPr txBox="1"/>
          <p:nvPr/>
        </p:nvSpPr>
        <p:spPr>
          <a:xfrm>
            <a:off x="6649984" y="3305592"/>
            <a:ext cx="1223412" cy="369332"/>
          </a:xfrm>
          <a:prstGeom prst="rect">
            <a:avLst/>
          </a:prstGeom>
          <a:noFill/>
        </p:spPr>
        <p:txBody>
          <a:bodyPr wrap="none" rtlCol="0">
            <a:spAutoFit/>
          </a:bodyPr>
          <a:lstStyle/>
          <a:p>
            <a:r>
              <a:rPr lang="en-US" noProof="0" dirty="0"/>
              <a:t>SDL-SDM</a:t>
            </a:r>
          </a:p>
        </p:txBody>
      </p:sp>
      <p:cxnSp>
        <p:nvCxnSpPr>
          <p:cNvPr id="34" name="Connecteur droit avec flèche 33">
            <a:extLst>
              <a:ext uri="{FF2B5EF4-FFF2-40B4-BE49-F238E27FC236}">
                <a16:creationId xmlns:a16="http://schemas.microsoft.com/office/drawing/2014/main" id="{B63C3DD2-A02C-B94B-ADA4-DE2CDDECE66C}"/>
              </a:ext>
            </a:extLst>
          </p:cNvPr>
          <p:cNvCxnSpPr>
            <a:cxnSpLocks/>
          </p:cNvCxnSpPr>
          <p:nvPr/>
        </p:nvCxnSpPr>
        <p:spPr>
          <a:xfrm flipV="1">
            <a:off x="8228300" y="3326118"/>
            <a:ext cx="1551032" cy="714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25CF8050-C2EC-C343-8A08-DF9476A56663}"/>
              </a:ext>
            </a:extLst>
          </p:cNvPr>
          <p:cNvSpPr txBox="1"/>
          <p:nvPr/>
        </p:nvSpPr>
        <p:spPr>
          <a:xfrm>
            <a:off x="8062561" y="3367296"/>
            <a:ext cx="2027459" cy="369332"/>
          </a:xfrm>
          <a:prstGeom prst="rect">
            <a:avLst/>
          </a:prstGeom>
          <a:noFill/>
        </p:spPr>
        <p:txBody>
          <a:bodyPr wrap="square" rtlCol="0">
            <a:spAutoFit/>
          </a:bodyPr>
          <a:lstStyle/>
          <a:p>
            <a:r>
              <a:rPr lang="en-US" noProof="0" dirty="0"/>
              <a:t>SDC-SDM-SDC</a:t>
            </a:r>
          </a:p>
        </p:txBody>
      </p:sp>
      <p:sp>
        <p:nvSpPr>
          <p:cNvPr id="4" name="ZoneTexte 3">
            <a:extLst>
              <a:ext uri="{FF2B5EF4-FFF2-40B4-BE49-F238E27FC236}">
                <a16:creationId xmlns:a16="http://schemas.microsoft.com/office/drawing/2014/main" id="{FA269A43-AC7F-724D-9A1E-8BDCD642958B}"/>
              </a:ext>
            </a:extLst>
          </p:cNvPr>
          <p:cNvSpPr txBox="1"/>
          <p:nvPr/>
        </p:nvSpPr>
        <p:spPr>
          <a:xfrm>
            <a:off x="6517875" y="741031"/>
            <a:ext cx="3089372" cy="369332"/>
          </a:xfrm>
          <a:prstGeom prst="rect">
            <a:avLst/>
          </a:prstGeom>
          <a:noFill/>
        </p:spPr>
        <p:txBody>
          <a:bodyPr wrap="none" rtlCol="0">
            <a:spAutoFit/>
          </a:bodyPr>
          <a:lstStyle/>
          <a:p>
            <a:pPr algn="ctr"/>
            <a:r>
              <a:rPr lang="en-US" noProof="0" dirty="0">
                <a:solidFill>
                  <a:srgbClr val="00B050"/>
                </a:solidFill>
              </a:rPr>
              <a:t>DBA + distributed dispersion</a:t>
            </a:r>
          </a:p>
        </p:txBody>
      </p:sp>
      <p:sp>
        <p:nvSpPr>
          <p:cNvPr id="7" name="ZoneTexte 6">
            <a:extLst>
              <a:ext uri="{FF2B5EF4-FFF2-40B4-BE49-F238E27FC236}">
                <a16:creationId xmlns:a16="http://schemas.microsoft.com/office/drawing/2014/main" id="{BE3A67AC-84DA-1040-97D0-63B8C3BEA2C0}"/>
              </a:ext>
            </a:extLst>
          </p:cNvPr>
          <p:cNvSpPr txBox="1"/>
          <p:nvPr/>
        </p:nvSpPr>
        <p:spPr>
          <a:xfrm>
            <a:off x="3239248" y="1722630"/>
            <a:ext cx="2832827" cy="1200329"/>
          </a:xfrm>
          <a:prstGeom prst="rect">
            <a:avLst/>
          </a:prstGeom>
          <a:noFill/>
        </p:spPr>
        <p:txBody>
          <a:bodyPr wrap="none" rtlCol="0">
            <a:spAutoFit/>
          </a:bodyPr>
          <a:lstStyle/>
          <a:p>
            <a:r>
              <a:rPr lang="en-US" b="1" noProof="0" dirty="0">
                <a:solidFill>
                  <a:srgbClr val="FF0000"/>
                </a:solidFill>
              </a:rPr>
              <a:t>29</a:t>
            </a:r>
            <a:r>
              <a:rPr lang="en-US" b="1" noProof="0" dirty="0"/>
              <a:t> beamlines</a:t>
            </a:r>
          </a:p>
          <a:p>
            <a:pPr marL="285750" indent="-285750">
              <a:buFontTx/>
              <a:buChar char="-"/>
            </a:pPr>
            <a:r>
              <a:rPr lang="en-US" noProof="0" dirty="0"/>
              <a:t>2 IR</a:t>
            </a:r>
          </a:p>
          <a:p>
            <a:pPr marL="285750" indent="-285750">
              <a:buFontTx/>
              <a:buChar char="-"/>
            </a:pPr>
            <a:r>
              <a:rPr lang="en-US" noProof="0" dirty="0"/>
              <a:t>7 on bending magnets</a:t>
            </a:r>
          </a:p>
          <a:p>
            <a:pPr marL="285750" indent="-285750">
              <a:buFontTx/>
              <a:buChar char="-"/>
            </a:pPr>
            <a:r>
              <a:rPr lang="en-US" noProof="0" dirty="0"/>
              <a:t>20 on insertion devices</a:t>
            </a:r>
          </a:p>
        </p:txBody>
      </p:sp>
      <p:sp>
        <p:nvSpPr>
          <p:cNvPr id="25" name="ZoneTexte 24">
            <a:extLst>
              <a:ext uri="{FF2B5EF4-FFF2-40B4-BE49-F238E27FC236}">
                <a16:creationId xmlns:a16="http://schemas.microsoft.com/office/drawing/2014/main" id="{2EEAB102-944E-3943-92D1-DA45E03A242E}"/>
              </a:ext>
            </a:extLst>
          </p:cNvPr>
          <p:cNvSpPr txBox="1"/>
          <p:nvPr/>
        </p:nvSpPr>
        <p:spPr>
          <a:xfrm>
            <a:off x="1566717" y="5697498"/>
            <a:ext cx="2916183" cy="646331"/>
          </a:xfrm>
          <a:prstGeom prst="rect">
            <a:avLst/>
          </a:prstGeom>
          <a:noFill/>
        </p:spPr>
        <p:txBody>
          <a:bodyPr wrap="none" rtlCol="0">
            <a:spAutoFit/>
          </a:bodyPr>
          <a:lstStyle/>
          <a:p>
            <a:pPr algn="ctr"/>
            <a:r>
              <a:rPr lang="en-US" b="1" noProof="0" dirty="0">
                <a:solidFill>
                  <a:schemeClr val="bg1"/>
                </a:solidFill>
              </a:rPr>
              <a:t>Top-up Injection</a:t>
            </a:r>
          </a:p>
          <a:p>
            <a:pPr algn="ctr"/>
            <a:r>
              <a:rPr lang="en-US" b="1" noProof="0" dirty="0">
                <a:solidFill>
                  <a:schemeClr val="bg1"/>
                </a:solidFill>
              </a:rPr>
              <a:t>In all modes of operation</a:t>
            </a:r>
          </a:p>
        </p:txBody>
      </p:sp>
      <p:pic>
        <p:nvPicPr>
          <p:cNvPr id="6" name="Image 5">
            <a:extLst>
              <a:ext uri="{FF2B5EF4-FFF2-40B4-BE49-F238E27FC236}">
                <a16:creationId xmlns:a16="http://schemas.microsoft.com/office/drawing/2014/main" id="{DCE20715-D369-E3EE-5BA2-61B9A5E30E93}"/>
              </a:ext>
            </a:extLst>
          </p:cNvPr>
          <p:cNvPicPr>
            <a:picLocks noChangeAspect="1"/>
          </p:cNvPicPr>
          <p:nvPr/>
        </p:nvPicPr>
        <p:blipFill>
          <a:blip r:embed="rId5"/>
          <a:stretch>
            <a:fillRect/>
          </a:stretch>
        </p:blipFill>
        <p:spPr>
          <a:xfrm>
            <a:off x="6634673" y="3811865"/>
            <a:ext cx="4753754" cy="2837397"/>
          </a:xfrm>
          <a:prstGeom prst="rect">
            <a:avLst/>
          </a:prstGeom>
        </p:spPr>
      </p:pic>
      <p:sp>
        <p:nvSpPr>
          <p:cNvPr id="9" name="Espace réservé du pied de page 2">
            <a:extLst>
              <a:ext uri="{FF2B5EF4-FFF2-40B4-BE49-F238E27FC236}">
                <a16:creationId xmlns:a16="http://schemas.microsoft.com/office/drawing/2014/main" id="{8CD2481A-3572-3F39-94FA-E58E48EDC80F}"/>
              </a:ext>
            </a:extLst>
          </p:cNvPr>
          <p:cNvSpPr>
            <a:spLocks noGrp="1"/>
          </p:cNvSpPr>
          <p:nvPr>
            <p:ph type="ftr" sz="quarter" idx="10"/>
          </p:nvPr>
        </p:nvSpPr>
        <p:spPr>
          <a:prstGeom prst="rect">
            <a:avLst/>
          </a:prstGeom>
        </p:spPr>
        <p:txBody>
          <a:bodyPr vert="horz" lIns="91440" tIns="45720" rIns="91440" bIns="45720" rtlCol="0" anchor="ctr"/>
          <a:lstStyle>
            <a:lvl1pPr algn="r">
              <a:defRPr sz="800">
                <a:solidFill>
                  <a:schemeClr val="tx1">
                    <a:tint val="75000"/>
                  </a:schemeClr>
                </a:solidFill>
              </a:defRPr>
            </a:lvl1pPr>
          </a:lstStyle>
          <a:p>
            <a:r>
              <a:rPr lang="en-US" noProof="0" dirty="0"/>
              <a:t>3rd Python Accelerator Middle Layer Workshop | Feb. 2-4 2026 | SOLEIL | L. S. Nadolski</a:t>
            </a:r>
          </a:p>
        </p:txBody>
      </p:sp>
      <p:sp>
        <p:nvSpPr>
          <p:cNvPr id="11" name="ZoneTexte 10">
            <a:extLst>
              <a:ext uri="{FF2B5EF4-FFF2-40B4-BE49-F238E27FC236}">
                <a16:creationId xmlns:a16="http://schemas.microsoft.com/office/drawing/2014/main" id="{B3504866-A792-F998-95F4-9A925DAD79CB}"/>
              </a:ext>
            </a:extLst>
          </p:cNvPr>
          <p:cNvSpPr txBox="1"/>
          <p:nvPr/>
        </p:nvSpPr>
        <p:spPr>
          <a:xfrm>
            <a:off x="3222709" y="2936260"/>
            <a:ext cx="2817823" cy="369332"/>
          </a:xfrm>
          <a:prstGeom prst="rect">
            <a:avLst/>
          </a:prstGeom>
          <a:noFill/>
        </p:spPr>
        <p:txBody>
          <a:bodyPr wrap="none" rtlCol="0">
            <a:spAutoFit/>
          </a:bodyPr>
          <a:lstStyle/>
          <a:p>
            <a:r>
              <a:rPr lang="en-US" sz="1800" b="1" noProof="0" dirty="0">
                <a:solidFill>
                  <a:srgbClr val="FF0000"/>
                </a:solidFill>
              </a:rPr>
              <a:t>1</a:t>
            </a:r>
            <a:r>
              <a:rPr lang="en-US" sz="1800" b="1" noProof="0" dirty="0"/>
              <a:t> CRYO-EM microscope</a:t>
            </a:r>
            <a:endParaRPr lang="en-US" noProof="0" dirty="0"/>
          </a:p>
        </p:txBody>
      </p:sp>
      <p:sp>
        <p:nvSpPr>
          <p:cNvPr id="14" name="Espace réservé du numéro de diapositive 13">
            <a:extLst>
              <a:ext uri="{FF2B5EF4-FFF2-40B4-BE49-F238E27FC236}">
                <a16:creationId xmlns:a16="http://schemas.microsoft.com/office/drawing/2014/main" id="{C7000303-6975-7CCF-3DBD-03EC8083FC3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kumimoji="0" lang="en-US" sz="800" b="0" i="0" u="none" strike="noStrike" kern="1200" cap="none" spc="0" normalizeH="0" baseline="0" noProof="0" smtClean="0">
                <a:ln>
                  <a:noFill/>
                </a:ln>
                <a:solidFill>
                  <a:srgbClr val="0E4194"/>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0E4194"/>
              </a:solidFill>
              <a:effectLst/>
              <a:uLnTx/>
              <a:uFillTx/>
              <a:latin typeface="Arial"/>
              <a:ea typeface="+mn-ea"/>
              <a:cs typeface="+mn-cs"/>
            </a:endParaRPr>
          </a:p>
        </p:txBody>
      </p:sp>
    </p:spTree>
    <p:extLst>
      <p:ext uri="{BB962C8B-B14F-4D97-AF65-F5344CB8AC3E}">
        <p14:creationId xmlns:p14="http://schemas.microsoft.com/office/powerpoint/2010/main" val="90737130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4691C-7E0D-4A44-F1CA-013FE1121D0E}"/>
            </a:ext>
          </a:extLst>
        </p:cNvPr>
        <p:cNvGrpSpPr/>
        <p:nvPr/>
      </p:nvGrpSpPr>
      <p:grpSpPr>
        <a:xfrm>
          <a:off x="0" y="0"/>
          <a:ext cx="0" cy="0"/>
          <a:chOff x="0" y="0"/>
          <a:chExt cx="0" cy="0"/>
        </a:xfrm>
      </p:grpSpPr>
      <p:pic>
        <p:nvPicPr>
          <p:cNvPr id="213" name="Image 212" descr="Une image contenant texte, capture d’écran, graphisme, Bleu électrique&#10;&#10;Le contenu généré par l’IA peut être incorrect.">
            <a:extLst>
              <a:ext uri="{FF2B5EF4-FFF2-40B4-BE49-F238E27FC236}">
                <a16:creationId xmlns:a16="http://schemas.microsoft.com/office/drawing/2014/main" id="{4D37DFD4-4999-A005-DC87-74C1059C27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678" y="3405042"/>
            <a:ext cx="982444" cy="1388630"/>
          </a:xfrm>
          <a:prstGeom prst="roundRect">
            <a:avLst>
              <a:gd name="adj" fmla="val 2026"/>
            </a:avLst>
          </a:prstGeom>
          <a:effectLst>
            <a:outerShdw blurRad="208309" dist="38100" dir="2700000" algn="tl" rotWithShape="0">
              <a:prstClr val="black">
                <a:alpha val="27516"/>
              </a:prstClr>
            </a:outerShdw>
          </a:effectLst>
        </p:spPr>
      </p:pic>
      <p:sp>
        <p:nvSpPr>
          <p:cNvPr id="219" name="Titre 11">
            <a:extLst>
              <a:ext uri="{FF2B5EF4-FFF2-40B4-BE49-F238E27FC236}">
                <a16:creationId xmlns:a16="http://schemas.microsoft.com/office/drawing/2014/main" id="{3BFDF02E-31D9-217A-13D8-108D6E47A224}"/>
              </a:ext>
            </a:extLst>
          </p:cNvPr>
          <p:cNvSpPr>
            <a:spLocks noGrp="1"/>
          </p:cNvSpPr>
          <p:nvPr>
            <p:ph type="title"/>
          </p:nvPr>
        </p:nvSpPr>
        <p:spPr/>
        <p:txBody>
          <a:bodyPr/>
          <a:lstStyle/>
          <a:p>
            <a:r>
              <a:rPr lang="en-US" noProof="0" dirty="0"/>
              <a:t>Chronology and Structuration of SOLEIL II Project</a:t>
            </a:r>
            <a:endParaRPr lang="en-US" noProof="0" dirty="0">
              <a:solidFill>
                <a:schemeClr val="bg2">
                  <a:lumMod val="20000"/>
                  <a:lumOff val="80000"/>
                </a:schemeClr>
              </a:solidFill>
            </a:endParaRPr>
          </a:p>
        </p:txBody>
      </p:sp>
      <p:grpSp>
        <p:nvGrpSpPr>
          <p:cNvPr id="220" name="Groupe 219">
            <a:extLst>
              <a:ext uri="{FF2B5EF4-FFF2-40B4-BE49-F238E27FC236}">
                <a16:creationId xmlns:a16="http://schemas.microsoft.com/office/drawing/2014/main" id="{20BAA208-FFC3-234B-271D-BA96D99665E5}"/>
              </a:ext>
            </a:extLst>
          </p:cNvPr>
          <p:cNvGrpSpPr/>
          <p:nvPr/>
        </p:nvGrpSpPr>
        <p:grpSpPr>
          <a:xfrm>
            <a:off x="0" y="2291617"/>
            <a:ext cx="12192000" cy="993367"/>
            <a:chOff x="0" y="2291617"/>
            <a:chExt cx="12192000" cy="1155303"/>
          </a:xfrm>
        </p:grpSpPr>
        <p:sp>
          <p:nvSpPr>
            <p:cNvPr id="221" name="Rectangle 220">
              <a:extLst>
                <a:ext uri="{FF2B5EF4-FFF2-40B4-BE49-F238E27FC236}">
                  <a16:creationId xmlns:a16="http://schemas.microsoft.com/office/drawing/2014/main" id="{A4F6AFC6-E94E-4BDC-0B4E-3835949B38A5}"/>
                </a:ext>
              </a:extLst>
            </p:cNvPr>
            <p:cNvSpPr/>
            <p:nvPr/>
          </p:nvSpPr>
          <p:spPr>
            <a:xfrm>
              <a:off x="0" y="2291617"/>
              <a:ext cx="12192000" cy="115212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3587C534-A999-433F-8066-41853C3DBB9E}"/>
                </a:ext>
              </a:extLst>
            </p:cNvPr>
            <p:cNvSpPr/>
            <p:nvPr/>
          </p:nvSpPr>
          <p:spPr>
            <a:xfrm>
              <a:off x="301451" y="2291617"/>
              <a:ext cx="1075173" cy="1152128"/>
            </a:xfrm>
            <a:prstGeom prst="rect">
              <a:avLst/>
            </a:prstGeom>
            <a:solidFill>
              <a:srgbClr val="FF8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CE02981E-7FD3-1980-D6E4-3B7FB5D3D07A}"/>
                </a:ext>
              </a:extLst>
            </p:cNvPr>
            <p:cNvSpPr/>
            <p:nvPr/>
          </p:nvSpPr>
          <p:spPr>
            <a:xfrm>
              <a:off x="7000693" y="2291617"/>
              <a:ext cx="4889856" cy="1152128"/>
            </a:xfrm>
            <a:prstGeom prst="rect">
              <a:avLst/>
            </a:prstGeom>
            <a:solidFill>
              <a:srgbClr val="C828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4" name="Rectangle 89">
              <a:extLst>
                <a:ext uri="{FF2B5EF4-FFF2-40B4-BE49-F238E27FC236}">
                  <a16:creationId xmlns:a16="http://schemas.microsoft.com/office/drawing/2014/main" id="{67BFB20F-72DC-DAEB-C472-F8ABFB8AFB9A}"/>
                </a:ext>
              </a:extLst>
            </p:cNvPr>
            <p:cNvSpPr/>
            <p:nvPr/>
          </p:nvSpPr>
          <p:spPr>
            <a:xfrm>
              <a:off x="2927648" y="2291617"/>
              <a:ext cx="5159894" cy="1155303"/>
            </a:xfrm>
            <a:custGeom>
              <a:avLst/>
              <a:gdLst>
                <a:gd name="connsiteX0" fmla="*/ 0 w 5159894"/>
                <a:gd name="connsiteY0" fmla="*/ 0 h 1152128"/>
                <a:gd name="connsiteX1" fmla="*/ 5159894 w 5159894"/>
                <a:gd name="connsiteY1" fmla="*/ 0 h 1152128"/>
                <a:gd name="connsiteX2" fmla="*/ 5159894 w 5159894"/>
                <a:gd name="connsiteY2" fmla="*/ 1152128 h 1152128"/>
                <a:gd name="connsiteX3" fmla="*/ 0 w 5159894"/>
                <a:gd name="connsiteY3" fmla="*/ 1152128 h 1152128"/>
                <a:gd name="connsiteX4" fmla="*/ 0 w 5159894"/>
                <a:gd name="connsiteY4" fmla="*/ 0 h 1152128"/>
                <a:gd name="connsiteX0" fmla="*/ 0 w 5159894"/>
                <a:gd name="connsiteY0" fmla="*/ 0 h 1155303"/>
                <a:gd name="connsiteX1" fmla="*/ 5159894 w 5159894"/>
                <a:gd name="connsiteY1" fmla="*/ 0 h 1155303"/>
                <a:gd name="connsiteX2" fmla="*/ 4686819 w 5159894"/>
                <a:gd name="connsiteY2" fmla="*/ 1155303 h 1155303"/>
                <a:gd name="connsiteX3" fmla="*/ 0 w 5159894"/>
                <a:gd name="connsiteY3" fmla="*/ 1152128 h 1155303"/>
                <a:gd name="connsiteX4" fmla="*/ 0 w 5159894"/>
                <a:gd name="connsiteY4" fmla="*/ 0 h 115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894" h="1155303">
                  <a:moveTo>
                    <a:pt x="0" y="0"/>
                  </a:moveTo>
                  <a:lnTo>
                    <a:pt x="5159894" y="0"/>
                  </a:lnTo>
                  <a:lnTo>
                    <a:pt x="4686819" y="1155303"/>
                  </a:lnTo>
                  <a:lnTo>
                    <a:pt x="0" y="1152128"/>
                  </a:lnTo>
                  <a:lnTo>
                    <a:pt x="0" y="0"/>
                  </a:lnTo>
                  <a:close/>
                </a:path>
              </a:pathLst>
            </a:custGeom>
            <a:solidFill>
              <a:srgbClr val="F24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5" name="Rectangle 88">
              <a:extLst>
                <a:ext uri="{FF2B5EF4-FFF2-40B4-BE49-F238E27FC236}">
                  <a16:creationId xmlns:a16="http://schemas.microsoft.com/office/drawing/2014/main" id="{2C141E43-2A08-7757-5384-E49D6E688725}"/>
                </a:ext>
              </a:extLst>
            </p:cNvPr>
            <p:cNvSpPr/>
            <p:nvPr/>
          </p:nvSpPr>
          <p:spPr>
            <a:xfrm>
              <a:off x="1366576" y="2291617"/>
              <a:ext cx="2551522" cy="1152128"/>
            </a:xfrm>
            <a:custGeom>
              <a:avLst/>
              <a:gdLst>
                <a:gd name="connsiteX0" fmla="*/ 0 w 2551522"/>
                <a:gd name="connsiteY0" fmla="*/ 0 h 1152128"/>
                <a:gd name="connsiteX1" fmla="*/ 2551522 w 2551522"/>
                <a:gd name="connsiteY1" fmla="*/ 0 h 1152128"/>
                <a:gd name="connsiteX2" fmla="*/ 2551522 w 2551522"/>
                <a:gd name="connsiteY2" fmla="*/ 1152128 h 1152128"/>
                <a:gd name="connsiteX3" fmla="*/ 0 w 2551522"/>
                <a:gd name="connsiteY3" fmla="*/ 1152128 h 1152128"/>
                <a:gd name="connsiteX4" fmla="*/ 0 w 2551522"/>
                <a:gd name="connsiteY4" fmla="*/ 0 h 1152128"/>
                <a:gd name="connsiteX0" fmla="*/ 0 w 2551522"/>
                <a:gd name="connsiteY0" fmla="*/ 0 h 1152128"/>
                <a:gd name="connsiteX1" fmla="*/ 2551522 w 2551522"/>
                <a:gd name="connsiteY1" fmla="*/ 0 h 1152128"/>
                <a:gd name="connsiteX2" fmla="*/ 2094322 w 2551522"/>
                <a:gd name="connsiteY2" fmla="*/ 1152128 h 1152128"/>
                <a:gd name="connsiteX3" fmla="*/ 0 w 2551522"/>
                <a:gd name="connsiteY3" fmla="*/ 1152128 h 1152128"/>
                <a:gd name="connsiteX4" fmla="*/ 0 w 2551522"/>
                <a:gd name="connsiteY4" fmla="*/ 0 h 115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522" h="1152128">
                  <a:moveTo>
                    <a:pt x="0" y="0"/>
                  </a:moveTo>
                  <a:lnTo>
                    <a:pt x="2551522" y="0"/>
                  </a:lnTo>
                  <a:lnTo>
                    <a:pt x="2094322" y="1152128"/>
                  </a:lnTo>
                  <a:lnTo>
                    <a:pt x="0" y="1152128"/>
                  </a:lnTo>
                  <a:lnTo>
                    <a:pt x="0" y="0"/>
                  </a:lnTo>
                  <a:close/>
                </a:path>
              </a:pathLst>
            </a:custGeom>
            <a:solidFill>
              <a:srgbClr val="FF6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26" name="CustomShape 19_ 4">
            <a:extLst>
              <a:ext uri="{FF2B5EF4-FFF2-40B4-BE49-F238E27FC236}">
                <a16:creationId xmlns:a16="http://schemas.microsoft.com/office/drawing/2014/main" id="{3C810770-6265-37C3-813F-20F46087AAE0}"/>
              </a:ext>
            </a:extLst>
          </p:cNvPr>
          <p:cNvSpPr/>
          <p:nvPr/>
        </p:nvSpPr>
        <p:spPr>
          <a:xfrm>
            <a:off x="162223" y="2454804"/>
            <a:ext cx="1324786" cy="6140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DejaVu Sans"/>
                <a:cs typeface="+mn-cs"/>
              </a:rPr>
              <a:t>CDR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 normalizeH="0" baseline="0" noProof="0" dirty="0">
                <a:ln>
                  <a:noFill/>
                </a:ln>
                <a:solidFill>
                  <a:srgbClr val="FFFFFF"/>
                </a:solidFill>
                <a:effectLst/>
                <a:uLnTx/>
                <a:uFillTx/>
                <a:latin typeface="Arial"/>
                <a:ea typeface="+mn-ea"/>
                <a:cs typeface="+mn-cs"/>
              </a:rPr>
              <a:t>(Conceptual Design report)</a:t>
            </a:r>
          </a:p>
        </p:txBody>
      </p:sp>
      <p:sp>
        <p:nvSpPr>
          <p:cNvPr id="227" name="CustomShape 19_ 4">
            <a:extLst>
              <a:ext uri="{FF2B5EF4-FFF2-40B4-BE49-F238E27FC236}">
                <a16:creationId xmlns:a16="http://schemas.microsoft.com/office/drawing/2014/main" id="{6B148AAA-8910-DF06-B82B-7A1576148C9F}"/>
              </a:ext>
            </a:extLst>
          </p:cNvPr>
          <p:cNvSpPr/>
          <p:nvPr/>
        </p:nvSpPr>
        <p:spPr>
          <a:xfrm>
            <a:off x="1736883" y="2454804"/>
            <a:ext cx="1324786" cy="6140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DejaVu Sans"/>
                <a:cs typeface="+mn-cs"/>
              </a:rPr>
              <a:t>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 normalizeH="0" baseline="0" noProof="0" dirty="0">
                <a:ln>
                  <a:noFill/>
                </a:ln>
                <a:solidFill>
                  <a:srgbClr val="FFFFFF"/>
                </a:solidFill>
                <a:effectLst/>
                <a:uLnTx/>
                <a:uFillTx/>
                <a:latin typeface="Arial"/>
                <a:ea typeface="+mn-ea"/>
                <a:cs typeface="+mn-cs"/>
              </a:rPr>
              <a:t>(Technical Design Review)</a:t>
            </a:r>
          </a:p>
        </p:txBody>
      </p:sp>
      <p:sp>
        <p:nvSpPr>
          <p:cNvPr id="228" name="CustomShape 19_ 4">
            <a:extLst>
              <a:ext uri="{FF2B5EF4-FFF2-40B4-BE49-F238E27FC236}">
                <a16:creationId xmlns:a16="http://schemas.microsoft.com/office/drawing/2014/main" id="{C454EAA4-AB28-F72C-3C00-863E4F0A6C80}"/>
              </a:ext>
            </a:extLst>
          </p:cNvPr>
          <p:cNvSpPr/>
          <p:nvPr/>
        </p:nvSpPr>
        <p:spPr>
          <a:xfrm>
            <a:off x="4353396" y="2515569"/>
            <a:ext cx="26578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mn-ea"/>
                <a:cs typeface="+mn-cs"/>
              </a:rPr>
              <a:t>STAGE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mn-ea"/>
                <a:cs typeface="+mn-cs"/>
              </a:rPr>
              <a:t>CONSTRUCTION</a:t>
            </a:r>
            <a:endParaRPr kumimoji="0" lang="en-US" sz="1000" b="1" i="0" u="none" strike="noStrike" kern="1200" cap="none" spc="-1" normalizeH="0" baseline="0" noProof="0" dirty="0">
              <a:ln>
                <a:noFill/>
              </a:ln>
              <a:solidFill>
                <a:srgbClr val="FFFFFF"/>
              </a:solidFill>
              <a:effectLst/>
              <a:uLnTx/>
              <a:uFillTx/>
              <a:latin typeface="Arial"/>
              <a:ea typeface="+mn-ea"/>
              <a:cs typeface="+mn-cs"/>
            </a:endParaRPr>
          </a:p>
        </p:txBody>
      </p:sp>
      <p:sp>
        <p:nvSpPr>
          <p:cNvPr id="229" name="CustomShape 19_ 4">
            <a:extLst>
              <a:ext uri="{FF2B5EF4-FFF2-40B4-BE49-F238E27FC236}">
                <a16:creationId xmlns:a16="http://schemas.microsoft.com/office/drawing/2014/main" id="{F9362462-1EF8-EA67-5BF0-11C80392F928}"/>
              </a:ext>
            </a:extLst>
          </p:cNvPr>
          <p:cNvSpPr/>
          <p:nvPr/>
        </p:nvSpPr>
        <p:spPr>
          <a:xfrm>
            <a:off x="8209792" y="2515569"/>
            <a:ext cx="315636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mn-ea"/>
                <a:cs typeface="+mn-cs"/>
              </a:rPr>
              <a:t>STAGE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mn-ea"/>
                <a:cs typeface="+mn-cs"/>
              </a:rPr>
              <a:t>TOWARDS FULL PERFORMANCE</a:t>
            </a:r>
            <a:endParaRPr kumimoji="0" lang="en-US" sz="1000" b="1" i="0" u="none" strike="noStrike" kern="1200" cap="none" spc="-1" normalizeH="0" baseline="0" noProof="0" dirty="0">
              <a:ln>
                <a:noFill/>
              </a:ln>
              <a:solidFill>
                <a:srgbClr val="FFFFFF"/>
              </a:solidFill>
              <a:effectLst/>
              <a:uLnTx/>
              <a:uFillTx/>
              <a:latin typeface="Arial"/>
              <a:ea typeface="+mn-ea"/>
              <a:cs typeface="+mn-cs"/>
            </a:endParaRPr>
          </a:p>
        </p:txBody>
      </p:sp>
      <p:sp>
        <p:nvSpPr>
          <p:cNvPr id="230" name="Rectangle 229">
            <a:extLst>
              <a:ext uri="{FF2B5EF4-FFF2-40B4-BE49-F238E27FC236}">
                <a16:creationId xmlns:a16="http://schemas.microsoft.com/office/drawing/2014/main" id="{7A7760D4-5E96-9629-8D63-96C5DC6E148A}"/>
              </a:ext>
            </a:extLst>
          </p:cNvPr>
          <p:cNvSpPr/>
          <p:nvPr/>
        </p:nvSpPr>
        <p:spPr>
          <a:xfrm>
            <a:off x="0" y="1177042"/>
            <a:ext cx="12191998" cy="1152128"/>
          </a:xfrm>
          <a:prstGeom prst="rect">
            <a:avLst/>
          </a:prstGeom>
          <a:solidFill>
            <a:srgbClr val="0A295F"/>
          </a:solidFill>
          <a:ln>
            <a:noFill/>
          </a:ln>
          <a:effectLst>
            <a:outerShdw blurRad="214833" dist="110852"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31" name="Groupe 230">
            <a:extLst>
              <a:ext uri="{FF2B5EF4-FFF2-40B4-BE49-F238E27FC236}">
                <a16:creationId xmlns:a16="http://schemas.microsoft.com/office/drawing/2014/main" id="{84EF6333-3955-ED96-5FE7-5403B1C67269}"/>
              </a:ext>
            </a:extLst>
          </p:cNvPr>
          <p:cNvGrpSpPr/>
          <p:nvPr/>
        </p:nvGrpSpPr>
        <p:grpSpPr>
          <a:xfrm>
            <a:off x="171597" y="2169171"/>
            <a:ext cx="11848806" cy="244891"/>
            <a:chOff x="119336" y="1290330"/>
            <a:chExt cx="11848806" cy="244891"/>
          </a:xfrm>
        </p:grpSpPr>
        <p:grpSp>
          <p:nvGrpSpPr>
            <p:cNvPr id="232" name="Google Shape;93;p16">
              <a:extLst>
                <a:ext uri="{FF2B5EF4-FFF2-40B4-BE49-F238E27FC236}">
                  <a16:creationId xmlns:a16="http://schemas.microsoft.com/office/drawing/2014/main" id="{1F49D24A-7923-28A8-613F-A874C73AD78E}"/>
                </a:ext>
              </a:extLst>
            </p:cNvPr>
            <p:cNvGrpSpPr/>
            <p:nvPr/>
          </p:nvGrpSpPr>
          <p:grpSpPr>
            <a:xfrm>
              <a:off x="119336" y="1290330"/>
              <a:ext cx="245610" cy="244891"/>
              <a:chOff x="1177442" y="2884512"/>
              <a:chExt cx="245610" cy="244891"/>
            </a:xfrm>
          </p:grpSpPr>
          <p:sp>
            <p:nvSpPr>
              <p:cNvPr id="281" name="Google Shape;94;p16">
                <a:extLst>
                  <a:ext uri="{FF2B5EF4-FFF2-40B4-BE49-F238E27FC236}">
                    <a16:creationId xmlns:a16="http://schemas.microsoft.com/office/drawing/2014/main" id="{32E18A25-DE4B-E022-8EAB-02CB3C9C6199}"/>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2" name="Google Shape;95;p16">
                <a:extLst>
                  <a:ext uri="{FF2B5EF4-FFF2-40B4-BE49-F238E27FC236}">
                    <a16:creationId xmlns:a16="http://schemas.microsoft.com/office/drawing/2014/main" id="{E810319A-D711-D1A2-6E32-633CE786D57A}"/>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8F3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3" name="Google Shape;93;p16">
              <a:extLst>
                <a:ext uri="{FF2B5EF4-FFF2-40B4-BE49-F238E27FC236}">
                  <a16:creationId xmlns:a16="http://schemas.microsoft.com/office/drawing/2014/main" id="{CC679E93-AA12-6290-A59C-23A92B5AA9DA}"/>
                </a:ext>
              </a:extLst>
            </p:cNvPr>
            <p:cNvGrpSpPr/>
            <p:nvPr/>
          </p:nvGrpSpPr>
          <p:grpSpPr>
            <a:xfrm>
              <a:off x="844550" y="1290330"/>
              <a:ext cx="245610" cy="244891"/>
              <a:chOff x="1177442" y="2884512"/>
              <a:chExt cx="245610" cy="244891"/>
            </a:xfrm>
          </p:grpSpPr>
          <p:sp>
            <p:nvSpPr>
              <p:cNvPr id="279" name="Google Shape;94;p16">
                <a:extLst>
                  <a:ext uri="{FF2B5EF4-FFF2-40B4-BE49-F238E27FC236}">
                    <a16:creationId xmlns:a16="http://schemas.microsoft.com/office/drawing/2014/main" id="{6FE0FA18-75A9-2CB2-11DC-D5169DE50B6F}"/>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0" name="Google Shape;95;p16">
                <a:extLst>
                  <a:ext uri="{FF2B5EF4-FFF2-40B4-BE49-F238E27FC236}">
                    <a16:creationId xmlns:a16="http://schemas.microsoft.com/office/drawing/2014/main" id="{ADA45993-67A3-FC5F-A950-C8AAA8DDC11D}"/>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8F3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4" name="Google Shape;93;p16">
              <a:extLst>
                <a:ext uri="{FF2B5EF4-FFF2-40B4-BE49-F238E27FC236}">
                  <a16:creationId xmlns:a16="http://schemas.microsoft.com/office/drawing/2014/main" id="{D44B5A8E-C663-7A5C-19C9-57C30387594C}"/>
                </a:ext>
              </a:extLst>
            </p:cNvPr>
            <p:cNvGrpSpPr/>
            <p:nvPr/>
          </p:nvGrpSpPr>
          <p:grpSpPr>
            <a:xfrm>
              <a:off x="1569764" y="1290330"/>
              <a:ext cx="245610" cy="244891"/>
              <a:chOff x="1177442" y="2884512"/>
              <a:chExt cx="245610" cy="244891"/>
            </a:xfrm>
          </p:grpSpPr>
          <p:sp>
            <p:nvSpPr>
              <p:cNvPr id="277" name="Google Shape;94;p16">
                <a:extLst>
                  <a:ext uri="{FF2B5EF4-FFF2-40B4-BE49-F238E27FC236}">
                    <a16:creationId xmlns:a16="http://schemas.microsoft.com/office/drawing/2014/main" id="{DABE5406-64E1-7869-D49A-43E4E7CAD2D7}"/>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8" name="Google Shape;95;p16">
                <a:extLst>
                  <a:ext uri="{FF2B5EF4-FFF2-40B4-BE49-F238E27FC236}">
                    <a16:creationId xmlns:a16="http://schemas.microsoft.com/office/drawing/2014/main" id="{0D67D22A-272E-FE44-B7C1-DB0E2169C82F}"/>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662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5" name="Google Shape;93;p16">
              <a:extLst>
                <a:ext uri="{FF2B5EF4-FFF2-40B4-BE49-F238E27FC236}">
                  <a16:creationId xmlns:a16="http://schemas.microsoft.com/office/drawing/2014/main" id="{3907D3C8-3B93-7F1A-15EC-D33C28B4D49B}"/>
                </a:ext>
              </a:extLst>
            </p:cNvPr>
            <p:cNvGrpSpPr/>
            <p:nvPr/>
          </p:nvGrpSpPr>
          <p:grpSpPr>
            <a:xfrm>
              <a:off x="2294978" y="1290330"/>
              <a:ext cx="245610" cy="244891"/>
              <a:chOff x="1177442" y="2884512"/>
              <a:chExt cx="245610" cy="244891"/>
            </a:xfrm>
          </p:grpSpPr>
          <p:sp>
            <p:nvSpPr>
              <p:cNvPr id="275" name="Google Shape;94;p16">
                <a:extLst>
                  <a:ext uri="{FF2B5EF4-FFF2-40B4-BE49-F238E27FC236}">
                    <a16:creationId xmlns:a16="http://schemas.microsoft.com/office/drawing/2014/main" id="{4084F9D1-BDA4-6E34-29EE-2FF3FCC0543B}"/>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Google Shape;95;p16">
                <a:extLst>
                  <a:ext uri="{FF2B5EF4-FFF2-40B4-BE49-F238E27FC236}">
                    <a16:creationId xmlns:a16="http://schemas.microsoft.com/office/drawing/2014/main" id="{07BC9156-E4C4-A937-0E08-6B3D2196B975}"/>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662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6" name="Google Shape;93;p16">
              <a:extLst>
                <a:ext uri="{FF2B5EF4-FFF2-40B4-BE49-F238E27FC236}">
                  <a16:creationId xmlns:a16="http://schemas.microsoft.com/office/drawing/2014/main" id="{D80881E6-9D93-53A5-35B5-AF6AE9D90C3A}"/>
                </a:ext>
              </a:extLst>
            </p:cNvPr>
            <p:cNvGrpSpPr/>
            <p:nvPr/>
          </p:nvGrpSpPr>
          <p:grpSpPr>
            <a:xfrm>
              <a:off x="3020192" y="1290330"/>
              <a:ext cx="245610" cy="244891"/>
              <a:chOff x="1177442" y="2884512"/>
              <a:chExt cx="245610" cy="244891"/>
            </a:xfrm>
          </p:grpSpPr>
          <p:sp>
            <p:nvSpPr>
              <p:cNvPr id="273" name="Google Shape;94;p16">
                <a:extLst>
                  <a:ext uri="{FF2B5EF4-FFF2-40B4-BE49-F238E27FC236}">
                    <a16:creationId xmlns:a16="http://schemas.microsoft.com/office/drawing/2014/main" id="{E8A492E6-62AB-46FC-A653-0E6A1CC6475D}"/>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4" name="Google Shape;95;p16">
                <a:extLst>
                  <a:ext uri="{FF2B5EF4-FFF2-40B4-BE49-F238E27FC236}">
                    <a16:creationId xmlns:a16="http://schemas.microsoft.com/office/drawing/2014/main" id="{980D37B2-38DE-8977-17A1-0A831CAFDEA9}"/>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662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7" name="Google Shape;93;p16">
              <a:extLst>
                <a:ext uri="{FF2B5EF4-FFF2-40B4-BE49-F238E27FC236}">
                  <a16:creationId xmlns:a16="http://schemas.microsoft.com/office/drawing/2014/main" id="{358E8C19-FF2B-AC70-B3F6-98C599149146}"/>
                </a:ext>
              </a:extLst>
            </p:cNvPr>
            <p:cNvGrpSpPr/>
            <p:nvPr/>
          </p:nvGrpSpPr>
          <p:grpSpPr>
            <a:xfrm>
              <a:off x="3745406" y="1290330"/>
              <a:ext cx="245610" cy="244891"/>
              <a:chOff x="1177442" y="2884512"/>
              <a:chExt cx="245610" cy="244891"/>
            </a:xfrm>
          </p:grpSpPr>
          <p:sp>
            <p:nvSpPr>
              <p:cNvPr id="271" name="Google Shape;94;p16">
                <a:extLst>
                  <a:ext uri="{FF2B5EF4-FFF2-40B4-BE49-F238E27FC236}">
                    <a16:creationId xmlns:a16="http://schemas.microsoft.com/office/drawing/2014/main" id="{454C9033-01B8-247B-9A36-ACD8DF9A7BBF}"/>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Google Shape;95;p16">
                <a:extLst>
                  <a:ext uri="{FF2B5EF4-FFF2-40B4-BE49-F238E27FC236}">
                    <a16:creationId xmlns:a16="http://schemas.microsoft.com/office/drawing/2014/main" id="{B1824C0E-3AF6-C0B5-0BD7-D1139CF24E87}"/>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662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8" name="Google Shape;93;p16">
              <a:extLst>
                <a:ext uri="{FF2B5EF4-FFF2-40B4-BE49-F238E27FC236}">
                  <a16:creationId xmlns:a16="http://schemas.microsoft.com/office/drawing/2014/main" id="{EB0FE0A0-1302-0BCE-E9D0-D8EC6DC04D6E}"/>
                </a:ext>
              </a:extLst>
            </p:cNvPr>
            <p:cNvGrpSpPr/>
            <p:nvPr/>
          </p:nvGrpSpPr>
          <p:grpSpPr>
            <a:xfrm>
              <a:off x="4470620" y="1290330"/>
              <a:ext cx="245610" cy="244891"/>
              <a:chOff x="1177442" y="2884512"/>
              <a:chExt cx="245610" cy="244891"/>
            </a:xfrm>
          </p:grpSpPr>
          <p:sp>
            <p:nvSpPr>
              <p:cNvPr id="269" name="Google Shape;94;p16">
                <a:extLst>
                  <a:ext uri="{FF2B5EF4-FFF2-40B4-BE49-F238E27FC236}">
                    <a16:creationId xmlns:a16="http://schemas.microsoft.com/office/drawing/2014/main" id="{8079BA85-F42E-82C0-5C1C-9F0FCE1954B8}"/>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0" name="Google Shape;95;p16">
                <a:extLst>
                  <a:ext uri="{FF2B5EF4-FFF2-40B4-BE49-F238E27FC236}">
                    <a16:creationId xmlns:a16="http://schemas.microsoft.com/office/drawing/2014/main" id="{CF035B7C-B7C1-1284-8EE2-2C14F687BB08}"/>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9" name="Google Shape;93;p16">
              <a:extLst>
                <a:ext uri="{FF2B5EF4-FFF2-40B4-BE49-F238E27FC236}">
                  <a16:creationId xmlns:a16="http://schemas.microsoft.com/office/drawing/2014/main" id="{CF4B2D5F-BFBE-7C09-5213-7C686C7509A8}"/>
                </a:ext>
              </a:extLst>
            </p:cNvPr>
            <p:cNvGrpSpPr/>
            <p:nvPr/>
          </p:nvGrpSpPr>
          <p:grpSpPr>
            <a:xfrm>
              <a:off x="5195834" y="1290330"/>
              <a:ext cx="245610" cy="244891"/>
              <a:chOff x="1177442" y="2884512"/>
              <a:chExt cx="245610" cy="244891"/>
            </a:xfrm>
          </p:grpSpPr>
          <p:sp>
            <p:nvSpPr>
              <p:cNvPr id="267" name="Google Shape;94;p16">
                <a:extLst>
                  <a:ext uri="{FF2B5EF4-FFF2-40B4-BE49-F238E27FC236}">
                    <a16:creationId xmlns:a16="http://schemas.microsoft.com/office/drawing/2014/main" id="{9A5F0870-7EE0-E0B7-0A96-977A728CFF0F}"/>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8" name="Google Shape;95;p16">
                <a:extLst>
                  <a:ext uri="{FF2B5EF4-FFF2-40B4-BE49-F238E27FC236}">
                    <a16:creationId xmlns:a16="http://schemas.microsoft.com/office/drawing/2014/main" id="{49914346-A86D-6F7B-7CAA-FAE17E7745C8}"/>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0" name="Google Shape;93;p16">
              <a:extLst>
                <a:ext uri="{FF2B5EF4-FFF2-40B4-BE49-F238E27FC236}">
                  <a16:creationId xmlns:a16="http://schemas.microsoft.com/office/drawing/2014/main" id="{0917A144-304D-B28A-9B40-959AFF637176}"/>
                </a:ext>
              </a:extLst>
            </p:cNvPr>
            <p:cNvGrpSpPr/>
            <p:nvPr/>
          </p:nvGrpSpPr>
          <p:grpSpPr>
            <a:xfrm>
              <a:off x="5921048" y="1290330"/>
              <a:ext cx="245610" cy="244891"/>
              <a:chOff x="1177442" y="2884512"/>
              <a:chExt cx="245610" cy="244891"/>
            </a:xfrm>
          </p:grpSpPr>
          <p:sp>
            <p:nvSpPr>
              <p:cNvPr id="265" name="Google Shape;94;p16">
                <a:extLst>
                  <a:ext uri="{FF2B5EF4-FFF2-40B4-BE49-F238E27FC236}">
                    <a16:creationId xmlns:a16="http://schemas.microsoft.com/office/drawing/2014/main" id="{F136D176-7ECE-9263-86E7-1F57DCF30E3D}"/>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6" name="Google Shape;95;p16">
                <a:extLst>
                  <a:ext uri="{FF2B5EF4-FFF2-40B4-BE49-F238E27FC236}">
                    <a16:creationId xmlns:a16="http://schemas.microsoft.com/office/drawing/2014/main" id="{12CCDA30-006A-E798-6244-ECAABA82DFE0}"/>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1" name="Google Shape;93;p16">
              <a:extLst>
                <a:ext uri="{FF2B5EF4-FFF2-40B4-BE49-F238E27FC236}">
                  <a16:creationId xmlns:a16="http://schemas.microsoft.com/office/drawing/2014/main" id="{4AC669A8-544A-55A0-CE74-CFDBFBADD973}"/>
                </a:ext>
              </a:extLst>
            </p:cNvPr>
            <p:cNvGrpSpPr/>
            <p:nvPr/>
          </p:nvGrpSpPr>
          <p:grpSpPr>
            <a:xfrm>
              <a:off x="6646262" y="1290330"/>
              <a:ext cx="245610" cy="244891"/>
              <a:chOff x="1177442" y="2884512"/>
              <a:chExt cx="245610" cy="244891"/>
            </a:xfrm>
          </p:grpSpPr>
          <p:sp>
            <p:nvSpPr>
              <p:cNvPr id="263" name="Google Shape;94;p16">
                <a:extLst>
                  <a:ext uri="{FF2B5EF4-FFF2-40B4-BE49-F238E27FC236}">
                    <a16:creationId xmlns:a16="http://schemas.microsoft.com/office/drawing/2014/main" id="{30631B11-403E-323B-A33F-D466F8DDE903}"/>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4" name="Google Shape;95;p16">
                <a:extLst>
                  <a:ext uri="{FF2B5EF4-FFF2-40B4-BE49-F238E27FC236}">
                    <a16:creationId xmlns:a16="http://schemas.microsoft.com/office/drawing/2014/main" id="{54A1B67B-BB9E-F510-AFBF-15ED21627D1A}"/>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2" name="Google Shape;93;p16">
              <a:extLst>
                <a:ext uri="{FF2B5EF4-FFF2-40B4-BE49-F238E27FC236}">
                  <a16:creationId xmlns:a16="http://schemas.microsoft.com/office/drawing/2014/main" id="{D70462D7-F4E9-CBB8-6998-AC2B60151354}"/>
                </a:ext>
              </a:extLst>
            </p:cNvPr>
            <p:cNvGrpSpPr/>
            <p:nvPr/>
          </p:nvGrpSpPr>
          <p:grpSpPr>
            <a:xfrm>
              <a:off x="7371476" y="1290330"/>
              <a:ext cx="245610" cy="244891"/>
              <a:chOff x="1177442" y="2884512"/>
              <a:chExt cx="245610" cy="244891"/>
            </a:xfrm>
          </p:grpSpPr>
          <p:sp>
            <p:nvSpPr>
              <p:cNvPr id="261" name="Google Shape;94;p16">
                <a:extLst>
                  <a:ext uri="{FF2B5EF4-FFF2-40B4-BE49-F238E27FC236}">
                    <a16:creationId xmlns:a16="http://schemas.microsoft.com/office/drawing/2014/main" id="{6D9C687E-31A3-2BCD-2CFD-C071885125C7}"/>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2" name="Google Shape;95;p16">
                <a:extLst>
                  <a:ext uri="{FF2B5EF4-FFF2-40B4-BE49-F238E27FC236}">
                    <a16:creationId xmlns:a16="http://schemas.microsoft.com/office/drawing/2014/main" id="{948D7628-C56C-7E37-E5AF-1CD719539835}"/>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3" name="Google Shape;93;p16">
              <a:extLst>
                <a:ext uri="{FF2B5EF4-FFF2-40B4-BE49-F238E27FC236}">
                  <a16:creationId xmlns:a16="http://schemas.microsoft.com/office/drawing/2014/main" id="{2B9C630C-B1D7-6A7B-A8DE-7F005DC62001}"/>
                </a:ext>
              </a:extLst>
            </p:cNvPr>
            <p:cNvGrpSpPr/>
            <p:nvPr/>
          </p:nvGrpSpPr>
          <p:grpSpPr>
            <a:xfrm>
              <a:off x="8096690" y="1290330"/>
              <a:ext cx="245610" cy="244891"/>
              <a:chOff x="1177442" y="2884512"/>
              <a:chExt cx="245610" cy="244891"/>
            </a:xfrm>
          </p:grpSpPr>
          <p:sp>
            <p:nvSpPr>
              <p:cNvPr id="259" name="Google Shape;94;p16">
                <a:extLst>
                  <a:ext uri="{FF2B5EF4-FFF2-40B4-BE49-F238E27FC236}">
                    <a16:creationId xmlns:a16="http://schemas.microsoft.com/office/drawing/2014/main" id="{E39F4CFE-8B0A-BE7F-AE60-3E4D0E1906A3}"/>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0" name="Google Shape;95;p16">
                <a:extLst>
                  <a:ext uri="{FF2B5EF4-FFF2-40B4-BE49-F238E27FC236}">
                    <a16:creationId xmlns:a16="http://schemas.microsoft.com/office/drawing/2014/main" id="{5C664F9F-81AC-298B-EAF4-38FC21EA822A}"/>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4" name="Google Shape;93;p16">
              <a:extLst>
                <a:ext uri="{FF2B5EF4-FFF2-40B4-BE49-F238E27FC236}">
                  <a16:creationId xmlns:a16="http://schemas.microsoft.com/office/drawing/2014/main" id="{7E3A1D60-052A-8682-965B-C9A0EF750172}"/>
                </a:ext>
              </a:extLst>
            </p:cNvPr>
            <p:cNvGrpSpPr/>
            <p:nvPr/>
          </p:nvGrpSpPr>
          <p:grpSpPr>
            <a:xfrm>
              <a:off x="8821904" y="1290330"/>
              <a:ext cx="245610" cy="244891"/>
              <a:chOff x="1177442" y="2884512"/>
              <a:chExt cx="245610" cy="244891"/>
            </a:xfrm>
          </p:grpSpPr>
          <p:sp>
            <p:nvSpPr>
              <p:cNvPr id="257" name="Google Shape;94;p16">
                <a:extLst>
                  <a:ext uri="{FF2B5EF4-FFF2-40B4-BE49-F238E27FC236}">
                    <a16:creationId xmlns:a16="http://schemas.microsoft.com/office/drawing/2014/main" id="{A9EC93E1-614B-01A7-55BC-4AAA9E7E23AD}"/>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8" name="Google Shape;95;p16">
                <a:extLst>
                  <a:ext uri="{FF2B5EF4-FFF2-40B4-BE49-F238E27FC236}">
                    <a16:creationId xmlns:a16="http://schemas.microsoft.com/office/drawing/2014/main" id="{491CC875-13B7-8EB9-5877-4724A22B34D4}"/>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5" name="Google Shape;93;p16">
              <a:extLst>
                <a:ext uri="{FF2B5EF4-FFF2-40B4-BE49-F238E27FC236}">
                  <a16:creationId xmlns:a16="http://schemas.microsoft.com/office/drawing/2014/main" id="{586E01FC-3771-C71A-40F6-F5884C1F1E41}"/>
                </a:ext>
              </a:extLst>
            </p:cNvPr>
            <p:cNvGrpSpPr/>
            <p:nvPr/>
          </p:nvGrpSpPr>
          <p:grpSpPr>
            <a:xfrm>
              <a:off x="9547118" y="1290330"/>
              <a:ext cx="245610" cy="244891"/>
              <a:chOff x="1177442" y="2884512"/>
              <a:chExt cx="245610" cy="244891"/>
            </a:xfrm>
          </p:grpSpPr>
          <p:sp>
            <p:nvSpPr>
              <p:cNvPr id="255" name="Google Shape;94;p16">
                <a:extLst>
                  <a:ext uri="{FF2B5EF4-FFF2-40B4-BE49-F238E27FC236}">
                    <a16:creationId xmlns:a16="http://schemas.microsoft.com/office/drawing/2014/main" id="{94FC2DB2-0FC2-87E5-99EB-7B3092DE180C}"/>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6" name="Google Shape;95;p16">
                <a:extLst>
                  <a:ext uri="{FF2B5EF4-FFF2-40B4-BE49-F238E27FC236}">
                    <a16:creationId xmlns:a16="http://schemas.microsoft.com/office/drawing/2014/main" id="{B631AA8A-50C7-6936-5273-694D5379C6FC}"/>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6" name="Google Shape;93;p16">
              <a:extLst>
                <a:ext uri="{FF2B5EF4-FFF2-40B4-BE49-F238E27FC236}">
                  <a16:creationId xmlns:a16="http://schemas.microsoft.com/office/drawing/2014/main" id="{5212CFC7-5E0F-E048-1221-ACCB1FE9E0AF}"/>
                </a:ext>
              </a:extLst>
            </p:cNvPr>
            <p:cNvGrpSpPr/>
            <p:nvPr/>
          </p:nvGrpSpPr>
          <p:grpSpPr>
            <a:xfrm>
              <a:off x="10272332" y="1290330"/>
              <a:ext cx="245610" cy="244891"/>
              <a:chOff x="1177442" y="2884512"/>
              <a:chExt cx="245610" cy="244891"/>
            </a:xfrm>
          </p:grpSpPr>
          <p:sp>
            <p:nvSpPr>
              <p:cNvPr id="253" name="Google Shape;94;p16">
                <a:extLst>
                  <a:ext uri="{FF2B5EF4-FFF2-40B4-BE49-F238E27FC236}">
                    <a16:creationId xmlns:a16="http://schemas.microsoft.com/office/drawing/2014/main" id="{E8AFB91F-25C0-CB27-D169-EB02533A03B4}"/>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4" name="Google Shape;95;p16">
                <a:extLst>
                  <a:ext uri="{FF2B5EF4-FFF2-40B4-BE49-F238E27FC236}">
                    <a16:creationId xmlns:a16="http://schemas.microsoft.com/office/drawing/2014/main" id="{523D52FE-D713-42D0-31BA-2961C3BCC322}"/>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7" name="Google Shape;93;p16">
              <a:extLst>
                <a:ext uri="{FF2B5EF4-FFF2-40B4-BE49-F238E27FC236}">
                  <a16:creationId xmlns:a16="http://schemas.microsoft.com/office/drawing/2014/main" id="{53C1ECEF-F99C-FEB1-BD27-70C2C259EE8C}"/>
                </a:ext>
              </a:extLst>
            </p:cNvPr>
            <p:cNvGrpSpPr/>
            <p:nvPr/>
          </p:nvGrpSpPr>
          <p:grpSpPr>
            <a:xfrm>
              <a:off x="10997546" y="1290330"/>
              <a:ext cx="245610" cy="244891"/>
              <a:chOff x="1177442" y="2884512"/>
              <a:chExt cx="245610" cy="244891"/>
            </a:xfrm>
          </p:grpSpPr>
          <p:sp>
            <p:nvSpPr>
              <p:cNvPr id="251" name="Google Shape;94;p16">
                <a:extLst>
                  <a:ext uri="{FF2B5EF4-FFF2-40B4-BE49-F238E27FC236}">
                    <a16:creationId xmlns:a16="http://schemas.microsoft.com/office/drawing/2014/main" id="{08AF4C7D-EAC5-BE01-EE65-5DF7698F3622}"/>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2" name="Google Shape;95;p16">
                <a:extLst>
                  <a:ext uri="{FF2B5EF4-FFF2-40B4-BE49-F238E27FC236}">
                    <a16:creationId xmlns:a16="http://schemas.microsoft.com/office/drawing/2014/main" id="{374C3188-7132-6118-4994-EF9C39FD2647}"/>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48" name="Google Shape;93;p16">
              <a:extLst>
                <a:ext uri="{FF2B5EF4-FFF2-40B4-BE49-F238E27FC236}">
                  <a16:creationId xmlns:a16="http://schemas.microsoft.com/office/drawing/2014/main" id="{1287CA55-5294-BA05-BE37-F9DDA17FD4A6}"/>
                </a:ext>
              </a:extLst>
            </p:cNvPr>
            <p:cNvGrpSpPr/>
            <p:nvPr/>
          </p:nvGrpSpPr>
          <p:grpSpPr>
            <a:xfrm>
              <a:off x="11722532" y="1290330"/>
              <a:ext cx="245610" cy="244891"/>
              <a:chOff x="1177442" y="2884512"/>
              <a:chExt cx="245610" cy="244891"/>
            </a:xfrm>
          </p:grpSpPr>
          <p:sp>
            <p:nvSpPr>
              <p:cNvPr id="249" name="Google Shape;94;p16">
                <a:extLst>
                  <a:ext uri="{FF2B5EF4-FFF2-40B4-BE49-F238E27FC236}">
                    <a16:creationId xmlns:a16="http://schemas.microsoft.com/office/drawing/2014/main" id="{0E744C20-7BFE-067A-8769-40A32AD04E1A}"/>
                  </a:ext>
                </a:extLst>
              </p:cNvPr>
              <p:cNvSpPr/>
              <p:nvPr/>
            </p:nvSpPr>
            <p:spPr>
              <a:xfrm>
                <a:off x="1177442" y="2884512"/>
                <a:ext cx="245610" cy="244891"/>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0" name="Google Shape;95;p16">
                <a:extLst>
                  <a:ext uri="{FF2B5EF4-FFF2-40B4-BE49-F238E27FC236}">
                    <a16:creationId xmlns:a16="http://schemas.microsoft.com/office/drawing/2014/main" id="{9A4CD9F3-F997-68C2-B946-5C8AD84D0284}"/>
                  </a:ext>
                </a:extLst>
              </p:cNvPr>
              <p:cNvSpPr/>
              <p:nvPr/>
            </p:nvSpPr>
            <p:spPr>
              <a:xfrm>
                <a:off x="1234458" y="2940809"/>
                <a:ext cx="131579" cy="131579"/>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283" name="Groupe 282">
            <a:extLst>
              <a:ext uri="{FF2B5EF4-FFF2-40B4-BE49-F238E27FC236}">
                <a16:creationId xmlns:a16="http://schemas.microsoft.com/office/drawing/2014/main" id="{34556428-DBB5-7AFE-BAAC-BB7E1D62E1C2}"/>
              </a:ext>
            </a:extLst>
          </p:cNvPr>
          <p:cNvGrpSpPr/>
          <p:nvPr/>
        </p:nvGrpSpPr>
        <p:grpSpPr>
          <a:xfrm>
            <a:off x="171597" y="1968018"/>
            <a:ext cx="11857292" cy="307777"/>
            <a:chOff x="171597" y="1968735"/>
            <a:chExt cx="11857292" cy="307777"/>
          </a:xfrm>
        </p:grpSpPr>
        <p:sp>
          <p:nvSpPr>
            <p:cNvPr id="284" name="ZoneTexte 283">
              <a:extLst>
                <a:ext uri="{FF2B5EF4-FFF2-40B4-BE49-F238E27FC236}">
                  <a16:creationId xmlns:a16="http://schemas.microsoft.com/office/drawing/2014/main" id="{2290A257-FA7F-CF7C-DB46-84A1F153C809}"/>
                </a:ext>
              </a:extLst>
            </p:cNvPr>
            <p:cNvSpPr txBox="1"/>
            <p:nvPr/>
          </p:nvSpPr>
          <p:spPr>
            <a:xfrm>
              <a:off x="171597"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2020</a:t>
              </a:r>
            </a:p>
          </p:txBody>
        </p:sp>
        <p:sp>
          <p:nvSpPr>
            <p:cNvPr id="285" name="ZoneTexte 284">
              <a:extLst>
                <a:ext uri="{FF2B5EF4-FFF2-40B4-BE49-F238E27FC236}">
                  <a16:creationId xmlns:a16="http://schemas.microsoft.com/office/drawing/2014/main" id="{CD3DE8E9-C494-58AA-CA78-B0E2140D0ADB}"/>
                </a:ext>
              </a:extLst>
            </p:cNvPr>
            <p:cNvSpPr txBox="1"/>
            <p:nvPr/>
          </p:nvSpPr>
          <p:spPr>
            <a:xfrm>
              <a:off x="896811"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2021</a:t>
              </a:r>
            </a:p>
          </p:txBody>
        </p:sp>
        <p:sp>
          <p:nvSpPr>
            <p:cNvPr id="286" name="ZoneTexte 285">
              <a:extLst>
                <a:ext uri="{FF2B5EF4-FFF2-40B4-BE49-F238E27FC236}">
                  <a16:creationId xmlns:a16="http://schemas.microsoft.com/office/drawing/2014/main" id="{C269D69E-BF45-9BCF-170C-4E62B8C83699}"/>
                </a:ext>
              </a:extLst>
            </p:cNvPr>
            <p:cNvSpPr txBox="1"/>
            <p:nvPr/>
          </p:nvSpPr>
          <p:spPr>
            <a:xfrm>
              <a:off x="1621797"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2022</a:t>
              </a:r>
            </a:p>
          </p:txBody>
        </p:sp>
        <p:sp>
          <p:nvSpPr>
            <p:cNvPr id="287" name="ZoneTexte 286">
              <a:extLst>
                <a:ext uri="{FF2B5EF4-FFF2-40B4-BE49-F238E27FC236}">
                  <a16:creationId xmlns:a16="http://schemas.microsoft.com/office/drawing/2014/main" id="{DA053CAB-0D03-3AA9-7A4E-DD398273492E}"/>
                </a:ext>
              </a:extLst>
            </p:cNvPr>
            <p:cNvSpPr txBox="1"/>
            <p:nvPr/>
          </p:nvSpPr>
          <p:spPr>
            <a:xfrm>
              <a:off x="2347011"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2023</a:t>
              </a:r>
            </a:p>
          </p:txBody>
        </p:sp>
        <p:sp>
          <p:nvSpPr>
            <p:cNvPr id="288" name="ZoneTexte 287">
              <a:extLst>
                <a:ext uri="{FF2B5EF4-FFF2-40B4-BE49-F238E27FC236}">
                  <a16:creationId xmlns:a16="http://schemas.microsoft.com/office/drawing/2014/main" id="{43967742-BEF6-7C94-5CB5-FF9FCCFDF89B}"/>
                </a:ext>
              </a:extLst>
            </p:cNvPr>
            <p:cNvSpPr txBox="1"/>
            <p:nvPr/>
          </p:nvSpPr>
          <p:spPr>
            <a:xfrm>
              <a:off x="3072226"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2024</a:t>
              </a:r>
            </a:p>
          </p:txBody>
        </p:sp>
        <p:sp>
          <p:nvSpPr>
            <p:cNvPr id="289" name="ZoneTexte 288">
              <a:extLst>
                <a:ext uri="{FF2B5EF4-FFF2-40B4-BE49-F238E27FC236}">
                  <a16:creationId xmlns:a16="http://schemas.microsoft.com/office/drawing/2014/main" id="{978DC6E5-82B0-6971-B8A5-E8A1C33293F5}"/>
                </a:ext>
              </a:extLst>
            </p:cNvPr>
            <p:cNvSpPr txBox="1"/>
            <p:nvPr/>
          </p:nvSpPr>
          <p:spPr>
            <a:xfrm>
              <a:off x="3797440"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2025</a:t>
              </a:r>
            </a:p>
          </p:txBody>
        </p:sp>
        <p:sp>
          <p:nvSpPr>
            <p:cNvPr id="290" name="ZoneTexte 289">
              <a:extLst>
                <a:ext uri="{FF2B5EF4-FFF2-40B4-BE49-F238E27FC236}">
                  <a16:creationId xmlns:a16="http://schemas.microsoft.com/office/drawing/2014/main" id="{AAB653EF-2182-3453-71EC-8AB8C4F8CC84}"/>
                </a:ext>
              </a:extLst>
            </p:cNvPr>
            <p:cNvSpPr txBox="1"/>
            <p:nvPr/>
          </p:nvSpPr>
          <p:spPr>
            <a:xfrm>
              <a:off x="4522653"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2026</a:t>
              </a:r>
            </a:p>
          </p:txBody>
        </p:sp>
        <p:sp>
          <p:nvSpPr>
            <p:cNvPr id="291" name="ZoneTexte 290">
              <a:extLst>
                <a:ext uri="{FF2B5EF4-FFF2-40B4-BE49-F238E27FC236}">
                  <a16:creationId xmlns:a16="http://schemas.microsoft.com/office/drawing/2014/main" id="{101129E2-53DD-31B8-865B-2A3C07DB2CED}"/>
                </a:ext>
              </a:extLst>
            </p:cNvPr>
            <p:cNvSpPr txBox="1"/>
            <p:nvPr/>
          </p:nvSpPr>
          <p:spPr>
            <a:xfrm>
              <a:off x="5247867"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2027</a:t>
              </a:r>
            </a:p>
          </p:txBody>
        </p:sp>
        <p:sp>
          <p:nvSpPr>
            <p:cNvPr id="292" name="ZoneTexte 291">
              <a:extLst>
                <a:ext uri="{FF2B5EF4-FFF2-40B4-BE49-F238E27FC236}">
                  <a16:creationId xmlns:a16="http://schemas.microsoft.com/office/drawing/2014/main" id="{0B9BB7D2-0FD0-E738-3C84-3A36E7D06E95}"/>
                </a:ext>
              </a:extLst>
            </p:cNvPr>
            <p:cNvSpPr txBox="1"/>
            <p:nvPr/>
          </p:nvSpPr>
          <p:spPr>
            <a:xfrm>
              <a:off x="5972853"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2028</a:t>
              </a:r>
            </a:p>
          </p:txBody>
        </p:sp>
        <p:sp>
          <p:nvSpPr>
            <p:cNvPr id="293" name="ZoneTexte 292">
              <a:extLst>
                <a:ext uri="{FF2B5EF4-FFF2-40B4-BE49-F238E27FC236}">
                  <a16:creationId xmlns:a16="http://schemas.microsoft.com/office/drawing/2014/main" id="{DAD09D09-EC79-C8A7-FB64-BCF309B147BC}"/>
                </a:ext>
              </a:extLst>
            </p:cNvPr>
            <p:cNvSpPr txBox="1"/>
            <p:nvPr/>
          </p:nvSpPr>
          <p:spPr>
            <a:xfrm>
              <a:off x="6698067"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2029</a:t>
              </a:r>
            </a:p>
          </p:txBody>
        </p:sp>
        <p:sp>
          <p:nvSpPr>
            <p:cNvPr id="294" name="ZoneTexte 293">
              <a:extLst>
                <a:ext uri="{FF2B5EF4-FFF2-40B4-BE49-F238E27FC236}">
                  <a16:creationId xmlns:a16="http://schemas.microsoft.com/office/drawing/2014/main" id="{C4C1E412-289A-1E43-A503-B59CDC40C4F4}"/>
                </a:ext>
              </a:extLst>
            </p:cNvPr>
            <p:cNvSpPr txBox="1"/>
            <p:nvPr/>
          </p:nvSpPr>
          <p:spPr>
            <a:xfrm>
              <a:off x="7423282"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2030</a:t>
              </a:r>
            </a:p>
          </p:txBody>
        </p:sp>
        <p:sp>
          <p:nvSpPr>
            <p:cNvPr id="295" name="ZoneTexte 294">
              <a:extLst>
                <a:ext uri="{FF2B5EF4-FFF2-40B4-BE49-F238E27FC236}">
                  <a16:creationId xmlns:a16="http://schemas.microsoft.com/office/drawing/2014/main" id="{1D79CAFB-A1BF-DAEF-3E06-B5BD18C5E0C2}"/>
                </a:ext>
              </a:extLst>
            </p:cNvPr>
            <p:cNvSpPr txBox="1"/>
            <p:nvPr/>
          </p:nvSpPr>
          <p:spPr>
            <a:xfrm>
              <a:off x="8148496"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2031</a:t>
              </a:r>
            </a:p>
          </p:txBody>
        </p:sp>
        <p:sp>
          <p:nvSpPr>
            <p:cNvPr id="296" name="ZoneTexte 295">
              <a:extLst>
                <a:ext uri="{FF2B5EF4-FFF2-40B4-BE49-F238E27FC236}">
                  <a16:creationId xmlns:a16="http://schemas.microsoft.com/office/drawing/2014/main" id="{FF5A36C2-D5F4-9C38-A5E1-64ECC8E97D48}"/>
                </a:ext>
              </a:extLst>
            </p:cNvPr>
            <p:cNvSpPr txBox="1"/>
            <p:nvPr/>
          </p:nvSpPr>
          <p:spPr>
            <a:xfrm>
              <a:off x="8882422"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2032</a:t>
              </a:r>
            </a:p>
          </p:txBody>
        </p:sp>
        <p:sp>
          <p:nvSpPr>
            <p:cNvPr id="297" name="ZoneTexte 296">
              <a:extLst>
                <a:ext uri="{FF2B5EF4-FFF2-40B4-BE49-F238E27FC236}">
                  <a16:creationId xmlns:a16="http://schemas.microsoft.com/office/drawing/2014/main" id="{6B14A4FD-B485-AC6C-320A-D5830F16B91C}"/>
                </a:ext>
              </a:extLst>
            </p:cNvPr>
            <p:cNvSpPr txBox="1"/>
            <p:nvPr/>
          </p:nvSpPr>
          <p:spPr>
            <a:xfrm>
              <a:off x="9607636"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2033</a:t>
              </a:r>
            </a:p>
          </p:txBody>
        </p:sp>
        <p:sp>
          <p:nvSpPr>
            <p:cNvPr id="298" name="ZoneTexte 297">
              <a:extLst>
                <a:ext uri="{FF2B5EF4-FFF2-40B4-BE49-F238E27FC236}">
                  <a16:creationId xmlns:a16="http://schemas.microsoft.com/office/drawing/2014/main" id="{CA769EEA-3E82-6B8E-8554-338D7D6BAB83}"/>
                </a:ext>
              </a:extLst>
            </p:cNvPr>
            <p:cNvSpPr txBox="1"/>
            <p:nvPr/>
          </p:nvSpPr>
          <p:spPr>
            <a:xfrm>
              <a:off x="10332851"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2034</a:t>
              </a:r>
            </a:p>
          </p:txBody>
        </p:sp>
        <p:sp>
          <p:nvSpPr>
            <p:cNvPr id="299" name="ZoneTexte 298">
              <a:extLst>
                <a:ext uri="{FF2B5EF4-FFF2-40B4-BE49-F238E27FC236}">
                  <a16:creationId xmlns:a16="http://schemas.microsoft.com/office/drawing/2014/main" id="{FCEDE28E-4765-F7B1-1C70-90BF080B4D36}"/>
                </a:ext>
              </a:extLst>
            </p:cNvPr>
            <p:cNvSpPr txBox="1"/>
            <p:nvPr/>
          </p:nvSpPr>
          <p:spPr>
            <a:xfrm>
              <a:off x="11058065" y="1968735"/>
              <a:ext cx="970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2035</a:t>
              </a:r>
            </a:p>
          </p:txBody>
        </p:sp>
      </p:grpSp>
      <p:grpSp>
        <p:nvGrpSpPr>
          <p:cNvPr id="302" name="Groupe 301">
            <a:extLst>
              <a:ext uri="{FF2B5EF4-FFF2-40B4-BE49-F238E27FC236}">
                <a16:creationId xmlns:a16="http://schemas.microsoft.com/office/drawing/2014/main" id="{EBE1CEAC-3D74-B8EC-B06D-B7F71DD80291}"/>
              </a:ext>
            </a:extLst>
          </p:cNvPr>
          <p:cNvGrpSpPr/>
          <p:nvPr/>
        </p:nvGrpSpPr>
        <p:grpSpPr>
          <a:xfrm>
            <a:off x="528491" y="3037335"/>
            <a:ext cx="513372" cy="511868"/>
            <a:chOff x="433391" y="3179932"/>
            <a:chExt cx="782458" cy="780167"/>
          </a:xfrm>
        </p:grpSpPr>
        <p:sp>
          <p:nvSpPr>
            <p:cNvPr id="303" name="Google Shape;94;p16">
              <a:extLst>
                <a:ext uri="{FF2B5EF4-FFF2-40B4-BE49-F238E27FC236}">
                  <a16:creationId xmlns:a16="http://schemas.microsoft.com/office/drawing/2014/main" id="{A0CA716F-1036-439B-F88C-D9674E9842CB}"/>
                </a:ext>
              </a:extLst>
            </p:cNvPr>
            <p:cNvSpPr/>
            <p:nvPr/>
          </p:nvSpPr>
          <p:spPr>
            <a:xfrm>
              <a:off x="433391" y="3179932"/>
              <a:ext cx="782458" cy="780167"/>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rgbClr val="FF8F3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4" name="Google Shape;95;p16">
              <a:extLst>
                <a:ext uri="{FF2B5EF4-FFF2-40B4-BE49-F238E27FC236}">
                  <a16:creationId xmlns:a16="http://schemas.microsoft.com/office/drawing/2014/main" id="{52DE36B1-6C94-3342-DCAE-CB27B776BE3F}"/>
                </a:ext>
              </a:extLst>
            </p:cNvPr>
            <p:cNvSpPr/>
            <p:nvPr/>
          </p:nvSpPr>
          <p:spPr>
            <a:xfrm>
              <a:off x="523189" y="3267441"/>
              <a:ext cx="602866" cy="602862"/>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8F31"/>
            </a:solidFill>
            <a:ln w="57150">
              <a:solidFill>
                <a:schemeClr val="tx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8" name="Groupe 7">
            <a:extLst>
              <a:ext uri="{FF2B5EF4-FFF2-40B4-BE49-F238E27FC236}">
                <a16:creationId xmlns:a16="http://schemas.microsoft.com/office/drawing/2014/main" id="{BCC0D64E-66A6-E989-F6B3-D053F573884B}"/>
              </a:ext>
            </a:extLst>
          </p:cNvPr>
          <p:cNvGrpSpPr/>
          <p:nvPr/>
        </p:nvGrpSpPr>
        <p:grpSpPr>
          <a:xfrm>
            <a:off x="4124936" y="3037335"/>
            <a:ext cx="3578477" cy="2030746"/>
            <a:chOff x="4124937" y="3037335"/>
            <a:chExt cx="3118006" cy="2030746"/>
          </a:xfrm>
        </p:grpSpPr>
        <p:sp>
          <p:nvSpPr>
            <p:cNvPr id="216" name="Rectangle : coins arrondis 215">
              <a:extLst>
                <a:ext uri="{FF2B5EF4-FFF2-40B4-BE49-F238E27FC236}">
                  <a16:creationId xmlns:a16="http://schemas.microsoft.com/office/drawing/2014/main" id="{1059EDA0-C396-7F68-0665-0D5EDA07F41A}"/>
                </a:ext>
              </a:extLst>
            </p:cNvPr>
            <p:cNvSpPr/>
            <p:nvPr/>
          </p:nvSpPr>
          <p:spPr>
            <a:xfrm>
              <a:off x="4124937" y="3404700"/>
              <a:ext cx="3118006" cy="1663381"/>
            </a:xfrm>
            <a:prstGeom prst="roundRect">
              <a:avLst>
                <a:gd name="adj" fmla="val 4631"/>
              </a:avLst>
            </a:prstGeom>
            <a:solidFill>
              <a:schemeClr val="tx1"/>
            </a:solidFill>
            <a:ln>
              <a:noFill/>
            </a:ln>
            <a:effectLst>
              <a:outerShdw blurRad="3979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7" name="TextBox 21">
              <a:extLst>
                <a:ext uri="{FF2B5EF4-FFF2-40B4-BE49-F238E27FC236}">
                  <a16:creationId xmlns:a16="http://schemas.microsoft.com/office/drawing/2014/main" id="{8DAE0E85-905F-D9BC-DBB8-92FF3ED53897}"/>
                </a:ext>
              </a:extLst>
            </p:cNvPr>
            <p:cNvSpPr txBox="1"/>
            <p:nvPr/>
          </p:nvSpPr>
          <p:spPr>
            <a:xfrm>
              <a:off x="4236848" y="3567991"/>
              <a:ext cx="2890908" cy="140038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Shutdown and dismantling of the existing machine</a:t>
              </a:r>
            </a:p>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Commissioning of the new booster and storage ring</a:t>
              </a:r>
            </a:p>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Adaptation and restart of the beamlines</a:t>
              </a:r>
            </a:p>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Information System Overhaul</a:t>
              </a:r>
            </a:p>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Modernization of the support labs</a:t>
              </a:r>
            </a:p>
            <a:p>
              <a:pPr marL="171450" marR="0" lvl="0" indent="-171450" algn="l" defTabSz="4572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R&amp;D program on instrumentation</a:t>
              </a:r>
            </a:p>
          </p:txBody>
        </p:sp>
        <p:grpSp>
          <p:nvGrpSpPr>
            <p:cNvPr id="308" name="Groupe 307">
              <a:extLst>
                <a:ext uri="{FF2B5EF4-FFF2-40B4-BE49-F238E27FC236}">
                  <a16:creationId xmlns:a16="http://schemas.microsoft.com/office/drawing/2014/main" id="{31D00769-EB57-80D0-BBCF-246E75224DF0}"/>
                </a:ext>
              </a:extLst>
            </p:cNvPr>
            <p:cNvGrpSpPr/>
            <p:nvPr/>
          </p:nvGrpSpPr>
          <p:grpSpPr>
            <a:xfrm>
              <a:off x="5455405" y="3037335"/>
              <a:ext cx="463257" cy="511868"/>
              <a:chOff x="509774" y="3179932"/>
              <a:chExt cx="706075" cy="780167"/>
            </a:xfrm>
          </p:grpSpPr>
          <p:sp>
            <p:nvSpPr>
              <p:cNvPr id="309" name="Google Shape;94;p16">
                <a:extLst>
                  <a:ext uri="{FF2B5EF4-FFF2-40B4-BE49-F238E27FC236}">
                    <a16:creationId xmlns:a16="http://schemas.microsoft.com/office/drawing/2014/main" id="{6DCB385B-1EA3-BEF3-9154-4C4DC4A885FD}"/>
                  </a:ext>
                </a:extLst>
              </p:cNvPr>
              <p:cNvSpPr/>
              <p:nvPr/>
            </p:nvSpPr>
            <p:spPr>
              <a:xfrm>
                <a:off x="509774" y="3179932"/>
                <a:ext cx="706075" cy="780167"/>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rgbClr val="F2411F"/>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0" name="Google Shape;95;p16">
                <a:extLst>
                  <a:ext uri="{FF2B5EF4-FFF2-40B4-BE49-F238E27FC236}">
                    <a16:creationId xmlns:a16="http://schemas.microsoft.com/office/drawing/2014/main" id="{E01B3B23-AB53-6630-9043-53AADE1873D3}"/>
                  </a:ext>
                </a:extLst>
              </p:cNvPr>
              <p:cNvSpPr/>
              <p:nvPr/>
            </p:nvSpPr>
            <p:spPr>
              <a:xfrm>
                <a:off x="588014" y="3267441"/>
                <a:ext cx="538041" cy="602862"/>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w="57150">
                <a:solidFill>
                  <a:schemeClr val="tx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10" name="Groupe 9">
            <a:extLst>
              <a:ext uri="{FF2B5EF4-FFF2-40B4-BE49-F238E27FC236}">
                <a16:creationId xmlns:a16="http://schemas.microsoft.com/office/drawing/2014/main" id="{A0952785-46D4-3F48-FC40-15ABA6916786}"/>
              </a:ext>
            </a:extLst>
          </p:cNvPr>
          <p:cNvGrpSpPr/>
          <p:nvPr/>
        </p:nvGrpSpPr>
        <p:grpSpPr>
          <a:xfrm>
            <a:off x="8304362" y="3037335"/>
            <a:ext cx="3586187" cy="1717499"/>
            <a:chOff x="8304363" y="3037335"/>
            <a:chExt cx="3061794" cy="1623891"/>
          </a:xfrm>
        </p:grpSpPr>
        <p:sp>
          <p:nvSpPr>
            <p:cNvPr id="214" name="Rectangle : coins arrondis 213">
              <a:extLst>
                <a:ext uri="{FF2B5EF4-FFF2-40B4-BE49-F238E27FC236}">
                  <a16:creationId xmlns:a16="http://schemas.microsoft.com/office/drawing/2014/main" id="{88C87AEF-6EF4-DE22-6A52-4CD5602D4C15}"/>
                </a:ext>
              </a:extLst>
            </p:cNvPr>
            <p:cNvSpPr/>
            <p:nvPr/>
          </p:nvSpPr>
          <p:spPr>
            <a:xfrm>
              <a:off x="8304363" y="3404700"/>
              <a:ext cx="3061794" cy="1243325"/>
            </a:xfrm>
            <a:prstGeom prst="roundRect">
              <a:avLst>
                <a:gd name="adj" fmla="val 4631"/>
              </a:avLst>
            </a:prstGeom>
            <a:solidFill>
              <a:schemeClr val="tx1"/>
            </a:solidFill>
            <a:ln>
              <a:noFill/>
            </a:ln>
            <a:effectLst>
              <a:outerShdw blurRad="3979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5" name="TextBox 21">
              <a:extLst>
                <a:ext uri="{FF2B5EF4-FFF2-40B4-BE49-F238E27FC236}">
                  <a16:creationId xmlns:a16="http://schemas.microsoft.com/office/drawing/2014/main" id="{3A1C190A-9258-8A0F-D273-542D280C4C35}"/>
                </a:ext>
              </a:extLst>
            </p:cNvPr>
            <p:cNvSpPr txBox="1"/>
            <p:nvPr/>
          </p:nvSpPr>
          <p:spPr>
            <a:xfrm>
              <a:off x="8480677" y="3555418"/>
              <a:ext cx="2708470" cy="110580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Complete Modernization of the beamlines</a:t>
              </a:r>
            </a:p>
            <a:p>
              <a:pPr marL="171450" marR="0" lvl="0" indent="-171450" algn="l" defTabSz="4572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Full performance of the accelerators</a:t>
              </a:r>
            </a:p>
            <a:p>
              <a:pPr marL="171450" marR="0" lvl="0" indent="-171450" algn="l" defTabSz="4572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Modernization of the support labs</a:t>
              </a:r>
            </a:p>
            <a:p>
              <a:pPr marL="171450" marR="0" lvl="0" indent="-171450" algn="l" defTabSz="4572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R&amp;D program on instrumentation</a:t>
              </a:r>
            </a:p>
            <a:p>
              <a:pPr marL="171450" marR="0" lvl="0" indent="-171450" algn="l" defTabSz="4572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Evolution towards innovative analysis techniques</a:t>
              </a:r>
            </a:p>
          </p:txBody>
        </p:sp>
        <p:grpSp>
          <p:nvGrpSpPr>
            <p:cNvPr id="311" name="Groupe 310">
              <a:extLst>
                <a:ext uri="{FF2B5EF4-FFF2-40B4-BE49-F238E27FC236}">
                  <a16:creationId xmlns:a16="http://schemas.microsoft.com/office/drawing/2014/main" id="{F6B93675-6FD1-7F06-B6ED-05B4796C12E8}"/>
                </a:ext>
              </a:extLst>
            </p:cNvPr>
            <p:cNvGrpSpPr/>
            <p:nvPr/>
          </p:nvGrpSpPr>
          <p:grpSpPr>
            <a:xfrm>
              <a:off x="9554328" y="3037335"/>
              <a:ext cx="502113" cy="511868"/>
              <a:chOff x="450552" y="3179932"/>
              <a:chExt cx="765297" cy="780167"/>
            </a:xfrm>
          </p:grpSpPr>
          <p:sp>
            <p:nvSpPr>
              <p:cNvPr id="312" name="Google Shape;94;p16">
                <a:extLst>
                  <a:ext uri="{FF2B5EF4-FFF2-40B4-BE49-F238E27FC236}">
                    <a16:creationId xmlns:a16="http://schemas.microsoft.com/office/drawing/2014/main" id="{E58E92E3-BCB1-6B3E-C35B-70996300A1D1}"/>
                  </a:ext>
                </a:extLst>
              </p:cNvPr>
              <p:cNvSpPr/>
              <p:nvPr/>
            </p:nvSpPr>
            <p:spPr>
              <a:xfrm>
                <a:off x="450552" y="3179932"/>
                <a:ext cx="765297" cy="780167"/>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rgbClr val="C82819"/>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3" name="Google Shape;95;p16">
                <a:extLst>
                  <a:ext uri="{FF2B5EF4-FFF2-40B4-BE49-F238E27FC236}">
                    <a16:creationId xmlns:a16="http://schemas.microsoft.com/office/drawing/2014/main" id="{EADE1EBF-3AD3-730D-3697-034175B12120}"/>
                  </a:ext>
                </a:extLst>
              </p:cNvPr>
              <p:cNvSpPr/>
              <p:nvPr/>
            </p:nvSpPr>
            <p:spPr>
              <a:xfrm>
                <a:off x="560949" y="3267441"/>
                <a:ext cx="565105" cy="602861"/>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C82819"/>
              </a:solidFill>
              <a:ln w="57150">
                <a:solidFill>
                  <a:schemeClr val="tx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16" name="Groupe 15">
            <a:extLst>
              <a:ext uri="{FF2B5EF4-FFF2-40B4-BE49-F238E27FC236}">
                <a16:creationId xmlns:a16="http://schemas.microsoft.com/office/drawing/2014/main" id="{434E9EB6-7333-4DC1-D4DD-7CBFC86EBCCC}"/>
              </a:ext>
            </a:extLst>
          </p:cNvPr>
          <p:cNvGrpSpPr/>
          <p:nvPr/>
        </p:nvGrpSpPr>
        <p:grpSpPr>
          <a:xfrm>
            <a:off x="6619641" y="754677"/>
            <a:ext cx="4854601" cy="1257005"/>
            <a:chOff x="6619641" y="754677"/>
            <a:chExt cx="4854601" cy="1257005"/>
          </a:xfrm>
        </p:grpSpPr>
        <p:grpSp>
          <p:nvGrpSpPr>
            <p:cNvPr id="13" name="Groupe 12">
              <a:extLst>
                <a:ext uri="{FF2B5EF4-FFF2-40B4-BE49-F238E27FC236}">
                  <a16:creationId xmlns:a16="http://schemas.microsoft.com/office/drawing/2014/main" id="{FE136242-E371-904F-E4AA-9E0E638F95A6}"/>
                </a:ext>
              </a:extLst>
            </p:cNvPr>
            <p:cNvGrpSpPr/>
            <p:nvPr/>
          </p:nvGrpSpPr>
          <p:grpSpPr>
            <a:xfrm>
              <a:off x="6619641" y="754677"/>
              <a:ext cx="4854601" cy="1257005"/>
              <a:chOff x="6619641" y="754677"/>
              <a:chExt cx="4854601" cy="1257005"/>
            </a:xfrm>
          </p:grpSpPr>
          <p:sp>
            <p:nvSpPr>
              <p:cNvPr id="300" name="Parenthèse ouvrante 299">
                <a:extLst>
                  <a:ext uri="{FF2B5EF4-FFF2-40B4-BE49-F238E27FC236}">
                    <a16:creationId xmlns:a16="http://schemas.microsoft.com/office/drawing/2014/main" id="{740355F5-80B5-B931-38E5-E86A5ADF0D7F}"/>
                  </a:ext>
                </a:extLst>
              </p:cNvPr>
              <p:cNvSpPr/>
              <p:nvPr/>
            </p:nvSpPr>
            <p:spPr>
              <a:xfrm rot="5400000">
                <a:off x="7192955" y="1091668"/>
                <a:ext cx="345955" cy="1492583"/>
              </a:xfrm>
              <a:prstGeom prst="leftBracket">
                <a:avLst>
                  <a:gd name="adj" fmla="val 0"/>
                </a:avLst>
              </a:prstGeom>
              <a:ln>
                <a:solidFill>
                  <a:srgbClr val="F2411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1" name="CustomShape 19_ 4">
                <a:extLst>
                  <a:ext uri="{FF2B5EF4-FFF2-40B4-BE49-F238E27FC236}">
                    <a16:creationId xmlns:a16="http://schemas.microsoft.com/office/drawing/2014/main" id="{B7EC94C0-5F4C-2A14-DD23-271C9D47C16D}"/>
                  </a:ext>
                </a:extLst>
              </p:cNvPr>
              <p:cNvSpPr/>
              <p:nvPr/>
            </p:nvSpPr>
            <p:spPr>
              <a:xfrm>
                <a:off x="7011209" y="1489916"/>
                <a:ext cx="773198" cy="521766"/>
              </a:xfrm>
              <a:prstGeom prst="rect">
                <a:avLst/>
              </a:prstGeom>
              <a:solidFill>
                <a:srgbClr val="0A295F"/>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F2411F"/>
                    </a:solidFill>
                    <a:effectLst/>
                    <a:uLnTx/>
                    <a:uFillTx/>
                    <a:latin typeface="Arial"/>
                    <a:ea typeface="DejaVu Sans"/>
                    <a:cs typeface="+mn-cs"/>
                  </a:rPr>
                  <a:t>Dark period</a:t>
                </a:r>
                <a:endParaRPr kumimoji="0" lang="en-US" sz="1400" b="1" i="0" u="none" strike="noStrike" kern="1200" cap="none" spc="-1" normalizeH="0" baseline="0" noProof="0" dirty="0">
                  <a:ln>
                    <a:noFill/>
                  </a:ln>
                  <a:solidFill>
                    <a:srgbClr val="F2411F"/>
                  </a:solidFill>
                  <a:effectLst/>
                  <a:uLnTx/>
                  <a:uFillTx/>
                  <a:latin typeface="Arial"/>
                  <a:ea typeface="+mn-ea"/>
                  <a:cs typeface="+mn-cs"/>
                </a:endParaRPr>
              </a:p>
            </p:txBody>
          </p:sp>
          <p:cxnSp>
            <p:nvCxnSpPr>
              <p:cNvPr id="315" name="Google Shape;1086;p36">
                <a:extLst>
                  <a:ext uri="{FF2B5EF4-FFF2-40B4-BE49-F238E27FC236}">
                    <a16:creationId xmlns:a16="http://schemas.microsoft.com/office/drawing/2014/main" id="{41662C0A-051D-BFC1-F3F9-C37DF57D2FC6}"/>
                  </a:ext>
                </a:extLst>
              </p:cNvPr>
              <p:cNvCxnSpPr>
                <a:cxnSpLocks/>
              </p:cNvCxnSpPr>
              <p:nvPr/>
            </p:nvCxnSpPr>
            <p:spPr>
              <a:xfrm flipV="1">
                <a:off x="6912278" y="1105872"/>
                <a:ext cx="0" cy="522928"/>
              </a:xfrm>
              <a:prstGeom prst="straightConnector1">
                <a:avLst/>
              </a:prstGeom>
              <a:noFill/>
              <a:ln w="19050" cap="rnd" cmpd="sng">
                <a:solidFill>
                  <a:srgbClr val="F2411F"/>
                </a:solidFill>
                <a:prstDash val="sysDot"/>
                <a:round/>
                <a:headEnd type="none" w="med" len="med"/>
                <a:tailEnd type="none" w="med" len="med"/>
              </a:ln>
            </p:spPr>
          </p:cxnSp>
          <p:sp>
            <p:nvSpPr>
              <p:cNvPr id="316" name="Rectangle : coins arrondis 315">
                <a:extLst>
                  <a:ext uri="{FF2B5EF4-FFF2-40B4-BE49-F238E27FC236}">
                    <a16:creationId xmlns:a16="http://schemas.microsoft.com/office/drawing/2014/main" id="{ABD50637-32C1-FCD0-550F-889C0F42C395}"/>
                  </a:ext>
                </a:extLst>
              </p:cNvPr>
              <p:cNvSpPr/>
              <p:nvPr/>
            </p:nvSpPr>
            <p:spPr>
              <a:xfrm>
                <a:off x="7011208" y="754677"/>
                <a:ext cx="4125349" cy="692433"/>
              </a:xfrm>
              <a:prstGeom prst="roundRect">
                <a:avLst>
                  <a:gd name="adj" fmla="val 9878"/>
                </a:avLst>
              </a:prstGeom>
              <a:solidFill>
                <a:schemeClr val="tx1"/>
              </a:solidFill>
              <a:ln>
                <a:noFill/>
              </a:ln>
              <a:effectLst>
                <a:outerShdw blurRad="3979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7" name="TextBox 21">
                <a:extLst>
                  <a:ext uri="{FF2B5EF4-FFF2-40B4-BE49-F238E27FC236}">
                    <a16:creationId xmlns:a16="http://schemas.microsoft.com/office/drawing/2014/main" id="{DC400137-3DDE-9FAC-C374-52717D5514A5}"/>
                  </a:ext>
                </a:extLst>
              </p:cNvPr>
              <p:cNvSpPr txBox="1"/>
              <p:nvPr/>
            </p:nvSpPr>
            <p:spPr>
              <a:xfrm>
                <a:off x="7275677" y="853341"/>
                <a:ext cx="419856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 Machine shutdown + restart + commissioning = 24 months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 External users come back: October 2030</a:t>
                </a:r>
              </a:p>
            </p:txBody>
          </p:sp>
          <p:grpSp>
            <p:nvGrpSpPr>
              <p:cNvPr id="318" name="Groupe 317">
                <a:extLst>
                  <a:ext uri="{FF2B5EF4-FFF2-40B4-BE49-F238E27FC236}">
                    <a16:creationId xmlns:a16="http://schemas.microsoft.com/office/drawing/2014/main" id="{EAF415D5-A607-AF44-110F-60E496511430}"/>
                  </a:ext>
                </a:extLst>
              </p:cNvPr>
              <p:cNvGrpSpPr/>
              <p:nvPr/>
            </p:nvGrpSpPr>
            <p:grpSpPr>
              <a:xfrm>
                <a:off x="6647811" y="840386"/>
                <a:ext cx="513372" cy="511868"/>
                <a:chOff x="433391" y="3179932"/>
                <a:chExt cx="782458" cy="780167"/>
              </a:xfrm>
            </p:grpSpPr>
            <p:sp>
              <p:nvSpPr>
                <p:cNvPr id="319" name="Google Shape;94;p16">
                  <a:extLst>
                    <a:ext uri="{FF2B5EF4-FFF2-40B4-BE49-F238E27FC236}">
                      <a16:creationId xmlns:a16="http://schemas.microsoft.com/office/drawing/2014/main" id="{97C48C20-6D16-69A3-2C52-E98B0C18935C}"/>
                    </a:ext>
                  </a:extLst>
                </p:cNvPr>
                <p:cNvSpPr/>
                <p:nvPr/>
              </p:nvSpPr>
              <p:spPr>
                <a:xfrm>
                  <a:off x="433391" y="3179932"/>
                  <a:ext cx="782458" cy="780167"/>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rgbClr val="F2411F"/>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0" name="Google Shape;95;p16">
                  <a:extLst>
                    <a:ext uri="{FF2B5EF4-FFF2-40B4-BE49-F238E27FC236}">
                      <a16:creationId xmlns:a16="http://schemas.microsoft.com/office/drawing/2014/main" id="{52EE9438-2434-9365-2A32-F3FDDFC77846}"/>
                    </a:ext>
                  </a:extLst>
                </p:cNvPr>
                <p:cNvSpPr/>
                <p:nvPr/>
              </p:nvSpPr>
              <p:spPr>
                <a:xfrm>
                  <a:off x="523189" y="3267441"/>
                  <a:ext cx="602866" cy="602862"/>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2411F"/>
                </a:solidFill>
                <a:ln w="57150">
                  <a:solidFill>
                    <a:schemeClr val="tx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pic>
          <p:nvPicPr>
            <p:cNvPr id="332" name="Graphique 331">
              <a:extLst>
                <a:ext uri="{FF2B5EF4-FFF2-40B4-BE49-F238E27FC236}">
                  <a16:creationId xmlns:a16="http://schemas.microsoft.com/office/drawing/2014/main" id="{294456D7-8208-C8F2-2E82-C1D5CAD26D3F}"/>
                </a:ext>
              </a:extLst>
            </p:cNvPr>
            <p:cNvPicPr>
              <a:picLocks noChangeAspect="1"/>
            </p:cNvPicPr>
            <p:nvPr/>
          </p:nvPicPr>
          <p:blipFill>
            <a:blip r:embed="rId4">
              <a:extLst>
                <a:ext uri="{96DAC541-7B7A-43D3-8B79-37D633B846F1}">
                  <asvg:svgBlip xmlns:asvg="http://schemas.microsoft.com/office/drawing/2016/SVG/main" r:embed="rId5"/>
                </a:ext>
              </a:extLst>
            </a:blip>
            <a:srcRect l="44832" t="44998" r="44832" b="44998"/>
            <a:stretch/>
          </p:blipFill>
          <p:spPr>
            <a:xfrm>
              <a:off x="7191231" y="912758"/>
              <a:ext cx="194265" cy="132907"/>
            </a:xfrm>
            <a:prstGeom prst="rect">
              <a:avLst/>
            </a:prstGeom>
          </p:spPr>
        </p:pic>
        <p:pic>
          <p:nvPicPr>
            <p:cNvPr id="333" name="Graphique 332">
              <a:extLst>
                <a:ext uri="{FF2B5EF4-FFF2-40B4-BE49-F238E27FC236}">
                  <a16:creationId xmlns:a16="http://schemas.microsoft.com/office/drawing/2014/main" id="{AAD44F91-CD6C-23AB-913F-11A695FBFC92}"/>
                </a:ext>
              </a:extLst>
            </p:cNvPr>
            <p:cNvPicPr>
              <a:picLocks noChangeAspect="1"/>
            </p:cNvPicPr>
            <p:nvPr/>
          </p:nvPicPr>
          <p:blipFill>
            <a:blip r:embed="rId4">
              <a:extLst>
                <a:ext uri="{96DAC541-7B7A-43D3-8B79-37D633B846F1}">
                  <asvg:svgBlip xmlns:asvg="http://schemas.microsoft.com/office/drawing/2016/SVG/main" r:embed="rId5"/>
                </a:ext>
              </a:extLst>
            </a:blip>
            <a:srcRect l="44832" t="44998" r="44832" b="44998"/>
            <a:stretch/>
          </p:blipFill>
          <p:spPr>
            <a:xfrm>
              <a:off x="7191231" y="1142872"/>
              <a:ext cx="194265" cy="132907"/>
            </a:xfrm>
            <a:prstGeom prst="rect">
              <a:avLst/>
            </a:prstGeom>
          </p:spPr>
        </p:pic>
      </p:grpSp>
      <p:grpSp>
        <p:nvGrpSpPr>
          <p:cNvPr id="3" name="Groupe 2">
            <a:extLst>
              <a:ext uri="{FF2B5EF4-FFF2-40B4-BE49-F238E27FC236}">
                <a16:creationId xmlns:a16="http://schemas.microsoft.com/office/drawing/2014/main" id="{1A67CCDF-E0FB-6218-2371-BE9FE30C77D1}"/>
              </a:ext>
            </a:extLst>
          </p:cNvPr>
          <p:cNvGrpSpPr/>
          <p:nvPr/>
        </p:nvGrpSpPr>
        <p:grpSpPr>
          <a:xfrm>
            <a:off x="5571136" y="4699081"/>
            <a:ext cx="5281879" cy="2191953"/>
            <a:chOff x="5457700" y="5180867"/>
            <a:chExt cx="4814764" cy="2191953"/>
          </a:xfrm>
        </p:grpSpPr>
        <p:cxnSp>
          <p:nvCxnSpPr>
            <p:cNvPr id="340" name="Google Shape;1086;p36">
              <a:extLst>
                <a:ext uri="{FF2B5EF4-FFF2-40B4-BE49-F238E27FC236}">
                  <a16:creationId xmlns:a16="http://schemas.microsoft.com/office/drawing/2014/main" id="{EDE4CB08-D9F9-0960-9506-2AE300E87CED}"/>
                </a:ext>
              </a:extLst>
            </p:cNvPr>
            <p:cNvCxnSpPr>
              <a:cxnSpLocks/>
            </p:cNvCxnSpPr>
            <p:nvPr/>
          </p:nvCxnSpPr>
          <p:spPr>
            <a:xfrm flipV="1">
              <a:off x="6608595" y="5476217"/>
              <a:ext cx="1359883" cy="817041"/>
            </a:xfrm>
            <a:prstGeom prst="straightConnector1">
              <a:avLst/>
            </a:prstGeom>
            <a:noFill/>
            <a:ln w="165100" cap="rnd" cmpd="sng">
              <a:solidFill>
                <a:srgbClr val="2F76E5"/>
              </a:solidFill>
              <a:prstDash val="solid"/>
              <a:round/>
              <a:headEnd type="none" w="med" len="med"/>
              <a:tailEnd type="none" w="med" len="med"/>
            </a:ln>
          </p:spPr>
        </p:cxnSp>
        <p:sp>
          <p:nvSpPr>
            <p:cNvPr id="341" name="Google Shape;1085;p36">
              <a:extLst>
                <a:ext uri="{FF2B5EF4-FFF2-40B4-BE49-F238E27FC236}">
                  <a16:creationId xmlns:a16="http://schemas.microsoft.com/office/drawing/2014/main" id="{A5FD292B-2668-F899-FB22-945E2D07E723}"/>
                </a:ext>
              </a:extLst>
            </p:cNvPr>
            <p:cNvSpPr>
              <a:spLocks/>
            </p:cNvSpPr>
            <p:nvPr/>
          </p:nvSpPr>
          <p:spPr>
            <a:xfrm>
              <a:off x="7673127" y="5180867"/>
              <a:ext cx="590701" cy="590701"/>
            </a:xfrm>
            <a:prstGeom prst="ellipse">
              <a:avLst/>
            </a:prstGeom>
            <a:solidFill>
              <a:srgbClr val="2F76E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342" name="Google Shape;1090;p36">
              <a:extLst>
                <a:ext uri="{FF2B5EF4-FFF2-40B4-BE49-F238E27FC236}">
                  <a16:creationId xmlns:a16="http://schemas.microsoft.com/office/drawing/2014/main" id="{7B7706D8-00BC-0839-C6C4-C3C012169DC9}"/>
                </a:ext>
              </a:extLst>
            </p:cNvPr>
            <p:cNvCxnSpPr>
              <a:cxnSpLocks/>
            </p:cNvCxnSpPr>
            <p:nvPr/>
          </p:nvCxnSpPr>
          <p:spPr>
            <a:xfrm flipV="1">
              <a:off x="6608595" y="6260357"/>
              <a:ext cx="1358486" cy="83451"/>
            </a:xfrm>
            <a:prstGeom prst="straightConnector1">
              <a:avLst/>
            </a:prstGeom>
            <a:noFill/>
            <a:ln w="165100" cap="rnd" cmpd="sng">
              <a:solidFill>
                <a:srgbClr val="2F76E5"/>
              </a:solidFill>
              <a:prstDash val="solid"/>
              <a:round/>
              <a:headEnd type="none" w="med" len="med"/>
              <a:tailEnd type="none" w="med" len="med"/>
            </a:ln>
          </p:spPr>
        </p:cxnSp>
        <p:sp>
          <p:nvSpPr>
            <p:cNvPr id="343" name="Google Shape;1089;p36">
              <a:extLst>
                <a:ext uri="{FF2B5EF4-FFF2-40B4-BE49-F238E27FC236}">
                  <a16:creationId xmlns:a16="http://schemas.microsoft.com/office/drawing/2014/main" id="{E1A7191D-611F-4076-B3CA-CCB50066B418}"/>
                </a:ext>
              </a:extLst>
            </p:cNvPr>
            <p:cNvSpPr>
              <a:spLocks/>
            </p:cNvSpPr>
            <p:nvPr/>
          </p:nvSpPr>
          <p:spPr>
            <a:xfrm>
              <a:off x="7673127" y="5959720"/>
              <a:ext cx="590701" cy="590701"/>
            </a:xfrm>
            <a:prstGeom prst="ellipse">
              <a:avLst/>
            </a:prstGeom>
            <a:solidFill>
              <a:srgbClr val="2F76E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44" name="Groupe 343">
              <a:extLst>
                <a:ext uri="{FF2B5EF4-FFF2-40B4-BE49-F238E27FC236}">
                  <a16:creationId xmlns:a16="http://schemas.microsoft.com/office/drawing/2014/main" id="{0EE588C5-3351-878B-5AC8-78FAA3DE0A8B}"/>
                </a:ext>
              </a:extLst>
            </p:cNvPr>
            <p:cNvGrpSpPr>
              <a:grpSpLocks/>
            </p:cNvGrpSpPr>
            <p:nvPr/>
          </p:nvGrpSpPr>
          <p:grpSpPr>
            <a:xfrm>
              <a:off x="5457700" y="5632209"/>
              <a:ext cx="1673208" cy="1740611"/>
              <a:chOff x="6489502" y="4778483"/>
              <a:chExt cx="2136183" cy="2222236"/>
            </a:xfrm>
          </p:grpSpPr>
          <p:sp>
            <p:nvSpPr>
              <p:cNvPr id="345" name="Google Shape;1097;p36">
                <a:extLst>
                  <a:ext uri="{FF2B5EF4-FFF2-40B4-BE49-F238E27FC236}">
                    <a16:creationId xmlns:a16="http://schemas.microsoft.com/office/drawing/2014/main" id="{53BFBB1D-BF45-60A6-DD75-EFC32B5ED296}"/>
                  </a:ext>
                </a:extLst>
              </p:cNvPr>
              <p:cNvSpPr>
                <a:spLocks/>
              </p:cNvSpPr>
              <p:nvPr/>
            </p:nvSpPr>
            <p:spPr>
              <a:xfrm>
                <a:off x="6489502" y="4778483"/>
                <a:ext cx="2136183" cy="2222236"/>
              </a:xfrm>
              <a:prstGeom prst="ellipse">
                <a:avLst/>
              </a:prstGeom>
              <a:solidFill>
                <a:srgbClr val="2F76E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6" name="Google Shape;1758;p43">
                <a:extLst>
                  <a:ext uri="{FF2B5EF4-FFF2-40B4-BE49-F238E27FC236}">
                    <a16:creationId xmlns:a16="http://schemas.microsoft.com/office/drawing/2014/main" id="{75F9841E-27E4-B51C-3D24-7A49AA494823}"/>
                  </a:ext>
                </a:extLst>
              </p:cNvPr>
              <p:cNvSpPr>
                <a:spLocks/>
              </p:cNvSpPr>
              <p:nvPr/>
            </p:nvSpPr>
            <p:spPr>
              <a:xfrm>
                <a:off x="6695041" y="4954857"/>
                <a:ext cx="1736161" cy="1842826"/>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FFFFFF"/>
              </a:solidFill>
              <a:ln>
                <a:noFill/>
              </a:ln>
              <a:effectLst>
                <a:outerShdw blurRad="57150" dist="19050" dir="900000" algn="bl" rotWithShape="0">
                  <a:srgbClr val="000000">
                    <a:alpha val="38000"/>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7" name="ZoneTexte 346">
                <a:extLst>
                  <a:ext uri="{FF2B5EF4-FFF2-40B4-BE49-F238E27FC236}">
                    <a16:creationId xmlns:a16="http://schemas.microsoft.com/office/drawing/2014/main" id="{7091B2A9-F1CD-F1AB-1D5F-5C2247263503}"/>
                  </a:ext>
                </a:extLst>
              </p:cNvPr>
              <p:cNvSpPr txBox="1">
                <a:spLocks/>
              </p:cNvSpPr>
              <p:nvPr/>
            </p:nvSpPr>
            <p:spPr>
              <a:xfrm>
                <a:off x="6653068" y="5324446"/>
                <a:ext cx="1736161" cy="10216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SOLEIL II Budget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A295F"/>
                    </a:solidFill>
                    <a:effectLst/>
                    <a:uLnTx/>
                    <a:uFillTx/>
                    <a:latin typeface="Arial"/>
                    <a:ea typeface="+mn-ea"/>
                    <a:cs typeface="+mn-cs"/>
                  </a:rPr>
                  <a:t>~ 309 M€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A295F"/>
                    </a:solidFill>
                    <a:effectLst/>
                    <a:uLnTx/>
                    <a:uFillTx/>
                    <a:latin typeface="Arial"/>
                    <a:ea typeface="+mn-ea"/>
                    <a:cs typeface="+mn-cs"/>
                  </a:rPr>
                  <a:t>(includes 8% contingency)</a:t>
                </a:r>
              </a:p>
            </p:txBody>
          </p:sp>
        </p:grpSp>
        <p:sp>
          <p:nvSpPr>
            <p:cNvPr id="348" name="Google Shape;1071;p36">
              <a:extLst>
                <a:ext uri="{FF2B5EF4-FFF2-40B4-BE49-F238E27FC236}">
                  <a16:creationId xmlns:a16="http://schemas.microsoft.com/office/drawing/2014/main" id="{4859AE79-AA40-CF8D-D4D9-F70CF15A6962}"/>
                </a:ext>
              </a:extLst>
            </p:cNvPr>
            <p:cNvSpPr>
              <a:spLocks/>
            </p:cNvSpPr>
            <p:nvPr/>
          </p:nvSpPr>
          <p:spPr>
            <a:xfrm>
              <a:off x="7775422" y="5275712"/>
              <a:ext cx="2497042" cy="395550"/>
            </a:xfrm>
            <a:prstGeom prst="roundRect">
              <a:avLst>
                <a:gd name="adj" fmla="val 50000"/>
              </a:avLst>
            </a:prstGeom>
            <a:solidFill>
              <a:schemeClr val="tx1"/>
            </a:solidFill>
            <a:ln>
              <a:noFill/>
            </a:ln>
          </p:spPr>
          <p:txBody>
            <a:bodyPr spcFirstLastPara="1" wrap="square" lIns="548625" tIns="91425" rIns="182875" bIns="91425"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349" name="Google Shape;1758;p43">
              <a:extLst>
                <a:ext uri="{FF2B5EF4-FFF2-40B4-BE49-F238E27FC236}">
                  <a16:creationId xmlns:a16="http://schemas.microsoft.com/office/drawing/2014/main" id="{2EA7CDDE-16B2-C5B7-A7CC-AEA19FB0B4A7}"/>
                </a:ext>
              </a:extLst>
            </p:cNvPr>
            <p:cNvSpPr>
              <a:spLocks/>
            </p:cNvSpPr>
            <p:nvPr/>
          </p:nvSpPr>
          <p:spPr>
            <a:xfrm>
              <a:off x="7829537" y="5330555"/>
              <a:ext cx="291498" cy="291544"/>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F2411F"/>
            </a:solidFill>
            <a:ln>
              <a:noFill/>
            </a:ln>
            <a:effectLst>
              <a:outerShdw blurRad="57150" dist="19050" dir="900000" algn="bl" rotWithShape="0">
                <a:srgbClr val="000000">
                  <a:alpha val="38000"/>
                </a:srgbClr>
              </a:outerShdw>
            </a:effectLst>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A295F"/>
                </a:solidFill>
                <a:effectLst/>
                <a:uLnTx/>
                <a:uFillTx/>
                <a:latin typeface="Fira Sans Extra Condensed Medium"/>
                <a:ea typeface="Fira Sans Extra Condensed Medium"/>
                <a:cs typeface="Fira Sans Extra Condensed Medium"/>
                <a:sym typeface="Fira Sans Extra Condensed Medium"/>
              </a:endParaRPr>
            </a:p>
          </p:txBody>
        </p:sp>
        <p:sp>
          <p:nvSpPr>
            <p:cNvPr id="350" name="Google Shape;1071;p36">
              <a:extLst>
                <a:ext uri="{FF2B5EF4-FFF2-40B4-BE49-F238E27FC236}">
                  <a16:creationId xmlns:a16="http://schemas.microsoft.com/office/drawing/2014/main" id="{A3978031-13DD-C146-8E7D-3697DF636AF5}"/>
                </a:ext>
              </a:extLst>
            </p:cNvPr>
            <p:cNvSpPr>
              <a:spLocks/>
            </p:cNvSpPr>
            <p:nvPr/>
          </p:nvSpPr>
          <p:spPr>
            <a:xfrm>
              <a:off x="7775422" y="6050475"/>
              <a:ext cx="2497042" cy="395550"/>
            </a:xfrm>
            <a:prstGeom prst="roundRect">
              <a:avLst>
                <a:gd name="adj" fmla="val 50000"/>
              </a:avLst>
            </a:prstGeom>
            <a:solidFill>
              <a:schemeClr val="tx1"/>
            </a:solidFill>
            <a:ln>
              <a:noFill/>
            </a:ln>
          </p:spPr>
          <p:txBody>
            <a:bodyPr spcFirstLastPara="1" wrap="square" lIns="548625" tIns="91425" rIns="182875" bIns="91425"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351" name="Google Shape;1758;p43">
              <a:extLst>
                <a:ext uri="{FF2B5EF4-FFF2-40B4-BE49-F238E27FC236}">
                  <a16:creationId xmlns:a16="http://schemas.microsoft.com/office/drawing/2014/main" id="{E218A016-2A64-6623-6F04-733F999AEBFD}"/>
                </a:ext>
              </a:extLst>
            </p:cNvPr>
            <p:cNvSpPr>
              <a:spLocks/>
            </p:cNvSpPr>
            <p:nvPr/>
          </p:nvSpPr>
          <p:spPr>
            <a:xfrm>
              <a:off x="7829537" y="6105318"/>
              <a:ext cx="291498" cy="291544"/>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C82819"/>
            </a:solidFill>
            <a:ln>
              <a:noFill/>
            </a:ln>
            <a:effectLst>
              <a:outerShdw blurRad="57150" dist="19050" dir="900000" algn="bl" rotWithShape="0">
                <a:srgbClr val="000000">
                  <a:alpha val="38000"/>
                </a:srgbClr>
              </a:outerShdw>
            </a:effectLst>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A295F"/>
                </a:solidFill>
                <a:effectLst/>
                <a:uLnTx/>
                <a:uFillTx/>
                <a:latin typeface="Fira Sans Extra Condensed Medium"/>
                <a:ea typeface="Fira Sans Extra Condensed Medium"/>
                <a:cs typeface="Fira Sans Extra Condensed Medium"/>
                <a:sym typeface="Fira Sans Extra Condensed Medium"/>
              </a:endParaRPr>
            </a:p>
          </p:txBody>
        </p:sp>
        <p:sp>
          <p:nvSpPr>
            <p:cNvPr id="352" name="ZoneTexte 351">
              <a:extLst>
                <a:ext uri="{FF2B5EF4-FFF2-40B4-BE49-F238E27FC236}">
                  <a16:creationId xmlns:a16="http://schemas.microsoft.com/office/drawing/2014/main" id="{D11D9F8F-90E5-4CBB-8321-20C24875696F}"/>
                </a:ext>
              </a:extLst>
            </p:cNvPr>
            <p:cNvSpPr txBox="1">
              <a:spLocks/>
            </p:cNvSpPr>
            <p:nvPr/>
          </p:nvSpPr>
          <p:spPr>
            <a:xfrm>
              <a:off x="8081077" y="5294701"/>
              <a:ext cx="21193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F2411F"/>
                  </a:solidFill>
                  <a:effectLst/>
                  <a:uLnTx/>
                  <a:uFillTx/>
                  <a:latin typeface="Arial"/>
                  <a:ea typeface="+mn-ea"/>
                  <a:cs typeface="+mn-cs"/>
                </a:rPr>
                <a:t>STAGE 1 </a:t>
              </a:r>
              <a:r>
                <a:rPr kumimoji="0" lang="en-US" sz="1000" b="0" i="0" u="none" strike="noStrike" kern="1200" cap="none" spc="0" normalizeH="0" baseline="0" noProof="0" dirty="0">
                  <a:ln>
                    <a:noFill/>
                  </a:ln>
                  <a:solidFill>
                    <a:srgbClr val="0A295F"/>
                  </a:solidFill>
                  <a:effectLst/>
                  <a:uLnTx/>
                  <a:uFillTx/>
                  <a:latin typeface="Arial"/>
                  <a:ea typeface="+mn-ea"/>
                  <a:cs typeface="+mn-cs"/>
                </a:rPr>
                <a:t>(6 years) : </a:t>
              </a:r>
              <a:r>
                <a:rPr kumimoji="0" lang="en-US" sz="1600" b="1" i="0" u="none" strike="noStrike" kern="1200" cap="none" spc="0" normalizeH="0" baseline="0" noProof="0" dirty="0">
                  <a:ln>
                    <a:noFill/>
                  </a:ln>
                  <a:solidFill>
                    <a:srgbClr val="0A295F"/>
                  </a:solidFill>
                  <a:effectLst/>
                  <a:uLnTx/>
                  <a:uFillTx/>
                  <a:latin typeface="Arial"/>
                  <a:ea typeface="+mn-ea"/>
                  <a:cs typeface="+mn-cs"/>
                </a:rPr>
                <a:t>~ 186 M€</a:t>
              </a:r>
              <a:endParaRPr kumimoji="0" lang="en-US" sz="1600" b="0" i="0" u="none" strike="noStrike" kern="1200" cap="none" spc="0" normalizeH="0" baseline="0" noProof="0" dirty="0">
                <a:ln>
                  <a:noFill/>
                </a:ln>
                <a:solidFill>
                  <a:srgbClr val="0A295F"/>
                </a:solidFill>
                <a:effectLst/>
                <a:uLnTx/>
                <a:uFillTx/>
                <a:latin typeface="Arial"/>
                <a:ea typeface="+mn-ea"/>
                <a:cs typeface="+mn-cs"/>
              </a:endParaRPr>
            </a:p>
          </p:txBody>
        </p:sp>
        <p:sp>
          <p:nvSpPr>
            <p:cNvPr id="353" name="ZoneTexte 352">
              <a:extLst>
                <a:ext uri="{FF2B5EF4-FFF2-40B4-BE49-F238E27FC236}">
                  <a16:creationId xmlns:a16="http://schemas.microsoft.com/office/drawing/2014/main" id="{B1F13719-8080-359F-1EAD-FC64840C1010}"/>
                </a:ext>
              </a:extLst>
            </p:cNvPr>
            <p:cNvSpPr txBox="1">
              <a:spLocks/>
            </p:cNvSpPr>
            <p:nvPr/>
          </p:nvSpPr>
          <p:spPr>
            <a:xfrm>
              <a:off x="8081077" y="6071537"/>
              <a:ext cx="21193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C82819"/>
                  </a:solidFill>
                  <a:effectLst/>
                  <a:uLnTx/>
                  <a:uFillTx/>
                  <a:latin typeface="Arial"/>
                  <a:ea typeface="+mn-ea"/>
                  <a:cs typeface="+mn-cs"/>
                </a:rPr>
                <a:t>STAGE 2 </a:t>
              </a:r>
              <a:r>
                <a:rPr kumimoji="0" lang="en-US" sz="1000" b="0" i="0" u="none" strike="noStrike" kern="1200" cap="none" spc="0" normalizeH="0" baseline="0" noProof="0" dirty="0">
                  <a:ln>
                    <a:noFill/>
                  </a:ln>
                  <a:solidFill>
                    <a:srgbClr val="0A295F"/>
                  </a:solidFill>
                  <a:effectLst/>
                  <a:uLnTx/>
                  <a:uFillTx/>
                  <a:latin typeface="Arial"/>
                  <a:ea typeface="+mn-ea"/>
                  <a:cs typeface="+mn-cs"/>
                </a:rPr>
                <a:t>(5 years) : </a:t>
              </a:r>
              <a:r>
                <a:rPr kumimoji="0" lang="en-US" sz="1600" b="1" i="0" u="none" strike="noStrike" kern="1200" cap="none" spc="0" normalizeH="0" baseline="0" noProof="0" dirty="0">
                  <a:ln>
                    <a:noFill/>
                  </a:ln>
                  <a:solidFill>
                    <a:srgbClr val="0A295F"/>
                  </a:solidFill>
                  <a:effectLst/>
                  <a:uLnTx/>
                  <a:uFillTx/>
                  <a:latin typeface="Arial"/>
                  <a:ea typeface="+mn-ea"/>
                  <a:cs typeface="+mn-cs"/>
                </a:rPr>
                <a:t>~ 123 M€</a:t>
              </a:r>
              <a:endParaRPr kumimoji="0" lang="en-US" sz="1600" b="0" i="0" u="none" strike="noStrike" kern="1200" cap="none" spc="0" normalizeH="0" baseline="0" noProof="0" dirty="0">
                <a:ln>
                  <a:noFill/>
                </a:ln>
                <a:solidFill>
                  <a:srgbClr val="0A295F"/>
                </a:solidFill>
                <a:effectLst/>
                <a:uLnTx/>
                <a:uFillTx/>
                <a:latin typeface="Arial"/>
                <a:ea typeface="+mn-ea"/>
                <a:cs typeface="+mn-cs"/>
              </a:endParaRPr>
            </a:p>
          </p:txBody>
        </p:sp>
      </p:grpSp>
      <p:grpSp>
        <p:nvGrpSpPr>
          <p:cNvPr id="7" name="Groupe 6">
            <a:extLst>
              <a:ext uri="{FF2B5EF4-FFF2-40B4-BE49-F238E27FC236}">
                <a16:creationId xmlns:a16="http://schemas.microsoft.com/office/drawing/2014/main" id="{0D578AAD-172C-AF96-B4CF-574C29354868}"/>
              </a:ext>
            </a:extLst>
          </p:cNvPr>
          <p:cNvGrpSpPr/>
          <p:nvPr/>
        </p:nvGrpSpPr>
        <p:grpSpPr>
          <a:xfrm>
            <a:off x="3165854" y="727011"/>
            <a:ext cx="970824" cy="938664"/>
            <a:chOff x="3165854" y="727011"/>
            <a:chExt cx="970824" cy="938664"/>
          </a:xfrm>
        </p:grpSpPr>
        <p:sp>
          <p:nvSpPr>
            <p:cNvPr id="11" name="Google Shape;1085;p36">
              <a:extLst>
                <a:ext uri="{FF2B5EF4-FFF2-40B4-BE49-F238E27FC236}">
                  <a16:creationId xmlns:a16="http://schemas.microsoft.com/office/drawing/2014/main" id="{C5451355-0AFF-EB4F-570B-4BB01DE3423A}"/>
                </a:ext>
              </a:extLst>
            </p:cNvPr>
            <p:cNvSpPr>
              <a:spLocks/>
            </p:cNvSpPr>
            <p:nvPr/>
          </p:nvSpPr>
          <p:spPr>
            <a:xfrm>
              <a:off x="3165854" y="727011"/>
              <a:ext cx="970824" cy="938664"/>
            </a:xfrm>
            <a:prstGeom prst="ellipse">
              <a:avLst/>
            </a:pr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Google Shape;1085;p36">
              <a:extLst>
                <a:ext uri="{FF2B5EF4-FFF2-40B4-BE49-F238E27FC236}">
                  <a16:creationId xmlns:a16="http://schemas.microsoft.com/office/drawing/2014/main" id="{11551B6D-60D6-6DA0-07AD-82411DA65CBC}"/>
                </a:ext>
              </a:extLst>
            </p:cNvPr>
            <p:cNvSpPr>
              <a:spLocks/>
            </p:cNvSpPr>
            <p:nvPr/>
          </p:nvSpPr>
          <p:spPr>
            <a:xfrm>
              <a:off x="3267358" y="821265"/>
              <a:ext cx="767816" cy="740438"/>
            </a:xfrm>
            <a:prstGeom prst="ellipse">
              <a:avLst/>
            </a:prstGeom>
            <a:solidFill>
              <a:schemeClr val="tx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ZoneTexte 4">
              <a:extLst>
                <a:ext uri="{FF2B5EF4-FFF2-40B4-BE49-F238E27FC236}">
                  <a16:creationId xmlns:a16="http://schemas.microsoft.com/office/drawing/2014/main" id="{E0082403-5879-792D-C31A-499EE9CCDF56}"/>
                </a:ext>
              </a:extLst>
            </p:cNvPr>
            <p:cNvSpPr txBox="1"/>
            <p:nvPr/>
          </p:nvSpPr>
          <p:spPr>
            <a:xfrm>
              <a:off x="3238333" y="865840"/>
              <a:ext cx="82586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C9C"/>
                  </a:solidFill>
                  <a:effectLst/>
                  <a:uLnTx/>
                  <a:uFillTx/>
                  <a:latin typeface="Arial"/>
                  <a:ea typeface="+mn-ea"/>
                  <a:cs typeface="+mn-cs"/>
                </a:rPr>
                <a:t>LPR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C9C"/>
                  </a:solidFill>
                  <a:effectLst/>
                  <a:uLnTx/>
                  <a:uFillTx/>
                  <a:latin typeface="Arial"/>
                  <a:ea typeface="+mn-ea"/>
                  <a:cs typeface="+mn-cs"/>
                </a:rPr>
                <a:t>94 M€</a:t>
              </a:r>
            </a:p>
          </p:txBody>
        </p:sp>
      </p:grpSp>
      <p:sp>
        <p:nvSpPr>
          <p:cNvPr id="9" name="Rectangle : coins arrondis 8">
            <a:extLst>
              <a:ext uri="{FF2B5EF4-FFF2-40B4-BE49-F238E27FC236}">
                <a16:creationId xmlns:a16="http://schemas.microsoft.com/office/drawing/2014/main" id="{95DF7651-F760-8653-2541-003F69829041}"/>
              </a:ext>
            </a:extLst>
          </p:cNvPr>
          <p:cNvSpPr/>
          <p:nvPr/>
        </p:nvSpPr>
        <p:spPr>
          <a:xfrm rot="5400000">
            <a:off x="1172543" y="3842006"/>
            <a:ext cx="2544296" cy="1671643"/>
          </a:xfrm>
          <a:prstGeom prst="roundRect">
            <a:avLst>
              <a:gd name="adj" fmla="val 4631"/>
            </a:avLst>
          </a:prstGeom>
          <a:solidFill>
            <a:schemeClr val="tx1"/>
          </a:solidFill>
          <a:ln>
            <a:noFill/>
          </a:ln>
          <a:effectLst>
            <a:outerShdw blurRad="3979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Image 1">
            <a:extLst>
              <a:ext uri="{FF2B5EF4-FFF2-40B4-BE49-F238E27FC236}">
                <a16:creationId xmlns:a16="http://schemas.microsoft.com/office/drawing/2014/main" id="{E48EEED8-F184-3E70-2868-97AC138422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89147" y="3501073"/>
            <a:ext cx="1495145" cy="685114"/>
          </a:xfrm>
          <a:prstGeom prst="rect">
            <a:avLst/>
          </a:prstGeom>
          <a:solidFill>
            <a:schemeClr val="tx1">
              <a:lumMod val="65000"/>
            </a:schemeClr>
          </a:solidFill>
        </p:spPr>
      </p:pic>
      <p:pic>
        <p:nvPicPr>
          <p:cNvPr id="15" name="Image 14">
            <a:extLst>
              <a:ext uri="{FF2B5EF4-FFF2-40B4-BE49-F238E27FC236}">
                <a16:creationId xmlns:a16="http://schemas.microsoft.com/office/drawing/2014/main" id="{18780827-61DA-DBD8-1F6A-BD69D579BDD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98692" y="4276170"/>
            <a:ext cx="1491995" cy="791911"/>
          </a:xfrm>
          <a:prstGeom prst="rect">
            <a:avLst/>
          </a:prstGeom>
        </p:spPr>
      </p:pic>
      <p:pic>
        <p:nvPicPr>
          <p:cNvPr id="6" name="Image 5">
            <a:extLst>
              <a:ext uri="{FF2B5EF4-FFF2-40B4-BE49-F238E27FC236}">
                <a16:creationId xmlns:a16="http://schemas.microsoft.com/office/drawing/2014/main" id="{DA817CD7-9324-42BA-BCB6-045A27C27DC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698692" y="5092838"/>
            <a:ext cx="1491995" cy="773393"/>
          </a:xfrm>
          <a:prstGeom prst="rect">
            <a:avLst/>
          </a:prstGeom>
          <a:solidFill>
            <a:schemeClr val="tx1"/>
          </a:solidFill>
          <a:ln>
            <a:noFill/>
          </a:ln>
          <a:effectLst>
            <a:outerShdw blurRad="397959" dist="38100" dir="2700000" algn="tl" rotWithShape="0">
              <a:prstClr val="black">
                <a:alpha val="40000"/>
              </a:prstClr>
            </a:outerShdw>
          </a:effectLst>
        </p:spPr>
      </p:pic>
      <p:grpSp>
        <p:nvGrpSpPr>
          <p:cNvPr id="305" name="Groupe 304">
            <a:extLst>
              <a:ext uri="{FF2B5EF4-FFF2-40B4-BE49-F238E27FC236}">
                <a16:creationId xmlns:a16="http://schemas.microsoft.com/office/drawing/2014/main" id="{13B2CEC9-DAED-8845-FE6D-590F9E29628E}"/>
              </a:ext>
            </a:extLst>
          </p:cNvPr>
          <p:cNvGrpSpPr/>
          <p:nvPr/>
        </p:nvGrpSpPr>
        <p:grpSpPr>
          <a:xfrm>
            <a:off x="2114836" y="3037335"/>
            <a:ext cx="513372" cy="511868"/>
            <a:chOff x="433391" y="3179932"/>
            <a:chExt cx="782458" cy="780167"/>
          </a:xfrm>
        </p:grpSpPr>
        <p:sp>
          <p:nvSpPr>
            <p:cNvPr id="306" name="Google Shape;94;p16">
              <a:extLst>
                <a:ext uri="{FF2B5EF4-FFF2-40B4-BE49-F238E27FC236}">
                  <a16:creationId xmlns:a16="http://schemas.microsoft.com/office/drawing/2014/main" id="{5F5A19DD-97EF-0F6C-BC05-4C8232F732C7}"/>
                </a:ext>
              </a:extLst>
            </p:cNvPr>
            <p:cNvSpPr/>
            <p:nvPr/>
          </p:nvSpPr>
          <p:spPr>
            <a:xfrm>
              <a:off x="433391" y="3179932"/>
              <a:ext cx="782458" cy="780167"/>
            </a:xfrm>
            <a:custGeom>
              <a:avLst/>
              <a:gdLst/>
              <a:ahLst/>
              <a:cxnLst/>
              <a:rect l="l" t="t" r="r" b="b"/>
              <a:pathLst>
                <a:path w="4437" h="4424" extrusionOk="0">
                  <a:moveTo>
                    <a:pt x="2219" y="1"/>
                  </a:moveTo>
                  <a:cubicBezTo>
                    <a:pt x="991" y="1"/>
                    <a:pt x="1" y="991"/>
                    <a:pt x="1" y="2206"/>
                  </a:cubicBezTo>
                  <a:cubicBezTo>
                    <a:pt x="1" y="3433"/>
                    <a:pt x="991" y="4423"/>
                    <a:pt x="2219" y="4423"/>
                  </a:cubicBezTo>
                  <a:cubicBezTo>
                    <a:pt x="3447" y="4423"/>
                    <a:pt x="4437" y="3433"/>
                    <a:pt x="4437" y="2206"/>
                  </a:cubicBezTo>
                  <a:cubicBezTo>
                    <a:pt x="4437" y="991"/>
                    <a:pt x="3447" y="1"/>
                    <a:pt x="2219" y="1"/>
                  </a:cubicBezTo>
                  <a:close/>
                </a:path>
              </a:pathLst>
            </a:custGeom>
            <a:solidFill>
              <a:srgbClr val="FF6629"/>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7" name="Google Shape;95;p16">
              <a:extLst>
                <a:ext uri="{FF2B5EF4-FFF2-40B4-BE49-F238E27FC236}">
                  <a16:creationId xmlns:a16="http://schemas.microsoft.com/office/drawing/2014/main" id="{F7F7676A-6339-1331-5046-FAA78DA2CF10}"/>
                </a:ext>
              </a:extLst>
            </p:cNvPr>
            <p:cNvSpPr/>
            <p:nvPr/>
          </p:nvSpPr>
          <p:spPr>
            <a:xfrm>
              <a:off x="523189" y="3267441"/>
              <a:ext cx="602866" cy="602862"/>
            </a:xfrm>
            <a:custGeom>
              <a:avLst/>
              <a:gdLst/>
              <a:ahLst/>
              <a:cxnLst/>
              <a:rect l="l" t="t" r="r" b="b"/>
              <a:pathLst>
                <a:path w="2377" h="2377" extrusionOk="0">
                  <a:moveTo>
                    <a:pt x="2377" y="1189"/>
                  </a:moveTo>
                  <a:cubicBezTo>
                    <a:pt x="2377" y="1849"/>
                    <a:pt x="1849" y="2377"/>
                    <a:pt x="1189" y="2377"/>
                  </a:cubicBezTo>
                  <a:cubicBezTo>
                    <a:pt x="529" y="2377"/>
                    <a:pt x="1" y="1849"/>
                    <a:pt x="1" y="1189"/>
                  </a:cubicBezTo>
                  <a:cubicBezTo>
                    <a:pt x="1" y="529"/>
                    <a:pt x="529" y="0"/>
                    <a:pt x="1189" y="0"/>
                  </a:cubicBezTo>
                  <a:cubicBezTo>
                    <a:pt x="1849" y="0"/>
                    <a:pt x="2377" y="529"/>
                    <a:pt x="2377" y="1189"/>
                  </a:cubicBezTo>
                  <a:close/>
                </a:path>
              </a:pathLst>
            </a:custGeom>
            <a:solidFill>
              <a:srgbClr val="FF6629"/>
            </a:solidFill>
            <a:ln w="57150">
              <a:solidFill>
                <a:schemeClr val="tx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1D78ED8A-4C32-69A7-C787-DD83941F31E3}"/>
              </a:ext>
            </a:extLst>
          </p:cNvPr>
          <p:cNvSpPr/>
          <p:nvPr/>
        </p:nvSpPr>
        <p:spPr>
          <a:xfrm>
            <a:off x="7818120" y="6400800"/>
            <a:ext cx="2514731" cy="262515"/>
          </a:xfrm>
          <a:prstGeom prst="rect">
            <a:avLst/>
          </a:prstGeom>
          <a:solidFill>
            <a:srgbClr val="092A5F"/>
          </a:solidFill>
          <a:ln>
            <a:solidFill>
              <a:srgbClr val="0629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977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2E3269-DE1D-3348-49E7-371285400896}"/>
              </a:ext>
            </a:extLst>
          </p:cNvPr>
          <p:cNvSpPr>
            <a:spLocks noGrp="1"/>
          </p:cNvSpPr>
          <p:nvPr>
            <p:ph type="title"/>
          </p:nvPr>
        </p:nvSpPr>
        <p:spPr/>
        <p:txBody>
          <a:bodyPr/>
          <a:lstStyle/>
          <a:p>
            <a:r>
              <a:rPr lang="en-US" b="0" noProof="0" dirty="0"/>
              <a:t>SOLEIL II Project Stage 1 Organization</a:t>
            </a:r>
          </a:p>
        </p:txBody>
      </p:sp>
      <p:sp>
        <p:nvSpPr>
          <p:cNvPr id="4" name="Espace réservé du numéro de diapositive 3">
            <a:extLst>
              <a:ext uri="{FF2B5EF4-FFF2-40B4-BE49-F238E27FC236}">
                <a16:creationId xmlns:a16="http://schemas.microsoft.com/office/drawing/2014/main" id="{6E029075-17FA-0298-5F6C-2287876B7836}"/>
              </a:ext>
            </a:extLst>
          </p:cNvPr>
          <p:cNvSpPr>
            <a:spLocks noGrp="1"/>
          </p:cNvSpPr>
          <p:nvPr>
            <p:ph type="sldNum" sz="quarter" idx="4294967295"/>
          </p:nvPr>
        </p:nvSpPr>
        <p:spPr>
          <a:xfrm>
            <a:off x="11761788" y="6372225"/>
            <a:ext cx="430212" cy="360363"/>
          </a:xfrm>
          <a:prstGeom prst="rect">
            <a:avLst/>
          </a:prstGeom>
        </p:spPr>
        <p:txBody>
          <a:bodyPr anchor="ctr"/>
          <a:lstStyle>
            <a:defPPr>
              <a:defRPr lang="fr-FR"/>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1620CC9-C982-429E-97C9-9F71A6603CFC}" type="slidenum">
              <a:rPr lang="en-US" noProof="0" smtClean="0">
                <a:solidFill>
                  <a:srgbClr val="FFFFFF"/>
                </a:solidFill>
                <a:latin typeface="Arial"/>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 name="Connecteur droit avec flèche 5">
            <a:extLst>
              <a:ext uri="{FF2B5EF4-FFF2-40B4-BE49-F238E27FC236}">
                <a16:creationId xmlns:a16="http://schemas.microsoft.com/office/drawing/2014/main" id="{38FEBA7A-F390-5AE5-3E5B-CDEB45ABD6E9}"/>
              </a:ext>
            </a:extLst>
          </p:cNvPr>
          <p:cNvCxnSpPr>
            <a:cxnSpLocks/>
          </p:cNvCxnSpPr>
          <p:nvPr/>
        </p:nvCxnSpPr>
        <p:spPr>
          <a:xfrm>
            <a:off x="6090743" y="1783080"/>
            <a:ext cx="0" cy="2185704"/>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6D5BE9C-CC32-D472-B1C3-321E54E393FB}"/>
              </a:ext>
            </a:extLst>
          </p:cNvPr>
          <p:cNvSpPr txBox="1"/>
          <p:nvPr/>
        </p:nvSpPr>
        <p:spPr>
          <a:xfrm>
            <a:off x="4772419" y="1135004"/>
            <a:ext cx="2664296" cy="64633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Steering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SOLEIL II</a:t>
            </a:r>
          </a:p>
        </p:txBody>
      </p:sp>
      <p:sp>
        <p:nvSpPr>
          <p:cNvPr id="8" name="ZoneTexte 7">
            <a:extLst>
              <a:ext uri="{FF2B5EF4-FFF2-40B4-BE49-F238E27FC236}">
                <a16:creationId xmlns:a16="http://schemas.microsoft.com/office/drawing/2014/main" id="{D4DA4945-E1F6-1872-E966-9F72E5EA2795}"/>
              </a:ext>
            </a:extLst>
          </p:cNvPr>
          <p:cNvSpPr txBox="1"/>
          <p:nvPr/>
        </p:nvSpPr>
        <p:spPr>
          <a:xfrm>
            <a:off x="4515139" y="2138953"/>
            <a:ext cx="3096344" cy="36933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1. SOLEIL II Project Phase 1</a:t>
            </a:r>
          </a:p>
        </p:txBody>
      </p:sp>
      <p:sp>
        <p:nvSpPr>
          <p:cNvPr id="9" name="ZoneTexte 8">
            <a:extLst>
              <a:ext uri="{FF2B5EF4-FFF2-40B4-BE49-F238E27FC236}">
                <a16:creationId xmlns:a16="http://schemas.microsoft.com/office/drawing/2014/main" id="{AC9CBADD-3DDF-15D1-3308-5A75991C6A9D}"/>
              </a:ext>
            </a:extLst>
          </p:cNvPr>
          <p:cNvSpPr txBox="1"/>
          <p:nvPr/>
        </p:nvSpPr>
        <p:spPr>
          <a:xfrm>
            <a:off x="267642" y="4897066"/>
            <a:ext cx="2520280" cy="923330"/>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1.1 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Accelerators</a:t>
            </a:r>
          </a:p>
        </p:txBody>
      </p:sp>
      <p:sp>
        <p:nvSpPr>
          <p:cNvPr id="10" name="ZoneTexte 9">
            <a:extLst>
              <a:ext uri="{FF2B5EF4-FFF2-40B4-BE49-F238E27FC236}">
                <a16:creationId xmlns:a16="http://schemas.microsoft.com/office/drawing/2014/main" id="{386957CE-026B-772D-3A7D-27B9877A092E}"/>
              </a:ext>
            </a:extLst>
          </p:cNvPr>
          <p:cNvSpPr txBox="1"/>
          <p:nvPr/>
        </p:nvSpPr>
        <p:spPr>
          <a:xfrm>
            <a:off x="3324667" y="4897066"/>
            <a:ext cx="2520280"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1.2 Relocation and adaptation of Beamlines</a:t>
            </a:r>
          </a:p>
        </p:txBody>
      </p:sp>
      <p:sp>
        <p:nvSpPr>
          <p:cNvPr id="11" name="ZoneTexte 10">
            <a:extLst>
              <a:ext uri="{FF2B5EF4-FFF2-40B4-BE49-F238E27FC236}">
                <a16:creationId xmlns:a16="http://schemas.microsoft.com/office/drawing/2014/main" id="{55FFBC37-8DC3-EC02-D03A-6C94366BEA4B}"/>
              </a:ext>
            </a:extLst>
          </p:cNvPr>
          <p:cNvSpPr txBox="1"/>
          <p:nvPr/>
        </p:nvSpPr>
        <p:spPr>
          <a:xfrm>
            <a:off x="6381692" y="4897066"/>
            <a:ext cx="2520280"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1.3 Overhaul of the information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C9C"/>
              </a:solidFill>
              <a:effectLst/>
              <a:uLnTx/>
              <a:uFillTx/>
              <a:latin typeface="Arial"/>
              <a:ea typeface="+mn-ea"/>
              <a:cs typeface="+mn-cs"/>
            </a:endParaRPr>
          </a:p>
        </p:txBody>
      </p:sp>
      <p:sp>
        <p:nvSpPr>
          <p:cNvPr id="12" name="ZoneTexte 11">
            <a:extLst>
              <a:ext uri="{FF2B5EF4-FFF2-40B4-BE49-F238E27FC236}">
                <a16:creationId xmlns:a16="http://schemas.microsoft.com/office/drawing/2014/main" id="{95500684-D4DA-0486-F09B-2E5B3A82F772}"/>
              </a:ext>
            </a:extLst>
          </p:cNvPr>
          <p:cNvSpPr txBox="1"/>
          <p:nvPr/>
        </p:nvSpPr>
        <p:spPr>
          <a:xfrm>
            <a:off x="9438717" y="4897066"/>
            <a:ext cx="2520280"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1.4 Infrastructure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9C"/>
                </a:solidFill>
                <a:effectLst/>
                <a:uLnTx/>
                <a:uFillTx/>
                <a:latin typeface="Arial"/>
                <a:ea typeface="+mn-ea"/>
                <a:cs typeface="+mn-cs"/>
              </a:rPr>
              <a:t>Logistics</a:t>
            </a:r>
          </a:p>
        </p:txBody>
      </p:sp>
      <p:cxnSp>
        <p:nvCxnSpPr>
          <p:cNvPr id="13" name="Connecteur droit avec flèche 12">
            <a:extLst>
              <a:ext uri="{FF2B5EF4-FFF2-40B4-BE49-F238E27FC236}">
                <a16:creationId xmlns:a16="http://schemas.microsoft.com/office/drawing/2014/main" id="{83EFD26E-3240-231C-3509-EA50EFE4E797}"/>
              </a:ext>
            </a:extLst>
          </p:cNvPr>
          <p:cNvCxnSpPr>
            <a:cxnSpLocks/>
          </p:cNvCxnSpPr>
          <p:nvPr/>
        </p:nvCxnSpPr>
        <p:spPr>
          <a:xfrm>
            <a:off x="1535780" y="3968784"/>
            <a:ext cx="0" cy="928279"/>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1E81C1C1-68D6-D797-014D-52F9E661540E}"/>
              </a:ext>
            </a:extLst>
          </p:cNvPr>
          <p:cNvCxnSpPr>
            <a:cxnSpLocks/>
          </p:cNvCxnSpPr>
          <p:nvPr/>
        </p:nvCxnSpPr>
        <p:spPr>
          <a:xfrm>
            <a:off x="10664217" y="3968784"/>
            <a:ext cx="0" cy="928279"/>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FA352422-6C00-7E37-A42C-B818B12DC058}"/>
              </a:ext>
            </a:extLst>
          </p:cNvPr>
          <p:cNvCxnSpPr>
            <a:cxnSpLocks/>
          </p:cNvCxnSpPr>
          <p:nvPr/>
        </p:nvCxnSpPr>
        <p:spPr>
          <a:xfrm>
            <a:off x="7641832" y="3968785"/>
            <a:ext cx="0" cy="928279"/>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52B8CC6-3B5E-C326-5671-B5BAB2D19BBE}"/>
              </a:ext>
            </a:extLst>
          </p:cNvPr>
          <p:cNvCxnSpPr>
            <a:cxnSpLocks/>
          </p:cNvCxnSpPr>
          <p:nvPr/>
        </p:nvCxnSpPr>
        <p:spPr>
          <a:xfrm>
            <a:off x="4585949" y="3968786"/>
            <a:ext cx="0" cy="928279"/>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C68AA8AE-1C5B-0C9A-60B2-51A3414BF131}"/>
              </a:ext>
            </a:extLst>
          </p:cNvPr>
          <p:cNvCxnSpPr>
            <a:cxnSpLocks/>
          </p:cNvCxnSpPr>
          <p:nvPr/>
        </p:nvCxnSpPr>
        <p:spPr>
          <a:xfrm flipH="1">
            <a:off x="1527782" y="3972273"/>
            <a:ext cx="9136435" cy="0"/>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B4AABF1C-E354-E7D9-E135-47C55016A49D}"/>
              </a:ext>
            </a:extLst>
          </p:cNvPr>
          <p:cNvSpPr txBox="1"/>
          <p:nvPr/>
        </p:nvSpPr>
        <p:spPr>
          <a:xfrm>
            <a:off x="8782686" y="1169456"/>
            <a:ext cx="3273045" cy="2585323"/>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Project Management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Administrative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Purchasing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Risks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Change Management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9" name="Connecteur droit avec flèche 18">
            <a:extLst>
              <a:ext uri="{FF2B5EF4-FFF2-40B4-BE49-F238E27FC236}">
                <a16:creationId xmlns:a16="http://schemas.microsoft.com/office/drawing/2014/main" id="{36EFC438-09FB-862B-AA95-343DF019ACEF}"/>
              </a:ext>
            </a:extLst>
          </p:cNvPr>
          <p:cNvCxnSpPr>
            <a:cxnSpLocks/>
            <a:endCxn id="8" idx="3"/>
          </p:cNvCxnSpPr>
          <p:nvPr/>
        </p:nvCxnSpPr>
        <p:spPr>
          <a:xfrm flipH="1">
            <a:off x="7611483" y="2323442"/>
            <a:ext cx="1171203" cy="177"/>
          </a:xfrm>
          <a:prstGeom prst="straightConnector1">
            <a:avLst/>
          </a:prstGeom>
          <a:ln w="38100">
            <a:solidFill>
              <a:srgbClr val="FFF7F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E8D8BC8C-667D-D80B-B94F-4BE555725021}"/>
              </a:ext>
            </a:extLst>
          </p:cNvPr>
          <p:cNvSpPr txBox="1"/>
          <p:nvPr/>
        </p:nvSpPr>
        <p:spPr>
          <a:xfrm>
            <a:off x="198095" y="234636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ZoneTexte 21">
            <a:extLst>
              <a:ext uri="{FF2B5EF4-FFF2-40B4-BE49-F238E27FC236}">
                <a16:creationId xmlns:a16="http://schemas.microsoft.com/office/drawing/2014/main" id="{653D9DA9-7D35-940A-0251-F8CEA3EF622A}"/>
              </a:ext>
            </a:extLst>
          </p:cNvPr>
          <p:cNvSpPr txBox="1"/>
          <p:nvPr/>
        </p:nvSpPr>
        <p:spPr>
          <a:xfrm>
            <a:off x="6201368" y="2797211"/>
            <a:ext cx="18469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Deputy: Javier Perez</a:t>
            </a:r>
          </a:p>
        </p:txBody>
      </p:sp>
      <p:sp>
        <p:nvSpPr>
          <p:cNvPr id="25" name="ZoneTexte 24">
            <a:extLst>
              <a:ext uri="{FF2B5EF4-FFF2-40B4-BE49-F238E27FC236}">
                <a16:creationId xmlns:a16="http://schemas.microsoft.com/office/drawing/2014/main" id="{950BCC6A-05E3-5DF8-4A1A-5A3566759CAE}"/>
              </a:ext>
            </a:extLst>
          </p:cNvPr>
          <p:cNvSpPr txBox="1"/>
          <p:nvPr/>
        </p:nvSpPr>
        <p:spPr>
          <a:xfrm>
            <a:off x="723773" y="133123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ZoneTexte 26">
            <a:extLst>
              <a:ext uri="{FF2B5EF4-FFF2-40B4-BE49-F238E27FC236}">
                <a16:creationId xmlns:a16="http://schemas.microsoft.com/office/drawing/2014/main" id="{DCBC9044-0F05-597F-A2DA-D6F04E4840F4}"/>
              </a:ext>
            </a:extLst>
          </p:cNvPr>
          <p:cNvSpPr txBox="1"/>
          <p:nvPr/>
        </p:nvSpPr>
        <p:spPr>
          <a:xfrm>
            <a:off x="3719558" y="2810115"/>
            <a:ext cx="23244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Project Leader: Amor Nadji</a:t>
            </a:r>
          </a:p>
        </p:txBody>
      </p:sp>
      <p:sp>
        <p:nvSpPr>
          <p:cNvPr id="28" name="ZoneTexte 27">
            <a:extLst>
              <a:ext uri="{FF2B5EF4-FFF2-40B4-BE49-F238E27FC236}">
                <a16:creationId xmlns:a16="http://schemas.microsoft.com/office/drawing/2014/main" id="{6471E386-AC7E-3363-1640-F3B84711F0EC}"/>
              </a:ext>
            </a:extLst>
          </p:cNvPr>
          <p:cNvSpPr txBox="1"/>
          <p:nvPr/>
        </p:nvSpPr>
        <p:spPr>
          <a:xfrm>
            <a:off x="326992" y="5820396"/>
            <a:ext cx="24609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Laurent Nadolski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Patrick Alexandre</a:t>
            </a:r>
          </a:p>
        </p:txBody>
      </p:sp>
      <p:sp>
        <p:nvSpPr>
          <p:cNvPr id="29" name="ZoneTexte 28">
            <a:extLst>
              <a:ext uri="{FF2B5EF4-FFF2-40B4-BE49-F238E27FC236}">
                <a16:creationId xmlns:a16="http://schemas.microsoft.com/office/drawing/2014/main" id="{9BBC22F0-7670-CAC6-6687-0281C0DEB718}"/>
              </a:ext>
            </a:extLst>
          </p:cNvPr>
          <p:cNvSpPr txBox="1"/>
          <p:nvPr/>
        </p:nvSpPr>
        <p:spPr>
          <a:xfrm>
            <a:off x="3324667" y="5803842"/>
            <a:ext cx="24609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Kewin  Desjardins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Stephanie </a:t>
            </a:r>
            <a:r>
              <a:rPr kumimoji="0" lang="en-US" sz="1400" b="0" i="0" u="none" strike="noStrike" kern="1200" cap="none" spc="0" normalizeH="0" baseline="0" noProof="0" dirty="0" err="1">
                <a:ln>
                  <a:noFill/>
                </a:ln>
                <a:solidFill>
                  <a:srgbClr val="FFFFFF"/>
                </a:solidFill>
                <a:effectLst/>
                <a:uLnTx/>
                <a:uFillTx/>
                <a:latin typeface="Arial"/>
                <a:ea typeface="+mn-ea"/>
                <a:cs typeface="+mn-cs"/>
              </a:rPr>
              <a:t>Blanchandin</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ZoneTexte 29">
            <a:extLst>
              <a:ext uri="{FF2B5EF4-FFF2-40B4-BE49-F238E27FC236}">
                <a16:creationId xmlns:a16="http://schemas.microsoft.com/office/drawing/2014/main" id="{D424AFE2-3CD8-F7BF-7C1B-DB7EED1BAB6F}"/>
              </a:ext>
            </a:extLst>
          </p:cNvPr>
          <p:cNvSpPr txBox="1"/>
          <p:nvPr/>
        </p:nvSpPr>
        <p:spPr>
          <a:xfrm>
            <a:off x="6441042" y="5821856"/>
            <a:ext cx="24609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Yves-Marie </a:t>
            </a:r>
            <a:r>
              <a:rPr kumimoji="0" lang="en-US" sz="1400" b="0" i="0" u="none" strike="noStrike" kern="1200" cap="none" spc="0" normalizeH="0" baseline="0" noProof="0" dirty="0" err="1">
                <a:ln>
                  <a:noFill/>
                </a:ln>
                <a:solidFill>
                  <a:srgbClr val="FFFFFF"/>
                </a:solidFill>
                <a:effectLst/>
                <a:uLnTx/>
                <a:uFillTx/>
                <a:latin typeface="Arial"/>
                <a:ea typeface="+mn-ea"/>
                <a:cs typeface="+mn-cs"/>
              </a:rPr>
              <a:t>Abiven</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Emiliano Fonda</a:t>
            </a:r>
          </a:p>
        </p:txBody>
      </p:sp>
      <p:sp>
        <p:nvSpPr>
          <p:cNvPr id="32" name="ZoneTexte 31">
            <a:extLst>
              <a:ext uri="{FF2B5EF4-FFF2-40B4-BE49-F238E27FC236}">
                <a16:creationId xmlns:a16="http://schemas.microsoft.com/office/drawing/2014/main" id="{2F14285C-923B-58C1-37AE-3A35906F6907}"/>
              </a:ext>
            </a:extLst>
          </p:cNvPr>
          <p:cNvSpPr txBox="1"/>
          <p:nvPr/>
        </p:nvSpPr>
        <p:spPr>
          <a:xfrm>
            <a:off x="9438717" y="5821632"/>
            <a:ext cx="25202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Christian </a:t>
            </a:r>
            <a:r>
              <a:rPr kumimoji="0" lang="en-US" sz="1400" b="0" i="0" u="none" strike="noStrike" kern="1200" cap="none" spc="0" normalizeH="0" baseline="0" noProof="0" dirty="0" err="1">
                <a:ln>
                  <a:noFill/>
                </a:ln>
                <a:solidFill>
                  <a:srgbClr val="FFFFFF"/>
                </a:solidFill>
                <a:effectLst/>
                <a:uLnTx/>
                <a:uFillTx/>
                <a:latin typeface="Arial"/>
                <a:ea typeface="+mn-ea"/>
                <a:cs typeface="+mn-cs"/>
              </a:rPr>
              <a:t>Herbeaux</a:t>
            </a:r>
            <a:r>
              <a:rPr kumimoji="0" lang="en-US" sz="1400" b="0" i="0" u="none" strike="noStrike" kern="1200" cap="none" spc="0" normalizeH="0" baseline="0" noProof="0" dirty="0">
                <a:ln>
                  <a:noFill/>
                </a:ln>
                <a:solidFill>
                  <a:srgbClr val="FFFFFF"/>
                </a:solidFill>
                <a:effectLst/>
                <a:uLnTx/>
                <a:uFillTx/>
                <a:latin typeface="Arial"/>
                <a:ea typeface="+mn-ea"/>
                <a:cs typeface="+mn-cs"/>
              </a:rPr>
              <a:t> Mohamed Nouna</a:t>
            </a:r>
          </a:p>
        </p:txBody>
      </p:sp>
      <p:sp>
        <p:nvSpPr>
          <p:cNvPr id="33" name="ZoneTexte 32">
            <a:extLst>
              <a:ext uri="{FF2B5EF4-FFF2-40B4-BE49-F238E27FC236}">
                <a16:creationId xmlns:a16="http://schemas.microsoft.com/office/drawing/2014/main" id="{DDAC2CDE-29A1-6F2E-867B-A34819175A8A}"/>
              </a:ext>
            </a:extLst>
          </p:cNvPr>
          <p:cNvSpPr txBox="1"/>
          <p:nvPr/>
        </p:nvSpPr>
        <p:spPr>
          <a:xfrm>
            <a:off x="10703854" y="3754779"/>
            <a:ext cx="14093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Hélène </a:t>
            </a:r>
            <a:r>
              <a:rPr kumimoji="0" lang="en-US" sz="1400" b="0" i="0" u="none" strike="noStrike" kern="1200" cap="none" spc="0" normalizeH="0" baseline="0" noProof="0" dirty="0" err="1">
                <a:ln>
                  <a:noFill/>
                </a:ln>
                <a:solidFill>
                  <a:srgbClr val="FFFFFF"/>
                </a:solidFill>
                <a:effectLst/>
                <a:uLnTx/>
                <a:uFillTx/>
                <a:latin typeface="Arial"/>
                <a:ea typeface="+mn-ea"/>
                <a:cs typeface="+mn-cs"/>
              </a:rPr>
              <a:t>Rozelot</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ZoneTexte 22">
            <a:extLst>
              <a:ext uri="{FF2B5EF4-FFF2-40B4-BE49-F238E27FC236}">
                <a16:creationId xmlns:a16="http://schemas.microsoft.com/office/drawing/2014/main" id="{B41AFBCB-EB39-D658-D80F-2F0F966BA177}"/>
              </a:ext>
            </a:extLst>
          </p:cNvPr>
          <p:cNvSpPr txBox="1"/>
          <p:nvPr/>
        </p:nvSpPr>
        <p:spPr>
          <a:xfrm>
            <a:off x="4624636" y="6407750"/>
            <a:ext cx="5719836" cy="261610"/>
          </a:xfrm>
          <a:prstGeom prst="rect">
            <a:avLst/>
          </a:prstGeom>
          <a:solidFill>
            <a:srgbClr val="082A5F"/>
          </a:solidFill>
        </p:spPr>
        <p:txBody>
          <a:bodyPr wrap="none" rtlCol="0">
            <a:spAutoFit/>
          </a:bodyPr>
          <a:lstStyle/>
          <a:p>
            <a:r>
              <a:rPr lang="en-US" sz="1100" dirty="0"/>
              <a:t>3rd Python Accelerator Middle Layer Workshop | Feb. 2-4 2026 | SOLEIL | L. S. Nadolski</a:t>
            </a:r>
          </a:p>
        </p:txBody>
      </p:sp>
    </p:spTree>
    <p:extLst>
      <p:ext uri="{BB962C8B-B14F-4D97-AF65-F5344CB8AC3E}">
        <p14:creationId xmlns:p14="http://schemas.microsoft.com/office/powerpoint/2010/main" val="4628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F9333E5-1ED0-DB7B-ECA0-9E5778A48294}"/>
              </a:ext>
            </a:extLst>
          </p:cNvPr>
          <p:cNvSpPr txBox="1"/>
          <p:nvPr/>
        </p:nvSpPr>
        <p:spPr>
          <a:xfrm>
            <a:off x="5590474" y="0"/>
            <a:ext cx="4580101"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E4194"/>
                </a:solidFill>
                <a:effectLst/>
                <a:uLnTx/>
                <a:uFillTx/>
                <a:latin typeface="Arial" panose="020B0604020202020204" pitchFamily="34" charset="0"/>
                <a:ea typeface="+mn-ea"/>
                <a:cs typeface="Arial" panose="020B0604020202020204" pitchFamily="34" charset="0"/>
              </a:rPr>
              <a:t>Master Planning (Stage1)</a:t>
            </a: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F502754E-524D-4581-C10D-6C902E8D4B6E}"/>
              </a:ext>
            </a:extLst>
          </p:cNvPr>
          <p:cNvPicPr>
            <a:picLocks noChangeAspect="1"/>
          </p:cNvPicPr>
          <p:nvPr/>
        </p:nvPicPr>
        <p:blipFill>
          <a:blip r:embed="rId3"/>
          <a:stretch>
            <a:fillRect/>
          </a:stretch>
        </p:blipFill>
        <p:spPr>
          <a:xfrm>
            <a:off x="818826" y="669906"/>
            <a:ext cx="10944000" cy="5299008"/>
          </a:xfrm>
          <a:prstGeom prst="rect">
            <a:avLst/>
          </a:prstGeom>
        </p:spPr>
      </p:pic>
      <p:sp>
        <p:nvSpPr>
          <p:cNvPr id="3" name="Espace réservé du pied de page 2">
            <a:extLst>
              <a:ext uri="{FF2B5EF4-FFF2-40B4-BE49-F238E27FC236}">
                <a16:creationId xmlns:a16="http://schemas.microsoft.com/office/drawing/2014/main" id="{4ED8DB36-EF51-7556-F240-F486F1797815}"/>
              </a:ext>
            </a:extLst>
          </p:cNvPr>
          <p:cNvSpPr>
            <a:spLocks noGrp="1"/>
          </p:cNvSpPr>
          <p:nvPr>
            <p:ph type="ftr" sz="quarter" idx="10"/>
          </p:nvPr>
        </p:nvSpPr>
        <p:spPr/>
        <p:txBody>
          <a:bodyPr/>
          <a:lstStyle/>
          <a:p>
            <a:r>
              <a:rPr lang="en-US" noProof="0" dirty="0"/>
              <a:t>3rd Python Accelerator Middle Layer Workshop | Feb. 2-4 2026 | SOLEIL | L. S. Nadolski</a:t>
            </a:r>
          </a:p>
        </p:txBody>
      </p:sp>
      <p:sp>
        <p:nvSpPr>
          <p:cNvPr id="5" name="Espace réservé du numéro de diapositive 4">
            <a:extLst>
              <a:ext uri="{FF2B5EF4-FFF2-40B4-BE49-F238E27FC236}">
                <a16:creationId xmlns:a16="http://schemas.microsoft.com/office/drawing/2014/main" id="{83299756-DBFA-3CA0-0425-225AB9EDB939}"/>
              </a:ext>
            </a:extLst>
          </p:cNvPr>
          <p:cNvSpPr>
            <a:spLocks noGrp="1"/>
          </p:cNvSpPr>
          <p:nvPr>
            <p:ph type="sldNum" sz="quarter" idx="11"/>
          </p:nvPr>
        </p:nvSpPr>
        <p:spPr/>
        <p:txBody>
          <a:bodyPr/>
          <a:lstStyle/>
          <a:p>
            <a:fld id="{F1620CC9-C982-429E-97C9-9F71A6603CFC}" type="slidenum">
              <a:rPr lang="en-US" smtClean="0"/>
              <a:pPr/>
              <a:t>8</a:t>
            </a:fld>
            <a:endParaRPr lang="en-US" dirty="0"/>
          </a:p>
        </p:txBody>
      </p:sp>
    </p:spTree>
    <p:extLst>
      <p:ext uri="{BB962C8B-B14F-4D97-AF65-F5344CB8AC3E}">
        <p14:creationId xmlns:p14="http://schemas.microsoft.com/office/powerpoint/2010/main" val="359618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66187-80AF-217A-B7DF-E3D207D70E0C}"/>
              </a:ext>
            </a:extLst>
          </p:cNvPr>
          <p:cNvSpPr>
            <a:spLocks noGrp="1"/>
          </p:cNvSpPr>
          <p:nvPr>
            <p:ph type="title"/>
          </p:nvPr>
        </p:nvSpPr>
        <p:spPr/>
        <p:txBody>
          <a:bodyPr/>
          <a:lstStyle/>
          <a:p>
            <a:r>
              <a:rPr lang="en-US" noProof="0" dirty="0"/>
              <a:t>Perimeter of the Program CONTACCT</a:t>
            </a:r>
          </a:p>
        </p:txBody>
      </p:sp>
      <p:sp>
        <p:nvSpPr>
          <p:cNvPr id="3" name="Espace réservé du pied de page 2">
            <a:extLst>
              <a:ext uri="{FF2B5EF4-FFF2-40B4-BE49-F238E27FC236}">
                <a16:creationId xmlns:a16="http://schemas.microsoft.com/office/drawing/2014/main" id="{5DCABDF9-453A-5C38-E0F4-9A539112A589}"/>
              </a:ext>
            </a:extLst>
          </p:cNvPr>
          <p:cNvSpPr>
            <a:spLocks noGrp="1"/>
          </p:cNvSpPr>
          <p:nvPr>
            <p:ph type="ftr" sz="quarter" idx="10"/>
          </p:nvPr>
        </p:nvSpPr>
        <p:spPr/>
        <p:txBody>
          <a:bodyPr/>
          <a:lstStyle/>
          <a:p>
            <a:r>
              <a:rPr lang="en-US" noProof="0" dirty="0"/>
              <a:t>3rd Python Accelerator Middle Layer Workshop | Feb. 2-4 2026 | SOLEIL | L. S. Nadolski</a:t>
            </a:r>
          </a:p>
        </p:txBody>
      </p:sp>
      <p:pic>
        <p:nvPicPr>
          <p:cNvPr id="9" name="Image 8" descr="Une image contenant connecteur, câble&#10;&#10;Le contenu généré par l’IA peut être incorrect.">
            <a:extLst>
              <a:ext uri="{FF2B5EF4-FFF2-40B4-BE49-F238E27FC236}">
                <a16:creationId xmlns:a16="http://schemas.microsoft.com/office/drawing/2014/main" id="{6C9B0101-1343-2B06-F2B6-FFA5438A62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3752" y="2192330"/>
            <a:ext cx="6624736" cy="4136620"/>
          </a:xfrm>
          <a:prstGeom prst="rect">
            <a:avLst/>
          </a:prstGeom>
          <a:ln>
            <a:noFill/>
          </a:ln>
          <a:effectLst>
            <a:outerShdw blurRad="292100" dist="139700" dir="2700000" algn="tl" rotWithShape="0">
              <a:srgbClr val="333333">
                <a:alpha val="65000"/>
              </a:srgbClr>
            </a:outerShdw>
          </a:effectLst>
        </p:spPr>
      </p:pic>
      <p:graphicFrame>
        <p:nvGraphicFramePr>
          <p:cNvPr id="5" name="Diagramme 4">
            <a:extLst>
              <a:ext uri="{FF2B5EF4-FFF2-40B4-BE49-F238E27FC236}">
                <a16:creationId xmlns:a16="http://schemas.microsoft.com/office/drawing/2014/main" id="{7B56CEFE-892B-5981-6CD9-3948F4B4C317}"/>
              </a:ext>
            </a:extLst>
          </p:cNvPr>
          <p:cNvGraphicFramePr/>
          <p:nvPr>
            <p:extLst>
              <p:ext uri="{D42A27DB-BD31-4B8C-83A1-F6EECF244321}">
                <p14:modId xmlns:p14="http://schemas.microsoft.com/office/powerpoint/2010/main" val="1614943995"/>
              </p:ext>
            </p:extLst>
          </p:nvPr>
        </p:nvGraphicFramePr>
        <p:xfrm>
          <a:off x="8040216" y="766476"/>
          <a:ext cx="37444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ZoneTexte 5">
            <a:extLst>
              <a:ext uri="{FF2B5EF4-FFF2-40B4-BE49-F238E27FC236}">
                <a16:creationId xmlns:a16="http://schemas.microsoft.com/office/drawing/2014/main" id="{B151BF87-8CB9-2B10-9BC2-8BC0E9DA97BE}"/>
              </a:ext>
            </a:extLst>
          </p:cNvPr>
          <p:cNvSpPr txBox="1"/>
          <p:nvPr/>
        </p:nvSpPr>
        <p:spPr>
          <a:xfrm>
            <a:off x="730772" y="579620"/>
            <a:ext cx="7250703" cy="1569660"/>
          </a:xfrm>
          <a:prstGeom prst="rect">
            <a:avLst/>
          </a:prstGeom>
          <a:noFill/>
        </p:spPr>
        <p:txBody>
          <a:bodyPr wrap="none" rtlCol="0">
            <a:spAutoFit/>
          </a:bodyPr>
          <a:lstStyle/>
          <a:p>
            <a:pPr algn="ctr"/>
            <a:r>
              <a:rPr lang="en-US" sz="2400" b="1" noProof="0" dirty="0"/>
              <a:t>3 accelerators et 28(9) Front-ends (FE)</a:t>
            </a:r>
          </a:p>
          <a:p>
            <a:pPr algn="ctr"/>
            <a:endParaRPr lang="en-US" b="1" noProof="0" dirty="0"/>
          </a:p>
          <a:p>
            <a:pPr algn="ctr"/>
            <a:r>
              <a:rPr lang="en-US" b="1" noProof="0" dirty="0"/>
              <a:t>Injectors:</a:t>
            </a:r>
            <a:r>
              <a:rPr lang="en-US" noProof="0" dirty="0"/>
              <a:t> </a:t>
            </a:r>
            <a:r>
              <a:rPr lang="en-US" u="sng" noProof="0" dirty="0"/>
              <a:t>LINAC </a:t>
            </a:r>
            <a:r>
              <a:rPr lang="en-US" noProof="0" dirty="0"/>
              <a:t>+ TL1 + </a:t>
            </a:r>
            <a:r>
              <a:rPr lang="en-US" u="sng" noProof="0" dirty="0"/>
              <a:t>Booster</a:t>
            </a:r>
            <a:r>
              <a:rPr lang="en-US" noProof="0" dirty="0"/>
              <a:t> (156 m) + TL2</a:t>
            </a:r>
          </a:p>
          <a:p>
            <a:pPr algn="ctr"/>
            <a:r>
              <a:rPr lang="en-US" b="1" u="sng" noProof="0" dirty="0"/>
              <a:t>Anneau de stockage </a:t>
            </a:r>
            <a:r>
              <a:rPr lang="en-US" noProof="0" dirty="0"/>
              <a:t>(354 m)</a:t>
            </a:r>
          </a:p>
          <a:p>
            <a:pPr algn="ctr"/>
            <a:r>
              <a:rPr lang="en-US" b="1" noProof="0" dirty="0"/>
              <a:t>FEs</a:t>
            </a:r>
            <a:r>
              <a:rPr lang="en-US" noProof="0" dirty="0"/>
              <a:t> : 9 (+2) from dipoles, 19 from insertions, [+3 Machine Dedicated]</a:t>
            </a:r>
          </a:p>
        </p:txBody>
      </p:sp>
      <p:sp>
        <p:nvSpPr>
          <p:cNvPr id="7" name="Espace réservé du numéro de diapositive 6">
            <a:extLst>
              <a:ext uri="{FF2B5EF4-FFF2-40B4-BE49-F238E27FC236}">
                <a16:creationId xmlns:a16="http://schemas.microsoft.com/office/drawing/2014/main" id="{8413C6D2-BDC3-2162-8A53-D5DC263C4760}"/>
              </a:ext>
            </a:extLst>
          </p:cNvPr>
          <p:cNvSpPr>
            <a:spLocks noGrp="1"/>
          </p:cNvSpPr>
          <p:nvPr>
            <p:ph type="sldNum" sz="quarter" idx="11"/>
          </p:nvPr>
        </p:nvSpPr>
        <p:spPr/>
        <p:txBody>
          <a:bodyPr/>
          <a:lstStyle/>
          <a:p>
            <a:fld id="{F1620CC9-C982-429E-97C9-9F71A6603CFC}" type="slidenum">
              <a:rPr lang="en-US" smtClean="0"/>
              <a:pPr/>
              <a:t>9</a:t>
            </a:fld>
            <a:endParaRPr lang="en-US" dirty="0"/>
          </a:p>
        </p:txBody>
      </p:sp>
    </p:spTree>
    <p:extLst>
      <p:ext uri="{BB962C8B-B14F-4D97-AF65-F5344CB8AC3E}">
        <p14:creationId xmlns:p14="http://schemas.microsoft.com/office/powerpoint/2010/main" val="233255776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Couverture">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7CA92D39-095A-E642-AC97-2448C9AE94BD}" vid="{300158D6-9309-C24A-AF7B-3B13C0A92267}"/>
    </a:ext>
  </a:extLst>
</a:theme>
</file>

<file path=ppt/theme/theme2.xml><?xml version="1.0" encoding="utf-8"?>
<a:theme xmlns:a="http://schemas.openxmlformats.org/drawingml/2006/main" name="Titre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7CA92D39-095A-E642-AC97-2448C9AE94BD}" vid="{10C82C8A-D953-B440-AE28-DE38EE38BC88}"/>
    </a:ext>
  </a:extLst>
</a:theme>
</file>

<file path=ppt/theme/theme3.xml><?xml version="1.0" encoding="utf-8"?>
<a:theme xmlns:a="http://schemas.openxmlformats.org/drawingml/2006/main" name="Titre - Fond foncé">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7CA92D39-095A-E642-AC97-2448C9AE94BD}" vid="{F2C9B734-BE53-A74B-BD2C-DDB363C2086F}"/>
    </a:ext>
  </a:extLst>
</a:theme>
</file>

<file path=ppt/theme/theme4.xml><?xml version="1.0" encoding="utf-8"?>
<a:theme xmlns:a="http://schemas.openxmlformats.org/drawingml/2006/main" name="Diapositive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7CA92D39-095A-E642-AC97-2448C9AE94BD}" vid="{E2233892-BA88-4945-A364-D2DFAFF0DFA9}"/>
    </a:ext>
  </a:extLst>
</a:theme>
</file>

<file path=ppt/theme/theme5.xml><?xml version="1.0" encoding="utf-8"?>
<a:theme xmlns:a="http://schemas.openxmlformats.org/drawingml/2006/main" name="Diapositive - Fond foncé">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7CA92D39-095A-E642-AC97-2448C9AE94BD}" vid="{83A924CC-CBE7-EB41-9573-9ACF89F9F852}"/>
    </a:ext>
  </a:extLst>
</a:theme>
</file>

<file path=ppt/theme/theme6.xml><?xml version="1.0" encoding="utf-8"?>
<a:theme xmlns:a="http://schemas.openxmlformats.org/drawingml/2006/main" name="5_Diapositive - Fond foncé">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Diapositive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Couverture</Template>
  <TotalTime>742</TotalTime>
  <Words>2501</Words>
  <Application>Microsoft Macintosh PowerPoint</Application>
  <PresentationFormat>Grand écran</PresentationFormat>
  <Paragraphs>429</Paragraphs>
  <Slides>24</Slides>
  <Notes>11</Notes>
  <HiddenSlides>0</HiddenSlides>
  <MMClips>0</MMClips>
  <ScaleCrop>false</ScaleCrop>
  <HeadingPairs>
    <vt:vector size="6" baseType="variant">
      <vt:variant>
        <vt:lpstr>Polices utilisées</vt:lpstr>
      </vt:variant>
      <vt:variant>
        <vt:i4>10</vt:i4>
      </vt:variant>
      <vt:variant>
        <vt:lpstr>Thème</vt:lpstr>
      </vt:variant>
      <vt:variant>
        <vt:i4>7</vt:i4>
      </vt:variant>
      <vt:variant>
        <vt:lpstr>Titres des diapositives</vt:lpstr>
      </vt:variant>
      <vt:variant>
        <vt:i4>24</vt:i4>
      </vt:variant>
    </vt:vector>
  </HeadingPairs>
  <TitlesOfParts>
    <vt:vector size="41" baseType="lpstr">
      <vt:lpstr>-apple-system</vt:lpstr>
      <vt:lpstr>Arial</vt:lpstr>
      <vt:lpstr>Calibri</vt:lpstr>
      <vt:lpstr>Comic Sans MS</vt:lpstr>
      <vt:lpstr>Fira Sans Extra Condensed Medium</vt:lpstr>
      <vt:lpstr>Roboto</vt:lpstr>
      <vt:lpstr>Roboto Light</vt:lpstr>
      <vt:lpstr>Symbol</vt:lpstr>
      <vt:lpstr>Times New Roman</vt:lpstr>
      <vt:lpstr>Wingdings</vt:lpstr>
      <vt:lpstr>Couverture</vt:lpstr>
      <vt:lpstr>Titre - Fond blanc</vt:lpstr>
      <vt:lpstr>Titre - Fond foncé</vt:lpstr>
      <vt:lpstr>Diapositive - Fond blanc</vt:lpstr>
      <vt:lpstr>Diapositive - Fond foncé</vt:lpstr>
      <vt:lpstr>5_Diapositive - Fond foncé</vt:lpstr>
      <vt:lpstr>13_Diapositive - Fond blanc</vt:lpstr>
      <vt:lpstr>Présentation PowerPoint</vt:lpstr>
      <vt:lpstr>Contents</vt:lpstr>
      <vt:lpstr>The Synchrotron SOLEIL</vt:lpstr>
      <vt:lpstr>Safety Rules</vt:lpstr>
      <vt:lpstr>Présentation PowerPoint</vt:lpstr>
      <vt:lpstr>Chronology and Structuration of SOLEIL II Project</vt:lpstr>
      <vt:lpstr>SOLEIL II Project Stage 1 Organization</vt:lpstr>
      <vt:lpstr>Présentation PowerPoint</vt:lpstr>
      <vt:lpstr>Perimeter of the Program CONTACCT</vt:lpstr>
      <vt:lpstr>SOLEIL II Storage Ring Key Features</vt:lpstr>
      <vt:lpstr>Spectral Performance of SOLEIL II vs SOLEIL </vt:lpstr>
      <vt:lpstr>Deliverables for SOLEIL II Stage 1 Project </vt:lpstr>
      <vt:lpstr>IT for Accelerators</vt:lpstr>
      <vt:lpstr>IT Support for Accelerators</vt:lpstr>
      <vt:lpstr>Digital Twins for SOLEIL II Accelerators</vt:lpstr>
      <vt:lpstr>Welcome to the 3rd Edition of the pyAML Workshop!</vt:lpstr>
      <vt:lpstr>Workshop Participation</vt:lpstr>
      <vt:lpstr>Python Middle Layer (pyAML)</vt:lpstr>
      <vt:lpstr>Python Middle Layer (pyAML)</vt:lpstr>
      <vt:lpstr>Workshop Objectives</vt:lpstr>
      <vt:lpstr>Workshop Objectives</vt:lpstr>
      <vt:lpstr>Présentation PowerPoint</vt:lpstr>
      <vt:lpstr>Key Deliverables and Strategic Milestones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NADOLSKI Laurent</dc:creator>
  <cp:lastModifiedBy>NADOLSKI Laurent</cp:lastModifiedBy>
  <cp:revision>18</cp:revision>
  <cp:lastPrinted>2018-10-16T09:18:49Z</cp:lastPrinted>
  <dcterms:created xsi:type="dcterms:W3CDTF">2026-02-01T21:30:15Z</dcterms:created>
  <dcterms:modified xsi:type="dcterms:W3CDTF">2026-02-02T09:52:16Z</dcterms:modified>
</cp:coreProperties>
</file>