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71" r:id="rId3"/>
    <p:sldId id="272" r:id="rId4"/>
    <p:sldId id="277" r:id="rId5"/>
    <p:sldId id="276" r:id="rId6"/>
    <p:sldId id="275" r:id="rId7"/>
    <p:sldId id="274" r:id="rId8"/>
    <p:sldId id="273" r:id="rId9"/>
    <p:sldId id="288" r:id="rId10"/>
    <p:sldId id="278" r:id="rId11"/>
    <p:sldId id="284" r:id="rId12"/>
    <p:sldId id="285" r:id="rId13"/>
    <p:sldId id="289" r:id="rId14"/>
    <p:sldId id="279" r:id="rId15"/>
    <p:sldId id="282" r:id="rId16"/>
    <p:sldId id="281" r:id="rId17"/>
    <p:sldId id="283" r:id="rId18"/>
    <p:sldId id="287" r:id="rId19"/>
    <p:sldId id="286" r:id="rId20"/>
    <p:sldId id="26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432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pos="576" userDrawn="1">
          <p15:clr>
            <a:srgbClr val="A4A3A4"/>
          </p15:clr>
        </p15:guide>
        <p15:guide id="5" pos="7056" userDrawn="1">
          <p15:clr>
            <a:srgbClr val="A4A3A4"/>
          </p15:clr>
        </p15:guide>
        <p15:guide id="7" pos="3600" userDrawn="1">
          <p15:clr>
            <a:srgbClr val="A4A3A4"/>
          </p15:clr>
        </p15:guide>
        <p15:guide id="8" orient="horz" pos="1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3E89BE"/>
    <a:srgbClr val="258BC1"/>
    <a:srgbClr val="008000"/>
    <a:srgbClr val="00FF00"/>
    <a:srgbClr val="32AD39"/>
    <a:srgbClr val="FB9208"/>
    <a:srgbClr val="F4A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459"/>
    <p:restoredTop sz="96037"/>
  </p:normalViewPr>
  <p:slideViewPr>
    <p:cSldViewPr snapToGrid="0" snapToObjects="1">
      <p:cViewPr varScale="1">
        <p:scale>
          <a:sx n="66" d="100"/>
          <a:sy n="66" d="100"/>
        </p:scale>
        <p:origin x="224" y="1160"/>
      </p:cViewPr>
      <p:guideLst>
        <p:guide orient="horz" pos="432"/>
        <p:guide orient="horz" pos="3888"/>
        <p:guide pos="576"/>
        <p:guide pos="7056"/>
        <p:guide pos="3600"/>
        <p:guide orient="horz" pos="15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5C518-DA7A-8C4E-AC7C-13D86F8AA741}" type="datetimeFigureOut">
              <a:rPr lang="en-CH" smtClean="0"/>
              <a:t>1/30/26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ED701-3959-0A40-8316-1A61DDDA02D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31220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1F65C-F28E-FB40-8F60-7DA531CBFA11}" type="datetime1">
              <a:rPr lang="de-CH" smtClean="0"/>
              <a:t>30.01.26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1236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869E-0625-434F-8F4D-D24D552B80FA}" type="datetime1">
              <a:rPr lang="de-CH" smtClean="0"/>
              <a:t>30.01.26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2524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DC192-0084-8448-A4BA-FA8F80BC97A6}" type="datetime1">
              <a:rPr lang="de-CH" smtClean="0"/>
              <a:t>30.01.26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2015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EACB-CE1B-7A4D-A0AE-2F0A2AEAFAF2}" type="datetime1">
              <a:rPr lang="de-CH" smtClean="0"/>
              <a:t>30.01.26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67816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D1A7C-EC44-3441-A898-AA4992512673}" type="datetime1">
              <a:rPr lang="de-CH" smtClean="0"/>
              <a:t>30.01.26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119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A6D2-0E79-DD46-8577-7F0FAD02EAE3}" type="datetime1">
              <a:rPr lang="de-CH" smtClean="0"/>
              <a:t>30.01.26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2123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3127-D0DA-A04A-B712-A04EF8739F31}" type="datetime1">
              <a:rPr lang="de-CH" smtClean="0"/>
              <a:t>30.01.26</a:t>
            </a:fld>
            <a:endParaRPr lang="en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4098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B840-FE76-5F4F-A16C-F2FDEC32F2F9}" type="datetime1">
              <a:rPr lang="de-CH" smtClean="0"/>
              <a:t>30.01.26</a:t>
            </a:fld>
            <a:endParaRPr lang="en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955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8029-8335-7B48-8B2B-34B413B57196}" type="datetime1">
              <a:rPr lang="de-CH" smtClean="0"/>
              <a:t>30.01.26</a:t>
            </a:fld>
            <a:endParaRPr lang="en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6980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B5326-F6BB-B04A-9D0A-54AFDFE0C5EF}" type="datetime1">
              <a:rPr lang="de-CH" smtClean="0"/>
              <a:t>30.01.26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46535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9DB9D-0F20-2145-9A25-3478D4AC08BE}" type="datetime1">
              <a:rPr lang="de-CH" smtClean="0"/>
              <a:t>30.01.26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68679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F511C-26D8-484F-AE30-66880DB4DAD2}" type="datetime1">
              <a:rPr lang="de-CH" smtClean="0"/>
              <a:t>30.01.26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4994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lafmusa/pyloco" TargetMode="External"/><Relationship Id="rId2" Type="http://schemas.openxmlformats.org/officeDocument/2006/relationships/hyperlink" Target="https://github.com/kparasch/pySC/tree/ebs_MDT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A004E3-E78D-6402-F25D-5083D127F198}"/>
              </a:ext>
            </a:extLst>
          </p:cNvPr>
          <p:cNvSpPr txBox="1"/>
          <p:nvPr/>
        </p:nvSpPr>
        <p:spPr>
          <a:xfrm>
            <a:off x="1485900" y="14320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Developments in </a:t>
            </a:r>
            <a:r>
              <a:rPr lang="en-GB" sz="28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GB" sz="2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tests in ESRF EBS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81749-D361-07CB-F258-69E0FA65539A}"/>
              </a:ext>
            </a:extLst>
          </p:cNvPr>
          <p:cNvSpPr txBox="1"/>
          <p:nvPr/>
        </p:nvSpPr>
        <p:spPr>
          <a:xfrm>
            <a:off x="1485900" y="2305615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onstantinos</a:t>
            </a:r>
            <a:r>
              <a:rPr lang="en-CH" sz="2000">
                <a:latin typeface="Times New Roman" panose="02020603050405020304" pitchFamily="18" charset="0"/>
                <a:cs typeface="Times New Roman" panose="02020603050405020304" pitchFamily="18" charset="0"/>
              </a:rPr>
              <a:t> Paraschou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Elaf Musa, Ilya Agapov,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DESY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Simone Liuzzo, Simon White, Jean-Luc Pons, N. Carmignani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ESRF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 contributors to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Lukas Malina, Simone Liuzzo, Thorsten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Hellert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Hoummi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Sebastien Joly, Bianca Veglia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the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“SC -Toolkit for Simulated Commissioning” by Thorsten 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Hellert</a:t>
            </a:r>
            <a:endParaRPr lang="en-CH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630C6-538C-35FE-4EBD-73FD2052EE75}"/>
              </a:ext>
            </a:extLst>
          </p:cNvPr>
          <p:cNvSpPr txBox="1"/>
          <p:nvPr/>
        </p:nvSpPr>
        <p:spPr>
          <a:xfrm>
            <a:off x="1524000" y="55324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Python Accelerator Middle Layer workshop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February</a:t>
            </a:r>
            <a:r>
              <a:rPr lang="en-CH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27351F-04D5-4258-F217-8776AC95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97955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AB793-55F3-CF79-BC32-B4DBA73B6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7C326D-FC1C-8BDB-2E2F-C9226A2A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10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BFA6A-7526-48D5-50D5-0A00677B78CE}"/>
              </a:ext>
            </a:extLst>
          </p:cNvPr>
          <p:cNvSpPr txBox="1"/>
          <p:nvPr/>
        </p:nvSpPr>
        <p:spPr>
          <a:xfrm>
            <a:off x="914400" y="2096478"/>
            <a:ext cx="73587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pySC.apps</a:t>
            </a:r>
            <a:endParaRPr lang="en-US" sz="2400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configuration and simulated commissioning</a:t>
            </a:r>
          </a:p>
          <a:p>
            <a:endParaRPr lang="en-US" sz="2400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pyLOCO</a:t>
            </a:r>
            <a:endParaRPr lang="en-US" sz="2400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 </a:t>
            </a:r>
            <a:r>
              <a:rPr lang="en-US" sz="2400" dirty="0" err="1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endParaRPr lang="en-US" sz="2400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388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889AD4-8DFE-8D58-300B-DD81367B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11</a:t>
            </a:fld>
            <a:endParaRPr lang="en-C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2C236A-74D8-57EB-22B8-DB0FE6D0A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335" y="963837"/>
            <a:ext cx="3286663" cy="5894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77F904-85FC-441F-9051-B19543F8FDDA}"/>
              </a:ext>
            </a:extLst>
          </p:cNvPr>
          <p:cNvSpPr txBox="1"/>
          <p:nvPr/>
        </p:nvSpPr>
        <p:spPr>
          <a:xfrm>
            <a:off x="914400" y="334394"/>
            <a:ext cx="5416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configuration file (</a:t>
            </a:r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yaml</a:t>
            </a:r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5BF8AA-42A4-8333-DEE8-B4D8ABB0DF25}"/>
              </a:ext>
            </a:extLst>
          </p:cNvPr>
          <p:cNvCxnSpPr/>
          <p:nvPr/>
        </p:nvCxnSpPr>
        <p:spPr>
          <a:xfrm flipH="1">
            <a:off x="5569352" y="1422401"/>
            <a:ext cx="11756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ED97BEE-C602-5211-ECF1-5B753C4E4BB3}"/>
              </a:ext>
            </a:extLst>
          </p:cNvPr>
          <p:cNvSpPr txBox="1"/>
          <p:nvPr/>
        </p:nvSpPr>
        <p:spPr>
          <a:xfrm>
            <a:off x="6966856" y="963837"/>
            <a:ext cx="2339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Numbers defined in one place. Assigned by name in the file later.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A5465A-83D1-44D5-E368-0F72E3F31C04}"/>
              </a:ext>
            </a:extLst>
          </p:cNvPr>
          <p:cNvCxnSpPr/>
          <p:nvPr/>
        </p:nvCxnSpPr>
        <p:spPr>
          <a:xfrm flipH="1">
            <a:off x="5569352" y="2474073"/>
            <a:ext cx="11756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6C7952-3B1F-A282-CD53-EE78A409E8CD}"/>
              </a:ext>
            </a:extLst>
          </p:cNvPr>
          <p:cNvSpPr txBox="1"/>
          <p:nvPr/>
        </p:nvSpPr>
        <p:spPr>
          <a:xfrm>
            <a:off x="6966856" y="2143650"/>
            <a:ext cx="207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file and simulator conf.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79FCE40-2521-C73E-7221-70CFD76B5898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5569352" y="3387962"/>
            <a:ext cx="602343" cy="8427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102EF0-7E26-8BC7-A450-4A0F9CCA8CF8}"/>
              </a:ext>
            </a:extLst>
          </p:cNvPr>
          <p:cNvCxnSpPr>
            <a:cxnSpLocks/>
          </p:cNvCxnSpPr>
          <p:nvPr/>
        </p:nvCxnSpPr>
        <p:spPr>
          <a:xfrm flipH="1" flipV="1">
            <a:off x="5558972" y="3711127"/>
            <a:ext cx="612723" cy="19979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980F7A2-C88B-4B17-F9C4-E2C19D930381}"/>
              </a:ext>
            </a:extLst>
          </p:cNvPr>
          <p:cNvSpPr txBox="1"/>
          <p:nvPr/>
        </p:nvSpPr>
        <p:spPr>
          <a:xfrm>
            <a:off x="6171695" y="3718383"/>
            <a:ext cx="526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Regular expression to find magnets by name in lattice.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443476-CA3E-7F31-5453-9D979287E206}"/>
              </a:ext>
            </a:extLst>
          </p:cNvPr>
          <p:cNvSpPr txBox="1"/>
          <p:nvPr/>
        </p:nvSpPr>
        <p:spPr>
          <a:xfrm>
            <a:off x="6171695" y="3064796"/>
            <a:ext cx="3286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 of your magnet array (not related to name in simulator)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3174A9-824F-C54C-E672-5408A485A8BC}"/>
              </a:ext>
            </a:extLst>
          </p:cNvPr>
          <p:cNvCxnSpPr>
            <a:cxnSpLocks/>
          </p:cNvCxnSpPr>
          <p:nvPr/>
        </p:nvCxnSpPr>
        <p:spPr>
          <a:xfrm>
            <a:off x="5866978" y="4429669"/>
            <a:ext cx="30471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>
            <a:extLst>
              <a:ext uri="{FF2B5EF4-FFF2-40B4-BE49-F238E27FC236}">
                <a16:creationId xmlns:a16="http://schemas.microsoft.com/office/drawing/2014/main" id="{96312502-E21F-FC7C-BA52-D005904A6768}"/>
              </a:ext>
            </a:extLst>
          </p:cNvPr>
          <p:cNvSpPr/>
          <p:nvPr/>
        </p:nvSpPr>
        <p:spPr>
          <a:xfrm>
            <a:off x="5605721" y="4014634"/>
            <a:ext cx="261257" cy="801041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22B489-EA6C-0662-0C1C-7B276439EB0C}"/>
              </a:ext>
            </a:extLst>
          </p:cNvPr>
          <p:cNvSpPr txBox="1"/>
          <p:nvPr/>
        </p:nvSpPr>
        <p:spPr>
          <a:xfrm>
            <a:off x="6186209" y="4175892"/>
            <a:ext cx="59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error to put on which component.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B1L is integrated normal dip. normalized strength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A2 is (not integrated) skew quad. normalized strength.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12F60C98-36AD-72ED-0667-5BEF75CDFD1D}"/>
              </a:ext>
            </a:extLst>
          </p:cNvPr>
          <p:cNvSpPr/>
          <p:nvPr/>
        </p:nvSpPr>
        <p:spPr>
          <a:xfrm>
            <a:off x="5627451" y="6067027"/>
            <a:ext cx="261257" cy="801041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362C03-2B30-8453-DA1D-A533634BCF03}"/>
              </a:ext>
            </a:extLst>
          </p:cNvPr>
          <p:cNvSpPr txBox="1"/>
          <p:nvPr/>
        </p:nvSpPr>
        <p:spPr>
          <a:xfrm>
            <a:off x="6019336" y="5999852"/>
            <a:ext cx="3286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Specify which components of which magnet family to be used for (default) orbit correction.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1AE808-1803-7C10-93FB-FEE5C167FE4F}"/>
              </a:ext>
            </a:extLst>
          </p:cNvPr>
          <p:cNvSpPr txBox="1"/>
          <p:nvPr/>
        </p:nvSpPr>
        <p:spPr>
          <a:xfrm>
            <a:off x="10051057" y="1422401"/>
            <a:ext cx="19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more options!</a:t>
            </a:r>
          </a:p>
        </p:txBody>
      </p:sp>
    </p:spTree>
    <p:extLst>
      <p:ext uri="{BB962C8B-B14F-4D97-AF65-F5344CB8AC3E}">
        <p14:creationId xmlns:p14="http://schemas.microsoft.com/office/powerpoint/2010/main" val="30785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5" grpId="0"/>
      <p:bldP spid="19" grpId="0" animBg="1"/>
      <p:bldP spid="22" grpId="0"/>
      <p:bldP spid="26" grpId="0" animBg="1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5206A7-9231-0946-9D44-1E739395E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12</a:t>
            </a:fld>
            <a:endParaRPr lang="en-C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05372-09E9-C461-A572-BE659F427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14" y="1117600"/>
            <a:ext cx="5689600" cy="2311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9E303-525C-ABA4-306F-7030858EABBC}"/>
              </a:ext>
            </a:extLst>
          </p:cNvPr>
          <p:cNvSpPr txBox="1"/>
          <p:nvPr/>
        </p:nvSpPr>
        <p:spPr>
          <a:xfrm>
            <a:off x="914400" y="334394"/>
            <a:ext cx="5416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simulated commissioning</a:t>
            </a:r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BC36D-1B46-4CB6-07D9-769EB87A3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114" y="4167664"/>
            <a:ext cx="7772400" cy="8932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FCBAE1-4AE7-C25A-196B-C94524E1A73A}"/>
              </a:ext>
            </a:extLst>
          </p:cNvPr>
          <p:cNvSpPr txBox="1"/>
          <p:nvPr/>
        </p:nvSpPr>
        <p:spPr>
          <a:xfrm>
            <a:off x="1132114" y="3798332"/>
            <a:ext cx="706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first steps is usually first-turn steering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3B76B5-E085-CC4D-E087-76393FC65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114" y="5740400"/>
            <a:ext cx="7772400" cy="7132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E99054-B1D9-3320-506F-1608EAF634D6}"/>
              </a:ext>
            </a:extLst>
          </p:cNvPr>
          <p:cNvSpPr txBox="1"/>
          <p:nvPr/>
        </p:nvSpPr>
        <p:spPr>
          <a:xfrm>
            <a:off x="1132114" y="5371068"/>
            <a:ext cx="706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some point you do beam-based alignment: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0B355D-C9F0-8337-BF63-1B4AC1A5546F}"/>
              </a:ext>
            </a:extLst>
          </p:cNvPr>
          <p:cNvSpPr txBox="1"/>
          <p:nvPr/>
        </p:nvSpPr>
        <p:spPr>
          <a:xfrm>
            <a:off x="7837713" y="965597"/>
            <a:ext cx="38898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SimulatedCommissioning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object holds all information. Provides functions to do actions. E.g.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SC.bpm_system.capture_orbit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SC.tuning.correct_injection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SC.tuning.correct_orbit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SC.tuning.do_parallel_orbit_bba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5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BB31B9-D645-FCE5-FE05-F4BFEA063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13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48BD9-AD8A-C64A-64DD-2374E5C798A8}"/>
              </a:ext>
            </a:extLst>
          </p:cNvPr>
          <p:cNvSpPr txBox="1"/>
          <p:nvPr/>
        </p:nvSpPr>
        <p:spPr>
          <a:xfrm>
            <a:off x="1091337" y="1862430"/>
            <a:ext cx="3820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PETRA IV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simulation steps: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First-turn steering (beam threading)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Trajectory-based BBA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Multipole ramp-up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Tune scan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 + tune correction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Orbit-based BBA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Optics correction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pyLOCO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416028-DE7C-4FB8-876C-7CFF858F0A34}"/>
              </a:ext>
            </a:extLst>
          </p:cNvPr>
          <p:cNvSpPr txBox="1"/>
          <p:nvPr/>
        </p:nvSpPr>
        <p:spPr>
          <a:xfrm>
            <a:off x="914400" y="334394"/>
            <a:ext cx="5416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simulated commissioning</a:t>
            </a:r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70C9658B-BE1D-F8C2-DF4B-A7A80F966A5C}"/>
              </a:ext>
            </a:extLst>
          </p:cNvPr>
          <p:cNvSpPr/>
          <p:nvPr/>
        </p:nvSpPr>
        <p:spPr>
          <a:xfrm rot="2308099">
            <a:off x="4214661" y="3682635"/>
            <a:ext cx="691147" cy="720056"/>
          </a:xfrm>
          <a:prstGeom prst="arc">
            <a:avLst>
              <a:gd name="adj1" fmla="val 13828633"/>
              <a:gd name="adj2" fmla="val 2615619"/>
            </a:avLst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92D94-24E4-29BE-D72C-15A268EB17F2}"/>
              </a:ext>
            </a:extLst>
          </p:cNvPr>
          <p:cNvSpPr txBox="1"/>
          <p:nvPr/>
        </p:nvSpPr>
        <p:spPr>
          <a:xfrm>
            <a:off x="6810983" y="1216099"/>
            <a:ext cx="395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Workflow is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script-based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leaves the user to submit into a cluster.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A25E5E-80CC-5BA9-D511-3FEC4409707C}"/>
              </a:ext>
            </a:extLst>
          </p:cNvPr>
          <p:cNvSpPr txBox="1"/>
          <p:nvPr/>
        </p:nvSpPr>
        <p:spPr>
          <a:xfrm>
            <a:off x="6810983" y="3818683"/>
            <a:ext cx="48700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to provide a platform to: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different types of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tuning tools and study their performance when different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included.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FF07EF-07C2-4425-ED21-B0B23F238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384" y="2204936"/>
            <a:ext cx="3045358" cy="110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46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69258-090E-F027-D448-61BC1BEEE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03BF7E-6858-C968-5CAB-E5CCA15B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14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F8A8E6-F33D-E84A-3AD3-92F6808B4553}"/>
              </a:ext>
            </a:extLst>
          </p:cNvPr>
          <p:cNvSpPr txBox="1"/>
          <p:nvPr/>
        </p:nvSpPr>
        <p:spPr>
          <a:xfrm>
            <a:off x="914400" y="2096478"/>
            <a:ext cx="73587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pySC.apps</a:t>
            </a:r>
            <a:endParaRPr lang="en-US" sz="2400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sz="2400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configuration and simulated commissioning</a:t>
            </a:r>
          </a:p>
          <a:p>
            <a:endParaRPr lang="en-US" sz="2400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pyLOCO</a:t>
            </a:r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 </a:t>
            </a:r>
            <a:r>
              <a:rPr lang="en-US" sz="2400" dirty="0" err="1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endParaRPr lang="en-US" sz="2400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608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52514-DEA4-9117-316C-010CCAB19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B8CE37-C2D4-0480-B9A9-FA70B701E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15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2F0A78-17E7-AF4D-9B61-121028795D09}"/>
              </a:ext>
            </a:extLst>
          </p:cNvPr>
          <p:cNvSpPr txBox="1"/>
          <p:nvPr/>
        </p:nvSpPr>
        <p:spPr>
          <a:xfrm>
            <a:off x="914400" y="334394"/>
            <a:ext cx="5416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pyLOCO</a:t>
            </a:r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EE3E6B-937A-F42E-FB67-2612068284C7}"/>
              </a:ext>
            </a:extLst>
          </p:cNvPr>
          <p:cNvSpPr txBox="1"/>
          <p:nvPr/>
        </p:nvSpPr>
        <p:spPr>
          <a:xfrm>
            <a:off x="372061" y="868739"/>
            <a:ext cx="92528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LOCO is complex!!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</a:t>
            </a:r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pyLOCO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Elaf Musa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driven by PETRA IV project at DESY.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pyLOCO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Library to perform a LOCO (Linear Optics from Closed Orbits) fit in Python.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features to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LOCO program.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Uses Accelerator Toolbox (Python)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being developed and tested with PETRA IV, ESRF-EBS, SOLEIL II, FCC-ee in mind.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in progress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pPr marL="469900" lvl="2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benchmarking against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LOCO.</a:t>
            </a:r>
          </a:p>
          <a:p>
            <a:pPr marL="12700" lvl="2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Successfully corrected optics at ESRF-EBS,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good as ESRF’s operational tools.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5650" lvl="2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EDBDD9-ABBD-09BE-C644-F85D4F7CF73D}"/>
              </a:ext>
            </a:extLst>
          </p:cNvPr>
          <p:cNvGrpSpPr/>
          <p:nvPr/>
        </p:nvGrpSpPr>
        <p:grpSpPr>
          <a:xfrm>
            <a:off x="9867017" y="3891290"/>
            <a:ext cx="1382070" cy="691036"/>
            <a:chOff x="3350473" y="1758998"/>
            <a:chExt cx="1382070" cy="69103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A9E9F81-7C20-5D82-3228-B54C4E77DCA8}"/>
                </a:ext>
              </a:extLst>
            </p:cNvPr>
            <p:cNvSpPr/>
            <p:nvPr/>
          </p:nvSpPr>
          <p:spPr>
            <a:xfrm>
              <a:off x="3350473" y="1758998"/>
              <a:ext cx="1382070" cy="691036"/>
            </a:xfrm>
            <a:prstGeom prst="roundRect">
              <a:avLst/>
            </a:prstGeom>
            <a:solidFill>
              <a:schemeClr val="accent1">
                <a:alpha val="30234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E1A1C1-2EA4-52E0-2F5B-9C696FC7C4C1}"/>
                </a:ext>
              </a:extLst>
            </p:cNvPr>
            <p:cNvSpPr txBox="1"/>
            <p:nvPr/>
          </p:nvSpPr>
          <p:spPr>
            <a:xfrm>
              <a:off x="3441218" y="1803702"/>
              <a:ext cx="12913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pySC</a:t>
              </a:r>
              <a:endParaRPr lang="en-US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simulator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A85A7D-D178-DA4E-950F-71097BE9FEE3}"/>
              </a:ext>
            </a:extLst>
          </p:cNvPr>
          <p:cNvGrpSpPr/>
          <p:nvPr/>
        </p:nvGrpSpPr>
        <p:grpSpPr>
          <a:xfrm>
            <a:off x="10111323" y="3138846"/>
            <a:ext cx="984202" cy="516531"/>
            <a:chOff x="1305289" y="2296470"/>
            <a:chExt cx="984202" cy="516531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8DA2F40-7551-34A0-66BA-E5B340A95975}"/>
                </a:ext>
              </a:extLst>
            </p:cNvPr>
            <p:cNvSpPr/>
            <p:nvPr/>
          </p:nvSpPr>
          <p:spPr>
            <a:xfrm>
              <a:off x="1305289" y="2296470"/>
              <a:ext cx="984202" cy="516531"/>
            </a:xfrm>
            <a:prstGeom prst="roundRect">
              <a:avLst/>
            </a:prstGeom>
            <a:solidFill>
              <a:srgbClr val="FF000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AB1761-DE10-41B3-060B-7F7D66A1BD46}"/>
                </a:ext>
              </a:extLst>
            </p:cNvPr>
            <p:cNvSpPr txBox="1"/>
            <p:nvPr/>
          </p:nvSpPr>
          <p:spPr>
            <a:xfrm>
              <a:off x="1375091" y="2370069"/>
              <a:ext cx="809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CB0F380-9078-6A21-BEBA-81B5B280658A}"/>
              </a:ext>
            </a:extLst>
          </p:cNvPr>
          <p:cNvSpPr/>
          <p:nvPr/>
        </p:nvSpPr>
        <p:spPr>
          <a:xfrm>
            <a:off x="8834817" y="5120596"/>
            <a:ext cx="1382070" cy="691036"/>
          </a:xfrm>
          <a:prstGeom prst="roundRect">
            <a:avLst/>
          </a:prstGeom>
          <a:solidFill>
            <a:schemeClr val="accent1">
              <a:alpha val="3023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A970E8-E369-E96C-2930-201B72446D3B}"/>
              </a:ext>
            </a:extLst>
          </p:cNvPr>
          <p:cNvSpPr txBox="1"/>
          <p:nvPr/>
        </p:nvSpPr>
        <p:spPr>
          <a:xfrm>
            <a:off x="8956977" y="5259097"/>
            <a:ext cx="125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pySC.apps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A9298B-1CDD-196F-9150-58DE06C0BC10}"/>
              </a:ext>
            </a:extLst>
          </p:cNvPr>
          <p:cNvSpPr txBox="1"/>
          <p:nvPr/>
        </p:nvSpPr>
        <p:spPr>
          <a:xfrm>
            <a:off x="8740009" y="5851619"/>
            <a:ext cx="3413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Orbit Response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Dispersion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BPM noise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E85536E-3EC3-49E7-02F7-550AB50A3174}"/>
              </a:ext>
            </a:extLst>
          </p:cNvPr>
          <p:cNvCxnSpPr>
            <a:cxnSpLocks/>
            <a:stCxn id="7" idx="2"/>
            <a:endCxn id="20" idx="3"/>
          </p:cNvCxnSpPr>
          <p:nvPr/>
        </p:nvCxnSpPr>
        <p:spPr>
          <a:xfrm flipH="1">
            <a:off x="10214410" y="4582325"/>
            <a:ext cx="389015" cy="861438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0688E21-8D3B-9986-FA73-6180ACDA2125}"/>
              </a:ext>
            </a:extLst>
          </p:cNvPr>
          <p:cNvSpPr txBox="1"/>
          <p:nvPr/>
        </p:nvSpPr>
        <p:spPr>
          <a:xfrm rot="20168219">
            <a:off x="7041314" y="4861689"/>
            <a:ext cx="2810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Simulations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61AE18-C93F-D524-4D31-F762B6C96270}"/>
              </a:ext>
            </a:extLst>
          </p:cNvPr>
          <p:cNvGrpSpPr/>
          <p:nvPr/>
        </p:nvGrpSpPr>
        <p:grpSpPr>
          <a:xfrm>
            <a:off x="7735723" y="3695022"/>
            <a:ext cx="984202" cy="516531"/>
            <a:chOff x="1305289" y="2296470"/>
            <a:chExt cx="984202" cy="516531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862109EF-C00A-C466-881E-4951BE6E6DB2}"/>
                </a:ext>
              </a:extLst>
            </p:cNvPr>
            <p:cNvSpPr/>
            <p:nvPr/>
          </p:nvSpPr>
          <p:spPr>
            <a:xfrm>
              <a:off x="1305289" y="2296470"/>
              <a:ext cx="984202" cy="516531"/>
            </a:xfrm>
            <a:prstGeom prst="roundRect">
              <a:avLst/>
            </a:prstGeom>
            <a:solidFill>
              <a:schemeClr val="accent6">
                <a:lumMod val="75000"/>
                <a:alpha val="3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950EF3-82BA-12F4-FBAF-AB300BEDBDE8}"/>
                </a:ext>
              </a:extLst>
            </p:cNvPr>
            <p:cNvSpPr txBox="1"/>
            <p:nvPr/>
          </p:nvSpPr>
          <p:spPr>
            <a:xfrm>
              <a:off x="1375091" y="2370069"/>
              <a:ext cx="809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EBS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1F28387-C3D9-8E9E-B3C8-4E5C8C20A780}"/>
              </a:ext>
            </a:extLst>
          </p:cNvPr>
          <p:cNvCxnSpPr>
            <a:cxnSpLocks/>
            <a:stCxn id="26" idx="2"/>
            <a:endCxn id="19" idx="1"/>
          </p:cNvCxnSpPr>
          <p:nvPr/>
        </p:nvCxnSpPr>
        <p:spPr>
          <a:xfrm>
            <a:off x="8227824" y="4211553"/>
            <a:ext cx="606993" cy="1254561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85B5DE2-2E2F-3A4A-066C-DFBDB4E8EE83}"/>
              </a:ext>
            </a:extLst>
          </p:cNvPr>
          <p:cNvSpPr txBox="1"/>
          <p:nvPr/>
        </p:nvSpPr>
        <p:spPr>
          <a:xfrm>
            <a:off x="5779943" y="5321435"/>
            <a:ext cx="125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pyLOCO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36CFC7C-E39B-FE69-EA0B-193257956FC7}"/>
              </a:ext>
            </a:extLst>
          </p:cNvPr>
          <p:cNvCxnSpPr>
            <a:cxnSpLocks/>
            <a:stCxn id="12" idx="2"/>
            <a:endCxn id="7" idx="0"/>
          </p:cNvCxnSpPr>
          <p:nvPr/>
        </p:nvCxnSpPr>
        <p:spPr>
          <a:xfrm>
            <a:off x="10603424" y="3655377"/>
            <a:ext cx="1" cy="28061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4E5C5E-EA1D-2B22-07D1-DD66A50218D7}"/>
              </a:ext>
            </a:extLst>
          </p:cNvPr>
          <p:cNvSpPr/>
          <p:nvPr/>
        </p:nvSpPr>
        <p:spPr>
          <a:xfrm>
            <a:off x="5654068" y="5160583"/>
            <a:ext cx="1382070" cy="691036"/>
          </a:xfrm>
          <a:prstGeom prst="roundRect">
            <a:avLst/>
          </a:prstGeom>
          <a:solidFill>
            <a:schemeClr val="accent1">
              <a:alpha val="3023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510D13A7-88DD-9995-2712-101676AF3673}"/>
              </a:ext>
            </a:extLst>
          </p:cNvPr>
          <p:cNvSpPr/>
          <p:nvPr/>
        </p:nvSpPr>
        <p:spPr>
          <a:xfrm flipH="1">
            <a:off x="8469598" y="5937576"/>
            <a:ext cx="203158" cy="783901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5293221-408F-6916-3351-9D48F5B982D6}"/>
              </a:ext>
            </a:extLst>
          </p:cNvPr>
          <p:cNvCxnSpPr>
            <a:cxnSpLocks/>
            <a:stCxn id="48" idx="2"/>
            <a:endCxn id="49" idx="1"/>
          </p:cNvCxnSpPr>
          <p:nvPr/>
        </p:nvCxnSpPr>
        <p:spPr>
          <a:xfrm>
            <a:off x="6345103" y="5851619"/>
            <a:ext cx="2124495" cy="477908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0BCB214-F776-A8A7-3187-91CE80A313A9}"/>
              </a:ext>
            </a:extLst>
          </p:cNvPr>
          <p:cNvCxnSpPr>
            <a:cxnSpLocks/>
            <a:endCxn id="48" idx="3"/>
          </p:cNvCxnSpPr>
          <p:nvPr/>
        </p:nvCxnSpPr>
        <p:spPr>
          <a:xfrm flipH="1">
            <a:off x="7036138" y="4254532"/>
            <a:ext cx="2830879" cy="1251569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4A502DC-2CF5-7E51-E203-35B62382DA7B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6320283" y="3953288"/>
            <a:ext cx="1415440" cy="1225818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C9ADFA8-6875-8F1D-0141-5E49BBD9A184}"/>
              </a:ext>
            </a:extLst>
          </p:cNvPr>
          <p:cNvSpPr txBox="1"/>
          <p:nvPr/>
        </p:nvSpPr>
        <p:spPr>
          <a:xfrm rot="19167589">
            <a:off x="5830261" y="4092373"/>
            <a:ext cx="1867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optics corrections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1B99CFF-A0F2-7B08-1AD4-46DD78375604}"/>
              </a:ext>
            </a:extLst>
          </p:cNvPr>
          <p:cNvSpPr txBox="1"/>
          <p:nvPr/>
        </p:nvSpPr>
        <p:spPr>
          <a:xfrm>
            <a:off x="4537281" y="4868831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en-US" dirty="0"/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2DE0873-5DE5-3132-1D73-EF7201383A99}"/>
              </a:ext>
            </a:extLst>
          </p:cNvPr>
          <p:cNvGrpSpPr/>
          <p:nvPr/>
        </p:nvGrpSpPr>
        <p:grpSpPr>
          <a:xfrm>
            <a:off x="4473585" y="5247835"/>
            <a:ext cx="984202" cy="516531"/>
            <a:chOff x="1305289" y="2296470"/>
            <a:chExt cx="984202" cy="516531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1D7CECA-4528-A147-3BA9-47DC58E8C203}"/>
                </a:ext>
              </a:extLst>
            </p:cNvPr>
            <p:cNvSpPr/>
            <p:nvPr/>
          </p:nvSpPr>
          <p:spPr>
            <a:xfrm>
              <a:off x="1305289" y="2296470"/>
              <a:ext cx="984202" cy="516531"/>
            </a:xfrm>
            <a:prstGeom prst="roundRect">
              <a:avLst/>
            </a:prstGeom>
            <a:solidFill>
              <a:srgbClr val="FF000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1F29DC-DE14-D726-16F8-2428DA9DB12A}"/>
                </a:ext>
              </a:extLst>
            </p:cNvPr>
            <p:cNvSpPr txBox="1"/>
            <p:nvPr/>
          </p:nvSpPr>
          <p:spPr>
            <a:xfrm>
              <a:off x="1375091" y="2370069"/>
              <a:ext cx="809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61810FA-09E3-57B5-A906-33807D2CA3A0}"/>
              </a:ext>
            </a:extLst>
          </p:cNvPr>
          <p:cNvCxnSpPr>
            <a:cxnSpLocks/>
            <a:stCxn id="9" idx="3"/>
            <a:endCxn id="48" idx="1"/>
          </p:cNvCxnSpPr>
          <p:nvPr/>
        </p:nvCxnSpPr>
        <p:spPr>
          <a:xfrm>
            <a:off x="5457787" y="5506101"/>
            <a:ext cx="196281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3978269-EC28-7CB5-D148-4908B883F1E6}"/>
              </a:ext>
            </a:extLst>
          </p:cNvPr>
          <p:cNvSpPr txBox="1"/>
          <p:nvPr/>
        </p:nvSpPr>
        <p:spPr>
          <a:xfrm>
            <a:off x="12409716" y="21553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68C40D1-B07B-BE43-4A7E-899FE14985E6}"/>
              </a:ext>
            </a:extLst>
          </p:cNvPr>
          <p:cNvSpPr/>
          <p:nvPr/>
        </p:nvSpPr>
        <p:spPr>
          <a:xfrm>
            <a:off x="10510365" y="5120596"/>
            <a:ext cx="1382070" cy="691036"/>
          </a:xfrm>
          <a:prstGeom prst="roundRect">
            <a:avLst/>
          </a:prstGeom>
          <a:solidFill>
            <a:schemeClr val="accent1">
              <a:alpha val="3023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7045D7-7974-015B-33DB-355A946F7471}"/>
              </a:ext>
            </a:extLst>
          </p:cNvPr>
          <p:cNvSpPr txBox="1"/>
          <p:nvPr/>
        </p:nvSpPr>
        <p:spPr>
          <a:xfrm>
            <a:off x="10632525" y="5259097"/>
            <a:ext cx="125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34260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4" grpId="0"/>
      <p:bldP spid="31" grpId="0"/>
      <p:bldP spid="48" grpId="0" animBg="1"/>
      <p:bldP spid="49" grpId="0" animBg="1"/>
      <p:bldP spid="69" grpId="0"/>
      <p:bldP spid="70" grpId="0"/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EC927-205A-9C17-292E-3934379E7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2BB927-F190-DFF6-84EB-B82600CA4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16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31004-7215-2970-DEF3-ECAD0467F5A7}"/>
              </a:ext>
            </a:extLst>
          </p:cNvPr>
          <p:cNvSpPr txBox="1"/>
          <p:nvPr/>
        </p:nvSpPr>
        <p:spPr>
          <a:xfrm>
            <a:off x="914400" y="2096478"/>
            <a:ext cx="73587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pySC.apps</a:t>
            </a:r>
            <a:endParaRPr lang="en-US" sz="2400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sz="2400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configuration and simulated commissioning</a:t>
            </a:r>
          </a:p>
          <a:p>
            <a:endParaRPr lang="en-US" sz="2400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pyLOCO</a:t>
            </a:r>
            <a:endParaRPr lang="en-US" sz="2400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 </a:t>
            </a:r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806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FDB1B6-6C28-4B07-FEF0-3A3697DCD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17</a:t>
            </a:fld>
            <a:endParaRPr lang="en-CH"/>
          </a:p>
        </p:txBody>
      </p:sp>
      <p:pic>
        <p:nvPicPr>
          <p:cNvPr id="3" name="pySC_server_tac">
            <a:hlinkClick r:id="" action="ppaction://media"/>
            <a:extLst>
              <a:ext uri="{FF2B5EF4-FFF2-40B4-BE49-F238E27FC236}">
                <a16:creationId xmlns:a16="http://schemas.microsoft.com/office/drawing/2014/main" id="{1814AAA6-5F4F-FFD6-1B3A-655A6DF17F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657" y="1299113"/>
            <a:ext cx="11088914" cy="5239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EBC905-5FF3-9BE7-9431-B33BA122E875}"/>
              </a:ext>
            </a:extLst>
          </p:cNvPr>
          <p:cNvSpPr txBox="1"/>
          <p:nvPr/>
        </p:nvSpPr>
        <p:spPr>
          <a:xfrm>
            <a:off x="914400" y="8077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SC.start_server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(port=13131, timeout=0.6)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5B7A8-A39C-91E1-1F55-F1D9A2EC45BF}"/>
              </a:ext>
            </a:extLst>
          </p:cNvPr>
          <p:cNvSpPr txBox="1"/>
          <p:nvPr/>
        </p:nvSpPr>
        <p:spPr>
          <a:xfrm>
            <a:off x="914400" y="334394"/>
            <a:ext cx="5416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 </a:t>
            </a:r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23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D6BD21-F975-55AF-84F7-ED103550B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18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2880B4-7FCF-3036-8A71-62064E7453C6}"/>
              </a:ext>
            </a:extLst>
          </p:cNvPr>
          <p:cNvSpPr txBox="1"/>
          <p:nvPr/>
        </p:nvSpPr>
        <p:spPr>
          <a:xfrm>
            <a:off x="914400" y="334394"/>
            <a:ext cx="5416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AC7AB0-A07B-6F55-F135-3F84859269DB}"/>
              </a:ext>
            </a:extLst>
          </p:cNvPr>
          <p:cNvSpPr txBox="1"/>
          <p:nvPr/>
        </p:nvSpPr>
        <p:spPr>
          <a:xfrm>
            <a:off x="914400" y="889843"/>
            <a:ext cx="109418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pyLOCO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codes actively being developed.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https://github.com/kparasch/pySC/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→   “pip install accelerator-commissioning”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https://github.com/elafmusa/pyloco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Latest developments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expose tuning tools: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Successfully used in ESRF with tango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Presently interfaced with </a:t>
            </a:r>
            <a:r>
              <a:rPr lang="en-US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pyAML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Orbit correction, dispersion, ORM.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Useful shortcut to allow focusing on configuration of these objects.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simulations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configured with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yaml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 for normal 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Flexible infrastructure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behind to support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pyAML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compatibility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0038" lvl="1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also provides a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minimal ‘virtual accelerator’ mode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757238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potentially be used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pyAML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CI/CD to test features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unrelated to EPICS/TANGO/DOOCS/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ophyd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e.t.c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71488" lvl="2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6863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Happy to support anyone who would like to use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57238" lvl="2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7567C-2535-E25F-F445-EFC4FFB3804E}"/>
              </a:ext>
            </a:extLst>
          </p:cNvPr>
          <p:cNvSpPr txBox="1"/>
          <p:nvPr/>
        </p:nvSpPr>
        <p:spPr>
          <a:xfrm>
            <a:off x="1143000" y="6172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</a:p>
          <a:p>
            <a:pPr algn="ctr"/>
            <a:r>
              <a:rPr lang="en-CH" sz="16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Konstantinos Paraschou</a:t>
            </a:r>
          </a:p>
        </p:txBody>
      </p:sp>
    </p:spTree>
    <p:extLst>
      <p:ext uri="{BB962C8B-B14F-4D97-AF65-F5344CB8AC3E}">
        <p14:creationId xmlns:p14="http://schemas.microsoft.com/office/powerpoint/2010/main" val="250546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330E8E-8A62-116D-D6BB-8396BAF8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19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B13999-4265-2587-36EA-254DD2E8462B}"/>
              </a:ext>
            </a:extLst>
          </p:cNvPr>
          <p:cNvSpPr txBox="1"/>
          <p:nvPr/>
        </p:nvSpPr>
        <p:spPr>
          <a:xfrm>
            <a:off x="914400" y="334394"/>
            <a:ext cx="5416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magnets, controls, links</a:t>
            </a:r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CDA7C93-6A1A-544C-8505-CF71572375E4}"/>
              </a:ext>
            </a:extLst>
          </p:cNvPr>
          <p:cNvGrpSpPr/>
          <p:nvPr/>
        </p:nvGrpSpPr>
        <p:grpSpPr>
          <a:xfrm>
            <a:off x="1000194" y="965036"/>
            <a:ext cx="4714806" cy="4521388"/>
            <a:chOff x="1151597" y="1271687"/>
            <a:chExt cx="4714806" cy="452138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D10A96D-F145-2783-16BC-053531293F03}"/>
                </a:ext>
              </a:extLst>
            </p:cNvPr>
            <p:cNvSpPr/>
            <p:nvPr/>
          </p:nvSpPr>
          <p:spPr>
            <a:xfrm>
              <a:off x="4998390" y="3026364"/>
              <a:ext cx="453926" cy="516531"/>
            </a:xfrm>
            <a:prstGeom prst="roundRect">
              <a:avLst/>
            </a:prstGeom>
            <a:solidFill>
              <a:srgbClr val="FF000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4C451C-7A77-4DDA-8246-E95275DFD332}"/>
                </a:ext>
              </a:extLst>
            </p:cNvPr>
            <p:cNvSpPr txBox="1"/>
            <p:nvPr/>
          </p:nvSpPr>
          <p:spPr>
            <a:xfrm>
              <a:off x="2708863" y="2483095"/>
              <a:ext cx="1934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64DC7E5-26AE-F181-BD6C-EBC91B009847}"/>
                </a:ext>
              </a:extLst>
            </p:cNvPr>
            <p:cNvSpPr/>
            <p:nvPr/>
          </p:nvSpPr>
          <p:spPr>
            <a:xfrm>
              <a:off x="3440526" y="3026364"/>
              <a:ext cx="453926" cy="516531"/>
            </a:xfrm>
            <a:prstGeom prst="roundRect">
              <a:avLst/>
            </a:prstGeom>
            <a:solidFill>
              <a:srgbClr val="00B05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3E89BE"/>
                </a:highlight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C9ADFC-3C9A-1E78-9E9C-B0743C48A507}"/>
                </a:ext>
              </a:extLst>
            </p:cNvPr>
            <p:cNvSpPr txBox="1"/>
            <p:nvPr/>
          </p:nvSpPr>
          <p:spPr>
            <a:xfrm>
              <a:off x="4574632" y="2181728"/>
              <a:ext cx="12917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D03BE39-1E26-EB4F-70EC-6D419F339763}"/>
                </a:ext>
              </a:extLst>
            </p:cNvPr>
            <p:cNvSpPr/>
            <p:nvPr/>
          </p:nvSpPr>
          <p:spPr>
            <a:xfrm>
              <a:off x="3440526" y="3711565"/>
              <a:ext cx="453926" cy="516531"/>
            </a:xfrm>
            <a:prstGeom prst="roundRect">
              <a:avLst/>
            </a:prstGeom>
            <a:solidFill>
              <a:srgbClr val="00B05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3E89BE"/>
                </a:highlight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E02491B-3731-0EDA-97C8-EF30AFA7A830}"/>
                </a:ext>
              </a:extLst>
            </p:cNvPr>
            <p:cNvSpPr/>
            <p:nvPr/>
          </p:nvSpPr>
          <p:spPr>
            <a:xfrm>
              <a:off x="3448915" y="4388696"/>
              <a:ext cx="453926" cy="516531"/>
            </a:xfrm>
            <a:prstGeom prst="roundRect">
              <a:avLst/>
            </a:prstGeom>
            <a:solidFill>
              <a:srgbClr val="00B05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3E89BE"/>
                </a:highlight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9BFA80-914D-A1AC-52DA-5C80CF7B083D}"/>
                </a:ext>
              </a:extLst>
            </p:cNvPr>
            <p:cNvSpPr txBox="1"/>
            <p:nvPr/>
          </p:nvSpPr>
          <p:spPr>
            <a:xfrm>
              <a:off x="2320319" y="2482337"/>
              <a:ext cx="830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Link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FF649854-9BC2-2BCE-AA8D-F6D025EAE474}"/>
                </a:ext>
              </a:extLst>
            </p:cNvPr>
            <p:cNvSpPr/>
            <p:nvPr/>
          </p:nvSpPr>
          <p:spPr>
            <a:xfrm>
              <a:off x="4998390" y="3711564"/>
              <a:ext cx="453926" cy="516531"/>
            </a:xfrm>
            <a:prstGeom prst="roundRect">
              <a:avLst/>
            </a:prstGeom>
            <a:solidFill>
              <a:srgbClr val="FF000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40EB136-F4B6-8A6B-5DF1-C7E473971E62}"/>
                </a:ext>
              </a:extLst>
            </p:cNvPr>
            <p:cNvSpPr/>
            <p:nvPr/>
          </p:nvSpPr>
          <p:spPr>
            <a:xfrm>
              <a:off x="4993555" y="4388696"/>
              <a:ext cx="453926" cy="516531"/>
            </a:xfrm>
            <a:prstGeom prst="roundRect">
              <a:avLst/>
            </a:prstGeom>
            <a:solidFill>
              <a:srgbClr val="FF000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0F33F66-5D99-CF07-F4CA-D8829D685636}"/>
                </a:ext>
              </a:extLst>
            </p:cNvPr>
            <p:cNvSpPr/>
            <p:nvPr/>
          </p:nvSpPr>
          <p:spPr>
            <a:xfrm>
              <a:off x="1500787" y="3026363"/>
              <a:ext cx="453926" cy="516531"/>
            </a:xfrm>
            <a:prstGeom prst="roundRect">
              <a:avLst/>
            </a:prstGeom>
            <a:solidFill>
              <a:srgbClr val="0070C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3E89BE"/>
                </a:highlight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85056CC-F82B-98C8-11CF-9AC21E275809}"/>
                </a:ext>
              </a:extLst>
            </p:cNvPr>
            <p:cNvSpPr/>
            <p:nvPr/>
          </p:nvSpPr>
          <p:spPr>
            <a:xfrm>
              <a:off x="1500787" y="3711564"/>
              <a:ext cx="453926" cy="516531"/>
            </a:xfrm>
            <a:prstGeom prst="roundRect">
              <a:avLst/>
            </a:prstGeom>
            <a:solidFill>
              <a:srgbClr val="0070C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3E89BE"/>
                </a:highlight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C7179B5-EB6A-9E83-52FF-D59C923AA3AC}"/>
                </a:ext>
              </a:extLst>
            </p:cNvPr>
            <p:cNvSpPr/>
            <p:nvPr/>
          </p:nvSpPr>
          <p:spPr>
            <a:xfrm>
              <a:off x="1509176" y="4388695"/>
              <a:ext cx="453926" cy="516531"/>
            </a:xfrm>
            <a:prstGeom prst="roundRect">
              <a:avLst/>
            </a:prstGeom>
            <a:solidFill>
              <a:srgbClr val="0070C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3E89BE"/>
                </a:highlight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97C5787C-F2FD-28F0-0FEE-ADE400469A59}"/>
                </a:ext>
              </a:extLst>
            </p:cNvPr>
            <p:cNvSpPr/>
            <p:nvPr/>
          </p:nvSpPr>
          <p:spPr>
            <a:xfrm>
              <a:off x="1509176" y="5065826"/>
              <a:ext cx="453926" cy="516531"/>
            </a:xfrm>
            <a:prstGeom prst="roundRect">
              <a:avLst/>
            </a:prstGeom>
            <a:solidFill>
              <a:srgbClr val="0070C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3E89BE"/>
                </a:highlight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8074A38-55EE-D341-E100-AC44E58C6B5E}"/>
                </a:ext>
              </a:extLst>
            </p:cNvPr>
            <p:cNvSpPr txBox="1"/>
            <p:nvPr/>
          </p:nvSpPr>
          <p:spPr>
            <a:xfrm>
              <a:off x="1262327" y="2473874"/>
              <a:ext cx="947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Control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7A0CB32-C369-FE4D-8010-A47384C36D8A}"/>
                </a:ext>
              </a:extLst>
            </p:cNvPr>
            <p:cNvCxnSpPr>
              <a:stCxn id="10" idx="1"/>
              <a:endCxn id="10" idx="3"/>
            </p:cNvCxnSpPr>
            <p:nvPr/>
          </p:nvCxnSpPr>
          <p:spPr>
            <a:xfrm>
              <a:off x="3440526" y="3284630"/>
              <a:ext cx="4539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D97755-F8DF-0362-9BC7-EDDD20129CFA}"/>
                </a:ext>
              </a:extLst>
            </p:cNvPr>
            <p:cNvSpPr txBox="1"/>
            <p:nvPr/>
          </p:nvSpPr>
          <p:spPr>
            <a:xfrm>
              <a:off x="3448915" y="2980898"/>
              <a:ext cx="4539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A1</a:t>
              </a:r>
            </a:p>
            <a:p>
              <a:r>
                <a:rPr lang="en-US" dirty="0"/>
                <a:t>B1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96AE9E2-9E9A-B838-E368-14A01E6D900D}"/>
                </a:ext>
              </a:extLst>
            </p:cNvPr>
            <p:cNvSpPr txBox="1"/>
            <p:nvPr/>
          </p:nvSpPr>
          <p:spPr>
            <a:xfrm>
              <a:off x="3464413" y="3804552"/>
              <a:ext cx="445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B78498-6BFD-D30E-1FC8-60084570AEF0}"/>
                </a:ext>
              </a:extLst>
            </p:cNvPr>
            <p:cNvSpPr txBox="1"/>
            <p:nvPr/>
          </p:nvSpPr>
          <p:spPr>
            <a:xfrm>
              <a:off x="2368546" y="2076158"/>
              <a:ext cx="830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pySC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3A67472-DFBC-1810-8854-3AFBD6DAF2A7}"/>
                </a:ext>
              </a:extLst>
            </p:cNvPr>
            <p:cNvSpPr/>
            <p:nvPr/>
          </p:nvSpPr>
          <p:spPr>
            <a:xfrm>
              <a:off x="1151597" y="1998669"/>
              <a:ext cx="2969109" cy="379440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5F4D0A1-437B-6599-535A-44927227C1A6}"/>
                </a:ext>
              </a:extLst>
            </p:cNvPr>
            <p:cNvCxnSpPr>
              <a:stCxn id="23" idx="3"/>
            </p:cNvCxnSpPr>
            <p:nvPr/>
          </p:nvCxnSpPr>
          <p:spPr>
            <a:xfrm flipV="1">
              <a:off x="1954713" y="3161655"/>
              <a:ext cx="1485813" cy="1229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FF77883-5D95-48E3-9491-196A64E70A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3102" y="3445229"/>
              <a:ext cx="1501311" cy="550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6F78967-2196-EB43-6FDB-9503B2CAF98C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 flipV="1">
              <a:off x="1975431" y="3989218"/>
              <a:ext cx="1488982" cy="6514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790D771-3303-9556-F2F5-2EE25C16EF7F}"/>
                </a:ext>
              </a:extLst>
            </p:cNvPr>
            <p:cNvSpPr txBox="1"/>
            <p:nvPr/>
          </p:nvSpPr>
          <p:spPr>
            <a:xfrm>
              <a:off x="3464413" y="4482007"/>
              <a:ext cx="4300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B2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42DCD7D-8342-A03C-38DE-1A4E2D78C4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5431" y="4667829"/>
              <a:ext cx="1488982" cy="6514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002F742-D70A-E88E-A848-7D0742A9912E}"/>
                </a:ext>
              </a:extLst>
            </p:cNvPr>
            <p:cNvSpPr txBox="1"/>
            <p:nvPr/>
          </p:nvSpPr>
          <p:spPr>
            <a:xfrm>
              <a:off x="1579886" y="3105294"/>
              <a:ext cx="3149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  <a:p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C24FFE3-23E7-382E-A1A4-53B95BF01A26}"/>
                </a:ext>
              </a:extLst>
            </p:cNvPr>
            <p:cNvSpPr txBox="1"/>
            <p:nvPr/>
          </p:nvSpPr>
          <p:spPr>
            <a:xfrm>
              <a:off x="1570272" y="3821853"/>
              <a:ext cx="3149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  <a:p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CB1F668-8EB6-4B7B-0090-1C471B3B2C85}"/>
                </a:ext>
              </a:extLst>
            </p:cNvPr>
            <p:cNvSpPr txBox="1"/>
            <p:nvPr/>
          </p:nvSpPr>
          <p:spPr>
            <a:xfrm>
              <a:off x="1581599" y="4500412"/>
              <a:ext cx="3149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  <a:p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708A5D7-CBFA-BB0F-D62B-1CF44F576A13}"/>
                </a:ext>
              </a:extLst>
            </p:cNvPr>
            <p:cNvSpPr txBox="1"/>
            <p:nvPr/>
          </p:nvSpPr>
          <p:spPr>
            <a:xfrm>
              <a:off x="1579886" y="5146743"/>
              <a:ext cx="3149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  <a:p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487C495-89E2-5114-FA7B-BCB65AAB91EA}"/>
                </a:ext>
              </a:extLst>
            </p:cNvPr>
            <p:cNvSpPr txBox="1"/>
            <p:nvPr/>
          </p:nvSpPr>
          <p:spPr>
            <a:xfrm rot="20159360">
              <a:off x="2042063" y="3947579"/>
              <a:ext cx="1378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B2 = a X + b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16475EF-40BF-D4C9-9C3E-2AA28678D40E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 flipV="1">
              <a:off x="3924963" y="3284630"/>
              <a:ext cx="1073427" cy="19433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BF07EF6-57B8-566C-7D6F-DE86A9CD76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9950" y="3998256"/>
              <a:ext cx="1073427" cy="19433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0736B5B-CEDA-F9F5-DE6A-ECBA33691F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4962" y="4666673"/>
              <a:ext cx="1073427" cy="19433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F77DDFA-7315-40C0-CB46-A36E82604427}"/>
                </a:ext>
              </a:extLst>
            </p:cNvPr>
            <p:cNvSpPr txBox="1"/>
            <p:nvPr/>
          </p:nvSpPr>
          <p:spPr>
            <a:xfrm>
              <a:off x="1151597" y="1271687"/>
              <a:ext cx="44533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Individually powered magnets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71606F0-0577-CAAE-0570-D81E5B936149}"/>
              </a:ext>
            </a:extLst>
          </p:cNvPr>
          <p:cNvGrpSpPr/>
          <p:nvPr/>
        </p:nvGrpSpPr>
        <p:grpSpPr>
          <a:xfrm>
            <a:off x="7483023" y="2848220"/>
            <a:ext cx="4708977" cy="3508132"/>
            <a:chOff x="7126045" y="2848220"/>
            <a:chExt cx="4708977" cy="3508132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4CB2D47A-5541-BAF4-06EF-FF5CB8706D5A}"/>
                </a:ext>
              </a:extLst>
            </p:cNvPr>
            <p:cNvSpPr/>
            <p:nvPr/>
          </p:nvSpPr>
          <p:spPr>
            <a:xfrm>
              <a:off x="10972838" y="4338904"/>
              <a:ext cx="453926" cy="516531"/>
            </a:xfrm>
            <a:prstGeom prst="roundRect">
              <a:avLst/>
            </a:prstGeom>
            <a:solidFill>
              <a:srgbClr val="FF000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726D05D-C105-89C4-7FFB-CD49256F6EB7}"/>
                </a:ext>
              </a:extLst>
            </p:cNvPr>
            <p:cNvSpPr txBox="1"/>
            <p:nvPr/>
          </p:nvSpPr>
          <p:spPr>
            <a:xfrm>
              <a:off x="8683311" y="3501172"/>
              <a:ext cx="19340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92F0D5F4-583D-FBB8-DF86-B0709C0E004F}"/>
                </a:ext>
              </a:extLst>
            </p:cNvPr>
            <p:cNvSpPr/>
            <p:nvPr/>
          </p:nvSpPr>
          <p:spPr>
            <a:xfrm>
              <a:off x="9414974" y="4338904"/>
              <a:ext cx="453926" cy="516531"/>
            </a:xfrm>
            <a:prstGeom prst="roundRect">
              <a:avLst/>
            </a:prstGeom>
            <a:solidFill>
              <a:srgbClr val="00B05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3E89BE"/>
                </a:highlight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F92FB9B-147A-0F5B-15DB-16288F7AE87D}"/>
                </a:ext>
              </a:extLst>
            </p:cNvPr>
            <p:cNvSpPr/>
            <p:nvPr/>
          </p:nvSpPr>
          <p:spPr>
            <a:xfrm>
              <a:off x="9414974" y="5024105"/>
              <a:ext cx="453926" cy="516531"/>
            </a:xfrm>
            <a:prstGeom prst="roundRect">
              <a:avLst/>
            </a:prstGeom>
            <a:solidFill>
              <a:srgbClr val="00B05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3E89BE"/>
                </a:highlight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356C3FBB-EB47-04B1-8860-9E9018699614}"/>
                </a:ext>
              </a:extLst>
            </p:cNvPr>
            <p:cNvSpPr/>
            <p:nvPr/>
          </p:nvSpPr>
          <p:spPr>
            <a:xfrm>
              <a:off x="9423363" y="5701236"/>
              <a:ext cx="453926" cy="516531"/>
            </a:xfrm>
            <a:prstGeom prst="roundRect">
              <a:avLst/>
            </a:prstGeom>
            <a:solidFill>
              <a:srgbClr val="00B05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3E89BE"/>
                </a:highlight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8EC9747-1C61-312C-7BBC-A975A13ED219}"/>
                </a:ext>
              </a:extLst>
            </p:cNvPr>
            <p:cNvSpPr txBox="1"/>
            <p:nvPr/>
          </p:nvSpPr>
          <p:spPr>
            <a:xfrm>
              <a:off x="8263157" y="3498523"/>
              <a:ext cx="830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Link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46BE7FFA-022D-93E5-316C-67859E30A497}"/>
                </a:ext>
              </a:extLst>
            </p:cNvPr>
            <p:cNvSpPr/>
            <p:nvPr/>
          </p:nvSpPr>
          <p:spPr>
            <a:xfrm>
              <a:off x="10972838" y="5024104"/>
              <a:ext cx="453926" cy="516531"/>
            </a:xfrm>
            <a:prstGeom prst="roundRect">
              <a:avLst/>
            </a:prstGeom>
            <a:solidFill>
              <a:srgbClr val="FF000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2BA6F50B-C572-D820-47CE-95D3C98D0C19}"/>
                </a:ext>
              </a:extLst>
            </p:cNvPr>
            <p:cNvSpPr/>
            <p:nvPr/>
          </p:nvSpPr>
          <p:spPr>
            <a:xfrm>
              <a:off x="10968003" y="5701236"/>
              <a:ext cx="453926" cy="516531"/>
            </a:xfrm>
            <a:prstGeom prst="roundRect">
              <a:avLst/>
            </a:prstGeom>
            <a:solidFill>
              <a:srgbClr val="FF000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4E115B44-F7FE-45DF-39B8-208CD9B7AD19}"/>
                </a:ext>
              </a:extLst>
            </p:cNvPr>
            <p:cNvSpPr/>
            <p:nvPr/>
          </p:nvSpPr>
          <p:spPr>
            <a:xfrm>
              <a:off x="7475235" y="4338903"/>
              <a:ext cx="453926" cy="516531"/>
            </a:xfrm>
            <a:prstGeom prst="roundRect">
              <a:avLst/>
            </a:prstGeom>
            <a:solidFill>
              <a:srgbClr val="0070C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3E89BE"/>
                </a:highlight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E8E278C-EA4B-ED51-F799-F99C513E14EF}"/>
                </a:ext>
              </a:extLst>
            </p:cNvPr>
            <p:cNvSpPr txBox="1"/>
            <p:nvPr/>
          </p:nvSpPr>
          <p:spPr>
            <a:xfrm>
              <a:off x="7236058" y="3523902"/>
              <a:ext cx="9472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Control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D06BB3A-9C00-26F0-173E-31AC73CF72FE}"/>
                </a:ext>
              </a:extLst>
            </p:cNvPr>
            <p:cNvSpPr txBox="1"/>
            <p:nvPr/>
          </p:nvSpPr>
          <p:spPr>
            <a:xfrm>
              <a:off x="9436068" y="4432266"/>
              <a:ext cx="453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B2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88B82E6-F4D8-FAC4-25C9-B34799800AA2}"/>
                </a:ext>
              </a:extLst>
            </p:cNvPr>
            <p:cNvSpPr txBox="1"/>
            <p:nvPr/>
          </p:nvSpPr>
          <p:spPr>
            <a:xfrm>
              <a:off x="9438861" y="5117092"/>
              <a:ext cx="445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4E013F2-5E2A-561D-400D-A2D2F84A861B}"/>
                </a:ext>
              </a:extLst>
            </p:cNvPr>
            <p:cNvSpPr txBox="1"/>
            <p:nvPr/>
          </p:nvSpPr>
          <p:spPr>
            <a:xfrm>
              <a:off x="8342994" y="3388698"/>
              <a:ext cx="830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pySC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425C759-7498-A55B-A152-67681F72F44C}"/>
                </a:ext>
              </a:extLst>
            </p:cNvPr>
            <p:cNvSpPr/>
            <p:nvPr/>
          </p:nvSpPr>
          <p:spPr>
            <a:xfrm>
              <a:off x="7126045" y="3311209"/>
              <a:ext cx="2969109" cy="304514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D01AB10-4457-EDC2-8E8B-41525F1AFD9D}"/>
                </a:ext>
              </a:extLst>
            </p:cNvPr>
            <p:cNvCxnSpPr>
              <a:cxnSpLocks/>
              <a:stCxn id="61" idx="3"/>
              <a:endCxn id="67" idx="1"/>
            </p:cNvCxnSpPr>
            <p:nvPr/>
          </p:nvCxnSpPr>
          <p:spPr>
            <a:xfrm>
              <a:off x="7929161" y="4597169"/>
              <a:ext cx="1506907" cy="197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CB25C4E4-D87C-2367-A823-83459B5F2D33}"/>
                </a:ext>
              </a:extLst>
            </p:cNvPr>
            <p:cNvCxnSpPr>
              <a:cxnSpLocks/>
              <a:endCxn id="68" idx="1"/>
            </p:cNvCxnSpPr>
            <p:nvPr/>
          </p:nvCxnSpPr>
          <p:spPr>
            <a:xfrm>
              <a:off x="7949879" y="4631396"/>
              <a:ext cx="1488982" cy="6703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3B2B0B8-9C29-2D0A-C5DC-0E45947D6D39}"/>
                </a:ext>
              </a:extLst>
            </p:cNvPr>
            <p:cNvSpPr txBox="1"/>
            <p:nvPr/>
          </p:nvSpPr>
          <p:spPr>
            <a:xfrm>
              <a:off x="9438861" y="5794547"/>
              <a:ext cx="4300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B2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5B410DB-DA29-63E8-15AA-4F86EE02E0F6}"/>
                </a:ext>
              </a:extLst>
            </p:cNvPr>
            <p:cNvCxnSpPr>
              <a:cxnSpLocks/>
              <a:stCxn id="61" idx="3"/>
            </p:cNvCxnSpPr>
            <p:nvPr/>
          </p:nvCxnSpPr>
          <p:spPr>
            <a:xfrm>
              <a:off x="7929161" y="4597169"/>
              <a:ext cx="1509700" cy="1383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FFBEC13-6109-F8C5-492B-3D55687E8381}"/>
                </a:ext>
              </a:extLst>
            </p:cNvPr>
            <p:cNvSpPr txBox="1"/>
            <p:nvPr/>
          </p:nvSpPr>
          <p:spPr>
            <a:xfrm>
              <a:off x="7554334" y="4417834"/>
              <a:ext cx="3149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  <a:p>
              <a:endParaRPr lang="en-US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F974225-3883-F4A0-680B-E5734733703D}"/>
                </a:ext>
              </a:extLst>
            </p:cNvPr>
            <p:cNvSpPr txBox="1"/>
            <p:nvPr/>
          </p:nvSpPr>
          <p:spPr>
            <a:xfrm rot="1332751">
              <a:off x="8224492" y="4715179"/>
              <a:ext cx="1378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B2 = a X + b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A3789C13-D9BA-C91F-B97C-C91541603734}"/>
                </a:ext>
              </a:extLst>
            </p:cNvPr>
            <p:cNvCxnSpPr>
              <a:cxnSpLocks/>
              <a:endCxn id="53" idx="1"/>
            </p:cNvCxnSpPr>
            <p:nvPr/>
          </p:nvCxnSpPr>
          <p:spPr>
            <a:xfrm flipV="1">
              <a:off x="9899411" y="4597170"/>
              <a:ext cx="1073427" cy="19433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C36BF687-364E-364D-F371-1B7ED558D6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84398" y="5310796"/>
              <a:ext cx="1073427" cy="19433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6889B91-74B2-F923-78AB-0E959C474C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99410" y="5979213"/>
              <a:ext cx="1073427" cy="19433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B8A5C9D-3DD7-5193-C26E-B24BDE1E6DA2}"/>
                </a:ext>
              </a:extLst>
            </p:cNvPr>
            <p:cNvSpPr txBox="1"/>
            <p:nvPr/>
          </p:nvSpPr>
          <p:spPr>
            <a:xfrm>
              <a:off x="7126045" y="2848220"/>
              <a:ext cx="44533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Magnets in series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1640CBE-9756-0BBA-C91F-B8F8125D39F5}"/>
                </a:ext>
              </a:extLst>
            </p:cNvPr>
            <p:cNvSpPr txBox="1"/>
            <p:nvPr/>
          </p:nvSpPr>
          <p:spPr>
            <a:xfrm>
              <a:off x="10543251" y="3600336"/>
              <a:ext cx="12917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DF807146-583C-255A-6BF3-71C00388494B}"/>
              </a:ext>
            </a:extLst>
          </p:cNvPr>
          <p:cNvSpPr txBox="1"/>
          <p:nvPr/>
        </p:nvSpPr>
        <p:spPr>
          <a:xfrm>
            <a:off x="6331352" y="704921"/>
            <a:ext cx="502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Variable with a setpoint that may be 	changed by the user/app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(e.g. ‘SD1B_A1S2/B1L’ or ‘54/B1L’)</a:t>
            </a: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Transforms setpoint (puts error) and assigns to 	a component of a magnet.</a:t>
            </a: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Holds all information to be passed to AT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(e.g. ‘SD1B_A1S2’ or ‘54’)</a:t>
            </a:r>
          </a:p>
        </p:txBody>
      </p:sp>
    </p:spTree>
    <p:extLst>
      <p:ext uri="{BB962C8B-B14F-4D97-AF65-F5344CB8AC3E}">
        <p14:creationId xmlns:p14="http://schemas.microsoft.com/office/powerpoint/2010/main" val="155735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EF26AB-4D67-BE37-70B6-96398BFA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2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952CA6-48FE-8FDD-4C86-7BA6ACF136AF}"/>
              </a:ext>
            </a:extLst>
          </p:cNvPr>
          <p:cNvSpPr txBox="1"/>
          <p:nvPr/>
        </p:nvSpPr>
        <p:spPr>
          <a:xfrm>
            <a:off x="914400" y="334394"/>
            <a:ext cx="5416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Simulated Commissioning</a:t>
            </a:r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9554E9-0DEC-2C33-4C8C-844FF357C632}"/>
              </a:ext>
            </a:extLst>
          </p:cNvPr>
          <p:cNvSpPr txBox="1"/>
          <p:nvPr/>
        </p:nvSpPr>
        <p:spPr>
          <a:xfrm>
            <a:off x="927025" y="1064654"/>
            <a:ext cx="680591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components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/SC: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kind of middle-layer between user and simulator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calibration errors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Alignment errors (including supporting structures)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errors (Static or random)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BPM reading errors (offsets, noise, calibration)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Cavity errors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Routines to perform measurements and apply corrections: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First-turn steering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Beam-based alignment of BPMs to quadrupoles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 correction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Tune correction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 response matrix measurement (also ideal ORM)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Dispersion measurement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Interface to a “LOCO” code for optics corrections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C7B0F8-876D-1D33-D5D1-AB8C89515C86}"/>
              </a:ext>
            </a:extLst>
          </p:cNvPr>
          <p:cNvGrpSpPr/>
          <p:nvPr/>
        </p:nvGrpSpPr>
        <p:grpSpPr>
          <a:xfrm>
            <a:off x="8908971" y="1896261"/>
            <a:ext cx="1382070" cy="691036"/>
            <a:chOff x="3350473" y="1758998"/>
            <a:chExt cx="1382070" cy="691036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E4B92AD-4814-F15B-089C-677D7ED02941}"/>
                </a:ext>
              </a:extLst>
            </p:cNvPr>
            <p:cNvSpPr/>
            <p:nvPr/>
          </p:nvSpPr>
          <p:spPr>
            <a:xfrm>
              <a:off x="3350473" y="1758998"/>
              <a:ext cx="1382070" cy="691036"/>
            </a:xfrm>
            <a:prstGeom prst="roundRect">
              <a:avLst/>
            </a:prstGeom>
            <a:solidFill>
              <a:schemeClr val="accent1">
                <a:alpha val="30234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59420E-CF05-0856-5372-1FABEAD53058}"/>
                </a:ext>
              </a:extLst>
            </p:cNvPr>
            <p:cNvSpPr txBox="1"/>
            <p:nvPr/>
          </p:nvSpPr>
          <p:spPr>
            <a:xfrm>
              <a:off x="3567685" y="1926412"/>
              <a:ext cx="10383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pySC</a:t>
              </a:r>
              <a:r>
                <a:rPr lang="en-US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/SC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0ECCA3-5706-02BF-10D0-D8A9194757AB}"/>
              </a:ext>
            </a:extLst>
          </p:cNvPr>
          <p:cNvGrpSpPr/>
          <p:nvPr/>
        </p:nvGrpSpPr>
        <p:grpSpPr>
          <a:xfrm>
            <a:off x="8954343" y="3439344"/>
            <a:ext cx="1382070" cy="646332"/>
            <a:chOff x="1305289" y="2370068"/>
            <a:chExt cx="1382070" cy="64633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F506777-1B4C-EBB5-8FEA-EEC72587C6C2}"/>
                </a:ext>
              </a:extLst>
            </p:cNvPr>
            <p:cNvSpPr/>
            <p:nvPr/>
          </p:nvSpPr>
          <p:spPr>
            <a:xfrm>
              <a:off x="1305289" y="2370068"/>
              <a:ext cx="1382070" cy="646332"/>
            </a:xfrm>
            <a:prstGeom prst="roundRect">
              <a:avLst/>
            </a:prstGeom>
            <a:solidFill>
              <a:srgbClr val="FF000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9FD810-38CC-7ACD-1CA2-1688FF96323A}"/>
                </a:ext>
              </a:extLst>
            </p:cNvPr>
            <p:cNvSpPr txBox="1"/>
            <p:nvPr/>
          </p:nvSpPr>
          <p:spPr>
            <a:xfrm>
              <a:off x="1375091" y="2370069"/>
              <a:ext cx="12668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Accelerator Toolbox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8AAF29-CE14-3A28-DE18-A59C2185AD33}"/>
              </a:ext>
            </a:extLst>
          </p:cNvPr>
          <p:cNvCxnSpPr>
            <a:cxnSpLocks/>
          </p:cNvCxnSpPr>
          <p:nvPr/>
        </p:nvCxnSpPr>
        <p:spPr>
          <a:xfrm>
            <a:off x="9303369" y="2589112"/>
            <a:ext cx="12214" cy="8520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2E7134-4B32-A122-5A8C-CA7576B5D62A}"/>
              </a:ext>
            </a:extLst>
          </p:cNvPr>
          <p:cNvSpPr txBox="1"/>
          <p:nvPr/>
        </p:nvSpPr>
        <p:spPr>
          <a:xfrm>
            <a:off x="8204934" y="2790613"/>
            <a:ext cx="105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k1 = 1.05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44F3E6-5D23-3495-990B-FE7E98204B95}"/>
              </a:ext>
            </a:extLst>
          </p:cNvPr>
          <p:cNvSpPr txBox="1"/>
          <p:nvPr/>
        </p:nvSpPr>
        <p:spPr>
          <a:xfrm>
            <a:off x="8041780" y="973658"/>
            <a:ext cx="138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“set k1 = 1”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00577C4-A126-122F-9713-55C0D255BA06}"/>
              </a:ext>
            </a:extLst>
          </p:cNvPr>
          <p:cNvCxnSpPr>
            <a:cxnSpLocks/>
          </p:cNvCxnSpPr>
          <p:nvPr/>
        </p:nvCxnSpPr>
        <p:spPr>
          <a:xfrm>
            <a:off x="9299063" y="1074998"/>
            <a:ext cx="0" cy="8212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365348F-330E-AC2D-9CE8-C28FC76E3EE9}"/>
              </a:ext>
            </a:extLst>
          </p:cNvPr>
          <p:cNvCxnSpPr>
            <a:cxnSpLocks/>
          </p:cNvCxnSpPr>
          <p:nvPr/>
        </p:nvCxnSpPr>
        <p:spPr>
          <a:xfrm flipV="1">
            <a:off x="10011871" y="2587296"/>
            <a:ext cx="5053" cy="8294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2CED845-E899-4B24-F124-6D3CD12DCB0A}"/>
              </a:ext>
            </a:extLst>
          </p:cNvPr>
          <p:cNvCxnSpPr>
            <a:cxnSpLocks/>
          </p:cNvCxnSpPr>
          <p:nvPr/>
        </p:nvCxnSpPr>
        <p:spPr>
          <a:xfrm flipV="1">
            <a:off x="10011871" y="1074998"/>
            <a:ext cx="5053" cy="8294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EDF2FF4-F82B-D386-F239-B6959733E293}"/>
              </a:ext>
            </a:extLst>
          </p:cNvPr>
          <p:cNvSpPr txBox="1"/>
          <p:nvPr/>
        </p:nvSpPr>
        <p:spPr>
          <a:xfrm>
            <a:off x="10089906" y="998365"/>
            <a:ext cx="1431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“get k1” → 1 </a:t>
            </a:r>
          </a:p>
        </p:txBody>
      </p:sp>
    </p:spTree>
    <p:extLst>
      <p:ext uri="{BB962C8B-B14F-4D97-AF65-F5344CB8AC3E}">
        <p14:creationId xmlns:p14="http://schemas.microsoft.com/office/powerpoint/2010/main" val="421982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1B203-5C73-0865-6884-EF7741373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B5786E-F7CB-8D02-2985-8227EDD005CF}"/>
              </a:ext>
            </a:extLst>
          </p:cNvPr>
          <p:cNvSpPr/>
          <p:nvPr/>
        </p:nvSpPr>
        <p:spPr>
          <a:xfrm>
            <a:off x="1641231" y="1374775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4225D19-DC0E-DF5C-C24E-A7B705F580F6}"/>
              </a:ext>
            </a:extLst>
          </p:cNvPr>
          <p:cNvSpPr/>
          <p:nvPr/>
        </p:nvSpPr>
        <p:spPr>
          <a:xfrm>
            <a:off x="1629508" y="2273608"/>
            <a:ext cx="2180492" cy="3751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74EACEC-CA24-8048-A13C-F82752FCD6A9}"/>
              </a:ext>
            </a:extLst>
          </p:cNvPr>
          <p:cNvSpPr/>
          <p:nvPr/>
        </p:nvSpPr>
        <p:spPr>
          <a:xfrm>
            <a:off x="5087815" y="2273608"/>
            <a:ext cx="2004646" cy="3751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51797D-4C74-D5A9-5134-A3002D7C6FC3}"/>
              </a:ext>
            </a:extLst>
          </p:cNvPr>
          <p:cNvSpPr/>
          <p:nvPr/>
        </p:nvSpPr>
        <p:spPr>
          <a:xfrm>
            <a:off x="1629508" y="2949702"/>
            <a:ext cx="3792418" cy="3751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B1BAA08-C0B2-2B50-4AB1-BA30D74D1BF1}"/>
              </a:ext>
            </a:extLst>
          </p:cNvPr>
          <p:cNvSpPr/>
          <p:nvPr/>
        </p:nvSpPr>
        <p:spPr>
          <a:xfrm>
            <a:off x="2221522" y="1374771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648318B-CA6C-9EFA-5AD7-97B6D476516F}"/>
              </a:ext>
            </a:extLst>
          </p:cNvPr>
          <p:cNvSpPr/>
          <p:nvPr/>
        </p:nvSpPr>
        <p:spPr>
          <a:xfrm>
            <a:off x="2813539" y="1374774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F3057C3-969A-5360-6DB2-4584FB5D90F0}"/>
              </a:ext>
            </a:extLst>
          </p:cNvPr>
          <p:cNvSpPr/>
          <p:nvPr/>
        </p:nvSpPr>
        <p:spPr>
          <a:xfrm>
            <a:off x="3399693" y="1374773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908E5FF-B89F-C26C-9593-9646597FDC1F}"/>
              </a:ext>
            </a:extLst>
          </p:cNvPr>
          <p:cNvSpPr/>
          <p:nvPr/>
        </p:nvSpPr>
        <p:spPr>
          <a:xfrm>
            <a:off x="3985847" y="1374771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C8EAFD9-154A-7149-B642-7008430A57BE}"/>
              </a:ext>
            </a:extLst>
          </p:cNvPr>
          <p:cNvSpPr/>
          <p:nvPr/>
        </p:nvSpPr>
        <p:spPr>
          <a:xfrm>
            <a:off x="4572001" y="1374771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BCB38C3-F93A-C158-B9C7-2CF143A77426}"/>
              </a:ext>
            </a:extLst>
          </p:cNvPr>
          <p:cNvSpPr/>
          <p:nvPr/>
        </p:nvSpPr>
        <p:spPr>
          <a:xfrm>
            <a:off x="5164018" y="1374770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60FD694-50F3-5351-868D-D9ABBBDDDECB}"/>
              </a:ext>
            </a:extLst>
          </p:cNvPr>
          <p:cNvSpPr/>
          <p:nvPr/>
        </p:nvSpPr>
        <p:spPr>
          <a:xfrm>
            <a:off x="5756035" y="1374769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9F29C28-B65D-FFB7-8F41-99A7C093935A}"/>
              </a:ext>
            </a:extLst>
          </p:cNvPr>
          <p:cNvSpPr/>
          <p:nvPr/>
        </p:nvSpPr>
        <p:spPr>
          <a:xfrm>
            <a:off x="6336326" y="1374770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DE37B8E-D0CD-B30F-95F3-55139E16DBD2}"/>
              </a:ext>
            </a:extLst>
          </p:cNvPr>
          <p:cNvSpPr/>
          <p:nvPr/>
        </p:nvSpPr>
        <p:spPr>
          <a:xfrm>
            <a:off x="5433649" y="2949702"/>
            <a:ext cx="3792418" cy="3751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95625BE-441C-18EC-296A-AA5CC75B88DB}"/>
              </a:ext>
            </a:extLst>
          </p:cNvPr>
          <p:cNvSpPr/>
          <p:nvPr/>
        </p:nvSpPr>
        <p:spPr>
          <a:xfrm>
            <a:off x="1637964" y="4136653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6DDE489-0091-4856-27D0-C06C1DA19476}"/>
              </a:ext>
            </a:extLst>
          </p:cNvPr>
          <p:cNvSpPr/>
          <p:nvPr/>
        </p:nvSpPr>
        <p:spPr>
          <a:xfrm rot="21314183">
            <a:off x="1641231" y="4954260"/>
            <a:ext cx="2180492" cy="3751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0A766C0-A194-90F3-D679-60E065609D5D}"/>
              </a:ext>
            </a:extLst>
          </p:cNvPr>
          <p:cNvSpPr/>
          <p:nvPr/>
        </p:nvSpPr>
        <p:spPr>
          <a:xfrm rot="384486">
            <a:off x="5114528" y="4874692"/>
            <a:ext cx="2004646" cy="375138"/>
          </a:xfrm>
          <a:prstGeom prst="roundRect">
            <a:avLst>
              <a:gd name="adj" fmla="val 768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063AD6B-54AB-227B-2FBA-3EC23D7B2431}"/>
              </a:ext>
            </a:extLst>
          </p:cNvPr>
          <p:cNvSpPr/>
          <p:nvPr/>
        </p:nvSpPr>
        <p:spPr>
          <a:xfrm rot="21337028">
            <a:off x="1629508" y="5559343"/>
            <a:ext cx="3792418" cy="3751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2E9800E-626B-649A-D1D3-5F6836093919}"/>
              </a:ext>
            </a:extLst>
          </p:cNvPr>
          <p:cNvSpPr/>
          <p:nvPr/>
        </p:nvSpPr>
        <p:spPr>
          <a:xfrm>
            <a:off x="2233245" y="4093024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94C050D-E157-96A1-6026-D531E44D9304}"/>
              </a:ext>
            </a:extLst>
          </p:cNvPr>
          <p:cNvSpPr/>
          <p:nvPr/>
        </p:nvSpPr>
        <p:spPr>
          <a:xfrm>
            <a:off x="2825262" y="4037679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57D9398-4A5F-01E2-C307-F53C22A8B3BC}"/>
              </a:ext>
            </a:extLst>
          </p:cNvPr>
          <p:cNvSpPr/>
          <p:nvPr/>
        </p:nvSpPr>
        <p:spPr>
          <a:xfrm>
            <a:off x="3411416" y="3984252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2FC9965-ACDA-F00D-03D7-D298C903253F}"/>
              </a:ext>
            </a:extLst>
          </p:cNvPr>
          <p:cNvSpPr/>
          <p:nvPr/>
        </p:nvSpPr>
        <p:spPr>
          <a:xfrm>
            <a:off x="4012560" y="3912825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BEB54C1-F5E5-B55C-F9A7-48AF232E1BBC}"/>
              </a:ext>
            </a:extLst>
          </p:cNvPr>
          <p:cNvSpPr/>
          <p:nvPr/>
        </p:nvSpPr>
        <p:spPr>
          <a:xfrm>
            <a:off x="4613704" y="3864011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A3DBD3B-7657-0769-4434-4E2108AD9CB6}"/>
              </a:ext>
            </a:extLst>
          </p:cNvPr>
          <p:cNvSpPr/>
          <p:nvPr/>
        </p:nvSpPr>
        <p:spPr>
          <a:xfrm>
            <a:off x="5175741" y="3860740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F69FB81-557B-408C-3A3C-0DB04740780F}"/>
              </a:ext>
            </a:extLst>
          </p:cNvPr>
          <p:cNvSpPr/>
          <p:nvPr/>
        </p:nvSpPr>
        <p:spPr>
          <a:xfrm>
            <a:off x="5767758" y="3957274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FC5F5F8-614B-0868-A3EC-C8F867ABBCDB}"/>
              </a:ext>
            </a:extLst>
          </p:cNvPr>
          <p:cNvSpPr/>
          <p:nvPr/>
        </p:nvSpPr>
        <p:spPr>
          <a:xfrm>
            <a:off x="6348049" y="4031199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C325F72-2613-3BE8-A0EE-6747C9B85578}"/>
              </a:ext>
            </a:extLst>
          </p:cNvPr>
          <p:cNvSpPr/>
          <p:nvPr/>
        </p:nvSpPr>
        <p:spPr>
          <a:xfrm>
            <a:off x="5445372" y="5668010"/>
            <a:ext cx="3792418" cy="3751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B8FC591-7E9F-4BF9-DA5C-62478CD3413F}"/>
              </a:ext>
            </a:extLst>
          </p:cNvPr>
          <p:cNvCxnSpPr/>
          <p:nvPr/>
        </p:nvCxnSpPr>
        <p:spPr>
          <a:xfrm>
            <a:off x="1751928" y="1974669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70A042-71DA-19BB-2F46-4AA9692EC5C0}"/>
              </a:ext>
            </a:extLst>
          </p:cNvPr>
          <p:cNvCxnSpPr/>
          <p:nvPr/>
        </p:nvCxnSpPr>
        <p:spPr>
          <a:xfrm>
            <a:off x="2354030" y="1977167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D69F779-82E5-6196-BDC7-D691D3F73163}"/>
              </a:ext>
            </a:extLst>
          </p:cNvPr>
          <p:cNvCxnSpPr/>
          <p:nvPr/>
        </p:nvCxnSpPr>
        <p:spPr>
          <a:xfrm>
            <a:off x="2956133" y="1979665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C081100-810C-D6B8-9882-ED2BD7213B4D}"/>
              </a:ext>
            </a:extLst>
          </p:cNvPr>
          <p:cNvCxnSpPr/>
          <p:nvPr/>
        </p:nvCxnSpPr>
        <p:spPr>
          <a:xfrm>
            <a:off x="3528255" y="1967174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CFAE5A1-00EA-C2F8-DF53-8D9C9AEABB62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114801" y="1972648"/>
            <a:ext cx="5993" cy="97705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F4B7309-4DE5-83E9-7F7D-7312272869DE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4700955" y="1972648"/>
            <a:ext cx="4100" cy="97705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055C4E6-C8D4-284F-6CD0-5666DA114945}"/>
              </a:ext>
            </a:extLst>
          </p:cNvPr>
          <p:cNvCxnSpPr/>
          <p:nvPr/>
        </p:nvCxnSpPr>
        <p:spPr>
          <a:xfrm>
            <a:off x="5277112" y="1962179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671A3FA-1069-C73A-E943-7F7B4D1779D4}"/>
              </a:ext>
            </a:extLst>
          </p:cNvPr>
          <p:cNvCxnSpPr/>
          <p:nvPr/>
        </p:nvCxnSpPr>
        <p:spPr>
          <a:xfrm>
            <a:off x="5879214" y="1964677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EDD9DDD-7571-6087-76DF-A7CEE43E7D0A}"/>
              </a:ext>
            </a:extLst>
          </p:cNvPr>
          <p:cNvCxnSpPr/>
          <p:nvPr/>
        </p:nvCxnSpPr>
        <p:spPr>
          <a:xfrm>
            <a:off x="6481317" y="1967175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E0DCA75-6551-111B-CC03-9CF04C033AD8}"/>
              </a:ext>
            </a:extLst>
          </p:cNvPr>
          <p:cNvCxnSpPr/>
          <p:nvPr/>
        </p:nvCxnSpPr>
        <p:spPr>
          <a:xfrm>
            <a:off x="5104723" y="2629237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AAB4238-D63B-316A-F198-D2D07E499A23}"/>
              </a:ext>
            </a:extLst>
          </p:cNvPr>
          <p:cNvCxnSpPr/>
          <p:nvPr/>
        </p:nvCxnSpPr>
        <p:spPr>
          <a:xfrm>
            <a:off x="7070929" y="2631737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BA4C1FC-F2EA-CFFF-AA5C-A009DBE5CEC5}"/>
              </a:ext>
            </a:extLst>
          </p:cNvPr>
          <p:cNvCxnSpPr/>
          <p:nvPr/>
        </p:nvCxnSpPr>
        <p:spPr>
          <a:xfrm>
            <a:off x="1648530" y="2635050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D35B465-B7FF-93E8-2184-D132633AA85E}"/>
              </a:ext>
            </a:extLst>
          </p:cNvPr>
          <p:cNvCxnSpPr/>
          <p:nvPr/>
        </p:nvCxnSpPr>
        <p:spPr>
          <a:xfrm>
            <a:off x="3779626" y="2652540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ABBB27E-78A6-1E02-B988-646304199D37}"/>
              </a:ext>
            </a:extLst>
          </p:cNvPr>
          <p:cNvCxnSpPr/>
          <p:nvPr/>
        </p:nvCxnSpPr>
        <p:spPr>
          <a:xfrm>
            <a:off x="1755679" y="4743658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DF766B-8A68-DFE9-8B8B-2DE52C093B6B}"/>
              </a:ext>
            </a:extLst>
          </p:cNvPr>
          <p:cNvCxnSpPr/>
          <p:nvPr/>
        </p:nvCxnSpPr>
        <p:spPr>
          <a:xfrm>
            <a:off x="2357781" y="4686196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90C70AB-1091-49F9-F270-5E494B963B66}"/>
              </a:ext>
            </a:extLst>
          </p:cNvPr>
          <p:cNvCxnSpPr/>
          <p:nvPr/>
        </p:nvCxnSpPr>
        <p:spPr>
          <a:xfrm>
            <a:off x="2959884" y="4628734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A3B7F36-6C27-2990-0CA2-AA853D4E7D3C}"/>
              </a:ext>
            </a:extLst>
          </p:cNvPr>
          <p:cNvCxnSpPr/>
          <p:nvPr/>
        </p:nvCxnSpPr>
        <p:spPr>
          <a:xfrm>
            <a:off x="3532006" y="4586263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00AB4C9-C591-0301-4E55-D113D606F37F}"/>
              </a:ext>
            </a:extLst>
          </p:cNvPr>
          <p:cNvCxnSpPr/>
          <p:nvPr/>
        </p:nvCxnSpPr>
        <p:spPr>
          <a:xfrm>
            <a:off x="5280863" y="4471981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C6C52BB-516A-6868-4329-963E5072A1D5}"/>
              </a:ext>
            </a:extLst>
          </p:cNvPr>
          <p:cNvCxnSpPr/>
          <p:nvPr/>
        </p:nvCxnSpPr>
        <p:spPr>
          <a:xfrm>
            <a:off x="5882965" y="4546991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2424C6B-14DA-DFA3-99E0-A8E9EC5EF420}"/>
              </a:ext>
            </a:extLst>
          </p:cNvPr>
          <p:cNvCxnSpPr/>
          <p:nvPr/>
        </p:nvCxnSpPr>
        <p:spPr>
          <a:xfrm>
            <a:off x="6485068" y="4615725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E0205F3-B9C8-B0EA-8FB0-BBB8EC0E951C}"/>
              </a:ext>
            </a:extLst>
          </p:cNvPr>
          <p:cNvCxnSpPr>
            <a:cxnSpLocks/>
          </p:cNvCxnSpPr>
          <p:nvPr/>
        </p:nvCxnSpPr>
        <p:spPr>
          <a:xfrm>
            <a:off x="4147760" y="4498351"/>
            <a:ext cx="5993" cy="97705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9D22D92-09D3-2CFA-CF5C-1702734FB886}"/>
              </a:ext>
            </a:extLst>
          </p:cNvPr>
          <p:cNvCxnSpPr>
            <a:cxnSpLocks/>
          </p:cNvCxnSpPr>
          <p:nvPr/>
        </p:nvCxnSpPr>
        <p:spPr>
          <a:xfrm>
            <a:off x="4733914" y="4453381"/>
            <a:ext cx="4100" cy="97705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AF3EA31-BBB5-D78A-C5F4-263A48533A03}"/>
              </a:ext>
            </a:extLst>
          </p:cNvPr>
          <p:cNvCxnSpPr/>
          <p:nvPr/>
        </p:nvCxnSpPr>
        <p:spPr>
          <a:xfrm>
            <a:off x="5122213" y="5122707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730B1AC-DD9A-ADA7-5BD3-E980DDECCA99}"/>
              </a:ext>
            </a:extLst>
          </p:cNvPr>
          <p:cNvCxnSpPr/>
          <p:nvPr/>
        </p:nvCxnSpPr>
        <p:spPr>
          <a:xfrm>
            <a:off x="7088419" y="5357733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F9589B5-6EB8-185C-CC2C-032E96179501}"/>
              </a:ext>
            </a:extLst>
          </p:cNvPr>
          <p:cNvCxnSpPr/>
          <p:nvPr/>
        </p:nvCxnSpPr>
        <p:spPr>
          <a:xfrm>
            <a:off x="1681010" y="5398340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5B35EC5-A1F5-7437-CFE0-E57E24FD0A1B}"/>
              </a:ext>
            </a:extLst>
          </p:cNvPr>
          <p:cNvCxnSpPr/>
          <p:nvPr/>
        </p:nvCxnSpPr>
        <p:spPr>
          <a:xfrm>
            <a:off x="3797116" y="5220960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771E60D7-4DB5-3F76-DFF8-4803D37EBA6D}"/>
              </a:ext>
            </a:extLst>
          </p:cNvPr>
          <p:cNvSpPr txBox="1"/>
          <p:nvPr/>
        </p:nvSpPr>
        <p:spPr>
          <a:xfrm>
            <a:off x="292497" y="1445328"/>
            <a:ext cx="162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3B9DAEE-6027-1C94-BEC0-68ADC577B0B6}"/>
              </a:ext>
            </a:extLst>
          </p:cNvPr>
          <p:cNvSpPr txBox="1"/>
          <p:nvPr/>
        </p:nvSpPr>
        <p:spPr>
          <a:xfrm>
            <a:off x="306811" y="2232798"/>
            <a:ext cx="170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Girders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25FA14F-01FC-5556-2C25-DA8378A9959A}"/>
              </a:ext>
            </a:extLst>
          </p:cNvPr>
          <p:cNvSpPr txBox="1"/>
          <p:nvPr/>
        </p:nvSpPr>
        <p:spPr>
          <a:xfrm>
            <a:off x="318186" y="2911046"/>
            <a:ext cx="1382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Tunnel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Lightning Bolt 81">
            <a:extLst>
              <a:ext uri="{FF2B5EF4-FFF2-40B4-BE49-F238E27FC236}">
                <a16:creationId xmlns:a16="http://schemas.microsoft.com/office/drawing/2014/main" id="{2B2986DD-7CC8-6A47-40EB-3C428543CF80}"/>
              </a:ext>
            </a:extLst>
          </p:cNvPr>
          <p:cNvSpPr/>
          <p:nvPr/>
        </p:nvSpPr>
        <p:spPr>
          <a:xfrm>
            <a:off x="5123657" y="5475344"/>
            <a:ext cx="336900" cy="391376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4129105-25F5-8D4A-CF22-B881160DD1FE}"/>
              </a:ext>
            </a:extLst>
          </p:cNvPr>
          <p:cNvSpPr/>
          <p:nvPr/>
        </p:nvSpPr>
        <p:spPr>
          <a:xfrm>
            <a:off x="7124726" y="2276062"/>
            <a:ext cx="2004646" cy="3751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31DF82F-9812-9F79-F6D8-7CA663EDF443}"/>
              </a:ext>
            </a:extLst>
          </p:cNvPr>
          <p:cNvSpPr/>
          <p:nvPr/>
        </p:nvSpPr>
        <p:spPr>
          <a:xfrm>
            <a:off x="7200929" y="1377224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DA5A91D-EE26-A105-16DB-F693E4DEC343}"/>
              </a:ext>
            </a:extLst>
          </p:cNvPr>
          <p:cNvSpPr/>
          <p:nvPr/>
        </p:nvSpPr>
        <p:spPr>
          <a:xfrm>
            <a:off x="7792946" y="1377223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D206328-FF2D-EE70-3011-E545048391B2}"/>
              </a:ext>
            </a:extLst>
          </p:cNvPr>
          <p:cNvSpPr/>
          <p:nvPr/>
        </p:nvSpPr>
        <p:spPr>
          <a:xfrm>
            <a:off x="8373237" y="1377224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099AB0-A01E-2E74-41F4-9B93BCF94513}"/>
              </a:ext>
            </a:extLst>
          </p:cNvPr>
          <p:cNvCxnSpPr/>
          <p:nvPr/>
        </p:nvCxnSpPr>
        <p:spPr>
          <a:xfrm>
            <a:off x="7314023" y="1964633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94B5AC-6B72-ECDA-9269-9434903EE663}"/>
              </a:ext>
            </a:extLst>
          </p:cNvPr>
          <p:cNvCxnSpPr/>
          <p:nvPr/>
        </p:nvCxnSpPr>
        <p:spPr>
          <a:xfrm>
            <a:off x="7916125" y="1967131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819940-3882-5BB3-8D34-92B66A3C3DEE}"/>
              </a:ext>
            </a:extLst>
          </p:cNvPr>
          <p:cNvCxnSpPr/>
          <p:nvPr/>
        </p:nvCxnSpPr>
        <p:spPr>
          <a:xfrm>
            <a:off x="8518228" y="1969629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CA37E82-CCF6-6DE3-DFC0-5D219B986B4A}"/>
              </a:ext>
            </a:extLst>
          </p:cNvPr>
          <p:cNvCxnSpPr/>
          <p:nvPr/>
        </p:nvCxnSpPr>
        <p:spPr>
          <a:xfrm>
            <a:off x="7141634" y="2631691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8A15348-F8F3-1192-09D7-773902D36132}"/>
              </a:ext>
            </a:extLst>
          </p:cNvPr>
          <p:cNvCxnSpPr/>
          <p:nvPr/>
        </p:nvCxnSpPr>
        <p:spPr>
          <a:xfrm>
            <a:off x="9107840" y="2634191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414FC4E-C17F-10D2-CC2C-28654AE6FB5B}"/>
              </a:ext>
            </a:extLst>
          </p:cNvPr>
          <p:cNvSpPr/>
          <p:nvPr/>
        </p:nvSpPr>
        <p:spPr>
          <a:xfrm>
            <a:off x="7147202" y="5007265"/>
            <a:ext cx="2004646" cy="3751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17F0C66-B66B-F164-D62C-6275F74136EF}"/>
              </a:ext>
            </a:extLst>
          </p:cNvPr>
          <p:cNvSpPr/>
          <p:nvPr/>
        </p:nvSpPr>
        <p:spPr>
          <a:xfrm>
            <a:off x="7223405" y="4108427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008082B-C0D9-EEB6-ABE7-84EFBF8FDB6E}"/>
              </a:ext>
            </a:extLst>
          </p:cNvPr>
          <p:cNvSpPr/>
          <p:nvPr/>
        </p:nvSpPr>
        <p:spPr>
          <a:xfrm>
            <a:off x="7815422" y="4108426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EC8B872A-32D4-100C-19D1-346DCCEF2C9D}"/>
              </a:ext>
            </a:extLst>
          </p:cNvPr>
          <p:cNvSpPr/>
          <p:nvPr/>
        </p:nvSpPr>
        <p:spPr>
          <a:xfrm>
            <a:off x="8395713" y="4108427"/>
            <a:ext cx="257908" cy="597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2DF496F-7050-E88A-C7A2-8893434510DE}"/>
              </a:ext>
            </a:extLst>
          </p:cNvPr>
          <p:cNvCxnSpPr/>
          <p:nvPr/>
        </p:nvCxnSpPr>
        <p:spPr>
          <a:xfrm>
            <a:off x="7336499" y="4695836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2488D58-E30B-57A4-7258-3B00FC62274C}"/>
              </a:ext>
            </a:extLst>
          </p:cNvPr>
          <p:cNvCxnSpPr/>
          <p:nvPr/>
        </p:nvCxnSpPr>
        <p:spPr>
          <a:xfrm>
            <a:off x="7938601" y="4698334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32DE66E-74AF-5CCF-7C53-D99B06A6FEA0}"/>
              </a:ext>
            </a:extLst>
          </p:cNvPr>
          <p:cNvCxnSpPr/>
          <p:nvPr/>
        </p:nvCxnSpPr>
        <p:spPr>
          <a:xfrm>
            <a:off x="8540704" y="4700832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895D396-4B23-6220-C9EC-C1F27E6B0630}"/>
              </a:ext>
            </a:extLst>
          </p:cNvPr>
          <p:cNvCxnSpPr/>
          <p:nvPr/>
        </p:nvCxnSpPr>
        <p:spPr>
          <a:xfrm>
            <a:off x="7164110" y="5362894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B0510C2-8CA0-4AC2-F893-96AA47D1D500}"/>
              </a:ext>
            </a:extLst>
          </p:cNvPr>
          <p:cNvCxnSpPr/>
          <p:nvPr/>
        </p:nvCxnSpPr>
        <p:spPr>
          <a:xfrm>
            <a:off x="9130316" y="5365394"/>
            <a:ext cx="0" cy="29893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06F281C4-E960-3A7F-8D40-6318B6BB7DB8}"/>
              </a:ext>
            </a:extLst>
          </p:cNvPr>
          <p:cNvSpPr txBox="1"/>
          <p:nvPr/>
        </p:nvSpPr>
        <p:spPr>
          <a:xfrm>
            <a:off x="255232" y="4268423"/>
            <a:ext cx="162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E58610D-60CD-7DF5-0708-ECF0133784A7}"/>
              </a:ext>
            </a:extLst>
          </p:cNvPr>
          <p:cNvSpPr txBox="1"/>
          <p:nvPr/>
        </p:nvSpPr>
        <p:spPr>
          <a:xfrm>
            <a:off x="269546" y="5055893"/>
            <a:ext cx="170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Girders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BA9C872-D393-8F98-0086-4A9BEEC75AE6}"/>
              </a:ext>
            </a:extLst>
          </p:cNvPr>
          <p:cNvSpPr txBox="1"/>
          <p:nvPr/>
        </p:nvSpPr>
        <p:spPr>
          <a:xfrm>
            <a:off x="280921" y="5734141"/>
            <a:ext cx="1382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Tunnel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395A5D5-519B-3A78-41BF-A4323B0562FE}"/>
              </a:ext>
            </a:extLst>
          </p:cNvPr>
          <p:cNvCxnSpPr>
            <a:cxnSpLocks/>
          </p:cNvCxnSpPr>
          <p:nvPr/>
        </p:nvCxnSpPr>
        <p:spPr>
          <a:xfrm flipH="1" flipV="1">
            <a:off x="1509824" y="4476081"/>
            <a:ext cx="7807438" cy="355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CC011FA-3D4D-F78C-08CE-6E77B8C0A595}"/>
              </a:ext>
            </a:extLst>
          </p:cNvPr>
          <p:cNvCxnSpPr>
            <a:cxnSpLocks/>
          </p:cNvCxnSpPr>
          <p:nvPr/>
        </p:nvCxnSpPr>
        <p:spPr>
          <a:xfrm flipH="1" flipV="1">
            <a:off x="1518207" y="1681540"/>
            <a:ext cx="7807438" cy="355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45FE4C05-4287-76BC-393B-F58B4F4908AA}"/>
              </a:ext>
            </a:extLst>
          </p:cNvPr>
          <p:cNvSpPr txBox="1"/>
          <p:nvPr/>
        </p:nvSpPr>
        <p:spPr>
          <a:xfrm>
            <a:off x="914400" y="334394"/>
            <a:ext cx="5416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support system</a:t>
            </a:r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DC168C0D-2BBF-3401-B636-F3FD0F594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634" y="457527"/>
            <a:ext cx="4621446" cy="5904083"/>
          </a:xfrm>
          <a:prstGeom prst="rect">
            <a:avLst/>
          </a:prstGeom>
        </p:spPr>
      </p:pic>
      <p:sp>
        <p:nvSpPr>
          <p:cNvPr id="83" name="Slide Number Placeholder 1">
            <a:extLst>
              <a:ext uri="{FF2B5EF4-FFF2-40B4-BE49-F238E27FC236}">
                <a16:creationId xmlns:a16="http://schemas.microsoft.com/office/drawing/2014/main" id="{841F0A43-2F03-2C89-4B56-C18CF45FB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D25CE285-4FAF-DE42-9FEC-6713B574A5E6}" type="slidenum">
              <a:rPr lang="en-CH" smtClean="0"/>
              <a:t>20</a:t>
            </a:fld>
            <a:endParaRPr lang="en-CH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0A23867-EE08-2C50-BFEA-C7EB58EEDF3B}"/>
              </a:ext>
            </a:extLst>
          </p:cNvPr>
          <p:cNvSpPr txBox="1"/>
          <p:nvPr/>
        </p:nvSpPr>
        <p:spPr>
          <a:xfrm>
            <a:off x="8073330" y="2488037"/>
            <a:ext cx="3150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Hierarchical support system to define arbitrary number of layers of supporting structure.</a:t>
            </a:r>
          </a:p>
        </p:txBody>
      </p:sp>
    </p:spTree>
    <p:extLst>
      <p:ext uri="{BB962C8B-B14F-4D97-AF65-F5344CB8AC3E}">
        <p14:creationId xmlns:p14="http://schemas.microsoft.com/office/powerpoint/2010/main" val="905565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7BAF36-64AF-F666-8BA5-452C17F3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3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965D21-2661-E654-E996-845B028F181A}"/>
              </a:ext>
            </a:extLst>
          </p:cNvPr>
          <p:cNvSpPr txBox="1"/>
          <p:nvPr/>
        </p:nvSpPr>
        <p:spPr>
          <a:xfrm>
            <a:off x="914400" y="334394"/>
            <a:ext cx="5416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</a:t>
            </a:r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goals</a:t>
            </a:r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4938E0-E97D-CE00-FCAF-A5F8BD14E382}"/>
              </a:ext>
            </a:extLst>
          </p:cNvPr>
          <p:cNvSpPr txBox="1"/>
          <p:nvPr/>
        </p:nvSpPr>
        <p:spPr>
          <a:xfrm>
            <a:off x="547867" y="781890"/>
            <a:ext cx="9568899" cy="590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driven by PETRA IV project at DESY.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Short-term goals of development: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simulations for the PETRA IV upgrade.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tools that can also benefit operation.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Maximize compatibility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pyAML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113"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heavily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influenced by </a:t>
            </a:r>
            <a:r>
              <a:rPr lang="en-US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pyAML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User Interface Specification</a:t>
            </a:r>
          </a:p>
          <a:p>
            <a:pPr marL="11113"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document and associated discussions.</a:t>
            </a:r>
          </a:p>
          <a:p>
            <a:pPr marL="11113"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113"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Latest development focused on flexibility →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new physics compared to previous versions or SC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54013" lvl="1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simulator look like a real accelerator with a control system.</a:t>
            </a:r>
          </a:p>
          <a:p>
            <a:pPr marL="468313"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K0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SC.magnet_settings.get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(“SD1B_A1S2/B1L”)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SC.magnet_settings.set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(“SD1B_A1S2/B1L”, K0 + 1e-5)</a:t>
            </a:r>
          </a:p>
          <a:p>
            <a:pPr marL="468313" lvl="2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3" lvl="1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Separate “tuning tools” from the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simulator”.   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pySC.apps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68313"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(For reuse in real accelerators,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pyAML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other simulators, …)</a:t>
            </a:r>
          </a:p>
          <a:p>
            <a:pPr marL="468313"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allows testing in real accelerators.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(ESRF-EBS tests in 10/11/2025, 26/1/2026)</a:t>
            </a:r>
          </a:p>
          <a:p>
            <a:pPr marL="468313" lvl="2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lvl="2" indent="-342900">
              <a:buFont typeface="+mj-lt"/>
              <a:buAutoNum type="arabicPeriod" startAt="3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 (registration of errors) through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yaml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file.</a:t>
            </a:r>
          </a:p>
          <a:p>
            <a:pPr marL="361950" lvl="2" indent="-342900">
              <a:buFont typeface="+mj-lt"/>
              <a:buAutoNum type="arabicPeriod" startAt="3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moment only (</a:t>
            </a:r>
            <a:r>
              <a:rPr lang="en-US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)Accelerator Toolbox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expanding into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XSuite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OCELOT.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1273ED-5268-ABA7-EE6F-7A0C404491AC}"/>
              </a:ext>
            </a:extLst>
          </p:cNvPr>
          <p:cNvSpPr txBox="1"/>
          <p:nvPr/>
        </p:nvSpPr>
        <p:spPr>
          <a:xfrm>
            <a:off x="8069943" y="1397000"/>
            <a:ext cx="3410857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in active and intense development. </a:t>
            </a:r>
          </a:p>
        </p:txBody>
      </p:sp>
    </p:spTree>
    <p:extLst>
      <p:ext uri="{BB962C8B-B14F-4D97-AF65-F5344CB8AC3E}">
        <p14:creationId xmlns:p14="http://schemas.microsoft.com/office/powerpoint/2010/main" val="808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8CAB0-B8D4-B46E-9111-DEFB5FCFA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7327EE-9DD0-F9DD-9392-A6894D5C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4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00AB4-6723-D0C0-AA22-DD2A36039C0F}"/>
              </a:ext>
            </a:extLst>
          </p:cNvPr>
          <p:cNvSpPr txBox="1"/>
          <p:nvPr/>
        </p:nvSpPr>
        <p:spPr>
          <a:xfrm>
            <a:off x="914400" y="2096478"/>
            <a:ext cx="73587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pySC.apps</a:t>
            </a:r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configuration and simulated commissioning</a:t>
            </a: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pyLOCO</a:t>
            </a:r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 </a:t>
            </a:r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714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AA3DE5-FFED-219F-8960-D94D09F23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5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FA16A9-75B4-45A3-6CFC-469E786BC8EA}"/>
              </a:ext>
            </a:extLst>
          </p:cNvPr>
          <p:cNvSpPr txBox="1"/>
          <p:nvPr/>
        </p:nvSpPr>
        <p:spPr>
          <a:xfrm>
            <a:off x="914400" y="2096478"/>
            <a:ext cx="73587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pySC.apps</a:t>
            </a:r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sz="2400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configuration and simulated commissioning</a:t>
            </a:r>
          </a:p>
          <a:p>
            <a:endParaRPr lang="en-US" sz="2400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pyLOCO</a:t>
            </a:r>
            <a:endParaRPr lang="en-US" sz="2400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 </a:t>
            </a:r>
            <a:r>
              <a:rPr lang="en-US" sz="2400" dirty="0" err="1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endParaRPr lang="en-US" sz="2400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484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A3948D-F4DF-045F-E5CA-F3F14E39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6</a:t>
            </a:fld>
            <a:endParaRPr lang="en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D7668B-B214-A294-5511-017AAAA42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68" y="1579392"/>
            <a:ext cx="3556000" cy="241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D297A9-0D5C-0860-C903-D9860A1C1F93}"/>
              </a:ext>
            </a:extLst>
          </p:cNvPr>
          <p:cNvSpPr txBox="1"/>
          <p:nvPr/>
        </p:nvSpPr>
        <p:spPr>
          <a:xfrm>
            <a:off x="914400" y="334394"/>
            <a:ext cx="5416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pySC.apps</a:t>
            </a:r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2FC008-93A2-35EC-A4DC-F996A0F8C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1839742"/>
            <a:ext cx="5295900" cy="1892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A57255-5054-5794-7EF6-0BCEBEB8F8EE}"/>
              </a:ext>
            </a:extLst>
          </p:cNvPr>
          <p:cNvSpPr txBox="1"/>
          <p:nvPr/>
        </p:nvSpPr>
        <p:spPr>
          <a:xfrm>
            <a:off x="1026368" y="933061"/>
            <a:ext cx="3750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 correction is simple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implemented as 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BB99BD-EDB9-E0D1-8FB2-65A48741F992}"/>
              </a:ext>
            </a:extLst>
          </p:cNvPr>
          <p:cNvSpPr txBox="1"/>
          <p:nvPr/>
        </p:nvSpPr>
        <p:spPr>
          <a:xfrm>
            <a:off x="6057900" y="671569"/>
            <a:ext cx="3750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Multi-step measurements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implemented with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 Generators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0539ED-7B5A-05A5-8319-E6D467A39DB2}"/>
              </a:ext>
            </a:extLst>
          </p:cNvPr>
          <p:cNvSpPr txBox="1"/>
          <p:nvPr/>
        </p:nvSpPr>
        <p:spPr>
          <a:xfrm>
            <a:off x="6057900" y="1470410"/>
            <a:ext cx="3913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you would do in simulation: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D13184-8A7B-6F65-912A-595B27D89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231" y="4179356"/>
            <a:ext cx="6070600" cy="2324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086C9A7-6D0C-F6F6-DE24-25877952003E}"/>
              </a:ext>
            </a:extLst>
          </p:cNvPr>
          <p:cNvSpPr txBox="1"/>
          <p:nvPr/>
        </p:nvSpPr>
        <p:spPr>
          <a:xfrm>
            <a:off x="6067231" y="3810024"/>
            <a:ext cx="614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real synchrotrons you may want to correct orbit at each step.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46D9BF-ADE3-382A-F6CC-80EF019E7D67}"/>
              </a:ext>
            </a:extLst>
          </p:cNvPr>
          <p:cNvSpPr txBox="1"/>
          <p:nvPr/>
        </p:nvSpPr>
        <p:spPr>
          <a:xfrm>
            <a:off x="571322" y="4667689"/>
            <a:ext cx="54169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6863" lvl="2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pySC.apps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measurement methods independent of simulator/models. (Orbit correction, ORM, dispersion, BBA)</a:t>
            </a:r>
          </a:p>
          <a:p>
            <a:pPr marL="11113"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Apps are structured to work with an “interface”.</a:t>
            </a:r>
          </a:p>
        </p:txBody>
      </p:sp>
    </p:spTree>
    <p:extLst>
      <p:ext uri="{BB962C8B-B14F-4D97-AF65-F5344CB8AC3E}">
        <p14:creationId xmlns:p14="http://schemas.microsoft.com/office/powerpoint/2010/main" val="245091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503666-EB05-9BF5-62DC-D286032B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7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5EB254-4AFE-9E96-DEFD-275D316CA5FF}"/>
              </a:ext>
            </a:extLst>
          </p:cNvPr>
          <p:cNvSpPr txBox="1"/>
          <p:nvPr/>
        </p:nvSpPr>
        <p:spPr>
          <a:xfrm>
            <a:off x="914400" y="334394"/>
            <a:ext cx="5416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pySC.apps</a:t>
            </a:r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interface</a:t>
            </a:r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E8A36-C3CB-61C2-F262-97D589452BCB}"/>
              </a:ext>
            </a:extLst>
          </p:cNvPr>
          <p:cNvSpPr txBox="1"/>
          <p:nvPr/>
        </p:nvSpPr>
        <p:spPr>
          <a:xfrm>
            <a:off x="801546" y="929608"/>
            <a:ext cx="84119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6863" lvl="2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pySC.apps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measurement methods independent of </a:t>
            </a:r>
            <a:b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simulator/models. (Orbit correction, ORM, dispersion, BBA)</a:t>
            </a:r>
          </a:p>
          <a:p>
            <a:pPr marL="11113"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Apps are structured to work with an interface.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79674F-5F54-6146-E0CA-BD45F292AC85}"/>
              </a:ext>
            </a:extLst>
          </p:cNvPr>
          <p:cNvSpPr txBox="1"/>
          <p:nvPr/>
        </p:nvSpPr>
        <p:spPr>
          <a:xfrm>
            <a:off x="3211975" y="2473595"/>
            <a:ext cx="45604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ESRF-EBS tango: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Interface: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get_orbit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(self):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time.sleep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self.orbit_wait_time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orb_h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HBPM.read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().value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orb_v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VBPM.read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().value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return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orb_h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orb_v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 get(self, name: str):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mag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AttributeProxy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(name+'/Strength')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mag_SetPoint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mag.read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w_value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return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mag_SetPoint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C1A43-E6C3-84EB-D63D-B0D189824463}"/>
              </a:ext>
            </a:extLst>
          </p:cNvPr>
          <p:cNvSpPr txBox="1"/>
          <p:nvPr/>
        </p:nvSpPr>
        <p:spPr>
          <a:xfrm>
            <a:off x="7631575" y="137088"/>
            <a:ext cx="456042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sim: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pySCOrbitInterface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SC: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SimulatedCommissioning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def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get_orbit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(self):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return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self.SC.bpm_system.capture_orbit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def get(self, name: str):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return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self.SC.magnet_settings.get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(name)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pyAML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pySCInterface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def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get_orbit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(self):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pos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self.bpm_array.positions.get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return pos [:, 0], pos [:, 1]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def get(self, name: str):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magnet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self.element_holder.get_magnet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(name=name)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return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magnet.strength.get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884960-F74D-74FC-A21F-0189630ADC28}"/>
              </a:ext>
            </a:extLst>
          </p:cNvPr>
          <p:cNvCxnSpPr>
            <a:cxnSpLocks/>
          </p:cNvCxnSpPr>
          <p:nvPr/>
        </p:nvCxnSpPr>
        <p:spPr>
          <a:xfrm>
            <a:off x="3210437" y="2473595"/>
            <a:ext cx="0" cy="438440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A0C230-2C94-C2B1-BA52-4719AA65A097}"/>
              </a:ext>
            </a:extLst>
          </p:cNvPr>
          <p:cNvCxnSpPr>
            <a:cxnSpLocks/>
          </p:cNvCxnSpPr>
          <p:nvPr/>
        </p:nvCxnSpPr>
        <p:spPr>
          <a:xfrm>
            <a:off x="7506207" y="137088"/>
            <a:ext cx="0" cy="6584389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F9564D-0E15-90B8-0746-1641C973A033}"/>
              </a:ext>
            </a:extLst>
          </p:cNvPr>
          <p:cNvCxnSpPr>
            <a:cxnSpLocks/>
          </p:cNvCxnSpPr>
          <p:nvPr/>
        </p:nvCxnSpPr>
        <p:spPr>
          <a:xfrm flipV="1">
            <a:off x="7538864" y="3429000"/>
            <a:ext cx="4653136" cy="56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0A2BDDD-69E0-9BB4-5FC0-76C56BEBA562}"/>
              </a:ext>
            </a:extLst>
          </p:cNvPr>
          <p:cNvSpPr txBox="1"/>
          <p:nvPr/>
        </p:nvSpPr>
        <p:spPr>
          <a:xfrm>
            <a:off x="21003" y="2817254"/>
            <a:ext cx="31902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Interface is an object whose class has functions: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get_orbit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get(name)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set(name, value)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get_many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name_list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set_many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names_val_dict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get_rf_main_frequency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set_rf_main_frequency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CF28A8-F499-68DE-D178-73DA1CA075E4}"/>
              </a:ext>
            </a:extLst>
          </p:cNvPr>
          <p:cNvCxnSpPr>
            <a:cxnSpLocks/>
          </p:cNvCxnSpPr>
          <p:nvPr/>
        </p:nvCxnSpPr>
        <p:spPr>
          <a:xfrm>
            <a:off x="3210437" y="2473595"/>
            <a:ext cx="4251459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FEB37C-C860-DE9B-0E5C-A772C441F09E}"/>
              </a:ext>
            </a:extLst>
          </p:cNvPr>
          <p:cNvCxnSpPr>
            <a:cxnSpLocks/>
          </p:cNvCxnSpPr>
          <p:nvPr/>
        </p:nvCxnSpPr>
        <p:spPr>
          <a:xfrm flipH="1">
            <a:off x="7506207" y="137088"/>
            <a:ext cx="3629" cy="3291912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08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allAtOnce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238F4F-97BE-320A-DBB2-ADC37A3F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8</a:t>
            </a:fld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EBE3E-D67E-96EA-03F4-CE2E01E40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566" y="1201558"/>
            <a:ext cx="9256434" cy="3745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AF420C-08B3-3928-EF4F-3979460C668F}"/>
              </a:ext>
            </a:extLst>
          </p:cNvPr>
          <p:cNvSpPr txBox="1"/>
          <p:nvPr/>
        </p:nvSpPr>
        <p:spPr>
          <a:xfrm>
            <a:off x="914399" y="334394"/>
            <a:ext cx="5924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pySC.apps</a:t>
            </a:r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orbit correction in ESRF-EBS</a:t>
            </a:r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FA4DAC0-4003-BC99-D9D2-3E20B475A4BE}"/>
              </a:ext>
            </a:extLst>
          </p:cNvPr>
          <p:cNvCxnSpPr>
            <a:cxnSpLocks/>
          </p:cNvCxnSpPr>
          <p:nvPr/>
        </p:nvCxnSpPr>
        <p:spPr>
          <a:xfrm>
            <a:off x="2351314" y="2192694"/>
            <a:ext cx="584252" cy="6158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278BFE-FF52-ABDE-9D56-8E6CD4E4FB8A}"/>
              </a:ext>
            </a:extLst>
          </p:cNvPr>
          <p:cNvSpPr txBox="1"/>
          <p:nvPr/>
        </p:nvSpPr>
        <p:spPr>
          <a:xfrm>
            <a:off x="805661" y="1831146"/>
            <a:ext cx="1710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Instantiate EBS tango interface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D544D7-AC01-CC75-4445-D7567A971B6B}"/>
              </a:ext>
            </a:extLst>
          </p:cNvPr>
          <p:cNvCxnSpPr>
            <a:cxnSpLocks/>
          </p:cNvCxnSpPr>
          <p:nvPr/>
        </p:nvCxnSpPr>
        <p:spPr>
          <a:xfrm>
            <a:off x="2433677" y="3147531"/>
            <a:ext cx="51432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EFB6F8-7646-5F39-BD84-7E81A8460AB5}"/>
              </a:ext>
            </a:extLst>
          </p:cNvPr>
          <p:cNvSpPr txBox="1"/>
          <p:nvPr/>
        </p:nvSpPr>
        <p:spPr>
          <a:xfrm>
            <a:off x="723299" y="2654858"/>
            <a:ext cx="1710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 response matrix from file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6C86E24-3D2F-7668-F7CC-91EBCB9D5301}"/>
              </a:ext>
            </a:extLst>
          </p:cNvPr>
          <p:cNvCxnSpPr>
            <a:cxnSpLocks/>
          </p:cNvCxnSpPr>
          <p:nvPr/>
        </p:nvCxnSpPr>
        <p:spPr>
          <a:xfrm>
            <a:off x="1931437" y="3678016"/>
            <a:ext cx="997792" cy="74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7B35CDE-7BD0-EA17-3288-5369C68146C4}"/>
              </a:ext>
            </a:extLst>
          </p:cNvPr>
          <p:cNvSpPr txBox="1"/>
          <p:nvPr/>
        </p:nvSpPr>
        <p:spPr>
          <a:xfrm>
            <a:off x="167144" y="3416594"/>
            <a:ext cx="2617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 names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Tango)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ORM was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calculated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0A6989-B70B-B011-69BF-7DC36A870A91}"/>
              </a:ext>
            </a:extLst>
          </p:cNvPr>
          <p:cNvCxnSpPr>
            <a:cxnSpLocks/>
          </p:cNvCxnSpPr>
          <p:nvPr/>
        </p:nvCxnSpPr>
        <p:spPr>
          <a:xfrm flipV="1">
            <a:off x="2332537" y="4348071"/>
            <a:ext cx="596576" cy="4385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26D76AE-7312-EC64-F947-CAB933BF1A62}"/>
              </a:ext>
            </a:extLst>
          </p:cNvPr>
          <p:cNvSpPr txBox="1"/>
          <p:nvPr/>
        </p:nvSpPr>
        <p:spPr>
          <a:xfrm>
            <a:off x="348343" y="4754488"/>
            <a:ext cx="225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reference to correct to from Tango.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B48D76-0676-47CF-1CC7-0183624510EA}"/>
              </a:ext>
            </a:extLst>
          </p:cNvPr>
          <p:cNvCxnSpPr>
            <a:cxnSpLocks/>
          </p:cNvCxnSpPr>
          <p:nvPr/>
        </p:nvCxnSpPr>
        <p:spPr>
          <a:xfrm flipV="1">
            <a:off x="2516039" y="4965409"/>
            <a:ext cx="823738" cy="8141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D4BF1A1-47DF-2A06-8FCD-03945F2F6A14}"/>
              </a:ext>
            </a:extLst>
          </p:cNvPr>
          <p:cNvSpPr txBox="1"/>
          <p:nvPr/>
        </p:nvSpPr>
        <p:spPr>
          <a:xfrm>
            <a:off x="483347" y="5564824"/>
            <a:ext cx="225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orbit correction.</a:t>
            </a:r>
          </a:p>
        </p:txBody>
      </p:sp>
    </p:spTree>
    <p:extLst>
      <p:ext uri="{BB962C8B-B14F-4D97-AF65-F5344CB8AC3E}">
        <p14:creationId xmlns:p14="http://schemas.microsoft.com/office/powerpoint/2010/main" val="13296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21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F060F-4D5E-5BC5-8909-4177FBCEB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0F01F1-EC7A-C88F-3431-7F7E6E4D8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9</a:t>
            </a:fld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B46871-B553-28E9-C1D1-AD327184DB8E}"/>
              </a:ext>
            </a:extLst>
          </p:cNvPr>
          <p:cNvSpPr txBox="1"/>
          <p:nvPr/>
        </p:nvSpPr>
        <p:spPr>
          <a:xfrm>
            <a:off x="914399" y="334394"/>
            <a:ext cx="5924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pySC.apps</a:t>
            </a:r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tests in ESRF-EBS</a:t>
            </a:r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53E40E-2EA7-620F-B290-A7E4F41BA605}"/>
              </a:ext>
            </a:extLst>
          </p:cNvPr>
          <p:cNvSpPr txBox="1"/>
          <p:nvPr/>
        </p:nvSpPr>
        <p:spPr>
          <a:xfrm>
            <a:off x="914399" y="1203730"/>
            <a:ext cx="64008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Tested in ESRF-EBS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(ESRF-EBS tests in 10/11/2025, 26/1/2026)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Orbit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First-turn steering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Measurement of dispersion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Measurement of Orbit Response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Measurement of BPM noise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Beam-based alignment (BPM to quad.)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7AE54476-88EF-3CA6-E959-9A58AF49F4FA}"/>
              </a:ext>
            </a:extLst>
          </p:cNvPr>
          <p:cNvSpPr/>
          <p:nvPr/>
        </p:nvSpPr>
        <p:spPr>
          <a:xfrm>
            <a:off x="3225691" y="1791558"/>
            <a:ext cx="295721" cy="600892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422B3-94BC-6902-6D18-F18E62EAB01D}"/>
              </a:ext>
            </a:extLst>
          </p:cNvPr>
          <p:cNvSpPr txBox="1"/>
          <p:nvPr/>
        </p:nvSpPr>
        <p:spPr>
          <a:xfrm>
            <a:off x="3618690" y="1888833"/>
            <a:ext cx="68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zero corrections in magnets → accumulating beam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6FAD5CFE-574A-31A7-4577-45EBF9A41FCC}"/>
              </a:ext>
            </a:extLst>
          </p:cNvPr>
          <p:cNvSpPr/>
          <p:nvPr/>
        </p:nvSpPr>
        <p:spPr>
          <a:xfrm>
            <a:off x="5148529" y="2566528"/>
            <a:ext cx="337870" cy="954885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6EA583-715F-C60B-5B1A-278FFA8BA640}"/>
              </a:ext>
            </a:extLst>
          </p:cNvPr>
          <p:cNvSpPr txBox="1"/>
          <p:nvPr/>
        </p:nvSpPr>
        <p:spPr>
          <a:xfrm>
            <a:off x="5541524" y="2839849"/>
            <a:ext cx="514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pyLOCO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optics corrections</a:t>
            </a: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0E67F4FB-0CFA-FC07-66BB-AEAF6173D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8" y="4439188"/>
            <a:ext cx="8754230" cy="241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ostas_template" id="{0B10A087-5851-EC4E-96F5-74C56BDB8FAA}" vid="{2905F8A2-0B74-374B-8FE2-BF46FBFB6B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58182</TotalTime>
  <Words>1648</Words>
  <Application>Microsoft Macintosh PowerPoint</Application>
  <PresentationFormat>Widescreen</PresentationFormat>
  <Paragraphs>330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Konstantinos Paraschou</dc:creator>
  <cp:lastModifiedBy>Konstantinos Paraschou</cp:lastModifiedBy>
  <cp:revision>72</cp:revision>
  <dcterms:created xsi:type="dcterms:W3CDTF">2022-05-17T19:10:32Z</dcterms:created>
  <dcterms:modified xsi:type="dcterms:W3CDTF">2026-02-02T13:05:10Z</dcterms:modified>
</cp:coreProperties>
</file>