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80" r:id="rId2"/>
    <p:sldId id="318" r:id="rId3"/>
    <p:sldId id="311" r:id="rId4"/>
    <p:sldId id="319" r:id="rId5"/>
    <p:sldId id="283" r:id="rId6"/>
    <p:sldId id="330" r:id="rId7"/>
    <p:sldId id="331" r:id="rId8"/>
    <p:sldId id="338" r:id="rId9"/>
    <p:sldId id="339" r:id="rId10"/>
    <p:sldId id="335" r:id="rId11"/>
    <p:sldId id="341" r:id="rId12"/>
    <p:sldId id="345" r:id="rId13"/>
    <p:sldId id="312" r:id="rId14"/>
    <p:sldId id="329" r:id="rId15"/>
    <p:sldId id="320" r:id="rId16"/>
    <p:sldId id="359" r:id="rId17"/>
    <p:sldId id="313" r:id="rId18"/>
    <p:sldId id="314" r:id="rId19"/>
    <p:sldId id="315" r:id="rId20"/>
    <p:sldId id="316" r:id="rId21"/>
    <p:sldId id="363" r:id="rId22"/>
    <p:sldId id="346" r:id="rId23"/>
    <p:sldId id="362" r:id="rId24"/>
    <p:sldId id="347" r:id="rId25"/>
    <p:sldId id="348" r:id="rId26"/>
    <p:sldId id="355" r:id="rId27"/>
    <p:sldId id="349" r:id="rId28"/>
    <p:sldId id="361" r:id="rId29"/>
    <p:sldId id="360" r:id="rId30"/>
    <p:sldId id="356" r:id="rId31"/>
    <p:sldId id="357" r:id="rId32"/>
    <p:sldId id="358" r:id="rId33"/>
    <p:sldId id="282" r:id="rId34"/>
    <p:sldId id="263" r:id="rId35"/>
    <p:sldId id="344" r:id="rId36"/>
    <p:sldId id="336" r:id="rId37"/>
    <p:sldId id="343" r:id="rId38"/>
    <p:sldId id="295" r:id="rId39"/>
    <p:sldId id="353" r:id="rId40"/>
  </p:sldIdLst>
  <p:sldSz cx="9144000" cy="5715000" type="screen16x1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2577"/>
    <a:srgbClr val="4E5B99"/>
    <a:srgbClr val="FFFFFF"/>
    <a:srgbClr val="CCCC00"/>
    <a:srgbClr val="ED7703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4" autoAdjust="0"/>
    <p:restoredTop sz="96473" autoAdjust="0"/>
  </p:normalViewPr>
  <p:slideViewPr>
    <p:cSldViewPr snapToGrid="0" showGuides="1">
      <p:cViewPr varScale="1">
        <p:scale>
          <a:sx n="126" d="100"/>
          <a:sy n="126" d="100"/>
        </p:scale>
        <p:origin x="732" y="120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6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qin\Work%20Folders\EBS\operation\Beam%20loss_EB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qin\Work%20Folders\EBS\operation\Beam%20loss_EB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40129105483401"/>
          <c:y val="4.6121578064484997E-2"/>
          <c:w val="0.83134390295807603"/>
          <c:h val="0.85713469778811202"/>
        </c:manualLayout>
      </c:layout>
      <c:lineChart>
        <c:grouping val="standard"/>
        <c:varyColors val="0"/>
        <c:ser>
          <c:idx val="0"/>
          <c:order val="0"/>
          <c:tx>
            <c:strRef>
              <c:f>Sheet2!$C$48</c:f>
              <c:strCache>
                <c:ptCount val="1"/>
                <c:pt idx="0">
                  <c:v>MTBF (hr)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7832422586520998E-3"/>
                  <c:y val="2.37242494987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C4-4BE7-9118-4B2FF155CEC2}"/>
                </c:ext>
              </c:extLst>
            </c:dLbl>
            <c:dLbl>
              <c:idx val="1"/>
              <c:layout>
                <c:manualLayout>
                  <c:x val="-8.6748633879781892E-3"/>
                  <c:y val="1.7793187124083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C4-4BE7-9118-4B2FF155CEC2}"/>
                </c:ext>
              </c:extLst>
            </c:dLbl>
            <c:dLbl>
              <c:idx val="2"/>
              <c:layout>
                <c:manualLayout>
                  <c:x val="-3.4699453551912701E-2"/>
                  <c:y val="-7.7103810871030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C4-4BE7-9118-4B2FF155CEC2}"/>
                </c:ext>
              </c:extLst>
            </c:dLbl>
            <c:dLbl>
              <c:idx val="3"/>
              <c:layout>
                <c:manualLayout>
                  <c:x val="-5.7832422586520903E-2"/>
                  <c:y val="9.489699799511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C4-4BE7-9118-4B2FF155CEC2}"/>
                </c:ext>
              </c:extLst>
            </c:dLbl>
            <c:dLbl>
              <c:idx val="5"/>
              <c:layout>
                <c:manualLayout>
                  <c:x val="-4.0482695810564802E-2"/>
                  <c:y val="-7.1172748496335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C4-4BE7-9118-4B2FF155CE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Sheet2!$A$49:$A$54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Sheet2!$C$49:$C$54</c:f>
              <c:numCache>
                <c:formatCode>General</c:formatCode>
                <c:ptCount val="6"/>
                <c:pt idx="0">
                  <c:v>46</c:v>
                </c:pt>
                <c:pt idx="1">
                  <c:v>66.400000000000006</c:v>
                </c:pt>
                <c:pt idx="2">
                  <c:v>88.5</c:v>
                </c:pt>
                <c:pt idx="3">
                  <c:v>105.6</c:v>
                </c:pt>
                <c:pt idx="4">
                  <c:v>76.2</c:v>
                </c:pt>
                <c:pt idx="5">
                  <c:v>129.69999999999999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C4-4BE7-9118-4B2FF155C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59813376"/>
        <c:axId val="-1359811088"/>
      </c:lineChart>
      <c:scatterChart>
        <c:scatterStyle val="lineMarker"/>
        <c:varyColors val="0"/>
        <c:ser>
          <c:idx val="1"/>
          <c:order val="1"/>
          <c:tx>
            <c:strRef>
              <c:f>Sheet2!$D$48</c:f>
              <c:strCache>
                <c:ptCount val="1"/>
                <c:pt idx="0">
                  <c:v>MDF (min)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1807832422586502E-2"/>
                  <c:y val="-6.5241686121640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4-4BE7-9118-4B2FF155CEC2}"/>
                </c:ext>
              </c:extLst>
            </c:dLbl>
            <c:dLbl>
              <c:idx val="5"/>
              <c:layout>
                <c:manualLayout>
                  <c:x val="-2.31329690346085E-2"/>
                  <c:y val="-3.5586374248167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C4-4BE7-9118-4B2FF155CE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Sheet2!$D$49:$D$54</c:f>
              <c:numCache>
                <c:formatCode>General</c:formatCode>
                <c:ptCount val="6"/>
                <c:pt idx="0">
                  <c:v>108</c:v>
                </c:pt>
                <c:pt idx="1">
                  <c:v>145.19999999999999</c:v>
                </c:pt>
                <c:pt idx="2">
                  <c:v>49.8</c:v>
                </c:pt>
                <c:pt idx="3">
                  <c:v>136.19999999999999</c:v>
                </c:pt>
                <c:pt idx="4">
                  <c:v>95.4</c:v>
                </c:pt>
                <c:pt idx="5">
                  <c:v>88.8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C4-4BE7-9118-4B2FF155C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59807536"/>
        <c:axId val="-1359809312"/>
      </c:scatterChart>
      <c:catAx>
        <c:axId val="-135981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811088"/>
        <c:crosses val="autoZero"/>
        <c:auto val="1"/>
        <c:lblAlgn val="ctr"/>
        <c:lblOffset val="100"/>
        <c:noMultiLvlLbl val="0"/>
      </c:catAx>
      <c:valAx>
        <c:axId val="-1359811088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813376"/>
        <c:crosses val="autoZero"/>
        <c:crossBetween val="between"/>
      </c:valAx>
      <c:valAx>
        <c:axId val="-1359809312"/>
        <c:scaling>
          <c:orientation val="minMax"/>
          <c:max val="15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807536"/>
        <c:crosses val="max"/>
        <c:crossBetween val="midCat"/>
      </c:valAx>
      <c:valAx>
        <c:axId val="-1359807536"/>
        <c:scaling>
          <c:orientation val="minMax"/>
        </c:scaling>
        <c:delete val="1"/>
        <c:axPos val="b"/>
        <c:majorTickMark val="out"/>
        <c:minorTickMark val="none"/>
        <c:tickLblPos val="nextTo"/>
        <c:crossAx val="-1359809312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3879194154784698"/>
          <c:y val="0.69804892849042499"/>
          <c:w val="0.40349719798538702"/>
          <c:h val="7.07551888426058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800">
          <a:ln>
            <a:noFill/>
          </a:ln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40129105483401"/>
          <c:y val="4.6121578064484997E-2"/>
          <c:w val="0.83134390295807603"/>
          <c:h val="0.85713469778811202"/>
        </c:manualLayout>
      </c:layout>
      <c:lineChart>
        <c:grouping val="standard"/>
        <c:varyColors val="0"/>
        <c:ser>
          <c:idx val="0"/>
          <c:order val="0"/>
          <c:tx>
            <c:strRef>
              <c:f>Sheet2!$B$48</c:f>
              <c:strCache>
                <c:ptCount val="1"/>
                <c:pt idx="0">
                  <c:v>Availability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743173224521203E-2"/>
                  <c:y val="-5.7452433378828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9F-4F4E-AF6F-0184471083E8}"/>
                </c:ext>
              </c:extLst>
            </c:dLbl>
            <c:dLbl>
              <c:idx val="2"/>
              <c:layout>
                <c:manualLayout>
                  <c:x val="-8.7972720606028093E-3"/>
                  <c:y val="-1.77175927325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9F-4F4E-AF6F-0184471083E8}"/>
                </c:ext>
              </c:extLst>
            </c:dLbl>
            <c:dLbl>
              <c:idx val="3"/>
              <c:layout>
                <c:manualLayout>
                  <c:x val="-1.1049466067928801E-2"/>
                  <c:y val="5.2717511352512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9F-4F4E-AF6F-0184471083E8}"/>
                </c:ext>
              </c:extLst>
            </c:dLbl>
            <c:dLbl>
              <c:idx val="4"/>
              <c:layout>
                <c:manualLayout>
                  <c:x val="-1.46621201010047E-2"/>
                  <c:y val="2.3405823554167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9F-4F4E-AF6F-0184471083E8}"/>
                </c:ext>
              </c:extLst>
            </c:dLbl>
            <c:dLbl>
              <c:idx val="5"/>
              <c:layout>
                <c:manualLayout>
                  <c:x val="-7.1225115957743598E-2"/>
                  <c:y val="-5.2500342958652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9F-4F4E-AF6F-0184471083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Sheet2!$A$49:$A$54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Sheet2!$B$49:$B$54</c:f>
              <c:numCache>
                <c:formatCode>0.00%</c:formatCode>
                <c:ptCount val="6"/>
                <c:pt idx="0">
                  <c:v>0.96079999999999999</c:v>
                </c:pt>
                <c:pt idx="1">
                  <c:v>0.96399999999999997</c:v>
                </c:pt>
                <c:pt idx="2">
                  <c:v>0.99060000000000004</c:v>
                </c:pt>
                <c:pt idx="3">
                  <c:v>0.97850000000000004</c:v>
                </c:pt>
                <c:pt idx="4">
                  <c:v>0.97919999999999996</c:v>
                </c:pt>
                <c:pt idx="5">
                  <c:v>0.98860000000000003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89F-4F4E-AF6F-018447108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59461168"/>
        <c:axId val="-1359879152"/>
      </c:lineChart>
      <c:scatterChart>
        <c:scatterStyle val="lineMarker"/>
        <c:varyColors val="0"/>
        <c:ser>
          <c:idx val="1"/>
          <c:order val="1"/>
          <c:tx>
            <c:v>No. of failure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9324240202009901E-3"/>
                  <c:y val="-1.18117284883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89F-4F4E-AF6F-0184471083E8}"/>
                </c:ext>
              </c:extLst>
            </c:dLbl>
            <c:dLbl>
              <c:idx val="2"/>
              <c:layout>
                <c:manualLayout>
                  <c:x val="-2.9324240202009402E-3"/>
                  <c:y val="-1.77175927325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9F-4F4E-AF6F-0184471083E8}"/>
                </c:ext>
              </c:extLst>
            </c:dLbl>
            <c:dLbl>
              <c:idx val="5"/>
              <c:layout>
                <c:manualLayout>
                  <c:x val="-1.7594544121205698E-2"/>
                  <c:y val="-1.77175927325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9F-4F4E-AF6F-0184471083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Sheet2!$E$49:$E$54</c:f>
              <c:numCache>
                <c:formatCode>General</c:formatCode>
                <c:ptCount val="6"/>
                <c:pt idx="0">
                  <c:v>35</c:v>
                </c:pt>
                <c:pt idx="1">
                  <c:v>70</c:v>
                </c:pt>
                <c:pt idx="2">
                  <c:v>62</c:v>
                </c:pt>
                <c:pt idx="3">
                  <c:v>52</c:v>
                </c:pt>
                <c:pt idx="4">
                  <c:v>72</c:v>
                </c:pt>
                <c:pt idx="5">
                  <c:v>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89F-4F4E-AF6F-018447108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59836304"/>
        <c:axId val="-1359769792"/>
      </c:scatterChart>
      <c:catAx>
        <c:axId val="-135946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879152"/>
        <c:crosses val="autoZero"/>
        <c:auto val="1"/>
        <c:lblAlgn val="ctr"/>
        <c:lblOffset val="100"/>
        <c:noMultiLvlLbl val="0"/>
      </c:catAx>
      <c:valAx>
        <c:axId val="-1359879152"/>
        <c:scaling>
          <c:orientation val="minMax"/>
          <c:max val="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461168"/>
        <c:crosses val="autoZero"/>
        <c:crossBetween val="between"/>
      </c:valAx>
      <c:valAx>
        <c:axId val="-1359769792"/>
        <c:scaling>
          <c:orientation val="minMax"/>
          <c:max val="120"/>
          <c:min val="2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59836304"/>
        <c:crosses val="max"/>
        <c:crossBetween val="midCat"/>
      </c:valAx>
      <c:valAx>
        <c:axId val="-1359836304"/>
        <c:scaling>
          <c:orientation val="minMax"/>
        </c:scaling>
        <c:delete val="1"/>
        <c:axPos val="b"/>
        <c:majorTickMark val="out"/>
        <c:minorTickMark val="none"/>
        <c:tickLblPos val="nextTo"/>
        <c:crossAx val="-1359769792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0500815776406298"/>
          <c:y val="0.73578476508863899"/>
          <c:w val="0.42029899978718899"/>
          <c:h val="8.090424704790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800">
          <a:ln>
            <a:noFill/>
          </a:ln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DE8F6-3FBD-2940-88AA-17FCCCB6E816}" type="doc">
      <dgm:prSet loTypeId="urn:microsoft.com/office/officeart/2005/8/layout/radial5#1" loCatId="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B4DC3607-1A61-0347-8D71-927845CF74BA}">
      <dgm:prSet phldrT="[Text]"/>
      <dgm:spPr bwMode="auto"/>
      <dgm:t>
        <a:bodyPr/>
        <a:lstStyle/>
        <a:p>
          <a:pPr>
            <a:defRPr/>
          </a:pPr>
          <a:r>
            <a:rPr lang="en-US"/>
            <a:t>Injectors</a:t>
          </a:r>
          <a:endParaRPr/>
        </a:p>
        <a:p>
          <a:pPr>
            <a:defRPr/>
          </a:pPr>
          <a:r>
            <a:rPr lang="en-US"/>
            <a:t>upgrade</a:t>
          </a:r>
          <a:endParaRPr/>
        </a:p>
      </dgm:t>
    </dgm:pt>
    <dgm:pt modelId="{64D311FA-30C9-4844-80AA-35D7C6815F50}" type="parTrans" cxnId="{7D237F8D-550F-6948-AE96-4DFFB5ADA3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537CE78-0BE0-144D-85BC-2D44ABC618D3}" type="sibTrans" cxnId="{7D237F8D-550F-6948-AE96-4DFFB5ADA3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3372B5E-EEE8-7047-A0AA-E48B0DA85CD5}">
      <dgm:prSet phldrT="[Text]" custT="1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en-US" sz="1200" dirty="0"/>
            <a:t>SR Injection section</a:t>
          </a:r>
          <a:endParaRPr sz="1400" dirty="0"/>
        </a:p>
        <a:p>
          <a:pPr>
            <a:defRPr/>
          </a:pPr>
          <a:r>
            <a:rPr lang="en-US" sz="1100" dirty="0"/>
            <a:t>improvement</a:t>
          </a:r>
          <a:endParaRPr sz="1400" dirty="0"/>
        </a:p>
        <a:p>
          <a:pPr>
            <a:defRPr/>
          </a:pPr>
          <a:endParaRPr lang="en-US" sz="1500" dirty="0"/>
        </a:p>
      </dgm:t>
    </dgm:pt>
    <dgm:pt modelId="{F96775A4-75A0-EF4D-AE2A-47BD1C4DE674}" type="parTrans" cxnId="{5061157A-E8DC-DB40-9412-BBCE8AF814D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44DDAEF-2C8F-C84C-AE42-A51137961D9D}" type="sibTrans" cxnId="{5061157A-E8DC-DB40-9412-BBCE8AF814D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883A420-15CE-E444-A0D2-E2D59BDADB1B}">
      <dgm:prSet phldrT="[Text]" custT="1"/>
      <dgm:spPr bwMode="auto">
        <a:solidFill>
          <a:srgbClr val="00B050"/>
        </a:solidFill>
      </dgm:spPr>
      <dgm:t>
        <a:bodyPr/>
        <a:lstStyle/>
        <a:p>
          <a:pPr>
            <a:defRPr/>
          </a:pPr>
          <a:r>
            <a:rPr lang="en-US" sz="1400" dirty="0"/>
            <a:t>Booster</a:t>
          </a:r>
          <a:endParaRPr lang="en-US" sz="1200" dirty="0"/>
        </a:p>
        <a:p>
          <a:pPr>
            <a:defRPr/>
          </a:pPr>
          <a:r>
            <a:rPr lang="en-US" sz="1100" dirty="0">
              <a:solidFill>
                <a:schemeClr val="bg1"/>
              </a:solidFill>
            </a:rPr>
            <a:t>refurbishment</a:t>
          </a:r>
          <a:r>
            <a:rPr lang="en-US" sz="1200" dirty="0"/>
            <a:t>       </a:t>
          </a:r>
          <a:endParaRPr sz="1400" dirty="0"/>
        </a:p>
        <a:p>
          <a:pPr>
            <a:defRPr/>
          </a:pPr>
          <a:endParaRPr lang="en-US" sz="1500" dirty="0"/>
        </a:p>
        <a:p>
          <a:pPr>
            <a:defRPr/>
          </a:pPr>
          <a:endParaRPr lang="en-US" sz="1500" dirty="0"/>
        </a:p>
      </dgm:t>
    </dgm:pt>
    <dgm:pt modelId="{892FC116-EDCB-A943-8E08-0A2537CBE1E8}" type="parTrans" cxnId="{AC025230-A989-094C-B2CE-CA18A42DABC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8FE4119-DB64-AE4B-886A-9E9B154190F8}" type="sibTrans" cxnId="{AC025230-A989-094C-B2CE-CA18A42DABC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E5B8F78-6C42-1D4D-B428-48851038E972}">
      <dgm:prSet phldrT="[Text]" custT="1"/>
      <dgm:spPr bwMode="auto"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pPr>
            <a:defRPr/>
          </a:pPr>
          <a:r>
            <a:rPr lang="en-US" sz="1800" dirty="0" err="1">
              <a:solidFill>
                <a:schemeClr val="bg1"/>
              </a:solidFill>
            </a:rPr>
            <a:t>Linac</a:t>
          </a:r>
          <a:endParaRPr lang="en-US" sz="1200" dirty="0">
            <a:solidFill>
              <a:schemeClr val="bg1"/>
            </a:solidFill>
          </a:endParaRPr>
        </a:p>
        <a:p>
          <a:pPr>
            <a:defRPr/>
          </a:pPr>
          <a:r>
            <a:rPr lang="en-US" sz="1100" dirty="0">
              <a:solidFill>
                <a:schemeClr val="bg1"/>
              </a:solidFill>
            </a:rPr>
            <a:t>refurbishment</a:t>
          </a:r>
          <a:endParaRPr lang="en-US" sz="1050" dirty="0">
            <a:solidFill>
              <a:schemeClr val="bg1"/>
            </a:solidFill>
          </a:endParaRPr>
        </a:p>
        <a:p>
          <a:pPr>
            <a:defRPr/>
          </a:pPr>
          <a:endParaRPr lang="en-US" sz="1500" dirty="0">
            <a:solidFill>
              <a:schemeClr val="bg1"/>
            </a:solidFill>
          </a:endParaRPr>
        </a:p>
      </dgm:t>
    </dgm:pt>
    <dgm:pt modelId="{1F036008-6B5D-D54D-9DF2-B576A2AC6FE7}" type="parTrans" cxnId="{2683A32E-4F69-524A-B236-4D5E77AA8C8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48CB283-F29D-B648-8C91-89374D8B4681}" type="sibTrans" cxnId="{2683A32E-4F69-524A-B236-4D5E77AA8C8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8CB5AEE-7F19-BA45-A92D-970E56699EDD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 bwMode="auto"/>
      <dgm:t>
        <a:bodyPr/>
        <a:lstStyle/>
        <a:p>
          <a:pPr>
            <a:defRPr/>
          </a:pPr>
          <a:r>
            <a:rPr lang="en-US" b="1"/>
            <a:t>NEW</a:t>
          </a:r>
          <a:endParaRPr/>
        </a:p>
        <a:p>
          <a:pPr>
            <a:defRPr/>
          </a:pPr>
          <a:r>
            <a:rPr lang="en-US" b="1"/>
            <a:t>Linac</a:t>
          </a:r>
        </a:p>
      </dgm:t>
    </dgm:pt>
    <dgm:pt modelId="{83466BA0-A9D5-FA47-80FE-CC3EE9E6CC6E}" type="parTrans" cxnId="{040CE4D0-F3BA-DE4D-AE22-0B8CBDB3705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E7D13F9-834E-DD42-94ED-81DBF3759C2B}" type="sibTrans" cxnId="{040CE4D0-F3BA-DE4D-AE22-0B8CBDB3705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BEC3AA3-275C-3D4D-98E8-6C77F5C299BB}" type="pres">
      <dgm:prSet presAssocID="{3E9DE8F6-3FBD-2940-88AA-17FCCCB6E816}" presName="Name0" presStyleCnt="0">
        <dgm:presLayoutVars>
          <dgm:chMax val="1"/>
          <dgm:dir/>
          <dgm:animLvl val="ctr"/>
          <dgm:resizeHandles val="exact"/>
        </dgm:presLayoutVars>
      </dgm:prSet>
      <dgm:spPr bwMode="auto"/>
      <dgm:t>
        <a:bodyPr/>
        <a:lstStyle/>
        <a:p>
          <a:endParaRPr lang="en-US"/>
        </a:p>
      </dgm:t>
    </dgm:pt>
    <dgm:pt modelId="{C8B38553-0E74-6740-8567-9AD60F6DEF88}" type="pres">
      <dgm:prSet presAssocID="{B4DC3607-1A61-0347-8D71-927845CF74BA}" presName="centerShape" presStyleLbl="node0" presStyleIdx="0" presStyleCnt="1" custScaleX="130027" custScaleY="130027" custLinFactNeighborX="-69909" custLinFactNeighborY="-44489"/>
      <dgm:spPr bwMode="auto"/>
      <dgm:t>
        <a:bodyPr/>
        <a:lstStyle/>
        <a:p>
          <a:endParaRPr lang="en-US"/>
        </a:p>
      </dgm:t>
    </dgm:pt>
    <dgm:pt modelId="{1FED3A25-E559-1446-8DCA-7B2214FF1916}" type="pres">
      <dgm:prSet presAssocID="{F96775A4-75A0-EF4D-AE2A-47BD1C4DE674}" presName="parTrans" presStyleLbl="sibTrans2D1" presStyleIdx="0" presStyleCnt="4"/>
      <dgm:spPr bwMode="auto"/>
      <dgm:t>
        <a:bodyPr/>
        <a:lstStyle/>
        <a:p>
          <a:endParaRPr lang="en-US"/>
        </a:p>
      </dgm:t>
    </dgm:pt>
    <dgm:pt modelId="{BDBD0F47-4700-0B41-BA27-2FA18646FD5F}" type="pres">
      <dgm:prSet presAssocID="{F96775A4-75A0-EF4D-AE2A-47BD1C4DE674}" presName="connectorText" presStyleLbl="sibTrans2D1" presStyleIdx="0" presStyleCnt="4"/>
      <dgm:spPr bwMode="auto"/>
      <dgm:t>
        <a:bodyPr/>
        <a:lstStyle/>
        <a:p>
          <a:endParaRPr lang="en-US"/>
        </a:p>
      </dgm:t>
    </dgm:pt>
    <dgm:pt modelId="{B7BD37AA-A70D-714F-94AF-ACE96BBBE88B}" type="pres">
      <dgm:prSet presAssocID="{53372B5E-EEE8-7047-A0AA-E48B0DA85CD5}" presName="node" presStyleLbl="node1" presStyleIdx="0" presStyleCnt="4" custRadScaleRad="43607" custRadScaleInc="-49740">
        <dgm:presLayoutVars>
          <dgm:bulletEnabled val="1"/>
        </dgm:presLayoutVars>
      </dgm:prSet>
      <dgm:spPr bwMode="auto"/>
      <dgm:t>
        <a:bodyPr/>
        <a:lstStyle/>
        <a:p>
          <a:endParaRPr lang="en-US"/>
        </a:p>
      </dgm:t>
    </dgm:pt>
    <dgm:pt modelId="{A58F4E7D-8A3D-AF4E-8F41-0BAE2AF29CAD}" type="pres">
      <dgm:prSet presAssocID="{892FC116-EDCB-A943-8E08-0A2537CBE1E8}" presName="parTrans" presStyleLbl="sibTrans2D1" presStyleIdx="1" presStyleCnt="4"/>
      <dgm:spPr bwMode="auto"/>
      <dgm:t>
        <a:bodyPr/>
        <a:lstStyle/>
        <a:p>
          <a:endParaRPr lang="en-US"/>
        </a:p>
      </dgm:t>
    </dgm:pt>
    <dgm:pt modelId="{73BB34D3-306E-C448-873A-7A302D4617F1}" type="pres">
      <dgm:prSet presAssocID="{892FC116-EDCB-A943-8E08-0A2537CBE1E8}" presName="connectorText" presStyleLbl="sibTrans2D1" presStyleIdx="1" presStyleCnt="4"/>
      <dgm:spPr bwMode="auto"/>
      <dgm:t>
        <a:bodyPr/>
        <a:lstStyle/>
        <a:p>
          <a:endParaRPr lang="en-US"/>
        </a:p>
      </dgm:t>
    </dgm:pt>
    <dgm:pt modelId="{46F08CA9-FC05-744A-BA33-24FE52DC1BD6}" type="pres">
      <dgm:prSet presAssocID="{D883A420-15CE-E444-A0D2-E2D59BDADB1B}" presName="node" presStyleLbl="node1" presStyleIdx="1" presStyleCnt="4" custRadScaleRad="83219" custRadScaleInc="383947">
        <dgm:presLayoutVars>
          <dgm:bulletEnabled val="1"/>
        </dgm:presLayoutVars>
      </dgm:prSet>
      <dgm:spPr bwMode="auto"/>
      <dgm:t>
        <a:bodyPr/>
        <a:lstStyle/>
        <a:p>
          <a:endParaRPr lang="en-US"/>
        </a:p>
      </dgm:t>
    </dgm:pt>
    <dgm:pt modelId="{7E437D4B-1B6F-9E4D-9779-28A918558714}" type="pres">
      <dgm:prSet presAssocID="{1F036008-6B5D-D54D-9DF2-B576A2AC6FE7}" presName="parTrans" presStyleLbl="sibTrans2D1" presStyleIdx="2" presStyleCnt="4"/>
      <dgm:spPr bwMode="auto"/>
      <dgm:t>
        <a:bodyPr/>
        <a:lstStyle/>
        <a:p>
          <a:endParaRPr lang="en-US"/>
        </a:p>
      </dgm:t>
    </dgm:pt>
    <dgm:pt modelId="{4E4CFF20-D337-1B4E-B81D-1156CD7293B3}" type="pres">
      <dgm:prSet presAssocID="{1F036008-6B5D-D54D-9DF2-B576A2AC6FE7}" presName="connectorText" presStyleLbl="sibTrans2D1" presStyleIdx="2" presStyleCnt="4"/>
      <dgm:spPr bwMode="auto"/>
      <dgm:t>
        <a:bodyPr/>
        <a:lstStyle/>
        <a:p>
          <a:endParaRPr lang="en-US"/>
        </a:p>
      </dgm:t>
    </dgm:pt>
    <dgm:pt modelId="{E16E7EB0-8931-7640-9BF7-620B5C82D269}" type="pres">
      <dgm:prSet presAssocID="{DE5B8F78-6C42-1D4D-B428-48851038E972}" presName="node" presStyleLbl="node1" presStyleIdx="2" presStyleCnt="4" custRadScaleRad="167700" custRadScaleInc="184744">
        <dgm:presLayoutVars>
          <dgm:bulletEnabled val="1"/>
        </dgm:presLayoutVars>
      </dgm:prSet>
      <dgm:spPr bwMode="auto"/>
      <dgm:t>
        <a:bodyPr/>
        <a:lstStyle/>
        <a:p>
          <a:endParaRPr lang="en-US"/>
        </a:p>
      </dgm:t>
    </dgm:pt>
    <dgm:pt modelId="{E072BD2A-8433-5149-A464-35C42380D8D3}" type="pres">
      <dgm:prSet presAssocID="{83466BA0-A9D5-FA47-80FE-CC3EE9E6CC6E}" presName="parTrans" presStyleLbl="sibTrans2D1" presStyleIdx="3" presStyleCnt="4" custAng="21595" custScaleX="171708" custLinFactNeighborX="8924" custLinFactNeighborY="-12059"/>
      <dgm:spPr bwMode="auto"/>
      <dgm:t>
        <a:bodyPr/>
        <a:lstStyle/>
        <a:p>
          <a:endParaRPr lang="en-US"/>
        </a:p>
      </dgm:t>
    </dgm:pt>
    <dgm:pt modelId="{C297E92F-07B4-564B-9425-88E55C526296}" type="pres">
      <dgm:prSet presAssocID="{83466BA0-A9D5-FA47-80FE-CC3EE9E6CC6E}" presName="connectorText" presStyleLbl="sibTrans2D1" presStyleIdx="3" presStyleCnt="4"/>
      <dgm:spPr bwMode="auto"/>
      <dgm:t>
        <a:bodyPr/>
        <a:lstStyle/>
        <a:p>
          <a:endParaRPr lang="en-US"/>
        </a:p>
      </dgm:t>
    </dgm:pt>
    <dgm:pt modelId="{E0A37FFC-6CE4-2647-8453-F688D29FD3A8}" type="pres">
      <dgm:prSet presAssocID="{E8CB5AEE-7F19-BA45-A92D-970E56699EDD}" presName="node" presStyleLbl="node1" presStyleIdx="3" presStyleCnt="4" custRadScaleRad="199459" custRadScaleInc="330904">
        <dgm:presLayoutVars>
          <dgm:bulletEnabled val="1"/>
        </dgm:presLayoutVars>
      </dgm:prSet>
      <dgm:spPr bwMode="auto"/>
      <dgm:t>
        <a:bodyPr/>
        <a:lstStyle/>
        <a:p>
          <a:endParaRPr lang="en-US"/>
        </a:p>
      </dgm:t>
    </dgm:pt>
  </dgm:ptLst>
  <dgm:cxnLst>
    <dgm:cxn modelId="{5061157A-E8DC-DB40-9412-BBCE8AF814DE}" srcId="{B4DC3607-1A61-0347-8D71-927845CF74BA}" destId="{53372B5E-EEE8-7047-A0AA-E48B0DA85CD5}" srcOrd="0" destOrd="0" parTransId="{F96775A4-75A0-EF4D-AE2A-47BD1C4DE674}" sibTransId="{C44DDAEF-2C8F-C84C-AE42-A51137961D9D}"/>
    <dgm:cxn modelId="{F2CB1154-8996-A941-9F35-B05D8DF9DED3}" type="presOf" srcId="{F96775A4-75A0-EF4D-AE2A-47BD1C4DE674}" destId="{1FED3A25-E559-1446-8DCA-7B2214FF1916}" srcOrd="0" destOrd="0" presId="urn:microsoft.com/office/officeart/2005/8/layout/radial5#1"/>
    <dgm:cxn modelId="{03C766FB-7703-9C40-8514-328DE9A0CA59}" type="presOf" srcId="{53372B5E-EEE8-7047-A0AA-E48B0DA85CD5}" destId="{B7BD37AA-A70D-714F-94AF-ACE96BBBE88B}" srcOrd="0" destOrd="0" presId="urn:microsoft.com/office/officeart/2005/8/layout/radial5#1"/>
    <dgm:cxn modelId="{E3B44323-D852-1042-8A7D-9F3E5267F9BC}" type="presOf" srcId="{892FC116-EDCB-A943-8E08-0A2537CBE1E8}" destId="{73BB34D3-306E-C448-873A-7A302D4617F1}" srcOrd="1" destOrd="0" presId="urn:microsoft.com/office/officeart/2005/8/layout/radial5#1"/>
    <dgm:cxn modelId="{7D237F8D-550F-6948-AE96-4DFFB5ADA3AA}" srcId="{3E9DE8F6-3FBD-2940-88AA-17FCCCB6E816}" destId="{B4DC3607-1A61-0347-8D71-927845CF74BA}" srcOrd="0" destOrd="0" parTransId="{64D311FA-30C9-4844-80AA-35D7C6815F50}" sibTransId="{4537CE78-0BE0-144D-85BC-2D44ABC618D3}"/>
    <dgm:cxn modelId="{33EE2ACB-F906-B245-9BF0-7EC1DFE9EDA8}" type="presOf" srcId="{F96775A4-75A0-EF4D-AE2A-47BD1C4DE674}" destId="{BDBD0F47-4700-0B41-BA27-2FA18646FD5F}" srcOrd="1" destOrd="0" presId="urn:microsoft.com/office/officeart/2005/8/layout/radial5#1"/>
    <dgm:cxn modelId="{EFC2B8BE-9AC3-C545-88FB-50C38858569B}" type="presOf" srcId="{3E9DE8F6-3FBD-2940-88AA-17FCCCB6E816}" destId="{2BEC3AA3-275C-3D4D-98E8-6C77F5C299BB}" srcOrd="0" destOrd="0" presId="urn:microsoft.com/office/officeart/2005/8/layout/radial5#1"/>
    <dgm:cxn modelId="{F2FC94D4-D16E-7148-B573-793C275E1438}" type="presOf" srcId="{B4DC3607-1A61-0347-8D71-927845CF74BA}" destId="{C8B38553-0E74-6740-8567-9AD60F6DEF88}" srcOrd="0" destOrd="0" presId="urn:microsoft.com/office/officeart/2005/8/layout/radial5#1"/>
    <dgm:cxn modelId="{AC025230-A989-094C-B2CE-CA18A42DABCC}" srcId="{B4DC3607-1A61-0347-8D71-927845CF74BA}" destId="{D883A420-15CE-E444-A0D2-E2D59BDADB1B}" srcOrd="1" destOrd="0" parTransId="{892FC116-EDCB-A943-8E08-0A2537CBE1E8}" sibTransId="{A8FE4119-DB64-AE4B-886A-9E9B154190F8}"/>
    <dgm:cxn modelId="{598DD3A2-E0D3-1F44-BD3A-343F4F979F22}" type="presOf" srcId="{83466BA0-A9D5-FA47-80FE-CC3EE9E6CC6E}" destId="{E072BD2A-8433-5149-A464-35C42380D8D3}" srcOrd="0" destOrd="0" presId="urn:microsoft.com/office/officeart/2005/8/layout/radial5#1"/>
    <dgm:cxn modelId="{1AFE3E71-9CBE-1246-96A0-36E57E45090B}" type="presOf" srcId="{DE5B8F78-6C42-1D4D-B428-48851038E972}" destId="{E16E7EB0-8931-7640-9BF7-620B5C82D269}" srcOrd="0" destOrd="0" presId="urn:microsoft.com/office/officeart/2005/8/layout/radial5#1"/>
    <dgm:cxn modelId="{2683A32E-4F69-524A-B236-4D5E77AA8C87}" srcId="{B4DC3607-1A61-0347-8D71-927845CF74BA}" destId="{DE5B8F78-6C42-1D4D-B428-48851038E972}" srcOrd="2" destOrd="0" parTransId="{1F036008-6B5D-D54D-9DF2-B576A2AC6FE7}" sibTransId="{348CB283-F29D-B648-8C91-89374D8B4681}"/>
    <dgm:cxn modelId="{040CE4D0-F3BA-DE4D-AE22-0B8CBDB3705B}" srcId="{B4DC3607-1A61-0347-8D71-927845CF74BA}" destId="{E8CB5AEE-7F19-BA45-A92D-970E56699EDD}" srcOrd="3" destOrd="0" parTransId="{83466BA0-A9D5-FA47-80FE-CC3EE9E6CC6E}" sibTransId="{8E7D13F9-834E-DD42-94ED-81DBF3759C2B}"/>
    <dgm:cxn modelId="{FB31BAE9-7AAF-0E4A-B676-75E305698150}" type="presOf" srcId="{1F036008-6B5D-D54D-9DF2-B576A2AC6FE7}" destId="{4E4CFF20-D337-1B4E-B81D-1156CD7293B3}" srcOrd="1" destOrd="0" presId="urn:microsoft.com/office/officeart/2005/8/layout/radial5#1"/>
    <dgm:cxn modelId="{CF42E822-0777-BF4A-9296-48B077B2537E}" type="presOf" srcId="{892FC116-EDCB-A943-8E08-0A2537CBE1E8}" destId="{A58F4E7D-8A3D-AF4E-8F41-0BAE2AF29CAD}" srcOrd="0" destOrd="0" presId="urn:microsoft.com/office/officeart/2005/8/layout/radial5#1"/>
    <dgm:cxn modelId="{B71CCCC6-4BD0-E047-BEFE-0B4B5471B400}" type="presOf" srcId="{E8CB5AEE-7F19-BA45-A92D-970E56699EDD}" destId="{E0A37FFC-6CE4-2647-8453-F688D29FD3A8}" srcOrd="0" destOrd="0" presId="urn:microsoft.com/office/officeart/2005/8/layout/radial5#1"/>
    <dgm:cxn modelId="{45F05209-50A8-7E49-85FB-7790537F127D}" type="presOf" srcId="{D883A420-15CE-E444-A0D2-E2D59BDADB1B}" destId="{46F08CA9-FC05-744A-BA33-24FE52DC1BD6}" srcOrd="0" destOrd="0" presId="urn:microsoft.com/office/officeart/2005/8/layout/radial5#1"/>
    <dgm:cxn modelId="{26ADB50D-9D9E-CB46-A9AD-9D0179170EDD}" type="presOf" srcId="{1F036008-6B5D-D54D-9DF2-B576A2AC6FE7}" destId="{7E437D4B-1B6F-9E4D-9779-28A918558714}" srcOrd="0" destOrd="0" presId="urn:microsoft.com/office/officeart/2005/8/layout/radial5#1"/>
    <dgm:cxn modelId="{529635F7-594C-2848-8CAF-EACA55DD58B8}" type="presOf" srcId="{83466BA0-A9D5-FA47-80FE-CC3EE9E6CC6E}" destId="{C297E92F-07B4-564B-9425-88E55C526296}" srcOrd="1" destOrd="0" presId="urn:microsoft.com/office/officeart/2005/8/layout/radial5#1"/>
    <dgm:cxn modelId="{87A6EB6C-C79C-D740-B50B-8167FABCF017}" type="presParOf" srcId="{2BEC3AA3-275C-3D4D-98E8-6C77F5C299BB}" destId="{C8B38553-0E74-6740-8567-9AD60F6DEF88}" srcOrd="0" destOrd="0" presId="urn:microsoft.com/office/officeart/2005/8/layout/radial5#1"/>
    <dgm:cxn modelId="{A510830C-3D26-2E47-A02D-B8F526FCF34A}" type="presParOf" srcId="{2BEC3AA3-275C-3D4D-98E8-6C77F5C299BB}" destId="{1FED3A25-E559-1446-8DCA-7B2214FF1916}" srcOrd="1" destOrd="0" presId="urn:microsoft.com/office/officeart/2005/8/layout/radial5#1"/>
    <dgm:cxn modelId="{82209F1E-9C5D-634E-AA7E-B49C6DB71F40}" type="presParOf" srcId="{1FED3A25-E559-1446-8DCA-7B2214FF1916}" destId="{BDBD0F47-4700-0B41-BA27-2FA18646FD5F}" srcOrd="0" destOrd="0" presId="urn:microsoft.com/office/officeart/2005/8/layout/radial5#1"/>
    <dgm:cxn modelId="{2C2AF959-904E-B94B-B9F0-5ABDA5F27033}" type="presParOf" srcId="{2BEC3AA3-275C-3D4D-98E8-6C77F5C299BB}" destId="{B7BD37AA-A70D-714F-94AF-ACE96BBBE88B}" srcOrd="2" destOrd="0" presId="urn:microsoft.com/office/officeart/2005/8/layout/radial5#1"/>
    <dgm:cxn modelId="{23BF6BEE-F1A2-DD4D-AFFF-6DA1174DEDDA}" type="presParOf" srcId="{2BEC3AA3-275C-3D4D-98E8-6C77F5C299BB}" destId="{A58F4E7D-8A3D-AF4E-8F41-0BAE2AF29CAD}" srcOrd="3" destOrd="0" presId="urn:microsoft.com/office/officeart/2005/8/layout/radial5#1"/>
    <dgm:cxn modelId="{9486CADB-5846-9841-82CF-3CAA65E5FADF}" type="presParOf" srcId="{A58F4E7D-8A3D-AF4E-8F41-0BAE2AF29CAD}" destId="{73BB34D3-306E-C448-873A-7A302D4617F1}" srcOrd="0" destOrd="0" presId="urn:microsoft.com/office/officeart/2005/8/layout/radial5#1"/>
    <dgm:cxn modelId="{FF39C1B1-F39D-3843-A8EC-32892E1887DD}" type="presParOf" srcId="{2BEC3AA3-275C-3D4D-98E8-6C77F5C299BB}" destId="{46F08CA9-FC05-744A-BA33-24FE52DC1BD6}" srcOrd="4" destOrd="0" presId="urn:microsoft.com/office/officeart/2005/8/layout/radial5#1"/>
    <dgm:cxn modelId="{B9620D94-5E6C-7F41-A03F-0BC7BAB1D0E7}" type="presParOf" srcId="{2BEC3AA3-275C-3D4D-98E8-6C77F5C299BB}" destId="{7E437D4B-1B6F-9E4D-9779-28A918558714}" srcOrd="5" destOrd="0" presId="urn:microsoft.com/office/officeart/2005/8/layout/radial5#1"/>
    <dgm:cxn modelId="{D5E4F855-5787-6F41-AC88-01FE3FE3DC6C}" type="presParOf" srcId="{7E437D4B-1B6F-9E4D-9779-28A918558714}" destId="{4E4CFF20-D337-1B4E-B81D-1156CD7293B3}" srcOrd="0" destOrd="0" presId="urn:microsoft.com/office/officeart/2005/8/layout/radial5#1"/>
    <dgm:cxn modelId="{7AAD2D37-4FCC-144A-B299-6C06368E230D}" type="presParOf" srcId="{2BEC3AA3-275C-3D4D-98E8-6C77F5C299BB}" destId="{E16E7EB0-8931-7640-9BF7-620B5C82D269}" srcOrd="6" destOrd="0" presId="urn:microsoft.com/office/officeart/2005/8/layout/radial5#1"/>
    <dgm:cxn modelId="{218820D1-E60E-9349-B7F4-438E79AFC580}" type="presParOf" srcId="{2BEC3AA3-275C-3D4D-98E8-6C77F5C299BB}" destId="{E072BD2A-8433-5149-A464-35C42380D8D3}" srcOrd="7" destOrd="0" presId="urn:microsoft.com/office/officeart/2005/8/layout/radial5#1"/>
    <dgm:cxn modelId="{37B1A915-0DAB-354F-81AE-4B0557F49DF4}" type="presParOf" srcId="{E072BD2A-8433-5149-A464-35C42380D8D3}" destId="{C297E92F-07B4-564B-9425-88E55C526296}" srcOrd="0" destOrd="0" presId="urn:microsoft.com/office/officeart/2005/8/layout/radial5#1"/>
    <dgm:cxn modelId="{62464030-FEE2-DA43-AA5B-C03CC43A7468}" type="presParOf" srcId="{2BEC3AA3-275C-3D4D-98E8-6C77F5C299BB}" destId="{E0A37FFC-6CE4-2647-8453-F688D29FD3A8}" srcOrd="8" destOrd="0" presId="urn:microsoft.com/office/officeart/2005/8/layout/radial5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38553-0E74-6740-8567-9AD60F6DEF88}">
      <dsp:nvSpPr>
        <dsp:cNvPr id="0" name=""/>
        <dsp:cNvSpPr/>
      </dsp:nvSpPr>
      <dsp:spPr bwMode="auto">
        <a:xfrm>
          <a:off x="365106" y="8144"/>
          <a:ext cx="1672167" cy="1672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200" kern="1200"/>
            <a:t>Injectors</a:t>
          </a:r>
          <a:endParaRPr sz="2200" kern="120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200" kern="1200"/>
            <a:t>upgrade</a:t>
          </a:r>
          <a:endParaRPr sz="2200" kern="1200"/>
        </a:p>
      </dsp:txBody>
      <dsp:txXfrm>
        <a:off x="609989" y="253027"/>
        <a:ext cx="1182401" cy="1182401"/>
      </dsp:txXfrm>
    </dsp:sp>
    <dsp:sp modelId="{1FED3A25-E559-1446-8DCA-7B2214FF1916}">
      <dsp:nvSpPr>
        <dsp:cNvPr id="0" name=""/>
        <dsp:cNvSpPr/>
      </dsp:nvSpPr>
      <dsp:spPr bwMode="auto">
        <a:xfrm rot="1292937">
          <a:off x="2147698" y="1094334"/>
          <a:ext cx="480910" cy="437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800" kern="1200"/>
        </a:p>
      </dsp:txBody>
      <dsp:txXfrm>
        <a:off x="2152282" y="1157693"/>
        <a:ext cx="349737" cy="262347"/>
      </dsp:txXfrm>
    </dsp:sp>
    <dsp:sp modelId="{B7BD37AA-A70D-714F-94AF-ACE96BBBE88B}">
      <dsp:nvSpPr>
        <dsp:cNvPr id="0" name=""/>
        <dsp:cNvSpPr/>
      </dsp:nvSpPr>
      <dsp:spPr bwMode="auto">
        <a:xfrm>
          <a:off x="2777847" y="1077761"/>
          <a:ext cx="1286015" cy="1286015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200" kern="1200" dirty="0"/>
            <a:t>SR Injection section</a:t>
          </a:r>
          <a:endParaRPr sz="14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100" kern="1200" dirty="0"/>
            <a:t>improvement</a:t>
          </a:r>
          <a:endParaRPr sz="14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500" kern="1200" dirty="0"/>
        </a:p>
      </dsp:txBody>
      <dsp:txXfrm>
        <a:off x="2966180" y="1266094"/>
        <a:ext cx="909349" cy="909349"/>
      </dsp:txXfrm>
    </dsp:sp>
    <dsp:sp modelId="{A58F4E7D-8A3D-AF4E-8F41-0BAE2AF29CAD}">
      <dsp:nvSpPr>
        <dsp:cNvPr id="0" name=""/>
        <dsp:cNvSpPr/>
      </dsp:nvSpPr>
      <dsp:spPr bwMode="auto">
        <a:xfrm rot="3603985">
          <a:off x="1604873" y="1597344"/>
          <a:ext cx="311699" cy="437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800" kern="1200"/>
        </a:p>
      </dsp:txBody>
      <dsp:txXfrm>
        <a:off x="1628297" y="1644275"/>
        <a:ext cx="218189" cy="262347"/>
      </dsp:txXfrm>
    </dsp:sp>
    <dsp:sp modelId="{46F08CA9-FC05-744A-BA33-24FE52DC1BD6}">
      <dsp:nvSpPr>
        <dsp:cNvPr id="0" name=""/>
        <dsp:cNvSpPr/>
      </dsp:nvSpPr>
      <dsp:spPr bwMode="auto">
        <a:xfrm>
          <a:off x="1589708" y="1992668"/>
          <a:ext cx="1286015" cy="12860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400" kern="1200" dirty="0"/>
            <a:t>Booster</a:t>
          </a:r>
          <a:endParaRPr lang="en-US" sz="12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100" kern="1200" dirty="0">
              <a:solidFill>
                <a:schemeClr val="bg1"/>
              </a:solidFill>
            </a:rPr>
            <a:t>refurbishment</a:t>
          </a:r>
          <a:r>
            <a:rPr lang="en-US" sz="1200" kern="1200" dirty="0"/>
            <a:t>       </a:t>
          </a:r>
          <a:endParaRPr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5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500" kern="1200" dirty="0"/>
        </a:p>
      </dsp:txBody>
      <dsp:txXfrm>
        <a:off x="1778041" y="2181001"/>
        <a:ext cx="909349" cy="909349"/>
      </dsp:txXfrm>
    </dsp:sp>
    <dsp:sp modelId="{7E437D4B-1B6F-9E4D-9779-28A918558714}">
      <dsp:nvSpPr>
        <dsp:cNvPr id="0" name=""/>
        <dsp:cNvSpPr/>
      </dsp:nvSpPr>
      <dsp:spPr bwMode="auto">
        <a:xfrm rot="6225049">
          <a:off x="795990" y="1693493"/>
          <a:ext cx="287746" cy="437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800" kern="1200"/>
        </a:p>
      </dsp:txBody>
      <dsp:txXfrm rot="10800000">
        <a:off x="849412" y="1739017"/>
        <a:ext cx="201422" cy="262347"/>
      </dsp:txXfrm>
    </dsp:sp>
    <dsp:sp modelId="{E16E7EB0-8931-7640-9BF7-620B5C82D269}">
      <dsp:nvSpPr>
        <dsp:cNvPr id="0" name=""/>
        <dsp:cNvSpPr/>
      </dsp:nvSpPr>
      <dsp:spPr bwMode="auto">
        <a:xfrm>
          <a:off x="77551" y="2165275"/>
          <a:ext cx="1286015" cy="1286015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 dirty="0" err="1">
              <a:solidFill>
                <a:schemeClr val="bg1"/>
              </a:solidFill>
            </a:rPr>
            <a:t>Linac</a:t>
          </a:r>
          <a:endParaRPr lang="en-US" sz="1200" kern="1200" dirty="0">
            <a:solidFill>
              <a:schemeClr val="bg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100" kern="1200" dirty="0">
              <a:solidFill>
                <a:schemeClr val="bg1"/>
              </a:solidFill>
            </a:rPr>
            <a:t>refurbishment</a:t>
          </a:r>
          <a:endParaRPr lang="en-US" sz="1050" kern="1200" dirty="0">
            <a:solidFill>
              <a:schemeClr val="bg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265884" y="2353608"/>
        <a:ext cx="909349" cy="909349"/>
      </dsp:txXfrm>
    </dsp:sp>
    <dsp:sp modelId="{E072BD2A-8433-5149-A464-35C42380D8D3}">
      <dsp:nvSpPr>
        <dsp:cNvPr id="0" name=""/>
        <dsp:cNvSpPr/>
      </dsp:nvSpPr>
      <dsp:spPr bwMode="auto">
        <a:xfrm rot="21498030">
          <a:off x="2353825" y="471019"/>
          <a:ext cx="3749712" cy="437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en-US" sz="1800" kern="1200"/>
        </a:p>
      </dsp:txBody>
      <dsp:txXfrm>
        <a:off x="2353854" y="560413"/>
        <a:ext cx="3618539" cy="262347"/>
      </dsp:txXfrm>
    </dsp:sp>
    <dsp:sp modelId="{E0A37FFC-6CE4-2647-8453-F688D29FD3A8}">
      <dsp:nvSpPr>
        <dsp:cNvPr id="0" name=""/>
        <dsp:cNvSpPr/>
      </dsp:nvSpPr>
      <dsp:spPr bwMode="auto">
        <a:xfrm>
          <a:off x="6153983" y="0"/>
          <a:ext cx="1286015" cy="1286015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500" b="1" kern="1200"/>
            <a:t>NEW</a:t>
          </a:r>
          <a:endParaRPr sz="2500" kern="120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500" b="1" kern="1200"/>
            <a:t>Linac</a:t>
          </a:r>
        </a:p>
      </dsp:txBody>
      <dsp:txXfrm>
        <a:off x="6342316" y="188333"/>
        <a:ext cx="909349" cy="909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#1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  <dgm:varLst>
              <dgm:bulletEnabled val="1"/>
            </dgm:var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739775"/>
            <a:ext cx="591978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5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35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04B-00F0-0E99-A465-4C67CFD79C18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72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B6F67-95A1-1D6F-6120-6BB6A54C0FAF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50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E3A8B-8E4C-0B80-3B16-DE64453F4601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94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C503BF-6C68-87DE-BB24-E676A2143B76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93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092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F23798-7F74-93E6-C9B9-42D9C4A4CB6B}" type="slidenum">
              <a:rPr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68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33rd ESLS Workshop at Synchrotron SOLEIL – ESRF report - 29/31 OCTOBER 2025 - Revol JL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876" y="4225652"/>
            <a:ext cx="4896544" cy="122513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002514"/>
            <a:ext cx="9144000" cy="12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Accelerator operation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u="sng" dirty="0" smtClean="0">
                <a:solidFill>
                  <a:srgbClr val="C00000"/>
                </a:solidFill>
                <a:latin typeface="+mj-lt"/>
              </a:rPr>
              <a:t>Jean-Luc </a:t>
            </a:r>
            <a:r>
              <a:rPr lang="en-US" sz="2000" b="1" u="sng" dirty="0" err="1" smtClean="0">
                <a:solidFill>
                  <a:srgbClr val="C00000"/>
                </a:solidFill>
                <a:latin typeface="+mj-lt"/>
              </a:rPr>
              <a:t>Revol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, Nicola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Carmignani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050" b="1" i="1" kern="0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200" i="1" kern="0" dirty="0">
                <a:solidFill>
                  <a:srgbClr val="132577"/>
                </a:solidFill>
                <a:latin typeface="+mj-lt"/>
              </a:rPr>
              <a:t>On behalf of the EBS Accelerator </a:t>
            </a:r>
            <a:r>
              <a:rPr lang="en-GB" sz="1200" i="1" kern="0" dirty="0" smtClean="0">
                <a:solidFill>
                  <a:srgbClr val="132577"/>
                </a:solidFill>
                <a:latin typeface="+mj-lt"/>
              </a:rPr>
              <a:t>Team</a:t>
            </a:r>
            <a:endParaRPr lang="en-GB" sz="1200" i="1" kern="0" dirty="0">
              <a:solidFill>
                <a:srgbClr val="132577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93204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kern="0" dirty="0">
                <a:solidFill>
                  <a:srgbClr val="132577"/>
                </a:solidFill>
              </a:rPr>
              <a:t>33rd European Synchrotron Light Source Workshop 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kern="0" dirty="0" smtClean="0">
                <a:solidFill>
                  <a:srgbClr val="132577"/>
                </a:solidFill>
              </a:rPr>
              <a:t>Synchrotron SOLEIL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kern="0" dirty="0" smtClean="0">
                <a:solidFill>
                  <a:srgbClr val="132577"/>
                </a:solidFill>
              </a:rPr>
              <a:t>29</a:t>
            </a:r>
            <a:r>
              <a:rPr lang="en-GB" sz="1600" kern="0" baseline="30000" dirty="0" smtClean="0">
                <a:solidFill>
                  <a:srgbClr val="132577"/>
                </a:solidFill>
              </a:rPr>
              <a:t>th</a:t>
            </a:r>
            <a:r>
              <a:rPr lang="en-GB" sz="1600" kern="0" dirty="0" smtClean="0">
                <a:solidFill>
                  <a:srgbClr val="132577"/>
                </a:solidFill>
              </a:rPr>
              <a:t>-31</a:t>
            </a:r>
            <a:r>
              <a:rPr lang="en-GB" sz="1600" kern="0" baseline="30000" dirty="0" smtClean="0">
                <a:solidFill>
                  <a:srgbClr val="132577"/>
                </a:solidFill>
              </a:rPr>
              <a:t>st</a:t>
            </a:r>
            <a:r>
              <a:rPr lang="en-GB" sz="1600" kern="0" dirty="0" smtClean="0">
                <a:solidFill>
                  <a:srgbClr val="132577"/>
                </a:solidFill>
              </a:rPr>
              <a:t> October 2025</a:t>
            </a:r>
            <a:endParaRPr lang="en-GB" sz="1600" kern="0" dirty="0">
              <a:solidFill>
                <a:srgbClr val="132577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3" y="2232204"/>
            <a:ext cx="2550561" cy="2716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0" y="2902213"/>
            <a:ext cx="351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2000" dirty="0" smtClean="0"/>
              <a:t>Statistics and failures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2000" dirty="0" smtClean="0"/>
              <a:t>Shutdown activities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2000" dirty="0" smtClean="0"/>
              <a:t>Beam parameters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2000" dirty="0" smtClean="0"/>
              <a:t>Projects and development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BLack</a:t>
            </a:r>
            <a:r>
              <a:rPr lang="en-US" dirty="0" smtClean="0"/>
              <a:t> </a:t>
            </a:r>
            <a:r>
              <a:rPr lang="en-US" dirty="0"/>
              <a:t>out on 3 </a:t>
            </a:r>
            <a:r>
              <a:rPr lang="en-US" dirty="0" smtClean="0"/>
              <a:t>September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91530" y="5027459"/>
            <a:ext cx="338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200" b="1" i="1" dirty="0" smtClean="0"/>
              <a:t>Short circuit in the 20 kV harmonic filters due to an animal, </a:t>
            </a:r>
            <a:r>
              <a:rPr lang="en-GB" sz="1200" b="1" i="1" u="sng" dirty="0" smtClean="0"/>
              <a:t>downstream HQPS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03" y="126000"/>
            <a:ext cx="4909497" cy="263911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49463" y="3136481"/>
            <a:ext cx="6170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All </a:t>
            </a:r>
            <a:r>
              <a:rPr lang="en-GB" sz="1400" dirty="0" smtClean="0"/>
              <a:t>standbys </a:t>
            </a:r>
            <a:r>
              <a:rPr lang="en-GB" sz="1400" dirty="0"/>
              <a:t>on site to restart the </a:t>
            </a:r>
            <a:r>
              <a:rPr lang="en-GB" sz="1400" dirty="0" smtClean="0"/>
              <a:t>equipment of the accelerators</a:t>
            </a:r>
            <a:endParaRPr lang="en-GB" sz="1400" dirty="0"/>
          </a:p>
          <a:p>
            <a:pPr defTabSz="685800">
              <a:spcBef>
                <a:spcPts val="600"/>
              </a:spcBef>
            </a:pP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</a:rPr>
              <a:t>As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usual, it is difficult to restart after a </a:t>
            </a: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</a:rPr>
              <a:t>complete black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out. Some equipment </a:t>
            </a: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</a:rPr>
              <a:t>is broken,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some </a:t>
            </a: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</a:rPr>
              <a:t>settings are not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correct, a few </a:t>
            </a: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</a:rPr>
              <a:t>pieces of equipment hidden…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Need time ….. </a:t>
            </a:r>
          </a:p>
          <a:p>
            <a:pPr defTabSz="685800">
              <a:spcBef>
                <a:spcPts val="600"/>
              </a:spcBef>
            </a:pP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	</a:t>
            </a:r>
            <a:r>
              <a:rPr lang="en-GB" sz="12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</a:t>
            </a:r>
            <a:r>
              <a:rPr lang="en-GB" sz="1200" i="1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GB" sz="12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situation has improved but some procedures still needed concerning control restart</a:t>
            </a:r>
            <a:endParaRPr lang="en-GB" sz="1200" i="1" dirty="0" smtClean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7770" y="4133727"/>
            <a:ext cx="5674290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CPMUs </a:t>
            </a:r>
            <a:r>
              <a:rPr lang="en-US" sz="1400" dirty="0" err="1" smtClean="0">
                <a:solidFill>
                  <a:prstClr val="black"/>
                </a:solidFill>
                <a:latin typeface="Calibri" panose="020F0502020204030204"/>
              </a:rPr>
              <a:t>cryo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-coolers this time kept cooled up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after the power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outage</a:t>
            </a:r>
          </a:p>
          <a:p>
            <a:pPr defTabSz="685800"/>
            <a:r>
              <a:rPr lang="en-GB" sz="11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	</a:t>
            </a:r>
            <a:r>
              <a:rPr lang="en-GB" sz="1100" i="1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GB" sz="11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No problem this time thanks to the new dual powering system</a:t>
            </a:r>
            <a:endParaRPr lang="en-GB" sz="11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60" y="584827"/>
            <a:ext cx="2826287" cy="1567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0" y="1496452"/>
            <a:ext cx="2341250" cy="2364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3924992"/>
            <a:ext cx="2341250" cy="1092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49462" y="2693233"/>
            <a:ext cx="6100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A similar black out occurred last year on 1</a:t>
            </a:r>
            <a:r>
              <a:rPr lang="en-GB" sz="1200" i="1" baseline="30000" dirty="0" smtClean="0"/>
              <a:t>st</a:t>
            </a:r>
            <a:r>
              <a:rPr lang="en-GB" sz="1200" i="1" dirty="0" smtClean="0"/>
              <a:t> September due to the feeding line</a:t>
            </a:r>
          </a:p>
          <a:p>
            <a:pPr>
              <a:spcAft>
                <a:spcPts val="1200"/>
              </a:spcAft>
            </a:pPr>
            <a:r>
              <a:rPr lang="en-GB" sz="1200" dirty="0" smtClean="0"/>
              <a:t>Lessons learned</a:t>
            </a:r>
            <a:r>
              <a:rPr lang="en-GB" sz="1200" i="1" dirty="0" smtClean="0"/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78353" y="4592364"/>
            <a:ext cx="5674290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Diesel engineer repaired</a:t>
            </a:r>
          </a:p>
          <a:p>
            <a:pPr defTabSz="685800"/>
            <a:r>
              <a:rPr lang="en-GB" sz="11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	</a:t>
            </a:r>
            <a:r>
              <a:rPr lang="en-GB" sz="1100" i="1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GB" sz="1100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But of no use due to the origin of the black out</a:t>
            </a:r>
            <a:endParaRPr lang="en-GB" sz="11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0106" y="50510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/>
              <a:t>Single mailing list for information diffusion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>
                <a:solidFill>
                  <a:srgbClr val="FF0000"/>
                </a:solidFill>
              </a:rPr>
              <a:t>address to be contacted done but single list still not done)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7578" y="3743939"/>
            <a:ext cx="1972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i="1" dirty="0" smtClean="0"/>
              <a:t>Detailed restart in back-up slide</a:t>
            </a:r>
          </a:p>
        </p:txBody>
      </p:sp>
    </p:spTree>
    <p:extLst>
      <p:ext uri="{BB962C8B-B14F-4D97-AF65-F5344CB8AC3E}">
        <p14:creationId xmlns:p14="http://schemas.microsoft.com/office/powerpoint/2010/main" val="160655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2025-01: fifth  week: </a:t>
            </a:r>
            <a:r>
              <a:rPr lang="en-US" dirty="0" smtClean="0"/>
              <a:t> 31 </a:t>
            </a:r>
            <a:r>
              <a:rPr lang="en-US" dirty="0"/>
              <a:t>Skipped refills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sp>
        <p:nvSpPr>
          <p:cNvPr id="6" name="Rectangle 5"/>
          <p:cNvSpPr/>
          <p:nvPr/>
        </p:nvSpPr>
        <p:spPr>
          <a:xfrm>
            <a:off x="2669513" y="2192472"/>
            <a:ext cx="1220947" cy="170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err="1"/>
              <a:t>Linac</a:t>
            </a:r>
            <a:r>
              <a:rPr lang="en-GB" sz="1200" b="1" dirty="0"/>
              <a:t> modulators in fault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DA7B1-CA9A-8387-8C37-2643CE46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>
          <a:xfrm>
            <a:off x="198001" y="643046"/>
            <a:ext cx="5302360" cy="22438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848677-848F-0D80-DDC7-AFCC248F92AC}"/>
              </a:ext>
            </a:extLst>
          </p:cNvPr>
          <p:cNvCxnSpPr>
            <a:cxnSpLocks/>
          </p:cNvCxnSpPr>
          <p:nvPr/>
        </p:nvCxnSpPr>
        <p:spPr>
          <a:xfrm flipV="1">
            <a:off x="2669513" y="1146718"/>
            <a:ext cx="523586" cy="343879"/>
          </a:xfrm>
          <a:prstGeom prst="straightConnector1">
            <a:avLst/>
          </a:prstGeom>
          <a:ln w="50800">
            <a:solidFill>
              <a:srgbClr val="FF00FF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F9C47D-3255-4799-8256-A16333224937}"/>
              </a:ext>
            </a:extLst>
          </p:cNvPr>
          <p:cNvSpPr txBox="1"/>
          <p:nvPr/>
        </p:nvSpPr>
        <p:spPr>
          <a:xfrm>
            <a:off x="248105" y="2867593"/>
            <a:ext cx="7723768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2016 Commissioning of </a:t>
            </a:r>
            <a:r>
              <a:rPr lang="en-US" sz="1200" dirty="0" smtClean="0"/>
              <a:t>RIPS</a:t>
            </a:r>
            <a:endParaRPr lang="en-US" sz="1200" dirty="0"/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2016-2024:</a:t>
            </a:r>
          </a:p>
          <a:p>
            <a:pPr marL="5143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Running smoothly since 2018 after fixing minor design issues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 smtClean="0"/>
              <a:t>About </a:t>
            </a:r>
            <a:r>
              <a:rPr lang="en-US" sz="1200" dirty="0"/>
              <a:t>20 millions cycles </a:t>
            </a:r>
            <a:r>
              <a:rPr lang="en-US" sz="1200" dirty="0" smtClean="0"/>
              <a:t>accumulated</a:t>
            </a:r>
          </a:p>
          <a:p>
            <a:pPr marL="1714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 smtClean="0"/>
              <a:t>July </a:t>
            </a:r>
            <a:r>
              <a:rPr lang="en-US" sz="1200" dirty="0"/>
              <a:t>2024: installation of a NEW spare IGBT stack in DP H-Bridge… </a:t>
            </a:r>
            <a:br>
              <a:rPr lang="en-US" sz="1200" dirty="0"/>
            </a:br>
            <a:r>
              <a:rPr lang="en-US" sz="1200" dirty="0"/>
              <a:t>… </a:t>
            </a:r>
            <a:r>
              <a:rPr lang="en-US" sz="1200" dirty="0">
                <a:solidFill>
                  <a:srgbClr val="FF0000"/>
                </a:solidFill>
              </a:rPr>
              <a:t>exploded after only 2.3 </a:t>
            </a:r>
            <a:r>
              <a:rPr lang="en-US" sz="1200" dirty="0" smtClean="0">
                <a:solidFill>
                  <a:srgbClr val="FF0000"/>
                </a:solidFill>
              </a:rPr>
              <a:t>million </a:t>
            </a:r>
            <a:r>
              <a:rPr lang="en-US" sz="1200" dirty="0">
                <a:solidFill>
                  <a:srgbClr val="FF0000"/>
                </a:solidFill>
              </a:rPr>
              <a:t>cycles / </a:t>
            </a:r>
            <a:r>
              <a:rPr lang="en-US" sz="1200" dirty="0" smtClean="0">
                <a:solidFill>
                  <a:srgbClr val="FF0000"/>
                </a:solidFill>
              </a:rPr>
              <a:t>6 months’ operation on 21/02 at 06:00</a:t>
            </a:r>
          </a:p>
          <a:p>
            <a:pPr marL="1714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 smtClean="0"/>
              <a:t>Replaced by spare power supply after careful checks</a:t>
            </a:r>
          </a:p>
          <a:p>
            <a:pPr marL="1714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 smtClean="0"/>
              <a:t>Procurement and repair took 5 months without operational spares</a:t>
            </a:r>
          </a:p>
          <a:p>
            <a:pPr marL="0" lvl="1">
              <a:spcBef>
                <a:spcPts val="300"/>
              </a:spcBef>
            </a:pPr>
            <a:r>
              <a:rPr lang="en-US" sz="1200" dirty="0" smtClean="0"/>
              <a:t>	</a:t>
            </a: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Use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of RIPS was </a:t>
            </a: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a constraint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during this period to minimize the operation risk. </a:t>
            </a: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	In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particular, 16 bunch mode was delivered at 40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pm.rad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instead of 20 in order to gain in lifetime</a:t>
            </a:r>
            <a:r>
              <a:rPr lang="en-US" sz="1050" dirty="0" smtClean="0"/>
              <a:t>.</a:t>
            </a:r>
            <a:endParaRPr lang="en-US" sz="1200" dirty="0"/>
          </a:p>
          <a:p>
            <a:pPr marL="171450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00" dirty="0" smtClean="0"/>
              <a:t>Back to operation on 15/07</a:t>
            </a:r>
            <a:endParaRPr lang="en-US" sz="1200" dirty="0"/>
          </a:p>
          <a:p>
            <a:pPr lvl="1">
              <a:spcBef>
                <a:spcPts val="300"/>
              </a:spcBef>
            </a:pP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94" y="1146717"/>
            <a:ext cx="3356079" cy="2210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769" y="2034446"/>
            <a:ext cx="3297043" cy="1521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9590" y="1480538"/>
            <a:ext cx="3590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70C0"/>
                </a:solidFill>
              </a:rPr>
              <a:t>A smooth decay of 31 hours </a:t>
            </a:r>
            <a:br>
              <a:rPr lang="en-GB" sz="1400" dirty="0" smtClean="0">
                <a:solidFill>
                  <a:srgbClr val="0070C0"/>
                </a:solidFill>
              </a:rPr>
            </a:br>
            <a:r>
              <a:rPr lang="en-GB" sz="1400" dirty="0" smtClean="0">
                <a:solidFill>
                  <a:srgbClr val="0070C0"/>
                </a:solidFill>
              </a:rPr>
              <a:t>(31 skipped refills) </a:t>
            </a:r>
            <a:br>
              <a:rPr lang="en-GB" sz="1400" dirty="0" smtClean="0">
                <a:solidFill>
                  <a:srgbClr val="0070C0"/>
                </a:solidFill>
              </a:rPr>
            </a:br>
            <a:r>
              <a:rPr lang="en-GB" sz="1400" dirty="0" smtClean="0">
                <a:solidFill>
                  <a:srgbClr val="0070C0"/>
                </a:solidFill>
              </a:rPr>
              <a:t>….</a:t>
            </a:r>
            <a:r>
              <a:rPr lang="en-GB" sz="1100" dirty="0" smtClean="0">
                <a:solidFill>
                  <a:srgbClr val="0070C0"/>
                </a:solidFill>
              </a:rPr>
              <a:t>which was comfortable for some users who take out attenuators!</a:t>
            </a:r>
          </a:p>
        </p:txBody>
      </p:sp>
    </p:spTree>
    <p:extLst>
      <p:ext uri="{BB962C8B-B14F-4D97-AF65-F5344CB8AC3E}">
        <p14:creationId xmlns:p14="http://schemas.microsoft.com/office/powerpoint/2010/main" val="13714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EBS </a:t>
            </a:r>
            <a:r>
              <a:rPr lang="en-US" altLang="zh-CN" dirty="0" smtClean="0"/>
              <a:t>operation record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84483" y="697260"/>
            <a:ext cx="7189895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5372 hours of beam delivered in 2024 out of 5486 hours scheduled 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Overall availability in 2024: 97.92 %, with MTBF = 72 </a:t>
            </a:r>
            <a:r>
              <a:rPr lang="en-US" sz="1350" b="1" kern="0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hrs</a:t>
            </a:r>
            <a:r>
              <a:rPr lang="en-US" sz="135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and MDF = 1.59 </a:t>
            </a:r>
            <a:r>
              <a:rPr lang="en-US" sz="1350" b="1" kern="0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hrs</a:t>
            </a:r>
            <a:endParaRPr lang="en-US" sz="1350" b="1" kern="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In 2025, 4358.7 hours of beam delivered in 2025 out of  4409 scheduled [in progress]</a:t>
            </a:r>
            <a:endParaRPr lang="fr-FR" sz="1350" b="1" kern="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Overall availability 2025: 98.86 % [in progress]</a:t>
            </a:r>
            <a:endParaRPr lang="en-US" sz="1350" b="1" kern="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35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ECO mode in USM </a:t>
            </a:r>
            <a:r>
              <a:rPr lang="en-US" sz="140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operation</a:t>
            </a:r>
            <a:r>
              <a:rPr lang="en-US" sz="1350" b="1" kern="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maintained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7420"/>
            <a:ext cx="8422136" cy="26642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7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6E5497A-F0D9-46F4-9CE5-2583B24C8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3367" y="3953442"/>
            <a:ext cx="1843382" cy="14592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ED08BF-228D-4CAA-995B-FC82EE626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77" y="2108532"/>
            <a:ext cx="1906601" cy="8840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7107178" y="1421835"/>
            <a:ext cx="1769613" cy="1284711"/>
            <a:chOff x="5665821" y="767817"/>
            <a:chExt cx="3131670" cy="23692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37A934-F619-411D-A4A7-FD98A071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821" y="767817"/>
              <a:ext cx="3131670" cy="23314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077011" y="2626235"/>
              <a:ext cx="2318251" cy="5108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new fence doors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interventions during shutdowns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BB93A9-00D9-49B7-8673-0ED47DBC7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952656"/>
              </p:ext>
            </p:extLst>
          </p:nvPr>
        </p:nvGraphicFramePr>
        <p:xfrm>
          <a:off x="198001" y="795905"/>
          <a:ext cx="4643309" cy="3524736"/>
        </p:xfrm>
        <a:graphic>
          <a:graphicData uri="http://schemas.openxmlformats.org/drawingml/2006/table">
            <a:tbl>
              <a:tblPr/>
              <a:tblGrid>
                <a:gridCol w="4643309">
                  <a:extLst>
                    <a:ext uri="{9D8B030D-6E8A-4147-A177-3AD203B41FA5}">
                      <a16:colId xmlns:a16="http://schemas.microsoft.com/office/drawing/2014/main" val="735790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900" b="1" i="1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Winter shutdown 2025</a:t>
                      </a:r>
                      <a:endParaRPr lang="en-US" sz="900" b="1" i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8688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87425" algn="l"/>
                        </a:tabLst>
                        <a:defRPr/>
                      </a:pP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SRTU : refurbishment of search button cables of the PSS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4367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TZ04-8-HSC04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Sext/Octu Mopslate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86647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CELL03-arc : K1 Friatec vessel against Solcera vessel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4720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CELL28-SS : 2 room temp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US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vacs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19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i="1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shutdown 2025</a:t>
                      </a:r>
                      <a:endParaRPr lang="en-US" sz="900" b="1" i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800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+mj-lt"/>
                        </a:rPr>
                        <a:t>LINAC : Extension of the SRE network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46712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CELL28-SS : phase shifter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middle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752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shutdown 2025</a:t>
                      </a:r>
                      <a:endParaRPr kumimoji="0" lang="en-US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38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RIPS: Removal of the broken IGBT stack (DP H-bridge)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2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Cell08-SS CV2300/6mm in downstream position (prototype AL vessel)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423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Cell23-SS Replacement of the CV5000 (canted straight section)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553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Cel24-SS: New revolver upstream position + phase shifter civil work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977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i="1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Summer shutdown 2025</a:t>
                      </a:r>
                      <a:endParaRPr lang="en-US" sz="900" b="1" i="1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45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i="1" dirty="0" err="1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Linac</a:t>
                      </a:r>
                      <a:r>
                        <a:rPr lang="en-US" sz="900" b="1" i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Preparatory works (civil works, cabling, cooling, wave guide network, …)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538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SRRF : TRA2 klystron replacement : 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EEV5 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EEV-3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42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CELL29-SS Removal of the cryogenic in vacuum device – IVU in the middle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75224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CELL13-SS :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cryogenic in vacuum device installation middle position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7957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CELL24-SS : New revolver - Downstream position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73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Cell08-SS Replacement of the CV2300/6 by the CV2300 coming from CELL13-SS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335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CELL17-CELL21: Partial re-alignment of girders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711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shutdown 2025</a:t>
                      </a:r>
                      <a:endParaRPr lang="en-US" sz="900" b="1" i="1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80652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SYTU : replacement of QF28 &amp; QF29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786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CELL01-SS : room temp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vacuum device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74445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38275" y="4490648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E</a:t>
            </a:r>
            <a:r>
              <a:rPr lang="en-GB" sz="1200" dirty="0" smtClean="0"/>
              <a:t>very shutdown:</a:t>
            </a:r>
          </a:p>
          <a:p>
            <a:r>
              <a:rPr lang="en-GB" sz="1200" b="1" dirty="0" smtClean="0">
                <a:solidFill>
                  <a:srgbClr val="FF0000"/>
                </a:solidFill>
              </a:rPr>
              <a:t>SRTU </a:t>
            </a:r>
            <a:r>
              <a:rPr lang="en-GB" sz="1200" b="1" dirty="0">
                <a:solidFill>
                  <a:srgbClr val="FF0000"/>
                </a:solidFill>
              </a:rPr>
              <a:t>&amp;SYTU: Flow meter </a:t>
            </a:r>
            <a:r>
              <a:rPr lang="en-GB" sz="1200" b="1" dirty="0" smtClean="0">
                <a:solidFill>
                  <a:srgbClr val="FF0000"/>
                </a:solidFill>
              </a:rPr>
              <a:t>maintenance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FE maintenance</a:t>
            </a:r>
          </a:p>
          <a:p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62D93-9F14-484C-B038-5504FFE5C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58" y="2868932"/>
            <a:ext cx="2039654" cy="13285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4548057" y="2904515"/>
            <a:ext cx="1238968" cy="676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BB9E1-AC3D-4FA6-BB90-4919165BD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24" y="684331"/>
            <a:ext cx="1701834" cy="12664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3161319" y="1049006"/>
            <a:ext cx="2166502" cy="203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05793" y="3870786"/>
            <a:ext cx="983330" cy="414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914909" y="2315443"/>
            <a:ext cx="2551536" cy="64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912381" y="3091618"/>
            <a:ext cx="2837620" cy="469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558937" y="4950984"/>
            <a:ext cx="3238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Benefit for the machine will </a:t>
            </a:r>
            <a:r>
              <a:rPr lang="en-US" sz="1200" dirty="0" smtClean="0"/>
              <a:t>only be </a:t>
            </a:r>
            <a:r>
              <a:rPr lang="en-US" sz="1200" dirty="0"/>
              <a:t>seen when the total realignment </a:t>
            </a:r>
            <a:r>
              <a:rPr lang="en-US" sz="1200" dirty="0" smtClean="0"/>
              <a:t>is </a:t>
            </a:r>
            <a:r>
              <a:rPr lang="en-US" sz="1200" dirty="0"/>
              <a:t>performed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58937" y="4337965"/>
            <a:ext cx="3317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100" dirty="0" smtClean="0"/>
              <a:t>Partial realignment of Cell 17 to Cell 21 during summer shutdown (See David’s talk). No specific issues at restart and for the beamlines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51316" y="1410788"/>
            <a:ext cx="16267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100" dirty="0" smtClean="0"/>
              <a:t>Al PS are now covered by hot swap system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805793" y="1191378"/>
            <a:ext cx="884208" cy="260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8823" y="583298"/>
            <a:ext cx="4103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i="1" dirty="0" smtClean="0"/>
              <a:t>Detailed list in back-up slide</a:t>
            </a:r>
          </a:p>
        </p:txBody>
      </p:sp>
    </p:spTree>
    <p:extLst>
      <p:ext uri="{BB962C8B-B14F-4D97-AF65-F5344CB8AC3E}">
        <p14:creationId xmlns:p14="http://schemas.microsoft.com/office/powerpoint/2010/main" val="38703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673176"/>
            <a:ext cx="8766000" cy="1879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Cell03-arc : replacement of the last </a:t>
            </a:r>
            <a:r>
              <a:rPr lang="en-US" dirty="0" err="1"/>
              <a:t>friatec</a:t>
            </a:r>
            <a:r>
              <a:rPr lang="en-US" dirty="0"/>
              <a:t> ceramic vessel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727200" y="4713591"/>
            <a:ext cx="688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All 4 </a:t>
            </a:r>
            <a:r>
              <a:rPr lang="en-GB" sz="1600" dirty="0" err="1"/>
              <a:t>S</a:t>
            </a:r>
            <a:r>
              <a:rPr lang="en-GB" sz="1600" dirty="0" err="1" smtClean="0"/>
              <a:t>olcera</a:t>
            </a:r>
            <a:r>
              <a:rPr lang="en-GB" sz="1600" dirty="0" smtClean="0"/>
              <a:t> chambers behave well in all beam modes and </a:t>
            </a:r>
            <a:br>
              <a:rPr lang="en-GB" sz="1600" dirty="0" smtClean="0"/>
            </a:br>
            <a:r>
              <a:rPr lang="en-GB" sz="1600" dirty="0" smtClean="0"/>
              <a:t>90 mA has been reached since January 2025.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94169" y="69644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smtClean="0"/>
              <a:t>Year 2024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69027" y="127203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K1 winter SD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690001" y="120886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K4 </a:t>
            </a:r>
            <a:r>
              <a:rPr lang="en-GB" sz="1200" dirty="0" err="1" smtClean="0"/>
              <a:t>october</a:t>
            </a:r>
            <a:r>
              <a:rPr lang="en-GB" sz="1200" dirty="0" smtClean="0"/>
              <a:t> SD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86457" y="12278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K2 K3 summer SD</a:t>
            </a:r>
            <a:endParaRPr lang="en-GB" sz="1200" dirty="0"/>
          </a:p>
        </p:txBody>
      </p:sp>
      <p:sp>
        <p:nvSpPr>
          <p:cNvPr id="16" name="Rectangle 15"/>
          <p:cNvSpPr/>
          <p:nvPr/>
        </p:nvSpPr>
        <p:spPr>
          <a:xfrm>
            <a:off x="198001" y="636075"/>
            <a:ext cx="180054" cy="63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33C03-58D5-4DAA-B845-90C572391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2628085"/>
            <a:ext cx="2688457" cy="2001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90E04-340D-4D62-8506-5971DE5FE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1" y="2628085"/>
            <a:ext cx="2721028" cy="2013561"/>
          </a:xfrm>
          <a:prstGeom prst="rect">
            <a:avLst/>
          </a:prstGeom>
        </p:spPr>
      </p:pic>
      <p:sp>
        <p:nvSpPr>
          <p:cNvPr id="19" name="Arrow: Right 4">
            <a:extLst>
              <a:ext uri="{FF2B5EF4-FFF2-40B4-BE49-F238E27FC236}">
                <a16:creationId xmlns:a16="http://schemas.microsoft.com/office/drawing/2014/main" id="{2F9B1ADC-1128-4EBF-ACC9-8F813B9AA79A}"/>
              </a:ext>
            </a:extLst>
          </p:cNvPr>
          <p:cNvSpPr/>
          <p:nvPr/>
        </p:nvSpPr>
        <p:spPr>
          <a:xfrm>
            <a:off x="2654235" y="3432416"/>
            <a:ext cx="1572917" cy="432048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80525" y="2704390"/>
            <a:ext cx="2264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K1 </a:t>
            </a:r>
            <a:r>
              <a:rPr lang="fr-FR" sz="1400" dirty="0" err="1" smtClean="0"/>
              <a:t>replaced</a:t>
            </a:r>
            <a:r>
              <a:rPr lang="fr-FR" sz="1400" dirty="0" smtClean="0"/>
              <a:t> </a:t>
            </a:r>
            <a:r>
              <a:rPr lang="fr-FR" sz="1400" dirty="0" err="1" smtClean="0"/>
              <a:t>during</a:t>
            </a:r>
            <a:r>
              <a:rPr lang="fr-FR" sz="1400" dirty="0" smtClean="0"/>
              <a:t> the </a:t>
            </a:r>
            <a:r>
              <a:rPr lang="fr-FR" sz="1400" dirty="0" smtClean="0">
                <a:solidFill>
                  <a:srgbClr val="FF0000"/>
                </a:solidFill>
              </a:rPr>
              <a:t>2024 </a:t>
            </a:r>
            <a:r>
              <a:rPr lang="fr-FR" sz="1400" dirty="0" err="1" smtClean="0">
                <a:solidFill>
                  <a:srgbClr val="FF0000"/>
                </a:solidFill>
              </a:rPr>
              <a:t>winter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shutdown</a:t>
            </a:r>
            <a:r>
              <a:rPr lang="fr-FR" sz="1400" dirty="0" smtClean="0"/>
              <a:t>,</a:t>
            </a:r>
            <a:r>
              <a:rPr lang="fr-FR" sz="1400" dirty="0" smtClean="0">
                <a:solidFill>
                  <a:srgbClr val="FF0000"/>
                </a:solidFill>
              </a:rPr>
              <a:t>  </a:t>
            </a:r>
            <a:r>
              <a:rPr lang="fr-FR" sz="1400" dirty="0" err="1" smtClean="0"/>
              <a:t>was</a:t>
            </a:r>
            <a:r>
              <a:rPr lang="fr-FR" sz="1400" dirty="0" smtClean="0"/>
              <a:t> the last </a:t>
            </a:r>
            <a:r>
              <a:rPr lang="fr-FR" sz="1400" dirty="0" err="1" smtClean="0"/>
              <a:t>step</a:t>
            </a:r>
            <a:r>
              <a:rPr lang="fr-FR" sz="1400" dirty="0" smtClean="0"/>
              <a:t> </a:t>
            </a:r>
            <a:r>
              <a:rPr lang="fr-FR" sz="1400" dirty="0" err="1" smtClean="0"/>
              <a:t>allowing</a:t>
            </a:r>
            <a:r>
              <a:rPr lang="fr-FR" sz="1400" dirty="0" smtClean="0"/>
              <a:t> 90 mA in 16 </a:t>
            </a:r>
            <a:r>
              <a:rPr lang="fr-FR" sz="1400" dirty="0" err="1" smtClean="0"/>
              <a:t>bunch</a:t>
            </a:r>
            <a:r>
              <a:rPr lang="fr-FR" sz="1400" dirty="0" smtClean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48310" y="73354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smtClean="0"/>
              <a:t>Year 2025</a:t>
            </a:r>
            <a:endParaRPr lang="en-GB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8678422" y="1272033"/>
            <a:ext cx="388086" cy="12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78055" y="1292635"/>
            <a:ext cx="287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/>
              <a:t>Temperatures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91193" y="991891"/>
            <a:ext cx="3525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3224" y="1035805"/>
            <a:ext cx="54673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01573" y="3826125"/>
            <a:ext cx="2529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b="1" dirty="0" smtClean="0">
                <a:solidFill>
                  <a:srgbClr val="0070C0"/>
                </a:solidFill>
              </a:rPr>
              <a:t>Temperatures at expected values (less coating, higher in the middle) and </a:t>
            </a:r>
            <a:r>
              <a:rPr lang="en-GB" sz="1400" b="1" u="sng" dirty="0" smtClean="0">
                <a:solidFill>
                  <a:srgbClr val="0070C0"/>
                </a:solidFill>
              </a:rPr>
              <a:t>stable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9036" y="2408891"/>
            <a:ext cx="783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50" b="1" dirty="0" smtClean="0"/>
              <a:t>Jan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7038" y="2395202"/>
            <a:ext cx="783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50" b="1" dirty="0" smtClean="0"/>
              <a:t>Jan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3190" y="2421582"/>
            <a:ext cx="7837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50" b="1" smtClean="0"/>
              <a:t>Oct</a:t>
            </a:r>
            <a:endParaRPr lang="en-GB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4999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Cell08-SS : </a:t>
            </a:r>
            <a:r>
              <a:rPr lang="en-US" dirty="0" smtClean="0"/>
              <a:t>CV2300 </a:t>
            </a:r>
            <a:r>
              <a:rPr lang="en-US" dirty="0"/>
              <a:t>(8 x 10mm) replaced by cv2300 (6 x </a:t>
            </a:r>
            <a:r>
              <a:rPr lang="en-US" dirty="0" smtClean="0"/>
              <a:t>8mm)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81436-C7FB-41F8-9395-60CB1A9F7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773957"/>
            <a:ext cx="6020640" cy="4496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2FBF-998A-423E-A51A-95EBFDD357D4}"/>
              </a:ext>
            </a:extLst>
          </p:cNvPr>
          <p:cNvSpPr txBox="1"/>
          <p:nvPr/>
        </p:nvSpPr>
        <p:spPr>
          <a:xfrm>
            <a:off x="1910219" y="3432227"/>
            <a:ext cx="6496373" cy="1384995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Prototype  AL CV2300 6mm inner aperture installed downstream in cell8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Equivalent to an in vacuum </a:t>
            </a:r>
            <a:r>
              <a:rPr lang="en-US" sz="1400" dirty="0" err="1" smtClean="0"/>
              <a:t>undulator</a:t>
            </a:r>
            <a:r>
              <a:rPr lang="en-US" sz="1400" dirty="0" smtClean="0"/>
              <a:t> closed at 5.8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place during the whole of Run2025-03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stopping issue encountered (nevertheless small reduction of injection efficiency &amp;, larger activation)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for beamline to be evaluated</a:t>
            </a:r>
          </a:p>
        </p:txBody>
      </p:sp>
      <p:sp>
        <p:nvSpPr>
          <p:cNvPr id="7" name="Down Arrow 6"/>
          <p:cNvSpPr/>
          <p:nvPr/>
        </p:nvSpPr>
        <p:spPr>
          <a:xfrm rot="9275153">
            <a:off x="5002480" y="2520759"/>
            <a:ext cx="194154" cy="77489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2405" y="1150031"/>
            <a:ext cx="2197544" cy="1648158"/>
          </a:xfrm>
          <a:prstGeom prst="rect">
            <a:avLst/>
          </a:prstGeom>
          <a:ln>
            <a:solidFill>
              <a:srgbClr val="132577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the </a:t>
            </a:r>
            <a:r>
              <a:rPr lang="en-US" dirty="0" smtClean="0"/>
              <a:t>in-vacuum </a:t>
            </a:r>
            <a:r>
              <a:rPr lang="en-US" dirty="0"/>
              <a:t>devices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DB4CF-6E8D-46A7-B75A-C40A1FDBC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7" y="3691950"/>
            <a:ext cx="2203244" cy="1665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8D353-FD1A-4C98-9746-605F76EBC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76" y="2025226"/>
            <a:ext cx="1936637" cy="1448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865775" y="1536271"/>
            <a:ext cx="22302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Cell13-ss : </a:t>
            </a:r>
            <a:r>
              <a:rPr lang="en-US" sz="1100" dirty="0" err="1" smtClean="0"/>
              <a:t>cryo</a:t>
            </a:r>
            <a:r>
              <a:rPr lang="en-US" sz="1100" dirty="0" err="1"/>
              <a:t>-</a:t>
            </a:r>
            <a:r>
              <a:rPr lang="en-US" sz="1100" dirty="0" err="1" smtClean="0"/>
              <a:t>invac</a:t>
            </a:r>
            <a:r>
              <a:rPr lang="en-US" sz="1100" dirty="0" smtClean="0"/>
              <a:t> </a:t>
            </a:r>
            <a:r>
              <a:rPr lang="en-US" sz="1100" dirty="0"/>
              <a:t>coming from id29 in middle position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4961286" y="3409286"/>
            <a:ext cx="18845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Cell29-SS : </a:t>
            </a:r>
            <a:r>
              <a:rPr lang="en-US" sz="1100" dirty="0" smtClean="0"/>
              <a:t>IVU </a:t>
            </a:r>
            <a:r>
              <a:rPr lang="en-US" sz="1100" dirty="0"/>
              <a:t>shifted in middle position</a:t>
            </a:r>
            <a:endParaRPr lang="en-GB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911FF-0E15-468C-A239-34AF991A02EB}"/>
              </a:ext>
            </a:extLst>
          </p:cNvPr>
          <p:cNvSpPr txBox="1"/>
          <p:nvPr/>
        </p:nvSpPr>
        <p:spPr>
          <a:xfrm>
            <a:off x="1411235" y="4524755"/>
            <a:ext cx="2263343" cy="46166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9 Cryogenic </a:t>
            </a:r>
            <a:r>
              <a:rPr lang="en-US" sz="1200" dirty="0" smtClean="0"/>
              <a:t>in-vacuum </a:t>
            </a:r>
            <a:r>
              <a:rPr lang="en-US" sz="1200" dirty="0"/>
              <a:t>devices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D687D-C9D1-48F9-A30B-9CD42EBB3E69}"/>
              </a:ext>
            </a:extLst>
          </p:cNvPr>
          <p:cNvSpPr txBox="1"/>
          <p:nvPr/>
        </p:nvSpPr>
        <p:spPr>
          <a:xfrm>
            <a:off x="689668" y="4801754"/>
            <a:ext cx="379982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7 Room temperature </a:t>
            </a:r>
            <a:r>
              <a:rPr lang="en-US" sz="1200" dirty="0" smtClean="0"/>
              <a:t>in-vacuum </a:t>
            </a:r>
            <a:r>
              <a:rPr lang="en-US" sz="1200" dirty="0"/>
              <a:t>devices </a:t>
            </a:r>
            <a:r>
              <a:rPr lang="en-US" sz="1200" dirty="0" smtClean="0"/>
              <a:t>(IVU) water </a:t>
            </a:r>
            <a:r>
              <a:rPr lang="en-US" sz="1200" dirty="0"/>
              <a:t>cooled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9A6A821-EDD3-4D54-81E9-2A01935FC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50706"/>
              </p:ext>
            </p:extLst>
          </p:nvPr>
        </p:nvGraphicFramePr>
        <p:xfrm>
          <a:off x="198998" y="669839"/>
          <a:ext cx="4464000" cy="3806325"/>
        </p:xfrm>
        <a:graphic>
          <a:graphicData uri="http://schemas.openxmlformats.org/drawingml/2006/table">
            <a:tbl>
              <a:tblPr/>
              <a:tblGrid>
                <a:gridCol w="684000">
                  <a:extLst>
                    <a:ext uri="{9D8B030D-6E8A-4147-A177-3AD203B41FA5}">
                      <a16:colId xmlns:a16="http://schemas.microsoft.com/office/drawing/2014/main" val="71899671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86515404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65691279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15571577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0216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9376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XXXXX </a:t>
                      </a: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uncooled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232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CPMU16.4/2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402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CPMU18/1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9838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ppi23/1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ppi17/1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701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CPMU18/2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hpi22/1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2992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CPMU16-4b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95768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CPMU18.6/1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353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CPMU18/3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hpi20/1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4136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CPMU20.5/1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1678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hpi26/1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1792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CPMU18/4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9220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hpi22/2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hpi13.3/1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uncooled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8692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ppi21/1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0529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CPMU14.4/1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386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03971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3CAA150-BF2B-4585-A05C-DF6CF92CE491}"/>
              </a:ext>
            </a:extLst>
          </p:cNvPr>
          <p:cNvSpPr txBox="1"/>
          <p:nvPr/>
        </p:nvSpPr>
        <p:spPr>
          <a:xfrm>
            <a:off x="689668" y="5078753"/>
            <a:ext cx="379982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strike="sngStrike" dirty="0"/>
              <a:t>2</a:t>
            </a:r>
            <a:r>
              <a:rPr lang="en-US" sz="1200" b="1" dirty="0"/>
              <a:t> </a:t>
            </a:r>
            <a:r>
              <a:rPr lang="en-US" sz="1200" b="1" dirty="0" smtClean="0"/>
              <a:t> 1 </a:t>
            </a:r>
            <a:r>
              <a:rPr lang="en-US" sz="1200" dirty="0" smtClean="0"/>
              <a:t>Room </a:t>
            </a:r>
            <a:r>
              <a:rPr lang="en-US" sz="1200" dirty="0"/>
              <a:t>temperature </a:t>
            </a:r>
            <a:r>
              <a:rPr lang="en-US" sz="1200" dirty="0" smtClean="0"/>
              <a:t>in-vacuum </a:t>
            </a:r>
            <a:r>
              <a:rPr lang="en-US" sz="1200" dirty="0"/>
              <a:t>devices uncooled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526983" y="1337388"/>
            <a:ext cx="1136015" cy="62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41861" y="778255"/>
            <a:ext cx="36963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FF0000"/>
                </a:solidFill>
              </a:rPr>
              <a:t>Installed during October 2025 shutdown,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FF0000"/>
                </a:solidFill>
              </a:rPr>
              <a:t>Removed this week-end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711946" y="1266559"/>
            <a:ext cx="498679" cy="13754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00775" y="4515280"/>
            <a:ext cx="8610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Average during the period: 65%, upgrade of the injector is a key issue to improve injection efficiency.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Injection efficiency re-optimized at each restart (manual +badger) and regularly by operators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10% reduction observed since March, but difficult to recover, not well understood, some ideas under investigation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i="1" dirty="0" smtClean="0">
                <a:solidFill>
                  <a:srgbClr val="002060"/>
                </a:solidFill>
              </a:rPr>
              <a:t>7/8+1 affected by saturation on single bunch for a long time (linked </a:t>
            </a:r>
            <a:r>
              <a:rPr lang="en-GB" sz="1200" i="1" dirty="0">
                <a:solidFill>
                  <a:srgbClr val="002060"/>
                </a:solidFill>
              </a:rPr>
              <a:t>to impedance </a:t>
            </a:r>
            <a:r>
              <a:rPr lang="en-GB" sz="1200" i="1" dirty="0" smtClean="0">
                <a:solidFill>
                  <a:srgbClr val="002060"/>
                </a:solidFill>
              </a:rPr>
              <a:t>effect, study with simulation and MDT)</a:t>
            </a:r>
            <a:endParaRPr lang="en-GB" sz="1100" i="1" dirty="0" smtClean="0">
              <a:solidFill>
                <a:srgbClr val="00206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" y="622800"/>
            <a:ext cx="8741032" cy="3519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 efficiency October 2024 </a:t>
            </a:r>
            <a:r>
              <a:rPr lang="en-GB" dirty="0" smtClean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23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04004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42" y="263769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3889" y="2741704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97864" y="2711776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7821" y="2822735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71158" y="236428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8359" y="3188611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26428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50001" y="3194245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52423" y="9671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34112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70948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66749" y="9042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567968" y="3698767"/>
            <a:ext cx="1531174" cy="16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42225" y="3421554"/>
            <a:ext cx="1817718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b="1" i="1" dirty="0" smtClean="0"/>
              <a:t>ID08  6mm ID chamber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80230" y="1905107"/>
            <a:ext cx="878377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39032" y="815550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3066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r="-1"/>
          <a:stretch/>
        </p:blipFill>
        <p:spPr>
          <a:xfrm>
            <a:off x="198001" y="708147"/>
            <a:ext cx="8765999" cy="3456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Lifetime October 2024 </a:t>
            </a:r>
            <a:r>
              <a:rPr lang="en-GB" dirty="0" smtClean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23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62487" y="9042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5320" y="3395568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60483" y="329984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94372" y="329984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57184" y="329984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16631" y="342295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7039" y="339556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26428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79447" y="347559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35387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34112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70948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66749" y="9042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9750" y="4479001"/>
            <a:ext cx="6059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Average beam mode maintained compared to previous years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Lifetime re-optimized at each restart (manual +badger)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Collimators retuned at each change of beam mode (set at 7% reduction gap open)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Lifetime increased in 16 bunch run 2025-2&amp;3 to protect RIPS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515" y="92010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2432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" y="708147"/>
            <a:ext cx="8783770" cy="3545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Vertical emittance October 2024 </a:t>
            </a:r>
            <a:r>
              <a:rPr lang="en-GB" dirty="0" smtClean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23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18658" y="2043534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6961" y="2930666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1244" y="1599004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4843" y="1586300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7821" y="1599003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77126" y="257747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29880" y="1519651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26428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6261" y="1764787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03709" y="2002386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8090" y="2125496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41485" y="204353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97718" y="1728438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4780" y="4639342"/>
            <a:ext cx="5997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100" dirty="0" smtClean="0">
                <a:solidFill>
                  <a:srgbClr val="002060"/>
                </a:solidFill>
              </a:rPr>
              <a:t>Vertical emittance increased from 1 to 10, 20 or 4 </a:t>
            </a:r>
            <a:r>
              <a:rPr lang="en-GB" sz="1100" dirty="0" err="1" smtClean="0">
                <a:solidFill>
                  <a:srgbClr val="002060"/>
                </a:solidFill>
              </a:rPr>
              <a:t>pm.rad</a:t>
            </a:r>
            <a:r>
              <a:rPr lang="en-GB" sz="1100" dirty="0" smtClean="0">
                <a:solidFill>
                  <a:srgbClr val="002060"/>
                </a:solidFill>
              </a:rPr>
              <a:t> to maintain lifetime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100" dirty="0" smtClean="0">
                <a:solidFill>
                  <a:srgbClr val="002060"/>
                </a:solidFill>
              </a:rPr>
              <a:t>Vertical emittance increased from 20 to 40 pm in 16 bunch run 2025-2&amp;3 to protect RIPS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100" dirty="0" smtClean="0">
                <a:solidFill>
                  <a:srgbClr val="002060"/>
                </a:solidFill>
              </a:rPr>
              <a:t>Less than 5 pm blow-up at injection in </a:t>
            </a:r>
            <a:r>
              <a:rPr lang="en-GB" sz="1100" dirty="0" err="1" smtClean="0">
                <a:solidFill>
                  <a:srgbClr val="002060"/>
                </a:solidFill>
              </a:rPr>
              <a:t>multibunch</a:t>
            </a:r>
            <a:r>
              <a:rPr lang="en-GB" sz="1100" dirty="0" smtClean="0">
                <a:solidFill>
                  <a:srgbClr val="002060"/>
                </a:solidFill>
              </a:rPr>
              <a:t> mode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6392" y="145337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997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delivery </a:t>
            </a:r>
            <a:r>
              <a:rPr lang="en-GB" dirty="0"/>
              <a:t>October 2024 </a:t>
            </a:r>
            <a:r>
              <a:rPr lang="en-GB" dirty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33rd ESLS Workshop at Synchrotron SOLEIL – ESRF report - 29/31 OCTOBER 2025 - </a:t>
            </a:r>
            <a:r>
              <a:rPr lang="en-US" noProof="0" dirty="0" err="1" smtClean="0"/>
              <a:t>Revol</a:t>
            </a:r>
            <a:r>
              <a:rPr lang="en-US" noProof="0" dirty="0" smtClean="0"/>
              <a:t> JL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0614"/>
          <a:stretch/>
        </p:blipFill>
        <p:spPr>
          <a:xfrm>
            <a:off x="5160723" y="2047956"/>
            <a:ext cx="3914384" cy="3245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82" y="4199032"/>
            <a:ext cx="50129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All beam modes delivered since last MAC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16 Bunch achieved at nominal current (90 mA)  in January 2025 </a:t>
            </a:r>
            <a:r>
              <a:rPr lang="en-GB" sz="1400" i="1" dirty="0" smtClean="0"/>
              <a:t>(delivered at 75 mA before)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637462"/>
                  </p:ext>
                </p:extLst>
              </p:nvPr>
            </p:nvGraphicFramePr>
            <p:xfrm>
              <a:off x="316882" y="705257"/>
              <a:ext cx="5839660" cy="22187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409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951016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984213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918598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918598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1049826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1103005">
                    <a:tc>
                      <a:txBody>
                        <a:bodyPr/>
                        <a:lstStyle/>
                        <a:p>
                          <a:endParaRPr lang="en-GB" sz="12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7/8 + 1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Uniform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(Hybrid)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16 bunch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4 bunch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40320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105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192+8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200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192 + 8</a:t>
                          </a:r>
                          <a:endParaRPr lang="en-GB" sz="1200" b="0" strike="sngStrike" baseline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b="1" strike="noStrike" baseline="0" dirty="0">
                              <a:solidFill>
                                <a:srgbClr val="035E82"/>
                              </a:solidFill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0" strike="sngStrike" baseline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309298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100" baseline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05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&gt; 20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~ </a:t>
                          </a:r>
                          <a:r>
                            <a:rPr lang="en-US" sz="1200" dirty="0" smtClean="0">
                              <a:solidFill>
                                <a:srgbClr val="035E82"/>
                              </a:solidFill>
                            </a:rPr>
                            <a:t>25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&gt; 16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035E82"/>
                              </a:solidFill>
                            </a:rPr>
                            <a:t>6</a:t>
                          </a:r>
                          <a:endParaRPr lang="en-GB" sz="1200" b="1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~ 5 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40320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dirty="0"/>
                            <a:t> (pm)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1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637462"/>
                  </p:ext>
                </p:extLst>
              </p:nvPr>
            </p:nvGraphicFramePr>
            <p:xfrm>
              <a:off x="316882" y="705257"/>
              <a:ext cx="5839660" cy="22187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409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951016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984213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918598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918598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1049826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1103005">
                    <a:tc>
                      <a:txBody>
                        <a:bodyPr/>
                        <a:lstStyle/>
                        <a:p>
                          <a:endParaRPr lang="en-GB" sz="12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7/8 + 1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Uniform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(Hybrid)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16 bunch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4 bunch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4032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" t="-271642" r="-477246" b="-1776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192+8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200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192 + 8</a:t>
                          </a:r>
                          <a:endParaRPr lang="en-GB" sz="1200" b="0" strike="sngStrike" baseline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b="1" strike="noStrike" baseline="0" dirty="0">
                              <a:solidFill>
                                <a:srgbClr val="035E82"/>
                              </a:solidFill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0" strike="sngStrike" baseline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309298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100" baseline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05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&gt; 20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~ </a:t>
                          </a:r>
                          <a:r>
                            <a:rPr lang="en-US" sz="1200" dirty="0" smtClean="0">
                              <a:solidFill>
                                <a:srgbClr val="035E82"/>
                              </a:solidFill>
                            </a:rPr>
                            <a:t>25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&gt; 16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035E82"/>
                              </a:solidFill>
                            </a:rPr>
                            <a:t>6</a:t>
                          </a:r>
                          <a:endParaRPr lang="en-GB" sz="1200" b="1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~ 5 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4032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" t="-454545" r="-477246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35E82"/>
                              </a:solidFill>
                            </a:rPr>
                            <a:t>20</a:t>
                          </a:r>
                          <a:endParaRPr lang="en-GB" sz="120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1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rgbClr val="035E82"/>
                              </a:solidFill>
                            </a:rPr>
                            <a:t>40</a:t>
                          </a:r>
                          <a:endParaRPr lang="en-GB" sz="1200" b="0" dirty="0">
                            <a:solidFill>
                              <a:srgbClr val="035E8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316882" y="2982710"/>
            <a:ext cx="4010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400" i="1" dirty="0" smtClean="0">
                <a:solidFill>
                  <a:srgbClr val="51A026"/>
                </a:solidFill>
                <a:latin typeface="Arial"/>
              </a:rPr>
              <a:t>* </a:t>
            </a:r>
            <a:r>
              <a:rPr lang="en-US" sz="1100" i="1" dirty="0">
                <a:solidFill>
                  <a:srgbClr val="51A026"/>
                </a:solidFill>
                <a:latin typeface="Arial"/>
              </a:rPr>
              <a:t>Vertical emittance artificially increased from 1 pm rad </a:t>
            </a:r>
            <a:r>
              <a:rPr lang="en-US" sz="1100" i="1" dirty="0" smtClean="0">
                <a:solidFill>
                  <a:srgbClr val="51A026"/>
                </a:solidFill>
                <a:latin typeface="Arial"/>
              </a:rPr>
              <a:t>to get  </a:t>
            </a:r>
            <a:r>
              <a:rPr lang="en-US" sz="1100" i="1" dirty="0">
                <a:solidFill>
                  <a:srgbClr val="51A026"/>
                </a:solidFill>
                <a:latin typeface="Arial"/>
              </a:rPr>
              <a:t>an operational lifetime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100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100" i="1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* All timing modes delivered with a purity of 10</a:t>
            </a:r>
            <a:r>
              <a:rPr lang="en-US" sz="1100" i="1" baseline="30000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-9</a:t>
            </a:r>
            <a:r>
              <a:rPr lang="en-US" sz="1100" i="1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 with cleaning process in the booster</a:t>
            </a:r>
            <a:endParaRPr lang="en-GB" sz="1600" i="1" dirty="0">
              <a:solidFill>
                <a:srgbClr val="132577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0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708146"/>
            <a:ext cx="8880328" cy="3456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Horizontal emittance October 2024 </a:t>
            </a:r>
            <a:r>
              <a:rPr lang="en-GB" dirty="0" smtClean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33rd ESLS Workshop at Synchrotron SOLEIL – ESRF report - 29/31 OCTOBER 2025 - </a:t>
            </a:r>
            <a:r>
              <a:rPr lang="en-US" noProof="0" dirty="0" err="1" smtClean="0"/>
              <a:t>Revol</a:t>
            </a:r>
            <a:r>
              <a:rPr lang="en-US" noProof="0" dirty="0" smtClean="0"/>
              <a:t> JL</a:t>
            </a:r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23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02464" y="129603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9443" y="294255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1244" y="1599004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11160" y="222431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7821" y="1599003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68913" y="2410496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29880" y="164919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26428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6261" y="1764787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04812" y="129603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8090" y="129603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22428" y="129603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97718" y="1728438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6130" y="4620154"/>
            <a:ext cx="611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srgbClr val="002060"/>
                </a:solidFill>
              </a:rPr>
              <a:t>Horizontal emittance in average of 128 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A few pm variation with ID gap variation (ID power of 100kW in average at 200 mA)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8013" y="121965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5702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" y="724815"/>
            <a:ext cx="8878963" cy="3405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Horizontal emittance (injection perturbation) Oct 2024 </a:t>
            </a:r>
            <a:r>
              <a:rPr lang="en-GB" dirty="0" smtClean="0">
                <a:sym typeface="Wingdings" panose="05000000000000000000" pitchFamily="2" charset="2"/>
              </a:rPr>
              <a:t> Oct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21st MAC MEETING – Operation - 28/29 OCTOBER 2025 - Revol JL</a:t>
            </a:r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76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58228" y="242749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1202" y="2942551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1244" y="1599004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11160" y="222431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7821" y="1599003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68913" y="2410496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29880" y="1649199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26428" y="96714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err="1" smtClean="0"/>
              <a:t>HybridD</a:t>
            </a:r>
            <a:endParaRPr lang="en-GB" sz="900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786261" y="1764787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17913" y="2223071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3886" y="2291015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30079" y="226049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94267" y="2410496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8649" y="4392809"/>
            <a:ext cx="821786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Less than 200 pm blow-up at injection in multi-bunch mode when the compensation system and the optics (tune) are well tuned </a:t>
            </a:r>
            <a:r>
              <a:rPr lang="en-GB" sz="1100" i="1" dirty="0" smtClean="0">
                <a:solidFill>
                  <a:srgbClr val="002060"/>
                </a:solidFill>
              </a:rPr>
              <a:t>(the </a:t>
            </a:r>
            <a:r>
              <a:rPr lang="en-GB" sz="1100" i="1" dirty="0">
                <a:solidFill>
                  <a:srgbClr val="002060"/>
                </a:solidFill>
              </a:rPr>
              <a:t>most sensitive beamlines do not take data during </a:t>
            </a:r>
            <a:r>
              <a:rPr lang="en-GB" sz="1100" i="1" dirty="0" smtClean="0">
                <a:solidFill>
                  <a:srgbClr val="002060"/>
                </a:solidFill>
              </a:rPr>
              <a:t>refill)</a:t>
            </a:r>
            <a:endParaRPr lang="en-GB" sz="1200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Compensation system not working in 16 and 4 bunch mode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rgbClr val="002060"/>
                </a:solidFill>
              </a:rPr>
              <a:t>No complaints from users even when the system is not perfectly tuned </a:t>
            </a:r>
            <a:r>
              <a:rPr lang="en-GB" sz="1050" i="1" dirty="0" smtClean="0">
                <a:solidFill>
                  <a:srgbClr val="002060"/>
                </a:solidFill>
              </a:rPr>
              <a:t>(like the large perturbation in the uniform of last run, most probably due to compensation system not well tuned to the injection settings)</a:t>
            </a:r>
          </a:p>
        </p:txBody>
      </p:sp>
    </p:spTree>
    <p:extLst>
      <p:ext uri="{BB962C8B-B14F-4D97-AF65-F5344CB8AC3E}">
        <p14:creationId xmlns:p14="http://schemas.microsoft.com/office/powerpoint/2010/main" val="6537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Medium term scientific programs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625251"/>
            <a:ext cx="8064896" cy="4954613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Accelerator programs in next 5 years</a:t>
            </a:r>
            <a:endParaRPr lang="en-US" sz="20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High reliability, availability, stability and sustainability of USM operation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SSAs for RF system @ storage ring – consolidate the storage ring operation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ID constructions, ID controls – provide more light sources, better control, and explore the potential of EBS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Energy saving (ECO mode) maintained in USM operation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Injector upgrade (</a:t>
            </a:r>
            <a:r>
              <a:rPr lang="en-US" sz="1400" dirty="0" err="1"/>
              <a:t>linac</a:t>
            </a:r>
            <a:r>
              <a:rPr lang="en-US" sz="1400" dirty="0"/>
              <a:t> refurbishment &amp; booster light upgrade)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Improvement of beam delivery and performance 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Injection improvement – injection efficiency promotion, transparent injection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harmonic cavity – improve the beam performance @ timing modes </a:t>
            </a:r>
            <a:r>
              <a:rPr lang="en-US" sz="1400" b="1" dirty="0">
                <a:solidFill>
                  <a:srgbClr val="0432FF"/>
                </a:solidFill>
              </a:rPr>
              <a:t>– </a:t>
            </a:r>
            <a:r>
              <a:rPr lang="en-US" sz="1400" b="1" dirty="0" smtClean="0">
                <a:solidFill>
                  <a:srgbClr val="0432FF"/>
                </a:solidFill>
              </a:rPr>
              <a:t/>
            </a:r>
            <a:br>
              <a:rPr lang="en-US" sz="1400" b="1" dirty="0" smtClean="0">
                <a:solidFill>
                  <a:srgbClr val="0432FF"/>
                </a:solidFill>
              </a:rPr>
            </a:br>
            <a:r>
              <a:rPr lang="en-US" sz="1400" b="1" dirty="0" smtClean="0">
                <a:solidFill>
                  <a:srgbClr val="0432FF"/>
                </a:solidFill>
              </a:rPr>
              <a:t>	</a:t>
            </a:r>
            <a:r>
              <a:rPr lang="en-US" sz="1600" dirty="0" smtClean="0">
                <a:solidFill>
                  <a:srgbClr val="C00000"/>
                </a:solidFill>
              </a:rPr>
              <a:t>Higher </a:t>
            </a:r>
            <a:r>
              <a:rPr lang="en-US" sz="1600" dirty="0">
                <a:solidFill>
                  <a:srgbClr val="C00000"/>
                </a:solidFill>
              </a:rPr>
              <a:t>brightness &amp; coherence, future upgrade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Low-gap IDs, other new type IDs (HTS) – under investigation</a:t>
            </a:r>
          </a:p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New </a:t>
            </a:r>
            <a:r>
              <a:rPr lang="en-US" sz="1400" dirty="0" err="1"/>
              <a:t>linac</a:t>
            </a:r>
            <a:r>
              <a:rPr lang="en-US" sz="1400" dirty="0"/>
              <a:t> (COLD) – </a:t>
            </a:r>
            <a:r>
              <a:rPr lang="en-US" sz="1400" dirty="0" smtClean="0"/>
              <a:t>Increased </a:t>
            </a:r>
            <a:r>
              <a:rPr lang="en-US" sz="1400" dirty="0" err="1"/>
              <a:t>linac</a:t>
            </a:r>
            <a:r>
              <a:rPr lang="en-US" sz="1400" dirty="0"/>
              <a:t> energy, test facility for new technology of </a:t>
            </a:r>
            <a:r>
              <a:rPr lang="en-US" sz="1400" dirty="0" err="1"/>
              <a:t>linac</a:t>
            </a:r>
            <a:r>
              <a:rPr lang="en-US" sz="1400" dirty="0"/>
              <a:t> structure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322957" y="5183551"/>
            <a:ext cx="240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Q Qin</a:t>
            </a:r>
          </a:p>
        </p:txBody>
      </p:sp>
    </p:spTree>
    <p:extLst>
      <p:ext uri="{BB962C8B-B14F-4D97-AF65-F5344CB8AC3E}">
        <p14:creationId xmlns:p14="http://schemas.microsoft.com/office/powerpoint/2010/main" val="8873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harmonic cavity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E3E1E-4E34-4CB7-9CE9-F3CA7498C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65" y="1711133"/>
            <a:ext cx="3650991" cy="3366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1262" y="3954389"/>
            <a:ext cx="139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/>
              <a:t>Active NC single cell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737" y="1711133"/>
            <a:ext cx="4115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0088" lvl="3" indent="-342900">
              <a:spcBef>
                <a:spcPts val="3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432FF"/>
                </a:solidFill>
              </a:rPr>
              <a:t>C</a:t>
            </a:r>
            <a:r>
              <a:rPr lang="en-US" sz="1600" b="1" dirty="0" smtClean="0">
                <a:solidFill>
                  <a:srgbClr val="0432FF"/>
                </a:solidFill>
              </a:rPr>
              <a:t>lose </a:t>
            </a:r>
            <a:r>
              <a:rPr lang="en-US" sz="1600" b="1" dirty="0" smtClean="0">
                <a:solidFill>
                  <a:srgbClr val="0432FF"/>
                </a:solidFill>
              </a:rPr>
              <a:t>design project relaunched </a:t>
            </a:r>
            <a:r>
              <a:rPr lang="en-US" sz="1600" b="1" dirty="0">
                <a:solidFill>
                  <a:srgbClr val="0432FF"/>
                </a:solidFill>
              </a:rPr>
              <a:t>in 2025 for </a:t>
            </a:r>
            <a:r>
              <a:rPr lang="en-US" sz="1600" b="1" dirty="0" smtClean="0">
                <a:solidFill>
                  <a:srgbClr val="0432FF"/>
                </a:solidFill>
              </a:rPr>
              <a:t>ESRF</a:t>
            </a:r>
            <a:endParaRPr lang="en-US" sz="1600" b="1" strike="sngStrike" dirty="0">
              <a:solidFill>
                <a:srgbClr val="0432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0" y="2620761"/>
            <a:ext cx="4797755" cy="23791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2546" y="847860"/>
            <a:ext cx="730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The ESRF is providing the complete cavity design to SOLEIL II </a:t>
            </a:r>
            <a:r>
              <a:rPr lang="en-US" dirty="0" smtClean="0"/>
              <a:t>within </a:t>
            </a:r>
            <a:r>
              <a:rPr lang="en-US" dirty="0" smtClean="0"/>
              <a:t>a collaboration contract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751262" y="5026443"/>
            <a:ext cx="224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P </a:t>
            </a:r>
            <a:r>
              <a:rPr lang="en-GB" sz="1400" dirty="0" err="1" smtClean="0">
                <a:solidFill>
                  <a:srgbClr val="000000"/>
                </a:solidFill>
              </a:rPr>
              <a:t>Boroviec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medium term strategy programs – RF projects (SSA)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780" y="3507256"/>
            <a:ext cx="8416800" cy="2207744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Solid State Amplifiers situation</a:t>
            </a:r>
          </a:p>
          <a:p>
            <a:pPr lvl="3"/>
            <a:r>
              <a:rPr lang="en-US" dirty="0">
                <a:latin typeface="Calibri" charset="0"/>
                <a:ea typeface="Calibri" charset="0"/>
                <a:cs typeface="Calibri" charset="0"/>
              </a:rPr>
              <a:t>An amendment was signed in April 2024,  to have an SSA0 to be the technical validation for JEMA</a:t>
            </a:r>
          </a:p>
          <a:p>
            <a:pPr lvl="3"/>
            <a:r>
              <a:rPr lang="en-US" dirty="0">
                <a:latin typeface="Calibri" charset="0"/>
                <a:ea typeface="Calibri" charset="0"/>
                <a:cs typeface="Calibri" charset="0"/>
              </a:rPr>
              <a:t>SSA0 delivered in on 18</a:t>
            </a:r>
            <a:r>
              <a:rPr lang="en-US" baseline="30000" dirty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Oct, 2024, but SAT not yet fulfilled due to a series technical issues. The scheduled 1000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hrs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test even not yet started.</a:t>
            </a:r>
          </a:p>
          <a:p>
            <a:pPr lvl="3"/>
            <a:r>
              <a:rPr lang="en-US" dirty="0">
                <a:latin typeface="Calibri" charset="0"/>
                <a:ea typeface="Calibri" charset="0"/>
                <a:cs typeface="Calibri" charset="0"/>
              </a:rPr>
              <a:t>SSA2, as the milestone 2, scheduled to finished in June 2025, tests failed until 20</a:t>
            </a:r>
            <a:r>
              <a:rPr lang="en-US" baseline="30000" dirty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Oct.</a:t>
            </a:r>
          </a:p>
          <a:p>
            <a:pPr lvl="3"/>
            <a:r>
              <a:rPr lang="en-US" dirty="0">
                <a:latin typeface="Calibri" charset="0"/>
                <a:ea typeface="Calibri" charset="0"/>
                <a:cs typeface="Calibri" charset="0"/>
              </a:rPr>
              <a:t>The contract to JEMA France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most probably to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be terminated, due to these uncompleted milestones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2800"/>
            <a:ext cx="3528392" cy="285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220942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1491A-59D6-4E98-A475-A32EC92F4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7260"/>
            <a:ext cx="1870692" cy="1657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2D620-26AE-4CF8-AEEF-C0DF8979C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90" y="1969400"/>
            <a:ext cx="2065387" cy="1320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4692D-25CC-4178-A1EA-DA823F1A6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77590"/>
            <a:ext cx="2133513" cy="1007784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10800000" flipH="1">
            <a:off x="7701658" y="1681368"/>
            <a:ext cx="216024" cy="33526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21110" y="2429713"/>
            <a:ext cx="208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SSA0, a prototype of tech-</a:t>
            </a:r>
          </a:p>
          <a:p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nical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verification at JEMA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F2E61E-210B-4B2D-93A3-49B7ADB16626}"/>
              </a:ext>
            </a:extLst>
          </p:cNvPr>
          <p:cNvSpPr txBox="1"/>
          <p:nvPr/>
        </p:nvSpPr>
        <p:spPr>
          <a:xfrm>
            <a:off x="6844695" y="3320625"/>
            <a:ext cx="1764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SSA0, test at the ESRF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6338993" y="5402791"/>
            <a:ext cx="224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P </a:t>
            </a:r>
            <a:r>
              <a:rPr lang="en-GB" sz="1400" dirty="0" err="1" smtClean="0">
                <a:solidFill>
                  <a:srgbClr val="000000"/>
                </a:solidFill>
              </a:rPr>
              <a:t>Boroviec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medium term strategy programs – ID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51" y="3130216"/>
            <a:ext cx="5122312" cy="22725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09" y="622800"/>
            <a:ext cx="6290191" cy="24507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79703" y="1057300"/>
            <a:ext cx="172354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/>
              <a:t>ID construction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3568" y="3712304"/>
            <a:ext cx="23519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ID </a:t>
            </a:r>
            <a:r>
              <a:rPr lang="en-US" altLang="zh-CN" dirty="0" err="1"/>
              <a:t>synchrotronization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87704" y="4720416"/>
            <a:ext cx="240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G </a:t>
            </a:r>
            <a:r>
              <a:rPr lang="en-GB" sz="1400" dirty="0" err="1" smtClean="0">
                <a:solidFill>
                  <a:srgbClr val="000000"/>
                </a:solidFill>
              </a:rPr>
              <a:t>LeBec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Injector upgrade programme</a:t>
            </a:r>
            <a:endParaRPr lang="en-GB" dirty="0"/>
          </a:p>
        </p:txBody>
      </p:sp>
      <p:sp>
        <p:nvSpPr>
          <p:cNvPr id="575584732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fr-FR" kern="0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fr-FR" kern="0">
                <a:solidFill>
                  <a:srgbClr val="132577"/>
                </a:solidFill>
                <a:latin typeface="Arial"/>
                <a:cs typeface="Arial"/>
              </a:rPr>
              <a:pPr defTabSz="685800">
                <a:defRPr/>
              </a:pPr>
              <a:t>26</a:t>
            </a:fld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694626523" name="Footer Placeholder 5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en-US" kern="0" smtClean="0">
                <a:solidFill>
                  <a:srgbClr val="132577"/>
                </a:solidFill>
                <a:latin typeface="Arial"/>
                <a:cs typeface="Arial"/>
              </a:rPr>
              <a:t>33rd ESLS Workshop at Synchrotron SOLEIL – ESRF report - 29/31 OCTOBER 2025 - Revol JL</a:t>
            </a:r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grpSp>
        <p:nvGrpSpPr>
          <p:cNvPr id="1879241856" name="Group 25"/>
          <p:cNvGrpSpPr/>
          <p:nvPr/>
        </p:nvGrpSpPr>
        <p:grpSpPr bwMode="auto">
          <a:xfrm>
            <a:off x="375680" y="617697"/>
            <a:ext cx="7440000" cy="4894319"/>
            <a:chOff x="303969" y="836712"/>
            <a:chExt cx="9920000" cy="6525758"/>
          </a:xfrm>
        </p:grpSpPr>
        <p:graphicFrame>
          <p:nvGraphicFramePr>
            <p:cNvPr id="11" name="Diagram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789631"/>
                </p:ext>
              </p:extLst>
            </p:nvPr>
          </p:nvGraphicFramePr>
          <p:xfrm>
            <a:off x="303969" y="836712"/>
            <a:ext cx="9920000" cy="65257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TextBox 11"/>
            <p:cNvSpPr txBox="1"/>
            <p:nvPr/>
          </p:nvSpPr>
          <p:spPr bwMode="auto">
            <a:xfrm>
              <a:off x="4436494" y="3964221"/>
              <a:ext cx="273408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Non-linear injector kicker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Transparent injections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Maintain injection efficiency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450722" y="5204200"/>
              <a:ext cx="3120940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Lower natural emittance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Higher injection efficiency in SR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685800">
                <a:defRPr/>
              </a:pPr>
              <a:r>
                <a:rPr lang="en-US" sz="1200" kern="0">
                  <a:solidFill>
                    <a:prstClr val="black"/>
                  </a:solidFill>
                  <a:latin typeface="Arial"/>
                  <a:cs typeface="Arial"/>
                </a:rPr>
                <a:t>Higher extraction efficiency</a:t>
              </a:r>
              <a:endParaRPr sz="1350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41220" y="5539728"/>
              <a:ext cx="156282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Arial"/>
                  <a:cs typeface="Arial"/>
                </a:rPr>
                <a:t>More reliability</a:t>
              </a:r>
              <a:endParaRPr sz="135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685800"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Arial"/>
                  <a:cs typeface="Arial"/>
                </a:rPr>
                <a:t>Modernization</a:t>
              </a:r>
              <a:endParaRPr sz="1350" kern="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743552" y="4364332"/>
              <a:ext cx="1212297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825" kern="0" dirty="0">
                  <a:solidFill>
                    <a:prstClr val="black"/>
                  </a:solidFill>
                  <a:latin typeface="Arial"/>
                  <a:cs typeface="Arial"/>
                </a:rPr>
                <a:t>Advanced</a:t>
              </a:r>
              <a:endParaRPr sz="135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685800">
                <a:defRPr/>
              </a:pPr>
              <a:r>
                <a:rPr lang="en-US" sz="825" kern="0" dirty="0" smtClean="0">
                  <a:solidFill>
                    <a:prstClr val="black"/>
                  </a:solidFill>
                  <a:latin typeface="Arial"/>
                  <a:cs typeface="Arial"/>
                </a:rPr>
                <a:t>Design </a:t>
              </a:r>
              <a:br>
                <a:rPr lang="en-US" sz="825" kern="0" dirty="0" smtClean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825" kern="0" dirty="0" smtClean="0">
                  <a:solidFill>
                    <a:prstClr val="black"/>
                  </a:solidFill>
                  <a:latin typeface="Arial"/>
                  <a:cs typeface="Arial"/>
                </a:rPr>
                <a:t>&amp; procurement </a:t>
              </a:r>
              <a:endParaRPr sz="135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685800">
                <a:defRPr/>
              </a:pPr>
              <a:r>
                <a:rPr lang="en-US" sz="2100" kern="0" dirty="0" smtClean="0">
                  <a:solidFill>
                    <a:srgbClr val="0098D4"/>
                  </a:solidFill>
                  <a:latin typeface="Arial"/>
                  <a:cs typeface="Arial"/>
                </a:rPr>
                <a:t> </a:t>
              </a:r>
              <a:endParaRPr lang="en-US" sz="1350" kern="0" dirty="0">
                <a:solidFill>
                  <a:srgbClr val="0098D4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793845" y="4823040"/>
              <a:ext cx="1056273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825" kern="0" dirty="0">
                  <a:solidFill>
                    <a:prstClr val="black"/>
                  </a:solidFill>
                  <a:latin typeface="Arial"/>
                  <a:cs typeface="Arial"/>
                </a:rPr>
                <a:t>Procurement</a:t>
              </a:r>
              <a:endParaRPr lang="en-US" sz="135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685800">
                <a:defRPr/>
              </a:pPr>
              <a:r>
                <a:rPr lang="en-US" sz="2100" kern="0" dirty="0" smtClean="0">
                  <a:solidFill>
                    <a:srgbClr val="0098D4"/>
                  </a:solidFill>
                  <a:latin typeface="Arial"/>
                  <a:cs typeface="Arial"/>
                </a:rPr>
                <a:t> </a:t>
              </a:r>
              <a:endParaRPr lang="en-US" sz="1350" kern="0" dirty="0">
                <a:solidFill>
                  <a:srgbClr val="0098D4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359432" y="3285890"/>
              <a:ext cx="1193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788" kern="0" dirty="0" smtClean="0">
                  <a:solidFill>
                    <a:prstClr val="black"/>
                  </a:solidFill>
                  <a:latin typeface="Arial"/>
                  <a:cs typeface="Arial"/>
                </a:rPr>
                <a:t>In construction</a:t>
              </a:r>
              <a:r>
                <a:rPr lang="en-US" sz="1350" kern="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endParaRPr sz="135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685800">
                <a:defRPr/>
              </a:pPr>
              <a:r>
                <a:rPr lang="en-US" sz="2100" kern="0" dirty="0" smtClean="0">
                  <a:solidFill>
                    <a:srgbClr val="0098D4"/>
                  </a:solidFill>
                  <a:latin typeface="Arial"/>
                  <a:cs typeface="Arial"/>
                </a:rPr>
                <a:t> </a:t>
              </a:r>
              <a:endParaRPr lang="en-US" sz="1350" kern="0" dirty="0">
                <a:solidFill>
                  <a:srgbClr val="0098D4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536243132" name="TextBox 26"/>
          <p:cNvSpPr txBox="1"/>
          <p:nvPr/>
        </p:nvSpPr>
        <p:spPr bwMode="auto">
          <a:xfrm>
            <a:off x="923812" y="4986404"/>
            <a:ext cx="1379936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Short term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5048030" name="TextBox 27"/>
          <p:cNvSpPr txBox="1"/>
          <p:nvPr/>
        </p:nvSpPr>
        <p:spPr bwMode="auto">
          <a:xfrm>
            <a:off x="8082390" y="602489"/>
            <a:ext cx="972108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Long-term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1365676" name="TextBox 19"/>
          <p:cNvSpPr txBox="1"/>
          <p:nvPr/>
        </p:nvSpPr>
        <p:spPr bwMode="auto">
          <a:xfrm>
            <a:off x="5544108" y="1950958"/>
            <a:ext cx="321810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b="1" kern="0" dirty="0">
                <a:solidFill>
                  <a:prstClr val="black"/>
                </a:solidFill>
                <a:latin typeface="Arial"/>
                <a:cs typeface="Arial"/>
              </a:rPr>
              <a:t>Replace existing injectors with a full energy injector </a:t>
            </a:r>
            <a:r>
              <a:rPr lang="en-US" sz="1350" b="1" kern="0" dirty="0" err="1">
                <a:solidFill>
                  <a:prstClr val="black"/>
                </a:solidFill>
                <a:latin typeface="Arial"/>
                <a:cs typeface="Arial"/>
              </a:rPr>
              <a:t>linac</a:t>
            </a:r>
            <a:endParaRPr lang="en-US" sz="1350" b="1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</a:rPr>
              <a:t>Higher injection efficiency, lower injection perturbation, enable/facilitate future SR upgrades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6GeV + margin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&gt; 600 </a:t>
            </a:r>
            <a:r>
              <a:rPr lang="en-US" sz="1050" kern="0" dirty="0" err="1">
                <a:solidFill>
                  <a:prstClr val="black"/>
                </a:solidFill>
                <a:latin typeface="Arial"/>
                <a:cs typeface="Arial"/>
              </a:rPr>
              <a:t>pC</a:t>
            </a: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 (single bunch)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&lt; 1 </a:t>
            </a:r>
            <a:r>
              <a:rPr lang="en-US" sz="1050" kern="0" dirty="0" err="1">
                <a:solidFill>
                  <a:prstClr val="black"/>
                </a:solidFill>
                <a:latin typeface="Arial"/>
                <a:cs typeface="Arial"/>
              </a:rPr>
              <a:t>nm.rad</a:t>
            </a: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 at SR injection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&lt; 0.1 % energy spread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&lt; 1 mm bunch length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&gt; 4 Hz repetition rate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Bunch spacing 2.8ns (in the SR) 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Fits on site (maximum 180m)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As low energy consumption as possible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User facility grade :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algn="ctr" defTabSz="685800">
              <a:buFont typeface="Arial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Reliability 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algn="ctr" defTabSz="685800">
              <a:buFont typeface="Arial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Reproducibility </a:t>
            </a:r>
            <a:r>
              <a:rPr lang="en-US" sz="1050" kern="0" dirty="0" smtClean="0">
                <a:solidFill>
                  <a:prstClr val="black"/>
                </a:solidFill>
                <a:latin typeface="Arial"/>
                <a:cs typeface="Arial"/>
              </a:rPr>
              <a:t>Maintainability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2223985" name="Triangle 28"/>
          <p:cNvSpPr/>
          <p:nvPr/>
        </p:nvSpPr>
        <p:spPr bwMode="auto">
          <a:xfrm rot="5400000">
            <a:off x="589184" y="5017745"/>
            <a:ext cx="273927" cy="217391"/>
          </a:xfrm>
          <a:prstGeom prst="triangle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25918369" name="Triangle 30"/>
          <p:cNvSpPr/>
          <p:nvPr/>
        </p:nvSpPr>
        <p:spPr bwMode="auto">
          <a:xfrm rot="5400000">
            <a:off x="7787413" y="640419"/>
            <a:ext cx="273927" cy="217391"/>
          </a:xfrm>
          <a:prstGeom prst="triangle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35447249" name="TextBox 1"/>
          <p:cNvSpPr txBox="1"/>
          <p:nvPr/>
        </p:nvSpPr>
        <p:spPr bwMode="auto">
          <a:xfrm>
            <a:off x="4268043" y="2654088"/>
            <a:ext cx="484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3 M€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19490973" name="TextBox 17"/>
          <p:cNvSpPr txBox="1"/>
          <p:nvPr/>
        </p:nvSpPr>
        <p:spPr bwMode="auto">
          <a:xfrm>
            <a:off x="2996177" y="3677734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0.5 M€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1223061" name="TextBox 18"/>
          <p:cNvSpPr txBox="1"/>
          <p:nvPr/>
        </p:nvSpPr>
        <p:spPr bwMode="auto">
          <a:xfrm>
            <a:off x="1322287" y="3961737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1.5 M€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5961586" name="Oval 2"/>
          <p:cNvSpPr/>
          <p:nvPr/>
        </p:nvSpPr>
        <p:spPr bwMode="auto">
          <a:xfrm>
            <a:off x="3977934" y="778428"/>
            <a:ext cx="972108" cy="9721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kern="0" dirty="0">
                <a:solidFill>
                  <a:prstClr val="white"/>
                </a:solidFill>
                <a:latin typeface="Arial"/>
                <a:cs typeface="Arial"/>
              </a:rPr>
              <a:t>COLD</a:t>
            </a:r>
            <a:endParaRPr sz="1200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567301261" name="TextBox 23"/>
          <p:cNvSpPr txBox="1"/>
          <p:nvPr/>
        </p:nvSpPr>
        <p:spPr bwMode="auto">
          <a:xfrm>
            <a:off x="4204992" y="1237588"/>
            <a:ext cx="6351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788" kern="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788" kern="0" dirty="0" smtClean="0">
                <a:solidFill>
                  <a:prstClr val="black"/>
                </a:solidFill>
                <a:latin typeface="Arial"/>
                <a:cs typeface="Arial"/>
              </a:rPr>
              <a:t>tarted</a:t>
            </a:r>
            <a:r>
              <a:rPr lang="en-US" sz="1350" kern="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00" kern="0" dirty="0" smtClean="0">
                <a:solidFill>
                  <a:srgbClr val="0098D4"/>
                </a:solidFill>
                <a:latin typeface="Arial"/>
                <a:cs typeface="Arial"/>
              </a:rPr>
              <a:t> </a:t>
            </a:r>
            <a:endParaRPr lang="en-US" sz="1350" kern="0" dirty="0">
              <a:solidFill>
                <a:srgbClr val="0098D4"/>
              </a:solidFill>
              <a:latin typeface="Arial"/>
              <a:cs typeface="Arial"/>
            </a:endParaRPr>
          </a:p>
        </p:txBody>
      </p:sp>
      <p:sp>
        <p:nvSpPr>
          <p:cNvPr id="331359539" name="TextBox 24"/>
          <p:cNvSpPr txBox="1"/>
          <p:nvPr/>
        </p:nvSpPr>
        <p:spPr bwMode="auto">
          <a:xfrm>
            <a:off x="4641858" y="1635119"/>
            <a:ext cx="484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5 M€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98770525" name="TextBox 29"/>
          <p:cNvSpPr txBox="1"/>
          <p:nvPr/>
        </p:nvSpPr>
        <p:spPr bwMode="auto">
          <a:xfrm>
            <a:off x="5058054" y="569984"/>
            <a:ext cx="972108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Mid-term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35454720" name="Triangle 31"/>
          <p:cNvSpPr/>
          <p:nvPr/>
        </p:nvSpPr>
        <p:spPr bwMode="auto">
          <a:xfrm rot="5400000">
            <a:off x="4773559" y="599600"/>
            <a:ext cx="273927" cy="217391"/>
          </a:xfrm>
          <a:prstGeom prst="triangle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6FE3E0-E68C-2F4F-8F8A-6A4E8E1D96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270" y="4067924"/>
            <a:ext cx="1484411" cy="1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medium-term s</a:t>
            </a:r>
            <a:r>
              <a:rPr lang="en-US" altLang="zh-CN" dirty="0" err="1"/>
              <a:t>cientific</a:t>
            </a:r>
            <a:r>
              <a:rPr lang="en-GB" dirty="0"/>
              <a:t> programs – injection improvement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32577"/>
                </a:solidFill>
              </a:rPr>
              <a:t>33rd ESLS Workshop at Synchrotron SOLEIL – ESRF report - 29/31 OCTOBER 2025 - Revol JL</a:t>
            </a:r>
            <a:endParaRPr lang="en-US">
              <a:solidFill>
                <a:srgbClr val="132577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8F4C95-5FB9-46CD-BEC5-D78301F7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5" y="769268"/>
            <a:ext cx="8079527" cy="14983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5020" y="1959462"/>
            <a:ext cx="4333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S3 &amp; related TL2 shifted 5mm towards storage ring – done in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021" y="2440488"/>
            <a:ext cx="271099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Nonlinear kicker scheme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63857-EE4B-4A8A-A6E6-B627FA8A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2616886"/>
            <a:ext cx="8558994" cy="20143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472619" y="2622756"/>
            <a:ext cx="1673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A </a:t>
            </a:r>
            <a:r>
              <a:rPr lang="en-GB" sz="1400" dirty="0" err="1" smtClean="0">
                <a:solidFill>
                  <a:srgbClr val="000000"/>
                </a:solidFill>
              </a:rPr>
              <a:t>Sauret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18239" y="2225196"/>
            <a:ext cx="1285259" cy="1351543"/>
            <a:chOff x="4975446" y="660622"/>
            <a:chExt cx="3775165" cy="33307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6BF6A8-9463-4E2A-BC57-C2F5785AD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2750" y="660622"/>
              <a:ext cx="3260558" cy="19594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E15661-E210-49C3-A0BE-F94D0ADD100E}"/>
                </a:ext>
              </a:extLst>
            </p:cNvPr>
            <p:cNvSpPr txBox="1"/>
            <p:nvPr/>
          </p:nvSpPr>
          <p:spPr>
            <a:xfrm>
              <a:off x="4975446" y="2626081"/>
              <a:ext cx="3775165" cy="1365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i="1" dirty="0">
                  <a:solidFill>
                    <a:srgbClr val="002060"/>
                  </a:solidFill>
                </a:rPr>
                <a:t>Insertion of the coil inside the ceramic chamber.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236017" y="4692125"/>
            <a:ext cx="8191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Assembly end 2025 of </a:t>
            </a:r>
            <a:r>
              <a:rPr lang="en-US" sz="1400" dirty="0">
                <a:solidFill>
                  <a:srgbClr val="000000"/>
                </a:solidFill>
              </a:rPr>
              <a:t>the NLK, </a:t>
            </a:r>
            <a:r>
              <a:rPr lang="en-US" sz="1400" dirty="0" smtClean="0">
                <a:solidFill>
                  <a:srgbClr val="000000"/>
                </a:solidFill>
              </a:rPr>
              <a:t>same procedure as SOLEIL </a:t>
            </a:r>
            <a:endParaRPr lang="en-US" sz="1400" dirty="0">
              <a:solidFill>
                <a:srgbClr val="000000"/>
              </a:solidFill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Installation in </a:t>
            </a:r>
            <a:r>
              <a:rPr lang="en-US" sz="1400" dirty="0">
                <a:solidFill>
                  <a:srgbClr val="000000"/>
                </a:solidFill>
              </a:rPr>
              <a:t>May 2026 </a:t>
            </a:r>
            <a:r>
              <a:rPr lang="en-US" sz="1400" dirty="0" smtClean="0">
                <a:solidFill>
                  <a:srgbClr val="000000"/>
                </a:solidFill>
              </a:rPr>
              <a:t>in the ID8 test section for test and validation</a:t>
            </a:r>
            <a:endParaRPr lang="en-US" sz="1400" dirty="0">
              <a:solidFill>
                <a:srgbClr val="000000"/>
              </a:solidFill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</a:t>
            </a:r>
            <a:r>
              <a:rPr lang="en-US" sz="1400" dirty="0" smtClean="0">
                <a:solidFill>
                  <a:srgbClr val="000000"/>
                </a:solidFill>
              </a:rPr>
              <a:t>nstallation </a:t>
            </a:r>
            <a:r>
              <a:rPr lang="en-US" sz="1400" dirty="0">
                <a:solidFill>
                  <a:srgbClr val="000000"/>
                </a:solidFill>
              </a:rPr>
              <a:t>in </a:t>
            </a:r>
            <a:r>
              <a:rPr lang="en-US" sz="1400" dirty="0" smtClean="0">
                <a:solidFill>
                  <a:srgbClr val="000000"/>
                </a:solidFill>
              </a:rPr>
              <a:t>2029 in the injection section of 3 NLK for a total angle of 12.2 </a:t>
            </a:r>
            <a:r>
              <a:rPr lang="en-US" sz="1400" dirty="0" err="1" smtClean="0">
                <a:solidFill>
                  <a:srgbClr val="000000"/>
                </a:solidFill>
              </a:rPr>
              <a:t>mrad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8586" y="4111960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50" b="1" dirty="0" smtClean="0"/>
              <a:t>/NLK3</a:t>
            </a:r>
          </a:p>
        </p:txBody>
      </p:sp>
    </p:spTree>
    <p:extLst>
      <p:ext uri="{BB962C8B-B14F-4D97-AF65-F5344CB8AC3E}">
        <p14:creationId xmlns:p14="http://schemas.microsoft.com/office/powerpoint/2010/main" val="917021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Booster light </a:t>
            </a:r>
            <a:r>
              <a:rPr lang="en-GB" dirty="0" smtClean="0"/>
              <a:t>upgrade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F3FB345D-9DD8-AED1-12D0-503032F03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56490" y="1830358"/>
            <a:ext cx="5718323" cy="29635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A11C9-8B8F-293F-CEF8-E7A1F27766CE}"/>
              </a:ext>
            </a:extLst>
          </p:cNvPr>
          <p:cNvSpPr/>
          <p:nvPr/>
        </p:nvSpPr>
        <p:spPr>
          <a:xfrm>
            <a:off x="3228074" y="4214152"/>
            <a:ext cx="225048" cy="461656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33FA8-3F17-DA88-05A7-A93121F4866D}"/>
              </a:ext>
            </a:extLst>
          </p:cNvPr>
          <p:cNvSpPr/>
          <p:nvPr/>
        </p:nvSpPr>
        <p:spPr>
          <a:xfrm>
            <a:off x="7630575" y="4207558"/>
            <a:ext cx="225048" cy="461656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B7E9EA-CDC0-39B4-3689-90E2CC4980CF}"/>
              </a:ext>
            </a:extLst>
          </p:cNvPr>
          <p:cNvSpPr/>
          <p:nvPr/>
        </p:nvSpPr>
        <p:spPr>
          <a:xfrm>
            <a:off x="3592190" y="4214152"/>
            <a:ext cx="225048" cy="461656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C0D000-BB6A-5828-75D5-1BB9F68DD165}"/>
              </a:ext>
            </a:extLst>
          </p:cNvPr>
          <p:cNvSpPr/>
          <p:nvPr/>
        </p:nvSpPr>
        <p:spPr>
          <a:xfrm>
            <a:off x="7281026" y="4216192"/>
            <a:ext cx="225048" cy="461656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2F05D7-2A51-6CEC-8D56-813D4B452EEA}"/>
              </a:ext>
            </a:extLst>
          </p:cNvPr>
          <p:cNvSpPr/>
          <p:nvPr/>
        </p:nvSpPr>
        <p:spPr>
          <a:xfrm>
            <a:off x="3956306" y="4219817"/>
            <a:ext cx="225048" cy="461656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FDCF4F-C8D6-399C-7DB6-7B2C0CD8F882}"/>
              </a:ext>
            </a:extLst>
          </p:cNvPr>
          <p:cNvSpPr/>
          <p:nvPr/>
        </p:nvSpPr>
        <p:spPr>
          <a:xfrm>
            <a:off x="6895695" y="4220256"/>
            <a:ext cx="225048" cy="461656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F43C1-4235-9002-486E-C3534069A06E}"/>
              </a:ext>
            </a:extLst>
          </p:cNvPr>
          <p:cNvSpPr txBox="1"/>
          <p:nvPr/>
        </p:nvSpPr>
        <p:spPr>
          <a:xfrm>
            <a:off x="4068830" y="1824015"/>
            <a:ext cx="50674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The new magnets are: </a:t>
            </a:r>
            <a:r>
              <a:rPr lang="en-GB" sz="1200" b="1" dirty="0">
                <a:solidFill>
                  <a:schemeClr val="accent2"/>
                </a:solidFill>
              </a:rPr>
              <a:t>QFA</a:t>
            </a:r>
            <a:r>
              <a:rPr lang="en-GB" sz="1200" dirty="0">
                <a:solidFill>
                  <a:schemeClr val="accent1"/>
                </a:solidFill>
              </a:rPr>
              <a:t>,</a:t>
            </a:r>
            <a:r>
              <a:rPr lang="en-GB" sz="1200" b="1" dirty="0">
                <a:solidFill>
                  <a:schemeClr val="accent2"/>
                </a:solidFill>
              </a:rPr>
              <a:t> </a:t>
            </a:r>
            <a:r>
              <a:rPr lang="en-GB" sz="1200" b="1" dirty="0">
                <a:solidFill>
                  <a:schemeClr val="accent5"/>
                </a:solidFill>
              </a:rPr>
              <a:t>QFB</a:t>
            </a:r>
            <a:r>
              <a:rPr lang="en-GB" sz="1200" dirty="0">
                <a:solidFill>
                  <a:schemeClr val="accent1"/>
                </a:solidFill>
              </a:rPr>
              <a:t>, and </a:t>
            </a:r>
            <a:r>
              <a:rPr lang="en-GB" sz="1200" b="1" dirty="0">
                <a:solidFill>
                  <a:schemeClr val="accent6"/>
                </a:solidFill>
              </a:rPr>
              <a:t>QFC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C01B1-D38B-B5C7-B171-933EBAB3F4E4}"/>
              </a:ext>
            </a:extLst>
          </p:cNvPr>
          <p:cNvSpPr txBox="1"/>
          <p:nvPr/>
        </p:nvSpPr>
        <p:spPr>
          <a:xfrm>
            <a:off x="323528" y="2292108"/>
            <a:ext cx="1587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39 QD, 39 QF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  <a:latin typeface="Symbol" pitchFamily="2" charset="2"/>
              </a:rPr>
              <a:t>e</a:t>
            </a:r>
            <a:r>
              <a:rPr lang="en-GB" sz="1400" baseline="-25000" dirty="0">
                <a:solidFill>
                  <a:schemeClr val="accent1"/>
                </a:solidFill>
              </a:rPr>
              <a:t>x</a:t>
            </a:r>
            <a:r>
              <a:rPr lang="en-GB" sz="1400" dirty="0">
                <a:solidFill>
                  <a:schemeClr val="accent1"/>
                </a:solidFill>
              </a:rPr>
              <a:t> = 83.1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BL = 22.6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F6DF4-B504-07DD-FDC8-5A18355AD2CC}"/>
              </a:ext>
            </a:extLst>
          </p:cNvPr>
          <p:cNvSpPr txBox="1"/>
          <p:nvPr/>
        </p:nvSpPr>
        <p:spPr>
          <a:xfrm>
            <a:off x="323528" y="1768888"/>
            <a:ext cx="1527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Present lattice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2 quad families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FA99-A01E-9553-FD2F-946F597664BD}"/>
              </a:ext>
            </a:extLst>
          </p:cNvPr>
          <p:cNvSpPr txBox="1"/>
          <p:nvPr/>
        </p:nvSpPr>
        <p:spPr>
          <a:xfrm>
            <a:off x="353499" y="3098323"/>
            <a:ext cx="1527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New lattice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5 quad families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C3626-D3C5-FE0C-2E5A-A94162C94272}"/>
              </a:ext>
            </a:extLst>
          </p:cNvPr>
          <p:cNvSpPr txBox="1"/>
          <p:nvPr/>
        </p:nvSpPr>
        <p:spPr>
          <a:xfrm>
            <a:off x="317370" y="3667206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39 QD, 21 QF,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6 QFA, 6 QFB, 6 QFC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  <a:latin typeface="Symbol" pitchFamily="2" charset="2"/>
              </a:rPr>
              <a:t>e</a:t>
            </a:r>
            <a:r>
              <a:rPr lang="en-GB" sz="1400" baseline="-25000" dirty="0">
                <a:solidFill>
                  <a:schemeClr val="accent1"/>
                </a:solidFill>
              </a:rPr>
              <a:t>x</a:t>
            </a:r>
            <a:r>
              <a:rPr lang="en-GB" sz="1400" dirty="0">
                <a:solidFill>
                  <a:schemeClr val="accent1"/>
                </a:solidFill>
              </a:rPr>
              <a:t> = 59.6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BL = 19.9 mm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977" y="720263"/>
            <a:ext cx="8683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Basic idea: increase the number of quadrupole families from 2 to more (4, 5 or 6) to reduce horizontal </a:t>
            </a:r>
            <a:r>
              <a:rPr lang="en-GB" sz="1400" dirty="0" smtClean="0">
                <a:solidFill>
                  <a:schemeClr val="accent1"/>
                </a:solidFill>
              </a:rPr>
              <a:t>emittance.</a:t>
            </a:r>
            <a:br>
              <a:rPr lang="en-GB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</a:rPr>
              <a:t>The </a:t>
            </a:r>
            <a:r>
              <a:rPr lang="en-US" sz="1400" dirty="0">
                <a:solidFill>
                  <a:schemeClr val="accent1"/>
                </a:solidFill>
              </a:rPr>
              <a:t>3 additional QF families will be powered by the same booster power supply (RIPS), but </a:t>
            </a:r>
            <a:r>
              <a:rPr lang="en-US" sz="1400" dirty="0" smtClean="0">
                <a:solidFill>
                  <a:schemeClr val="accent1"/>
                </a:solidFill>
              </a:rPr>
              <a:t>the 18 </a:t>
            </a:r>
            <a:r>
              <a:rPr lang="en-US" sz="1400" dirty="0">
                <a:solidFill>
                  <a:schemeClr val="accent1"/>
                </a:solidFill>
              </a:rPr>
              <a:t>magnets </a:t>
            </a:r>
            <a:r>
              <a:rPr lang="en-US" sz="1400" dirty="0" smtClean="0">
                <a:solidFill>
                  <a:schemeClr val="accent1"/>
                </a:solidFill>
              </a:rPr>
              <a:t>will </a:t>
            </a:r>
            <a:r>
              <a:rPr lang="en-US" sz="1400" dirty="0">
                <a:solidFill>
                  <a:schemeClr val="accent1"/>
                </a:solidFill>
              </a:rPr>
              <a:t>be shorter in order to have a smaller gradient</a:t>
            </a:r>
            <a:r>
              <a:rPr lang="en-US" sz="1400" dirty="0" smtClean="0">
                <a:solidFill>
                  <a:schemeClr val="accent1"/>
                </a:solidFill>
              </a:rPr>
              <a:t>.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3499" y="4825855"/>
            <a:ext cx="8344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smtClean="0">
                <a:solidFill>
                  <a:schemeClr val="accent1"/>
                </a:solidFill>
              </a:rPr>
              <a:t>installation </a:t>
            </a:r>
            <a:r>
              <a:rPr lang="en-US" dirty="0">
                <a:solidFill>
                  <a:schemeClr val="accent1"/>
                </a:solidFill>
              </a:rPr>
              <a:t>in the booster should be during the winter shutdown 2027/2028.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4363895" y="5227101"/>
            <a:ext cx="240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N </a:t>
            </a:r>
            <a:r>
              <a:rPr lang="en-GB" sz="1400" dirty="0" err="1" smtClean="0">
                <a:solidFill>
                  <a:srgbClr val="000000"/>
                </a:solidFill>
              </a:rPr>
              <a:t>Carmignani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66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– </a:t>
            </a:r>
            <a:r>
              <a:rPr lang="en-US" dirty="0" err="1" smtClean="0"/>
              <a:t>Refurbisment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1639D-8066-464D-8AB7-4FB6D85DFEBF}"/>
              </a:ext>
            </a:extLst>
          </p:cNvPr>
          <p:cNvSpPr txBox="1">
            <a:spLocks/>
          </p:cNvSpPr>
          <p:nvPr/>
        </p:nvSpPr>
        <p:spPr bwMode="gray">
          <a:xfrm>
            <a:off x="146664" y="616673"/>
            <a:ext cx="3769636" cy="2442207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algn="just">
              <a:spcAft>
                <a:spcPts val="600"/>
              </a:spcAft>
            </a:pPr>
            <a:endParaRPr lang="en-US" sz="1100" b="1" dirty="0">
              <a:solidFill>
                <a:schemeClr val="accent6"/>
              </a:solidFill>
            </a:endParaRPr>
          </a:p>
          <a:p>
            <a:pPr marL="87312" algn="just">
              <a:spcAft>
                <a:spcPts val="600"/>
              </a:spcAft>
            </a:pPr>
            <a:r>
              <a:rPr lang="en-US" sz="1100" b="1" dirty="0">
                <a:solidFill>
                  <a:schemeClr val="accent6"/>
                </a:solidFill>
              </a:rPr>
              <a:t>Implemented actions:</a:t>
            </a:r>
          </a:p>
          <a:p>
            <a:pPr marL="373062" lvl="2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Modulator #3 moved to a new position to provide the RF for:</a:t>
            </a:r>
          </a:p>
          <a:p>
            <a:pPr marL="730250" lvl="3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Section #1 in the </a:t>
            </a:r>
            <a:r>
              <a:rPr lang="en-US" sz="900" dirty="0" err="1"/>
              <a:t>Linac</a:t>
            </a:r>
            <a:endParaRPr lang="en-US" sz="900" dirty="0"/>
          </a:p>
          <a:p>
            <a:pPr marL="730250" lvl="3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Spare accelerating section during conditioning</a:t>
            </a:r>
          </a:p>
          <a:p>
            <a:pPr marL="373062" lvl="2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Spare accelerating section -&gt; CFT awarded by RI GmbH</a:t>
            </a:r>
          </a:p>
          <a:p>
            <a:pPr marL="730250" lvl="3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All cavities have been machined</a:t>
            </a:r>
          </a:p>
          <a:p>
            <a:pPr marL="730250" lvl="3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Brazing and tuning in November</a:t>
            </a:r>
          </a:p>
          <a:p>
            <a:pPr marL="730250" lvl="3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Delayed delivery due to lead time of </a:t>
            </a:r>
            <a:r>
              <a:rPr lang="en-US" sz="900" dirty="0" smtClean="0"/>
              <a:t>ceramic </a:t>
            </a:r>
            <a:r>
              <a:rPr lang="en-US" sz="900" dirty="0"/>
              <a:t>for the 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RF </a:t>
            </a:r>
            <a:r>
              <a:rPr lang="en-US" sz="900" dirty="0"/>
              <a:t>window (input splitter)</a:t>
            </a:r>
          </a:p>
          <a:p>
            <a:pPr marL="373062" lvl="2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Solid state RF Unit -&gt; CFT awarded by </a:t>
            </a:r>
            <a:r>
              <a:rPr lang="en-US" sz="900" dirty="0" err="1"/>
              <a:t>ScandiNova</a:t>
            </a:r>
            <a:r>
              <a:rPr lang="en-US" sz="900" dirty="0"/>
              <a:t> </a:t>
            </a:r>
            <a:r>
              <a:rPr lang="en-US" sz="900" dirty="0" smtClean="0"/>
              <a:t> </a:t>
            </a:r>
            <a:endParaRPr lang="pl-PL" sz="900" dirty="0" smtClean="0"/>
          </a:p>
          <a:p>
            <a:pPr marL="730250" lvl="3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900" dirty="0" smtClean="0"/>
              <a:t>Canon klystron has been selected</a:t>
            </a:r>
            <a:endParaRPr lang="en-US" sz="900" dirty="0" smtClean="0"/>
          </a:p>
          <a:p>
            <a:pPr marL="730250" lvl="3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FAT accepted.</a:t>
            </a:r>
            <a:endParaRPr lang="en-US" sz="900" dirty="0"/>
          </a:p>
          <a:p>
            <a:pPr marL="730250" lvl="3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SAT in November</a:t>
            </a:r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/>
              <a:t>Purchase of vacuum chamber to replace any section </a:t>
            </a:r>
            <a:r>
              <a:rPr lang="en-US" sz="900" dirty="0" smtClean="0"/>
              <a:t>-&gt; </a:t>
            </a:r>
            <a:r>
              <a:rPr lang="en-US" sz="900" dirty="0"/>
              <a:t>delivered</a:t>
            </a:r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1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6888AB8-AB6F-4E09-9752-28A041717E0D}"/>
              </a:ext>
            </a:extLst>
          </p:cNvPr>
          <p:cNvSpPr txBox="1">
            <a:spLocks/>
          </p:cNvSpPr>
          <p:nvPr/>
        </p:nvSpPr>
        <p:spPr bwMode="gray">
          <a:xfrm>
            <a:off x="249754" y="3772690"/>
            <a:ext cx="5423692" cy="322236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t" anchorCtr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algn="just">
              <a:spcAft>
                <a:spcPts val="600"/>
              </a:spcAft>
            </a:pPr>
            <a:r>
              <a:rPr lang="en-US" dirty="0" err="1">
                <a:solidFill>
                  <a:schemeClr val="accent6"/>
                </a:solidFill>
              </a:rPr>
              <a:t>Linac</a:t>
            </a:r>
            <a:r>
              <a:rPr lang="en-US" dirty="0">
                <a:solidFill>
                  <a:schemeClr val="accent6"/>
                </a:solidFill>
              </a:rPr>
              <a:t>, beam dynamic simulations by BD Group</a:t>
            </a:r>
            <a:r>
              <a:rPr lang="en-US" b="0" dirty="0">
                <a:solidFill>
                  <a:schemeClr val="accent6"/>
                </a:solidFill>
              </a:rPr>
              <a:t>. </a:t>
            </a:r>
          </a:p>
          <a:p>
            <a:pPr marL="37306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Existing </a:t>
            </a:r>
            <a:r>
              <a:rPr lang="en-US" b="0" dirty="0" err="1">
                <a:solidFill>
                  <a:schemeClr val="tx1"/>
                </a:solidFill>
              </a:rPr>
              <a:t>Linac</a:t>
            </a:r>
            <a:r>
              <a:rPr lang="en-US" b="0" dirty="0">
                <a:solidFill>
                  <a:schemeClr val="tx1"/>
                </a:solidFill>
              </a:rPr>
              <a:t> is modelized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41378" y="788455"/>
            <a:ext cx="4757829" cy="2399092"/>
            <a:chOff x="2020258" y="985292"/>
            <a:chExt cx="6912280" cy="29831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0646BF-2FD3-456C-AE5C-0FB2444E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985292"/>
              <a:ext cx="5512666" cy="214059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DF01A4-A0BB-475B-8B7A-A597F2820C54}"/>
                </a:ext>
              </a:extLst>
            </p:cNvPr>
            <p:cNvGrpSpPr/>
            <p:nvPr/>
          </p:nvGrpSpPr>
          <p:grpSpPr>
            <a:xfrm>
              <a:off x="7362020" y="3320324"/>
              <a:ext cx="1169889" cy="648072"/>
              <a:chOff x="6962295" y="2800561"/>
              <a:chExt cx="1169889" cy="64807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EC070-84D5-43CB-B1F9-AE09FAB75726}"/>
                  </a:ext>
                </a:extLst>
              </p:cNvPr>
              <p:cNvSpPr/>
              <p:nvPr/>
            </p:nvSpPr>
            <p:spPr>
              <a:xfrm>
                <a:off x="6962295" y="2800561"/>
                <a:ext cx="1169889" cy="648072"/>
              </a:xfrm>
              <a:prstGeom prst="rect">
                <a:avLst/>
              </a:prstGeom>
              <a:solidFill>
                <a:srgbClr val="D0E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9A05E1-FDCF-468F-BEF7-2DAC1AD43E5E}"/>
                  </a:ext>
                </a:extLst>
              </p:cNvPr>
              <p:cNvSpPr txBox="1"/>
              <p:nvPr/>
            </p:nvSpPr>
            <p:spPr>
              <a:xfrm>
                <a:off x="7044162" y="2847699"/>
                <a:ext cx="1024447" cy="5099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600" dirty="0"/>
                  <a:t>New RF Unit #0</a:t>
                </a:r>
                <a:endParaRPr lang="pl-PL" sz="600" dirty="0"/>
              </a:p>
              <a:p>
                <a:pPr algn="ctr"/>
                <a:r>
                  <a:rPr lang="pl-PL" sz="600" dirty="0"/>
                  <a:t>(backup for Mod. 2)</a:t>
                </a:r>
                <a:endParaRPr lang="en-GB" sz="600" dirty="0"/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D6CC9C-960F-4912-B80B-48B0D3365402}"/>
                </a:ext>
              </a:extLst>
            </p:cNvPr>
            <p:cNvCxnSpPr>
              <a:cxnSpLocks/>
            </p:cNvCxnSpPr>
            <p:nvPr/>
          </p:nvCxnSpPr>
          <p:spPr>
            <a:xfrm>
              <a:off x="8134460" y="2145176"/>
              <a:ext cx="7171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17C01C-00AA-4228-B8DD-39477337B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1570" y="2145176"/>
              <a:ext cx="0" cy="14772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F7E8F37-E79C-41A3-82F0-7185127C8B8C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8468334" y="3613773"/>
              <a:ext cx="383236" cy="86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71DFBF-9A79-451F-93A0-49B270B02916}"/>
                </a:ext>
              </a:extLst>
            </p:cNvPr>
            <p:cNvGrpSpPr/>
            <p:nvPr/>
          </p:nvGrpSpPr>
          <p:grpSpPr>
            <a:xfrm>
              <a:off x="2020258" y="2474078"/>
              <a:ext cx="1169889" cy="648072"/>
              <a:chOff x="6962295" y="2800561"/>
              <a:chExt cx="1169889" cy="64807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46C7E87-0593-4E0B-B337-4BD731BE5DEC}"/>
                  </a:ext>
                </a:extLst>
              </p:cNvPr>
              <p:cNvSpPr/>
              <p:nvPr/>
            </p:nvSpPr>
            <p:spPr>
              <a:xfrm>
                <a:off x="6962295" y="2800561"/>
                <a:ext cx="1169889" cy="648072"/>
              </a:xfrm>
              <a:prstGeom prst="rect">
                <a:avLst/>
              </a:prstGeom>
              <a:solidFill>
                <a:srgbClr val="D0E7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7732237-B6CC-4BD2-B2C1-E2244F330960}"/>
                  </a:ext>
                </a:extLst>
              </p:cNvPr>
              <p:cNvSpPr txBox="1"/>
              <p:nvPr/>
            </p:nvSpPr>
            <p:spPr>
              <a:xfrm>
                <a:off x="7089447" y="2847699"/>
                <a:ext cx="915587" cy="5099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600" dirty="0"/>
                  <a:t>Modulator S3</a:t>
                </a:r>
                <a:endParaRPr lang="pl-PL" sz="600" dirty="0"/>
              </a:p>
              <a:p>
                <a:pPr algn="ctr"/>
                <a:r>
                  <a:rPr lang="pl-PL" sz="600" dirty="0"/>
                  <a:t>(backup for Mod. </a:t>
                </a:r>
                <a:r>
                  <a:rPr lang="en-US" sz="600" dirty="0"/>
                  <a:t>#1</a:t>
                </a:r>
                <a:r>
                  <a:rPr lang="pl-PL" sz="600" dirty="0"/>
                  <a:t>)</a:t>
                </a:r>
                <a:endParaRPr lang="en-GB" sz="600" dirty="0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B90C18-96B8-4208-AAF4-C3CB239F8E78}"/>
                </a:ext>
              </a:extLst>
            </p:cNvPr>
            <p:cNvCxnSpPr>
              <a:cxnSpLocks/>
            </p:cNvCxnSpPr>
            <p:nvPr/>
          </p:nvCxnSpPr>
          <p:spPr>
            <a:xfrm>
              <a:off x="3061317" y="2759461"/>
              <a:ext cx="270335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7B5526-A1AE-4F22-9C7B-DCE0A90F3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4754" y="2214108"/>
              <a:ext cx="0" cy="1653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118568E-FC21-47FA-B59F-942180475922}"/>
                </a:ext>
              </a:extLst>
            </p:cNvPr>
            <p:cNvCxnSpPr>
              <a:cxnSpLocks/>
            </p:cNvCxnSpPr>
            <p:nvPr/>
          </p:nvCxnSpPr>
          <p:spPr>
            <a:xfrm>
              <a:off x="6484754" y="2214108"/>
              <a:ext cx="4683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65D6210-2676-458F-B1AC-24CBD7B76AC6}"/>
                </a:ext>
              </a:extLst>
            </p:cNvPr>
            <p:cNvCxnSpPr>
              <a:cxnSpLocks/>
            </p:cNvCxnSpPr>
            <p:nvPr/>
          </p:nvCxnSpPr>
          <p:spPr>
            <a:xfrm>
              <a:off x="5767644" y="2379453"/>
              <a:ext cx="7171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BE3F126-7891-4598-B648-53B4DFE8C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4674" y="2379453"/>
              <a:ext cx="0" cy="3800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F64E269-D82F-46D0-9094-C5F4F6725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1031209"/>
              <a:ext cx="621381" cy="888345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CBBA516-8842-45DF-B994-7278B0D43E59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2605204" y="1919554"/>
              <a:ext cx="0" cy="6016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ooter Placeholder 5">
            <a:extLst>
              <a:ext uri="{FF2B5EF4-FFF2-40B4-BE49-F238E27FC236}">
                <a16:creationId xmlns:a16="http://schemas.microsoft.com/office/drawing/2014/main" id="{C0F8FF49-3365-4F4F-8864-EB5F1D9B92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smtClean="0"/>
              <a:t>21ST MAC MEETING – 28/29 OCTOBER 2025 - NAME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ED08BF-228D-4CAA-995B-FC82EE626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39" y="4532664"/>
            <a:ext cx="1906601" cy="8840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5244746" y="4183226"/>
            <a:ext cx="1769613" cy="1264218"/>
            <a:chOff x="2786529" y="2520622"/>
            <a:chExt cx="3131670" cy="23314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37A934-F619-411D-A4A7-FD98A071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529" y="2520622"/>
              <a:ext cx="3131670" cy="23314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3057702" y="4246187"/>
              <a:ext cx="2318251" cy="5108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new fence doors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4DCCAC6-48A8-458F-9CE3-6CD00A4BB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26" y="3506726"/>
            <a:ext cx="1311407" cy="1748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5180" y="4014534"/>
            <a:ext cx="155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/>
              <a:t>Preparation </a:t>
            </a:r>
            <a:br>
              <a:rPr lang="en-GB" sz="1400" dirty="0" smtClean="0"/>
            </a:br>
            <a:r>
              <a:rPr lang="en-GB" sz="1400" dirty="0" smtClean="0"/>
              <a:t>work in progress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40" y="2608216"/>
            <a:ext cx="1939189" cy="14534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 bwMode="auto">
          <a:xfrm>
            <a:off x="445345" y="4666898"/>
            <a:ext cx="224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P </a:t>
            </a:r>
            <a:r>
              <a:rPr lang="en-GB" sz="1400" dirty="0" err="1" smtClean="0">
                <a:solidFill>
                  <a:srgbClr val="000000"/>
                </a:solidFill>
              </a:rPr>
              <a:t>Boroviec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0423" y="2289514"/>
            <a:ext cx="2441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50" i="1" dirty="0" smtClean="0"/>
              <a:t>December 2025</a:t>
            </a:r>
          </a:p>
        </p:txBody>
      </p:sp>
    </p:spTree>
    <p:extLst>
      <p:ext uri="{BB962C8B-B14F-4D97-AF65-F5344CB8AC3E}">
        <p14:creationId xmlns:p14="http://schemas.microsoft.com/office/powerpoint/2010/main" val="302543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current October 2024 </a:t>
            </a:r>
            <a:r>
              <a:rPr lang="en-GB" dirty="0" smtClean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"/>
          <a:stretch/>
        </p:blipFill>
        <p:spPr>
          <a:xfrm>
            <a:off x="198001" y="692523"/>
            <a:ext cx="8765998" cy="3437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16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4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40" y="4164977"/>
            <a:ext cx="650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39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736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May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538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534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July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914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Aug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294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Sept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230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032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Nov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7834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49" y="4164977"/>
            <a:ext cx="569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100" b="1" i="1" dirty="0" smtClean="0"/>
              <a:t>Oct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0737" y="849923"/>
            <a:ext cx="247668" cy="3229707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260193" y="796492"/>
            <a:ext cx="408720" cy="3283138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504004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42" y="263769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7723" y="2391471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97446" y="2358458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96754" y="2391470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71158" y="2364282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16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88359" y="3188611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07790" y="84992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50001" y="3194245"/>
            <a:ext cx="544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dirty="0" smtClean="0"/>
              <a:t>4 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52423" y="9671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34112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70948" y="904243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66749" y="904242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Uniform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1560" y="3583046"/>
            <a:ext cx="845946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i="1" dirty="0" smtClean="0">
                <a:solidFill>
                  <a:schemeClr val="bg2"/>
                </a:solidFill>
              </a:rPr>
              <a:t>12 Failures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25436" y="3583046"/>
            <a:ext cx="1056295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i="1" dirty="0" smtClean="0">
                <a:solidFill>
                  <a:schemeClr val="bg2"/>
                </a:solidFill>
              </a:rPr>
              <a:t>4 Failures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57054" y="3583046"/>
            <a:ext cx="983529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i="1" dirty="0">
                <a:solidFill>
                  <a:schemeClr val="bg2"/>
                </a:solidFill>
              </a:rPr>
              <a:t>9</a:t>
            </a:r>
            <a:r>
              <a:rPr lang="en-GB" sz="1000" b="1" i="1" dirty="0" smtClean="0">
                <a:solidFill>
                  <a:schemeClr val="bg2"/>
                </a:solidFill>
              </a:rPr>
              <a:t> Failures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75646" y="3583046"/>
            <a:ext cx="997219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i="1" dirty="0" smtClean="0">
                <a:solidFill>
                  <a:schemeClr val="bg2"/>
                </a:solidFill>
              </a:rPr>
              <a:t>14 Failures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92151" y="3583046"/>
            <a:ext cx="859483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00" b="1" i="1" dirty="0" smtClean="0">
                <a:solidFill>
                  <a:schemeClr val="bg2"/>
                </a:solidFill>
              </a:rPr>
              <a:t>7 Failures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97005" y="4851210"/>
            <a:ext cx="5037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050" i="1" dirty="0" smtClean="0"/>
              <a:t>Non labelled  weeks are delivered in 7/8+1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050" i="1" dirty="0" smtClean="0"/>
              <a:t>Green is MDT day or shutdown1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4780" y="3782394"/>
            <a:ext cx="1242536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>
                <a:solidFill>
                  <a:schemeClr val="bg2"/>
                </a:solidFill>
              </a:rPr>
              <a:t>5  0   0   0   3  4   0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2361" y="3782394"/>
            <a:ext cx="1242536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>
                <a:solidFill>
                  <a:schemeClr val="bg2"/>
                </a:solidFill>
              </a:rPr>
              <a:t>1</a:t>
            </a:r>
            <a:r>
              <a:rPr lang="en-GB" sz="1000" i="1" dirty="0" smtClean="0">
                <a:solidFill>
                  <a:schemeClr val="bg2"/>
                </a:solidFill>
              </a:rPr>
              <a:t>  0   0   1   </a:t>
            </a:r>
            <a:r>
              <a:rPr lang="en-GB" sz="1000" i="1" dirty="0">
                <a:solidFill>
                  <a:schemeClr val="bg2"/>
                </a:solidFill>
              </a:rPr>
              <a:t>0</a:t>
            </a:r>
            <a:r>
              <a:rPr lang="en-GB" sz="1000" i="1" dirty="0" smtClean="0">
                <a:solidFill>
                  <a:schemeClr val="bg2"/>
                </a:solidFill>
              </a:rPr>
              <a:t>  </a:t>
            </a:r>
            <a:r>
              <a:rPr lang="en-GB" sz="1000" i="1" dirty="0">
                <a:solidFill>
                  <a:schemeClr val="bg2"/>
                </a:solidFill>
              </a:rPr>
              <a:t>1</a:t>
            </a:r>
            <a:r>
              <a:rPr lang="en-GB" sz="1000" i="1" dirty="0" smtClean="0">
                <a:solidFill>
                  <a:schemeClr val="bg2"/>
                </a:solidFill>
              </a:rPr>
              <a:t>   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56270" y="3782394"/>
            <a:ext cx="1242536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>
                <a:solidFill>
                  <a:schemeClr val="bg2"/>
                </a:solidFill>
              </a:rPr>
              <a:t>0  2   1   </a:t>
            </a:r>
            <a:r>
              <a:rPr lang="en-GB" sz="1000" i="1" dirty="0">
                <a:solidFill>
                  <a:schemeClr val="bg2"/>
                </a:solidFill>
              </a:rPr>
              <a:t>0</a:t>
            </a:r>
            <a:r>
              <a:rPr lang="en-GB" sz="1000" i="1" dirty="0" smtClean="0">
                <a:solidFill>
                  <a:schemeClr val="bg2"/>
                </a:solidFill>
              </a:rPr>
              <a:t>   2  3   1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21301" y="3782394"/>
            <a:ext cx="1619813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>
                <a:solidFill>
                  <a:schemeClr val="bg2"/>
                </a:solidFill>
              </a:rPr>
              <a:t>4</a:t>
            </a:r>
            <a:r>
              <a:rPr lang="en-GB" sz="1000" i="1" dirty="0" smtClean="0">
                <a:solidFill>
                  <a:schemeClr val="bg2"/>
                </a:solidFill>
              </a:rPr>
              <a:t>  2   </a:t>
            </a:r>
            <a:r>
              <a:rPr lang="en-GB" sz="1000" i="1" dirty="0">
                <a:solidFill>
                  <a:schemeClr val="bg2"/>
                </a:solidFill>
              </a:rPr>
              <a:t>4</a:t>
            </a:r>
            <a:r>
              <a:rPr lang="en-GB" sz="1000" i="1" dirty="0" smtClean="0">
                <a:solidFill>
                  <a:schemeClr val="bg2"/>
                </a:solidFill>
              </a:rPr>
              <a:t>   1   </a:t>
            </a:r>
            <a:r>
              <a:rPr lang="en-GB" sz="1000" i="1" dirty="0">
                <a:solidFill>
                  <a:schemeClr val="bg2"/>
                </a:solidFill>
              </a:rPr>
              <a:t>1</a:t>
            </a:r>
            <a:r>
              <a:rPr lang="en-GB" sz="1000" i="1" dirty="0" smtClean="0">
                <a:solidFill>
                  <a:schemeClr val="bg2"/>
                </a:solidFill>
              </a:rPr>
              <a:t>  </a:t>
            </a:r>
            <a:r>
              <a:rPr lang="en-GB" sz="1000" i="1" dirty="0">
                <a:solidFill>
                  <a:schemeClr val="bg2"/>
                </a:solidFill>
              </a:rPr>
              <a:t>0</a:t>
            </a:r>
            <a:r>
              <a:rPr lang="en-GB" sz="1000" i="1" dirty="0" smtClean="0">
                <a:solidFill>
                  <a:schemeClr val="bg2"/>
                </a:solidFill>
              </a:rPr>
              <a:t>   2    0   0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00687" y="3782394"/>
            <a:ext cx="1271177" cy="24622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>
                <a:solidFill>
                  <a:schemeClr val="bg2"/>
                </a:solidFill>
              </a:rPr>
              <a:t>0   4   1  1   0  </a:t>
            </a:r>
            <a:r>
              <a:rPr lang="en-GB" sz="1000" i="1" dirty="0">
                <a:solidFill>
                  <a:schemeClr val="bg2"/>
                </a:solidFill>
              </a:rPr>
              <a:t>0</a:t>
            </a:r>
            <a:r>
              <a:rPr lang="en-GB" sz="1000" i="1" dirty="0" smtClean="0">
                <a:solidFill>
                  <a:schemeClr val="bg2"/>
                </a:solidFill>
              </a:rPr>
              <a:t>   </a:t>
            </a:r>
            <a:r>
              <a:rPr lang="en-GB" sz="1000" i="1" dirty="0">
                <a:solidFill>
                  <a:schemeClr val="bg2"/>
                </a:solidFill>
              </a:rPr>
              <a:t>1</a:t>
            </a:r>
            <a:r>
              <a:rPr lang="en-GB" sz="1000" i="1" dirty="0" smtClean="0">
                <a:solidFill>
                  <a:schemeClr val="bg2"/>
                </a:solidFill>
              </a:rPr>
              <a:t> 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1258" y="4374065"/>
            <a:ext cx="1533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50" i="1" dirty="0" smtClean="0"/>
              <a:t>Run 2024-5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76565" y="4374065"/>
            <a:ext cx="1533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50" i="1" dirty="0" smtClean="0"/>
              <a:t>Run 2025-1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24571" y="4374065"/>
            <a:ext cx="1533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50" i="1" dirty="0" smtClean="0"/>
              <a:t>Run 2025-2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65774" y="4374065"/>
            <a:ext cx="1533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50" i="1" dirty="0" smtClean="0"/>
              <a:t>Run 2025-3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68913" y="4374065"/>
            <a:ext cx="1151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050" i="1" dirty="0" smtClean="0"/>
              <a:t>Run 2025-4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404780" y="2847117"/>
            <a:ext cx="108752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04780" y="2596021"/>
            <a:ext cx="781073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6094" y="3434832"/>
            <a:ext cx="781073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58534" y="946000"/>
            <a:ext cx="335028" cy="185655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 b="1" dirty="0" smtClean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26761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project</a:t>
            </a:r>
            <a:endParaRPr lang="en-GB" dirty="0"/>
          </a:p>
        </p:txBody>
      </p:sp>
      <p:sp>
        <p:nvSpPr>
          <p:cNvPr id="1541426412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fr-FR" kern="0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fr-FR" kern="0">
                <a:solidFill>
                  <a:srgbClr val="132577"/>
                </a:solidFill>
                <a:latin typeface="Arial"/>
                <a:cs typeface="Arial"/>
              </a:rPr>
              <a:pPr defTabSz="685800">
                <a:defRPr/>
              </a:pPr>
              <a:t>30</a:t>
            </a:fld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4184018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en-US" kern="0" smtClean="0">
                <a:solidFill>
                  <a:srgbClr val="132577"/>
                </a:solidFill>
                <a:latin typeface="Arial"/>
                <a:cs typeface="Arial"/>
              </a:rPr>
              <a:t>33rd ESLS Workshop at Synchrotron SOLEIL – ESRF report - 29/31 OCTOBER 2025 - Revol JL</a:t>
            </a:r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82835510" name="TextBox 8"/>
          <p:cNvSpPr txBox="1"/>
          <p:nvPr/>
        </p:nvSpPr>
        <p:spPr bwMode="auto">
          <a:xfrm>
            <a:off x="210012" y="2636850"/>
            <a:ext cx="2736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A demonstrator to prove 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  <a:latin typeface="Arial"/>
                <a:cs typeface="Arial"/>
              </a:rPr>
              <a:t>high gradient cryogenic accelerating </a:t>
            </a:r>
            <a:r>
              <a:rPr lang="en-US" sz="1350" b="1" kern="0" dirty="0" smtClean="0">
                <a:solidFill>
                  <a:prstClr val="black"/>
                </a:solidFill>
                <a:latin typeface="Arial"/>
                <a:cs typeface="Arial"/>
              </a:rPr>
              <a:t>structures</a:t>
            </a:r>
            <a:r>
              <a:rPr lang="en-US" sz="1350" kern="0" dirty="0" smtClean="0">
                <a:solidFill>
                  <a:prstClr val="black"/>
                </a:solidFill>
              </a:rPr>
              <a:t>(about </a:t>
            </a:r>
            <a:r>
              <a:rPr lang="en-US" sz="1350" kern="0" dirty="0">
                <a:solidFill>
                  <a:prstClr val="black"/>
                </a:solidFill>
              </a:rPr>
              <a:t>80 M</a:t>
            </a:r>
            <a:r>
              <a:rPr lang="en-US" sz="1350" kern="0" dirty="0" smtClean="0">
                <a:solidFill>
                  <a:prstClr val="black"/>
                </a:solidFill>
              </a:rPr>
              <a:t>eV/m energy gain) </a:t>
            </a:r>
            <a:r>
              <a:rPr lang="en-US" sz="1350" b="1" kern="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for users facility grade </a:t>
            </a:r>
            <a:r>
              <a:rPr lang="en-US" sz="1350" b="1" kern="0" dirty="0">
                <a:solidFill>
                  <a:prstClr val="black"/>
                </a:solidFill>
                <a:latin typeface="Arial"/>
                <a:cs typeface="Arial"/>
              </a:rPr>
              <a:t>operation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at low repetition </a:t>
            </a:r>
            <a:r>
              <a:rPr lang="en-US" sz="1350" kern="0" dirty="0" smtClean="0">
                <a:solidFill>
                  <a:prstClr val="black"/>
                </a:solidFill>
                <a:latin typeface="Arial"/>
                <a:cs typeface="Arial"/>
              </a:rPr>
              <a:t>rate.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lang="en-US" sz="1350" b="1" kern="0" dirty="0">
                <a:solidFill>
                  <a:prstClr val="black"/>
                </a:solidFill>
                <a:latin typeface="Arial"/>
                <a:cs typeface="Arial"/>
              </a:rPr>
              <a:t>pre-injector</a:t>
            </a: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 of a new 6GeV </a:t>
            </a:r>
            <a:r>
              <a:rPr lang="en-US" sz="1350" kern="0" dirty="0" err="1">
                <a:solidFill>
                  <a:prstClr val="black"/>
                </a:solidFill>
                <a:latin typeface="Arial"/>
                <a:cs typeface="Arial"/>
              </a:rPr>
              <a:t>linac</a:t>
            </a: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27909994" name="Rectangle 9"/>
          <p:cNvSpPr/>
          <p:nvPr/>
        </p:nvSpPr>
        <p:spPr bwMode="auto">
          <a:xfrm>
            <a:off x="386291" y="959816"/>
            <a:ext cx="2028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kern="0" dirty="0">
                <a:solidFill>
                  <a:srgbClr val="ED7703"/>
                </a:solidFill>
                <a:latin typeface="Arial"/>
                <a:cs typeface="Arial"/>
              </a:rPr>
              <a:t>C</a:t>
            </a:r>
            <a:r>
              <a:rPr lang="en-US" sz="2000" b="1" kern="0" baseline="30000" dirty="0">
                <a:solidFill>
                  <a:srgbClr val="ED7703"/>
                </a:solidFill>
                <a:latin typeface="Arial"/>
                <a:cs typeface="Arial"/>
              </a:rPr>
              <a:t>2 cold copper </a:t>
            </a:r>
            <a:endParaRPr sz="20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2000" b="1" kern="0" dirty="0">
                <a:solidFill>
                  <a:srgbClr val="ED7703"/>
                </a:solidFill>
                <a:latin typeface="Arial"/>
                <a:cs typeface="Arial"/>
              </a:rPr>
              <a:t>Operation </a:t>
            </a:r>
            <a:endParaRPr sz="20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2000" b="1" kern="0" dirty="0" err="1">
                <a:solidFill>
                  <a:srgbClr val="ED7703"/>
                </a:solidFill>
                <a:latin typeface="Arial"/>
                <a:cs typeface="Arial"/>
              </a:rPr>
              <a:t>Linac</a:t>
            </a:r>
            <a:r>
              <a:rPr lang="en-US" sz="2000" b="1" kern="0" dirty="0">
                <a:solidFill>
                  <a:srgbClr val="ED7703"/>
                </a:solidFill>
                <a:latin typeface="Arial"/>
                <a:cs typeface="Arial"/>
              </a:rPr>
              <a:t> </a:t>
            </a:r>
            <a:endParaRPr sz="20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r>
              <a:rPr lang="en-US" sz="2000" b="1" kern="0" dirty="0">
                <a:solidFill>
                  <a:srgbClr val="ED7703"/>
                </a:solidFill>
                <a:latin typeface="Arial"/>
                <a:cs typeface="Arial"/>
              </a:rPr>
              <a:t>Demonstrator</a:t>
            </a:r>
            <a:endParaRPr lang="en-US" sz="2000" kern="0" dirty="0">
              <a:solidFill>
                <a:srgbClr val="ED7703"/>
              </a:solidFill>
              <a:latin typeface="Arial"/>
              <a:cs typeface="Arial"/>
            </a:endParaRPr>
          </a:p>
        </p:txBody>
      </p:sp>
      <p:pic>
        <p:nvPicPr>
          <p:cNvPr id="36009537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016379" y="2277804"/>
            <a:ext cx="5539588" cy="324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0220" y="1280779"/>
            <a:ext cx="6031906" cy="1131773"/>
            <a:chOff x="351552" y="1393321"/>
            <a:chExt cx="7372532" cy="181843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1552" y="1394491"/>
              <a:ext cx="3017934" cy="1817267"/>
            </a:xfrm>
            <a:prstGeom prst="rect">
              <a:avLst/>
            </a:prstGeom>
          </p:spPr>
        </p:pic>
        <p:pic>
          <p:nvPicPr>
            <p:cNvPr id="16" name="Content Placeholder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gray">
            <a:xfrm>
              <a:off x="5080540" y="1393321"/>
              <a:ext cx="2643544" cy="1686715"/>
            </a:xfrm>
            <a:prstGeom prst="rect">
              <a:avLst/>
            </a:prstGeom>
          </p:spPr>
        </p:pic>
        <p:sp>
          <p:nvSpPr>
            <p:cNvPr id="17" name="Rectangle 19"/>
            <p:cNvSpPr/>
            <p:nvPr/>
          </p:nvSpPr>
          <p:spPr bwMode="auto">
            <a:xfrm>
              <a:off x="3072682" y="1491695"/>
              <a:ext cx="2007858" cy="1186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dirty="0"/>
                <a:t>high </a:t>
              </a:r>
              <a:r>
                <a:rPr lang="en-US" sz="1050" dirty="0" smtClean="0"/>
                <a:t>gradient (135MV/m peak field)</a:t>
              </a:r>
              <a:endParaRPr lang="en-US" sz="1050" dirty="0"/>
            </a:p>
            <a:p>
              <a:pPr>
                <a:defRPr/>
              </a:pPr>
              <a:r>
                <a:rPr lang="en-US" sz="1050" dirty="0"/>
                <a:t>Low breakdown rates at 77K</a:t>
              </a:r>
              <a:endParaRPr sz="1050" dirty="0"/>
            </a:p>
          </p:txBody>
        </p:sp>
      </p:grpSp>
      <p:sp>
        <p:nvSpPr>
          <p:cNvPr id="19" name="Title 6"/>
          <p:cNvSpPr txBox="1"/>
          <p:nvPr/>
        </p:nvSpPr>
        <p:spPr bwMode="gray">
          <a:xfrm>
            <a:off x="2645595" y="634019"/>
            <a:ext cx="5137954" cy="674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72000" tIns="0" rIns="72000" bIns="0" rtlCol="0" anchor="ctr" anchorCtr="0">
            <a:noAutofit/>
          </a:bodyPr>
          <a:lstStyle>
            <a:lvl1pPr algn="l" defTabSz="914400" rtl="0">
              <a:spcBef>
                <a:spcPts val="0"/>
              </a:spcBef>
              <a:buNone/>
              <a:defRPr sz="16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1200" b="0" dirty="0">
              <a:solidFill>
                <a:srgbClr val="132577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8566" y="720793"/>
            <a:ext cx="61352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SLAC distributed coupling standing wave cryogenic accelerating </a:t>
            </a:r>
            <a:r>
              <a:rPr lang="en-US" sz="1400" dirty="0" err="1"/>
              <a:t>strucutres</a:t>
            </a:r>
            <a:r>
              <a:rPr lang="en-US" sz="1400" dirty="0"/>
              <a:t> and </a:t>
            </a:r>
            <a:r>
              <a:rPr lang="en-US" sz="1400" dirty="0" err="1"/>
              <a:t>cryomodule</a:t>
            </a:r>
            <a:endParaRPr lang="en-US" sz="1400" dirty="0"/>
          </a:p>
          <a:p>
            <a:pPr>
              <a:spcAft>
                <a:spcPts val="1200"/>
              </a:spcAft>
            </a:pPr>
            <a:endParaRPr lang="en-GB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43222" y="4906229"/>
            <a:ext cx="1673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Courtesy S </a:t>
            </a:r>
            <a:r>
              <a:rPr lang="en-GB" sz="1400" dirty="0" err="1" smtClean="0">
                <a:solidFill>
                  <a:srgbClr val="000000"/>
                </a:solidFill>
              </a:rPr>
              <a:t>Liuzzo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79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2995339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09982" y="2278746"/>
            <a:ext cx="3754235" cy="1002744"/>
          </a:xfrm>
          <a:prstGeom prst="rect">
            <a:avLst/>
          </a:prstGeom>
        </p:spPr>
      </p:pic>
      <p:pic>
        <p:nvPicPr>
          <p:cNvPr id="181559790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09982" y="933977"/>
            <a:ext cx="3754235" cy="1002744"/>
          </a:xfrm>
          <a:prstGeom prst="rect">
            <a:avLst/>
          </a:prstGeom>
        </p:spPr>
      </p:pic>
      <p:sp>
        <p:nvSpPr>
          <p:cNvPr id="188589719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Installation in the tunnel</a:t>
            </a:r>
            <a:endParaRPr/>
          </a:p>
        </p:txBody>
      </p:sp>
      <p:sp>
        <p:nvSpPr>
          <p:cNvPr id="164458356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fr-FR" kern="0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fr-FR" kern="0">
                <a:solidFill>
                  <a:srgbClr val="132577"/>
                </a:solidFill>
                <a:latin typeface="Arial"/>
                <a:cs typeface="Arial"/>
              </a:rPr>
              <a:pPr defTabSz="685800">
                <a:defRPr/>
              </a:pPr>
              <a:t>31</a:t>
            </a:fld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813548854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en-US" kern="0" smtClean="0">
                <a:solidFill>
                  <a:srgbClr val="132577"/>
                </a:solidFill>
                <a:latin typeface="Arial"/>
                <a:cs typeface="Arial"/>
              </a:rPr>
              <a:t>33rd ESLS Workshop at Synchrotron SOLEIL – ESRF report - 29/31 OCTOBER 2025 - Revol JL</a:t>
            </a:r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pic>
        <p:nvPicPr>
          <p:cNvPr id="169364972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643" y="877648"/>
            <a:ext cx="3690410" cy="1084868"/>
          </a:xfrm>
          <a:prstGeom prst="rect">
            <a:avLst/>
          </a:prstGeom>
        </p:spPr>
      </p:pic>
      <p:pic>
        <p:nvPicPr>
          <p:cNvPr id="120642869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643" y="2451788"/>
            <a:ext cx="3733800" cy="828675"/>
          </a:xfrm>
          <a:prstGeom prst="rect">
            <a:avLst/>
          </a:prstGeom>
        </p:spPr>
      </p:pic>
      <p:pic>
        <p:nvPicPr>
          <p:cNvPr id="1232089845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451547" y="3993339"/>
            <a:ext cx="3733800" cy="895350"/>
          </a:xfrm>
          <a:prstGeom prst="rect">
            <a:avLst/>
          </a:prstGeom>
        </p:spPr>
      </p:pic>
      <p:sp>
        <p:nvSpPr>
          <p:cNvPr id="1471257645" name="TextBox 27"/>
          <p:cNvSpPr txBox="1"/>
          <p:nvPr/>
        </p:nvSpPr>
        <p:spPr bwMode="auto">
          <a:xfrm>
            <a:off x="288467" y="1204046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2025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26475338" name="TextBox 28"/>
          <p:cNvSpPr txBox="1"/>
          <p:nvPr/>
        </p:nvSpPr>
        <p:spPr bwMode="auto">
          <a:xfrm>
            <a:off x="220310" y="2740296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2026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37673908" name="TextBox 29"/>
          <p:cNvSpPr txBox="1"/>
          <p:nvPr/>
        </p:nvSpPr>
        <p:spPr bwMode="auto">
          <a:xfrm>
            <a:off x="4591426" y="885971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2027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24544082" name="TextBox 30"/>
          <p:cNvSpPr txBox="1"/>
          <p:nvPr/>
        </p:nvSpPr>
        <p:spPr bwMode="auto">
          <a:xfrm>
            <a:off x="2568929" y="4049738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2029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34632491" name="TextBox 41"/>
          <p:cNvSpPr txBox="1"/>
          <p:nvPr/>
        </p:nvSpPr>
        <p:spPr bwMode="auto">
          <a:xfrm>
            <a:off x="5342257" y="703144"/>
            <a:ext cx="260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</a:rPr>
              <a:t>High power RF </a:t>
            </a:r>
            <a:r>
              <a:rPr lang="en-US" sz="1200" kern="0" dirty="0" smtClean="0">
                <a:solidFill>
                  <a:prstClr val="black"/>
                </a:solidFill>
                <a:latin typeface="Arial"/>
                <a:cs typeface="Arial"/>
              </a:rPr>
              <a:t>test of C</a:t>
            </a:r>
            <a:r>
              <a:rPr lang="en-US" sz="1200" kern="0" baseline="30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1200" kern="0" dirty="0" smtClean="0">
                <a:solidFill>
                  <a:prstClr val="black"/>
                </a:solidFill>
                <a:latin typeface="Arial"/>
                <a:cs typeface="Arial"/>
              </a:rPr>
              <a:t> accelerating structure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8891329" name="TextBox 42"/>
          <p:cNvSpPr txBox="1"/>
          <p:nvPr/>
        </p:nvSpPr>
        <p:spPr bwMode="auto">
          <a:xfrm>
            <a:off x="3187368" y="3521781"/>
            <a:ext cx="2262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Beam in C</a:t>
            </a:r>
            <a:r>
              <a:rPr lang="en-US" sz="1350" kern="0" baseline="3000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acc. structures.</a:t>
            </a:r>
            <a:endParaRPr lang="en-US" sz="1350" kern="0" baseline="30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56949864" name="TextBox 43"/>
          <p:cNvSpPr txBox="1"/>
          <p:nvPr/>
        </p:nvSpPr>
        <p:spPr bwMode="auto">
          <a:xfrm>
            <a:off x="6653572" y="4438422"/>
            <a:ext cx="819455" cy="300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Phase 1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6362122" name="TextBox 7"/>
          <p:cNvSpPr txBox="1"/>
          <p:nvPr/>
        </p:nvSpPr>
        <p:spPr bwMode="auto">
          <a:xfrm>
            <a:off x="1717947" y="4983316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black"/>
                </a:solidFill>
                <a:latin typeface="Arial"/>
                <a:cs typeface="Arial"/>
              </a:rPr>
              <a:t>Take decision to continue or not toward 6GeV linac</a:t>
            </a:r>
          </a:p>
        </p:txBody>
      </p:sp>
      <p:sp>
        <p:nvSpPr>
          <p:cNvPr id="1200981547" name="TextBox 13"/>
          <p:cNvSpPr txBox="1"/>
          <p:nvPr/>
        </p:nvSpPr>
        <p:spPr bwMode="auto">
          <a:xfrm>
            <a:off x="4994432" y="2345702"/>
            <a:ext cx="8072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800" b="1" kern="0" dirty="0">
                <a:solidFill>
                  <a:prstClr val="black"/>
                </a:solidFill>
                <a:latin typeface="Arial"/>
                <a:cs typeface="Arial"/>
              </a:rPr>
              <a:t>135 MeV</a:t>
            </a:r>
            <a:endParaRPr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369500182" name="Elbow Connector 15"/>
          <p:cNvCxnSpPr>
            <a:stCxn id="1524544082" idx="1"/>
            <a:endCxn id="326362122" idx="1"/>
          </p:cNvCxnSpPr>
          <p:nvPr/>
        </p:nvCxnSpPr>
        <p:spPr bwMode="auto">
          <a:xfrm rot="10800000" flipV="1">
            <a:off x="1717948" y="4188237"/>
            <a:ext cx="850982" cy="968204"/>
          </a:xfrm>
          <a:prstGeom prst="bentConnector3">
            <a:avLst>
              <a:gd name="adj1" fmla="val 1201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8480903" name="TextBox 36"/>
          <p:cNvSpPr txBox="1"/>
          <p:nvPr/>
        </p:nvSpPr>
        <p:spPr bwMode="auto">
          <a:xfrm>
            <a:off x="4545992" y="2017822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2028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73226641" name="TextBox 6"/>
          <p:cNvSpPr txBox="1"/>
          <p:nvPr/>
        </p:nvSpPr>
        <p:spPr bwMode="auto">
          <a:xfrm>
            <a:off x="5189959" y="2045620"/>
            <a:ext cx="2069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Beam in section </a:t>
            </a:r>
            <a:r>
              <a:rPr lang="en-US" sz="1350" kern="0" dirty="0" smtClean="0">
                <a:solidFill>
                  <a:prstClr val="black"/>
                </a:solidFill>
                <a:latin typeface="Arial"/>
                <a:cs typeface="Arial"/>
              </a:rPr>
              <a:t>0 (TBC)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59603354" name="TextBox 38"/>
          <p:cNvSpPr txBox="1"/>
          <p:nvPr/>
        </p:nvSpPr>
        <p:spPr bwMode="auto">
          <a:xfrm>
            <a:off x="8024459" y="1790635"/>
            <a:ext cx="819455" cy="300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Phase 0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505004" y="3542916"/>
            <a:ext cx="33861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>
                <a:solidFill>
                  <a:srgbClr val="7030A0"/>
                </a:solidFill>
              </a:rPr>
              <a:t>Photo Gun available in 2028</a:t>
            </a:r>
          </a:p>
        </p:txBody>
      </p:sp>
      <p:sp>
        <p:nvSpPr>
          <p:cNvPr id="25" name="TextBox 13"/>
          <p:cNvSpPr txBox="1"/>
          <p:nvPr/>
        </p:nvSpPr>
        <p:spPr bwMode="auto">
          <a:xfrm>
            <a:off x="3302530" y="4052310"/>
            <a:ext cx="8072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800" b="1" kern="0" dirty="0" smtClean="0">
                <a:solidFill>
                  <a:prstClr val="black"/>
                </a:solidFill>
                <a:latin typeface="Arial"/>
                <a:cs typeface="Arial"/>
              </a:rPr>
              <a:t>170 </a:t>
            </a:r>
            <a:r>
              <a:rPr lang="en-US" sz="800" b="1" kern="0" dirty="0">
                <a:solidFill>
                  <a:prstClr val="black"/>
                </a:solidFill>
                <a:latin typeface="Arial"/>
                <a:cs typeface="Arial"/>
              </a:rPr>
              <a:t>MeV</a:t>
            </a:r>
            <a:endParaRPr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332" y="640478"/>
            <a:ext cx="3186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Present situation (2/3 of </a:t>
            </a:r>
            <a:r>
              <a:rPr lang="en-GB" sz="1200" i="1" dirty="0" err="1" smtClean="0"/>
              <a:t>linac</a:t>
            </a:r>
            <a:r>
              <a:rPr lang="en-GB" sz="1200" i="1" dirty="0" smtClean="0"/>
              <a:t> tunnel empty</a:t>
            </a:r>
            <a:endParaRPr lang="en-GB" sz="1200" i="1" dirty="0"/>
          </a:p>
        </p:txBody>
      </p:sp>
      <p:sp>
        <p:nvSpPr>
          <p:cNvPr id="27" name="TextBox 41"/>
          <p:cNvSpPr txBox="1"/>
          <p:nvPr/>
        </p:nvSpPr>
        <p:spPr bwMode="auto">
          <a:xfrm>
            <a:off x="440196" y="2188720"/>
            <a:ext cx="314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</a:rPr>
              <a:t>High power RF </a:t>
            </a:r>
            <a:r>
              <a:rPr lang="en-US" sz="1200" kern="0" dirty="0" smtClean="0">
                <a:solidFill>
                  <a:prstClr val="black"/>
                </a:solidFill>
                <a:latin typeface="Arial"/>
                <a:cs typeface="Arial"/>
              </a:rPr>
              <a:t>test of spare  accelerating structure and new modulator (S0)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912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720352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Installation in the tunnel</a:t>
            </a:r>
            <a:endParaRPr/>
          </a:p>
        </p:txBody>
      </p:sp>
      <p:sp>
        <p:nvSpPr>
          <p:cNvPr id="122570748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fr-FR" kern="0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fr-FR" kern="0">
                <a:solidFill>
                  <a:srgbClr val="132577"/>
                </a:solidFill>
                <a:latin typeface="Arial"/>
                <a:cs typeface="Arial"/>
              </a:rPr>
              <a:pPr defTabSz="685800">
                <a:defRPr/>
              </a:pPr>
              <a:t>32</a:t>
            </a:fld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2140034193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defTabSz="685800">
              <a:defRPr/>
            </a:pPr>
            <a:r>
              <a:rPr lang="en-US" kern="0" smtClean="0">
                <a:solidFill>
                  <a:srgbClr val="132577"/>
                </a:solidFill>
                <a:latin typeface="Arial"/>
                <a:cs typeface="Arial"/>
              </a:rPr>
              <a:t>33rd ESLS Workshop at Synchrotron SOLEIL – ESRF report - 29/31 OCTOBER 2025 - Revol JL</a:t>
            </a:r>
            <a:endParaRPr lang="fr-FR" kern="0">
              <a:solidFill>
                <a:srgbClr val="132577"/>
              </a:solidFill>
              <a:latin typeface="Arial"/>
              <a:cs typeface="Arial"/>
            </a:endParaRPr>
          </a:p>
        </p:txBody>
      </p:sp>
      <p:pic>
        <p:nvPicPr>
          <p:cNvPr id="2099432109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53578" y="1148658"/>
            <a:ext cx="3752850" cy="885824"/>
          </a:xfrm>
          <a:prstGeom prst="rect">
            <a:avLst/>
          </a:prstGeom>
        </p:spPr>
      </p:pic>
      <p:pic>
        <p:nvPicPr>
          <p:cNvPr id="860058723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83387" y="3012568"/>
            <a:ext cx="3733800" cy="876300"/>
          </a:xfrm>
          <a:prstGeom prst="rect">
            <a:avLst/>
          </a:prstGeom>
        </p:spPr>
      </p:pic>
      <p:pic>
        <p:nvPicPr>
          <p:cNvPr id="365998588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57867" y="1674420"/>
            <a:ext cx="3743325" cy="847725"/>
          </a:xfrm>
          <a:prstGeom prst="rect">
            <a:avLst/>
          </a:prstGeom>
        </p:spPr>
      </p:pic>
      <p:sp>
        <p:nvSpPr>
          <p:cNvPr id="1994987063" name="TextBox 32"/>
          <p:cNvSpPr txBox="1"/>
          <p:nvPr/>
        </p:nvSpPr>
        <p:spPr bwMode="auto">
          <a:xfrm>
            <a:off x="355602" y="3039055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2030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03748724" name="TextBox 33"/>
          <p:cNvSpPr txBox="1"/>
          <p:nvPr/>
        </p:nvSpPr>
        <p:spPr bwMode="auto">
          <a:xfrm>
            <a:off x="4583990" y="1514638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2031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36641428" name="TextBox 34"/>
          <p:cNvSpPr txBox="1"/>
          <p:nvPr/>
        </p:nvSpPr>
        <p:spPr bwMode="auto">
          <a:xfrm flipH="1">
            <a:off x="916354" y="1148466"/>
            <a:ext cx="2700300" cy="2308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kern="0">
                <a:solidFill>
                  <a:prstClr val="black"/>
                </a:solidFill>
                <a:latin typeface="Arial"/>
                <a:cs typeface="Arial"/>
              </a:rPr>
              <a:t>(option) Proposed to install an undulator  WP12 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9073108" name="TextBox 39"/>
          <p:cNvSpPr txBox="1"/>
          <p:nvPr/>
        </p:nvSpPr>
        <p:spPr bwMode="auto">
          <a:xfrm>
            <a:off x="878822" y="3002914"/>
            <a:ext cx="23647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kern="0">
                <a:solidFill>
                  <a:prstClr val="black"/>
                </a:solidFill>
                <a:latin typeface="Arial"/>
                <a:cs typeface="Arial"/>
              </a:rPr>
              <a:t>2 cryomodules (1 from SLAC and 1 ESRF)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5639600" name="TextBox 40"/>
          <p:cNvSpPr txBox="1"/>
          <p:nvPr/>
        </p:nvSpPr>
        <p:spPr bwMode="auto">
          <a:xfrm>
            <a:off x="5153880" y="1445951"/>
            <a:ext cx="3299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>
                <a:solidFill>
                  <a:prstClr val="black"/>
                </a:solidFill>
                <a:latin typeface="Arial"/>
                <a:cs typeface="Arial"/>
              </a:rPr>
              <a:t>Beam to ESRF booster and old linac as spare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0743838" name="TextBox 44"/>
          <p:cNvSpPr txBox="1"/>
          <p:nvPr/>
        </p:nvSpPr>
        <p:spPr bwMode="auto">
          <a:xfrm>
            <a:off x="1544555" y="2639727"/>
            <a:ext cx="819455" cy="300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Phase 2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5122464" name="TextBox 2"/>
          <p:cNvSpPr txBox="1"/>
          <p:nvPr/>
        </p:nvSpPr>
        <p:spPr bwMode="auto">
          <a:xfrm>
            <a:off x="5498204" y="2704233"/>
            <a:ext cx="3645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6GeV </a:t>
            </a:r>
            <a:r>
              <a:rPr lang="en-US" sz="1350" kern="0" dirty="0" err="1">
                <a:solidFill>
                  <a:prstClr val="black"/>
                </a:solidFill>
                <a:latin typeface="Arial"/>
                <a:cs typeface="Arial"/>
              </a:rPr>
              <a:t>Linac</a:t>
            </a: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 construction during shutdowns and commissioning during USM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10817142" name="TextBox 31"/>
          <p:cNvSpPr txBox="1"/>
          <p:nvPr/>
        </p:nvSpPr>
        <p:spPr bwMode="auto">
          <a:xfrm>
            <a:off x="5868145" y="1053716"/>
            <a:ext cx="819455" cy="300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Phase 3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69242976" name="TextBox 45"/>
          <p:cNvSpPr txBox="1"/>
          <p:nvPr/>
        </p:nvSpPr>
        <p:spPr bwMode="auto">
          <a:xfrm>
            <a:off x="4420880" y="2815936"/>
            <a:ext cx="1031051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2032-35(?)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9000391" name="TextBox 5"/>
          <p:cNvSpPr txBox="1"/>
          <p:nvPr/>
        </p:nvSpPr>
        <p:spPr bwMode="auto">
          <a:xfrm>
            <a:off x="1637002" y="5048196"/>
            <a:ext cx="7032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2 month shutdown to install new Transfer line </a:t>
            </a:r>
            <a:r>
              <a:rPr lang="en-US" sz="1350" kern="0" dirty="0" err="1">
                <a:solidFill>
                  <a:prstClr val="black"/>
                </a:solidFill>
                <a:latin typeface="Arial"/>
                <a:cs typeface="Arial"/>
              </a:rPr>
              <a:t>linac</a:t>
            </a: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 to SR and commission new injection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3906679" name="TextBox 46"/>
          <p:cNvSpPr txBox="1"/>
          <p:nvPr/>
        </p:nvSpPr>
        <p:spPr bwMode="auto">
          <a:xfrm>
            <a:off x="485578" y="4749608"/>
            <a:ext cx="1210229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Arial"/>
                <a:cs typeface="Arial"/>
              </a:rPr>
              <a:t>2035 (?)</a:t>
            </a:r>
            <a:endParaRPr sz="13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0820263" name="TextBox 47"/>
          <p:cNvSpPr txBox="1"/>
          <p:nvPr/>
        </p:nvSpPr>
        <p:spPr bwMode="auto">
          <a:xfrm>
            <a:off x="368753" y="1136048"/>
            <a:ext cx="569387" cy="300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>
                <a:solidFill>
                  <a:prstClr val="black"/>
                </a:solidFill>
                <a:latin typeface="Arial"/>
                <a:cs typeface="Arial"/>
              </a:rPr>
              <a:t>2030</a:t>
            </a:r>
            <a:endParaRPr sz="135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05590" y="3189464"/>
            <a:ext cx="2751074" cy="1456658"/>
            <a:chOff x="10762851" y="1235870"/>
            <a:chExt cx="4975966" cy="2778631"/>
          </a:xfrm>
        </p:grpSpPr>
        <p:sp>
          <p:nvSpPr>
            <p:cNvPr id="48" name="TextBox 92"/>
            <p:cNvSpPr txBox="1"/>
            <p:nvPr/>
          </p:nvSpPr>
          <p:spPr bwMode="auto">
            <a:xfrm>
              <a:off x="10762851" y="2603632"/>
              <a:ext cx="4106143" cy="49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/>
                <a:t>5.6mm.mrad, ~500pmrad@6GeV</a:t>
              </a:r>
              <a:endParaRPr sz="1100" dirty="0"/>
            </a:p>
          </p:txBody>
        </p:sp>
        <p:sp>
          <p:nvSpPr>
            <p:cNvPr id="49" name="TextBox 93"/>
            <p:cNvSpPr txBox="1"/>
            <p:nvPr/>
          </p:nvSpPr>
          <p:spPr bwMode="auto">
            <a:xfrm>
              <a:off x="10762851" y="3059553"/>
              <a:ext cx="2755020" cy="49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/>
                <a:t>0.18% energy spread</a:t>
              </a:r>
              <a:endParaRPr sz="1100" dirty="0"/>
            </a:p>
          </p:txBody>
        </p:sp>
        <p:sp>
          <p:nvSpPr>
            <p:cNvPr id="50" name="TextBox 94"/>
            <p:cNvSpPr txBox="1"/>
            <p:nvPr/>
          </p:nvSpPr>
          <p:spPr bwMode="auto">
            <a:xfrm>
              <a:off x="10762851" y="3515470"/>
              <a:ext cx="2641941" cy="49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/>
                <a:t>0.5mm bunch length</a:t>
              </a:r>
              <a:endParaRPr sz="1100" dirty="0"/>
            </a:p>
          </p:txBody>
        </p:sp>
        <p:sp>
          <p:nvSpPr>
            <p:cNvPr id="51" name="TextBox 95"/>
            <p:cNvSpPr txBox="1"/>
            <p:nvPr/>
          </p:nvSpPr>
          <p:spPr bwMode="auto">
            <a:xfrm>
              <a:off x="10762851" y="1691791"/>
              <a:ext cx="4975966" cy="49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/>
                <a:t>6.159 GeV in </a:t>
              </a:r>
              <a:r>
                <a:rPr lang="en-US" sz="1100" b="1" dirty="0">
                  <a:solidFill>
                    <a:schemeClr val="bg2"/>
                  </a:solidFill>
                </a:rPr>
                <a:t>131m</a:t>
              </a:r>
              <a:r>
                <a:rPr lang="en-US" sz="1100" dirty="0"/>
                <a:t>, 21 x 5.93m modules</a:t>
              </a:r>
              <a:endParaRPr sz="1100" dirty="0"/>
            </a:p>
          </p:txBody>
        </p:sp>
        <p:sp>
          <p:nvSpPr>
            <p:cNvPr id="52" name="TextBox 96"/>
            <p:cNvSpPr txBox="1"/>
            <p:nvPr/>
          </p:nvSpPr>
          <p:spPr bwMode="auto">
            <a:xfrm>
              <a:off x="10762851" y="1235870"/>
              <a:ext cx="2320107" cy="4990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/>
                <a:t>Fits on ESRF site</a:t>
              </a:r>
              <a:endParaRPr sz="1100" dirty="0"/>
            </a:p>
          </p:txBody>
        </p:sp>
        <p:sp>
          <p:nvSpPr>
            <p:cNvPr id="55" name="TextBox 95"/>
            <p:cNvSpPr txBox="1"/>
            <p:nvPr/>
          </p:nvSpPr>
          <p:spPr bwMode="auto">
            <a:xfrm>
              <a:off x="10762851" y="2147711"/>
              <a:ext cx="3937978" cy="49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 smtClean="0"/>
                <a:t>80+4 accelerating C</a:t>
              </a:r>
              <a:r>
                <a:rPr lang="en-US" sz="1100" baseline="30000" dirty="0" smtClean="0"/>
                <a:t>3</a:t>
              </a:r>
              <a:r>
                <a:rPr lang="en-US" sz="1100" dirty="0" smtClean="0"/>
                <a:t> structures</a:t>
              </a:r>
              <a:endParaRPr sz="11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57" y="3253018"/>
            <a:ext cx="2101933" cy="15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EBS operation and conclusion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78483"/>
              </p:ext>
            </p:extLst>
          </p:nvPr>
        </p:nvGraphicFramePr>
        <p:xfrm>
          <a:off x="211177" y="2650777"/>
          <a:ext cx="3453957" cy="1952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77">
                  <a:extLst>
                    <a:ext uri="{9D8B030D-6E8A-4147-A177-3AD203B41FA5}">
                      <a16:colId xmlns:a16="http://schemas.microsoft.com/office/drawing/2014/main" val="4118472760"/>
                    </a:ext>
                  </a:extLst>
                </a:gridCol>
                <a:gridCol w="679477">
                  <a:extLst>
                    <a:ext uri="{9D8B030D-6E8A-4147-A177-3AD203B41FA5}">
                      <a16:colId xmlns:a16="http://schemas.microsoft.com/office/drawing/2014/main" val="2837012057"/>
                    </a:ext>
                  </a:extLst>
                </a:gridCol>
              </a:tblGrid>
              <a:tr h="293172">
                <a:tc>
                  <a:txBody>
                    <a:bodyPr/>
                    <a:lstStyle/>
                    <a:p>
                      <a:pPr marL="0" algn="l" defTabSz="914363" rtl="0" eaLnBrk="1" latinLnBrk="0" hangingPunct="1"/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</a:t>
                      </a:r>
                      <a:endParaRPr lang="en-US" sz="1050" i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2025*</a:t>
                      </a:r>
                      <a:endParaRPr lang="en-US" sz="1050" i="0" baseline="30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70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Availability </a:t>
                      </a:r>
                      <a:r>
                        <a:rPr lang="en-US" sz="11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98.47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97.92 </a:t>
                      </a:r>
                      <a:endParaRPr lang="en-US" sz="1200" b="1" baseline="300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98.86</a:t>
                      </a:r>
                      <a:endParaRPr lang="en-US" sz="1200" b="1" baseline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66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failures</a:t>
                      </a:r>
                      <a:endParaRPr lang="en-US" sz="1100" noProof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1050" b="0" i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673880910"/>
                  </a:ext>
                </a:extLst>
              </a:tr>
              <a:tr h="501665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Time Between Failures (</a:t>
                      </a:r>
                      <a:r>
                        <a:rPr lang="en-US" sz="1100" noProof="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104.30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76.2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129.7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65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</a:t>
                      </a:r>
                      <a:r>
                        <a:rPr lang="en-US" altLang="zh-CN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1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uration per</a:t>
                      </a:r>
                      <a:r>
                        <a:rPr lang="en-US" sz="1100" baseline="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Failure (</a:t>
                      </a:r>
                      <a:r>
                        <a:rPr lang="en-US" sz="1100" baseline="0" noProof="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100" baseline="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100" noProof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1.60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200" b="1" i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200" b="1" i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973344"/>
              </p:ext>
            </p:extLst>
          </p:nvPr>
        </p:nvGraphicFramePr>
        <p:xfrm>
          <a:off x="211178" y="705746"/>
          <a:ext cx="3408844" cy="1783080"/>
        </p:xfrm>
        <a:graphic>
          <a:graphicData uri="http://schemas.openxmlformats.org/drawingml/2006/table">
            <a:tbl>
              <a:tblPr/>
              <a:tblGrid>
                <a:gridCol w="1172948">
                  <a:extLst>
                    <a:ext uri="{9D8B030D-6E8A-4147-A177-3AD203B41FA5}">
                      <a16:colId xmlns:a16="http://schemas.microsoft.com/office/drawing/2014/main" val="2428886469"/>
                    </a:ext>
                  </a:extLst>
                </a:gridCol>
                <a:gridCol w="692268">
                  <a:extLst>
                    <a:ext uri="{9D8B030D-6E8A-4147-A177-3AD203B41FA5}">
                      <a16:colId xmlns:a16="http://schemas.microsoft.com/office/drawing/2014/main" val="2022031595"/>
                    </a:ext>
                  </a:extLst>
                </a:gridCol>
                <a:gridCol w="707496">
                  <a:extLst>
                    <a:ext uri="{9D8B030D-6E8A-4147-A177-3AD203B41FA5}">
                      <a16:colId xmlns:a16="http://schemas.microsoft.com/office/drawing/2014/main" val="18231484"/>
                    </a:ext>
                  </a:extLst>
                </a:gridCol>
                <a:gridCol w="836132">
                  <a:extLst>
                    <a:ext uri="{9D8B030D-6E8A-4147-A177-3AD203B41FA5}">
                      <a16:colId xmlns:a16="http://schemas.microsoft.com/office/drawing/2014/main" val="989735821"/>
                    </a:ext>
                  </a:extLst>
                </a:gridCol>
              </a:tblGrid>
              <a:tr h="38457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ESRF-EBS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55052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905808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Circumference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844.4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870746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Lattice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DBA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HMBA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598565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329115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Lifetime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5320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H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4000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66245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V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i="1" kern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300" kern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to 40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5943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58017" y="856658"/>
            <a:ext cx="517430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600" dirty="0" smtClean="0">
                <a:solidFill>
                  <a:srgbClr val="4E5B99"/>
                </a:solidFill>
              </a:rPr>
              <a:t>EBS fully operational at nominal parameters</a:t>
            </a:r>
            <a:r>
              <a:rPr lang="en-GB" sz="1600" dirty="0">
                <a:solidFill>
                  <a:srgbClr val="4E5B99"/>
                </a:solidFill>
              </a:rPr>
              <a:t>. 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</a:rPr>
              <a:t>	</a:t>
            </a: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 smtClean="0">
                <a:solidFill>
                  <a:srgbClr val="4E5B99"/>
                </a:solidFill>
              </a:rPr>
              <a:t>90 </a:t>
            </a:r>
            <a:r>
              <a:rPr lang="en-GB" sz="1400" dirty="0">
                <a:solidFill>
                  <a:srgbClr val="4E5B99"/>
                </a:solidFill>
              </a:rPr>
              <a:t>mA current routinely delivered in 16 bunch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400" dirty="0">
                <a:solidFill>
                  <a:srgbClr val="4E5B99"/>
                </a:solidFill>
              </a:rPr>
              <a:t>Reliability, </a:t>
            </a:r>
            <a:r>
              <a:rPr lang="en-GB" sz="1400" u="sng" dirty="0">
                <a:solidFill>
                  <a:srgbClr val="4E5B99"/>
                </a:solidFill>
              </a:rPr>
              <a:t>reproducibility</a:t>
            </a:r>
            <a:r>
              <a:rPr lang="en-GB" sz="1400" dirty="0">
                <a:solidFill>
                  <a:srgbClr val="4E5B99"/>
                </a:solidFill>
              </a:rPr>
              <a:t> and tuning of the machine are very good. </a:t>
            </a:r>
            <a:endParaRPr lang="en-GB" sz="1400" dirty="0" smtClean="0">
              <a:solidFill>
                <a:srgbClr val="4E5B99"/>
              </a:solidFill>
            </a:endParaRP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	</a:t>
            </a:r>
            <a:r>
              <a:rPr lang="en-GB" sz="1400" dirty="0" smtClean="0">
                <a:solidFill>
                  <a:srgbClr val="4E5B99"/>
                </a:solidFill>
              </a:rPr>
              <a:t>However </a:t>
            </a:r>
            <a:r>
              <a:rPr lang="en-GB" sz="1400" dirty="0">
                <a:solidFill>
                  <a:srgbClr val="4E5B99"/>
                </a:solidFill>
              </a:rPr>
              <a:t>injection efficiency is an </a:t>
            </a:r>
            <a:r>
              <a:rPr lang="en-GB" sz="1400" dirty="0" smtClean="0">
                <a:solidFill>
                  <a:srgbClr val="4E5B99"/>
                </a:solidFill>
              </a:rPr>
              <a:t>issue</a:t>
            </a:r>
            <a:endParaRPr lang="en-GB" sz="1400" dirty="0">
              <a:solidFill>
                <a:srgbClr val="4E5B99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400" dirty="0">
                <a:solidFill>
                  <a:srgbClr val="4E5B99"/>
                </a:solidFill>
              </a:rPr>
              <a:t>I</a:t>
            </a:r>
            <a:r>
              <a:rPr lang="en-GB" sz="1400" dirty="0" smtClean="0">
                <a:solidFill>
                  <a:srgbClr val="4E5B99"/>
                </a:solidFill>
              </a:rPr>
              <a:t>njection perturbation </a:t>
            </a:r>
            <a:r>
              <a:rPr lang="en-GB" sz="1200" i="1" dirty="0" smtClean="0">
                <a:solidFill>
                  <a:srgbClr val="4E5B99"/>
                </a:solidFill>
              </a:rPr>
              <a:t>(imposing 1h topping up)</a:t>
            </a:r>
            <a:r>
              <a:rPr lang="en-GB" sz="1400" i="1" dirty="0" smtClean="0">
                <a:solidFill>
                  <a:srgbClr val="4E5B99"/>
                </a:solidFill>
              </a:rPr>
              <a:t> </a:t>
            </a:r>
            <a:r>
              <a:rPr lang="en-GB" sz="1400" dirty="0" smtClean="0">
                <a:solidFill>
                  <a:srgbClr val="4E5B99"/>
                </a:solidFill>
              </a:rPr>
              <a:t>is still an issue despite the efforts to reduce it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	 New injection scheme is in development</a:t>
            </a:r>
            <a:endParaRPr lang="en-GB" sz="1400" dirty="0" smtClean="0">
              <a:solidFill>
                <a:srgbClr val="4E5B99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</a:rPr>
              <a:t>Statistics are better for 2025 with fewer failures and very few long beam interruptions.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	 securing the SR RF system is mandatory (SSA)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endParaRPr lang="en-GB" sz="1400" dirty="0" smtClean="0">
              <a:solidFill>
                <a:srgbClr val="4E5B99"/>
              </a:solidFill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Maintaining  and improving lifetime 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	 4</a:t>
            </a:r>
            <a:r>
              <a:rPr lang="en-GB" sz="1400" baseline="30000" dirty="0" smtClean="0">
                <a:solidFill>
                  <a:srgbClr val="4E5B99"/>
                </a:solidFill>
                <a:sym typeface="Wingdings" panose="05000000000000000000" pitchFamily="2" charset="2"/>
              </a:rPr>
              <a:t>th</a:t>
            </a: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 harmonic cavity project restarted</a:t>
            </a:r>
            <a:endParaRPr lang="en-GB" sz="1400" dirty="0">
              <a:solidFill>
                <a:srgbClr val="4E5B99"/>
              </a:solidFill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</a:rPr>
              <a:t>Upgrade of the injector</a:t>
            </a:r>
          </a:p>
          <a:p>
            <a:pPr>
              <a:spcAft>
                <a:spcPts val="600"/>
              </a:spcAft>
              <a:tabLst>
                <a:tab pos="355600" algn="l"/>
              </a:tabLst>
            </a:pP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	 </a:t>
            </a:r>
            <a:r>
              <a:rPr lang="en-GB" sz="1400" dirty="0" err="1" smtClean="0">
                <a:solidFill>
                  <a:srgbClr val="4E5B99"/>
                </a:solidFill>
                <a:sym typeface="Wingdings" panose="05000000000000000000" pitchFamily="2" charset="2"/>
              </a:rPr>
              <a:t>Linac</a:t>
            </a:r>
            <a:r>
              <a:rPr lang="en-GB" sz="1400" dirty="0" smtClean="0">
                <a:solidFill>
                  <a:srgbClr val="4E5B99"/>
                </a:solidFill>
                <a:sym typeface="Wingdings" panose="05000000000000000000" pitchFamily="2" charset="2"/>
              </a:rPr>
              <a:t> upgrade programme is ongoing</a:t>
            </a:r>
            <a:endParaRPr lang="en-GB" sz="1400" dirty="0">
              <a:solidFill>
                <a:srgbClr val="4E5B99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GB" sz="1400" dirty="0" smtClean="0">
              <a:solidFill>
                <a:srgbClr val="4E5B99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1600" dirty="0">
              <a:solidFill>
                <a:srgbClr val="4E5B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177" y="4749101"/>
            <a:ext cx="345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smtClean="0"/>
              <a:t>* statistics until 14</a:t>
            </a:r>
            <a:r>
              <a:rPr lang="en-GB" sz="800" i="1" baseline="30000" dirty="0" smtClean="0"/>
              <a:t>th</a:t>
            </a:r>
            <a:r>
              <a:rPr lang="en-GB" sz="800" i="1" dirty="0" smtClean="0"/>
              <a:t> October for 2025</a:t>
            </a:r>
          </a:p>
          <a:p>
            <a:r>
              <a:rPr lang="en-GB" sz="800" i="1" dirty="0"/>
              <a:t>T</a:t>
            </a:r>
            <a:r>
              <a:rPr lang="en-GB" sz="800" i="1" dirty="0" smtClean="0"/>
              <a:t>wo failures occurring in less than 1 hour counted as a single long failure</a:t>
            </a:r>
          </a:p>
          <a:p>
            <a:r>
              <a:rPr lang="en-GB" sz="800" i="1" dirty="0" smtClean="0"/>
              <a:t>Failures affecting a single beamline are not counted</a:t>
            </a:r>
            <a:endParaRPr lang="en-GB" sz="800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125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697260"/>
            <a:ext cx="8333999" cy="449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2" y="141802"/>
            <a:ext cx="3674365" cy="1422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34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EBS 5-year operation since 25/08/2020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488738"/>
            <a:ext cx="6120000" cy="177074"/>
          </a:xfrm>
        </p:spPr>
        <p:txBody>
          <a:bodyPr/>
          <a:lstStyle/>
          <a:p>
            <a:r>
              <a:rPr lang="en-US" smtClean="0"/>
              <a:t>33rd ESLS Workshop at Synchrotron SOLEIL – ESRF report - 29/31 OCTOBER 2025 - Revol JL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070382"/>
              </p:ext>
            </p:extLst>
          </p:nvPr>
        </p:nvGraphicFramePr>
        <p:xfrm>
          <a:off x="179512" y="671869"/>
          <a:ext cx="8784976" cy="2689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926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2020</a:t>
                      </a:r>
                    </a:p>
                    <a:p>
                      <a:pPr algn="ctr"/>
                      <a:r>
                        <a:rPr lang="en-US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(4</a:t>
                      </a:r>
                      <a:r>
                        <a:rPr lang="en-US" sz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months</a:t>
                      </a:r>
                      <a:r>
                        <a:rPr lang="en-US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2025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(4 runs)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78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Scheduled</a:t>
                      </a:r>
                      <a:r>
                        <a:rPr lang="en-US" sz="18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beam time (</a:t>
                      </a:r>
                      <a:r>
                        <a:rPr lang="en-US" sz="1800" baseline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hrs</a:t>
                      </a:r>
                      <a:r>
                        <a:rPr lang="en-US" sz="18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1609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3616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5492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5486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4409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06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Delivered beam time (</a:t>
                      </a:r>
                      <a:r>
                        <a:rPr lang="en-US" altLang="zh-CN" sz="1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hrs</a:t>
                      </a:r>
                      <a:r>
                        <a:rPr lang="en-US" altLang="zh-CN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1545.90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3547.27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5438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5372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4358.7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Availability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96.1%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96.35%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99.06%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97.85%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97.92%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98.86%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62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Number of failures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0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Mean time between</a:t>
                      </a:r>
                      <a:r>
                        <a:rPr lang="en-US" sz="16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failures (</a:t>
                      </a:r>
                      <a:r>
                        <a:rPr lang="en-US" sz="1600" baseline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hrs</a:t>
                      </a:r>
                      <a:r>
                        <a:rPr lang="en-US" sz="16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46.0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76.2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129.7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7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Mean duration of a failure (</a:t>
                      </a:r>
                      <a:r>
                        <a:rPr lang="en-US" sz="16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hrs</a:t>
                      </a:r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16ACA07-6AC1-4707-A6B0-AD1B4E290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387252"/>
              </p:ext>
            </p:extLst>
          </p:nvPr>
        </p:nvGraphicFramePr>
        <p:xfrm>
          <a:off x="4572000" y="3400399"/>
          <a:ext cx="4392000" cy="214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8785B8A-2FC3-4913-B4CC-52D236915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983261"/>
              </p:ext>
            </p:extLst>
          </p:nvPr>
        </p:nvGraphicFramePr>
        <p:xfrm>
          <a:off x="179512" y="3400399"/>
          <a:ext cx="4330888" cy="2150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5435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restart after black out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706385"/>
            <a:ext cx="8765999" cy="4696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008" y="837989"/>
            <a:ext cx="10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00:15:</a:t>
            </a:r>
          </a:p>
          <a:p>
            <a:r>
              <a:rPr lang="en-GB" sz="1200" dirty="0" smtClean="0"/>
              <a:t>Process power lost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551530" y="1557430"/>
            <a:ext cx="206478" cy="35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8008" y="3282071"/>
            <a:ext cx="109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Process power back</a:t>
            </a:r>
            <a:endParaRPr lang="en-GB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52686" y="3982290"/>
            <a:ext cx="206478" cy="35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4997" y="3937199"/>
            <a:ext cx="136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HQPS protection back</a:t>
            </a:r>
            <a:endParaRPr lang="en-GB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132192" y="3715645"/>
            <a:ext cx="179999" cy="27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2686" y="2015262"/>
            <a:ext cx="1091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Control back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99393" y="3488926"/>
            <a:ext cx="109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Magnets back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3842" y="4241104"/>
            <a:ext cx="109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PSS</a:t>
            </a:r>
            <a:br>
              <a:rPr lang="en-GB" sz="1200" dirty="0" smtClean="0"/>
            </a:br>
            <a:r>
              <a:rPr lang="en-GB" sz="1200" dirty="0" smtClean="0"/>
              <a:t>back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7571" y="3365745"/>
            <a:ext cx="10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RIPS on spare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68117" y="3225164"/>
            <a:ext cx="107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RF back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545697" y="2642416"/>
            <a:ext cx="10736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Intervention for BM8 FE</a:t>
            </a:r>
            <a:endParaRPr lang="en-GB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5138641" y="1137409"/>
            <a:ext cx="107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Injector back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284575" y="3197697"/>
            <a:ext cx="101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</a:rPr>
              <a:t>Beam back to users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3388" y="4136637"/>
            <a:ext cx="2799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The automatic switch from Machine to facilities of the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cryo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-coolers in TZ ran extremely </a:t>
            </a:r>
            <a:r>
              <a:rPr lang="en-US" sz="900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well: No PB</a:t>
            </a:r>
            <a:endParaRPr lang="en-GB" sz="9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618405" y="3651403"/>
            <a:ext cx="107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IDs  back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378286" y="3706366"/>
            <a:ext cx="10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Vacuum back</a:t>
            </a:r>
            <a:endParaRPr lang="en-GB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16226" y="1835104"/>
            <a:ext cx="4797802" cy="34901"/>
          </a:xfrm>
          <a:prstGeom prst="straightConnector1">
            <a:avLst/>
          </a:prstGeom>
          <a:ln w="1905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78286" y="1551839"/>
            <a:ext cx="12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dirty="0" smtClean="0">
                <a:solidFill>
                  <a:schemeClr val="bg2"/>
                </a:solidFill>
              </a:rPr>
              <a:t>11.75 hours</a:t>
            </a:r>
          </a:p>
        </p:txBody>
      </p:sp>
    </p:spTree>
    <p:extLst>
      <p:ext uri="{BB962C8B-B14F-4D97-AF65-F5344CB8AC3E}">
        <p14:creationId xmlns:p14="http://schemas.microsoft.com/office/powerpoint/2010/main" val="38565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interventions during shutdowns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BB93A9-00D9-49B7-8673-0ED47DBC7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48210"/>
              </p:ext>
            </p:extLst>
          </p:nvPr>
        </p:nvGraphicFramePr>
        <p:xfrm>
          <a:off x="156438" y="676946"/>
          <a:ext cx="8686226" cy="4211968"/>
        </p:xfrm>
        <a:graphic>
          <a:graphicData uri="http://schemas.openxmlformats.org/drawingml/2006/table">
            <a:tbl>
              <a:tblPr/>
              <a:tblGrid>
                <a:gridCol w="4757589">
                  <a:extLst>
                    <a:ext uri="{9D8B030D-6E8A-4147-A177-3AD203B41FA5}">
                      <a16:colId xmlns:a16="http://schemas.microsoft.com/office/drawing/2014/main" val="735790714"/>
                    </a:ext>
                  </a:extLst>
                </a:gridCol>
                <a:gridCol w="3928637">
                  <a:extLst>
                    <a:ext uri="{9D8B030D-6E8A-4147-A177-3AD203B41FA5}">
                      <a16:colId xmlns:a16="http://schemas.microsoft.com/office/drawing/2014/main" val="271963626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</a:t>
                      </a:r>
                      <a:r>
                        <a:rPr lang="en-US" sz="80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installations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Preventive maintenance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466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1" i="1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Winter shutdown 2025</a:t>
                      </a:r>
                      <a:endParaRPr lang="en-US" sz="800" b="1" i="1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8688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87425" algn="l"/>
                        </a:tabLst>
                        <a:defRPr/>
                      </a:pP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Booster-sector1: 20 buttons vacuum vessel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</a:rPr>
                        <a:t>SY-RF / SR-RF : Greasing and check of tuners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436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TL2-correctors : New power supplies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SRTU : refurbishment of search button cables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7388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TZ04-8-HSC04 </a:t>
                      </a: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Sext/Octu Mopslate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CELL04-G0 : Refurbishment of S2 cooling system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86647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CELL03-arc : K1 Friatec vessel against Solcera vessel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</a:rPr>
                        <a:t>TL1-QD3 : brazing of a leaky water copper box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72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CELL06-BPM7 : Clamp installed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CELL06-SS : Re-installation of cryogenic invacuum device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9122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</a:rPr>
                        <a:t>CELL14-SS : Phase shifter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CELL30-SS : New carriage on upstream mechanic (taper)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075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CELL28-SS : 2 room temp invac devices* + phase shifter support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 maintenance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19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1" i="1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shutdown 2025</a:t>
                      </a:r>
                      <a:endParaRPr lang="en-US" sz="800" b="1" i="1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800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</a:rPr>
                        <a:t>LINAC : Extension of the SRE network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SRTU &amp;SYTU: Flow meter maintenance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46712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CELL15-BM15 : New CV990 Al NEG coated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TL2-G0 : vertical re-alignment mainly S2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034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CELL28-SS : phase shifter installation middle SS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CELL14-ch7 : Replacement of the ch07 RF finger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522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CELL32-BPM4 : clamp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 maintenance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20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shutdown 2025</a:t>
                      </a:r>
                      <a:endParaRPr kumimoji="0" lang="en-US" sz="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38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RIPS: Removal of the broken IGBT stack (DP H-bridge)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SRTU &amp;SYTU: Flow meter maintenance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Cell08-SS CV2300/6mm installation in downstream position (prototype AL vessel)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Cell30-FE-ID30:</a:t>
                      </a:r>
                      <a:r>
                        <a:rPr lang="en-US" sz="800" baseline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Motorization stage replacement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423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Cell23-SS Replacement of the CV5000 (canted straight section)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FE maintenance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553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Cel24-SS: New revolver upstream position + phase shifter civil work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77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1" i="1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Summer shutdown 2025</a:t>
                      </a:r>
                      <a:endParaRPr lang="en-US" sz="800" b="1" i="1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45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1" dirty="0" err="1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Linac</a:t>
                      </a:r>
                      <a:r>
                        <a:rPr lang="en-US" sz="8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Preparatory works for new section (civil works, cabling, cooling, wave guide network, …)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SRTU &amp;SYTU: Flow meter maintenance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38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SRRF : TRA2 klystron replacement : </a:t>
                      </a:r>
                      <a:r>
                        <a:rPr lang="en-US" sz="8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EEV5 </a:t>
                      </a:r>
                      <a:r>
                        <a:rPr lang="en-US" sz="8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8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EEV-3</a:t>
                      </a:r>
                      <a:endParaRPr lang="en-US" sz="800" b="1" dirty="0">
                        <a:solidFill>
                          <a:srgbClr val="FF000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b="1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CELL17-CELL21: Partial re-alignment of girders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2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CELL29-SS Removal of the cryogenic </a:t>
                      </a:r>
                      <a:r>
                        <a:rPr lang="en-US" sz="800" b="1" kern="1200" dirty="0" err="1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invacuum</a:t>
                      </a:r>
                      <a:r>
                        <a:rPr lang="en-US" sz="800" b="1" kern="1200" dirty="0" smtClean="0">
                          <a:solidFill>
                            <a:srgbClr val="FF000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device – IVU in the middle</a:t>
                      </a:r>
                      <a:endParaRPr lang="en-US" sz="800" b="1" kern="1200" dirty="0">
                        <a:solidFill>
                          <a:srgbClr val="FF000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ID03&amp; ID13 </a:t>
                      </a:r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Slits upgrade/motorization stages &amp; fast shutter replacement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75224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CELL13-SS : 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Cryogenic trench &amp; cryogenic </a:t>
                      </a:r>
                      <a:r>
                        <a:rPr kumimoji="0" lang="en-US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invacuum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device installation middle position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rgbClr val="00206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TZ14 : </a:t>
                      </a:r>
                      <a:r>
                        <a:rPr lang="en-US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cryo</a:t>
                      </a:r>
                      <a:r>
                        <a:rPr lang="en-US" sz="800" kern="1200" dirty="0" smtClean="0">
                          <a:solidFill>
                            <a:srgbClr val="00206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-cooler replacement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7957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CELL24-SS : New revolver - Downstream position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False floor repair in TZ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73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Cell08-SS Replacement of the CV2300/6 by the CV2300 coming from CELL13-SS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002060"/>
                          </a:solidFill>
                          <a:latin typeface="+mj-lt"/>
                        </a:rPr>
                        <a:t>FE maintenance</a:t>
                      </a:r>
                      <a:endParaRPr lang="en-US" sz="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35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kern="1200" dirty="0" smtClean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shutdown 2025</a:t>
                      </a:r>
                      <a:endParaRPr lang="en-US" sz="800" b="1" i="1" kern="12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80652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SYTU : replacement of QF28 &amp; QF29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MTBN / MTBS / PINJ concrete doors check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86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CELL01-SS : room temp </a:t>
                      </a:r>
                      <a:r>
                        <a:rPr lang="en-US" sz="800" kern="1200" dirty="0" err="1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invacuum</a:t>
                      </a:r>
                      <a:r>
                        <a:rPr lang="en-US" sz="800" kern="12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device installation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TZ14 : cryo-cooler intervention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74445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CELL15-arc : AL ch07 : New RF finger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7894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Roof C5-7RF : Installation of grids on the air cooling circuits of the couplers</a:t>
                      </a: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64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206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 maintenance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04" marR="9704" marT="970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59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 beam is a problem but what concern other Beam parameters?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28741" y="5327686"/>
            <a:ext cx="6120000" cy="177074"/>
          </a:xfrm>
        </p:spPr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7172"/>
              </p:ext>
            </p:extLst>
          </p:nvPr>
        </p:nvGraphicFramePr>
        <p:xfrm>
          <a:off x="194210" y="697260"/>
          <a:ext cx="8748272" cy="4293540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1965522">
                  <a:extLst>
                    <a:ext uri="{9D8B030D-6E8A-4147-A177-3AD203B41FA5}">
                      <a16:colId xmlns:a16="http://schemas.microsoft.com/office/drawing/2014/main" val="2151607661"/>
                    </a:ext>
                  </a:extLst>
                </a:gridCol>
                <a:gridCol w="2340260">
                  <a:extLst>
                    <a:ext uri="{9D8B030D-6E8A-4147-A177-3AD203B41FA5}">
                      <a16:colId xmlns:a16="http://schemas.microsoft.com/office/drawing/2014/main" val="191617963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743081712"/>
                    </a:ext>
                  </a:extLst>
                </a:gridCol>
                <a:gridCol w="2858314">
                  <a:extLst>
                    <a:ext uri="{9D8B030D-6E8A-4147-A177-3AD203B41FA5}">
                      <a16:colId xmlns:a16="http://schemas.microsoft.com/office/drawing/2014/main" val="217863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105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Consequences</a:t>
                      </a:r>
                      <a:endParaRPr lang="en-GB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Report/complain</a:t>
                      </a:r>
                      <a:r>
                        <a:rPr lang="en-GB" sz="1050" baseline="0" dirty="0" smtClean="0"/>
                        <a:t> </a:t>
                      </a:r>
                      <a:r>
                        <a:rPr lang="en-GB" sz="1050" dirty="0" smtClean="0"/>
                        <a:t>to operation</a:t>
                      </a:r>
                      <a:endParaRPr lang="en-GB" sz="105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Comment</a:t>
                      </a:r>
                      <a:endParaRPr lang="en-GB" sz="900" i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3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Failures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 beam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66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5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34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Skipped refill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aseline="0" dirty="0" smtClean="0"/>
                        <a:t>20 </a:t>
                      </a:r>
                      <a:r>
                        <a:rPr lang="en-GB" sz="900" baseline="0" dirty="0" err="1" smtClean="0"/>
                        <a:t>mn</a:t>
                      </a:r>
                      <a:r>
                        <a:rPr lang="en-GB" sz="900" baseline="0" dirty="0" smtClean="0"/>
                        <a:t> or more delay of injection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9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Injection perturbation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Position &amp; emittance increase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But the most sensitive cannot work</a:t>
                      </a:r>
                      <a:r>
                        <a:rPr lang="en-GB" sz="900" i="1" baseline="0" dirty="0" smtClean="0"/>
                        <a:t> in any case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93346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Longer refill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Due</a:t>
                      </a:r>
                      <a:r>
                        <a:rPr lang="en-GB" sz="900" i="1" baseline="0" dirty="0" smtClean="0"/>
                        <a:t> to l</a:t>
                      </a:r>
                      <a:r>
                        <a:rPr lang="en-GB" sz="900" i="1" dirty="0" smtClean="0"/>
                        <a:t>ower </a:t>
                      </a:r>
                      <a:r>
                        <a:rPr lang="en-GB" sz="900" i="1" dirty="0" err="1" smtClean="0"/>
                        <a:t>injEff</a:t>
                      </a:r>
                      <a:r>
                        <a:rPr lang="en-GB" sz="900" i="1" dirty="0" smtClean="0"/>
                        <a:t> &amp; beam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7178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41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Lifetime</a:t>
                      </a:r>
                      <a:r>
                        <a:rPr lang="en-GB" sz="1050" baseline="0" dirty="0" smtClean="0"/>
                        <a:t> drop/reduction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Faster decay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172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Purity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&gt; 10</a:t>
                      </a:r>
                      <a:r>
                        <a:rPr lang="en-GB" sz="900" baseline="30000" dirty="0" smtClean="0"/>
                        <a:t>-9</a:t>
                      </a:r>
                      <a:endParaRPr lang="en-GB" sz="9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Yes</a:t>
                      </a:r>
                      <a:endParaRPr lang="en-GB" sz="1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ID14</a:t>
                      </a:r>
                      <a:endParaRPr lang="en-GB" sz="900" i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983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Larger V emittance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Stabilized from 1 to 10&amp;20&amp;40 </a:t>
                      </a:r>
                      <a:r>
                        <a:rPr lang="en-US" sz="900" dirty="0" err="1" smtClean="0"/>
                        <a:t>pm.rad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Could</a:t>
                      </a:r>
                      <a:r>
                        <a:rPr lang="en-GB" sz="900" i="1" baseline="0" dirty="0" smtClean="0"/>
                        <a:t> be reduced (</a:t>
                      </a:r>
                      <a:r>
                        <a:rPr lang="en-GB" sz="900" i="1" dirty="0" smtClean="0"/>
                        <a:t>7 </a:t>
                      </a:r>
                      <a:r>
                        <a:rPr lang="en-GB" sz="900" i="1" dirty="0" err="1" smtClean="0"/>
                        <a:t>pm.rad</a:t>
                      </a:r>
                      <a:r>
                        <a:rPr lang="en-GB" sz="900" i="1" dirty="0" smtClean="0"/>
                        <a:t> at least in multi)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96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H emittance stability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20 pm. variation beam mode&amp; gap 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N0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466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Beam position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Yes</a:t>
                      </a:r>
                      <a:endParaRPr lang="en-GB" sz="1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Small bump from CTRM when BL needed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8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Beam stability/fast</a:t>
                      </a:r>
                      <a:r>
                        <a:rPr lang="en-GB" sz="1050" baseline="0" dirty="0" smtClean="0"/>
                        <a:t> motion</a:t>
                      </a:r>
                      <a:endParaRPr lang="en-GB" sz="1050" dirty="0" smtClean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Some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Mostly ID24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886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Filling pattern flatness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Could be reduced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3704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5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i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6996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Bunch length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Factor</a:t>
                      </a:r>
                      <a:r>
                        <a:rPr lang="en-GB" sz="900" baseline="0" dirty="0" smtClean="0"/>
                        <a:t> </a:t>
                      </a:r>
                      <a:r>
                        <a:rPr lang="en-GB" sz="900" dirty="0" smtClean="0"/>
                        <a:t>4 with</a:t>
                      </a:r>
                      <a:r>
                        <a:rPr lang="en-GB" sz="900" baseline="0" dirty="0" smtClean="0"/>
                        <a:t> beam mode</a:t>
                      </a:r>
                      <a:endParaRPr lang="en-GB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Depending optics, current/bunch RF voltage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267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GB" sz="1050" dirty="0" smtClean="0"/>
                        <a:t>Energy spread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Factor 2 with beam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No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i="1" dirty="0" smtClean="0"/>
                        <a:t>Depending</a:t>
                      </a:r>
                      <a:r>
                        <a:rPr lang="en-GB" sz="900" i="1" baseline="0" dirty="0" smtClean="0"/>
                        <a:t> optics, current/bunch</a:t>
                      </a:r>
                      <a:endParaRPr lang="en-GB" sz="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78327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79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582817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Master planning and shutdown </a:t>
            </a:r>
            <a:r>
              <a:rPr lang="en-US" dirty="0" smtClean="0"/>
              <a:t>schedule (Summary)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80097842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39</a:t>
            </a:fld>
            <a:endParaRPr lang="fr-FR"/>
          </a:p>
        </p:txBody>
      </p:sp>
      <p:sp>
        <p:nvSpPr>
          <p:cNvPr id="402164920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 smtClean="0"/>
              <a:t>33rd ESLS Workshop at Synchrotron SOLEIL – ESRF report - 29/31 OCTOBER 2025 - Revol JL</a:t>
            </a:r>
            <a:endParaRPr lang="fr-FR"/>
          </a:p>
        </p:txBody>
      </p:sp>
      <p:graphicFrame>
        <p:nvGraphicFramePr>
          <p:cNvPr id="2076283596" name="Table 3"/>
          <p:cNvGraphicFramePr>
            <a:graphicFrameLocks noGrp="1"/>
          </p:cNvGraphicFramePr>
          <p:nvPr/>
        </p:nvGraphicFramePr>
        <p:xfrm>
          <a:off x="157996" y="747419"/>
          <a:ext cx="876311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/>
                        <a:t>Del.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/>
                        <a:t>Date</a:t>
                      </a:r>
                      <a:endParaRPr sz="14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/>
                        <a:t>Instrument added to the installation</a:t>
                      </a:r>
                      <a:endParaRPr sz="14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/>
                        <a:t>Beam achievements</a:t>
                      </a:r>
                      <a:endParaRPr sz="14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/>
                        <a:t>project</a:t>
                      </a:r>
                      <a:endParaRPr sz="14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/>
                        <a:t>Del. 1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2025-October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ModS3 RF-unit displacement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/>
                        <a:t>Del. 1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2025-October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ModS0 RF-unit (SAT)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1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2025-December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6m section (RF Cond)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2025-2026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Thermo-ionic gun assembly in test-stand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4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2026-December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ModS4- RF-unit (SAT)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2026-December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Thermoionic gun in tunnel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i="1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2026-DecemberSD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Diag and beam dump in tunnel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0" i="1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2027-April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200" b="1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/>
                        <a:t>135MeV Beam</a:t>
                      </a: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Linac refurbishment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3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2027-May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First C-band RF-unit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3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2027-Aout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First C-band acc. Struct.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4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2028-May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S-band photo-gun + laser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100" b="1" i="1"/>
                        <a:t>7MeV photogun beam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Del. 4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2028-May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Diag and beam dump upgrade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4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2029-January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200" b="1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/>
                        <a:t>170MeV beam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5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2029-August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Undulator + 170MeV beam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100" b="1" i="1"/>
                        <a:t>Xray beam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6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2029-December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Second C-band RF-unit and acc.struct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100" b="1" i="1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 phase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6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2030-September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200" b="1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100" b="1"/>
                        <a:t>325MeV beam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900" i="1"/>
                        <a:t>COLD phase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Arial"/>
                          <a:ea typeface="+mn-ea"/>
                          <a:cs typeface="+mn-cs"/>
                        </a:rPr>
                        <a:t>Del. 7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2031-August SD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/>
                        <a:t>TL1upgrade and inject in booster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/>
                        <a:t>325MeV beam to booster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i="1"/>
                        <a:t>COLD phase 2</a:t>
                      </a:r>
                      <a:endParaRPr sz="140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71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6"/>
          <a:stretch/>
        </p:blipFill>
        <p:spPr>
          <a:xfrm>
            <a:off x="290811" y="3942379"/>
            <a:ext cx="8673189" cy="93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3250" y="3561734"/>
            <a:ext cx="169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Very good despite a long failure of the injector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2109" y="2997595"/>
            <a:ext cx="171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Not a single RF fault ! Beamline, flowmeters, vacuum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5170" y="2997595"/>
            <a:ext cx="156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Bad run, mostly RF failures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9202" y="3561734"/>
            <a:ext cx="155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Bad run, mostly RF and flow 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5958" y="2997595"/>
            <a:ext cx="156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Long power outage &amp; RF failures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</a:t>
            </a:r>
            <a:r>
              <a:rPr lang="en-GB" dirty="0"/>
              <a:t>October 2024 </a:t>
            </a:r>
            <a:r>
              <a:rPr lang="en-GB" dirty="0">
                <a:sym typeface="Wingdings" panose="05000000000000000000" pitchFamily="2" charset="2"/>
              </a:rPr>
              <a:t> October 2025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sp>
        <p:nvSpPr>
          <p:cNvPr id="5" name="Down Arrow 4"/>
          <p:cNvSpPr/>
          <p:nvPr/>
        </p:nvSpPr>
        <p:spPr>
          <a:xfrm rot="10800000">
            <a:off x="3954254" y="2647334"/>
            <a:ext cx="272226" cy="8403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3"/>
          <a:stretch/>
        </p:blipFill>
        <p:spPr>
          <a:xfrm>
            <a:off x="343421" y="801440"/>
            <a:ext cx="8673189" cy="1955720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10800000">
            <a:off x="3036947" y="2647334"/>
            <a:ext cx="272226" cy="38083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 rot="10800000">
            <a:off x="5064099" y="2647334"/>
            <a:ext cx="272226" cy="38083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 rot="10800000">
            <a:off x="7035509" y="2647334"/>
            <a:ext cx="272226" cy="38083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941157" y="4461974"/>
            <a:ext cx="407855" cy="21644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3403889" y="5147921"/>
            <a:ext cx="16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200" dirty="0" smtClean="0"/>
              <a:t>Due to 1 long failure of injector</a:t>
            </a:r>
          </a:p>
        </p:txBody>
      </p:sp>
      <p:sp>
        <p:nvSpPr>
          <p:cNvPr id="20" name="Down Arrow 19"/>
          <p:cNvSpPr/>
          <p:nvPr/>
        </p:nvSpPr>
        <p:spPr>
          <a:xfrm rot="10800000">
            <a:off x="3997635" y="4863411"/>
            <a:ext cx="272226" cy="2496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0800000">
            <a:off x="6077676" y="4929761"/>
            <a:ext cx="272226" cy="2496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5942047" y="4413359"/>
            <a:ext cx="407855" cy="21644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430072" y="5147921"/>
            <a:ext cx="187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200" dirty="0" smtClean="0"/>
              <a:t>Due to injection kicker, timing and RIPS control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6253732" y="2647334"/>
            <a:ext cx="272226" cy="8403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704000"/>
            <a:ext cx="7799867" cy="4484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 of number of trips from 20/10/2024 to 20/10/2025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3467020" y="2028833"/>
            <a:ext cx="2757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/>
              <a:t>All in Run 2025 2&amp;3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9336" y="1675660"/>
            <a:ext cx="2757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/>
              <a:t>No failure during full Run 2025-2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5656" y="2566355"/>
            <a:ext cx="1380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>
                <a:sym typeface="Wingdings" panose="05000000000000000000" pitchFamily="2" charset="2"/>
              </a:rPr>
              <a:t></a:t>
            </a:r>
            <a:r>
              <a:rPr lang="en-GB" sz="1000" i="1" dirty="0" smtClean="0"/>
              <a:t>Total black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2732" y="5171959"/>
            <a:ext cx="2393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 smtClean="0"/>
              <a:t>* All failures counted as a single failure</a:t>
            </a:r>
            <a:endParaRPr lang="en-GB" sz="900" i="1" dirty="0"/>
          </a:p>
        </p:txBody>
      </p:sp>
    </p:spTree>
    <p:extLst>
      <p:ext uri="{BB962C8B-B14F-4D97-AF65-F5344CB8AC3E}">
        <p14:creationId xmlns:p14="http://schemas.microsoft.com/office/powerpoint/2010/main" val="40033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</a:t>
            </a:r>
            <a:r>
              <a:rPr lang="en-US" dirty="0" smtClean="0"/>
              <a:t>amount </a:t>
            </a:r>
            <a:r>
              <a:rPr lang="en-US" dirty="0"/>
              <a:t>of </a:t>
            </a:r>
            <a:r>
              <a:rPr lang="en-US" dirty="0" smtClean="0"/>
              <a:t>time lost </a:t>
            </a:r>
            <a:r>
              <a:rPr lang="en-US" dirty="0"/>
              <a:t>from 20/10/2024 to 20/10/2025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5"/>
          <a:stretch/>
        </p:blipFill>
        <p:spPr>
          <a:xfrm>
            <a:off x="344584" y="688931"/>
            <a:ext cx="7207934" cy="4620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1756" y="2523990"/>
            <a:ext cx="1952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000" i="1" dirty="0" smtClean="0">
                <a:sym typeface="Wingdings" panose="05000000000000000000" pitchFamily="2" charset="2"/>
              </a:rPr>
              <a:t>    </a:t>
            </a:r>
            <a:r>
              <a:rPr lang="en-GB" sz="1000" i="1" dirty="0" smtClean="0"/>
              <a:t>1 Total black out</a:t>
            </a:r>
          </a:p>
        </p:txBody>
      </p:sp>
    </p:spTree>
    <p:extLst>
      <p:ext uri="{BB962C8B-B14F-4D97-AF65-F5344CB8AC3E}">
        <p14:creationId xmlns:p14="http://schemas.microsoft.com/office/powerpoint/2010/main" val="36969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 of failures vs duration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09" y="677075"/>
            <a:ext cx="6438602" cy="4481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2732" y="5171959"/>
            <a:ext cx="2393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 smtClean="0"/>
              <a:t>* All failures counted as a single failures</a:t>
            </a:r>
            <a:endParaRPr lang="en-GB" sz="900" i="1" dirty="0"/>
          </a:p>
        </p:txBody>
      </p:sp>
    </p:spTree>
    <p:extLst>
      <p:ext uri="{BB962C8B-B14F-4D97-AF65-F5344CB8AC3E}">
        <p14:creationId xmlns:p14="http://schemas.microsoft.com/office/powerpoint/2010/main" val="17622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56F04D-DAAF-4622-91C0-EFEA84D028B1}"/>
              </a:ext>
            </a:extLst>
          </p:cNvPr>
          <p:cNvSpPr/>
          <p:nvPr/>
        </p:nvSpPr>
        <p:spPr>
          <a:xfrm>
            <a:off x="238684" y="676197"/>
            <a:ext cx="5275637" cy="3240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18382-5567-41FF-910F-5603A354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issue during run 2055-2 and 2025-3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4F039-473D-46FE-85C6-C3A135258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2" y="914400"/>
            <a:ext cx="4634054" cy="274102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C5E90-E278-4281-BAC7-98BA15C297E3}"/>
              </a:ext>
            </a:extLst>
          </p:cNvPr>
          <p:cNvSpPr txBox="1"/>
          <p:nvPr/>
        </p:nvSpPr>
        <p:spPr>
          <a:xfrm>
            <a:off x="633222" y="3969954"/>
            <a:ext cx="789652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 June 2021, we suffered from 2 beam trips due to clogging of </a:t>
            </a:r>
            <a:r>
              <a:rPr lang="en-US" sz="1200" dirty="0" smtClean="0"/>
              <a:t>the absorbers</a:t>
            </a:r>
            <a:r>
              <a:rPr lang="en-US" sz="1200" dirty="0"/>
              <a:t>’ needle valves.</a:t>
            </a:r>
          </a:p>
          <a:p>
            <a:r>
              <a:rPr lang="en-US" sz="1200" dirty="0"/>
              <a:t>=&gt; </a:t>
            </a:r>
            <a:r>
              <a:rPr lang="en-US" sz="1200" dirty="0" smtClean="0"/>
              <a:t>All of the absorbers</a:t>
            </a:r>
            <a:r>
              <a:rPr lang="en-US" sz="1200" dirty="0"/>
              <a:t>’ needle valves were fully open in order to avoid new beam trip and </a:t>
            </a:r>
            <a:r>
              <a:rPr lang="en-US" sz="1200" dirty="0" smtClean="0"/>
              <a:t>to take </a:t>
            </a:r>
            <a:r>
              <a:rPr lang="en-US" sz="1200" dirty="0"/>
              <a:t>time to understand the problem and react.</a:t>
            </a:r>
          </a:p>
          <a:p>
            <a:r>
              <a:rPr lang="en-US" sz="1200" dirty="0"/>
              <a:t>In May 2023, </a:t>
            </a:r>
            <a:r>
              <a:rPr lang="en-US" sz="1200" dirty="0" smtClean="0"/>
              <a:t>the absorbers</a:t>
            </a:r>
            <a:r>
              <a:rPr lang="en-US" sz="1200" dirty="0"/>
              <a:t>’ needle valves in ¼ of the SR were tuned @ nominal flow rate (~ 5l/mn).</a:t>
            </a:r>
          </a:p>
          <a:p>
            <a:r>
              <a:rPr lang="en-US" sz="1200" dirty="0"/>
              <a:t>In August 2023, </a:t>
            </a:r>
            <a:r>
              <a:rPr lang="en-US" sz="1200" dirty="0" smtClean="0"/>
              <a:t>All </a:t>
            </a:r>
            <a:r>
              <a:rPr lang="en-US" sz="1200" dirty="0"/>
              <a:t>the absorbers’ needle valves were tuned @ nominal flow rate</a:t>
            </a:r>
            <a:r>
              <a:rPr lang="en-US" sz="120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ym typeface="Wingdings" panose="05000000000000000000" pitchFamily="2" charset="2"/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en-US" sz="1400" b="1" dirty="0" smtClean="0">
                <a:solidFill>
                  <a:srgbClr val="0070C0"/>
                </a:solidFill>
              </a:rPr>
              <a:t>Since then no specific cooling issues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84513-A4EE-4C7F-B799-70C39EEA4AE4}"/>
              </a:ext>
            </a:extLst>
          </p:cNvPr>
          <p:cNvSpPr txBox="1"/>
          <p:nvPr/>
        </p:nvSpPr>
        <p:spPr>
          <a:xfrm>
            <a:off x="5634529" y="1308815"/>
            <a:ext cx="31642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eedle </a:t>
            </a:r>
            <a:r>
              <a:rPr lang="en-US" sz="1400" dirty="0"/>
              <a:t>valves are installed on the cooling circuits of </a:t>
            </a:r>
            <a:r>
              <a:rPr lang="en-US" sz="1400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/>
              <a:t>absorbers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 </a:t>
            </a:r>
            <a:r>
              <a:rPr lang="en-US" sz="1400" dirty="0"/>
              <a:t>4 valves / cell – 1 valve / girder 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room temperature </a:t>
            </a:r>
            <a:r>
              <a:rPr lang="en-US" sz="1400" dirty="0" smtClean="0"/>
              <a:t>in-vacuum  insertion devices </a:t>
            </a:r>
            <a:r>
              <a:rPr lang="en-US" sz="1400" dirty="0"/>
              <a:t>water cooling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06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3" y="2529235"/>
            <a:ext cx="4254287" cy="27869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C4679A7-6011-427C-9EDA-64AC9B98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Cooling issue during run </a:t>
            </a:r>
            <a:r>
              <a:rPr lang="en-US" sz="1800" dirty="0" smtClean="0"/>
              <a:t>2025-2 </a:t>
            </a:r>
            <a:r>
              <a:rPr lang="en-US" sz="1800" dirty="0"/>
              <a:t>and 2025-3</a:t>
            </a:r>
            <a:endParaRPr lang="en-US" sz="1800" b="0" dirty="0"/>
          </a:p>
        </p:txBody>
      </p:sp>
      <p:sp>
        <p:nvSpPr>
          <p:cNvPr id="2" name="Rectangle 1"/>
          <p:cNvSpPr/>
          <p:nvPr/>
        </p:nvSpPr>
        <p:spPr>
          <a:xfrm>
            <a:off x="198000" y="693192"/>
            <a:ext cx="88508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Monday </a:t>
            </a:r>
            <a:r>
              <a:rPr lang="en-US" sz="1400" dirty="0" smtClean="0"/>
              <a:t>28/04/2025 (MDT) : </a:t>
            </a:r>
            <a:r>
              <a:rPr lang="en-US" sz="1400" dirty="0" smtClean="0">
                <a:sym typeface="Wingdings" panose="05000000000000000000" pitchFamily="2" charset="2"/>
              </a:rPr>
              <a:t>11 alarms</a:t>
            </a:r>
            <a:br>
              <a:rPr lang="en-US" sz="1400" dirty="0" smtClean="0">
                <a:sym typeface="Wingdings" panose="05000000000000000000" pitchFamily="2" charset="2"/>
              </a:rPr>
            </a:br>
            <a:r>
              <a:rPr lang="en-US" sz="1200" dirty="0" smtClean="0">
                <a:sym typeface="Wingdings" panose="05000000000000000000" pitchFamily="2" charset="2"/>
              </a:rPr>
              <a:t> </a:t>
            </a:r>
            <a:r>
              <a:rPr lang="en-US" sz="1200" dirty="0" smtClean="0"/>
              <a:t>Decision to </a:t>
            </a:r>
            <a:r>
              <a:rPr lang="en-US" sz="1200" dirty="0"/>
              <a:t>fully open </a:t>
            </a:r>
            <a:r>
              <a:rPr lang="en-US" sz="1200" dirty="0" smtClean="0"/>
              <a:t>All </a:t>
            </a:r>
            <a:r>
              <a:rPr lang="en-US" sz="1200" dirty="0"/>
              <a:t>the absorbers’ needle valves </a:t>
            </a:r>
            <a:r>
              <a:rPr lang="en-US" sz="1200" dirty="0" smtClean="0"/>
              <a:t>during MDT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Then water </a:t>
            </a:r>
            <a:r>
              <a:rPr lang="en-US" sz="1200" dirty="0"/>
              <a:t>flow interlock in Cell 9, cooling of the straight section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>
                <a:sym typeface="Wingdings" panose="05000000000000000000" pitchFamily="2" charset="2"/>
              </a:rPr>
              <a:t> </a:t>
            </a:r>
            <a:r>
              <a:rPr lang="en-US" sz="1200" dirty="0" smtClean="0"/>
              <a:t> flow </a:t>
            </a:r>
            <a:r>
              <a:rPr lang="en-US" sz="1200" dirty="0"/>
              <a:t>was set </a:t>
            </a:r>
            <a:r>
              <a:rPr lang="en-US" sz="1200" dirty="0" smtClean="0"/>
              <a:t>to </a:t>
            </a:r>
            <a:r>
              <a:rPr lang="en-US" sz="1200" dirty="0"/>
              <a:t>nominal flow by opening the </a:t>
            </a:r>
            <a:r>
              <a:rPr lang="en-US" sz="1200" dirty="0" smtClean="0"/>
              <a:t>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Then on 1 May </a:t>
            </a:r>
            <a:r>
              <a:rPr lang="en-US" sz="1400" dirty="0"/>
              <a:t>at 17:33 beam lost on cooling cell 16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000" y="1832592"/>
            <a:ext cx="81081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Observation of a regular decrease of the flow for a few days.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dirty="0" smtClean="0"/>
              <a:t>Intervention during  MDT to check all flow in straight sections and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dirty="0" smtClean="0"/>
              <a:t>Check and correct PH and low 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level 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760746" y="2733540"/>
            <a:ext cx="4176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Serious problem of solid copper deposit due to an abnormally high level of 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in the circuit </a:t>
            </a:r>
            <a:r>
              <a:rPr lang="en-GB" sz="1200" i="1" dirty="0" smtClean="0"/>
              <a:t>(despite the 1 </a:t>
            </a:r>
            <a:r>
              <a:rPr lang="en-GB" sz="1200" i="1" dirty="0" smtClean="0">
                <a:latin typeface="Symbol" panose="05050102010706020507" pitchFamily="18" charset="2"/>
              </a:rPr>
              <a:t>m</a:t>
            </a:r>
            <a:r>
              <a:rPr lang="en-GB" sz="1200" i="1" dirty="0" smtClean="0"/>
              <a:t>m filters in each cell and 0.1 </a:t>
            </a:r>
            <a:r>
              <a:rPr lang="en-GB" sz="1200" i="1" dirty="0" smtClean="0">
                <a:latin typeface="Symbol" panose="05050102010706020507" pitchFamily="18" charset="2"/>
              </a:rPr>
              <a:t>m</a:t>
            </a:r>
            <a:r>
              <a:rPr lang="en-GB" sz="1200" i="1" dirty="0" smtClean="0"/>
              <a:t>m in PGUT)</a:t>
            </a:r>
            <a:endParaRPr lang="en-GB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21874" y="3530640"/>
            <a:ext cx="42298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ym typeface="Wingdings" panose="05000000000000000000" pitchFamily="2" charset="2"/>
              </a:rPr>
              <a:t>PH carefully </a:t>
            </a:r>
            <a:r>
              <a:rPr lang="en-GB" sz="1400" dirty="0">
                <a:sym typeface="Wingdings" panose="05000000000000000000" pitchFamily="2" charset="2"/>
              </a:rPr>
              <a:t>monitored and corrected at 6, but slow </a:t>
            </a:r>
            <a:r>
              <a:rPr lang="en-GB" sz="1400" dirty="0" smtClean="0">
                <a:sym typeface="Wingdings" panose="05000000000000000000" pitchFamily="2" charset="2"/>
              </a:rPr>
              <a:t>process</a:t>
            </a:r>
            <a:endParaRPr lang="en-GB" sz="1400" dirty="0">
              <a:sym typeface="Wingdings" panose="05000000000000000000" pitchFamily="2" charset="2"/>
            </a:endParaRPr>
          </a:p>
          <a:p>
            <a:r>
              <a:rPr lang="en-GB" sz="1200" i="1" dirty="0">
                <a:sym typeface="Wingdings" panose="05000000000000000000" pitchFamily="2" charset="2"/>
              </a:rPr>
              <a:t>(</a:t>
            </a:r>
            <a:r>
              <a:rPr lang="en-GB" sz="1200" i="1" dirty="0" smtClean="0">
                <a:sym typeface="Wingdings" panose="05000000000000000000" pitchFamily="2" charset="2"/>
              </a:rPr>
              <a:t>Risk of erosion of cooper (dissolved copper if Low PH) instead of solid copper (High PH))</a:t>
            </a:r>
          </a:p>
          <a:p>
            <a:endParaRPr lang="en-GB" sz="1400" dirty="0" smtClean="0">
              <a:sym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5305" y="2640466"/>
            <a:ext cx="502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70C0"/>
                </a:solidFill>
              </a:rPr>
              <a:t>PH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5305" y="4013545"/>
            <a:ext cx="502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70C0"/>
                </a:solidFill>
              </a:rPr>
              <a:t>O</a:t>
            </a:r>
            <a:r>
              <a:rPr lang="en-GB" sz="1400" baseline="-25000" dirty="0" smtClean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9235" y="2833053"/>
            <a:ext cx="25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/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236" y="3525210"/>
            <a:ext cx="25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/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893" y="3237341"/>
            <a:ext cx="12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dirty="0" smtClean="0">
                <a:solidFill>
                  <a:srgbClr val="0070C0"/>
                </a:solidFill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47257" y="3391230"/>
            <a:ext cx="3694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60746" y="4506305"/>
            <a:ext cx="420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T</a:t>
            </a:r>
            <a:r>
              <a:rPr lang="en-GB" sz="1400" b="1" dirty="0" smtClean="0">
                <a:solidFill>
                  <a:srgbClr val="0070C0"/>
                </a:solidFill>
              </a:rPr>
              <a:t>he situation is now stable  with no flowmeter issues but requires a careful follow up during shutdowns (and sometime MDT).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33rd ESLS Workshop at Synchrotron SOLEIL – ESRF report - 29/31 OCTOBER 2025 - Revol JL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97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>
          <a:spcAft>
            <a:spcPts val="1200"/>
          </a:spcAft>
          <a:buFont typeface="Wingdings" panose="05000000000000000000" pitchFamily="2" charset="2"/>
          <a:buChar char="ü"/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4968</Words>
  <Application>Microsoft Office PowerPoint</Application>
  <PresentationFormat>On-screen Show (16:10)</PresentationFormat>
  <Paragraphs>1019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 Math</vt:lpstr>
      <vt:lpstr>ITCOfficinaSans LT Book</vt:lpstr>
      <vt:lpstr>Symbol</vt:lpstr>
      <vt:lpstr>Times New Roman</vt:lpstr>
      <vt:lpstr>Verdana</vt:lpstr>
      <vt:lpstr>Wingdings</vt:lpstr>
      <vt:lpstr>wide-screen</vt:lpstr>
      <vt:lpstr>PowerPoint Presentation</vt:lpstr>
      <vt:lpstr>beam delivery October 2024  October 2025</vt:lpstr>
      <vt:lpstr>Beam current October 2024  October 2025</vt:lpstr>
      <vt:lpstr>Statistics October 2024  October 2025</vt:lpstr>
      <vt:lpstr>Distribution of number of trips from 20/10/2024 to 20/10/2025</vt:lpstr>
      <vt:lpstr>Distribution of amount of time lost from 20/10/2024 to 20/10/2025</vt:lpstr>
      <vt:lpstr>DISTRIBUTION of failures vs duration</vt:lpstr>
      <vt:lpstr>Cooling issue during run 2055-2 and 2025-3</vt:lpstr>
      <vt:lpstr>Cooling issue during run 2025-2 and 2025-3</vt:lpstr>
      <vt:lpstr>BLack out on 3 September</vt:lpstr>
      <vt:lpstr>Run 2025-01: fifth  week:  31 Skipped refills</vt:lpstr>
      <vt:lpstr>EBS operation record</vt:lpstr>
      <vt:lpstr>Main interventions during shutdowns</vt:lpstr>
      <vt:lpstr>Cell03-arc : replacement of the last friatec ceramic vessel </vt:lpstr>
      <vt:lpstr>Cell08-SS : CV2300 (8 x 10mm) replaced by cv2300 (6 x 8mm)</vt:lpstr>
      <vt:lpstr>Location of the in-vacuum devices </vt:lpstr>
      <vt:lpstr>Injection efficiency October 2024  October 2025</vt:lpstr>
      <vt:lpstr>Lifetime October 2024  October 2025</vt:lpstr>
      <vt:lpstr>Vertical emittance October 2024  October 2025</vt:lpstr>
      <vt:lpstr>Horizontal emittance October 2024  October 2025</vt:lpstr>
      <vt:lpstr>Horizontal emittance (injection perturbation) Oct 2024  Oct 2025</vt:lpstr>
      <vt:lpstr>Medium term scientific programs</vt:lpstr>
      <vt:lpstr>4th harmonic cavity</vt:lpstr>
      <vt:lpstr>medium term strategy programs – RF projects (SSA)</vt:lpstr>
      <vt:lpstr>medium term strategy programs – ID</vt:lpstr>
      <vt:lpstr>Injector upgrade programme</vt:lpstr>
      <vt:lpstr>medium-term scientific programs – injection improvement</vt:lpstr>
      <vt:lpstr>Booster light upgrade</vt:lpstr>
      <vt:lpstr>Linac – Refurbisment</vt:lpstr>
      <vt:lpstr>COLD project</vt:lpstr>
      <vt:lpstr>Installation in the tunnel</vt:lpstr>
      <vt:lpstr>Installation in the tunnel</vt:lpstr>
      <vt:lpstr>Overview of EBS operation and conclusion</vt:lpstr>
      <vt:lpstr>Many thanks for your attention</vt:lpstr>
      <vt:lpstr>EBS 5-year operation since 25/08/2020</vt:lpstr>
      <vt:lpstr>Overview of the restart after black out</vt:lpstr>
      <vt:lpstr>Main interventions during shutdowns</vt:lpstr>
      <vt:lpstr>No beam is a problem but what concern other Beam parameters?</vt:lpstr>
      <vt:lpstr>Master planning and shutdown schedule (Summary)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REVOL Jean-Luc</cp:lastModifiedBy>
  <cp:revision>516</cp:revision>
  <cp:lastPrinted>2025-10-21T12:27:51Z</cp:lastPrinted>
  <dcterms:created xsi:type="dcterms:W3CDTF">2014-01-17T08:20:57Z</dcterms:created>
  <dcterms:modified xsi:type="dcterms:W3CDTF">2025-10-29T17:05:13Z</dcterms:modified>
</cp:coreProperties>
</file>