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9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9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2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8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_rels/presentation.xml.rels" ContentType="application/vnd.openxmlformats-package.relationships+xml"/>
  <Override PartName="/ppt/media/image29.jpeg" ContentType="image/jpeg"/>
  <Override PartName="/ppt/media/image7.jpeg" ContentType="image/jpeg"/>
  <Override PartName="/ppt/media/image28.jpeg" ContentType="image/jpeg"/>
  <Override PartName="/ppt/media/image18.png" ContentType="image/png"/>
  <Override PartName="/ppt/media/image25.jpeg" ContentType="image/jpeg"/>
  <Override PartName="/ppt/media/image27.png" ContentType="image/png"/>
  <Override PartName="/ppt/media/image21.jpeg" ContentType="image/jpeg"/>
  <Override PartName="/ppt/media/image58.jpeg" ContentType="image/jpeg"/>
  <Override PartName="/ppt/media/image24.gif" ContentType="image/gif"/>
  <Override PartName="/ppt/media/image17.png" ContentType="image/png"/>
  <Override PartName="/ppt/media/image23.jpeg" ContentType="image/jpeg"/>
  <Override PartName="/ppt/media/image10.png" ContentType="image/png"/>
  <Override PartName="/ppt/media/image19.png" ContentType="image/png"/>
  <Override PartName="/ppt/media/image16.png" ContentType="image/png"/>
  <Override PartName="/ppt/media/image1.wmf" ContentType="image/x-wmf"/>
  <Override PartName="/ppt/media/image26.png" ContentType="image/png"/>
  <Override PartName="/ppt/media/image50.jpeg" ContentType="image/jpeg"/>
  <Override PartName="/ppt/media/image2.wmf" ContentType="image/x-wmf"/>
  <Override PartName="/ppt/media/image14.png" ContentType="image/png"/>
  <Override PartName="/ppt/media/image5.png" ContentType="image/png"/>
  <Override PartName="/ppt/media/image22.jpeg" ContentType="image/jpeg"/>
  <Override PartName="/ppt/media/image37.png" ContentType="image/png"/>
  <Override PartName="/ppt/media/image15.png" ContentType="image/png"/>
  <Override PartName="/ppt/media/image6.png" ContentType="image/png"/>
  <Override PartName="/ppt/media/image38.png" ContentType="image/png"/>
  <Override PartName="/ppt/media/image11.png" ContentType="image/png"/>
  <Override PartName="/ppt/media/image51.wmf" ContentType="image/x-wmf"/>
  <Override PartName="/ppt/media/image8.png" ContentType="image/png"/>
  <Override PartName="/ppt/media/image42.png" ContentType="image/png"/>
  <Override PartName="/ppt/media/image47.jpeg" ContentType="image/jpeg"/>
  <Override PartName="/ppt/media/image40.png" ContentType="image/png"/>
  <Override PartName="/ppt/media/image46.jpeg" ContentType="image/jpeg"/>
  <Override PartName="/ppt/media/image48.jpeg" ContentType="image/jpeg"/>
  <Override PartName="/ppt/media/image13.png" ContentType="image/png"/>
  <Override PartName="/ppt/media/image45.png" ContentType="image/png"/>
  <Override PartName="/ppt/media/image49.jpeg" ContentType="image/jpeg"/>
  <Override PartName="/ppt/media/image52.jpeg" ContentType="image/jpeg"/>
  <Override PartName="/ppt/media/image41.png" ContentType="image/png"/>
  <Override PartName="/ppt/media/image39.png" ContentType="image/png"/>
  <Override PartName="/ppt/media/image53.png" ContentType="image/png"/>
  <Override PartName="/ppt/media/image54.jpeg" ContentType="image/jpeg"/>
  <Override PartName="/ppt/media/image43.png" ContentType="image/png"/>
  <Override PartName="/ppt/media/image55.png" ContentType="image/png"/>
  <Override PartName="/ppt/media/image9.png" ContentType="image/png"/>
  <Override PartName="/ppt/media/image56.png" ContentType="image/png"/>
  <Override PartName="/ppt/media/image33.jpeg" ContentType="image/jpeg"/>
  <Override PartName="/ppt/media/image32.jpeg" ContentType="image/jpeg"/>
  <Override PartName="/ppt/media/image44.png" ContentType="image/png"/>
  <Override PartName="/ppt/media/image31.jpeg" ContentType="image/jpeg"/>
  <Override PartName="/ppt/media/image34.png" ContentType="image/png"/>
  <Override PartName="/ppt/media/image30.jpeg" ContentType="image/jpeg"/>
  <Override PartName="/ppt/media/image4.png" ContentType="image/png"/>
  <Override PartName="/ppt/media/image36.png" ContentType="image/png"/>
  <Override PartName="/ppt/media/image20.png" ContentType="image/png"/>
  <Override PartName="/ppt/media/image57.png" ContentType="image/png"/>
  <Override PartName="/ppt/media/image12.png" ContentType="image/png"/>
  <Override PartName="/ppt/media/image3.png" ContentType="image/png"/>
  <Override PartName="/ppt/media/image35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25.xml.rels" ContentType="application/vnd.openxmlformats-package.relationships+xml"/>
  <Override PartName="/ppt/slides/_rels/slide1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9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move the slide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dt" idx="17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ftr" idx="18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5" name="PlaceHolder 6"/>
          <p:cNvSpPr>
            <a:spLocks noGrp="1"/>
          </p:cNvSpPr>
          <p:nvPr>
            <p:ph type="sldNum" idx="19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A998E8B3-E8B1-4E65-BFA8-63F3A87F4266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7D09C2F-5E68-4791-A36D-F1889C4B8AB3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0DD81AB-7264-4EA3-931E-46D8DBEBD6FA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DE854F3-22CD-4664-8421-5DEC7250D5EF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2023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de-DE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035CA22-E2A9-4AA4-AF91-72D6CAC80DC1}" type="slidenum">
              <a:rPr b="0" lang="de-DE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413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sldNum" idx="4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de-DE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47AB3F29-27DC-41F9-99F7-5DA61F776901}" type="slidenum">
              <a:rPr b="0" lang="de-DE" sz="1200" strike="noStrike" u="non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3" Type="http://schemas.openxmlformats.org/officeDocument/2006/relationships/image" Target="../media/image2.wmf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Relationship Id="rId3" Type="http://schemas.openxmlformats.org/officeDocument/2006/relationships/image" Target="../media/image1.wmf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3.png"/><Relationship Id="rId3" Type="http://schemas.openxmlformats.org/officeDocument/2006/relationships/image" Target="../media/image6.pn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3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97834072-C78E-4A06-8EFE-2681F1A4EB48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6" name="Grafik 7" descr="Logo Helmholtz"/>
          <p:cNvPicPr/>
          <p:nvPr/>
        </p:nvPicPr>
        <p:blipFill>
          <a:blip r:embed="rId2"/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Grafik 8" descr="Logo DESY"/>
          <p:cNvPicPr/>
          <p:nvPr/>
        </p:nvPicPr>
        <p:blipFill>
          <a:blip r:embed="rId3"/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ac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8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EBAF4F9B-EBAB-41EC-A912-66590A65881D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9" name="Rechteck 4"/>
          <p:cNvSpPr/>
          <p:nvPr/>
        </p:nvSpPr>
        <p:spPr>
          <a:xfrm>
            <a:off x="395280" y="3980160"/>
            <a:ext cx="4571640" cy="37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10000"/>
              </a:lnSpc>
            </a:pPr>
            <a:r>
              <a:rPr b="1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Contact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0" name="Rechteck 5"/>
          <p:cNvSpPr/>
          <p:nvPr/>
        </p:nvSpPr>
        <p:spPr>
          <a:xfrm>
            <a:off x="395280" y="4516560"/>
            <a:ext cx="2700360" cy="189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2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Deutsches Elektronen-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2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Synchrotron DESY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2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2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www.desy.de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1"/>
          <p:cNvSpPr>
            <a:spLocks noGrp="1"/>
          </p:cNvSpPr>
          <p:nvPr>
            <p:ph type="body"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(with Picture)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3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D836D518-D8F6-4676-B22D-6F45AFD2AE96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12191760" cy="3428640"/>
          </a:xfrm>
          <a:prstGeom prst="rect">
            <a:avLst/>
          </a:prstGeom>
          <a:solidFill>
            <a:schemeClr val="dk2"/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099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77" name="Grafik 9" descr="Logo DESY"/>
          <p:cNvPicPr/>
          <p:nvPr/>
        </p:nvPicPr>
        <p:blipFill>
          <a:blip r:embed="rId2"/>
          <a:stretch/>
        </p:blipFill>
        <p:spPr>
          <a:xfrm>
            <a:off x="10885320" y="5585400"/>
            <a:ext cx="899280" cy="89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Grafik 10" descr="Logo Helmholtz"/>
          <p:cNvPicPr/>
          <p:nvPr/>
        </p:nvPicPr>
        <p:blipFill>
          <a:blip r:embed="rId3"/>
          <a:stretch/>
        </p:blipFill>
        <p:spPr>
          <a:xfrm>
            <a:off x="395280" y="6258600"/>
            <a:ext cx="1188000" cy="16128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vider cyan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80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C74A518E-37BC-454A-A576-9A21387BA2F9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ivider whit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feld 3" hidden="1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3" name="Textfeld 13" hidden="1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4E95E3C6-77CA-49F6-90EF-0FCB37FBDB7D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351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GB" sz="6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6180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6180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Inh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DB154C8C-0B6A-430C-BAA3-A706D307EBA8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1137564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ftr" idx="9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&lt;footer&gt;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2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3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40C776E7-8A15-41D9-8519-DFFFB9707134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167520" y="1406520"/>
            <a:ext cx="561636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ftr" idx="1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&lt;footer&gt;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3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0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948FD5C8-8B15-4921-B2D0-E447BC8E7115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259160" y="1406520"/>
            <a:ext cx="367308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8075520" y="1406520"/>
            <a:ext cx="3708000" cy="500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6" name="PlaceHolder 6"/>
          <p:cNvSpPr>
            <a:spLocks noGrp="1"/>
          </p:cNvSpPr>
          <p:nvPr>
            <p:ph type="ftr" idx="1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&lt;footer&gt;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Text and 2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8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28BD491C-A89A-4B49-8E7E-1A51B4AABB52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" name="PlaceHolder 7"/>
          <p:cNvSpPr>
            <a:spLocks noGrp="1"/>
          </p:cNvSpPr>
          <p:nvPr>
            <p:ph type="ftr" idx="1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&lt;footer&gt;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Text and 2 Objec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41355848-5A3D-4D0A-8FF8-9506DC2FDE5E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5616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body"/>
          </p:nvPr>
        </p:nvSpPr>
        <p:spPr>
          <a:xfrm>
            <a:off x="6167520" y="4005360"/>
            <a:ext cx="561636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ftr" idx="1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&lt;footer&gt;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rafik 9" descr="Grafik 9"/>
          <p:cNvPicPr/>
          <p:nvPr/>
        </p:nvPicPr>
        <p:blipFill>
          <a:blip r:embed="rId2"/>
          <a:stretch/>
        </p:blipFill>
        <p:spPr>
          <a:xfrm>
            <a:off x="403200" y="6613920"/>
            <a:ext cx="325080" cy="1004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547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6000" strike="noStrike" u="non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07880" y="2334960"/>
            <a:ext cx="11375640" cy="15253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rmAutofit fontScale="85000" lnSpcReduction="19999"/>
          </a:bodyPr>
          <a:p>
            <a:pPr indent="0" defTabSz="914400">
              <a:lnSpc>
                <a:spcPct val="11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spcBef>
                <a:spcPts val="1199"/>
              </a:spcBef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5568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5568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5568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5568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5568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5568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5568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9" name="Grafik 8" descr="Grafik 8"/>
          <p:cNvPicPr/>
          <p:nvPr/>
        </p:nvPicPr>
        <p:blipFill>
          <a:blip r:embed="rId3"/>
          <a:stretch/>
        </p:blipFill>
        <p:spPr>
          <a:xfrm>
            <a:off x="10833120" y="5670000"/>
            <a:ext cx="793440" cy="7938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30" name="Grafik 6" descr="Grafik 6"/>
          <p:cNvPicPr/>
          <p:nvPr/>
        </p:nvPicPr>
        <p:blipFill>
          <a:blip r:embed="rId4"/>
          <a:stretch/>
        </p:blipFill>
        <p:spPr>
          <a:xfrm>
            <a:off x="407520" y="6261840"/>
            <a:ext cx="2168280" cy="1602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1" name="PlaceHolder 4"/>
          <p:cNvSpPr>
            <a:spLocks noGrp="1"/>
          </p:cNvSpPr>
          <p:nvPr>
            <p:ph type="sldNum" idx="14"/>
          </p:nvPr>
        </p:nvSpPr>
        <p:spPr>
          <a:xfrm>
            <a:off x="5892840" y="6172200"/>
            <a:ext cx="2844360" cy="367920"/>
          </a:xfrm>
          <a:prstGeom prst="rect">
            <a:avLst/>
          </a:prstGeom>
          <a:noFill/>
          <a:ln w="12600">
            <a:noFill/>
          </a:ln>
        </p:spPr>
        <p:txBody>
          <a:bodyPr lIns="45720" rIns="4572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12FD7280-FA5B-45A1-BF4B-B0B862542DD2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Text and 2 Pictures B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6790C229-B2A1-4AE3-BE8D-B14B396C2542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6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7"/>
          <p:cNvSpPr>
            <a:spLocks noGrp="1"/>
          </p:cNvSpPr>
          <p:nvPr>
            <p:ph type="ftr" idx="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rafik 9" descr="Grafik 9"/>
          <p:cNvPicPr/>
          <p:nvPr/>
        </p:nvPicPr>
        <p:blipFill>
          <a:blip r:embed="rId2"/>
          <a:stretch/>
        </p:blipFill>
        <p:spPr>
          <a:xfrm>
            <a:off x="403200" y="6613920"/>
            <a:ext cx="325080" cy="1004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3" name="PlaceHolder 1"/>
          <p:cNvSpPr>
            <a:spLocks noGrp="1"/>
          </p:cNvSpPr>
          <p:nvPr>
            <p:ph type="sldNum" idx="15"/>
          </p:nvPr>
        </p:nvSpPr>
        <p:spPr>
          <a:xfrm>
            <a:off x="10848600" y="658080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176F6531-1111-44D8-B0DC-7BB912DA6D54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3000" strike="noStrike" u="none">
                <a:solidFill>
                  <a:schemeClr val="accent1"/>
                </a:solidFill>
                <a:effectLst/>
                <a:uFillTx/>
                <a:latin typeface="Arial"/>
                <a:ea typeface="Arial"/>
              </a:rPr>
              <a:t>Title Text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rmAutofit fontScale="25000" lnSpcReduction="19999"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One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Two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928800" indent="-299880" defTabSz="914400">
              <a:lnSpc>
                <a:spcPct val="110000"/>
              </a:lnSpc>
              <a:buClr>
                <a:srgbClr val="f18f1f"/>
              </a:buClr>
              <a:buFont typeface="Arial"/>
              <a:buChar char="•"/>
              <a:tabLst>
                <a:tab algn="l" pos="35568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Three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195560" indent="-299880" defTabSz="914400">
              <a:lnSpc>
                <a:spcPct val="110000"/>
              </a:lnSpc>
              <a:buClr>
                <a:srgbClr val="f18f1f"/>
              </a:buClr>
              <a:buFont typeface="Arial"/>
              <a:buChar char="•"/>
              <a:tabLst>
                <a:tab algn="l" pos="35568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Four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1472760" indent="-310680" defTabSz="914400">
              <a:lnSpc>
                <a:spcPct val="110000"/>
              </a:lnSpc>
              <a:buClr>
                <a:srgbClr val="f18f1f"/>
              </a:buClr>
              <a:buFont typeface="Arial"/>
              <a:buChar char="•"/>
              <a:tabLst>
                <a:tab algn="l" pos="35568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  <a:ea typeface="Arial"/>
              </a:rPr>
              <a:t>Body Level Five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Fußzeilenplatzhalter 2"/>
          <p:cNvSpPr/>
          <p:nvPr/>
        </p:nvSpPr>
        <p:spPr>
          <a:xfrm>
            <a:off x="791640" y="6580800"/>
            <a:ext cx="9948600" cy="15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FIAC 07, DESY, Hamburg, October 20</a:t>
            </a:r>
            <a:r>
              <a:rPr b="0" lang="en-US" sz="1000" strike="noStrike" u="none" baseline="30000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th</a:t>
            </a: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, 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37" name="Grafik 6" descr=""/>
          <p:cNvPicPr/>
          <p:nvPr/>
        </p:nvPicPr>
        <p:blipFill>
          <a:blip r:embed="rId3"/>
          <a:stretch/>
        </p:blipFill>
        <p:spPr>
          <a:xfrm>
            <a:off x="9867960" y="332640"/>
            <a:ext cx="1988280" cy="72288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rafik 9" descr="Grafik 9"/>
          <p:cNvPicPr/>
          <p:nvPr/>
        </p:nvPicPr>
        <p:blipFill>
          <a:blip r:embed="rId2"/>
          <a:stretch/>
        </p:blipFill>
        <p:spPr>
          <a:xfrm>
            <a:off x="403200" y="6613920"/>
            <a:ext cx="325080" cy="1004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9" name="PlaceHolder 1"/>
          <p:cNvSpPr>
            <a:spLocks noGrp="1"/>
          </p:cNvSpPr>
          <p:nvPr>
            <p:ph type="sldNum" idx="16"/>
          </p:nvPr>
        </p:nvSpPr>
        <p:spPr>
          <a:xfrm>
            <a:off x="10848600" y="6580800"/>
            <a:ext cx="181800" cy="17244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2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fld id="{17E61DEA-7847-4C64-8A9F-22B610B16D61}" type="slidenum">
              <a:rPr b="0" lang="en-US" sz="1200" strike="noStrike" u="non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Text and 2 Objects B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141B0A9A-F7B9-44D7-B29C-A5E8E2B5DB53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752436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6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72000" rIns="72000" tIns="36000" bIns="3600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Object 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7"/>
          <p:cNvSpPr>
            <a:spLocks noGrp="1"/>
          </p:cNvSpPr>
          <p:nvPr>
            <p:ph type="ftr" idx="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Text and 4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7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85EAB1FE-33F2-45DA-9397-9E9F189D7BB2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07880" y="140652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07880" y="3963600"/>
            <a:ext cx="3708000" cy="245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361800" indent="-361800" defTabSz="914400">
              <a:lnSpc>
                <a:spcPct val="110000"/>
              </a:lnSpc>
              <a:spcAft>
                <a:spcPts val="1199"/>
              </a:spcAft>
              <a:buClr>
                <a:srgbClr val="000000"/>
              </a:buClr>
              <a:buFont typeface="Arial"/>
              <a:buChar char="•"/>
              <a:tabLst>
                <a:tab algn="l" pos="36180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259160" y="1449360"/>
            <a:ext cx="367308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body"/>
          </p:nvPr>
        </p:nvSpPr>
        <p:spPr>
          <a:xfrm>
            <a:off x="4259160" y="4005360"/>
            <a:ext cx="367308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7"/>
          <p:cNvSpPr>
            <a:spLocks noGrp="1"/>
          </p:cNvSpPr>
          <p:nvPr>
            <p:ph type="body"/>
          </p:nvPr>
        </p:nvSpPr>
        <p:spPr>
          <a:xfrm>
            <a:off x="8075520" y="1449360"/>
            <a:ext cx="3708000" cy="2410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8"/>
          <p:cNvSpPr>
            <a:spLocks noGrp="1"/>
          </p:cNvSpPr>
          <p:nvPr>
            <p:ph type="body"/>
          </p:nvPr>
        </p:nvSpPr>
        <p:spPr>
          <a:xfrm>
            <a:off x="8075520" y="4005360"/>
            <a:ext cx="3708000" cy="241236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9"/>
          <p:cNvSpPr>
            <a:spLocks noGrp="1"/>
          </p:cNvSpPr>
          <p:nvPr>
            <p:ph type="ftr" idx="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Pictu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FD80299A-323A-475F-976C-F8F5D7A2978B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1137564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ftr" idx="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2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4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7CB7CA4D-C901-4465-B07A-F6E05F708862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167520" y="1449360"/>
            <a:ext cx="5616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 idx="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2 Pictures B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1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C5EC15A8-4C2F-4EA5-BE19-78B4D9617E8E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07880" y="1449360"/>
            <a:ext cx="370800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259160" y="1449360"/>
            <a:ext cx="7524360" cy="4966920"/>
          </a:xfrm>
          <a:prstGeom prst="rect">
            <a:avLst/>
          </a:prstGeom>
          <a:solidFill>
            <a:schemeClr val="lt1">
              <a:lumMod val="95000"/>
            </a:schemeClr>
          </a:solidFill>
          <a:ln w="0">
            <a:noFill/>
          </a:ln>
        </p:spPr>
        <p:txBody>
          <a:bodyPr lIns="90000" rIns="90000" tIns="45000" bIns="45000" anchor="ctr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icon to add picture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ftr" idx="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ur Tite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8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11FEBCE8-9AB4-44CC-A9BF-A0A4B9697B78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Click to edit Master title style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Click to edit Master text styles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ftr" idx="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e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feld 3"/>
          <p:cNvSpPr/>
          <p:nvPr/>
        </p:nvSpPr>
        <p:spPr>
          <a:xfrm>
            <a:off x="403200" y="6580800"/>
            <a:ext cx="43596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defTabSz="457200">
              <a:lnSpc>
                <a:spcPct val="100000"/>
              </a:lnSpc>
            </a:pPr>
            <a:r>
              <a:rPr b="1" lang="de-DE" sz="1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DESY</a:t>
            </a:r>
            <a:r>
              <a:rPr b="1" lang="de-DE" sz="10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.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3" name="Textfeld 13"/>
          <p:cNvSpPr/>
          <p:nvPr/>
        </p:nvSpPr>
        <p:spPr>
          <a:xfrm>
            <a:off x="10848600" y="6580800"/>
            <a:ext cx="93528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457200">
              <a:lnSpc>
                <a:spcPct val="100000"/>
              </a:lnSpc>
            </a:pPr>
            <a:r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Page </a:t>
            </a:r>
            <a:fld id="{1DD12BFE-9ABD-4E95-B870-96E5E2B97D8F}" type="slidenum">
              <a:rPr b="1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&lt;number&gt;</a:t>
            </a:fld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ftr" idx="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6180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36180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en-US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361800"/>
              </a:tabLst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2"/>
    <p:sldLayoutId id="2147483669" r:id="rId3"/>
    <p:sldLayoutId id="2147483670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7.png"/><Relationship Id="rId7" Type="http://schemas.openxmlformats.org/officeDocument/2006/relationships/slideLayout" Target="../slideLayouts/slideLayout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8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8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wmf"/><Relationship Id="rId7" Type="http://schemas.openxmlformats.org/officeDocument/2006/relationships/image" Target="../media/image52.jpeg"/><Relationship Id="rId8" Type="http://schemas.openxmlformats.org/officeDocument/2006/relationships/image" Target="../media/image37.png"/><Relationship Id="rId9" Type="http://schemas.openxmlformats.org/officeDocument/2006/relationships/slideLayout" Target="../slideLayouts/slideLayout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jpe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8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8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28.jpeg"/><Relationship Id="rId3" Type="http://schemas.openxmlformats.org/officeDocument/2006/relationships/image" Target="../media/image31.jpe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5" Type="http://schemas.openxmlformats.org/officeDocument/2006/relationships/image" Target="../media/image25.jpeg"/><Relationship Id="rId6" Type="http://schemas.openxmlformats.org/officeDocument/2006/relationships/slideLayout" Target="../slideLayouts/slideLayout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Bildplatzhalter 6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342864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</p:pic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1899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PETRA III Operation </a:t>
            </a:r>
            <a:br>
              <a:rPr sz="6000"/>
            </a:br>
            <a:r>
              <a:rPr b="1" lang="en-US" sz="60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&amp; PETRA IV Status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subTitle"/>
          </p:nvPr>
        </p:nvSpPr>
        <p:spPr>
          <a:xfrm>
            <a:off x="414360" y="2408040"/>
            <a:ext cx="5288040" cy="861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ESLS Workshop 2025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indent="0" defTabSz="914400">
              <a:lnSpc>
                <a:spcPct val="110000"/>
              </a:lnSpc>
              <a:spcAft>
                <a:spcPts val="1199"/>
              </a:spcAft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SOLEIL, 30.10.2025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14360" y="40968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Michaela Schaumann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on behalf of the PETRA III Operations Team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0" name="TextBox 4"/>
          <p:cNvSpPr/>
          <p:nvPr/>
        </p:nvSpPr>
        <p:spPr>
          <a:xfrm>
            <a:off x="263520" y="5589360"/>
            <a:ext cx="745884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PETRA III Operations Team: J. Keil, G. Sahoo, M. Schaumann, R. Wanzenberg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0" i="1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PETRA IV Project Team: R. Bartolini, H. Reichert et al.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3" descr=""/>
          <p:cNvPicPr/>
          <p:nvPr/>
        </p:nvPicPr>
        <p:blipFill>
          <a:blip r:embed="rId1"/>
          <a:stretch/>
        </p:blipFill>
        <p:spPr>
          <a:xfrm>
            <a:off x="320040" y="1308240"/>
            <a:ext cx="11551320" cy="4731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4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Approved schedule for 2026 with long shutdown and 3144 h user run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Many external boundary conditions influenced the scheduling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ftr" idx="2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74" name="Group 12"/>
          <p:cNvGrpSpPr/>
          <p:nvPr/>
        </p:nvGrpSpPr>
        <p:grpSpPr>
          <a:xfrm>
            <a:off x="1791000" y="3600360"/>
            <a:ext cx="770040" cy="2016000"/>
            <a:chOff x="1791000" y="3600360"/>
            <a:chExt cx="770040" cy="2016000"/>
          </a:xfrm>
        </p:grpSpPr>
        <p:sp>
          <p:nvSpPr>
            <p:cNvPr id="275" name="Oval 13"/>
            <p:cNvSpPr/>
            <p:nvPr/>
          </p:nvSpPr>
          <p:spPr>
            <a:xfrm>
              <a:off x="1791000" y="3600360"/>
              <a:ext cx="770040" cy="2016000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6" name="TextBox 14"/>
            <p:cNvSpPr/>
            <p:nvPr/>
          </p:nvSpPr>
          <p:spPr>
            <a:xfrm rot="5400000">
              <a:off x="1460160" y="4347000"/>
              <a:ext cx="1431720" cy="52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en-GB" sz="14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LPA connection to LINAC II</a:t>
              </a:r>
              <a:endPara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77" name="Group 21"/>
          <p:cNvGrpSpPr/>
          <p:nvPr/>
        </p:nvGrpSpPr>
        <p:grpSpPr>
          <a:xfrm>
            <a:off x="7832880" y="1479600"/>
            <a:ext cx="4034520" cy="4025880"/>
            <a:chOff x="7832880" y="1479600"/>
            <a:chExt cx="4034520" cy="4025880"/>
          </a:xfrm>
        </p:grpSpPr>
        <p:sp>
          <p:nvSpPr>
            <p:cNvPr id="278" name="Oval 22"/>
            <p:cNvSpPr/>
            <p:nvPr/>
          </p:nvSpPr>
          <p:spPr>
            <a:xfrm>
              <a:off x="7832880" y="1479600"/>
              <a:ext cx="4034520" cy="4025880"/>
            </a:xfrm>
            <a:prstGeom prst="ellipse">
              <a:avLst/>
            </a:prstGeom>
            <a:solidFill>
              <a:schemeClr val="lt1">
                <a:alpha val="90000"/>
              </a:schemeClr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79" name="TextBox 23"/>
            <p:cNvSpPr/>
            <p:nvPr/>
          </p:nvSpPr>
          <p:spPr>
            <a:xfrm>
              <a:off x="8200080" y="2347200"/>
              <a:ext cx="3534840" cy="255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Main tasks during the shutdown: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Campus west: 110kV cable works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1600" strike="noStrike" u="none">
                  <a:solidFill>
                    <a:schemeClr val="accent1"/>
                  </a:solidFill>
                  <a:effectLst/>
                  <a:uFillTx/>
                  <a:latin typeface="Arial"/>
                </a:rPr>
                <a:t>PIA renovation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7bc8"/>
                </a:buClr>
                <a:buFont typeface="Arial"/>
                <a:buChar char="•"/>
              </a:pPr>
              <a:r>
                <a:rPr b="0" lang="en-GB" sz="1600" strike="noStrike" u="none">
                  <a:solidFill>
                    <a:schemeClr val="accent1"/>
                  </a:solidFill>
                  <a:effectLst/>
                  <a:uFillTx/>
                  <a:latin typeface="Arial"/>
                </a:rPr>
                <a:t>Interlock renovation LINAC, DESY, PETRA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Urgent renovations in PETRA complex – mainly injectors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Wiggler section realignment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0000"/>
                </a:buClr>
                <a:buFont typeface="Arial"/>
                <a:buChar char="•"/>
              </a:pPr>
              <a:r>
                <a: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Re-routing of cables in PETRA North (prep. for PETRA IV)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280" name="Group 4"/>
          <p:cNvGrpSpPr/>
          <p:nvPr/>
        </p:nvGrpSpPr>
        <p:grpSpPr>
          <a:xfrm>
            <a:off x="1258200" y="6137640"/>
            <a:ext cx="9473760" cy="339840"/>
            <a:chOff x="1258200" y="6137640"/>
            <a:chExt cx="9473760" cy="339840"/>
          </a:xfrm>
        </p:grpSpPr>
        <p:grpSp>
          <p:nvGrpSpPr>
            <p:cNvPr id="281" name="Group 11"/>
            <p:cNvGrpSpPr/>
            <p:nvPr/>
          </p:nvGrpSpPr>
          <p:grpSpPr>
            <a:xfrm>
              <a:off x="1258200" y="6139440"/>
              <a:ext cx="1747440" cy="338040"/>
              <a:chOff x="1258200" y="6139440"/>
              <a:chExt cx="1747440" cy="338040"/>
            </a:xfrm>
          </p:grpSpPr>
          <p:sp>
            <p:nvSpPr>
              <p:cNvPr id="282" name="Rectangle 33"/>
              <p:cNvSpPr/>
              <p:nvPr/>
            </p:nvSpPr>
            <p:spPr>
              <a:xfrm>
                <a:off x="1258200" y="6200640"/>
                <a:ext cx="652320" cy="21564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3" name="TextBox 34"/>
              <p:cNvSpPr/>
              <p:nvPr/>
            </p:nvSpPr>
            <p:spPr>
              <a:xfrm>
                <a:off x="1910880" y="6139440"/>
                <a:ext cx="109476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Shutdown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84" name="Group 24"/>
            <p:cNvGrpSpPr/>
            <p:nvPr/>
          </p:nvGrpSpPr>
          <p:grpSpPr>
            <a:xfrm>
              <a:off x="3211560" y="6137640"/>
              <a:ext cx="3732120" cy="338040"/>
              <a:chOff x="3211560" y="6137640"/>
              <a:chExt cx="3732120" cy="338040"/>
            </a:xfrm>
          </p:grpSpPr>
          <p:sp>
            <p:nvSpPr>
              <p:cNvPr id="285" name="Rectangle 31"/>
              <p:cNvSpPr/>
              <p:nvPr/>
            </p:nvSpPr>
            <p:spPr>
              <a:xfrm>
                <a:off x="3211560" y="6198840"/>
                <a:ext cx="652320" cy="2156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6" name="TextBox 32"/>
              <p:cNvSpPr/>
              <p:nvPr/>
            </p:nvSpPr>
            <p:spPr>
              <a:xfrm>
                <a:off x="3864240" y="6137640"/>
                <a:ext cx="307944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Studies / Machine Development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87" name="Group 25"/>
            <p:cNvGrpSpPr/>
            <p:nvPr/>
          </p:nvGrpSpPr>
          <p:grpSpPr>
            <a:xfrm>
              <a:off x="7205400" y="6137640"/>
              <a:ext cx="1646280" cy="338040"/>
              <a:chOff x="7205400" y="6137640"/>
              <a:chExt cx="1646280" cy="338040"/>
            </a:xfrm>
          </p:grpSpPr>
          <p:sp>
            <p:nvSpPr>
              <p:cNvPr id="288" name="Rectangle 29"/>
              <p:cNvSpPr/>
              <p:nvPr/>
            </p:nvSpPr>
            <p:spPr>
              <a:xfrm>
                <a:off x="7205400" y="6198840"/>
                <a:ext cx="652320" cy="215640"/>
              </a:xfrm>
              <a:prstGeom prst="rect">
                <a:avLst/>
              </a:prstGeom>
              <a:solidFill>
                <a:srgbClr val="ff7e79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9" name="TextBox 30"/>
              <p:cNvSpPr/>
              <p:nvPr/>
            </p:nvSpPr>
            <p:spPr>
              <a:xfrm>
                <a:off x="7858080" y="6137640"/>
                <a:ext cx="99360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Test Run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90" name="Group 26"/>
            <p:cNvGrpSpPr/>
            <p:nvPr/>
          </p:nvGrpSpPr>
          <p:grpSpPr>
            <a:xfrm>
              <a:off x="9029520" y="6137640"/>
              <a:ext cx="1702440" cy="338040"/>
              <a:chOff x="9029520" y="6137640"/>
              <a:chExt cx="1702440" cy="338040"/>
            </a:xfrm>
          </p:grpSpPr>
          <p:sp>
            <p:nvSpPr>
              <p:cNvPr id="291" name="Rectangle 27"/>
              <p:cNvSpPr/>
              <p:nvPr/>
            </p:nvSpPr>
            <p:spPr>
              <a:xfrm>
                <a:off x="9029520" y="6198840"/>
                <a:ext cx="652320" cy="215640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2" name="TextBox 28"/>
              <p:cNvSpPr/>
              <p:nvPr/>
            </p:nvSpPr>
            <p:spPr>
              <a:xfrm>
                <a:off x="9682200" y="6137640"/>
                <a:ext cx="104976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User Run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PIA refurbishment in long shutdown from Sept. 2026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Project long due, but delayed due to delivery issues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ftr" idx="2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GB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GB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96" name="Picture Placeholder 22" descr=""/>
          <p:cNvPicPr/>
          <p:nvPr/>
        </p:nvPicPr>
        <p:blipFill>
          <a:blip r:embed="rId1"/>
          <a:stretch/>
        </p:blipFill>
        <p:spPr>
          <a:xfrm>
            <a:off x="5375880" y="3321720"/>
            <a:ext cx="6259320" cy="3024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7" name="Picture Placeholder 23" descr=""/>
          <p:cNvPicPr/>
          <p:nvPr/>
        </p:nvPicPr>
        <p:blipFill>
          <a:blip r:embed="rId2"/>
          <a:stretch/>
        </p:blipFill>
        <p:spPr>
          <a:xfrm>
            <a:off x="730080" y="1260360"/>
            <a:ext cx="5219280" cy="3024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8" name="TextBox 9"/>
          <p:cNvSpPr/>
          <p:nvPr/>
        </p:nvSpPr>
        <p:spPr>
          <a:xfrm>
            <a:off x="626040" y="4529520"/>
            <a:ext cx="5163480" cy="175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Core items to be renewed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New </a:t>
            </a:r>
            <a:r>
              <a:rPr b="1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sextupoles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and </a:t>
            </a:r>
            <a:r>
              <a:rPr b="1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quadrupoles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Dipoles</a:t>
            </a: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will be equipped with new coils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New </a:t>
            </a:r>
            <a:r>
              <a:rPr b="1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BPM electronics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New </a:t>
            </a:r>
            <a:r>
              <a:rPr b="1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vacuum chambers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General refurbishment of the </a:t>
            </a:r>
            <a:r>
              <a:rPr b="1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hall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99" name="Picture 12" descr=""/>
          <p:cNvPicPr/>
          <p:nvPr/>
        </p:nvPicPr>
        <p:blipFill>
          <a:blip r:embed="rId3"/>
          <a:stretch/>
        </p:blipFill>
        <p:spPr>
          <a:xfrm>
            <a:off x="6209640" y="1340640"/>
            <a:ext cx="2207520" cy="2943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Refurbishment of the interlock system from Sept. 2026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Ensure continued safe operation of the PETRA III complex in compliance with current standards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ftr" idx="2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03" name="Group 26"/>
          <p:cNvGrpSpPr/>
          <p:nvPr/>
        </p:nvGrpSpPr>
        <p:grpSpPr>
          <a:xfrm>
            <a:off x="3220200" y="3141000"/>
            <a:ext cx="7516800" cy="3118320"/>
            <a:chOff x="3220200" y="3141000"/>
            <a:chExt cx="7516800" cy="3118320"/>
          </a:xfrm>
        </p:grpSpPr>
        <p:sp>
          <p:nvSpPr>
            <p:cNvPr id="304" name="Textfeld 9"/>
            <p:cNvSpPr/>
            <p:nvPr/>
          </p:nvSpPr>
          <p:spPr>
            <a:xfrm flipH="1">
              <a:off x="7149600" y="5217480"/>
              <a:ext cx="2752920" cy="36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Safety Interlock System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305" name="Textfeld 19"/>
            <p:cNvSpPr/>
            <p:nvPr/>
          </p:nvSpPr>
          <p:spPr>
            <a:xfrm flipH="1">
              <a:off x="7149600" y="5613480"/>
              <a:ext cx="2752920" cy="64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2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Ensuring fast switching off of the hazard source (electron beam, RF) in emergency situations.</a:t>
              </a:r>
              <a:endPara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306" name="Grafik 21" descr=""/>
            <p:cNvPicPr/>
            <p:nvPr/>
          </p:nvPicPr>
          <p:blipFill>
            <a:blip r:embed="rId1"/>
            <a:stretch/>
          </p:blipFill>
          <p:spPr>
            <a:xfrm>
              <a:off x="7175520" y="3141000"/>
              <a:ext cx="3561480" cy="20030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307" name="Grafik 20" descr=""/>
            <p:cNvPicPr/>
            <p:nvPr/>
          </p:nvPicPr>
          <p:blipFill>
            <a:blip r:embed="rId2"/>
            <a:stretch/>
          </p:blipFill>
          <p:spPr>
            <a:xfrm>
              <a:off x="3220200" y="3383280"/>
              <a:ext cx="3756960" cy="2817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08" name="TextBox 28"/>
          <p:cNvSpPr/>
          <p:nvPr/>
        </p:nvSpPr>
        <p:spPr>
          <a:xfrm>
            <a:off x="407880" y="1413360"/>
            <a:ext cx="10584360" cy="23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800" strike="noStrike" u="none"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Arial"/>
              </a:rPr>
              <a:t>Key safety components reach end of 20-year mission time in 2027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Demand to continue operation of PETRA III and the pre-accelerators until 2029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The </a:t>
            </a: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personnel safety systems </a:t>
            </a: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(PSS) at </a:t>
            </a: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LINAC II,</a:t>
            </a: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DESY II</a:t>
            </a: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and </a:t>
            </a: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RF safety interlock </a:t>
            </a: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at </a:t>
            </a: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PETRA III </a:t>
            </a: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will undergo a </a:t>
            </a:r>
            <a:r>
              <a:rPr b="1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comprehensive refurbishment</a:t>
            </a: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09" name="Inhaltsplatzhalter 11" descr=""/>
          <p:cNvPicPr/>
          <p:nvPr/>
        </p:nvPicPr>
        <p:blipFill>
          <a:blip r:embed="rId3"/>
          <a:stretch/>
        </p:blipFill>
        <p:spPr>
          <a:xfrm rot="5400000">
            <a:off x="837360" y="3994920"/>
            <a:ext cx="2796480" cy="1572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ftr" idx="28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1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3334760" cy="685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8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High-energy x-rays will be up to 800x brighter than at PETRA III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PETRA IV will run with round beams in full coupling operation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ftr" idx="29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15" name="Picture 4" descr=""/>
          <p:cNvPicPr/>
          <p:nvPr/>
        </p:nvPicPr>
        <p:blipFill>
          <a:blip r:embed="rId1"/>
          <a:stretch/>
        </p:blipFill>
        <p:spPr>
          <a:xfrm>
            <a:off x="397440" y="1780200"/>
            <a:ext cx="5753160" cy="45622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16" name="Group 24"/>
          <p:cNvGrpSpPr/>
          <p:nvPr/>
        </p:nvGrpSpPr>
        <p:grpSpPr>
          <a:xfrm>
            <a:off x="6813360" y="1768320"/>
            <a:ext cx="4866840" cy="1031760"/>
            <a:chOff x="6813360" y="1768320"/>
            <a:chExt cx="4866840" cy="1031760"/>
          </a:xfrm>
        </p:grpSpPr>
        <p:sp>
          <p:nvSpPr>
            <p:cNvPr id="317" name="Rectangle 5"/>
            <p:cNvSpPr/>
            <p:nvPr/>
          </p:nvSpPr>
          <p:spPr>
            <a:xfrm>
              <a:off x="7653600" y="2465280"/>
              <a:ext cx="3481920" cy="334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50000"/>
                </a:lnSpc>
              </a:pPr>
              <a:r>
                <a:rPr b="0" lang="en-US" sz="12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Photon source size – ideal imaging capabilities</a:t>
              </a:r>
              <a:endPara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318" name="Group 6"/>
            <p:cNvGrpSpPr/>
            <p:nvPr/>
          </p:nvGrpSpPr>
          <p:grpSpPr>
            <a:xfrm>
              <a:off x="6813360" y="1768320"/>
              <a:ext cx="4866840" cy="816480"/>
              <a:chOff x="6813360" y="1768320"/>
              <a:chExt cx="4866840" cy="816480"/>
            </a:xfrm>
          </p:grpSpPr>
          <p:grpSp>
            <p:nvGrpSpPr>
              <p:cNvPr id="319" name="Group 7"/>
              <p:cNvGrpSpPr/>
              <p:nvPr/>
            </p:nvGrpSpPr>
            <p:grpSpPr>
              <a:xfrm>
                <a:off x="6813360" y="1768320"/>
                <a:ext cx="4866840" cy="816480"/>
                <a:chOff x="6813360" y="1768320"/>
                <a:chExt cx="4866840" cy="816480"/>
              </a:xfrm>
            </p:grpSpPr>
            <p:pic>
              <p:nvPicPr>
                <p:cNvPr id="320" name="Picture 5" descr=""/>
                <p:cNvPicPr/>
                <p:nvPr/>
              </p:nvPicPr>
              <p:blipFill>
                <a:blip r:embed="rId2"/>
                <a:srcRect l="33894" t="38767" r="32805" b="38911"/>
                <a:stretch/>
              </p:blipFill>
              <p:spPr>
                <a:xfrm>
                  <a:off x="10469520" y="1768320"/>
                  <a:ext cx="1210680" cy="816480"/>
                </a:xfrm>
                <a:prstGeom prst="rect">
                  <a:avLst/>
                </a:prstGeom>
                <a:noFill/>
                <a:ln w="0">
                  <a:noFill/>
                </a:ln>
                <a:effectLst>
                  <a:softEdge rad="63360"/>
                </a:effectLst>
              </p:spPr>
            </p:pic>
            <p:pic>
              <p:nvPicPr>
                <p:cNvPr id="321" name="Picture 3" descr=""/>
                <p:cNvPicPr/>
                <p:nvPr/>
              </p:nvPicPr>
              <p:blipFill>
                <a:blip r:embed="rId3"/>
                <a:srcRect l="0" t="39212" r="0" b="38715"/>
                <a:stretch/>
              </p:blipFill>
              <p:spPr>
                <a:xfrm>
                  <a:off x="6813360" y="1777680"/>
                  <a:ext cx="3630600" cy="807120"/>
                </a:xfrm>
                <a:prstGeom prst="rect">
                  <a:avLst/>
                </a:prstGeom>
                <a:noFill/>
                <a:ln w="0">
                  <a:noFill/>
                </a:ln>
                <a:effectLst>
                  <a:softEdge rad="63360"/>
                </a:effectLst>
              </p:spPr>
            </p:pic>
          </p:grpSp>
          <p:sp>
            <p:nvSpPr>
              <p:cNvPr id="322" name="TextBox 8"/>
              <p:cNvSpPr/>
              <p:nvPr/>
            </p:nvSpPr>
            <p:spPr>
              <a:xfrm>
                <a:off x="6853320" y="1807560"/>
                <a:ext cx="956880" cy="307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de-DE" sz="1400" strike="noStrike" u="none">
                    <a:solidFill>
                      <a:schemeClr val="lt1"/>
                    </a:solidFill>
                    <a:effectLst/>
                    <a:uFillTx/>
                    <a:latin typeface="DesySans Office"/>
                  </a:rPr>
                  <a:t>PIII today</a:t>
                </a:r>
                <a:endParaRPr b="0" lang="en-US" sz="14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323" name="TextBox 9"/>
              <p:cNvSpPr/>
              <p:nvPr/>
            </p:nvSpPr>
            <p:spPr>
              <a:xfrm>
                <a:off x="10485000" y="1798920"/>
                <a:ext cx="461520" cy="3074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400" strike="noStrike" u="none">
                    <a:solidFill>
                      <a:schemeClr val="lt1"/>
                    </a:solidFill>
                    <a:effectLst/>
                    <a:uFillTx/>
                    <a:latin typeface="DesySans Office"/>
                  </a:rPr>
                  <a:t>PIV</a:t>
                </a:r>
                <a:endParaRPr b="0" lang="en-US" sz="14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  <p:sp>
        <p:nvSpPr>
          <p:cNvPr id="324" name="Brightness increase by"/>
          <p:cNvSpPr/>
          <p:nvPr/>
        </p:nvSpPr>
        <p:spPr>
          <a:xfrm>
            <a:off x="7032240" y="3015360"/>
            <a:ext cx="3173040" cy="33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Standard operation: </a:t>
            </a:r>
            <a:r>
              <a:rPr b="1" i="1" lang="en-US" sz="1600" strike="noStrike" u="none">
                <a:solidFill>
                  <a:srgbClr val="00b0f0"/>
                </a:solidFill>
                <a:effectLst/>
                <a:uFillTx/>
                <a:latin typeface="Arial"/>
              </a:rPr>
              <a:t>full coupling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25" name="Group 23"/>
          <p:cNvGrpSpPr/>
          <p:nvPr/>
        </p:nvGrpSpPr>
        <p:grpSpPr>
          <a:xfrm>
            <a:off x="7032240" y="5239080"/>
            <a:ext cx="4357440" cy="880200"/>
            <a:chOff x="7032240" y="5239080"/>
            <a:chExt cx="4357440" cy="880200"/>
          </a:xfrm>
        </p:grpSpPr>
        <p:sp>
          <p:nvSpPr>
            <p:cNvPr id="326" name="Rectangle: Rounded Corners 29"/>
            <p:cNvSpPr/>
            <p:nvPr/>
          </p:nvSpPr>
          <p:spPr>
            <a:xfrm>
              <a:off x="7032240" y="5239080"/>
              <a:ext cx="4357440" cy="8802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</a:ln>
            <a:effectLst>
              <a:outerShdw algn="t" blurRad="5076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27" name="PETRA IV brightness at 100 keV…"/>
            <p:cNvSpPr/>
            <p:nvPr/>
          </p:nvSpPr>
          <p:spPr>
            <a:xfrm>
              <a:off x="7155360" y="5386680"/>
              <a:ext cx="4099320" cy="58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45720" rIns="4572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US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PETRA IV brightness at 100 keV 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en-US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higher than for 10 keV at PETRA III today!!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28" name="Brightness increase by"/>
          <p:cNvSpPr/>
          <p:nvPr/>
        </p:nvSpPr>
        <p:spPr>
          <a:xfrm>
            <a:off x="7032240" y="3354120"/>
            <a:ext cx="4211640" cy="830520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45720" rIns="4572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12    x  12   (pm</a:t>
            </a:r>
            <a:r>
              <a:rPr b="1" lang="en-US" sz="1600" strike="noStrike" u="none" baseline="30000">
                <a:solidFill>
                  <a:srgbClr val="c00000"/>
                </a:solidFill>
                <a:effectLst/>
                <a:uFillTx/>
                <a:latin typeface="Arial"/>
              </a:rPr>
              <a:t>.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rad)</a:t>
            </a:r>
            <a:r>
              <a:rPr b="1" lang="en-US" sz="1600" strike="noStrike" u="none" baseline="30000">
                <a:solidFill>
                  <a:srgbClr val="c00000"/>
                </a:solidFill>
                <a:effectLst/>
                <a:uFillTx/>
                <a:latin typeface="Arial"/>
              </a:rPr>
              <a:t>2</a:t>
            </a:r>
            <a:r>
              <a:rPr b="1" lang="en-US" sz="1600" strike="noStrike" u="none" baseline="30000">
                <a:solidFill>
                  <a:srgbClr val="c00000"/>
                </a:solidFill>
                <a:effectLst/>
                <a:uFillTx/>
                <a:latin typeface="Arial"/>
              </a:rPr>
              <a:t>	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emittance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  5    x    5    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Symbol"/>
              </a:rPr>
              <a:t>m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m</a:t>
            </a:r>
            <a:r>
              <a:rPr b="1" lang="en-US" sz="1600" strike="noStrike" u="none" baseline="30000">
                <a:solidFill>
                  <a:srgbClr val="c00000"/>
                </a:solidFill>
                <a:effectLst/>
                <a:uFillTx/>
                <a:latin typeface="Arial"/>
              </a:rPr>
              <a:t>2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        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	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source size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  2.4 x    2.4 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Symbol"/>
              </a:rPr>
              <a:t>m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rad</a:t>
            </a:r>
            <a:r>
              <a:rPr b="1" lang="en-US" sz="1600" strike="noStrike" u="none" baseline="30000">
                <a:solidFill>
                  <a:srgbClr val="c00000"/>
                </a:solidFill>
                <a:effectLst/>
                <a:uFillTx/>
                <a:latin typeface="Arial"/>
              </a:rPr>
              <a:t>2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      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	</a:t>
            </a:r>
            <a:r>
              <a:rPr b="1" lang="en-US" sz="16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source divergence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9" name="TextBox 20"/>
          <p:cNvSpPr/>
          <p:nvPr/>
        </p:nvSpPr>
        <p:spPr>
          <a:xfrm>
            <a:off x="3742560" y="1482840"/>
            <a:ext cx="82224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10 keV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0" name="TextBox 21"/>
          <p:cNvSpPr/>
          <p:nvPr/>
        </p:nvSpPr>
        <p:spPr>
          <a:xfrm>
            <a:off x="5160960" y="1449720"/>
            <a:ext cx="93600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100 keV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1" name="TextBox 22"/>
          <p:cNvSpPr/>
          <p:nvPr/>
        </p:nvSpPr>
        <p:spPr>
          <a:xfrm>
            <a:off x="2252520" y="1473840"/>
            <a:ext cx="70848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1 keV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32" name="Picture 25" descr=""/>
          <p:cNvPicPr/>
          <p:nvPr/>
        </p:nvPicPr>
        <p:blipFill>
          <a:blip r:embed="rId4"/>
          <a:stretch/>
        </p:blipFill>
        <p:spPr>
          <a:xfrm>
            <a:off x="9768240" y="723960"/>
            <a:ext cx="2146680" cy="927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3" name="TextBox 27"/>
          <p:cNvSpPr/>
          <p:nvPr/>
        </p:nvSpPr>
        <p:spPr>
          <a:xfrm>
            <a:off x="6557400" y="4332960"/>
            <a:ext cx="532836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1" i="1" lang="en-US" sz="1600" strike="noStrike" u="none">
                <a:solidFill>
                  <a:srgbClr val="00b0f0"/>
                </a:solidFill>
                <a:effectLst/>
                <a:uFillTx/>
                <a:latin typeface="Arial"/>
              </a:rPr>
              <a:t>PETRA IV brightness mode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1900 bunches , 4 ns spacing, 200 mA (1 nC per bunch)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4" name="TextBox 14"/>
          <p:cNvSpPr/>
          <p:nvPr/>
        </p:nvSpPr>
        <p:spPr>
          <a:xfrm>
            <a:off x="9139680" y="6460920"/>
            <a:ext cx="204552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H. Reichert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4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A new accelerator complex in an extended &amp; refurbished infrastructure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Project pillars are the civil construction, accelerator complex and experimental facilities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ftr" idx="3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8" name="Rectangle: Rounded Corners 41"/>
          <p:cNvSpPr/>
          <p:nvPr/>
        </p:nvSpPr>
        <p:spPr>
          <a:xfrm>
            <a:off x="8090280" y="1560960"/>
            <a:ext cx="3805200" cy="4923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9" name="Rectangle: Rounded Corners 32"/>
          <p:cNvSpPr/>
          <p:nvPr/>
        </p:nvSpPr>
        <p:spPr>
          <a:xfrm>
            <a:off x="4234320" y="1560960"/>
            <a:ext cx="3805200" cy="4923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7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Rectangle: Rounded Corners 33"/>
          <p:cNvSpPr/>
          <p:nvPr/>
        </p:nvSpPr>
        <p:spPr>
          <a:xfrm>
            <a:off x="251640" y="1551240"/>
            <a:ext cx="3869640" cy="49237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1" name="Brightness increase by"/>
          <p:cNvSpPr/>
          <p:nvPr/>
        </p:nvSpPr>
        <p:spPr>
          <a:xfrm>
            <a:off x="605160" y="1584720"/>
            <a:ext cx="3215880" cy="33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rgbClr val="c00000"/>
                </a:solidFill>
                <a:effectLst/>
                <a:uFillTx/>
                <a:latin typeface="DesySans Office Cn Heavy"/>
              </a:rPr>
              <a:t>Civil Construction and Infrastructure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42" name="Grafik 62" descr=""/>
          <p:cNvPicPr/>
          <p:nvPr/>
        </p:nvPicPr>
        <p:blipFill>
          <a:blip r:embed="rId1"/>
          <a:stretch/>
        </p:blipFill>
        <p:spPr>
          <a:xfrm>
            <a:off x="251640" y="2056320"/>
            <a:ext cx="3854520" cy="418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3" name="Brightness increase by"/>
          <p:cNvSpPr/>
          <p:nvPr/>
        </p:nvSpPr>
        <p:spPr>
          <a:xfrm>
            <a:off x="5149080" y="1584720"/>
            <a:ext cx="2088000" cy="33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rgbClr val="007bc8"/>
                </a:solidFill>
                <a:effectLst/>
                <a:uFillTx/>
                <a:latin typeface="DesySans Office Cn Heavy"/>
              </a:rPr>
              <a:t>Accelerator Complex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4" name="Brightness increase by"/>
          <p:cNvSpPr/>
          <p:nvPr/>
        </p:nvSpPr>
        <p:spPr>
          <a:xfrm>
            <a:off x="9097560" y="1569600"/>
            <a:ext cx="2137320" cy="338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600" strike="noStrike" u="none">
                <a:solidFill>
                  <a:srgbClr val="7030a0"/>
                </a:solidFill>
                <a:effectLst/>
                <a:uFillTx/>
                <a:latin typeface="DesySans Office Cn Heavy"/>
              </a:rPr>
              <a:t>Experimental Facilities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45" name="Picture 12" descr=""/>
          <p:cNvPicPr/>
          <p:nvPr/>
        </p:nvPicPr>
        <p:blipFill>
          <a:blip r:embed="rId2"/>
          <a:stretch/>
        </p:blipFill>
        <p:spPr>
          <a:xfrm>
            <a:off x="4702680" y="2040480"/>
            <a:ext cx="2877120" cy="641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46" name="Picture 13" descr=""/>
          <p:cNvPicPr/>
          <p:nvPr/>
        </p:nvPicPr>
        <p:blipFill>
          <a:blip r:embed="rId3"/>
          <a:stretch/>
        </p:blipFill>
        <p:spPr>
          <a:xfrm>
            <a:off x="8233200" y="3397320"/>
            <a:ext cx="3631320" cy="307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7" name="Grafik 1"/>
          <p:cNvSpPr/>
          <p:nvPr/>
        </p:nvSpPr>
        <p:spPr>
          <a:xfrm>
            <a:off x="8934480" y="2056320"/>
            <a:ext cx="2228760" cy="148860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8" name="Brightness increase by"/>
          <p:cNvSpPr/>
          <p:nvPr/>
        </p:nvSpPr>
        <p:spPr>
          <a:xfrm>
            <a:off x="8520480" y="3835440"/>
            <a:ext cx="2775600" cy="938520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miter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31 new photon beamlines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60 new/refurb. endstations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62 new/refurb. laboratories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49" name="Brightness increase by"/>
          <p:cNvSpPr/>
          <p:nvPr/>
        </p:nvSpPr>
        <p:spPr>
          <a:xfrm>
            <a:off x="374040" y="3515040"/>
            <a:ext cx="3678120" cy="1477080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miter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Demolition of 28 buildings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Construction of 49 buildings/structures 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Refurbishment of 11 buildings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Extended/advanced technical infrastructure 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50" name="Picture 17" descr=""/>
          <p:cNvPicPr/>
          <p:nvPr/>
        </p:nvPicPr>
        <p:blipFill>
          <a:blip r:embed="rId5"/>
          <a:stretch/>
        </p:blipFill>
        <p:spPr>
          <a:xfrm>
            <a:off x="4428000" y="2938680"/>
            <a:ext cx="3468600" cy="3133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1" name="Brightness increase by"/>
          <p:cNvSpPr/>
          <p:nvPr/>
        </p:nvSpPr>
        <p:spPr>
          <a:xfrm>
            <a:off x="4428000" y="3322800"/>
            <a:ext cx="3383280" cy="1861560"/>
          </a:xfrm>
          <a:prstGeom prst="rect">
            <a:avLst/>
          </a:prstGeom>
          <a:solidFill>
            <a:schemeClr val="bg1"/>
          </a:solidFill>
          <a:ln w="15875">
            <a:solidFill>
              <a:srgbClr val="000000"/>
            </a:solidFill>
            <a:miter/>
          </a:ln>
          <a:effectLst>
            <a:outerShdw algn="t" blurRad="50760" dir="5400000" dist="381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t">
            <a:spAutoFit/>
          </a:bodyPr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Decommissioning of PETRA III 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Construction of 2.3 km storage ring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Decommissioning of DESY II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Construction of DESY IV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New Laser-Plasma Injector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32000" indent="-360000" defTabSz="457200">
              <a:lnSpc>
                <a:spcPct val="100000"/>
              </a:lnSpc>
              <a:spcAft>
                <a:spcPts val="601"/>
              </a:spcAft>
              <a:buClr>
                <a:srgbClr val="f18f1f"/>
              </a:buClr>
              <a:buFont typeface="Arial"/>
              <a:buChar char="˃"/>
            </a:pPr>
            <a:r>
              <a:rPr b="0" lang="en-US" sz="1500" strike="noStrike" u="none">
                <a:solidFill>
                  <a:srgbClr val="000000"/>
                </a:solidFill>
                <a:effectLst/>
                <a:uFillTx/>
                <a:latin typeface="DesySans Office Cn Heavy"/>
              </a:rPr>
              <a:t>New RF System in the North</a:t>
            </a:r>
            <a:endParaRPr b="0" lang="en-US" sz="15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52" name="Picture 4" descr=""/>
          <p:cNvPicPr/>
          <p:nvPr/>
        </p:nvPicPr>
        <p:blipFill>
          <a:blip r:embed="rId6"/>
          <a:stretch/>
        </p:blipFill>
        <p:spPr>
          <a:xfrm>
            <a:off x="10454400" y="5602680"/>
            <a:ext cx="1583640" cy="684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3" name="TextBox 20"/>
          <p:cNvSpPr/>
          <p:nvPr/>
        </p:nvSpPr>
        <p:spPr>
          <a:xfrm>
            <a:off x="9139680" y="6460920"/>
            <a:ext cx="204552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H. Reichert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5" dur="indefinite" restart="never" nodeType="tmRoot">
          <p:childTnLst>
            <p:seq>
              <p:cTn id="76" dur="indefinite" nodeType="mainSeq"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1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Project timeline fixed by (external) boundary conditions </a:t>
            </a:r>
            <a:br>
              <a:rPr sz="3000"/>
            </a:b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July 2025: PETRA IV was classified as ”Research Infrastructure of National Importance"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ftr" idx="3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57" name="Picture 4" descr=""/>
          <p:cNvPicPr/>
          <p:nvPr/>
        </p:nvPicPr>
        <p:blipFill>
          <a:blip r:embed="rId1"/>
          <a:stretch/>
        </p:blipFill>
        <p:spPr>
          <a:xfrm>
            <a:off x="1343520" y="2585520"/>
            <a:ext cx="9691920" cy="369360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58" name="Group 5"/>
          <p:cNvGrpSpPr/>
          <p:nvPr/>
        </p:nvGrpSpPr>
        <p:grpSpPr>
          <a:xfrm>
            <a:off x="4484520" y="2238840"/>
            <a:ext cx="1323000" cy="1523520"/>
            <a:chOff x="4484520" y="2238840"/>
            <a:chExt cx="1323000" cy="1523520"/>
          </a:xfrm>
        </p:grpSpPr>
        <p:grpSp>
          <p:nvGrpSpPr>
            <p:cNvPr id="359" name="Group 6"/>
            <p:cNvGrpSpPr/>
            <p:nvPr/>
          </p:nvGrpSpPr>
          <p:grpSpPr>
            <a:xfrm>
              <a:off x="4484520" y="2238840"/>
              <a:ext cx="911160" cy="856440"/>
              <a:chOff x="4484520" y="2238840"/>
              <a:chExt cx="911160" cy="856440"/>
            </a:xfrm>
          </p:grpSpPr>
          <p:sp>
            <p:nvSpPr>
              <p:cNvPr id="360" name="Textfeld 10"/>
              <p:cNvSpPr/>
              <p:nvPr/>
            </p:nvSpPr>
            <p:spPr>
              <a:xfrm>
                <a:off x="4484520" y="2238840"/>
                <a:ext cx="911160" cy="36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1" lang="de-DE" sz="1800" strike="noStrike" u="none">
                    <a:solidFill>
                      <a:srgbClr val="92d050"/>
                    </a:solidFill>
                    <a:effectLst/>
                    <a:uFillTx/>
                    <a:latin typeface="Arial"/>
                  </a:rPr>
                  <a:t>Today </a:t>
                </a:r>
                <a:endParaRPr b="0" lang="en-US" sz="18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cxnSp>
            <p:nvCxnSpPr>
              <p:cNvPr id="361" name="Straight Connector 9"/>
              <p:cNvCxnSpPr/>
              <p:nvPr/>
            </p:nvCxnSpPr>
            <p:spPr>
              <a:xfrm>
                <a:off x="5119200" y="2585520"/>
                <a:ext cx="360" cy="510120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</a:ln>
            </p:spPr>
          </p:cxnSp>
        </p:grpSp>
        <p:sp>
          <p:nvSpPr>
            <p:cNvPr id="362" name="Oval 7"/>
            <p:cNvSpPr/>
            <p:nvPr/>
          </p:nvSpPr>
          <p:spPr>
            <a:xfrm>
              <a:off x="4999320" y="3427920"/>
              <a:ext cx="808200" cy="334440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de-DE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63" name="Textfeld 10"/>
          <p:cNvSpPr/>
          <p:nvPr/>
        </p:nvSpPr>
        <p:spPr>
          <a:xfrm>
            <a:off x="4587840" y="3895200"/>
            <a:ext cx="1600920" cy="46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de-DE" sz="1200" strike="noStrike" u="none">
                <a:solidFill>
                  <a:srgbClr val="00b0f0"/>
                </a:solidFill>
                <a:effectLst/>
                <a:uFillTx/>
                <a:latin typeface="Arial"/>
              </a:rPr>
              <a:t>Pre-project funding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1" lang="de-DE" sz="1200" strike="noStrike" u="none">
                <a:solidFill>
                  <a:srgbClr val="00b0f0"/>
                </a:solidFill>
                <a:effectLst/>
                <a:uFillTx/>
                <a:latin typeface="Arial"/>
              </a:rPr>
              <a:t>44.4 M€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364" name="Group 11"/>
          <p:cNvGrpSpPr/>
          <p:nvPr/>
        </p:nvGrpSpPr>
        <p:grpSpPr>
          <a:xfrm>
            <a:off x="6841440" y="1773000"/>
            <a:ext cx="1781640" cy="737640"/>
            <a:chOff x="6841440" y="1773000"/>
            <a:chExt cx="1781640" cy="737640"/>
          </a:xfrm>
        </p:grpSpPr>
        <p:cxnSp>
          <p:nvCxnSpPr>
            <p:cNvPr id="365" name="Straight Arrow Connector 12"/>
            <p:cNvCxnSpPr/>
            <p:nvPr/>
          </p:nvCxnSpPr>
          <p:spPr>
            <a:xfrm>
              <a:off x="7103880" y="2510640"/>
              <a:ext cx="1224720" cy="360"/>
            </a:xfrm>
            <a:prstGeom prst="straightConnector1">
              <a:avLst/>
            </a:prstGeom>
            <a:ln w="38100">
              <a:solidFill>
                <a:srgbClr val="000000"/>
              </a:solidFill>
              <a:miter/>
              <a:headEnd len="med" type="triangle" w="med"/>
              <a:tailEnd len="med" type="triangle" w="med"/>
            </a:ln>
          </p:spPr>
        </p:cxnSp>
        <p:sp>
          <p:nvSpPr>
            <p:cNvPr id="366" name="TextBox 13"/>
            <p:cNvSpPr/>
            <p:nvPr/>
          </p:nvSpPr>
          <p:spPr>
            <a:xfrm>
              <a:off x="6841440" y="1773000"/>
              <a:ext cx="1781640" cy="58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wrap="none" horzOverflow="overflow" lIns="45720" rIns="4572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6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Shutdown max.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6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2.5 year (2030-32)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67" name="Group 14"/>
          <p:cNvGrpSpPr/>
          <p:nvPr/>
        </p:nvGrpSpPr>
        <p:grpSpPr>
          <a:xfrm>
            <a:off x="8238960" y="1767600"/>
            <a:ext cx="3276360" cy="1964520"/>
            <a:chOff x="8238960" y="1767600"/>
            <a:chExt cx="3276360" cy="1964520"/>
          </a:xfrm>
        </p:grpSpPr>
        <p:grpSp>
          <p:nvGrpSpPr>
            <p:cNvPr id="368" name="Group 15"/>
            <p:cNvGrpSpPr/>
            <p:nvPr/>
          </p:nvGrpSpPr>
          <p:grpSpPr>
            <a:xfrm>
              <a:off x="8238960" y="2107080"/>
              <a:ext cx="1079640" cy="1625040"/>
              <a:chOff x="8238960" y="2107080"/>
              <a:chExt cx="1079640" cy="1625040"/>
            </a:xfrm>
          </p:grpSpPr>
          <p:sp>
            <p:nvSpPr>
              <p:cNvPr id="369" name="Rectangle 17"/>
              <p:cNvSpPr/>
              <p:nvPr/>
            </p:nvSpPr>
            <p:spPr>
              <a:xfrm>
                <a:off x="8238960" y="3371400"/>
                <a:ext cx="1079640" cy="360720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38160" horzOverflow="overflow" lIns="45720" rIns="45720" anchor="ctr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GB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cxnSp>
            <p:nvCxnSpPr>
              <p:cNvPr id="370" name="Straight Connector 18"/>
              <p:cNvCxnSpPr/>
              <p:nvPr/>
            </p:nvCxnSpPr>
            <p:spPr>
              <a:xfrm flipH="1">
                <a:off x="8353800" y="2107080"/>
                <a:ext cx="789840" cy="1264320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miter/>
              </a:ln>
            </p:spPr>
          </p:cxnSp>
        </p:grpSp>
        <p:sp>
          <p:nvSpPr>
            <p:cNvPr id="371" name="TextBox 16"/>
            <p:cNvSpPr/>
            <p:nvPr/>
          </p:nvSpPr>
          <p:spPr>
            <a:xfrm>
              <a:off x="9163080" y="1767600"/>
              <a:ext cx="2352240" cy="584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wrap="none" horzOverflow="overflow" lIns="45720" rIns="4572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600" strike="noStrike" u="none">
                  <a:solidFill>
                    <a:srgbClr val="7030a0"/>
                  </a:solidFill>
                  <a:effectLst/>
                  <a:uFillTx/>
                  <a:latin typeface="Arial"/>
                </a:rPr>
                <a:t>Start of operation 7/2032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GB" sz="1600" strike="noStrike" u="none">
                  <a:solidFill>
                    <a:srgbClr val="7030a0"/>
                  </a:solidFill>
                  <a:effectLst/>
                  <a:uFillTx/>
                  <a:latin typeface="Arial"/>
                </a:rPr>
                <a:t>with 19 beamlines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372" name="Group 19"/>
          <p:cNvGrpSpPr/>
          <p:nvPr/>
        </p:nvGrpSpPr>
        <p:grpSpPr>
          <a:xfrm>
            <a:off x="595440" y="1428840"/>
            <a:ext cx="4523400" cy="1967760"/>
            <a:chOff x="595440" y="1428840"/>
            <a:chExt cx="4523400" cy="1967760"/>
          </a:xfrm>
        </p:grpSpPr>
        <p:sp>
          <p:nvSpPr>
            <p:cNvPr id="373" name="Oval 20"/>
            <p:cNvSpPr/>
            <p:nvPr/>
          </p:nvSpPr>
          <p:spPr>
            <a:xfrm>
              <a:off x="4796640" y="3120120"/>
              <a:ext cx="322200" cy="276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de-DE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74" name="Group 21"/>
            <p:cNvGrpSpPr/>
            <p:nvPr/>
          </p:nvGrpSpPr>
          <p:grpSpPr>
            <a:xfrm>
              <a:off x="595440" y="1428840"/>
              <a:ext cx="4175280" cy="1801800"/>
              <a:chOff x="595440" y="1428840"/>
              <a:chExt cx="4175280" cy="1801800"/>
            </a:xfrm>
          </p:grpSpPr>
          <p:sp>
            <p:nvSpPr>
              <p:cNvPr id="375" name="TextBox 22"/>
              <p:cNvSpPr/>
              <p:nvPr/>
            </p:nvSpPr>
            <p:spPr>
              <a:xfrm>
                <a:off x="595440" y="1428840"/>
                <a:ext cx="2631240" cy="13230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38160" horzOverflow="overflow" lIns="45720" rIns="4572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rPr>
                  <a:t>PETRA IV put on roadmap </a:t>
                </a:r>
                <a:r>
                  <a:rPr b="0" lang="en-GB" sz="1600" strike="noStrike" u="none">
                    <a:solidFill>
                      <a:srgbClr val="ff0000"/>
                    </a:solidFill>
                    <a:effectLst/>
                    <a:uFillTx/>
                    <a:latin typeface="Arial"/>
                  </a:rPr>
                  <a:t>priority list for </a:t>
                </a:r>
                <a:r>
                  <a:rPr b="0" lang="en-US" sz="1600" strike="noStrike" u="none">
                    <a:solidFill>
                      <a:srgbClr val="ff0000"/>
                    </a:solidFill>
                    <a:effectLst/>
                    <a:uFillTx/>
                    <a:latin typeface="Arial"/>
                  </a:rPr>
                  <a:t>large-scale research infrastructures </a:t>
                </a:r>
                <a:r>
                  <a:rPr b="0" lang="en-US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rPr>
                  <a:t>in Germany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cxnSp>
            <p:nvCxnSpPr>
              <p:cNvPr id="376" name="Straight Arrow Connector 23"/>
              <p:cNvCxnSpPr/>
              <p:nvPr/>
            </p:nvCxnSpPr>
            <p:spPr>
              <a:xfrm>
                <a:off x="2423520" y="2238840"/>
                <a:ext cx="2347560" cy="99216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/>
              </a:ln>
            </p:spPr>
          </p:cxnSp>
        </p:grpSp>
      </p:grpSp>
      <p:grpSp>
        <p:nvGrpSpPr>
          <p:cNvPr id="377" name="Group 24"/>
          <p:cNvGrpSpPr/>
          <p:nvPr/>
        </p:nvGrpSpPr>
        <p:grpSpPr>
          <a:xfrm>
            <a:off x="4642920" y="1301760"/>
            <a:ext cx="2100960" cy="2097000"/>
            <a:chOff x="4642920" y="1301760"/>
            <a:chExt cx="2100960" cy="2097000"/>
          </a:xfrm>
        </p:grpSpPr>
        <p:sp>
          <p:nvSpPr>
            <p:cNvPr id="378" name="Oval 25"/>
            <p:cNvSpPr/>
            <p:nvPr/>
          </p:nvSpPr>
          <p:spPr>
            <a:xfrm>
              <a:off x="5027400" y="3122280"/>
              <a:ext cx="322200" cy="2764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de-DE" sz="16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379" name="Group 26"/>
            <p:cNvGrpSpPr/>
            <p:nvPr/>
          </p:nvGrpSpPr>
          <p:grpSpPr>
            <a:xfrm>
              <a:off x="4642920" y="1301760"/>
              <a:ext cx="2100960" cy="1860840"/>
              <a:chOff x="4642920" y="1301760"/>
              <a:chExt cx="2100960" cy="1860840"/>
            </a:xfrm>
          </p:grpSpPr>
          <p:sp>
            <p:nvSpPr>
              <p:cNvPr id="380" name="TextBox 27"/>
              <p:cNvSpPr/>
              <p:nvPr/>
            </p:nvSpPr>
            <p:spPr>
              <a:xfrm>
                <a:off x="4642920" y="1301760"/>
                <a:ext cx="2100960" cy="83052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38160" horzOverflow="overflow" lIns="45720" rIns="45720" anchor="t">
                <a:spAutoFit/>
              </a:bodyPr>
              <a:p>
                <a:pPr defTabSz="457200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GB" sz="1600" strike="noStrike" u="none">
                    <a:solidFill>
                      <a:srgbClr val="ff0000"/>
                    </a:solidFill>
                    <a:effectLst/>
                    <a:uFillTx/>
                    <a:latin typeface="Arial"/>
                  </a:rPr>
                  <a:t>Project evaluation </a:t>
                </a:r>
                <a:r>
                  <a:rPr b="0" lang="en-GB" sz="16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</a:rPr>
                  <a:t>for final funding approval 2./3. Dec 2025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cxnSp>
            <p:nvCxnSpPr>
              <p:cNvPr id="381" name="Straight Connector 28"/>
              <p:cNvCxnSpPr/>
              <p:nvPr/>
            </p:nvCxnSpPr>
            <p:spPr>
              <a:xfrm flipH="1">
                <a:off x="5302440" y="2107080"/>
                <a:ext cx="649800" cy="10558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miter/>
              </a:ln>
            </p:spPr>
          </p:cxnSp>
        </p:grpSp>
      </p:grpSp>
      <p:pic>
        <p:nvPicPr>
          <p:cNvPr id="382" name="Picture 29" descr=""/>
          <p:cNvPicPr/>
          <p:nvPr/>
        </p:nvPicPr>
        <p:blipFill>
          <a:blip r:embed="rId2"/>
          <a:stretch/>
        </p:blipFill>
        <p:spPr>
          <a:xfrm>
            <a:off x="9984600" y="731880"/>
            <a:ext cx="1922040" cy="830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3" name="TextBox 31"/>
          <p:cNvSpPr/>
          <p:nvPr/>
        </p:nvSpPr>
        <p:spPr>
          <a:xfrm>
            <a:off x="9139680" y="6460920"/>
            <a:ext cx="204552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H. Reichert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Calibri"/>
              </a:rPr>
              <a:t>Fully symmetric 8-fold H6BA cell structure with 72 cells over 2.3km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388440" y="79560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Dynamic aperture sufficient for off axis injection </a:t>
            </a: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Calibri"/>
              </a:rPr>
              <a:t>(~8mm with errors – 6mm at injection point)</a:t>
            </a: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 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Momentum aperture sufficient for beam lifetime &gt;10h (brightness mode)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ftr" idx="3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87" name="Picture 4" descr=""/>
          <p:cNvPicPr/>
          <p:nvPr/>
        </p:nvPicPr>
        <p:blipFill>
          <a:blip r:embed="rId1"/>
          <a:stretch/>
        </p:blipFill>
        <p:spPr>
          <a:xfrm>
            <a:off x="5568480" y="1735200"/>
            <a:ext cx="5862960" cy="451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8" name="Picture 5" descr=""/>
          <p:cNvPicPr/>
          <p:nvPr/>
        </p:nvPicPr>
        <p:blipFill>
          <a:blip r:embed="rId2"/>
          <a:stretch/>
        </p:blipFill>
        <p:spPr>
          <a:xfrm>
            <a:off x="819720" y="1759680"/>
            <a:ext cx="4732560" cy="423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9" name="Picture 7" descr=""/>
          <p:cNvPicPr/>
          <p:nvPr/>
        </p:nvPicPr>
        <p:blipFill>
          <a:blip r:embed="rId3"/>
          <a:stretch/>
        </p:blipFill>
        <p:spPr>
          <a:xfrm>
            <a:off x="9768240" y="1128960"/>
            <a:ext cx="2133360" cy="921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0" name="TextBox 6"/>
          <p:cNvSpPr/>
          <p:nvPr/>
        </p:nvSpPr>
        <p:spPr>
          <a:xfrm>
            <a:off x="9139680" y="6460920"/>
            <a:ext cx="202608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R. Bartolini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Calibri"/>
              </a:rPr>
              <a:t>Prototypes for the main critical components are on site 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A mock-up girder is been assembled with prototypes and dummy magnets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ftr" idx="3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94" name="Picture 4" descr=""/>
          <p:cNvPicPr/>
          <p:nvPr/>
        </p:nvPicPr>
        <p:blipFill>
          <a:blip r:embed="rId1"/>
          <a:stretch/>
        </p:blipFill>
        <p:spPr>
          <a:xfrm>
            <a:off x="833040" y="1323000"/>
            <a:ext cx="1685880" cy="2169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5" name="Picture 5" descr=""/>
          <p:cNvPicPr/>
          <p:nvPr/>
        </p:nvPicPr>
        <p:blipFill>
          <a:blip r:embed="rId2"/>
          <a:stretch/>
        </p:blipFill>
        <p:spPr>
          <a:xfrm>
            <a:off x="2925720" y="1344240"/>
            <a:ext cx="2818080" cy="2169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6" name="Picture 6" descr=""/>
          <p:cNvPicPr/>
          <p:nvPr/>
        </p:nvPicPr>
        <p:blipFill>
          <a:blip r:embed="rId3"/>
          <a:stretch/>
        </p:blipFill>
        <p:spPr>
          <a:xfrm>
            <a:off x="6231600" y="1317240"/>
            <a:ext cx="4929120" cy="2772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7" name="Picture 7" descr=""/>
          <p:cNvPicPr/>
          <p:nvPr/>
        </p:nvPicPr>
        <p:blipFill>
          <a:blip r:embed="rId4"/>
          <a:stretch/>
        </p:blipFill>
        <p:spPr>
          <a:xfrm>
            <a:off x="821160" y="3598560"/>
            <a:ext cx="2104560" cy="28062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8" name="TextBox 8"/>
          <p:cNvSpPr/>
          <p:nvPr/>
        </p:nvSpPr>
        <p:spPr>
          <a:xfrm>
            <a:off x="917640" y="3704040"/>
            <a:ext cx="685440" cy="369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DLQ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9" name="TextBox 9"/>
          <p:cNvSpPr/>
          <p:nvPr/>
        </p:nvSpPr>
        <p:spPr>
          <a:xfrm>
            <a:off x="1060200" y="1392480"/>
            <a:ext cx="1231560" cy="399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corrector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0" name="TextBox 10"/>
          <p:cNvSpPr/>
          <p:nvPr/>
        </p:nvSpPr>
        <p:spPr>
          <a:xfrm>
            <a:off x="3032640" y="1436760"/>
            <a:ext cx="1150920" cy="369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Sextupole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01" name="Picture 11" descr=""/>
          <p:cNvPicPr/>
          <p:nvPr/>
        </p:nvPicPr>
        <p:blipFill>
          <a:blip r:embed="rId5"/>
          <a:stretch/>
        </p:blipFill>
        <p:spPr>
          <a:xfrm>
            <a:off x="6235920" y="4188600"/>
            <a:ext cx="4924800" cy="2216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2" name="TextBox 12"/>
          <p:cNvSpPr/>
          <p:nvPr/>
        </p:nvSpPr>
        <p:spPr>
          <a:xfrm>
            <a:off x="6788160" y="5936040"/>
            <a:ext cx="3816000" cy="369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Vacuum chamber for mock up girder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3" name="TextBox 13"/>
          <p:cNvSpPr/>
          <p:nvPr/>
        </p:nvSpPr>
        <p:spPr>
          <a:xfrm>
            <a:off x="6458040" y="3639960"/>
            <a:ext cx="4475880" cy="369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Climatic cabin for magnetic measurements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04" name="Picture 14" descr=""/>
          <p:cNvPicPr/>
          <p:nvPr/>
        </p:nvPicPr>
        <p:blipFill>
          <a:blip r:embed="rId6"/>
          <a:stretch/>
        </p:blipFill>
        <p:spPr>
          <a:xfrm>
            <a:off x="4502520" y="3598560"/>
            <a:ext cx="1578960" cy="280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5" name="Grafik 4" descr=""/>
          <p:cNvPicPr/>
          <p:nvPr/>
        </p:nvPicPr>
        <p:blipFill>
          <a:blip r:embed="rId7"/>
          <a:stretch/>
        </p:blipFill>
        <p:spPr>
          <a:xfrm rot="5400000">
            <a:off x="2313360" y="4345560"/>
            <a:ext cx="2795400" cy="1322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6" name="TextBox 16"/>
          <p:cNvSpPr/>
          <p:nvPr/>
        </p:nvSpPr>
        <p:spPr>
          <a:xfrm>
            <a:off x="3079800" y="5981400"/>
            <a:ext cx="1506600" cy="369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RF: 500 MHz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07" name="TextBox 17"/>
          <p:cNvSpPr/>
          <p:nvPr/>
        </p:nvSpPr>
        <p:spPr>
          <a:xfrm>
            <a:off x="4578120" y="3620520"/>
            <a:ext cx="1420200" cy="369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RF: 3</a:t>
            </a:r>
            <a:r>
              <a:rPr b="0" lang="en-US" sz="1800" strike="noStrike" u="none" baseline="30000">
                <a:solidFill>
                  <a:srgbClr val="000000"/>
                </a:solidFill>
                <a:effectLst/>
                <a:uFillTx/>
                <a:latin typeface="Arial"/>
              </a:rPr>
              <a:t>rd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 HC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08" name="Picture 18" descr=""/>
          <p:cNvPicPr/>
          <p:nvPr/>
        </p:nvPicPr>
        <p:blipFill>
          <a:blip r:embed="rId8"/>
          <a:stretch/>
        </p:blipFill>
        <p:spPr>
          <a:xfrm>
            <a:off x="9521280" y="132480"/>
            <a:ext cx="2437920" cy="105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9" name="TextBox 19"/>
          <p:cNvSpPr/>
          <p:nvPr/>
        </p:nvSpPr>
        <p:spPr>
          <a:xfrm>
            <a:off x="9139680" y="6460920"/>
            <a:ext cx="202608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R. Bartolini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24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Mock-up girder is been assembled with prototypes and dummy magnets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Prototype girder is now in the testing phase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ftr" idx="3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13" name="Picture 5" descr=""/>
          <p:cNvPicPr/>
          <p:nvPr/>
        </p:nvPicPr>
        <p:blipFill>
          <a:blip r:embed="rId1"/>
          <a:stretch/>
        </p:blipFill>
        <p:spPr>
          <a:xfrm>
            <a:off x="224280" y="1848240"/>
            <a:ext cx="6705000" cy="386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14" name="Picture 6" descr=""/>
          <p:cNvPicPr/>
          <p:nvPr/>
        </p:nvPicPr>
        <p:blipFill>
          <a:blip r:embed="rId2"/>
          <a:stretch/>
        </p:blipFill>
        <p:spPr>
          <a:xfrm rot="5400000">
            <a:off x="6456240" y="1653120"/>
            <a:ext cx="4795920" cy="4795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5" name="TextBox 7"/>
          <p:cNvSpPr/>
          <p:nvPr/>
        </p:nvSpPr>
        <p:spPr>
          <a:xfrm>
            <a:off x="933840" y="5236920"/>
            <a:ext cx="4423320" cy="39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1" i="1" lang="en-US" sz="2000" strike="noStrike" u="sng">
                <a:solidFill>
                  <a:srgbClr val="ff0000"/>
                </a:solidFill>
                <a:effectLst/>
                <a:uFillTx/>
                <a:latin typeface="Calibri"/>
              </a:rPr>
              <a:t>PETRA IV will have 288 girders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16" name="Picture 4" descr=""/>
          <p:cNvPicPr/>
          <p:nvPr/>
        </p:nvPicPr>
        <p:blipFill>
          <a:blip r:embed="rId3"/>
          <a:stretch/>
        </p:blipFill>
        <p:spPr>
          <a:xfrm>
            <a:off x="9345600" y="862200"/>
            <a:ext cx="2437920" cy="1053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7" name="TextBox 9"/>
          <p:cNvSpPr/>
          <p:nvPr/>
        </p:nvSpPr>
        <p:spPr>
          <a:xfrm>
            <a:off x="658080" y="1671480"/>
            <a:ext cx="523152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Magnets, vacuum equipment, diagnostics will be assembled, aligned and tested on girders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18" name="TextBox 8"/>
          <p:cNvSpPr/>
          <p:nvPr/>
        </p:nvSpPr>
        <p:spPr>
          <a:xfrm>
            <a:off x="9139680" y="6460920"/>
            <a:ext cx="202608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R. Bartolini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Bildplatzhalter 6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3428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" name="PlaceHolder 1"/>
          <p:cNvSpPr>
            <a:spLocks noGrp="1"/>
          </p:cNvSpPr>
          <p:nvPr>
            <p:ph type="ftr" idx="20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3" name="Oval 5"/>
          <p:cNvSpPr/>
          <p:nvPr/>
        </p:nvSpPr>
        <p:spPr>
          <a:xfrm>
            <a:off x="2927520" y="620640"/>
            <a:ext cx="5824440" cy="2304000"/>
          </a:xfrm>
          <a:prstGeom prst="ellipse">
            <a:avLst/>
          </a:prstGeom>
          <a:noFill/>
          <a:ln w="38100">
            <a:solidFill>
              <a:srgbClr val="007bc8"/>
            </a:solidFill>
          </a:ln>
          <a:effectLst>
            <a:glow rad="127080">
              <a:srgbClr val="000000">
                <a:alpha val="2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4" name="Up Arrow 8"/>
          <p:cNvSpPr/>
          <p:nvPr/>
        </p:nvSpPr>
        <p:spPr>
          <a:xfrm rot="6936600">
            <a:off x="2459880" y="1535400"/>
            <a:ext cx="215640" cy="906480"/>
          </a:xfrm>
          <a:prstGeom prst="upArrow">
            <a:avLst>
              <a:gd name="adj1" fmla="val 50000"/>
              <a:gd name="adj2" fmla="val 50032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5" name="TextBox 7"/>
          <p:cNvSpPr/>
          <p:nvPr/>
        </p:nvSpPr>
        <p:spPr>
          <a:xfrm>
            <a:off x="742320" y="1400760"/>
            <a:ext cx="1881720" cy="338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Max von Laue Hall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6" name="Up Arrow 6"/>
          <p:cNvSpPr/>
          <p:nvPr/>
        </p:nvSpPr>
        <p:spPr>
          <a:xfrm rot="16597800">
            <a:off x="6955920" y="2590920"/>
            <a:ext cx="215640" cy="960840"/>
          </a:xfrm>
          <a:prstGeom prst="upArrow">
            <a:avLst>
              <a:gd name="adj1" fmla="val 50000"/>
              <a:gd name="adj2" fmla="val 49969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7" name="TextBox 5"/>
          <p:cNvSpPr/>
          <p:nvPr/>
        </p:nvSpPr>
        <p:spPr>
          <a:xfrm>
            <a:off x="7608240" y="2740680"/>
            <a:ext cx="1841040" cy="522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Paul P. Ewald Hall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r>
              <a:rPr b="0" lang="en-US" sz="12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Extension Hall North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58" name="Down Arrow 4"/>
          <p:cNvSpPr/>
          <p:nvPr/>
        </p:nvSpPr>
        <p:spPr>
          <a:xfrm>
            <a:off x="2819520" y="825120"/>
            <a:ext cx="215640" cy="656280"/>
          </a:xfrm>
          <a:prstGeom prst="downArrow">
            <a:avLst>
              <a:gd name="adj1" fmla="val 50000"/>
              <a:gd name="adj2" fmla="val 50044"/>
            </a:avLst>
          </a:prstGeom>
          <a:solidFill>
            <a:srgbClr val="00b8ff"/>
          </a:solidFill>
          <a:ln w="9525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9" name="TextBox 3"/>
          <p:cNvSpPr/>
          <p:nvPr/>
        </p:nvSpPr>
        <p:spPr>
          <a:xfrm>
            <a:off x="1960200" y="208080"/>
            <a:ext cx="1641240" cy="5227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r>
              <a:rPr b="0" lang="en-US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Ada Yonath Hall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algn="l" pos="266760"/>
              </a:tabLst>
            </a:pPr>
            <a:r>
              <a:rPr b="0" lang="en-US" sz="11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Extension Hall East</a:t>
            </a:r>
            <a:endParaRPr b="0" lang="en-US" sz="11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160" name="Table 14"/>
          <p:cNvGraphicFramePr/>
          <p:nvPr/>
        </p:nvGraphicFramePr>
        <p:xfrm>
          <a:off x="6912000" y="4129200"/>
          <a:ext cx="4351320" cy="2051640"/>
        </p:xfrm>
        <a:graphic>
          <a:graphicData uri="http://schemas.openxmlformats.org/drawingml/2006/table">
            <a:tbl>
              <a:tblPr/>
              <a:tblGrid>
                <a:gridCol w="2784240"/>
                <a:gridCol w="1567440"/>
              </a:tblGrid>
              <a:tr h="351000">
                <a:tc>
                  <a:txBody>
                    <a:bodyPr lIns="68400" rIns="6840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Parameter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1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PETRA III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872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51360">
                <a:tc>
                  <a:txBody>
                    <a:bodyPr lIns="68400" rIns="6840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Energy / GeV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6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872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25080">
                <a:tc>
                  <a:txBody>
                    <a:bodyPr lIns="68400" rIns="6840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Circumference /m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2304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21120">
                <a:tc>
                  <a:txBody>
                    <a:bodyPr lIns="68400" rIns="6840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Emittance (horz. / vert.) /nm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1.3  /   0.013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51360">
                <a:tc>
                  <a:txBody>
                    <a:bodyPr lIns="68400" rIns="6840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Number of bunches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40 or 480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  <a:tr h="351360">
                <a:tc>
                  <a:txBody>
                    <a:bodyPr lIns="68400" rIns="68400" tIns="0" bIns="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Total current / mA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 lIns="68400" rIns="68400" tIns="0" bIns="0"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b="0" lang="en-GB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imes New Roman"/>
                          <a:ea typeface="Times New Roman"/>
                        </a:rPr>
                        <a:t>100 or 120</a:t>
                      </a:r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68400" marR="68400" marT="0" marB="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61" name="TextBox 16"/>
          <p:cNvSpPr/>
          <p:nvPr/>
        </p:nvSpPr>
        <p:spPr>
          <a:xfrm>
            <a:off x="4032720" y="931320"/>
            <a:ext cx="356076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1" lang="en-US" sz="3200" strike="noStrike" u="none">
                <a:solidFill>
                  <a:schemeClr val="lt1"/>
                </a:solidFill>
                <a:effectLst>
                  <a:glow rad="127080">
                    <a:srgbClr val="000000">
                      <a:alpha val="69000"/>
                    </a:srgbClr>
                  </a:glow>
                </a:effectLst>
                <a:uFillTx/>
                <a:latin typeface="Arial"/>
              </a:rPr>
              <a:t>PETRA III </a:t>
            </a:r>
            <a:endParaRPr b="0" lang="en-US" sz="3200" strike="noStrike" u="none">
              <a:solidFill>
                <a:srgbClr val="000000"/>
              </a:solidFill>
              <a:effectLst>
                <a:glow rad="127080">
                  <a:srgbClr val="000000">
                    <a:alpha val="69000"/>
                  </a:srgbClr>
                </a:glow>
              </a:effectLst>
              <a:uFillTx/>
              <a:latin typeface="Calibri"/>
            </a:endParaRPr>
          </a:p>
          <a:p>
            <a:pPr algn="ctr" defTabSz="457200">
              <a:lnSpc>
                <a:spcPct val="100000"/>
              </a:lnSpc>
            </a:pPr>
            <a:r>
              <a:rPr b="0" lang="en-US" sz="3200" strike="noStrike" u="none">
                <a:solidFill>
                  <a:schemeClr val="lt1"/>
                </a:solidFill>
                <a:effectLst>
                  <a:glow rad="127080">
                    <a:srgbClr val="000000">
                      <a:alpha val="69000"/>
                    </a:srgbClr>
                  </a:glow>
                </a:effectLst>
                <a:uFillTx/>
                <a:latin typeface="Arial"/>
              </a:rPr>
              <a:t>is one of DESY’s core facilities</a:t>
            </a:r>
            <a:endParaRPr b="0" lang="en-US" sz="3200" strike="noStrike" u="none">
              <a:solidFill>
                <a:srgbClr val="000000"/>
              </a:solidFill>
              <a:effectLst>
                <a:glow rad="127080">
                  <a:srgbClr val="000000">
                    <a:alpha val="69000"/>
                  </a:srgbClr>
                </a:glow>
              </a:effectLst>
              <a:uFillTx/>
              <a:latin typeface="Calibri"/>
            </a:endParaRPr>
          </a:p>
        </p:txBody>
      </p:sp>
      <p:sp>
        <p:nvSpPr>
          <p:cNvPr id="162" name="Text Placeholder 4"/>
          <p:cNvSpPr/>
          <p:nvPr/>
        </p:nvSpPr>
        <p:spPr>
          <a:xfrm>
            <a:off x="6850080" y="3734640"/>
            <a:ext cx="4464000" cy="55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 defTabSz="914400">
              <a:lnSpc>
                <a:spcPct val="110000"/>
              </a:lnSpc>
              <a:tabLst>
                <a:tab algn="l" pos="0"/>
              </a:tabLst>
            </a:pPr>
            <a:r>
              <a:rPr b="1" lang="en-US" sz="16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The world’s biggest storage ring light source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63" name="Group 34"/>
          <p:cNvGrpSpPr/>
          <p:nvPr/>
        </p:nvGrpSpPr>
        <p:grpSpPr>
          <a:xfrm>
            <a:off x="285480" y="2332440"/>
            <a:ext cx="4131360" cy="4032720"/>
            <a:chOff x="285480" y="2332440"/>
            <a:chExt cx="4131360" cy="4032720"/>
          </a:xfrm>
        </p:grpSpPr>
        <p:pic>
          <p:nvPicPr>
            <p:cNvPr id="164" name="Picture 2" descr=""/>
            <p:cNvPicPr/>
            <p:nvPr/>
          </p:nvPicPr>
          <p:blipFill>
            <a:blip r:embed="rId2"/>
            <a:stretch/>
          </p:blipFill>
          <p:spPr>
            <a:xfrm rot="10800000">
              <a:off x="285480" y="2332440"/>
              <a:ext cx="2547360" cy="40327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65" name="TextBox 36"/>
            <p:cNvSpPr txBox="1"/>
            <p:nvPr/>
          </p:nvSpPr>
          <p:spPr>
            <a:xfrm rot="14879400">
              <a:off x="836280" y="3906720"/>
              <a:ext cx="1652400" cy="916560"/>
            </a:xfrm>
            <a:prstGeom prst="rect">
              <a:avLst/>
            </a:prstGeom>
          </p:spPr>
          <p:txBody>
            <a:bodyPr wrap="none" lIns="32400" rIns="32400" tIns="32400" bIns="32400" anchor="b" anchorCtr="1">
              <a:prstTxWarp prst="textArchUp">
                <a:avLst>
                  <a:gd name="adj" fmla="val 11251279"/>
                </a:avLst>
              </a:prstTxWarp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400" strike="noStrike" u="none">
                  <a:ln w="12700">
                    <a:noFill/>
                  </a:ln>
                  <a:solidFill>
                    <a:srgbClr val="000000"/>
                  </a:solidFill>
                  <a:uFillTx/>
                  <a:latin typeface="Arial"/>
                  <a:ea typeface="Arial"/>
                </a:rPr>
                <a:t>Hall „Max von Laue“</a:t>
              </a:r>
              <a:endParaRPr b="0" lang="en-US" sz="1400" strike="noStrike" u="none">
                <a:ln w="12700">
                  <a:noFill/>
                </a:ln>
                <a:solidFill>
                  <a:srgbClr val="000000"/>
                </a:solidFill>
                <a:uFillTx/>
                <a:latin typeface="Calibri"/>
              </a:endParaRPr>
            </a:p>
            <a:p>
              <a:pPr algn="ctr" defTabSz="457200">
                <a:lnSpc>
                  <a:spcPct val="100000"/>
                </a:lnSpc>
              </a:pPr>
              <a:r>
                <a:rPr b="0" lang="de-DE" sz="1400" strike="noStrike" u="none">
                  <a:ln w="12700">
                    <a:noFill/>
                  </a:ln>
                  <a:solidFill>
                    <a:srgbClr val="000000"/>
                  </a:solidFill>
                  <a:uFillTx/>
                  <a:latin typeface="Arial"/>
                  <a:ea typeface="Arial"/>
                </a:rPr>
                <a:t>Beamlines P01-P14</a:t>
              </a:r>
              <a:endParaRPr b="0" lang="en-US" sz="1400" strike="noStrike" u="none">
                <a:ln w="12700">
                  <a:noFill/>
                </a:ln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66" name="TextBox 37"/>
            <p:cNvSpPr/>
            <p:nvPr/>
          </p:nvSpPr>
          <p:spPr>
            <a:xfrm>
              <a:off x="2243880" y="5592960"/>
              <a:ext cx="2172960" cy="4960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2400" rIns="32400" tIns="32400" bIns="324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Hall „Paul Peter Ewald“</a:t>
              </a:r>
              <a:endPara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 BLs P61 … P65</a:t>
              </a:r>
              <a:endPara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7" name="TextBox 38"/>
            <p:cNvSpPr/>
            <p:nvPr/>
          </p:nvSpPr>
          <p:spPr>
            <a:xfrm>
              <a:off x="856440" y="2529720"/>
              <a:ext cx="1612080" cy="50328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32400" rIns="32400" tIns="32400" bIns="324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Hall „Ada Yonath“</a:t>
              </a:r>
              <a:endPara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BLs P21…P25</a:t>
              </a:r>
              <a:endPara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168" name="TextBox 39"/>
            <p:cNvSpPr/>
            <p:nvPr/>
          </p:nvSpPr>
          <p:spPr>
            <a:xfrm rot="17251800">
              <a:off x="1662120" y="5407560"/>
              <a:ext cx="642240" cy="18396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32400" rIns="32400" tIns="32400" bIns="324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</a:rPr>
                <a:t>FLASH 1&amp;2</a:t>
              </a:r>
              <a:endPara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grpSp>
          <p:nvGrpSpPr>
            <p:cNvPr id="169" name="Group 40"/>
            <p:cNvGrpSpPr/>
            <p:nvPr/>
          </p:nvGrpSpPr>
          <p:grpSpPr>
            <a:xfrm>
              <a:off x="1334160" y="3074760"/>
              <a:ext cx="1198800" cy="694440"/>
              <a:chOff x="1334160" y="3074760"/>
              <a:chExt cx="1198800" cy="694440"/>
            </a:xfrm>
          </p:grpSpPr>
          <p:cxnSp>
            <p:nvCxnSpPr>
              <p:cNvPr id="170" name="Straight Connector 44"/>
              <p:cNvCxnSpPr/>
              <p:nvPr/>
            </p:nvCxnSpPr>
            <p:spPr>
              <a:xfrm>
                <a:off x="1341360" y="3625200"/>
                <a:ext cx="440640" cy="360"/>
              </a:xfrm>
              <a:prstGeom prst="straightConnector1">
                <a:avLst/>
              </a:prstGeom>
              <a:ln w="57150">
                <a:solidFill>
                  <a:srgbClr val="ce864a"/>
                </a:solidFill>
                <a:bevel/>
              </a:ln>
            </p:spPr>
          </p:cxnSp>
          <p:cxnSp>
            <p:nvCxnSpPr>
              <p:cNvPr id="171" name="Straight Connector 45"/>
              <p:cNvCxnSpPr/>
              <p:nvPr/>
            </p:nvCxnSpPr>
            <p:spPr>
              <a:xfrm>
                <a:off x="1341360" y="3426840"/>
                <a:ext cx="440640" cy="36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bevel/>
              </a:ln>
            </p:spPr>
          </p:cxnSp>
          <p:sp>
            <p:nvSpPr>
              <p:cNvPr id="172" name="TextBox 46"/>
              <p:cNvSpPr/>
              <p:nvPr/>
            </p:nvSpPr>
            <p:spPr>
              <a:xfrm>
                <a:off x="1797480" y="3488400"/>
                <a:ext cx="541080" cy="2808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32400" rIns="32400" tIns="32400" bIns="324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de-DE" sz="14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HZG</a:t>
                </a:r>
                <a:endParaRPr b="0" lang="en-US" sz="14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73" name="TextBox 47"/>
              <p:cNvSpPr/>
              <p:nvPr/>
            </p:nvSpPr>
            <p:spPr>
              <a:xfrm>
                <a:off x="1797480" y="3286440"/>
                <a:ext cx="637560" cy="2808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32400" rIns="32400" tIns="32400" bIns="324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de-DE" sz="14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EMBL</a:t>
                </a:r>
                <a:endParaRPr b="0" lang="en-US" sz="14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cxnSp>
            <p:nvCxnSpPr>
              <p:cNvPr id="174" name="Straight Connector 48"/>
              <p:cNvCxnSpPr/>
              <p:nvPr/>
            </p:nvCxnSpPr>
            <p:spPr>
              <a:xfrm>
                <a:off x="1334160" y="3236760"/>
                <a:ext cx="441720" cy="36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bevel/>
              </a:ln>
            </p:spPr>
          </p:cxnSp>
          <p:sp>
            <p:nvSpPr>
              <p:cNvPr id="175" name="TextBox 49"/>
              <p:cNvSpPr/>
              <p:nvPr/>
            </p:nvSpPr>
            <p:spPr>
              <a:xfrm>
                <a:off x="1791360" y="3074760"/>
                <a:ext cx="741600" cy="28080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32400" rIns="32400" tIns="32400" bIns="324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US" sz="1400" strike="noStrike" u="none">
                    <a:solidFill>
                      <a:srgbClr val="000000"/>
                    </a:solidFill>
                    <a:effectLst/>
                    <a:uFillTx/>
                    <a:latin typeface="Arial"/>
                    <a:ea typeface="Arial"/>
                  </a:rPr>
                  <a:t>Sweden</a:t>
                </a:r>
                <a:endParaRPr b="0" lang="en-US" sz="14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cxnSp>
          <p:nvCxnSpPr>
            <p:cNvPr id="176" name="Straight Connector 41"/>
            <p:cNvCxnSpPr/>
            <p:nvPr/>
          </p:nvCxnSpPr>
          <p:spPr>
            <a:xfrm flipH="1" flipV="1">
              <a:off x="561960" y="2712600"/>
              <a:ext cx="24480" cy="822960"/>
            </a:xfrm>
            <a:prstGeom prst="straightConnector1">
              <a:avLst/>
            </a:prstGeom>
            <a:ln w="19050">
              <a:solidFill>
                <a:srgbClr val="00b0f0"/>
              </a:solidFill>
              <a:bevel/>
            </a:ln>
          </p:spPr>
        </p:cxnSp>
        <p:cxnSp>
          <p:nvCxnSpPr>
            <p:cNvPr id="177" name="Straight Connector 42"/>
            <p:cNvCxnSpPr/>
            <p:nvPr/>
          </p:nvCxnSpPr>
          <p:spPr>
            <a:xfrm flipV="1">
              <a:off x="586080" y="2492640"/>
              <a:ext cx="360" cy="1042920"/>
            </a:xfrm>
            <a:prstGeom prst="straightConnector1">
              <a:avLst/>
            </a:prstGeom>
            <a:ln w="19050">
              <a:solidFill>
                <a:srgbClr val="00b0f0"/>
              </a:solidFill>
              <a:bevel/>
            </a:ln>
          </p:spPr>
        </p:cxnSp>
        <p:sp>
          <p:nvSpPr>
            <p:cNvPr id="178" name="Rectangle 22"/>
            <p:cNvSpPr/>
            <p:nvPr/>
          </p:nvSpPr>
          <p:spPr>
            <a:xfrm>
              <a:off x="1154520" y="5659560"/>
              <a:ext cx="329760" cy="194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P66</a:t>
              </a:r>
              <a:endPara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179" name="TextBox 51"/>
          <p:cNvSpPr/>
          <p:nvPr/>
        </p:nvSpPr>
        <p:spPr>
          <a:xfrm>
            <a:off x="2068200" y="3956040"/>
            <a:ext cx="3240000" cy="10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US" sz="16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24 Beamlines are in operation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1" lang="en-US" sz="16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    + 1 in commissioning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1" lang="en-US" sz="16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    + 1 in preparation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0" name="TextBox 53"/>
          <p:cNvSpPr/>
          <p:nvPr/>
        </p:nvSpPr>
        <p:spPr>
          <a:xfrm>
            <a:off x="2497680" y="4903560"/>
            <a:ext cx="383868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US" sz="16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More than 50 experiments covering most relevant methods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81" name="Picture 25" descr=""/>
          <p:cNvPicPr/>
          <p:nvPr/>
        </p:nvPicPr>
        <p:blipFill>
          <a:blip r:embed="rId3"/>
          <a:stretch/>
        </p:blipFill>
        <p:spPr>
          <a:xfrm>
            <a:off x="10160640" y="208080"/>
            <a:ext cx="1827000" cy="247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2" name="TextBox 26"/>
          <p:cNvSpPr/>
          <p:nvPr/>
        </p:nvSpPr>
        <p:spPr>
          <a:xfrm>
            <a:off x="10277280" y="1144080"/>
            <a:ext cx="120852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1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@ DESY, Hamburg, Germany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8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Injector baseline: construction of a new booster - DESY IV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with lower emittance than the existing DESY II (from 335 nm to 20 nm)</a:t>
            </a:r>
            <a:br>
              <a:rPr sz="1800"/>
            </a:b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ftr" idx="35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2" name="Picture 4" descr=""/>
          <p:cNvPicPr/>
          <p:nvPr/>
        </p:nvPicPr>
        <p:blipFill>
          <a:blip r:embed="rId1"/>
          <a:stretch/>
        </p:blipFill>
        <p:spPr>
          <a:xfrm>
            <a:off x="6527880" y="1887840"/>
            <a:ext cx="4979520" cy="38437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23" name="Group 5"/>
          <p:cNvGrpSpPr/>
          <p:nvPr/>
        </p:nvGrpSpPr>
        <p:grpSpPr>
          <a:xfrm>
            <a:off x="407880" y="1506240"/>
            <a:ext cx="5943240" cy="4754520"/>
            <a:chOff x="407880" y="1506240"/>
            <a:chExt cx="5943240" cy="4754520"/>
          </a:xfrm>
        </p:grpSpPr>
        <p:pic>
          <p:nvPicPr>
            <p:cNvPr id="424" name="Picture 6" descr=""/>
            <p:cNvPicPr/>
            <p:nvPr/>
          </p:nvPicPr>
          <p:blipFill>
            <a:blip r:embed="rId2"/>
            <a:stretch/>
          </p:blipFill>
          <p:spPr>
            <a:xfrm>
              <a:off x="407880" y="1506240"/>
              <a:ext cx="5943240" cy="47545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25" name="Rectangle 7"/>
            <p:cNvSpPr/>
            <p:nvPr/>
          </p:nvSpPr>
          <p:spPr>
            <a:xfrm rot="1123800">
              <a:off x="2320920" y="4992120"/>
              <a:ext cx="544680" cy="63684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horzOverflow="overflow" lIns="45720" rIns="45720" anchor="ctr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26" name="TextBox 8"/>
            <p:cNvSpPr/>
            <p:nvPr/>
          </p:nvSpPr>
          <p:spPr>
            <a:xfrm>
              <a:off x="2906280" y="5208480"/>
              <a:ext cx="476640" cy="369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wrap="none" horzOverflow="overflow" lIns="45720" rIns="4572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b17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427" name="TextBox 9"/>
            <p:cNvSpPr/>
            <p:nvPr/>
          </p:nvSpPr>
          <p:spPr>
            <a:xfrm>
              <a:off x="3976200" y="4982400"/>
              <a:ext cx="476640" cy="36900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numCol="1" spcCol="38160" wrap="none" horzOverflow="overflow" lIns="45720" rIns="45720" anchor="t">
              <a:spAutoFit/>
            </a:bodyPr>
            <a:p>
              <a:pPr defTabSz="457200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rPr>
                <a:t>b35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pic>
        <p:nvPicPr>
          <p:cNvPr id="428" name="Picture 10" descr=""/>
          <p:cNvPicPr/>
          <p:nvPr/>
        </p:nvPicPr>
        <p:blipFill>
          <a:blip r:embed="rId3"/>
          <a:stretch/>
        </p:blipFill>
        <p:spPr>
          <a:xfrm>
            <a:off x="9804600" y="749880"/>
            <a:ext cx="2067480" cy="893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9" name="TextBox 11"/>
          <p:cNvSpPr/>
          <p:nvPr/>
        </p:nvSpPr>
        <p:spPr>
          <a:xfrm>
            <a:off x="9139680" y="6460920"/>
            <a:ext cx="202608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R. Bartolini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Laser Plasma Accelerator (LPA) as alternative injector option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Integration of the LPA into the storage ring straight sections is been studied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 type="ftr" idx="36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33" name="Picture 4" descr=""/>
          <p:cNvPicPr/>
          <p:nvPr/>
        </p:nvPicPr>
        <p:blipFill>
          <a:blip r:embed="rId1"/>
          <a:stretch/>
        </p:blipFill>
        <p:spPr>
          <a:xfrm>
            <a:off x="407880" y="2061000"/>
            <a:ext cx="4440240" cy="4053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34" name="Picture 5" descr=""/>
          <p:cNvPicPr/>
          <p:nvPr/>
        </p:nvPicPr>
        <p:blipFill>
          <a:blip r:embed="rId2"/>
          <a:stretch/>
        </p:blipFill>
        <p:spPr>
          <a:xfrm>
            <a:off x="4898880" y="2379960"/>
            <a:ext cx="7168320" cy="3266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5" name="TextBox 7"/>
          <p:cNvSpPr/>
          <p:nvPr/>
        </p:nvSpPr>
        <p:spPr>
          <a:xfrm>
            <a:off x="567360" y="1320480"/>
            <a:ext cx="1105704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The LPA injector can sustain filling the ring and top-up operation with a charge of 250 pC at 10 Hz rep rate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6" name="TextBox 8"/>
          <p:cNvSpPr/>
          <p:nvPr/>
        </p:nvSpPr>
        <p:spPr>
          <a:xfrm>
            <a:off x="5079600" y="5199120"/>
            <a:ext cx="2099880" cy="338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Bird view of Option B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37" name="Picture 9" descr=""/>
          <p:cNvPicPr/>
          <p:nvPr/>
        </p:nvPicPr>
        <p:blipFill>
          <a:blip r:embed="rId3"/>
          <a:stretch/>
        </p:blipFill>
        <p:spPr>
          <a:xfrm>
            <a:off x="263520" y="5728320"/>
            <a:ext cx="1758960" cy="760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8" name="TextBox 6"/>
          <p:cNvSpPr/>
          <p:nvPr/>
        </p:nvSpPr>
        <p:spPr>
          <a:xfrm>
            <a:off x="9139680" y="6460920"/>
            <a:ext cx="2026080" cy="3074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Courtesy of R. Bartolini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Conclusion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ftr" idx="37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441" name="Group 14"/>
          <p:cNvGrpSpPr/>
          <p:nvPr/>
        </p:nvGrpSpPr>
        <p:grpSpPr>
          <a:xfrm>
            <a:off x="1203480" y="518760"/>
            <a:ext cx="10365480" cy="2062080"/>
            <a:chOff x="1203480" y="518760"/>
            <a:chExt cx="10365480" cy="2062080"/>
          </a:xfrm>
        </p:grpSpPr>
        <p:grpSp>
          <p:nvGrpSpPr>
            <p:cNvPr id="442" name="Group 5"/>
            <p:cNvGrpSpPr/>
            <p:nvPr/>
          </p:nvGrpSpPr>
          <p:grpSpPr>
            <a:xfrm>
              <a:off x="7761960" y="518760"/>
              <a:ext cx="3807000" cy="2062080"/>
              <a:chOff x="7761960" y="518760"/>
              <a:chExt cx="3807000" cy="2062080"/>
            </a:xfrm>
          </p:grpSpPr>
          <p:pic>
            <p:nvPicPr>
              <p:cNvPr id="443" name="Bildplatzhalter 6" descr=""/>
              <p:cNvPicPr/>
              <p:nvPr/>
            </p:nvPicPr>
            <p:blipFill>
              <a:blip r:embed="rId1"/>
              <a:srcRect l="18104" t="0" r="24010" b="0"/>
              <a:stretch/>
            </p:blipFill>
            <p:spPr>
              <a:xfrm>
                <a:off x="7761960" y="518760"/>
                <a:ext cx="3807000" cy="206208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444" name="Oval 4"/>
              <p:cNvSpPr/>
              <p:nvPr/>
            </p:nvSpPr>
            <p:spPr>
              <a:xfrm>
                <a:off x="8150400" y="892080"/>
                <a:ext cx="3142440" cy="1385640"/>
              </a:xfrm>
              <a:prstGeom prst="ellipse">
                <a:avLst/>
              </a:prstGeom>
              <a:noFill/>
              <a:ln w="38100">
                <a:solidFill>
                  <a:srgbClr val="007bc8"/>
                </a:solidFill>
              </a:ln>
              <a:effectLst>
                <a:glow rad="127080">
                  <a:srgbClr val="000000">
                    <a:alpha val="27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</p:grpSp>
        <p:sp>
          <p:nvSpPr>
            <p:cNvPr id="445" name="TextBox 10"/>
            <p:cNvSpPr/>
            <p:nvPr/>
          </p:nvSpPr>
          <p:spPr>
            <a:xfrm>
              <a:off x="1203480" y="1132560"/>
              <a:ext cx="6453360" cy="645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r" defTabSz="4572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The PETRA III complex operates with an </a:t>
              </a:r>
              <a:r>
                <a:rPr b="1" lang="en-GB" sz="1800" strike="noStrike" u="none">
                  <a:solidFill>
                    <a:schemeClr val="accent1"/>
                  </a:solidFill>
                  <a:effectLst/>
                  <a:uFillTx/>
                  <a:latin typeface="Arial"/>
                </a:rPr>
                <a:t>availability of 98%, </a:t>
              </a:r>
              <a:r>
                <a: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while aging effects become more and more noticeable.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446" name="Group 15"/>
          <p:cNvGrpSpPr/>
          <p:nvPr/>
        </p:nvGrpSpPr>
        <p:grpSpPr>
          <a:xfrm>
            <a:off x="441360" y="1996920"/>
            <a:ext cx="10143720" cy="2382120"/>
            <a:chOff x="441360" y="1996920"/>
            <a:chExt cx="10143720" cy="2382120"/>
          </a:xfrm>
        </p:grpSpPr>
        <p:pic>
          <p:nvPicPr>
            <p:cNvPr id="447" name="Picture Placeholder 23" descr=""/>
            <p:cNvPicPr/>
            <p:nvPr/>
          </p:nvPicPr>
          <p:blipFill>
            <a:blip r:embed="rId2"/>
            <a:stretch/>
          </p:blipFill>
          <p:spPr>
            <a:xfrm>
              <a:off x="441360" y="1996920"/>
              <a:ext cx="2600280" cy="15066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48" name="Grafik 20" descr=""/>
            <p:cNvPicPr/>
            <p:nvPr/>
          </p:nvPicPr>
          <p:blipFill>
            <a:blip r:embed="rId3"/>
            <a:stretch/>
          </p:blipFill>
          <p:spPr>
            <a:xfrm>
              <a:off x="2448720" y="2975400"/>
              <a:ext cx="1871640" cy="1403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449" name="TextBox 12"/>
            <p:cNvSpPr/>
            <p:nvPr/>
          </p:nvSpPr>
          <p:spPr>
            <a:xfrm>
              <a:off x="4489560" y="2925000"/>
              <a:ext cx="6095520" cy="92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A </a:t>
              </a:r>
              <a:r>
                <a:rPr b="1" lang="en-GB" sz="1800" strike="noStrike" u="none">
                  <a:solidFill>
                    <a:schemeClr val="accent1"/>
                  </a:solidFill>
                  <a:effectLst/>
                  <a:uFillTx/>
                  <a:latin typeface="Arial"/>
                </a:rPr>
                <a:t>6-month long shutdown </a:t>
              </a:r>
              <a:r>
                <a: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is planned to start in September 2026, with the major task to refurbish PIA and the interlock system in the injector chain.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450" name="Group 16"/>
          <p:cNvGrpSpPr/>
          <p:nvPr/>
        </p:nvGrpSpPr>
        <p:grpSpPr>
          <a:xfrm>
            <a:off x="390960" y="4486320"/>
            <a:ext cx="10412640" cy="1752120"/>
            <a:chOff x="390960" y="4486320"/>
            <a:chExt cx="10412640" cy="1752120"/>
          </a:xfrm>
        </p:grpSpPr>
        <p:sp>
          <p:nvSpPr>
            <p:cNvPr id="451" name="TextBox 9"/>
            <p:cNvSpPr/>
            <p:nvPr/>
          </p:nvSpPr>
          <p:spPr>
            <a:xfrm>
              <a:off x="390960" y="4896000"/>
              <a:ext cx="6983640" cy="92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1800" strike="noStrike" u="none">
                  <a:solidFill>
                    <a:schemeClr val="accent1"/>
                  </a:solidFill>
                  <a:effectLst/>
                  <a:uFillTx/>
                  <a:latin typeface="Arial"/>
                </a:rPr>
                <a:t>PETRA IV got accepted for the national roadmap priority list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"/>
              </a:pPr>
              <a:r>
                <a: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Evaluation for final funding approval in December 2025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marL="285840" indent="-285840" defTabSz="457200">
                <a:lnSpc>
                  <a:spcPct val="100000"/>
                </a:lnSpc>
                <a:buClr>
                  <a:srgbClr val="000000"/>
                </a:buClr>
                <a:buFont typeface="Wingdings" charset="2"/>
                <a:buChar char=""/>
              </a:pPr>
              <a:r>
                <a: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rPr>
                <a:t>Project start 2027 – with 2.5 years of dark time in 2030-2032</a:t>
              </a:r>
              <a:endPara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pic>
          <p:nvPicPr>
            <p:cNvPr id="452" name="Picture 2" descr=""/>
            <p:cNvPicPr/>
            <p:nvPr/>
          </p:nvPicPr>
          <p:blipFill>
            <a:blip r:embed="rId4"/>
            <a:stretch/>
          </p:blipFill>
          <p:spPr>
            <a:xfrm>
              <a:off x="7396560" y="4486320"/>
              <a:ext cx="3407040" cy="1752120"/>
            </a:xfrm>
            <a:prstGeom prst="rect">
              <a:avLst/>
            </a:prstGeom>
            <a:noFill/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4" dur="indefinite" restart="never" nodeType="tmRoot">
          <p:childTnLst>
            <p:seq>
              <p:cTn id="115" dur="indefinite" nodeType="mainSeq">
                <p:childTnLst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407880" y="2827440"/>
            <a:ext cx="11375640" cy="120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1" lang="de-DE" sz="6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Thank you for your attention</a:t>
            </a:r>
            <a:endParaRPr b="0" lang="en-US" sz="6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342720" y="340920"/>
            <a:ext cx="11375640" cy="707400"/>
          </a:xfrm>
          <a:prstGeom prst="rect">
            <a:avLst/>
          </a:prstGeom>
          <a:noFill/>
          <a:ln w="1260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Calibri"/>
                <a:ea typeface="Arial"/>
              </a:rPr>
              <a:t>Full Coupling: new PETRA IV standard operating mode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55" name="TextBox 10"/>
          <p:cNvSpPr/>
          <p:nvPr/>
        </p:nvSpPr>
        <p:spPr>
          <a:xfrm>
            <a:off x="473400" y="910440"/>
            <a:ext cx="10806840" cy="707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000" strike="noStrike" u="none">
                <a:solidFill>
                  <a:srgbClr val="ff0000"/>
                </a:solidFill>
                <a:effectLst/>
                <a:uFillTx/>
                <a:latin typeface="Calibri"/>
                <a:ea typeface="Arial"/>
              </a:rPr>
              <a:t>PETRA IV brightness mode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	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1900 bunches 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	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4 ns spacing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	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	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200 mA (1 nC per bunch)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456" name="Table 2"/>
          <p:cNvGraphicFramePr/>
          <p:nvPr/>
        </p:nvGraphicFramePr>
        <p:xfrm>
          <a:off x="1657440" y="2209320"/>
          <a:ext cx="7843680" cy="1483200"/>
        </p:xfrm>
        <a:graphic>
          <a:graphicData uri="http://schemas.openxmlformats.org/drawingml/2006/table">
            <a:tbl>
              <a:tblPr/>
              <a:tblGrid>
                <a:gridCol w="1479600"/>
                <a:gridCol w="955800"/>
                <a:gridCol w="925920"/>
                <a:gridCol w="1120320"/>
                <a:gridCol w="1120320"/>
                <a:gridCol w="1120320"/>
                <a:gridCol w="1120320"/>
              </a:tblGrid>
              <a:tr h="370800">
                <a:tc>
                  <a:txBody>
                    <a:bodyPr anchor="t">
                      <a:noAutofit/>
                    </a:bodyPr>
                    <a:p>
                      <a:endParaRPr b="0" lang="de-DE" sz="1200" strike="noStrike" u="none">
                        <a:solidFill>
                          <a:schemeClr val="dk1"/>
                        </a:solidFill>
                        <a:effectLst/>
                        <a:uFillTx/>
                        <a:latin typeface="Arial"/>
                        <a:ea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</a:t>
                      </a:r>
                      <a:r>
                        <a:rPr b="0" lang="de-DE" sz="16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x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(m)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</a:t>
                      </a:r>
                      <a:r>
                        <a:rPr b="0" lang="de-DE" sz="16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(m)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x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x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‘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rad)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‘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rad)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Standard straights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2.2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2.2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6.1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2.8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2.7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1.2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Long straights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8.2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3.7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0.9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Long straight north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9.1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1.8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4.1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0.8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7" name="TextBox 33"/>
          <p:cNvSpPr/>
          <p:nvPr/>
        </p:nvSpPr>
        <p:spPr>
          <a:xfrm>
            <a:off x="2106720" y="3738240"/>
            <a:ext cx="4843440" cy="307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All other optics functions are zero: 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Symbol"/>
                <a:ea typeface="Arial"/>
              </a:rPr>
              <a:t></a:t>
            </a:r>
            <a:r>
              <a:rPr b="0" lang="en-US" sz="1400" strike="noStrike" u="none" baseline="-25000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x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 = 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Symbol"/>
                <a:ea typeface="Arial"/>
              </a:rPr>
              <a:t></a:t>
            </a:r>
            <a:r>
              <a:rPr b="0" lang="en-US" sz="1400" strike="noStrike" u="none" baseline="-25000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y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 = D</a:t>
            </a:r>
            <a:r>
              <a:rPr b="0" lang="en-US" sz="1400" strike="noStrike" u="none" baseline="-25000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x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 = D</a:t>
            </a:r>
            <a:r>
              <a:rPr b="0" lang="en-US" sz="1400" strike="noStrike" u="none" baseline="-25000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x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’ = D</a:t>
            </a:r>
            <a:r>
              <a:rPr b="0" lang="en-US" sz="1400" strike="noStrike" u="none" baseline="-25000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y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 = D</a:t>
            </a:r>
            <a:r>
              <a:rPr b="0" lang="en-US" sz="1400" strike="noStrike" u="none" baseline="-25000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y</a:t>
            </a: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’ = 0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58" name="Rectangle 1"/>
          <p:cNvSpPr/>
          <p:nvPr/>
        </p:nvSpPr>
        <p:spPr>
          <a:xfrm>
            <a:off x="1402200" y="4291200"/>
            <a:ext cx="848124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full coupling mode: emittance 20 pm; 100% coupling (</a:t>
            </a:r>
            <a:r>
              <a:rPr b="1" lang="en-US" sz="1800" strike="noStrike" u="sng">
                <a:solidFill>
                  <a:srgbClr val="ff0000"/>
                </a:solidFill>
                <a:effectLst/>
                <a:uFillTx/>
                <a:latin typeface="Calibri"/>
                <a:ea typeface="Arial"/>
              </a:rPr>
              <a:t>12pm/12pm</a:t>
            </a: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); energy spread 0.1 %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aphicFrame>
        <p:nvGraphicFramePr>
          <p:cNvPr id="459" name="Table 9"/>
          <p:cNvGraphicFramePr/>
          <p:nvPr/>
        </p:nvGraphicFramePr>
        <p:xfrm>
          <a:off x="1657440" y="4660560"/>
          <a:ext cx="7843680" cy="1483200"/>
        </p:xfrm>
        <a:graphic>
          <a:graphicData uri="http://schemas.openxmlformats.org/drawingml/2006/table">
            <a:tbl>
              <a:tblPr/>
              <a:tblGrid>
                <a:gridCol w="1479600"/>
                <a:gridCol w="955800"/>
                <a:gridCol w="925920"/>
                <a:gridCol w="1120320"/>
                <a:gridCol w="1120320"/>
                <a:gridCol w="1120320"/>
                <a:gridCol w="1120320"/>
              </a:tblGrid>
              <a:tr h="370800">
                <a:tc>
                  <a:txBody>
                    <a:bodyPr anchor="t">
                      <a:noAutofit/>
                    </a:bodyPr>
                    <a:p>
                      <a:endParaRPr b="0" lang="de-DE" sz="1200" strike="noStrike" u="none">
                        <a:solidFill>
                          <a:schemeClr val="dk1"/>
                        </a:solidFill>
                        <a:effectLst/>
                        <a:uFillTx/>
                        <a:latin typeface="Arial"/>
                        <a:ea typeface="Arial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</a:t>
                      </a:r>
                      <a:r>
                        <a:rPr b="0" lang="de-DE" sz="16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x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(m)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</a:t>
                      </a:r>
                      <a:r>
                        <a:rPr b="0" lang="de-DE" sz="16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(m)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x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x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‘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rad)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m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</a:t>
                      </a:r>
                      <a:r>
                        <a:rPr b="0" lang="de-DE" sz="1200" strike="noStrike" u="none" baseline="-25000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y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‘ (</a:t>
                      </a:r>
                      <a:r>
                        <a:rPr b="0" lang="de-DE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ymbol"/>
                          <a:ea typeface="Arial"/>
                        </a:rPr>
                        <a:t></a:t>
                      </a:r>
                      <a:r>
                        <a:rPr b="0" lang="de-DE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rad)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bcbcbc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Standard straights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2.2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2.2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5.1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2.3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5.1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ff0000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2.3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Long straights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4.0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6.9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1.7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6.9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1.7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Long straight north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bcbcbc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5.0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7.7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1.5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7.7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just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  <a:ea typeface="Arial"/>
                        </a:rPr>
                        <a:t>1.5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bcbcbc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bcbcbc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60" name="TextBox 11"/>
          <p:cNvSpPr/>
          <p:nvPr/>
        </p:nvSpPr>
        <p:spPr>
          <a:xfrm>
            <a:off x="919800" y="1878840"/>
            <a:ext cx="9614160" cy="3996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lIns="45720" rIns="45720" anchor="t">
            <a:spAutoFit/>
          </a:bodyPr>
          <a:p>
            <a:pPr defTabSz="457200">
              <a:lnSpc>
                <a:spcPct val="100000"/>
              </a:lnSpc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	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standard mode: emittance 20 pm; 20% coupling (</a:t>
            </a:r>
            <a:r>
              <a:rPr b="1" lang="en-US" sz="2000" strike="noStrike" u="sng">
                <a:solidFill>
                  <a:srgbClr val="ff0000"/>
                </a:solidFill>
                <a:effectLst/>
                <a:uFillTx/>
                <a:latin typeface="Calibri"/>
                <a:ea typeface="Arial"/>
              </a:rPr>
              <a:t>17pm/3pm</a:t>
            </a: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  <a:ea typeface="Arial"/>
              </a:rPr>
              <a:t>); energy spread 0.1 %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/>
          </p:nvPr>
        </p:nvSpPr>
        <p:spPr>
          <a:xfrm>
            <a:off x="3600000" y="4516560"/>
            <a:ext cx="5148360" cy="1899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Michaela Schaumann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MPE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Michaela.Schaumann@desy.de 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0049 40 8998 1769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buNone/>
              <a:tabLst>
                <a:tab algn="l" pos="0"/>
              </a:tabLst>
            </a:pP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Content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1055520" y="2144520"/>
            <a:ext cx="10080720" cy="256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PETRA III Operation in 2025 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Plans for the Long Shutdown from Sept. 2026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Status of the PETRA IV Project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2" descr=""/>
          <p:cNvPicPr/>
          <p:nvPr/>
        </p:nvPicPr>
        <p:blipFill>
          <a:blip r:embed="rId1"/>
          <a:stretch/>
        </p:blipFill>
        <p:spPr>
          <a:xfrm>
            <a:off x="258840" y="1213560"/>
            <a:ext cx="11491560" cy="4591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8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4656 user hours are scheduled for 2025</a:t>
            </a:r>
            <a:endParaRPr b="0" lang="en-US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ftr" idx="21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Two-week “operable” period in December to support energy management at DESY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9" name="Oval 19"/>
          <p:cNvSpPr/>
          <p:nvPr/>
        </p:nvSpPr>
        <p:spPr>
          <a:xfrm>
            <a:off x="8904240" y="4509000"/>
            <a:ext cx="863640" cy="215640"/>
          </a:xfrm>
          <a:prstGeom prst="ellipse">
            <a:avLst/>
          </a:prstGeom>
          <a:solidFill>
            <a:srgbClr val="7030a0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1" lang="en-GB" sz="9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TODAY</a:t>
            </a:r>
            <a:endParaRPr b="0" lang="en-US" sz="900" strike="noStrike" u="none">
              <a:solidFill>
                <a:srgbClr val="ffffff"/>
              </a:solidFill>
              <a:effectLst/>
              <a:uFillTx/>
              <a:latin typeface="Calibri"/>
            </a:endParaRPr>
          </a:p>
        </p:txBody>
      </p:sp>
      <p:grpSp>
        <p:nvGrpSpPr>
          <p:cNvPr id="190" name="Group 33"/>
          <p:cNvGrpSpPr/>
          <p:nvPr/>
        </p:nvGrpSpPr>
        <p:grpSpPr>
          <a:xfrm>
            <a:off x="1266120" y="6004800"/>
            <a:ext cx="9473760" cy="339840"/>
            <a:chOff x="1266120" y="6004800"/>
            <a:chExt cx="9473760" cy="339840"/>
          </a:xfrm>
        </p:grpSpPr>
        <p:grpSp>
          <p:nvGrpSpPr>
            <p:cNvPr id="191" name="Group 22"/>
            <p:cNvGrpSpPr/>
            <p:nvPr/>
          </p:nvGrpSpPr>
          <p:grpSpPr>
            <a:xfrm>
              <a:off x="1266120" y="6006600"/>
              <a:ext cx="1747440" cy="338040"/>
              <a:chOff x="1266120" y="6006600"/>
              <a:chExt cx="1747440" cy="338040"/>
            </a:xfrm>
          </p:grpSpPr>
          <p:sp>
            <p:nvSpPr>
              <p:cNvPr id="192" name="Rectangle 20"/>
              <p:cNvSpPr/>
              <p:nvPr/>
            </p:nvSpPr>
            <p:spPr>
              <a:xfrm>
                <a:off x="1266120" y="6068160"/>
                <a:ext cx="652320" cy="21564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" name="TextBox 21"/>
              <p:cNvSpPr/>
              <p:nvPr/>
            </p:nvSpPr>
            <p:spPr>
              <a:xfrm>
                <a:off x="1918800" y="6006600"/>
                <a:ext cx="109476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Shutdown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194" name="Group 23"/>
            <p:cNvGrpSpPr/>
            <p:nvPr/>
          </p:nvGrpSpPr>
          <p:grpSpPr>
            <a:xfrm>
              <a:off x="3219840" y="6004800"/>
              <a:ext cx="3732120" cy="338040"/>
              <a:chOff x="3219840" y="6004800"/>
              <a:chExt cx="3732120" cy="338040"/>
            </a:xfrm>
          </p:grpSpPr>
          <p:sp>
            <p:nvSpPr>
              <p:cNvPr id="195" name="Rectangle 24"/>
              <p:cNvSpPr/>
              <p:nvPr/>
            </p:nvSpPr>
            <p:spPr>
              <a:xfrm>
                <a:off x="3219840" y="6066000"/>
                <a:ext cx="652320" cy="21564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6" name="TextBox 25"/>
              <p:cNvSpPr/>
              <p:nvPr/>
            </p:nvSpPr>
            <p:spPr>
              <a:xfrm>
                <a:off x="3872520" y="6004800"/>
                <a:ext cx="307944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Studies / Machine Development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197" name="Group 26"/>
            <p:cNvGrpSpPr/>
            <p:nvPr/>
          </p:nvGrpSpPr>
          <p:grpSpPr>
            <a:xfrm>
              <a:off x="7213320" y="6004800"/>
              <a:ext cx="1646280" cy="338040"/>
              <a:chOff x="7213320" y="6004800"/>
              <a:chExt cx="1646280" cy="338040"/>
            </a:xfrm>
          </p:grpSpPr>
          <p:sp>
            <p:nvSpPr>
              <p:cNvPr id="198" name="Rectangle 27"/>
              <p:cNvSpPr/>
              <p:nvPr/>
            </p:nvSpPr>
            <p:spPr>
              <a:xfrm>
                <a:off x="7213320" y="6066000"/>
                <a:ext cx="652320" cy="215640"/>
              </a:xfrm>
              <a:prstGeom prst="rect">
                <a:avLst/>
              </a:prstGeom>
              <a:solidFill>
                <a:srgbClr val="ff7e79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" name="TextBox 28"/>
              <p:cNvSpPr/>
              <p:nvPr/>
            </p:nvSpPr>
            <p:spPr>
              <a:xfrm>
                <a:off x="7866000" y="6004800"/>
                <a:ext cx="99360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Test Run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grpSp>
          <p:nvGrpSpPr>
            <p:cNvPr id="200" name="Group 29"/>
            <p:cNvGrpSpPr/>
            <p:nvPr/>
          </p:nvGrpSpPr>
          <p:grpSpPr>
            <a:xfrm>
              <a:off x="9037440" y="6004800"/>
              <a:ext cx="1702440" cy="338040"/>
              <a:chOff x="9037440" y="6004800"/>
              <a:chExt cx="1702440" cy="338040"/>
            </a:xfrm>
          </p:grpSpPr>
          <p:sp>
            <p:nvSpPr>
              <p:cNvPr id="201" name="Rectangle 30"/>
              <p:cNvSpPr/>
              <p:nvPr/>
            </p:nvSpPr>
            <p:spPr>
              <a:xfrm>
                <a:off x="9037440" y="6066000"/>
                <a:ext cx="652320" cy="215640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endParaRPr b="0" lang="en-GB" sz="16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" name="TextBox 31"/>
              <p:cNvSpPr/>
              <p:nvPr/>
            </p:nvSpPr>
            <p:spPr>
              <a:xfrm>
                <a:off x="9690120" y="6004800"/>
                <a:ext cx="1049760" cy="338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457200">
                  <a:lnSpc>
                    <a:spcPct val="100000"/>
                  </a:lnSpc>
                </a:pPr>
                <a:r>
                  <a:rPr b="0" lang="en-GB" sz="1600" strike="noStrike" u="none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User Run</a:t>
                </a:r>
                <a:endParaRPr b="0" lang="en-US" sz="16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9" descr=""/>
          <p:cNvPicPr/>
          <p:nvPr/>
        </p:nvPicPr>
        <p:blipFill>
          <a:blip r:embed="rId1"/>
          <a:stretch/>
        </p:blipFill>
        <p:spPr>
          <a:xfrm>
            <a:off x="420840" y="2112840"/>
            <a:ext cx="6158880" cy="410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4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Already delivered 75% of user time scheduled for 2025 with 98.2% availability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US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MTBF of ~65h thanks to low general fault rate – in total 54 faults during user run 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06" name="Table 8"/>
          <p:cNvGraphicFramePr/>
          <p:nvPr/>
        </p:nvGraphicFramePr>
        <p:xfrm>
          <a:off x="7968240" y="4411440"/>
          <a:ext cx="3633120" cy="1586880"/>
        </p:xfrm>
        <a:graphic>
          <a:graphicData uri="http://schemas.openxmlformats.org/drawingml/2006/table">
            <a:tbl>
              <a:tblPr/>
              <a:tblGrid>
                <a:gridCol w="1581480"/>
                <a:gridCol w="1041480"/>
                <a:gridCol w="1009800"/>
              </a:tblGrid>
              <a:tr h="326160">
                <a:tc>
                  <a:txBody>
                    <a:bodyPr anchor="t">
                      <a:noAutofit/>
                    </a:bodyPr>
                    <a:p>
                      <a:endParaRPr b="0" lang="en-US" sz="20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b6e0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20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Arial"/>
                        </a:rPr>
                        <a:t>Done</a:t>
                      </a:r>
                      <a:endParaRPr b="0" lang="en-US" sz="20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b6e0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2000" strike="noStrike" u="none">
                          <a:solidFill>
                            <a:srgbClr val="ffffff"/>
                          </a:solidFill>
                          <a:effectLst/>
                          <a:uFillTx/>
                          <a:latin typeface="Arial"/>
                        </a:rPr>
                        <a:t>Target</a:t>
                      </a:r>
                      <a:endParaRPr b="0" lang="en-US" sz="20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b6e0f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Availability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 98.2%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98%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7e7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MTBF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 65 h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60 h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70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MTTR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 1.2 h 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20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Arial"/>
                        </a:rPr>
                        <a:t>-</a:t>
                      </a:r>
                      <a:endParaRPr b="0" lang="en-US" sz="20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grpSp>
        <p:nvGrpSpPr>
          <p:cNvPr id="207" name="Group 23"/>
          <p:cNvGrpSpPr/>
          <p:nvPr/>
        </p:nvGrpSpPr>
        <p:grpSpPr>
          <a:xfrm>
            <a:off x="6455880" y="2473560"/>
            <a:ext cx="2579400" cy="2342880"/>
            <a:chOff x="6455880" y="2473560"/>
            <a:chExt cx="2579400" cy="2342880"/>
          </a:xfrm>
        </p:grpSpPr>
        <p:sp>
          <p:nvSpPr>
            <p:cNvPr id="208" name="TextBox 17"/>
            <p:cNvSpPr/>
            <p:nvPr/>
          </p:nvSpPr>
          <p:spPr>
            <a:xfrm>
              <a:off x="6474240" y="2473560"/>
              <a:ext cx="2431800" cy="58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rgbClr val="ff8ad8"/>
                  </a:solidFill>
                  <a:effectLst/>
                  <a:uFillTx/>
                  <a:latin typeface="Arial"/>
                </a:rPr>
                <a:t>Fault in Test Run (7h)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rgbClr val="d883ff"/>
                  </a:solidFill>
                  <a:effectLst/>
                  <a:uFillTx/>
                  <a:latin typeface="Arial"/>
                </a:rPr>
                <a:t>Fault in User Run (65h)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09" name="TextBox 18"/>
            <p:cNvSpPr/>
            <p:nvPr/>
          </p:nvSpPr>
          <p:spPr>
            <a:xfrm>
              <a:off x="6455880" y="3106440"/>
              <a:ext cx="1566000" cy="652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rgbClr val="ffc000"/>
                  </a:solidFill>
                  <a:effectLst/>
                  <a:uFillTx/>
                  <a:latin typeface="Arial"/>
                </a:rPr>
                <a:t>Shutdown/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rgbClr val="ffc000"/>
                  </a:solidFill>
                  <a:effectLst/>
                  <a:uFillTx/>
                  <a:latin typeface="Arial"/>
                </a:rPr>
                <a:t>Maintenance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0" name="TextBox 19"/>
            <p:cNvSpPr/>
            <p:nvPr/>
          </p:nvSpPr>
          <p:spPr>
            <a:xfrm>
              <a:off x="6455880" y="3713400"/>
              <a:ext cx="2579400" cy="377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rgbClr val="ff0000"/>
                  </a:solidFill>
                  <a:effectLst/>
                  <a:uFillTx/>
                  <a:latin typeface="Arial"/>
                </a:rPr>
                <a:t>Machine Development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1" name="TextBox 20"/>
            <p:cNvSpPr/>
            <p:nvPr/>
          </p:nvSpPr>
          <p:spPr>
            <a:xfrm>
              <a:off x="6460560" y="4085280"/>
              <a:ext cx="1045800" cy="33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rgbClr val="ff7e79"/>
                  </a:solidFill>
                  <a:effectLst/>
                  <a:uFillTx/>
                  <a:latin typeface="Arial"/>
                </a:rPr>
                <a:t>Test Run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sp>
          <p:nvSpPr>
            <p:cNvPr id="212" name="TextBox 21"/>
            <p:cNvSpPr/>
            <p:nvPr/>
          </p:nvSpPr>
          <p:spPr>
            <a:xfrm>
              <a:off x="6474240" y="4478400"/>
              <a:ext cx="1094760" cy="33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en-GB" sz="1600" strike="noStrike" u="none">
                  <a:solidFill>
                    <a:srgbClr val="00b050"/>
                  </a:solidFill>
                  <a:effectLst/>
                  <a:uFillTx/>
                  <a:latin typeface="Arial"/>
                </a:rPr>
                <a:t>User Run</a:t>
              </a:r>
              <a:endParaRPr b="0" lang="en-US" sz="16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13" name="TextBox 3"/>
          <p:cNvSpPr/>
          <p:nvPr/>
        </p:nvSpPr>
        <p:spPr>
          <a:xfrm>
            <a:off x="1343520" y="1913760"/>
            <a:ext cx="499644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Machine Time Distribution in 2025 (as of 13.10.2025)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4" name="TextBox 7"/>
          <p:cNvSpPr/>
          <p:nvPr/>
        </p:nvSpPr>
        <p:spPr>
          <a:xfrm>
            <a:off x="4768920" y="2719800"/>
            <a:ext cx="645840" cy="3380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65+7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US" sz="32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Stable availability around 98%</a:t>
            </a:r>
            <a:endParaRPr b="0" lang="en-US" sz="3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Major source of faults in 2025 were issues around the cooling water infrastructure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217" name="Picture 5" descr=""/>
          <p:cNvPicPr/>
          <p:nvPr/>
        </p:nvPicPr>
        <p:blipFill>
          <a:blip r:embed="rId1"/>
          <a:stretch/>
        </p:blipFill>
        <p:spPr>
          <a:xfrm>
            <a:off x="130680" y="1394280"/>
            <a:ext cx="7106760" cy="4069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8" name="Rectangle 6"/>
          <p:cNvSpPr/>
          <p:nvPr/>
        </p:nvSpPr>
        <p:spPr>
          <a:xfrm>
            <a:off x="3320640" y="1862280"/>
            <a:ext cx="143640" cy="2862000"/>
          </a:xfrm>
          <a:prstGeom prst="rect">
            <a:avLst/>
          </a:prstGeom>
          <a:solidFill>
            <a:schemeClr val="accent1">
              <a:alpha val="38000"/>
            </a:schemeClr>
          </a:solidFill>
          <a:ln w="9525">
            <a:solidFill>
              <a:srgbClr val="007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9" name="Rectangle 7"/>
          <p:cNvSpPr/>
          <p:nvPr/>
        </p:nvSpPr>
        <p:spPr>
          <a:xfrm>
            <a:off x="3714120" y="1862280"/>
            <a:ext cx="217080" cy="2852640"/>
          </a:xfrm>
          <a:prstGeom prst="rect">
            <a:avLst/>
          </a:prstGeom>
          <a:solidFill>
            <a:schemeClr val="accent1">
              <a:alpha val="38000"/>
            </a:schemeClr>
          </a:solidFill>
          <a:ln w="9525">
            <a:solidFill>
              <a:srgbClr val="007b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0" name="Rectangle 8"/>
          <p:cNvSpPr/>
          <p:nvPr/>
        </p:nvSpPr>
        <p:spPr>
          <a:xfrm>
            <a:off x="4128480" y="1872000"/>
            <a:ext cx="143640" cy="2852640"/>
          </a:xfrm>
          <a:prstGeom prst="rect">
            <a:avLst/>
          </a:prstGeom>
          <a:solidFill>
            <a:schemeClr val="accent2">
              <a:alpha val="38000"/>
            </a:schemeClr>
          </a:solidFill>
          <a:ln w="9525">
            <a:solidFill>
              <a:srgbClr val="eb6e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1" name="TextBox 9"/>
          <p:cNvSpPr/>
          <p:nvPr/>
        </p:nvSpPr>
        <p:spPr>
          <a:xfrm>
            <a:off x="7085160" y="1788480"/>
            <a:ext cx="4698360" cy="341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KW20/23/24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3 punctured water hoses of the same type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KW27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defect water filter polluted cooling water system around the whole ring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r>
              <a:rPr b="0" lang="en-GB" sz="1800" strike="noStrike" u="none">
                <a:solidFill>
                  <a:srgbClr val="ff40ff"/>
                </a:solidFill>
                <a:effectLst/>
                <a:uFillTx/>
                <a:latin typeface="Arial"/>
              </a:rPr>
              <a:t>KW37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radiation damaged temperature sensor caused frequent beam dumps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22" name="Rectangle 10"/>
          <p:cNvSpPr/>
          <p:nvPr/>
        </p:nvSpPr>
        <p:spPr>
          <a:xfrm>
            <a:off x="5266080" y="1862280"/>
            <a:ext cx="143640" cy="2862000"/>
          </a:xfrm>
          <a:prstGeom prst="rect">
            <a:avLst/>
          </a:prstGeom>
          <a:solidFill>
            <a:srgbClr val="ff40ff">
              <a:alpha val="38000"/>
            </a:srgbClr>
          </a:solidFill>
          <a:ln w="9525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en-GB" sz="16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4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Series of broken water hoses – faster ageing due to higher water temperature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Water hoses on a particular position at all sextupoles in the copper-water circuit have been exchanged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ftr" idx="22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6" name="Picture 5" descr=""/>
          <p:cNvPicPr/>
          <p:nvPr/>
        </p:nvPicPr>
        <p:blipFill>
          <a:blip r:embed="rId1"/>
          <a:stretch/>
        </p:blipFill>
        <p:spPr>
          <a:xfrm>
            <a:off x="9860760" y="1213560"/>
            <a:ext cx="1716480" cy="2228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7" name="Picture 6" descr=""/>
          <p:cNvPicPr/>
          <p:nvPr/>
        </p:nvPicPr>
        <p:blipFill>
          <a:blip r:embed="rId2"/>
          <a:stretch/>
        </p:blipFill>
        <p:spPr>
          <a:xfrm>
            <a:off x="8561880" y="3015720"/>
            <a:ext cx="1796400" cy="2012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8" name="Picture 7" descr=""/>
          <p:cNvPicPr/>
          <p:nvPr/>
        </p:nvPicPr>
        <p:blipFill>
          <a:blip r:embed="rId3"/>
          <a:stretch/>
        </p:blipFill>
        <p:spPr>
          <a:xfrm>
            <a:off x="7141320" y="1224000"/>
            <a:ext cx="2598840" cy="1684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9" name="TextBox 8"/>
          <p:cNvSpPr/>
          <p:nvPr/>
        </p:nvSpPr>
        <p:spPr>
          <a:xfrm>
            <a:off x="7191720" y="2547720"/>
            <a:ext cx="2268360" cy="3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How it should look like 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0" name="TextBox 9"/>
          <p:cNvSpPr/>
          <p:nvPr/>
        </p:nvSpPr>
        <p:spPr>
          <a:xfrm>
            <a:off x="10348200" y="3459240"/>
            <a:ext cx="1508040" cy="156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Inside covered by copper rust, point-like holes and cracked defects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31" name="Picture 10" descr=""/>
          <p:cNvPicPr/>
          <p:nvPr/>
        </p:nvPicPr>
        <p:blipFill>
          <a:blip r:embed="rId4"/>
          <a:stretch/>
        </p:blipFill>
        <p:spPr>
          <a:xfrm>
            <a:off x="434160" y="1303920"/>
            <a:ext cx="3249360" cy="4362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2" name="TextBox 11"/>
          <p:cNvSpPr/>
          <p:nvPr/>
        </p:nvSpPr>
        <p:spPr>
          <a:xfrm>
            <a:off x="372600" y="5673240"/>
            <a:ext cx="3429360" cy="83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i="1" lang="en-GB" sz="16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Always same piece of hose connecting the sextupole coils to the Cu-water circuit.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33" name="Straight Arrow Connector 15"/>
          <p:cNvCxnSpPr/>
          <p:nvPr/>
        </p:nvCxnSpPr>
        <p:spPr>
          <a:xfrm flipH="1" flipV="1">
            <a:off x="1991520" y="5157000"/>
            <a:ext cx="288360" cy="516600"/>
          </a:xfrm>
          <a:prstGeom prst="straightConnector1">
            <a:avLst/>
          </a:prstGeom>
          <a:ln w="76200">
            <a:solidFill>
              <a:srgbClr val="ff0000"/>
            </a:solidFill>
            <a:tailEnd len="med" type="triangle" w="med"/>
          </a:ln>
        </p:spPr>
      </p:cxnSp>
      <p:sp>
        <p:nvSpPr>
          <p:cNvPr id="234" name="TextBox 19"/>
          <p:cNvSpPr/>
          <p:nvPr/>
        </p:nvSpPr>
        <p:spPr>
          <a:xfrm>
            <a:off x="3708720" y="1619280"/>
            <a:ext cx="3204720" cy="181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3x water leaks during user run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1" lang="en-GB" sz="1600" strike="noStrike" u="none">
                <a:solidFill>
                  <a:srgbClr val="00b050"/>
                </a:solidFill>
                <a:effectLst/>
                <a:uFillTx/>
                <a:latin typeface="Arial"/>
              </a:rPr>
              <a:t>All hoses </a:t>
            </a: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of this position </a:t>
            </a:r>
            <a:r>
              <a:rPr b="1" lang="en-GB" sz="1600" strike="noStrike" u="none">
                <a:solidFill>
                  <a:srgbClr val="00b050"/>
                </a:solidFill>
                <a:effectLst/>
                <a:uFillTx/>
                <a:latin typeface="Arial"/>
              </a:rPr>
              <a:t>exchanged</a:t>
            </a: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 during summer shutdown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7bc8"/>
              </a:buClr>
              <a:buFont typeface="Wingdings" charset="2"/>
              <a:buChar char=""/>
            </a:pPr>
            <a:r>
              <a:rPr b="0" i="1" lang="en-GB" sz="16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Most found to have the same symptoms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35" name="TextBox 21"/>
          <p:cNvSpPr/>
          <p:nvPr/>
        </p:nvSpPr>
        <p:spPr>
          <a:xfrm>
            <a:off x="3777120" y="3857400"/>
            <a:ext cx="4478760" cy="181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Sextupoles of SCu type are operated at higher current 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higher water temperature 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higher stress on material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457200">
              <a:lnSpc>
                <a:spcPct val="100000"/>
              </a:lnSpc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457200">
              <a:lnSpc>
                <a:spcPct val="100000"/>
              </a:lnSpc>
              <a:buClr>
                <a:srgbClr val="00b050"/>
              </a:buClr>
              <a:buFont typeface="Arial"/>
              <a:buChar char="•"/>
            </a:pPr>
            <a:r>
              <a:rPr b="1" lang="en-GB" sz="1600" strike="noStrike" u="none">
                <a:solidFill>
                  <a:srgbClr val="00b050"/>
                </a:solidFill>
                <a:effectLst/>
                <a:uFillTx/>
                <a:latin typeface="Arial"/>
              </a:rPr>
              <a:t>Samples of other locations </a:t>
            </a: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on “hose tree” of SCu and SAl show </a:t>
            </a:r>
            <a:r>
              <a:rPr b="1" lang="en-GB" sz="1600" strike="noStrike" u="none">
                <a:solidFill>
                  <a:srgbClr val="00b050"/>
                </a:solidFill>
                <a:effectLst/>
                <a:uFillTx/>
                <a:latin typeface="Arial"/>
              </a:rPr>
              <a:t>good condition</a:t>
            </a: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.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24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Broken water filter distributed resin particles over the full copper-water circuit </a:t>
            </a:r>
            <a:endParaRPr b="0" lang="en-US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529 dirt traps had to be cleaned before machine operation could continue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ftr" idx="23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39" name="Picture 7" descr=""/>
          <p:cNvPicPr/>
          <p:nvPr/>
        </p:nvPicPr>
        <p:blipFill>
          <a:blip r:embed="rId1"/>
          <a:stretch/>
        </p:blipFill>
        <p:spPr>
          <a:xfrm>
            <a:off x="2752200" y="2883240"/>
            <a:ext cx="2509200" cy="3156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0" name="Picture 9" descr=""/>
          <p:cNvPicPr/>
          <p:nvPr/>
        </p:nvPicPr>
        <p:blipFill>
          <a:blip r:embed="rId2"/>
          <a:stretch/>
        </p:blipFill>
        <p:spPr>
          <a:xfrm>
            <a:off x="621360" y="1270440"/>
            <a:ext cx="1815840" cy="211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1" name="Picture 11" descr=""/>
          <p:cNvPicPr/>
          <p:nvPr/>
        </p:nvPicPr>
        <p:blipFill>
          <a:blip r:embed="rId3"/>
          <a:stretch/>
        </p:blipFill>
        <p:spPr>
          <a:xfrm>
            <a:off x="8991360" y="1931760"/>
            <a:ext cx="2198880" cy="2570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2" name="Picture 13" descr=""/>
          <p:cNvPicPr/>
          <p:nvPr/>
        </p:nvPicPr>
        <p:blipFill>
          <a:blip r:embed="rId4"/>
          <a:stretch/>
        </p:blipFill>
        <p:spPr>
          <a:xfrm>
            <a:off x="5879880" y="3616200"/>
            <a:ext cx="3782160" cy="1693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3" name="TextBox 14"/>
          <p:cNvSpPr/>
          <p:nvPr/>
        </p:nvSpPr>
        <p:spPr>
          <a:xfrm>
            <a:off x="2496960" y="1270440"/>
            <a:ext cx="332316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Cleaning of all dirt traps in the tunnel and the power supplies that are connected to the Cu water circuit.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4" name="TextBox 16"/>
          <p:cNvSpPr/>
          <p:nvPr/>
        </p:nvSpPr>
        <p:spPr>
          <a:xfrm>
            <a:off x="1134000" y="4870080"/>
            <a:ext cx="1552680" cy="11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Installation of dirt traps on connections to filter.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245" name="Straight Arrow Connector 18"/>
          <p:cNvCxnSpPr/>
          <p:nvPr/>
        </p:nvCxnSpPr>
        <p:spPr>
          <a:xfrm flipV="1">
            <a:off x="2430000" y="3706920"/>
            <a:ext cx="1368360" cy="104976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cxnSp>
        <p:nvCxnSpPr>
          <p:cNvPr id="246" name="Straight Arrow Connector 20"/>
          <p:cNvCxnSpPr/>
          <p:nvPr/>
        </p:nvCxnSpPr>
        <p:spPr>
          <a:xfrm flipV="1">
            <a:off x="2502000" y="4180320"/>
            <a:ext cx="1706760" cy="64836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cxnSp>
        <p:nvCxnSpPr>
          <p:cNvPr id="247" name="Straight Arrow Connector 21"/>
          <p:cNvCxnSpPr/>
          <p:nvPr/>
        </p:nvCxnSpPr>
        <p:spPr>
          <a:xfrm flipH="1">
            <a:off x="1830960" y="1488240"/>
            <a:ext cx="636480" cy="497520"/>
          </a:xfrm>
          <a:prstGeom prst="straightConnector1">
            <a:avLst/>
          </a:prstGeom>
          <a:ln w="38100">
            <a:solidFill>
              <a:srgbClr val="ff0000"/>
            </a:solidFill>
            <a:tailEnd len="med" type="triangle" w="med"/>
          </a:ln>
        </p:spPr>
      </p:cxnSp>
      <p:sp>
        <p:nvSpPr>
          <p:cNvPr id="248" name="TextBox 27"/>
          <p:cNvSpPr/>
          <p:nvPr/>
        </p:nvSpPr>
        <p:spPr>
          <a:xfrm>
            <a:off x="6466320" y="1820880"/>
            <a:ext cx="2509200" cy="2031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Filter exchanged.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r"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Root cause analysis showed that mesh keeping the particles inside the filter had detached.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algn="r" defTabSz="457200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49" name="TextBox 29"/>
          <p:cNvSpPr/>
          <p:nvPr/>
        </p:nvSpPr>
        <p:spPr>
          <a:xfrm>
            <a:off x="6455880" y="5573520"/>
            <a:ext cx="4474080" cy="6458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bc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Triggered further discussions on dirt trap concept for PETRA IV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1" lang="en-GB" sz="3000" strike="noStrike" u="none">
                <a:solidFill>
                  <a:schemeClr val="accent1"/>
                </a:solidFill>
                <a:effectLst/>
                <a:uFillTx/>
                <a:latin typeface="Arial"/>
              </a:rPr>
              <a:t>First light from PU25 undulator</a:t>
            </a:r>
            <a:endParaRPr b="0" lang="en-US" sz="3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/>
          </p:nvPr>
        </p:nvSpPr>
        <p:spPr>
          <a:xfrm>
            <a:off x="407880" y="817560"/>
            <a:ext cx="11375640" cy="378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1" lang="en-GB" sz="1800" strike="noStrike" u="none">
                <a:solidFill>
                  <a:schemeClr val="accent2"/>
                </a:solidFill>
                <a:effectLst/>
                <a:uFillTx/>
                <a:latin typeface="Arial"/>
              </a:rPr>
              <a:t>The commissioning of the PU25 Undulator is finished – Beamline P25 is getting ready for first light</a:t>
            </a:r>
            <a:endParaRPr b="0" lang="en-US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ftr" idx="24"/>
          </p:nvPr>
        </p:nvSpPr>
        <p:spPr>
          <a:xfrm>
            <a:off x="839520" y="6580800"/>
            <a:ext cx="9900720" cy="18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en-US" sz="1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| ESLS'25 | PETRA III Operations | Michaela Schaumann, 30.10.2025</a:t>
            </a:r>
            <a:endParaRPr b="0" lang="en-US" sz="1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3" name="Slide Number"/>
          <p:cNvSpPr/>
          <p:nvPr/>
        </p:nvSpPr>
        <p:spPr>
          <a:xfrm>
            <a:off x="10495440" y="6873120"/>
            <a:ext cx="126720" cy="12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 defTabSz="228600">
              <a:lnSpc>
                <a:spcPct val="100000"/>
              </a:lnSpc>
            </a:pPr>
            <a:fld id="{8FDE700A-DCC7-4551-9956-1965DE00473A}" type="slidenum">
              <a:rPr b="0" lang="en-DE" sz="900" strike="noStrike" u="non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&lt;number&gt;</a:t>
            </a:fld>
            <a:endParaRPr b="0" lang="en-US" sz="9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4" name="ITT &amp; Photon Sci."/>
          <p:cNvSpPr/>
          <p:nvPr/>
        </p:nvSpPr>
        <p:spPr>
          <a:xfrm>
            <a:off x="5447880" y="2044800"/>
            <a:ext cx="4752000" cy="645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t">
            <a:spAutoFit/>
          </a:bodyPr>
          <a:p>
            <a:pPr algn="ctr" defTabSz="228600">
              <a:lnSpc>
                <a:spcPct val="100000"/>
              </a:lnSpc>
            </a:pPr>
            <a:r>
              <a:rPr b="0" lang="en-US" sz="1800" strike="noStrike" u="none">
                <a:solidFill>
                  <a:srgbClr val="003399"/>
                </a:solidFill>
                <a:effectLst/>
                <a:uFillTx/>
                <a:latin typeface="DesySans Office Bold"/>
                <a:ea typeface="DesySans Office Bold"/>
              </a:rPr>
              <a:t>Partnership of industry and DESY Innovation and Technology Transfer (ITT) &amp; Photon Science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5" name="TextBox 15"/>
          <p:cNvSpPr/>
          <p:nvPr/>
        </p:nvSpPr>
        <p:spPr>
          <a:xfrm>
            <a:off x="5375880" y="3216960"/>
            <a:ext cx="4097880" cy="58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457200">
              <a:lnSpc>
                <a:spcPct val="100000"/>
              </a:lnSpc>
            </a:pPr>
            <a:r>
              <a:rPr b="0" lang="en-GB" sz="16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Beamline for Applied Bio-Medical Imaging, Powder Diffraction and Innovation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56" name="Picture 25" descr="Picture 25"/>
          <p:cNvPicPr/>
          <p:nvPr/>
        </p:nvPicPr>
        <p:blipFill>
          <a:blip r:embed="rId1"/>
          <a:srcRect l="19176" t="12287" r="6704" b="9049"/>
          <a:stretch/>
        </p:blipFill>
        <p:spPr>
          <a:xfrm>
            <a:off x="475200" y="1337400"/>
            <a:ext cx="4847400" cy="30996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57" name="Picture 19" descr="Picture 19"/>
          <p:cNvPicPr/>
          <p:nvPr/>
        </p:nvPicPr>
        <p:blipFill>
          <a:blip r:embed="rId2"/>
          <a:stretch/>
        </p:blipFill>
        <p:spPr>
          <a:xfrm>
            <a:off x="3803040" y="3849840"/>
            <a:ext cx="3380400" cy="253512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58" name="Picture 25" descr="Picture 25"/>
          <p:cNvPicPr/>
          <p:nvPr/>
        </p:nvPicPr>
        <p:blipFill>
          <a:blip r:embed="rId3"/>
          <a:stretch/>
        </p:blipFill>
        <p:spPr>
          <a:xfrm>
            <a:off x="7293960" y="3852000"/>
            <a:ext cx="3380400" cy="253512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59" name="TextBox 7"/>
          <p:cNvSpPr/>
          <p:nvPr/>
        </p:nvSpPr>
        <p:spPr>
          <a:xfrm>
            <a:off x="3880080" y="5872320"/>
            <a:ext cx="3191400" cy="47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22680" rIns="22680" tIns="22680" bIns="22680" anchor="t">
            <a:spAutoFit/>
          </a:bodyPr>
          <a:p>
            <a:pPr defTabSz="228600">
              <a:lnSpc>
                <a:spcPct val="100000"/>
              </a:lnSpc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DesySans Office Bold"/>
                <a:ea typeface="DesySans Office Bold"/>
              </a:rPr>
              <a:t>Optics Hutch 1: 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228600">
              <a:lnSpc>
                <a:spcPct val="100000"/>
              </a:lnSpc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DesySans Office Bold"/>
                <a:ea typeface="DesySans Office Bold"/>
              </a:rPr>
              <a:t>P25 Double Crystal Monochromator (DCM)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60" name="TextBox 47"/>
          <p:cNvSpPr/>
          <p:nvPr/>
        </p:nvSpPr>
        <p:spPr>
          <a:xfrm>
            <a:off x="7343640" y="5872320"/>
            <a:ext cx="3130920" cy="476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22680" rIns="22680" tIns="22680" bIns="22680" anchor="t">
            <a:spAutoFit/>
          </a:bodyPr>
          <a:p>
            <a:pPr defTabSz="228600">
              <a:lnSpc>
                <a:spcPct val="100000"/>
              </a:lnSpc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DesySans Office Bold"/>
                <a:ea typeface="DesySans Office Bold"/>
              </a:rPr>
              <a:t>Optics Hutch 2: 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228600">
              <a:lnSpc>
                <a:spcPct val="100000"/>
              </a:lnSpc>
            </a:pPr>
            <a:r>
              <a:rPr b="0" lang="en-US" sz="1400" strike="noStrike" u="none">
                <a:solidFill>
                  <a:schemeClr val="lt1"/>
                </a:solidFill>
                <a:effectLst/>
                <a:uFillTx/>
                <a:latin typeface="DesySans Office Bold"/>
                <a:ea typeface="DesySans Office Bold"/>
              </a:rPr>
              <a:t>White– and mono-beam test station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261" name="Group 19"/>
          <p:cNvGrpSpPr/>
          <p:nvPr/>
        </p:nvGrpSpPr>
        <p:grpSpPr>
          <a:xfrm>
            <a:off x="8760240" y="1231920"/>
            <a:ext cx="3130920" cy="5313240"/>
            <a:chOff x="8760240" y="1231920"/>
            <a:chExt cx="3130920" cy="5313240"/>
          </a:xfrm>
        </p:grpSpPr>
        <p:pic>
          <p:nvPicPr>
            <p:cNvPr id="262" name="Group 66" descr="Group 66"/>
            <p:cNvPicPr/>
            <p:nvPr/>
          </p:nvPicPr>
          <p:blipFill>
            <a:blip r:embed="rId4"/>
            <a:stretch/>
          </p:blipFill>
          <p:spPr>
            <a:xfrm>
              <a:off x="8760240" y="1231920"/>
              <a:ext cx="3130920" cy="5313240"/>
            </a:xfrm>
            <a:prstGeom prst="rect">
              <a:avLst/>
            </a:prstGeom>
            <a:noFill/>
            <a:ln w="12700">
              <a:noFill/>
            </a:ln>
          </p:spPr>
        </p:pic>
        <p:grpSp>
          <p:nvGrpSpPr>
            <p:cNvPr id="263" name="Group 18"/>
            <p:cNvGrpSpPr/>
            <p:nvPr/>
          </p:nvGrpSpPr>
          <p:grpSpPr>
            <a:xfrm>
              <a:off x="11005560" y="5280840"/>
              <a:ext cx="636840" cy="1083960"/>
              <a:chOff x="11005560" y="5280840"/>
              <a:chExt cx="636840" cy="1083960"/>
            </a:xfrm>
          </p:grpSpPr>
          <p:sp>
            <p:nvSpPr>
              <p:cNvPr id="264" name="Rectangle 13"/>
              <p:cNvSpPr/>
              <p:nvPr/>
            </p:nvSpPr>
            <p:spPr>
              <a:xfrm rot="668400">
                <a:off x="11462400" y="5523840"/>
                <a:ext cx="99720" cy="83880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>
                <a:solidFill>
                  <a:srgbClr val="ffff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45720" rIns="45720" anchor="ctr">
                <a:noAutofit/>
              </a:bodyPr>
              <a:p>
                <a:pPr defTabSz="457200">
                  <a:lnSpc>
                    <a:spcPct val="100000"/>
                  </a:lnSpc>
                </a:pPr>
                <a:endParaRPr b="0" lang="en-US" sz="1800" strike="noStrike" u="none">
                  <a:solidFill>
                    <a:srgbClr val="ffffff"/>
                  </a:solidFill>
                  <a:effectLst/>
                  <a:uFillTx/>
                  <a:latin typeface="Calibri"/>
                  <a:ea typeface="Calibri"/>
                </a:endParaRPr>
              </a:p>
            </p:txBody>
          </p:sp>
          <p:sp>
            <p:nvSpPr>
              <p:cNvPr id="265" name="Straight Connector 5"/>
              <p:cNvSpPr/>
              <p:nvPr/>
            </p:nvSpPr>
            <p:spPr>
              <a:xfrm flipH="1">
                <a:off x="11436840" y="5603040"/>
                <a:ext cx="139320" cy="708480"/>
              </a:xfrm>
              <a:prstGeom prst="line">
                <a:avLst/>
              </a:prstGeom>
              <a:ln w="381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numCol="1" spcCol="0" lIns="45720" rIns="45720" anchor="t">
                <a:noAutofit/>
              </a:bodyPr>
              <a:p>
                <a:endParaRPr b="0" lang="en-US" sz="1800" strike="noStrike" u="none">
                  <a:solidFill>
                    <a:schemeClr val="dk1"/>
                  </a:solidFill>
                  <a:effectLst/>
                  <a:uFillTx/>
                  <a:latin typeface="Calibri"/>
                  <a:ea typeface="Calibri"/>
                </a:endParaRPr>
              </a:p>
            </p:txBody>
          </p:sp>
          <p:grpSp>
            <p:nvGrpSpPr>
              <p:cNvPr id="266" name="Rectangle 14"/>
              <p:cNvGrpSpPr/>
              <p:nvPr/>
            </p:nvGrpSpPr>
            <p:grpSpPr>
              <a:xfrm>
                <a:off x="11005560" y="5280840"/>
                <a:ext cx="510120" cy="319680"/>
                <a:chOff x="11005560" y="5280840"/>
                <a:chExt cx="510120" cy="319680"/>
              </a:xfrm>
            </p:grpSpPr>
            <p:sp>
              <p:nvSpPr>
                <p:cNvPr id="267" name="Rectangle"/>
                <p:cNvSpPr/>
                <p:nvPr/>
              </p:nvSpPr>
              <p:spPr>
                <a:xfrm>
                  <a:off x="11005560" y="5280840"/>
                  <a:ext cx="510120" cy="319680"/>
                </a:xfrm>
                <a:prstGeom prst="rect">
                  <a:avLst/>
                </a:prstGeom>
                <a:solidFill>
                  <a:srgbClr val="ffff00">
                    <a:alpha val="73000"/>
                  </a:srgbClr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numCol="1" spcCol="0" lIns="45720" rIns="45720" anchor="ctr">
                  <a:noAutofit/>
                </a:bodyPr>
                <a:p>
                  <a:pPr defTabSz="457200">
                    <a:lnSpc>
                      <a:spcPct val="100000"/>
                    </a:lnSpc>
                  </a:pPr>
                  <a:endParaRPr b="1" lang="en-US" sz="1800" strike="noStrike" u="none">
                    <a:solidFill>
                      <a:schemeClr val="dk1"/>
                    </a:solidFill>
                    <a:effectLst/>
                    <a:uFillTx/>
                    <a:latin typeface="Calibri"/>
                    <a:ea typeface="Calibri"/>
                  </a:endParaRPr>
                </a:p>
              </p:txBody>
            </p:sp>
            <p:sp>
              <p:nvSpPr>
                <p:cNvPr id="268" name="P25"/>
                <p:cNvSpPr/>
                <p:nvPr/>
              </p:nvSpPr>
              <p:spPr>
                <a:xfrm>
                  <a:off x="11027880" y="5302440"/>
                  <a:ext cx="465840" cy="27684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numCol="1" spcCol="0" lIns="45720" rIns="45720" anchor="t">
                  <a:noAutofit/>
                </a:bodyPr>
                <a:p>
                  <a:pPr defTabSz="457200">
                    <a:lnSpc>
                      <a:spcPct val="100000"/>
                    </a:lnSpc>
                  </a:pPr>
                  <a:r>
                    <a:rPr b="0" lang="en-US" sz="1400" strike="noStrike" u="none">
                      <a:solidFill>
                        <a:schemeClr val="dk1"/>
                      </a:solidFill>
                      <a:effectLst/>
                      <a:uFillTx/>
                      <a:latin typeface="DesySans Office Bold"/>
                      <a:ea typeface="DesySans Office Bold"/>
                    </a:rPr>
                    <a:t>P25</a:t>
                  </a:r>
                  <a:endParaRPr b="0" lang="en-US" sz="1400" strike="noStrike" u="none">
                    <a:solidFill>
                      <a:srgbClr val="000000"/>
                    </a:solidFill>
                    <a:effectLst/>
                    <a:uFillTx/>
                    <a:latin typeface="Calibri"/>
                  </a:endParaRPr>
                </a:p>
              </p:txBody>
            </p:sp>
          </p:grpSp>
        </p:grpSp>
      </p:grpSp>
      <p:pic>
        <p:nvPicPr>
          <p:cNvPr id="269" name="Picture 8" descr="Picture 8"/>
          <p:cNvPicPr/>
          <p:nvPr/>
        </p:nvPicPr>
        <p:blipFill>
          <a:blip r:embed="rId5"/>
          <a:stretch/>
        </p:blipFill>
        <p:spPr>
          <a:xfrm>
            <a:off x="1102680" y="4748400"/>
            <a:ext cx="2236320" cy="1544400"/>
          </a:xfrm>
          <a:prstGeom prst="rect">
            <a:avLst/>
          </a:prstGeom>
          <a:noFill/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DESY">
  <a:themeElements>
    <a:clrScheme name="Benutzerdefiniert 30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DESY">
  <a:themeElements>
    <a:clrScheme name="DESY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ff"/>
      </a:hlink>
      <a:folHlink>
        <a:srgbClr val="ff00ff"/>
      </a:folHlink>
    </a:clrScheme>
    <a:fontScheme name="DESY">
      <a:majorFont>
        <a:latin typeface="Arial" pitchFamily="0" charset="1"/>
        <a:ea typeface="Arial" pitchFamily="0" charset="1"/>
        <a:cs typeface="Arial" pitchFamily="0" charset="1"/>
      </a:majorFont>
      <a:minorFont>
        <a:latin typeface="Helvetica" pitchFamily="0" charset="1"/>
        <a:ea typeface="Helvetica" pitchFamily="0" charset="1"/>
        <a:cs typeface="Helvetica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46977</TotalTime>
  <Application>Collabora_Office/25.04.2.3$Linux_X86_64 LibreOffice_project/dd15ca9f1c40e1983c7b387e50fad9129dbd3501</Application>
  <AppVersion>15.0000</AppVersion>
  <Words>1926</Words>
  <Paragraphs>325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2024-10-23T21:31:08Z</dcterms:created>
  <dc:creator>Microsoft Office User</dc:creator>
  <dc:description/>
  <dc:language>en-US</dc:language>
  <cp:lastModifiedBy>Microsoft Office User</cp:lastModifiedBy>
  <cp:lastPrinted>2025-10-30T07:44:50Z</cp:lastPrinted>
  <dcterms:modified xsi:type="dcterms:W3CDTF">2025-10-29T22:33:38Z</dcterms:modified>
  <cp:revision>236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5</vt:r8>
  </property>
  <property fmtid="{D5CDD505-2E9C-101B-9397-08002B2CF9AE}" pid="3" name="PresentationFormat">
    <vt:lpwstr>Widescreen</vt:lpwstr>
  </property>
  <property fmtid="{D5CDD505-2E9C-101B-9397-08002B2CF9AE}" pid="4" name="Slides">
    <vt:r8>25</vt:r8>
  </property>
</Properties>
</file>