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55" r:id="rId2"/>
    <p:sldId id="456" r:id="rId3"/>
    <p:sldId id="469" r:id="rId4"/>
    <p:sldId id="352" r:id="rId5"/>
    <p:sldId id="684" r:id="rId6"/>
    <p:sldId id="672" r:id="rId7"/>
    <p:sldId id="673" r:id="rId8"/>
    <p:sldId id="467" r:id="rId9"/>
    <p:sldId id="640" r:id="rId10"/>
    <p:sldId id="470" r:id="rId11"/>
    <p:sldId id="681" r:id="rId12"/>
    <p:sldId id="680" r:id="rId13"/>
    <p:sldId id="669" r:id="rId14"/>
    <p:sldId id="690" r:id="rId15"/>
    <p:sldId id="682" r:id="rId16"/>
    <p:sldId id="674" r:id="rId17"/>
    <p:sldId id="676" r:id="rId18"/>
    <p:sldId id="691" r:id="rId19"/>
    <p:sldId id="675" r:id="rId20"/>
    <p:sldId id="677" r:id="rId21"/>
    <p:sldId id="678" r:id="rId22"/>
    <p:sldId id="679" r:id="rId23"/>
    <p:sldId id="683" r:id="rId24"/>
    <p:sldId id="685" r:id="rId25"/>
    <p:sldId id="686" r:id="rId26"/>
    <p:sldId id="688" r:id="rId27"/>
    <p:sldId id="689" r:id="rId28"/>
    <p:sldId id="687" r:id="rId29"/>
    <p:sldId id="472" r:id="rId30"/>
    <p:sldId id="474" r:id="rId31"/>
    <p:sldId id="478" r:id="rId32"/>
    <p:sldId id="477" r:id="rId33"/>
    <p:sldId id="671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2E8"/>
    <a:srgbClr val="F97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08"/>
  </p:normalViewPr>
  <p:slideViewPr>
    <p:cSldViewPr snapToGrid="0">
      <p:cViewPr varScale="1">
        <p:scale>
          <a:sx n="114" d="100"/>
          <a:sy n="114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samejo-my.sharepoint.com/personal/maher_attal_sesame_org_jo/Documents/work2025/Machine-operation-issues/Beam-integrated-lifetime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samejo-my.sharepoint.com/personal/maher_attal_sesame_org_jo/Documents/Machine-statistics/general-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samejo-my.sharepoint.com/personal/maher_attal_sesame_org_jo/Documents/Machine-statistics/statistics-2025/Machine%20Statistic%20V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samejo-my.sharepoint.com/personal/maher_attal_sesame_org_jo/Documents/Machine-statistics/Machine-trips-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samejo-my.sharepoint.com/personal/atef_elkadime_sesame_org_jo/Documents/Disktop%202021/Solar%20Power%20Plant/SESAME_Solar_Power_Plant_DashBoar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FF0000"/>
                </a:solidFill>
              </a:ln>
              <a:effectLst/>
            </c:spPr>
          </c:marker>
          <c:xVal>
            <c:numRef>
              <c:f>Sheet1!$F$6:$F$29</c:f>
              <c:numCache>
                <c:formatCode>General</c:formatCode>
                <c:ptCount val="24"/>
                <c:pt idx="0">
                  <c:v>4280</c:v>
                </c:pt>
                <c:pt idx="1">
                  <c:v>4304</c:v>
                </c:pt>
                <c:pt idx="2">
                  <c:v>4327</c:v>
                </c:pt>
                <c:pt idx="3">
                  <c:v>4354</c:v>
                </c:pt>
                <c:pt idx="4">
                  <c:v>4378</c:v>
                </c:pt>
                <c:pt idx="5">
                  <c:v>4414</c:v>
                </c:pt>
                <c:pt idx="6">
                  <c:v>4437</c:v>
                </c:pt>
                <c:pt idx="7">
                  <c:v>4446</c:v>
                </c:pt>
                <c:pt idx="8">
                  <c:v>4471</c:v>
                </c:pt>
                <c:pt idx="9">
                  <c:v>4537</c:v>
                </c:pt>
                <c:pt idx="10">
                  <c:v>4563</c:v>
                </c:pt>
                <c:pt idx="11">
                  <c:v>4594</c:v>
                </c:pt>
                <c:pt idx="12">
                  <c:v>4616</c:v>
                </c:pt>
                <c:pt idx="13">
                  <c:v>4644</c:v>
                </c:pt>
                <c:pt idx="14">
                  <c:v>4661</c:v>
                </c:pt>
                <c:pt idx="15">
                  <c:v>4689</c:v>
                </c:pt>
                <c:pt idx="16">
                  <c:v>4716</c:v>
                </c:pt>
                <c:pt idx="17">
                  <c:v>4749</c:v>
                </c:pt>
                <c:pt idx="18">
                  <c:v>4784</c:v>
                </c:pt>
                <c:pt idx="19">
                  <c:v>4825</c:v>
                </c:pt>
                <c:pt idx="20">
                  <c:v>4841</c:v>
                </c:pt>
                <c:pt idx="21">
                  <c:v>4866</c:v>
                </c:pt>
                <c:pt idx="22">
                  <c:v>4895</c:v>
                </c:pt>
                <c:pt idx="23">
                  <c:v>4921</c:v>
                </c:pt>
              </c:numCache>
            </c:numRef>
          </c:xVal>
          <c:yVal>
            <c:numRef>
              <c:f>Sheet1!$E$6:$E$29</c:f>
              <c:numCache>
                <c:formatCode>General</c:formatCode>
                <c:ptCount val="24"/>
                <c:pt idx="0">
                  <c:v>8859.6899999999987</c:v>
                </c:pt>
                <c:pt idx="1">
                  <c:v>8704.1970000000001</c:v>
                </c:pt>
                <c:pt idx="2">
                  <c:v>8842.7350000000006</c:v>
                </c:pt>
                <c:pt idx="3">
                  <c:v>8806.5299999999988</c:v>
                </c:pt>
                <c:pt idx="4">
                  <c:v>8285.9699999999993</c:v>
                </c:pt>
                <c:pt idx="5">
                  <c:v>8977.2749999999996</c:v>
                </c:pt>
                <c:pt idx="6">
                  <c:v>8728.9800000000014</c:v>
                </c:pt>
                <c:pt idx="7">
                  <c:v>8276.52</c:v>
                </c:pt>
                <c:pt idx="8">
                  <c:v>7904.3131999999996</c:v>
                </c:pt>
                <c:pt idx="9">
                  <c:v>8845.1600000000017</c:v>
                </c:pt>
                <c:pt idx="10">
                  <c:v>9016.3240000000005</c:v>
                </c:pt>
                <c:pt idx="11">
                  <c:v>9130</c:v>
                </c:pt>
                <c:pt idx="12">
                  <c:v>8980.1200000000008</c:v>
                </c:pt>
                <c:pt idx="13">
                  <c:v>8756.9499999999989</c:v>
                </c:pt>
                <c:pt idx="14">
                  <c:v>9648</c:v>
                </c:pt>
                <c:pt idx="15">
                  <c:v>9350</c:v>
                </c:pt>
                <c:pt idx="16">
                  <c:v>9250</c:v>
                </c:pt>
                <c:pt idx="17">
                  <c:v>8764.6</c:v>
                </c:pt>
                <c:pt idx="18">
                  <c:v>9868.7199999999993</c:v>
                </c:pt>
                <c:pt idx="19">
                  <c:v>8785.91</c:v>
                </c:pt>
                <c:pt idx="20">
                  <c:v>8351.4810000000016</c:v>
                </c:pt>
                <c:pt idx="21">
                  <c:v>8539.59</c:v>
                </c:pt>
                <c:pt idx="22">
                  <c:v>8241.4800000000014</c:v>
                </c:pt>
                <c:pt idx="23">
                  <c:v>8289.5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69-4190-A55C-01526642E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882816"/>
        <c:axId val="1480880320"/>
      </c:scatterChart>
      <c:valAx>
        <c:axId val="148088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Integrated current (A.h)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880320"/>
        <c:crosses val="autoZero"/>
        <c:crossBetween val="midCat"/>
      </c:valAx>
      <c:valAx>
        <c:axId val="148088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I*t (mA.h)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88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Series1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Sheet2!$D$3:$D$6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Sheet2!$C$3:$C$6</c:f>
              <c:numCache>
                <c:formatCode>General</c:formatCode>
                <c:ptCount val="4"/>
                <c:pt idx="0">
                  <c:v>97.2</c:v>
                </c:pt>
                <c:pt idx="1">
                  <c:v>97.5</c:v>
                </c:pt>
                <c:pt idx="2">
                  <c:v>98.2</c:v>
                </c:pt>
                <c:pt idx="3">
                  <c:v>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4-4D57-9CBC-24B0919DCD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060496"/>
        <c:axId val="2094067024"/>
      </c:barChart>
      <c:barChart>
        <c:barDir val="col"/>
        <c:grouping val="clustered"/>
        <c:varyColors val="0"/>
        <c:ser>
          <c:idx val="1"/>
          <c:order val="1"/>
          <c:tx>
            <c:v>Series2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063534394819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F4-4D57-9CBC-24B0919DCDA1}"/>
                </c:ext>
              </c:extLst>
            </c:dLbl>
            <c:dLbl>
              <c:idx val="2"/>
              <c:layout>
                <c:manualLayout>
                  <c:x val="-3.2679738562091504E-3"/>
                  <c:y val="0.12179124343038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F4-4D57-9CBC-24B0919DC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Sheet2!$D$3:$D$10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Sheet2!$B$3:$B$6</c:f>
              <c:numCache>
                <c:formatCode>General</c:formatCode>
                <c:ptCount val="4"/>
                <c:pt idx="0">
                  <c:v>99.7</c:v>
                </c:pt>
                <c:pt idx="1">
                  <c:v>105.5</c:v>
                </c:pt>
                <c:pt idx="2">
                  <c:v>302.7</c:v>
                </c:pt>
                <c:pt idx="3">
                  <c:v>107.5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4-4D57-9CBC-24B0919DCD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4"/>
        <c:axId val="2058168479"/>
        <c:axId val="2058176383"/>
      </c:barChart>
      <c:catAx>
        <c:axId val="20940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67024"/>
        <c:crosses val="autoZero"/>
        <c:auto val="1"/>
        <c:lblAlgn val="ctr"/>
        <c:lblOffset val="100"/>
        <c:noMultiLvlLbl val="0"/>
      </c:catAx>
      <c:valAx>
        <c:axId val="209406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Beam</a:t>
                </a:r>
                <a:r>
                  <a:rPr lang="en-US" sz="2000" baseline="0"/>
                  <a:t> Availability (%)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60496"/>
        <c:crosses val="autoZero"/>
        <c:crossBetween val="between"/>
      </c:valAx>
      <c:valAx>
        <c:axId val="20581763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 MTBF</a:t>
                </a:r>
                <a:r>
                  <a:rPr lang="en-US" sz="2000" baseline="0"/>
                  <a:t> (h)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168479"/>
        <c:crosses val="max"/>
        <c:crossBetween val="between"/>
      </c:valAx>
      <c:catAx>
        <c:axId val="2058168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81763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Sheet1!$G$6:$G$20</c:f>
              <c:strCache>
                <c:ptCount val="15"/>
                <c:pt idx="0">
                  <c:v>Power Grid</c:v>
                </c:pt>
                <c:pt idx="1">
                  <c:v>Diagnostic</c:v>
                </c:pt>
                <c:pt idx="2">
                  <c:v>Network</c:v>
                </c:pt>
                <c:pt idx="3">
                  <c:v>Control</c:v>
                </c:pt>
                <c:pt idx="4">
                  <c:v>Cooling</c:v>
                </c:pt>
                <c:pt idx="5">
                  <c:v>PS</c:v>
                </c:pt>
                <c:pt idx="6">
                  <c:v>ID</c:v>
                </c:pt>
                <c:pt idx="7">
                  <c:v>Validation</c:v>
                </c:pt>
                <c:pt idx="8">
                  <c:v>MotionControl</c:v>
                </c:pt>
                <c:pt idx="9">
                  <c:v>Microtron</c:v>
                </c:pt>
                <c:pt idx="10">
                  <c:v>Unknown</c:v>
                </c:pt>
                <c:pt idx="11">
                  <c:v>RF</c:v>
                </c:pt>
                <c:pt idx="12">
                  <c:v>Safety</c:v>
                </c:pt>
                <c:pt idx="13">
                  <c:v>Human Error</c:v>
                </c:pt>
                <c:pt idx="14">
                  <c:v>Beam Lines</c:v>
                </c:pt>
              </c:strCache>
            </c:strRef>
          </c:cat>
          <c:val>
            <c:numRef>
              <c:f>Sheet1!$H$6:$H$20</c:f>
              <c:numCache>
                <c:formatCode>0.00</c:formatCode>
                <c:ptCount val="15"/>
                <c:pt idx="0">
                  <c:v>12.749999999650754</c:v>
                </c:pt>
                <c:pt idx="1">
                  <c:v>9.1499999999650754</c:v>
                </c:pt>
                <c:pt idx="2">
                  <c:v>8.7000000000698492</c:v>
                </c:pt>
                <c:pt idx="3">
                  <c:v>8.0499999998719431</c:v>
                </c:pt>
                <c:pt idx="4">
                  <c:v>7.5000000005238689</c:v>
                </c:pt>
                <c:pt idx="5">
                  <c:v>7.2500000000582077</c:v>
                </c:pt>
                <c:pt idx="6">
                  <c:v>1.4166666667442769</c:v>
                </c:pt>
                <c:pt idx="7">
                  <c:v>0.90000000013969839</c:v>
                </c:pt>
                <c:pt idx="8">
                  <c:v>0.8999999999650754</c:v>
                </c:pt>
                <c:pt idx="9">
                  <c:v>0.84999999997671694</c:v>
                </c:pt>
                <c:pt idx="10">
                  <c:v>0.53333333350019529</c:v>
                </c:pt>
                <c:pt idx="11">
                  <c:v>0.48333333316259086</c:v>
                </c:pt>
                <c:pt idx="12">
                  <c:v>0.31666666665114462</c:v>
                </c:pt>
                <c:pt idx="13">
                  <c:v>0.29999999993015081</c:v>
                </c:pt>
                <c:pt idx="14">
                  <c:v>0.18333333340706304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9-48F4-B955-FD57376C242B}"/>
            </c:ext>
          </c:extLst>
        </c:ser>
        <c:ser>
          <c:idx val="1"/>
          <c:order val="1"/>
          <c:tx>
            <c:v>Series 2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Sheet1!$F$6:$F$20</c:f>
              <c:numCache>
                <c:formatCode>0</c:formatCode>
                <c:ptCount val="15"/>
                <c:pt idx="0">
                  <c:v>9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9-48F4-B955-FD57376C2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592143"/>
        <c:axId val="79592559"/>
      </c:barChart>
      <c:catAx>
        <c:axId val="7959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2559"/>
        <c:crosses val="autoZero"/>
        <c:auto val="1"/>
        <c:lblAlgn val="ctr"/>
        <c:lblOffset val="100"/>
        <c:noMultiLvlLbl val="0"/>
      </c:catAx>
      <c:valAx>
        <c:axId val="7959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Machine</a:t>
                </a:r>
                <a:r>
                  <a:rPr lang="en-US" sz="1800" baseline="0" dirty="0"/>
                  <a:t> downtime (h)</a:t>
                </a:r>
              </a:p>
              <a:p>
                <a:pPr>
                  <a:defRPr sz="1800"/>
                </a:pPr>
                <a:r>
                  <a:rPr lang="en-US" sz="1800" baseline="0" dirty="0"/>
                  <a:t>Number of failures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21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4333284991413086E-3"/>
                  <c:y val="-1.58060100590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5-4A2C-B185-E6B1E87DAE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Sheet2!$D$3:$D$10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Sheet2!$C$3:$C$10</c:f>
              <c:numCache>
                <c:formatCode>General</c:formatCode>
                <c:ptCount val="8"/>
                <c:pt idx="0">
                  <c:v>88.9</c:v>
                </c:pt>
                <c:pt idx="1">
                  <c:v>91.8</c:v>
                </c:pt>
                <c:pt idx="2">
                  <c:v>92.3</c:v>
                </c:pt>
                <c:pt idx="3">
                  <c:v>94.9</c:v>
                </c:pt>
                <c:pt idx="4">
                  <c:v>92.1</c:v>
                </c:pt>
                <c:pt idx="5">
                  <c:v>94.4</c:v>
                </c:pt>
                <c:pt idx="6">
                  <c:v>93.5</c:v>
                </c:pt>
                <c:pt idx="7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5-4A2C-B185-E6B1E87DA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060496"/>
        <c:axId val="2094067024"/>
      </c:barChart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4.2999854974242408E-3"/>
                  <c:y val="9.4836060354067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85-4A2C-B185-E6B1E87DAE06}"/>
                </c:ext>
              </c:extLst>
            </c:dLbl>
            <c:dLbl>
              <c:idx val="7"/>
              <c:layout>
                <c:manualLayout>
                  <c:x val="0"/>
                  <c:y val="0.12908241548192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5-4A2C-B185-E6B1E87DA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Sheet2!$D$3:$D$10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Sheet2!$B$3:$B$10</c:f>
              <c:numCache>
                <c:formatCode>General</c:formatCode>
                <c:ptCount val="8"/>
                <c:pt idx="2">
                  <c:v>17.899999999999999</c:v>
                </c:pt>
                <c:pt idx="3">
                  <c:v>35.9</c:v>
                </c:pt>
                <c:pt idx="4">
                  <c:v>25.3</c:v>
                </c:pt>
                <c:pt idx="5">
                  <c:v>69</c:v>
                </c:pt>
                <c:pt idx="6">
                  <c:v>75.900000000000006</c:v>
                </c:pt>
                <c:pt idx="7">
                  <c:v>122.7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5-4A2C-B185-E6B1E87DA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4"/>
        <c:axId val="2058168479"/>
        <c:axId val="2058176383"/>
      </c:barChart>
      <c:catAx>
        <c:axId val="20940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67024"/>
        <c:crosses val="autoZero"/>
        <c:auto val="1"/>
        <c:lblAlgn val="ctr"/>
        <c:lblOffset val="100"/>
        <c:noMultiLvlLbl val="0"/>
      </c:catAx>
      <c:valAx>
        <c:axId val="209406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Beam</a:t>
                </a:r>
                <a:r>
                  <a:rPr lang="en-US" sz="2000" baseline="0"/>
                  <a:t> Availability (%)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60496"/>
        <c:crosses val="autoZero"/>
        <c:crossBetween val="between"/>
      </c:valAx>
      <c:valAx>
        <c:axId val="20581763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 MTBF</a:t>
                </a:r>
                <a:r>
                  <a:rPr lang="en-US" sz="2000" baseline="0"/>
                  <a:t> (h)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168479"/>
        <c:crosses val="max"/>
        <c:crossBetween val="between"/>
      </c:valAx>
      <c:catAx>
        <c:axId val="2058168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81763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22550101798029E-2"/>
          <c:y val="3.9996335339353303E-2"/>
          <c:w val="0.8880283072092624"/>
          <c:h val="0.75337684140833749"/>
        </c:manualLayout>
      </c:layout>
      <c:barChart>
        <c:barDir val="col"/>
        <c:grouping val="clustered"/>
        <c:varyColors val="0"/>
        <c:ser>
          <c:idx val="5"/>
          <c:order val="0"/>
          <c:tx>
            <c:v>Cost without SPP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Datasheet!$C$51:$C$80</c:f>
              <c:strCache>
                <c:ptCount val="30"/>
                <c:pt idx="0">
                  <c:v>Jan-23</c:v>
                </c:pt>
                <c:pt idx="1">
                  <c:v>Feb-23</c:v>
                </c:pt>
                <c:pt idx="2">
                  <c:v>Mar-23</c:v>
                </c:pt>
                <c:pt idx="3">
                  <c:v>Apr-23</c:v>
                </c:pt>
                <c:pt idx="4">
                  <c:v>May-23</c:v>
                </c:pt>
                <c:pt idx="5">
                  <c:v>Jun-23</c:v>
                </c:pt>
                <c:pt idx="6">
                  <c:v>Jul-23</c:v>
                </c:pt>
                <c:pt idx="7">
                  <c:v>Aug-23</c:v>
                </c:pt>
                <c:pt idx="8">
                  <c:v>Sep-23</c:v>
                </c:pt>
                <c:pt idx="9">
                  <c:v>Oct-23</c:v>
                </c:pt>
                <c:pt idx="10">
                  <c:v>Nov-23</c:v>
                </c:pt>
                <c:pt idx="11">
                  <c:v>Dec-23</c:v>
                </c:pt>
                <c:pt idx="12">
                  <c:v>Jan-24</c:v>
                </c:pt>
                <c:pt idx="13">
                  <c:v>Feb-24</c:v>
                </c:pt>
                <c:pt idx="14">
                  <c:v>Mar-24</c:v>
                </c:pt>
                <c:pt idx="15">
                  <c:v>Apr-24</c:v>
                </c:pt>
                <c:pt idx="16">
                  <c:v>May-24</c:v>
                </c:pt>
                <c:pt idx="17">
                  <c:v>Jun-24</c:v>
                </c:pt>
                <c:pt idx="18">
                  <c:v>Jul-24</c:v>
                </c:pt>
                <c:pt idx="19">
                  <c:v>Aug-24</c:v>
                </c:pt>
                <c:pt idx="20">
                  <c:v>Sep-24</c:v>
                </c:pt>
                <c:pt idx="21">
                  <c:v>Oct-24</c:v>
                </c:pt>
                <c:pt idx="22">
                  <c:v>Nov-24</c:v>
                </c:pt>
                <c:pt idx="23">
                  <c:v>Dec-24</c:v>
                </c:pt>
                <c:pt idx="24">
                  <c:v>Jan-25</c:v>
                </c:pt>
                <c:pt idx="25">
                  <c:v>Feb-25</c:v>
                </c:pt>
                <c:pt idx="26">
                  <c:v>Mar-25</c:v>
                </c:pt>
                <c:pt idx="27">
                  <c:v>Apr-25</c:v>
                </c:pt>
                <c:pt idx="28">
                  <c:v>May-25</c:v>
                </c:pt>
                <c:pt idx="29">
                  <c:v>Jun-25</c:v>
                </c:pt>
              </c:strCache>
            </c:strRef>
          </c:cat>
          <c:val>
            <c:numRef>
              <c:f>Datasheet!$K$51:$K$80</c:f>
              <c:numCache>
                <c:formatCode>#,##0</c:formatCode>
                <c:ptCount val="30"/>
                <c:pt idx="0">
                  <c:v>216658.50282485876</c:v>
                </c:pt>
                <c:pt idx="1">
                  <c:v>348133.13559322036</c:v>
                </c:pt>
                <c:pt idx="2">
                  <c:v>312399.71751412429</c:v>
                </c:pt>
                <c:pt idx="3">
                  <c:v>265256.10169491527</c:v>
                </c:pt>
                <c:pt idx="4">
                  <c:v>324298.33333333337</c:v>
                </c:pt>
                <c:pt idx="5">
                  <c:v>350676.66666666669</c:v>
                </c:pt>
                <c:pt idx="6">
                  <c:v>440932.57062146894</c:v>
                </c:pt>
                <c:pt idx="7">
                  <c:v>151030.14124293785</c:v>
                </c:pt>
                <c:pt idx="8">
                  <c:v>396148.3898305085</c:v>
                </c:pt>
                <c:pt idx="9">
                  <c:v>452617.03389830509</c:v>
                </c:pt>
                <c:pt idx="10">
                  <c:v>414016.97740113002</c:v>
                </c:pt>
                <c:pt idx="11">
                  <c:v>364145.73446327687</c:v>
                </c:pt>
                <c:pt idx="12">
                  <c:v>149162.88135593222</c:v>
                </c:pt>
                <c:pt idx="13">
                  <c:v>419799.0960451978</c:v>
                </c:pt>
                <c:pt idx="14">
                  <c:v>420486.63841807906</c:v>
                </c:pt>
                <c:pt idx="15">
                  <c:v>280652.54237288138</c:v>
                </c:pt>
                <c:pt idx="16">
                  <c:v>460465.53672316385</c:v>
                </c:pt>
                <c:pt idx="17">
                  <c:v>362766.89265536726</c:v>
                </c:pt>
                <c:pt idx="18">
                  <c:v>502093.78531073453</c:v>
                </c:pt>
                <c:pt idx="19">
                  <c:v>102301.04519774012</c:v>
                </c:pt>
                <c:pt idx="20">
                  <c:v>395363.16384180792</c:v>
                </c:pt>
                <c:pt idx="21">
                  <c:v>464744.83050847461</c:v>
                </c:pt>
                <c:pt idx="22">
                  <c:v>381548.44632768363</c:v>
                </c:pt>
                <c:pt idx="23">
                  <c:v>417567.40112994349</c:v>
                </c:pt>
                <c:pt idx="24">
                  <c:v>164213.67231638418</c:v>
                </c:pt>
                <c:pt idx="25">
                  <c:v>381116.38418079104</c:v>
                </c:pt>
                <c:pt idx="26">
                  <c:v>302593.78531073447</c:v>
                </c:pt>
                <c:pt idx="27">
                  <c:v>358596.55367231637</c:v>
                </c:pt>
                <c:pt idx="28">
                  <c:v>398350.02824858762</c:v>
                </c:pt>
                <c:pt idx="29">
                  <c:v>256986.80790960454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7-4C7C-B6E6-FAC8193CE249}"/>
            </c:ext>
          </c:extLst>
        </c:ser>
        <c:ser>
          <c:idx val="7"/>
          <c:order val="1"/>
          <c:tx>
            <c:v>Cost with SPP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Datasheet!$C$51:$C$80</c:f>
              <c:strCache>
                <c:ptCount val="30"/>
                <c:pt idx="0">
                  <c:v>Jan-23</c:v>
                </c:pt>
                <c:pt idx="1">
                  <c:v>Feb-23</c:v>
                </c:pt>
                <c:pt idx="2">
                  <c:v>Mar-23</c:v>
                </c:pt>
                <c:pt idx="3">
                  <c:v>Apr-23</c:v>
                </c:pt>
                <c:pt idx="4">
                  <c:v>May-23</c:v>
                </c:pt>
                <c:pt idx="5">
                  <c:v>Jun-23</c:v>
                </c:pt>
                <c:pt idx="6">
                  <c:v>Jul-23</c:v>
                </c:pt>
                <c:pt idx="7">
                  <c:v>Aug-23</c:v>
                </c:pt>
                <c:pt idx="8">
                  <c:v>Sep-23</c:v>
                </c:pt>
                <c:pt idx="9">
                  <c:v>Oct-23</c:v>
                </c:pt>
                <c:pt idx="10">
                  <c:v>Nov-23</c:v>
                </c:pt>
                <c:pt idx="11">
                  <c:v>Dec-23</c:v>
                </c:pt>
                <c:pt idx="12">
                  <c:v>Jan-24</c:v>
                </c:pt>
                <c:pt idx="13">
                  <c:v>Feb-24</c:v>
                </c:pt>
                <c:pt idx="14">
                  <c:v>Mar-24</c:v>
                </c:pt>
                <c:pt idx="15">
                  <c:v>Apr-24</c:v>
                </c:pt>
                <c:pt idx="16">
                  <c:v>May-24</c:v>
                </c:pt>
                <c:pt idx="17">
                  <c:v>Jun-24</c:v>
                </c:pt>
                <c:pt idx="18">
                  <c:v>Jul-24</c:v>
                </c:pt>
                <c:pt idx="19">
                  <c:v>Aug-24</c:v>
                </c:pt>
                <c:pt idx="20">
                  <c:v>Sep-24</c:v>
                </c:pt>
                <c:pt idx="21">
                  <c:v>Oct-24</c:v>
                </c:pt>
                <c:pt idx="22">
                  <c:v>Nov-24</c:v>
                </c:pt>
                <c:pt idx="23">
                  <c:v>Dec-24</c:v>
                </c:pt>
                <c:pt idx="24">
                  <c:v>Jan-25</c:v>
                </c:pt>
                <c:pt idx="25">
                  <c:v>Feb-25</c:v>
                </c:pt>
                <c:pt idx="26">
                  <c:v>Mar-25</c:v>
                </c:pt>
                <c:pt idx="27">
                  <c:v>Apr-25</c:v>
                </c:pt>
                <c:pt idx="28">
                  <c:v>May-25</c:v>
                </c:pt>
                <c:pt idx="29">
                  <c:v>Jun-25</c:v>
                </c:pt>
              </c:strCache>
            </c:strRef>
          </c:cat>
          <c:val>
            <c:numRef>
              <c:f>Datasheet!$M$51:$M$80</c:f>
              <c:numCache>
                <c:formatCode>#,##0</c:formatCode>
                <c:ptCount val="30"/>
                <c:pt idx="0">
                  <c:v>8210.1129943502838</c:v>
                </c:pt>
                <c:pt idx="1">
                  <c:v>8610.056497175141</c:v>
                </c:pt>
                <c:pt idx="2">
                  <c:v>9020.7909604519791</c:v>
                </c:pt>
                <c:pt idx="3">
                  <c:v>29156.694915254237</c:v>
                </c:pt>
                <c:pt idx="4">
                  <c:v>28567.528248587572</c:v>
                </c:pt>
                <c:pt idx="5">
                  <c:v>32081.666666666668</c:v>
                </c:pt>
                <c:pt idx="6">
                  <c:v>31968.050847457631</c:v>
                </c:pt>
                <c:pt idx="7">
                  <c:v>31159.27966101695</c:v>
                </c:pt>
                <c:pt idx="8">
                  <c:v>30903.827683615822</c:v>
                </c:pt>
                <c:pt idx="9">
                  <c:v>29503.644067796613</c:v>
                </c:pt>
                <c:pt idx="10">
                  <c:v>28621.45480225989</c:v>
                </c:pt>
                <c:pt idx="11">
                  <c:v>27470.776836158195</c:v>
                </c:pt>
                <c:pt idx="12">
                  <c:v>26047.10451977401</c:v>
                </c:pt>
                <c:pt idx="13">
                  <c:v>26967.245762711867</c:v>
                </c:pt>
                <c:pt idx="14">
                  <c:v>27965.056497175141</c:v>
                </c:pt>
                <c:pt idx="15">
                  <c:v>28466.920903954808</c:v>
                </c:pt>
                <c:pt idx="16">
                  <c:v>28207.994350282486</c:v>
                </c:pt>
                <c:pt idx="17">
                  <c:v>32128.997175141249</c:v>
                </c:pt>
                <c:pt idx="18">
                  <c:v>32068.262711864412</c:v>
                </c:pt>
                <c:pt idx="19">
                  <c:v>30809.689265536723</c:v>
                </c:pt>
                <c:pt idx="20">
                  <c:v>31814.138418079099</c:v>
                </c:pt>
                <c:pt idx="21">
                  <c:v>31141.93502824859</c:v>
                </c:pt>
                <c:pt idx="22">
                  <c:v>30000.437853107349</c:v>
                </c:pt>
                <c:pt idx="23">
                  <c:v>27601.709039548023</c:v>
                </c:pt>
                <c:pt idx="24">
                  <c:v>26986.69491525424</c:v>
                </c:pt>
                <c:pt idx="25">
                  <c:v>28402.853107344636</c:v>
                </c:pt>
                <c:pt idx="26">
                  <c:v>27071.29943502825</c:v>
                </c:pt>
                <c:pt idx="27">
                  <c:v>27364.4209039548</c:v>
                </c:pt>
                <c:pt idx="28">
                  <c:v>27770.338983050849</c:v>
                </c:pt>
                <c:pt idx="29">
                  <c:v>31807.881355932204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7-4C7C-B6E6-FAC8193CE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50511"/>
        <c:axId val="123650927"/>
      </c:barChart>
      <c:catAx>
        <c:axId val="123650511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Month</a:t>
                </a:r>
              </a:p>
            </c:rich>
          </c:tx>
          <c:layout>
            <c:manualLayout>
              <c:xMode val="edge"/>
              <c:yMode val="edge"/>
              <c:x val="0.45303630575775006"/>
              <c:y val="0.94635845154894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50927"/>
        <c:crosses val="autoZero"/>
        <c:auto val="1"/>
        <c:lblAlgn val="ctr"/>
        <c:lblOffset val="10"/>
        <c:tickLblSkip val="1"/>
        <c:noMultiLvlLbl val="0"/>
      </c:catAx>
      <c:valAx>
        <c:axId val="123650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kUS$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50511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499637103859333"/>
          <c:y val="2.590657405763824E-2"/>
          <c:w val="0.36967439304873934"/>
          <c:h val="0.12271688778694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EB63-D64D-454B-9A73-BE9BE7BE9A12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0CA2B-207D-4A0D-9A21-12A21EBDD6B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C177-2C1C-4AC9-88EE-AE77DF842B34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B6BC-0AA6-4F12-96A6-663B137E4B7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5"/>
            <a:ext cx="815926" cy="102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3848" y="5729231"/>
            <a:ext cx="352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 </a:t>
            </a:r>
            <a:r>
              <a:rPr lang="en-US" sz="2400" dirty="0">
                <a:cs typeface="Arial" panose="020B0604020202020204" pitchFamily="34" charset="0"/>
              </a:rPr>
              <a:t>Maher Attal </a:t>
            </a:r>
          </a:p>
          <a:p>
            <a:pPr algn="ctr"/>
            <a:r>
              <a:rPr lang="en-US" sz="2400" i="1" dirty="0">
                <a:cs typeface="Arial" panose="020B0604020202020204" pitchFamily="34" charset="0"/>
              </a:rPr>
              <a:t>On behalf of SESAME team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4423" y="102128"/>
            <a:ext cx="9895777" cy="10076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Palatino Linotype" panose="02040502050505030304" pitchFamily="18" charset="0"/>
              </a:rPr>
              <a:t>SESAME Report</a:t>
            </a:r>
            <a:endParaRPr lang="en-US" sz="3600" dirty="0">
              <a:solidFill>
                <a:srgbClr val="0070C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6" name="Picture 5" descr="SESAME-new-r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570" y="1163781"/>
            <a:ext cx="8208090" cy="457378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DFB6BC-0AA6-4F12-96A6-663B137E4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9044364-DB61-4094-B537-83A5BEAC19AA}"/>
              </a:ext>
            </a:extLst>
          </p:cNvPr>
          <p:cNvSpPr/>
          <p:nvPr/>
        </p:nvSpPr>
        <p:spPr>
          <a:xfrm>
            <a:off x="1254423" y="20852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Performance in 2025 (until Oct 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F396A-FD00-4D74-AB6F-4A996319E4E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2997"/>
              </p:ext>
            </p:extLst>
          </p:nvPr>
        </p:nvGraphicFramePr>
        <p:xfrm>
          <a:off x="1292088" y="1490868"/>
          <a:ext cx="8070574" cy="468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C4D78A-D4A4-4FB8-A594-6CA37042622A}"/>
              </a:ext>
            </a:extLst>
          </p:cNvPr>
          <p:cNvSpPr txBox="1"/>
          <p:nvPr/>
        </p:nvSpPr>
        <p:spPr>
          <a:xfrm>
            <a:off x="2395329" y="6182139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MTTR: 1.6h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2E42-FA30-4064-B867-5AB53DD4AF19}"/>
              </a:ext>
            </a:extLst>
          </p:cNvPr>
          <p:cNvSpPr txBox="1"/>
          <p:nvPr/>
        </p:nvSpPr>
        <p:spPr>
          <a:xfrm>
            <a:off x="3879573" y="6185454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MTTR: 2.4h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B53BA-4A30-4527-911D-CD598F7A7ED3}"/>
              </a:ext>
            </a:extLst>
          </p:cNvPr>
          <p:cNvSpPr txBox="1"/>
          <p:nvPr/>
        </p:nvSpPr>
        <p:spPr>
          <a:xfrm>
            <a:off x="5440012" y="6185454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MTTR: 0.8h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510FE-9EE0-4B5F-96A8-3FB412CF2FD4}"/>
              </a:ext>
            </a:extLst>
          </p:cNvPr>
          <p:cNvSpPr txBox="1"/>
          <p:nvPr/>
        </p:nvSpPr>
        <p:spPr>
          <a:xfrm>
            <a:off x="6990511" y="6185454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MTTR: 0.4h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32542-C91F-40FF-AE2D-14A5A147F3E6}"/>
              </a:ext>
            </a:extLst>
          </p:cNvPr>
          <p:cNvSpPr/>
          <p:nvPr/>
        </p:nvSpPr>
        <p:spPr>
          <a:xfrm>
            <a:off x="9964188" y="1332318"/>
            <a:ext cx="308113" cy="168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456C-9F67-449F-9304-E609EA5CBC7E}"/>
              </a:ext>
            </a:extLst>
          </p:cNvPr>
          <p:cNvSpPr/>
          <p:nvPr/>
        </p:nvSpPr>
        <p:spPr>
          <a:xfrm>
            <a:off x="9973183" y="1604457"/>
            <a:ext cx="308113" cy="168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7028E-7134-4F72-9312-AC372DCEDCC4}"/>
              </a:ext>
            </a:extLst>
          </p:cNvPr>
          <p:cNvSpPr txBox="1"/>
          <p:nvPr/>
        </p:nvSpPr>
        <p:spPr>
          <a:xfrm>
            <a:off x="10345187" y="1231739"/>
            <a:ext cx="179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Availability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87284-7F61-4650-ACFE-A5C98B3D15B7}"/>
              </a:ext>
            </a:extLst>
          </p:cNvPr>
          <p:cNvSpPr txBox="1"/>
          <p:nvPr/>
        </p:nvSpPr>
        <p:spPr>
          <a:xfrm>
            <a:off x="10345187" y="149299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MTBF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85162-00A4-4810-9667-C7C59F80C61D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AEE92-0F0E-4DBA-B411-6AD2088F088D}"/>
              </a:ext>
            </a:extLst>
          </p:cNvPr>
          <p:cNvSpPr txBox="1"/>
          <p:nvPr/>
        </p:nvSpPr>
        <p:spPr>
          <a:xfrm>
            <a:off x="4450702" y="902760"/>
            <a:ext cx="3236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Performance/ Run</a:t>
            </a:r>
          </a:p>
        </p:txBody>
      </p:sp>
    </p:spTree>
    <p:extLst>
      <p:ext uri="{BB962C8B-B14F-4D97-AF65-F5344CB8AC3E}">
        <p14:creationId xmlns:p14="http://schemas.microsoft.com/office/powerpoint/2010/main" val="32462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43BA09-737B-4618-8AE5-BC5A34BD4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9706"/>
              </p:ext>
            </p:extLst>
          </p:nvPr>
        </p:nvGraphicFramePr>
        <p:xfrm>
          <a:off x="631372" y="1605877"/>
          <a:ext cx="10624457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5DF8CA0-DD0F-491E-B930-39F13236A2D3}"/>
              </a:ext>
            </a:extLst>
          </p:cNvPr>
          <p:cNvSpPr/>
          <p:nvPr/>
        </p:nvSpPr>
        <p:spPr>
          <a:xfrm>
            <a:off x="1254423" y="20852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downtime &amp; failures in 2025 (until Oct 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0FFCB-C505-4212-AF73-2EBE9CD9F398}"/>
              </a:ext>
            </a:extLst>
          </p:cNvPr>
          <p:cNvSpPr/>
          <p:nvPr/>
        </p:nvSpPr>
        <p:spPr>
          <a:xfrm>
            <a:off x="9477176" y="2187067"/>
            <a:ext cx="308113" cy="168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3BC13-0EF0-4DBC-B95D-688F9970D3F5}"/>
              </a:ext>
            </a:extLst>
          </p:cNvPr>
          <p:cNvSpPr/>
          <p:nvPr/>
        </p:nvSpPr>
        <p:spPr>
          <a:xfrm>
            <a:off x="9476239" y="1842982"/>
            <a:ext cx="308113" cy="1689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F6A2A-79E3-41CF-8F50-CCCC9003CDE5}"/>
              </a:ext>
            </a:extLst>
          </p:cNvPr>
          <p:cNvSpPr txBox="1"/>
          <p:nvPr/>
        </p:nvSpPr>
        <p:spPr>
          <a:xfrm>
            <a:off x="9858175" y="2086488"/>
            <a:ext cx="20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downtime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C8CCF-2145-4C4B-A477-7DAD634F7CAE}"/>
              </a:ext>
            </a:extLst>
          </p:cNvPr>
          <p:cNvSpPr txBox="1"/>
          <p:nvPr/>
        </p:nvSpPr>
        <p:spPr>
          <a:xfrm>
            <a:off x="9868121" y="1731524"/>
            <a:ext cx="19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failures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D25E6-96C6-4C79-9F25-70D3A6EFFC61}"/>
              </a:ext>
            </a:extLst>
          </p:cNvPr>
          <p:cNvSpPr txBox="1"/>
          <p:nvPr/>
        </p:nvSpPr>
        <p:spPr>
          <a:xfrm rot="16200000">
            <a:off x="1749294" y="162094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12205-7D3C-418A-89CA-9C71993AD67A}"/>
              </a:ext>
            </a:extLst>
          </p:cNvPr>
          <p:cNvSpPr txBox="1"/>
          <p:nvPr/>
        </p:nvSpPr>
        <p:spPr>
          <a:xfrm rot="16200000">
            <a:off x="2368833" y="255852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15.4%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FDFA5-960D-4F3D-9649-0D60B4EDAD12}"/>
              </a:ext>
            </a:extLst>
          </p:cNvPr>
          <p:cNvSpPr txBox="1"/>
          <p:nvPr/>
        </p:nvSpPr>
        <p:spPr>
          <a:xfrm rot="16200000">
            <a:off x="2975120" y="265792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14.7%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F2B28-A9A2-45BB-97C3-8906743BB83A}"/>
              </a:ext>
            </a:extLst>
          </p:cNvPr>
          <p:cNvSpPr txBox="1"/>
          <p:nvPr/>
        </p:nvSpPr>
        <p:spPr>
          <a:xfrm rot="16200000">
            <a:off x="3561530" y="279706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CC909-5165-42CC-A062-6457C04B6922}"/>
              </a:ext>
            </a:extLst>
          </p:cNvPr>
          <p:cNvSpPr txBox="1"/>
          <p:nvPr/>
        </p:nvSpPr>
        <p:spPr>
          <a:xfrm rot="16200000">
            <a:off x="4187692" y="29064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461E1-F562-4AED-A4FC-8336F4DB3FF5}"/>
              </a:ext>
            </a:extLst>
          </p:cNvPr>
          <p:cNvSpPr txBox="1"/>
          <p:nvPr/>
        </p:nvSpPr>
        <p:spPr>
          <a:xfrm rot="16200000">
            <a:off x="4833732" y="303561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88D16-F405-4079-A174-9440383D39CD}"/>
              </a:ext>
            </a:extLst>
          </p:cNvPr>
          <p:cNvSpPr txBox="1"/>
          <p:nvPr/>
        </p:nvSpPr>
        <p:spPr>
          <a:xfrm rot="16200000">
            <a:off x="5489712" y="4556291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EDF59-225C-4014-BC9A-7EF5D1A4D7B7}"/>
              </a:ext>
            </a:extLst>
          </p:cNvPr>
          <p:cNvSpPr txBox="1"/>
          <p:nvPr/>
        </p:nvSpPr>
        <p:spPr>
          <a:xfrm rot="16200000">
            <a:off x="6095999" y="472525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2A478E-76EB-4B46-B27B-F0D69EA0B54E}"/>
              </a:ext>
            </a:extLst>
          </p:cNvPr>
          <p:cNvSpPr txBox="1"/>
          <p:nvPr/>
        </p:nvSpPr>
        <p:spPr>
          <a:xfrm rot="16200000">
            <a:off x="6742040" y="4705376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22C68-B47B-469B-9D41-D00CD405ED5F}"/>
              </a:ext>
            </a:extLst>
          </p:cNvPr>
          <p:cNvSpPr txBox="1"/>
          <p:nvPr/>
        </p:nvSpPr>
        <p:spPr>
          <a:xfrm rot="16200000">
            <a:off x="7338384" y="470537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6C8103-440B-4AC7-ACA6-CE4A4A8D3FC0}"/>
              </a:ext>
            </a:extLst>
          </p:cNvPr>
          <p:cNvSpPr txBox="1"/>
          <p:nvPr/>
        </p:nvSpPr>
        <p:spPr>
          <a:xfrm rot="16200000">
            <a:off x="7944670" y="479483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6B507-50D5-49A5-BB7F-10F8A817E22F}"/>
              </a:ext>
            </a:extLst>
          </p:cNvPr>
          <p:cNvSpPr txBox="1"/>
          <p:nvPr/>
        </p:nvSpPr>
        <p:spPr>
          <a:xfrm rot="16200000">
            <a:off x="8560899" y="482464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DE81E-6306-443E-9D19-53D120E3682F}"/>
              </a:ext>
            </a:extLst>
          </p:cNvPr>
          <p:cNvSpPr txBox="1"/>
          <p:nvPr/>
        </p:nvSpPr>
        <p:spPr>
          <a:xfrm rot="16200000">
            <a:off x="10419508" y="495385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E2F173-2719-4486-974C-D28B018177BE}"/>
              </a:ext>
            </a:extLst>
          </p:cNvPr>
          <p:cNvSpPr txBox="1"/>
          <p:nvPr/>
        </p:nvSpPr>
        <p:spPr>
          <a:xfrm rot="16200000">
            <a:off x="9793344" y="490415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483534-2468-4541-811E-9B1970862DF0}"/>
              </a:ext>
            </a:extLst>
          </p:cNvPr>
          <p:cNvSpPr txBox="1"/>
          <p:nvPr/>
        </p:nvSpPr>
        <p:spPr>
          <a:xfrm rot="16200000">
            <a:off x="9197002" y="490415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0035A-1756-406F-BBB0-7322A6F5BAD2}"/>
              </a:ext>
            </a:extLst>
          </p:cNvPr>
          <p:cNvSpPr txBox="1"/>
          <p:nvPr/>
        </p:nvSpPr>
        <p:spPr>
          <a:xfrm>
            <a:off x="1979782" y="929774"/>
            <a:ext cx="853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machine downtime = 59.2 h   &amp;   Total number of failures = 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5E0058-0F91-4221-B9C4-40556DE3C4D8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08D2CB-8EA0-4144-8C38-E5C0CE3E27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8" y="9939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38956"/>
              </p:ext>
            </p:extLst>
          </p:nvPr>
        </p:nvGraphicFramePr>
        <p:xfrm>
          <a:off x="57581" y="1171866"/>
          <a:ext cx="9525000" cy="516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0DF4737-681C-430D-A145-BE82609C81D4}"/>
              </a:ext>
            </a:extLst>
          </p:cNvPr>
          <p:cNvSpPr/>
          <p:nvPr/>
        </p:nvSpPr>
        <p:spPr>
          <a:xfrm>
            <a:off x="10013884" y="1153412"/>
            <a:ext cx="308113" cy="168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0154D-D2E6-40B9-A6D7-CC357ED7618D}"/>
              </a:ext>
            </a:extLst>
          </p:cNvPr>
          <p:cNvSpPr/>
          <p:nvPr/>
        </p:nvSpPr>
        <p:spPr>
          <a:xfrm>
            <a:off x="10022879" y="1425551"/>
            <a:ext cx="308113" cy="168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C1E77-D3A6-42B0-AEB1-0B61D8F4FED4}"/>
              </a:ext>
            </a:extLst>
          </p:cNvPr>
          <p:cNvSpPr txBox="1"/>
          <p:nvPr/>
        </p:nvSpPr>
        <p:spPr>
          <a:xfrm>
            <a:off x="10394883" y="1052833"/>
            <a:ext cx="179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Availability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1249C-D2AE-4188-85B1-1BF513AB8AAA}"/>
              </a:ext>
            </a:extLst>
          </p:cNvPr>
          <p:cNvSpPr txBox="1"/>
          <p:nvPr/>
        </p:nvSpPr>
        <p:spPr>
          <a:xfrm>
            <a:off x="10394883" y="131409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MTBF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2995D96-264F-4B71-8C8D-DEA63E07F3E9}"/>
              </a:ext>
            </a:extLst>
          </p:cNvPr>
          <p:cNvSpPr/>
          <p:nvPr/>
        </p:nvSpPr>
        <p:spPr>
          <a:xfrm>
            <a:off x="4820081" y="6353711"/>
            <a:ext cx="4464995" cy="461665"/>
          </a:xfrm>
          <a:prstGeom prst="wedgeRoundRectCallout">
            <a:avLst>
              <a:gd name="adj1" fmla="val -36110"/>
              <a:gd name="adj2" fmla="val -1585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Exceptional year of power grid instability 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918C3D-5189-4C40-9713-F552B39B25EF}"/>
              </a:ext>
            </a:extLst>
          </p:cNvPr>
          <p:cNvSpPr/>
          <p:nvPr/>
        </p:nvSpPr>
        <p:spPr>
          <a:xfrm>
            <a:off x="1747594" y="42624"/>
            <a:ext cx="8662463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Statistics over last years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Including power grid failure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16168AD-5AF4-465E-9F07-23DFE8BA5036}"/>
              </a:ext>
            </a:extLst>
          </p:cNvPr>
          <p:cNvSpPr/>
          <p:nvPr/>
        </p:nvSpPr>
        <p:spPr>
          <a:xfrm>
            <a:off x="9702800" y="3271520"/>
            <a:ext cx="2430032" cy="2533647"/>
          </a:xfrm>
          <a:prstGeom prst="wedgeRoundRectCallout">
            <a:avLst>
              <a:gd name="adj1" fmla="val -101029"/>
              <a:gd name="adj2" fmla="val 29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BMS of cooling</a:t>
            </a:r>
          </a:p>
          <a:p>
            <a:r>
              <a:rPr lang="en-US" dirty="0">
                <a:solidFill>
                  <a:schemeClr val="tx1"/>
                </a:solidFill>
              </a:rPr>
              <a:t> system upgraded to PLC (Aug 2024)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Configuration of RF LLEs improved (Sep 2024)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B393C-3F08-454D-925E-6E3733D29997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85604-ADB5-4948-8385-8FB064E20B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9" y="9939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0D6F32-0C19-4986-B0E3-3E8A2EDC5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74804"/>
              </p:ext>
            </p:extLst>
          </p:nvPr>
        </p:nvGraphicFramePr>
        <p:xfrm>
          <a:off x="520148" y="1955800"/>
          <a:ext cx="11151704" cy="338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14">
                  <a:extLst>
                    <a:ext uri="{9D8B030D-6E8A-4147-A177-3AD203B41FA5}">
                      <a16:colId xmlns:a16="http://schemas.microsoft.com/office/drawing/2014/main" val="3546947151"/>
                    </a:ext>
                  </a:extLst>
                </a:gridCol>
                <a:gridCol w="4680629">
                  <a:extLst>
                    <a:ext uri="{9D8B030D-6E8A-4147-A177-3AD203B41FA5}">
                      <a16:colId xmlns:a16="http://schemas.microsoft.com/office/drawing/2014/main" val="2061025904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1303874528"/>
                    </a:ext>
                  </a:extLst>
                </a:gridCol>
              </a:tblGrid>
              <a:tr h="647195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system’s contribution to machine downtime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0820"/>
                  </a:ext>
                </a:extLst>
              </a:tr>
              <a:tr h="714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2024 (Feb – October)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2025 (Feb – October)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73333"/>
                  </a:ext>
                </a:extLst>
              </a:tr>
              <a:tr h="855204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Cooling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15.5 h</a:t>
                      </a:r>
                    </a:p>
                    <a:p>
                      <a:pPr algn="ctr"/>
                      <a:r>
                        <a:rPr lang="en-US" sz="2400" dirty="0"/>
                        <a:t>(62% due to BMS)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</a:rPr>
                        <a:t>6.6 h</a:t>
                      </a:r>
                    </a:p>
                    <a:p>
                      <a:pPr algn="ctr"/>
                      <a:r>
                        <a:rPr lang="en-US" sz="2400" dirty="0"/>
                        <a:t>(0% due to the PLC)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67936"/>
                  </a:ext>
                </a:extLst>
              </a:tr>
              <a:tr h="1074638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RF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79.8 h</a:t>
                      </a:r>
                    </a:p>
                    <a:p>
                      <a:pPr algn="ctr"/>
                      <a:r>
                        <a:rPr lang="en-US" sz="2400" dirty="0"/>
                        <a:t>(88% due to LLE)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</a:rPr>
                        <a:t>0.5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54712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4C5E1DC-AE1E-4E77-BAB0-FA626670BACB}"/>
              </a:ext>
            </a:extLst>
          </p:cNvPr>
          <p:cNvSpPr/>
          <p:nvPr/>
        </p:nvSpPr>
        <p:spPr>
          <a:xfrm>
            <a:off x="436880" y="101601"/>
            <a:ext cx="11334583" cy="9042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Performance of cooling and RF systems in 2024 versus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E194B-3DF9-4559-A397-C8AFA394D6E7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39985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5DB36-6872-4731-B4FF-A077BE28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66" y="941379"/>
            <a:ext cx="8170937" cy="5873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5B3FD-8400-41FA-977F-2409E3C7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1" y="5007689"/>
            <a:ext cx="3045151" cy="1759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53A4C-A75C-4E3C-ADBE-97D32CFC8323}"/>
              </a:ext>
            </a:extLst>
          </p:cNvPr>
          <p:cNvSpPr txBox="1"/>
          <p:nvPr/>
        </p:nvSpPr>
        <p:spPr>
          <a:xfrm>
            <a:off x="33444" y="1210131"/>
            <a:ext cx="400558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        </a:t>
            </a:r>
            <a:r>
              <a:rPr lang="en-US" sz="2800" i="1" dirty="0"/>
              <a:t>Total shifts: </a:t>
            </a:r>
            <a:r>
              <a:rPr lang="en-US" sz="2800" i="1" dirty="0">
                <a:solidFill>
                  <a:srgbClr val="0070C0"/>
                </a:solidFill>
              </a:rPr>
              <a:t>4392h</a:t>
            </a:r>
          </a:p>
          <a:p>
            <a:r>
              <a:rPr lang="en-US" sz="2400" i="1" dirty="0"/>
              <a:t>        =================</a:t>
            </a:r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/>
              <a:t>User time    : </a:t>
            </a:r>
            <a:r>
              <a:rPr lang="en-US" sz="2400" i="1" dirty="0">
                <a:solidFill>
                  <a:srgbClr val="0070C0"/>
                </a:solidFill>
              </a:rPr>
              <a:t>3528h (80.3%)</a:t>
            </a:r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/>
              <a:t>Machine dev.: </a:t>
            </a:r>
            <a:r>
              <a:rPr lang="en-US" sz="2400" i="1" dirty="0">
                <a:solidFill>
                  <a:srgbClr val="0070C0"/>
                </a:solidFill>
              </a:rPr>
              <a:t>760h (17.3%)</a:t>
            </a:r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/>
              <a:t>Beamline dev. : </a:t>
            </a:r>
            <a:r>
              <a:rPr lang="en-US" sz="2400" i="1" dirty="0">
                <a:solidFill>
                  <a:srgbClr val="0070C0"/>
                </a:solidFill>
              </a:rPr>
              <a:t>72h (1.64%)</a:t>
            </a:r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/>
              <a:t>Machine pre.  : </a:t>
            </a:r>
            <a:r>
              <a:rPr lang="en-US" sz="2400" i="1" dirty="0">
                <a:solidFill>
                  <a:srgbClr val="0070C0"/>
                </a:solidFill>
              </a:rPr>
              <a:t>32h (0.73%)</a:t>
            </a:r>
          </a:p>
          <a:p>
            <a:endParaRPr lang="en-US" sz="2400" i="1" dirty="0"/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 mode: 56h </a:t>
            </a:r>
          </a:p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B050"/>
                </a:solidFill>
              </a:rPr>
              <a:t>Low energy mode: 832h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D5D78A2-C582-4E3E-AA40-519A0A11FD66}"/>
              </a:ext>
            </a:extLst>
          </p:cNvPr>
          <p:cNvSpPr/>
          <p:nvPr/>
        </p:nvSpPr>
        <p:spPr>
          <a:xfrm>
            <a:off x="1759226" y="28239"/>
            <a:ext cx="8889115" cy="80191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calendar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71898-C06F-4F3A-A416-D375A3AD12D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9" y="9939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44BB691-86B9-4EAC-B918-187244648248}"/>
              </a:ext>
            </a:extLst>
          </p:cNvPr>
          <p:cNvSpPr/>
          <p:nvPr/>
        </p:nvSpPr>
        <p:spPr>
          <a:xfrm>
            <a:off x="436880" y="2149059"/>
            <a:ext cx="11334583" cy="15482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Major Upgrades on the Machine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D8FC4-EB0C-4D90-8189-8D28DD28ABD4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168222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415681B-49A7-4CFC-AB70-0E936329BD1B}"/>
              </a:ext>
            </a:extLst>
          </p:cNvPr>
          <p:cNvSpPr/>
          <p:nvPr/>
        </p:nvSpPr>
        <p:spPr>
          <a:xfrm>
            <a:off x="1254423" y="19904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Upgrade on compressed air system (Aug 2025)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77A37-7C88-42CD-A6FF-7B8842871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92" y="3311089"/>
            <a:ext cx="3735882" cy="3405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ED2FD-9D1B-45DA-BAB1-201F5D345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5430" r="9939" b="-1"/>
          <a:stretch/>
        </p:blipFill>
        <p:spPr>
          <a:xfrm>
            <a:off x="1356113" y="3762205"/>
            <a:ext cx="2759313" cy="3016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52E12-94C5-4BBF-A751-4740D5E129F0}"/>
              </a:ext>
            </a:extLst>
          </p:cNvPr>
          <p:cNvSpPr txBox="1"/>
          <p:nvPr/>
        </p:nvSpPr>
        <p:spPr>
          <a:xfrm>
            <a:off x="36862" y="1085613"/>
            <a:ext cx="56582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air compressors (ZT15) (31.1 L/s each):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Running under </a:t>
            </a:r>
            <a:r>
              <a:rPr lang="en-US" sz="2000" dirty="0">
                <a:solidFill>
                  <a:srgbClr val="FF0000"/>
                </a:solidFill>
              </a:rPr>
              <a:t>risky conditions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</a:t>
            </a:r>
            <a:r>
              <a:rPr lang="en-US" sz="2000" dirty="0"/>
              <a:t>(</a:t>
            </a:r>
            <a:r>
              <a:rPr lang="en-US" sz="2000" i="1" dirty="0">
                <a:solidFill>
                  <a:srgbClr val="FF0000"/>
                </a:solidFill>
              </a:rPr>
              <a:t>exceeded their overhaul time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 compressor can’t run the machine </a:t>
            </a:r>
          </a:p>
          <a:p>
            <a:pPr lvl="1"/>
            <a:r>
              <a:rPr lang="en-US" sz="2000" dirty="0"/>
              <a:t>     (machine load ~ 45 L/s).</a:t>
            </a:r>
            <a:endParaRPr lang="en-US" sz="2000" i="1" dirty="0"/>
          </a:p>
          <a:p>
            <a:r>
              <a:rPr lang="en-US" sz="2000" i="1" dirty="0">
                <a:solidFill>
                  <a:srgbClr val="FF0000"/>
                </a:solidFill>
              </a:rPr>
              <a:t>    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      </a:t>
            </a:r>
            <a:r>
              <a:rPr lang="en-US" sz="2400" i="1" dirty="0">
                <a:solidFill>
                  <a:srgbClr val="FF0000"/>
                </a:solidFill>
              </a:rPr>
              <a:t>A single point of failure for the machine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1A441-B05B-43DB-8BC0-449D7387A650}"/>
              </a:ext>
            </a:extLst>
          </p:cNvPr>
          <p:cNvSpPr txBox="1"/>
          <p:nvPr/>
        </p:nvSpPr>
        <p:spPr>
          <a:xfrm>
            <a:off x="6288570" y="1085613"/>
            <a:ext cx="58959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new compressors (ZT30) (</a:t>
            </a:r>
            <a:r>
              <a:rPr lang="en-US" sz="2000" b="1" dirty="0"/>
              <a:t>70.4 L/s</a:t>
            </a:r>
            <a:r>
              <a:rPr lang="en-US" sz="2000" dirty="0"/>
              <a:t> each).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The condition “one compressor running, one on standby” is achieved.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                </a:t>
            </a:r>
            <a:r>
              <a:rPr lang="en-US" sz="2400" dirty="0">
                <a:solidFill>
                  <a:srgbClr val="00B050"/>
                </a:solidFill>
              </a:rPr>
              <a:t>The system isn’t critical anymore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4A98C-0194-4EFF-A823-6987AAC92697}"/>
              </a:ext>
            </a:extLst>
          </p:cNvPr>
          <p:cNvSpPr txBox="1"/>
          <p:nvPr/>
        </p:nvSpPr>
        <p:spPr>
          <a:xfrm>
            <a:off x="4547580" y="4657070"/>
            <a:ext cx="26433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Fully funded by PSI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800" i="1" dirty="0">
                <a:latin typeface="CommercialScript BT" panose="03030803040807090C04" pitchFamily="66" charset="0"/>
              </a:rPr>
              <a:t>Many thanks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99CF41F-21CC-4354-A84D-B681516371CB}"/>
              </a:ext>
            </a:extLst>
          </p:cNvPr>
          <p:cNvSpPr/>
          <p:nvPr/>
        </p:nvSpPr>
        <p:spPr>
          <a:xfrm>
            <a:off x="5138530" y="1808923"/>
            <a:ext cx="1182340" cy="84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A3B14-3BD6-4C01-B8D2-B8C63F813BFA}"/>
              </a:ext>
            </a:extLst>
          </p:cNvPr>
          <p:cNvSpPr txBox="1"/>
          <p:nvPr/>
        </p:nvSpPr>
        <p:spPr>
          <a:xfrm>
            <a:off x="4744693" y="2046397"/>
            <a:ext cx="1934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Upgraded 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8E144-D6E1-4FB8-A37F-5B7E5AAE488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12DA5F1-D83E-4CD7-AAC5-910BF51A30AB}"/>
              </a:ext>
            </a:extLst>
          </p:cNvPr>
          <p:cNvSpPr/>
          <p:nvPr/>
        </p:nvSpPr>
        <p:spPr>
          <a:xfrm>
            <a:off x="1254423" y="19904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A spare power supply for storage ring dipoles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427EF-4BFE-45CA-9074-A6033E0E7DFA}"/>
              </a:ext>
            </a:extLst>
          </p:cNvPr>
          <p:cNvSpPr txBox="1"/>
          <p:nvPr/>
        </p:nvSpPr>
        <p:spPr>
          <a:xfrm>
            <a:off x="55270" y="1182519"/>
            <a:ext cx="808630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SR dipoles’ PS is a big and complicated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Any failure takes several days of troubleshooting and repair</a:t>
            </a:r>
          </a:p>
          <a:p>
            <a:r>
              <a:rPr lang="en-US" sz="2400" dirty="0"/>
              <a:t>           </a:t>
            </a:r>
          </a:p>
          <a:p>
            <a:r>
              <a:rPr lang="en-US" sz="2400" dirty="0"/>
              <a:t>            </a:t>
            </a:r>
            <a:r>
              <a:rPr lang="en-US" sz="2800" i="1" dirty="0">
                <a:solidFill>
                  <a:srgbClr val="FF0000"/>
                </a:solidFill>
              </a:rPr>
              <a:t>A single point of failure for the machine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spare one has been manufactured by EEI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Shipment in Nov 2025 &amp; installation in Jan 2026 </a:t>
            </a:r>
          </a:p>
          <a:p>
            <a:r>
              <a:rPr lang="en-US" sz="2400" dirty="0"/>
              <a:t>        (</a:t>
            </a:r>
            <a:r>
              <a:rPr lang="en-US" i="1" dirty="0">
                <a:solidFill>
                  <a:srgbClr val="00B050"/>
                </a:solidFill>
              </a:rPr>
              <a:t>The planned fast switching between the two PSs will reduce a lot the MTTR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80E2E-6189-4323-8E1F-49DC164B2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99" y="922984"/>
            <a:ext cx="3873792" cy="2905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944EB-4995-48C5-AF81-5E7FF83CD071}"/>
              </a:ext>
            </a:extLst>
          </p:cNvPr>
          <p:cNvSpPr txBox="1"/>
          <p:nvPr/>
        </p:nvSpPr>
        <p:spPr>
          <a:xfrm>
            <a:off x="9455416" y="3123748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Dipole 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2C99A-58B9-436E-BAB4-F5327D3A0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 b="2608"/>
          <a:stretch/>
        </p:blipFill>
        <p:spPr>
          <a:xfrm>
            <a:off x="8252998" y="3915775"/>
            <a:ext cx="3870050" cy="2889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2003E-E00A-4B74-A6F9-5DAF182B9825}"/>
              </a:ext>
            </a:extLst>
          </p:cNvPr>
          <p:cNvSpPr txBox="1"/>
          <p:nvPr/>
        </p:nvSpPr>
        <p:spPr>
          <a:xfrm>
            <a:off x="1749705" y="5124203"/>
            <a:ext cx="38700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Funded mainly by PSI</a:t>
            </a:r>
          </a:p>
          <a:p>
            <a:pPr algn="ctr"/>
            <a:r>
              <a:rPr lang="en-US" sz="2800" i="1" dirty="0">
                <a:latin typeface="CommercialScript BT" panose="03030803040807090C04" pitchFamily="66" charset="0"/>
              </a:rPr>
              <a:t>Many thanks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Partial fund from SESAME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E97B43B-37C5-4A71-A358-10932B1BFB9B}"/>
              </a:ext>
            </a:extLst>
          </p:cNvPr>
          <p:cNvSpPr/>
          <p:nvPr/>
        </p:nvSpPr>
        <p:spPr>
          <a:xfrm rot="5400000">
            <a:off x="3230460" y="2928649"/>
            <a:ext cx="784291" cy="84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651B7-70B7-4005-9969-E17B5E8C8F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52617F2-8E04-4811-B7D4-8523DBC24F61}"/>
              </a:ext>
            </a:extLst>
          </p:cNvPr>
          <p:cNvSpPr/>
          <p:nvPr/>
        </p:nvSpPr>
        <p:spPr>
          <a:xfrm>
            <a:off x="1184850" y="19878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Further upgrades on the cooling system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04D87-97EA-4C93-8C62-1A8C588BA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5" y="1212576"/>
            <a:ext cx="3692572" cy="2769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F2295-E4FE-4261-9A63-2BBA65DD9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57" y="1213489"/>
            <a:ext cx="3692572" cy="276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F3E35-B06E-46DC-82F2-78602B3A5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7" y="1224342"/>
            <a:ext cx="3692572" cy="2769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6C803-6DB0-420F-A7F1-E00C0E248F2C}"/>
              </a:ext>
            </a:extLst>
          </p:cNvPr>
          <p:cNvSpPr txBox="1"/>
          <p:nvPr/>
        </p:nvSpPr>
        <p:spPr>
          <a:xfrm>
            <a:off x="258420" y="4263646"/>
            <a:ext cx="1184187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Cooling parts donated by SOLEIL arrived at SESAME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Further upgrades on SESAME cooling system are planned starting January 2026</a:t>
            </a:r>
          </a:p>
          <a:p>
            <a:r>
              <a:rPr lang="en-US" sz="2400" dirty="0"/>
              <a:t>      (main SR pumps, heat exchanger, DI water feeding unit, …..)</a:t>
            </a:r>
          </a:p>
          <a:p>
            <a:r>
              <a:rPr lang="en-US" sz="2400" dirty="0"/>
              <a:t>           </a:t>
            </a:r>
          </a:p>
          <a:p>
            <a:r>
              <a:rPr lang="en-US" sz="2400" dirty="0"/>
              <a:t>                                                              </a:t>
            </a:r>
            <a:r>
              <a:rPr lang="en-US" sz="2800" i="1" dirty="0">
                <a:latin typeface="CommercialScript BT" panose="03030803040807090C04" pitchFamily="66" charset="0"/>
              </a:rPr>
              <a:t>Many thanks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1BF83-6F48-4FE6-ABFE-41940AD1C46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C55AED9-8CE8-4891-8031-9A075013603D}"/>
              </a:ext>
            </a:extLst>
          </p:cNvPr>
          <p:cNvSpPr/>
          <p:nvPr/>
        </p:nvSpPr>
        <p:spPr>
          <a:xfrm>
            <a:off x="1254423" y="19878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The future full energy injector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34402-CC10-46DC-A187-1DC12EE58BD5}"/>
              </a:ext>
            </a:extLst>
          </p:cNvPr>
          <p:cNvSpPr txBox="1"/>
          <p:nvPr/>
        </p:nvSpPr>
        <p:spPr>
          <a:xfrm>
            <a:off x="8577" y="1272478"/>
            <a:ext cx="74869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draft CDR is finished (under review by the MAC)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Main features</a:t>
            </a:r>
            <a:r>
              <a:rPr lang="en-US" sz="24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compact 100MeV </a:t>
            </a:r>
            <a:r>
              <a:rPr lang="en-US" sz="2400" dirty="0" err="1"/>
              <a:t>linac</a:t>
            </a:r>
            <a:r>
              <a:rPr lang="en-US" sz="2400" dirty="0"/>
              <a:t> (8.2 – 8.6 m)</a:t>
            </a:r>
          </a:p>
          <a:p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It uses one HG accelerating section (27 – 30 MV/m)</a:t>
            </a:r>
          </a:p>
          <a:p>
            <a:r>
              <a:rPr lang="en-US" sz="2400" dirty="0"/>
              <a:t>       	(</a:t>
            </a:r>
            <a:r>
              <a:rPr lang="en-US" sz="2400" i="1" dirty="0">
                <a:solidFill>
                  <a:srgbClr val="FF0000"/>
                </a:solidFill>
              </a:rPr>
              <a:t>adopting the design of FERMI HG structure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30 </a:t>
            </a:r>
            <a:r>
              <a:rPr lang="en-US" sz="2400" dirty="0" err="1"/>
              <a:t>nm.rad</a:t>
            </a:r>
            <a:r>
              <a:rPr lang="en-US" sz="2400" dirty="0"/>
              <a:t>, 118.2 m, 2.5 GeV booster </a:t>
            </a:r>
          </a:p>
          <a:p>
            <a:r>
              <a:rPr lang="en-US" sz="2400" dirty="0"/>
              <a:t>   	(</a:t>
            </a:r>
            <a:r>
              <a:rPr lang="en-US" sz="2400" i="1" dirty="0">
                <a:solidFill>
                  <a:srgbClr val="FF0000"/>
                </a:solidFill>
              </a:rPr>
              <a:t>attached to the inner of SR tunnel</a:t>
            </a:r>
            <a:r>
              <a:rPr lang="en-US" sz="2400" dirty="0"/>
              <a:t>) 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project is to be done in two phases, keeping</a:t>
            </a:r>
          </a:p>
          <a:p>
            <a:r>
              <a:rPr lang="en-US" sz="2400" dirty="0"/>
              <a:t>            the microtron as a standby pre-injector in phase 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4A39-B5C7-4887-BF0F-2E6D8485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8" y="993913"/>
            <a:ext cx="4492799" cy="5622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0FCCD-463F-4689-B44B-72B2535F9EAA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6CF0C-B728-4A67-B756-49515B8461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7038" y="1526887"/>
            <a:ext cx="437171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O     </a:t>
            </a:r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Introduction    </a:t>
            </a:r>
          </a:p>
          <a:p>
            <a:endParaRPr lang="en-US" sz="2400" b="1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Machine performance </a:t>
            </a:r>
            <a:endParaRPr lang="en-US" sz="2800" dirty="0">
              <a:latin typeface="Palatino Linotype" pitchFamily="18" charset="0"/>
              <a:cs typeface="Arial" pitchFamily="34" charset="0"/>
            </a:endParaRPr>
          </a:p>
          <a:p>
            <a:endParaRPr lang="en-US" sz="2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Machine upgrades</a:t>
            </a:r>
          </a:p>
          <a:p>
            <a:endParaRPr lang="en-US" sz="2800" dirty="0">
              <a:latin typeface="Palatino Linotype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Major incidents</a:t>
            </a:r>
          </a:p>
          <a:p>
            <a:endParaRPr lang="en-US" sz="2800" dirty="0">
              <a:latin typeface="Palatino Linotype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Energy sustainability</a:t>
            </a:r>
          </a:p>
          <a:p>
            <a:r>
              <a:rPr lang="en-US" sz="2800" dirty="0"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5010" y="328121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Palatino Linotype" pitchFamily="18" charset="0"/>
              </a:rPr>
              <a:t>Outline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5"/>
            <a:ext cx="815926" cy="1029549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DFB6BC-0AA6-4F12-96A6-663B137E4B71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81883-A24F-4B2F-B527-D2634949672D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273050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D5473-738F-4C42-9A73-DB9A369497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17" y="1079749"/>
            <a:ext cx="4790654" cy="462531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AC5D16-F06F-46B6-9E3D-6407F02A1D90}"/>
              </a:ext>
            </a:extLst>
          </p:cNvPr>
          <p:cNvSpPr/>
          <p:nvPr/>
        </p:nvSpPr>
        <p:spPr>
          <a:xfrm>
            <a:off x="1254423" y="19877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The future full energy injector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25955-1E03-4A08-9EBD-DE61C8DA3D43}"/>
              </a:ext>
            </a:extLst>
          </p:cNvPr>
          <p:cNvSpPr txBox="1"/>
          <p:nvPr/>
        </p:nvSpPr>
        <p:spPr>
          <a:xfrm>
            <a:off x="78150" y="1024003"/>
            <a:ext cx="1179656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Why a compact 100MeV </a:t>
            </a:r>
            <a:r>
              <a:rPr lang="en-US" sz="2400" b="1" i="1" dirty="0" err="1"/>
              <a:t>linac</a:t>
            </a:r>
            <a:r>
              <a:rPr lang="en-US" sz="2400" b="1" i="1" dirty="0"/>
              <a:t> (8.2 – 8.6m):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Fits the space available in booster tunnel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Lower cost (</a:t>
            </a:r>
            <a:r>
              <a:rPr lang="en-US" sz="2400" dirty="0">
                <a:solidFill>
                  <a:srgbClr val="00B050"/>
                </a:solidFill>
              </a:rPr>
              <a:t>no new bunker is needed</a:t>
            </a:r>
            <a:r>
              <a:rPr lang="en-US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Space effective 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Less efforts (</a:t>
            </a:r>
            <a:r>
              <a:rPr lang="en-US" sz="2400" dirty="0">
                <a:solidFill>
                  <a:srgbClr val="00B050"/>
                </a:solidFill>
              </a:rPr>
              <a:t>no construction work required</a:t>
            </a:r>
            <a:r>
              <a:rPr lang="en-US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No dark period is needed (</a:t>
            </a:r>
            <a:r>
              <a:rPr lang="en-US" sz="2400" dirty="0">
                <a:solidFill>
                  <a:srgbClr val="00B050"/>
                </a:solidFill>
              </a:rPr>
              <a:t>installation &amp;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      commissioning can be done during user’s time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      &amp; normal shutdowns</a:t>
            </a:r>
            <a:r>
              <a:rPr lang="en-US" sz="2400" dirty="0"/>
              <a:t>)</a:t>
            </a:r>
          </a:p>
          <a:p>
            <a:endParaRPr lang="en-US" sz="2400" i="1" dirty="0"/>
          </a:p>
          <a:p>
            <a:r>
              <a:rPr lang="en-US" sz="2800" b="1" i="1" dirty="0">
                <a:solidFill>
                  <a:srgbClr val="FF0000"/>
                </a:solidFill>
              </a:rPr>
              <a:t>Phase I</a:t>
            </a:r>
            <a:r>
              <a:rPr lang="en-US" sz="2400" i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linac</a:t>
            </a:r>
            <a:r>
              <a:rPr lang="en-US" sz="2400" dirty="0"/>
              <a:t> installed parallel to Microtron with injection</a:t>
            </a:r>
          </a:p>
          <a:p>
            <a:r>
              <a:rPr lang="en-US" sz="2400" dirty="0"/>
              <a:t>       at different section into the 800MeV booster.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microtron will be kept as a standby pre-injector until reliability of the </a:t>
            </a:r>
            <a:r>
              <a:rPr lang="en-US" sz="2400" dirty="0" err="1"/>
              <a:t>linac</a:t>
            </a:r>
            <a:r>
              <a:rPr lang="en-US" sz="2400" dirty="0"/>
              <a:t> is approved</a:t>
            </a:r>
          </a:p>
          <a:p>
            <a:r>
              <a:rPr lang="en-US" sz="2400" dirty="0"/>
              <a:t>      and good experience is obtained in the new system.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3FC81-5B26-4DC9-AC79-B876E872C6EF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EFB48-E571-49A4-9870-0A3F56B8ECDB}"/>
              </a:ext>
            </a:extLst>
          </p:cNvPr>
          <p:cNvSpPr txBox="1"/>
          <p:nvPr/>
        </p:nvSpPr>
        <p:spPr>
          <a:xfrm>
            <a:off x="7653131" y="4740965"/>
            <a:ext cx="10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Injection septum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ECDE9-2675-4313-BBBA-929AD524394C}"/>
              </a:ext>
            </a:extLst>
          </p:cNvPr>
          <p:cNvSpPr txBox="1"/>
          <p:nvPr/>
        </p:nvSpPr>
        <p:spPr>
          <a:xfrm>
            <a:off x="8869016" y="5360502"/>
            <a:ext cx="246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Injection/ extraction kicker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834EF-2CD6-4007-B70B-0FEC232C8C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64017-3AFF-4842-8FE1-209FDE5E58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1"/>
            <a:ext cx="7991510" cy="575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FDDA5C-F651-4D46-A93A-A010ECDD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96" y="5070095"/>
            <a:ext cx="4471504" cy="17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2D6D6-D048-48EA-ABA0-88537A499508}"/>
              </a:ext>
            </a:extLst>
          </p:cNvPr>
          <p:cNvSpPr txBox="1"/>
          <p:nvPr/>
        </p:nvSpPr>
        <p:spPr>
          <a:xfrm>
            <a:off x="8468122" y="253447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EC13A-EA40-491E-BD87-AA9FCAC8380B}"/>
              </a:ext>
            </a:extLst>
          </p:cNvPr>
          <p:cNvSpPr txBox="1"/>
          <p:nvPr/>
        </p:nvSpPr>
        <p:spPr>
          <a:xfrm rot="20363313">
            <a:off x="8384391" y="3734977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Phase 2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013833E-C43E-4F1F-B919-D77C5809EE50}"/>
              </a:ext>
            </a:extLst>
          </p:cNvPr>
          <p:cNvSpPr/>
          <p:nvPr/>
        </p:nvSpPr>
        <p:spPr>
          <a:xfrm>
            <a:off x="81605" y="59633"/>
            <a:ext cx="5971325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The future full energy injector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D4F56-4979-4A6E-AE36-0850573FDDE0}"/>
              </a:ext>
            </a:extLst>
          </p:cNvPr>
          <p:cNvSpPr txBox="1"/>
          <p:nvPr/>
        </p:nvSpPr>
        <p:spPr>
          <a:xfrm>
            <a:off x="48333" y="1868822"/>
            <a:ext cx="598413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Phase 2</a:t>
            </a:r>
          </a:p>
          <a:p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When the full energy booster </a:t>
            </a:r>
          </a:p>
          <a:p>
            <a:pPr lvl="1"/>
            <a:r>
              <a:rPr lang="en-US" sz="2400" i="1" dirty="0"/>
              <a:t>     becomes available.</a:t>
            </a:r>
          </a:p>
          <a:p>
            <a:pPr lvl="1"/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 err="1"/>
              <a:t>Linac</a:t>
            </a:r>
            <a:r>
              <a:rPr lang="en-US" sz="2400" i="1" dirty="0"/>
              <a:t> to be moved to its final</a:t>
            </a:r>
          </a:p>
          <a:p>
            <a:pPr lvl="1"/>
            <a:r>
              <a:rPr lang="en-US" sz="2400" i="1" dirty="0"/>
              <a:t>     location closer to the FEB.</a:t>
            </a:r>
          </a:p>
          <a:p>
            <a:pPr lvl="1"/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 800MeV booster will be dismantled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F7763-7CB5-4DA6-9AC5-52AC20923195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DE8E-6A6E-4546-B332-6001952A5FBF}"/>
              </a:ext>
            </a:extLst>
          </p:cNvPr>
          <p:cNvSpPr txBox="1"/>
          <p:nvPr/>
        </p:nvSpPr>
        <p:spPr>
          <a:xfrm>
            <a:off x="9412360" y="6456036"/>
            <a:ext cx="28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Injection/extraction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8AF56E-BBB5-41AB-B698-806ABAF04EBF}"/>
              </a:ext>
            </a:extLst>
          </p:cNvPr>
          <p:cNvCxnSpPr/>
          <p:nvPr/>
        </p:nvCxnSpPr>
        <p:spPr>
          <a:xfrm flipH="1" flipV="1">
            <a:off x="10125602" y="4147024"/>
            <a:ext cx="437321" cy="1447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0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3579E81-22BF-4B0D-A76D-71EA4E28A6D9}"/>
              </a:ext>
            </a:extLst>
          </p:cNvPr>
          <p:cNvSpPr/>
          <p:nvPr/>
        </p:nvSpPr>
        <p:spPr>
          <a:xfrm>
            <a:off x="1254423" y="2981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Main parameters of the full energy booster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8074FD-172D-4D76-B18B-37ED78D15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91514"/>
              </p:ext>
            </p:extLst>
          </p:nvPr>
        </p:nvGraphicFramePr>
        <p:xfrm>
          <a:off x="111699" y="1546328"/>
          <a:ext cx="4621691" cy="4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517">
                  <a:extLst>
                    <a:ext uri="{9D8B030D-6E8A-4147-A177-3AD203B41FA5}">
                      <a16:colId xmlns:a16="http://schemas.microsoft.com/office/drawing/2014/main" val="2554823430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1736024753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3575195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Parameter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82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Inj. / ext. 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/  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69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602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Nat. emittance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nm.rad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32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Qx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Qy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6.77, 4.83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57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Nat.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800" dirty="0">
                          <a:effectLst/>
                        </a:rPr>
                        <a:t> x, 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-8.52, -11.8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0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Energy spread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03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Energy loss/turn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452.7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670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x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y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s 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600" baseline="0" dirty="0">
                          <a:effectLst/>
                        </a:rPr>
                        <a:t>(@100MeV</a:t>
                      </a:r>
                      <a:r>
                        <a:rPr lang="en-US" sz="1800" baseline="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27.2, 68.4, 141.3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28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x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y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effectLst/>
                        </a:rPr>
                        <a:t>s 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600" baseline="0" dirty="0">
                          <a:effectLst/>
                        </a:rPr>
                        <a:t>(@2.5GeV</a:t>
                      </a:r>
                      <a:r>
                        <a:rPr lang="en-US" sz="1800" baseline="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1.74, 4.38, 9.05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4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19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max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508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Repetition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12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RF frequency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MHz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39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Harmonic number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440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Peak RF voltage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96030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A3428FC-5BD6-4421-B513-1A9D60C0E5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90" y="1546328"/>
            <a:ext cx="7434256" cy="4520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F391B-B4A5-4306-8B3D-14BFE730B900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3FA53-A8E8-4C3A-860D-5722F7FE46A9}"/>
              </a:ext>
            </a:extLst>
          </p:cNvPr>
          <p:cNvSpPr txBox="1"/>
          <p:nvPr/>
        </p:nvSpPr>
        <p:spPr>
          <a:xfrm>
            <a:off x="5845629" y="3135088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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22A91-DE9E-4538-92DB-DA7F1810601A}"/>
              </a:ext>
            </a:extLst>
          </p:cNvPr>
          <p:cNvSpPr txBox="1"/>
          <p:nvPr/>
        </p:nvSpPr>
        <p:spPr>
          <a:xfrm>
            <a:off x="6770915" y="2275116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y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D5AB1-D7E5-44E9-9361-EAD320052C1F}"/>
              </a:ext>
            </a:extLst>
          </p:cNvPr>
          <p:cNvSpPr txBox="1"/>
          <p:nvPr/>
        </p:nvSpPr>
        <p:spPr>
          <a:xfrm>
            <a:off x="5769430" y="4855030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</a:t>
            </a:r>
            <a:r>
              <a:rPr lang="en-US" b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x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2B58F-C8F4-483B-82A8-FAEC55FE31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F06C4C2-CB4C-4F92-B015-045D7CD99365}"/>
              </a:ext>
            </a:extLst>
          </p:cNvPr>
          <p:cNvSpPr/>
          <p:nvPr/>
        </p:nvSpPr>
        <p:spPr>
          <a:xfrm>
            <a:off x="436880" y="2149059"/>
            <a:ext cx="11334583" cy="15482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Major Incidents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6D1D5-8E03-4A5D-87B7-FFA12FC742F1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49008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6629DFA-8C9A-4BA3-9AEF-37B390262CA7}"/>
              </a:ext>
            </a:extLst>
          </p:cNvPr>
          <p:cNvSpPr/>
          <p:nvPr/>
        </p:nvSpPr>
        <p:spPr>
          <a:xfrm>
            <a:off x="1254423" y="39755"/>
            <a:ext cx="7770307" cy="9144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High-voltage cable burned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C387E-33A9-434C-A5F0-705998EB3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55" y="397567"/>
            <a:ext cx="2211659" cy="3931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AAD74-21CB-4671-8B1B-13D1974DE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5" y="4571997"/>
            <a:ext cx="3694048" cy="2077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8A656-B22B-4B12-AEC6-4EB4EA20A095}"/>
              </a:ext>
            </a:extLst>
          </p:cNvPr>
          <p:cNvSpPr txBox="1"/>
          <p:nvPr/>
        </p:nvSpPr>
        <p:spPr>
          <a:xfrm>
            <a:off x="127845" y="1282417"/>
            <a:ext cx="79914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Incident</a:t>
            </a:r>
            <a:r>
              <a:rPr lang="en-US" sz="2400" i="1" dirty="0"/>
              <a:t>:  </a:t>
            </a:r>
            <a:r>
              <a:rPr lang="en-US" sz="2400" dirty="0"/>
              <a:t>A high-power coaxial cable burned in RF SSA1</a:t>
            </a:r>
          </a:p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Date</a:t>
            </a:r>
            <a:r>
              <a:rPr lang="en-US" sz="2400" i="1" dirty="0"/>
              <a:t>:       </a:t>
            </a:r>
            <a:r>
              <a:rPr lang="en-US" sz="2400" dirty="0"/>
              <a:t>September,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Reason</a:t>
            </a:r>
            <a:r>
              <a:rPr lang="en-US" sz="2400" i="1" dirty="0"/>
              <a:t>:  </a:t>
            </a:r>
            <a:r>
              <a:rPr lang="en-US" sz="2400" dirty="0"/>
              <a:t>A connection loose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Impact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4.5h of machine downtime (</a:t>
            </a:r>
            <a:r>
              <a:rPr lang="en-US" sz="2000" dirty="0">
                <a:solidFill>
                  <a:srgbClr val="0070C0"/>
                </a:solidFill>
              </a:rPr>
              <a:t>it was a machine day</a:t>
            </a:r>
            <a:r>
              <a:rPr lang="en-US" sz="2400" dirty="0"/>
              <a:t>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burned cable caused partial damage to </a:t>
            </a:r>
            <a:r>
              <a:rPr lang="en-US" sz="2400" b="1" dirty="0"/>
              <a:t>6</a:t>
            </a:r>
            <a:r>
              <a:rPr lang="en-US" sz="2400" dirty="0"/>
              <a:t> other </a:t>
            </a:r>
          </a:p>
          <a:p>
            <a:pPr lvl="1"/>
            <a:r>
              <a:rPr lang="en-US" sz="2400" dirty="0"/>
              <a:t>       cables located below it.</a:t>
            </a:r>
          </a:p>
          <a:p>
            <a:pPr lvl="1"/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Action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damaged cables were replaced.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Tightness of other cables was verified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Cable tightness and thermal inspections (</a:t>
            </a:r>
            <a:r>
              <a:rPr lang="en-US" sz="2000" dirty="0">
                <a:solidFill>
                  <a:srgbClr val="0070C0"/>
                </a:solidFill>
              </a:rPr>
              <a:t>thermal camera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       have been scheduled as part of periodic preventive </a:t>
            </a:r>
          </a:p>
          <a:p>
            <a:pPr lvl="1"/>
            <a:r>
              <a:rPr lang="en-US" sz="2400" dirty="0"/>
              <a:t>       maintenance.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68FF3-374E-4C37-9718-0076232D8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7" y="1133063"/>
            <a:ext cx="1816997" cy="323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9B92E-5E43-4F03-874B-928E9DD712A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60CB727-A3A0-48F8-B75C-0AB6269B3CA6}"/>
              </a:ext>
            </a:extLst>
          </p:cNvPr>
          <p:cNvSpPr/>
          <p:nvPr/>
        </p:nvSpPr>
        <p:spPr>
          <a:xfrm>
            <a:off x="1254423" y="39755"/>
            <a:ext cx="7770307" cy="9144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A strong water leak in the DI water 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03B62-A497-4D77-8D7C-FBC050691CD4}"/>
              </a:ext>
            </a:extLst>
          </p:cNvPr>
          <p:cNvSpPr txBox="1"/>
          <p:nvPr/>
        </p:nvSpPr>
        <p:spPr>
          <a:xfrm>
            <a:off x="127845" y="1282417"/>
            <a:ext cx="972856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Incident</a:t>
            </a:r>
            <a:r>
              <a:rPr lang="en-US" sz="2400" i="1" dirty="0"/>
              <a:t>:  </a:t>
            </a:r>
            <a:r>
              <a:rPr lang="en-US" sz="2400" dirty="0"/>
              <a:t>Strong water leak in DI water unit which sprayed water </a:t>
            </a:r>
          </a:p>
          <a:p>
            <a:r>
              <a:rPr lang="en-US" sz="2400" dirty="0"/>
              <a:t>                        on the PLC control panel. </a:t>
            </a:r>
          </a:p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Date</a:t>
            </a:r>
            <a:r>
              <a:rPr lang="en-US" sz="2400" i="1" dirty="0"/>
              <a:t>:       </a:t>
            </a:r>
            <a:r>
              <a:rPr lang="en-US" sz="2400" dirty="0"/>
              <a:t>May,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Reason</a:t>
            </a:r>
            <a:r>
              <a:rPr lang="en-US" sz="2400" i="1" dirty="0"/>
              <a:t>:   </a:t>
            </a:r>
            <a:r>
              <a:rPr lang="en-US" sz="2400" dirty="0"/>
              <a:t>A crack in the PVC elbow (manufacturing fault 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Impact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short circuit in the control panel which disturbed the PLC operation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Incorrect operation of the SR and RF circuits’ 3-way valves. </a:t>
            </a:r>
          </a:p>
          <a:p>
            <a:pPr lvl="1"/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Action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PLC panel was dried well and returned to normal operation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elbow was replaced temporarily </a:t>
            </a:r>
          </a:p>
          <a:p>
            <a:pPr lvl="1"/>
            <a:r>
              <a:rPr lang="en-US" sz="2400" dirty="0"/>
              <a:t>       (later, it was replaced with stainless steel one)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DFD5A-4482-460C-8F85-62B8B6A49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05" y="178904"/>
            <a:ext cx="2428304" cy="3200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CDDF5-84D1-45EC-912E-387B6363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3" y="3409642"/>
            <a:ext cx="1917435" cy="3401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6EF14-AAF9-496C-8CBB-D8DB2861C9F9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21175-7D71-434F-8838-171A6EF262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1913150-03CE-4488-9A56-948C7D130E0D}"/>
              </a:ext>
            </a:extLst>
          </p:cNvPr>
          <p:cNvSpPr/>
          <p:nvPr/>
        </p:nvSpPr>
        <p:spPr>
          <a:xfrm>
            <a:off x="1341782" y="59633"/>
            <a:ext cx="9939129" cy="9144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High-voltage cable of extraction kicker burned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4AEA7-1F3B-4C14-918D-A76875070BD2}"/>
              </a:ext>
            </a:extLst>
          </p:cNvPr>
          <p:cNvSpPr txBox="1"/>
          <p:nvPr/>
        </p:nvSpPr>
        <p:spPr>
          <a:xfrm>
            <a:off x="38394" y="1451380"/>
            <a:ext cx="86030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Incident</a:t>
            </a:r>
            <a:r>
              <a:rPr lang="en-US" sz="2400" i="1" dirty="0"/>
              <a:t>:  </a:t>
            </a:r>
            <a:r>
              <a:rPr lang="en-US" sz="2400" dirty="0"/>
              <a:t>Short circuit in the high-voltage coaxial cable of </a:t>
            </a:r>
          </a:p>
          <a:p>
            <a:r>
              <a:rPr lang="en-US" sz="2400" dirty="0"/>
              <a:t>                        booster extraction kicker’s PFL. </a:t>
            </a:r>
          </a:p>
          <a:p>
            <a:r>
              <a:rPr lang="en-US" sz="2400" i="1" dirty="0"/>
              <a:t>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Date</a:t>
            </a:r>
            <a:r>
              <a:rPr lang="en-US" sz="2400" i="1" dirty="0"/>
              <a:t>:      </a:t>
            </a:r>
            <a:r>
              <a:rPr lang="en-US" sz="2400" dirty="0"/>
              <a:t>October,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Reason</a:t>
            </a:r>
            <a:r>
              <a:rPr lang="en-US" sz="2400" i="1" dirty="0"/>
              <a:t>:  </a:t>
            </a:r>
            <a:r>
              <a:rPr lang="en-US" sz="2400" dirty="0"/>
              <a:t>Unknow (Insulation problem ?)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Impact</a:t>
            </a:r>
            <a:r>
              <a:rPr lang="en-US" sz="2400" i="1" dirty="0"/>
              <a:t>:   </a:t>
            </a:r>
            <a:r>
              <a:rPr lang="en-US" sz="2400" dirty="0"/>
              <a:t>Disabled the extraction kicker &amp; stopped injection </a:t>
            </a:r>
          </a:p>
          <a:p>
            <a:r>
              <a:rPr lang="en-US" sz="2400" dirty="0"/>
              <a:t>                       (</a:t>
            </a:r>
            <a:r>
              <a:rPr lang="en-US" sz="2400" i="1" dirty="0">
                <a:solidFill>
                  <a:srgbClr val="0070C0"/>
                </a:solidFill>
              </a:rPr>
              <a:t>during the machine time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Action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cable repaired and its insulation improved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 industrial high voltage connector to be used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scheduled periodic inspection of high-voltage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4C0B8-1D19-4980-850B-1876CF3F1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96" y="1172819"/>
            <a:ext cx="3578955" cy="242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342DC-8D20-46F3-9437-1E81DC96E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96" y="4219095"/>
            <a:ext cx="3578955" cy="2527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64A79-1EE3-4E1C-8965-521709BEEA42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9708F-712B-4141-A8C4-E5F3A06A58C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5524129-B72A-4F28-83A2-5C703AEAD9E8}"/>
              </a:ext>
            </a:extLst>
          </p:cNvPr>
          <p:cNvSpPr/>
          <p:nvPr/>
        </p:nvSpPr>
        <p:spPr>
          <a:xfrm>
            <a:off x="168542" y="65932"/>
            <a:ext cx="7760068" cy="9144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Failures in Apple II undulator’s motors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27BF0-524D-4850-A130-EA295D6708E3}"/>
              </a:ext>
            </a:extLst>
          </p:cNvPr>
          <p:cNvSpPr txBox="1"/>
          <p:nvPr/>
        </p:nvSpPr>
        <p:spPr>
          <a:xfrm>
            <a:off x="68211" y="1451380"/>
            <a:ext cx="735566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Incident</a:t>
            </a:r>
            <a:r>
              <a:rPr lang="en-US" sz="2400" i="1" dirty="0"/>
              <a:t>:  3 failures in undulator’s motors in 3 years </a:t>
            </a:r>
          </a:p>
          <a:p>
            <a:r>
              <a:rPr lang="en-US" sz="2400" i="1" dirty="0"/>
              <a:t>                        (</a:t>
            </a:r>
            <a:r>
              <a:rPr lang="en-US" sz="2000" i="1" dirty="0"/>
              <a:t>gap motor (once) and phase shift motor (twice</a:t>
            </a:r>
            <a:r>
              <a:rPr lang="en-US" sz="2400" i="1" dirty="0"/>
              <a:t>))</a:t>
            </a:r>
            <a:r>
              <a:rPr lang="en-US" sz="2400" dirty="0"/>
              <a:t> </a:t>
            </a:r>
          </a:p>
          <a:p>
            <a:r>
              <a:rPr lang="en-US" sz="2400" i="1" dirty="0"/>
              <a:t>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Date</a:t>
            </a:r>
            <a:r>
              <a:rPr lang="en-US" sz="2400" i="1" dirty="0"/>
              <a:t>:      June 2022, Nov.</a:t>
            </a:r>
            <a:r>
              <a:rPr lang="en-US" sz="2400" dirty="0"/>
              <a:t> 2024, Oct.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Reason</a:t>
            </a:r>
            <a:r>
              <a:rPr lang="en-US" sz="2400" i="1" dirty="0"/>
              <a:t>:  </a:t>
            </a:r>
            <a:r>
              <a:rPr lang="en-US" sz="2400" dirty="0"/>
              <a:t>Unknown (power dip/outage? or </a:t>
            </a:r>
            <a:r>
              <a:rPr lang="en-US" sz="2400" b="1" dirty="0"/>
              <a:t>radiation</a:t>
            </a:r>
            <a:r>
              <a:rPr lang="en-US" sz="2400" dirty="0"/>
              <a:t>?)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Impact</a:t>
            </a:r>
            <a:r>
              <a:rPr lang="en-US" sz="2400" i="1" dirty="0"/>
              <a:t>:   </a:t>
            </a:r>
            <a:r>
              <a:rPr lang="en-US" sz="2400" dirty="0"/>
              <a:t>Disabling the undulator’s motion.              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Action</a:t>
            </a:r>
            <a:r>
              <a:rPr lang="en-US" sz="2400" i="1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motors were replaced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Temporary lead shielding installed (recently).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Shielded housings for motors and encoders </a:t>
            </a:r>
          </a:p>
          <a:p>
            <a:pPr lvl="1"/>
            <a:r>
              <a:rPr lang="en-US" sz="2400" dirty="0"/>
              <a:t>      (lead + polyethylene) to be fabricated and</a:t>
            </a:r>
          </a:p>
          <a:p>
            <a:pPr lvl="1"/>
            <a:r>
              <a:rPr lang="en-US" sz="2400" dirty="0"/>
              <a:t>       installed next shutdown.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D45AF-C813-44B3-BA82-DBA031B20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27" y="3983383"/>
            <a:ext cx="2110740" cy="281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C4B86-B7AA-4EDF-97CE-1727341EF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25" y="1125360"/>
            <a:ext cx="2369954" cy="2814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BD027-9189-4EE8-BDF6-6C6FE5DDD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67" y="1092480"/>
            <a:ext cx="2110741" cy="281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561B87-C8D6-49EB-B5F9-B289AF6DF3A6}"/>
              </a:ext>
            </a:extLst>
          </p:cNvPr>
          <p:cNvSpPr txBox="1"/>
          <p:nvPr/>
        </p:nvSpPr>
        <p:spPr>
          <a:xfrm>
            <a:off x="8225606" y="518160"/>
            <a:ext cx="129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 motor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98801-9E31-4B56-BB37-72EBDA0F6E2E}"/>
              </a:ext>
            </a:extLst>
          </p:cNvPr>
          <p:cNvSpPr txBox="1"/>
          <p:nvPr/>
        </p:nvSpPr>
        <p:spPr>
          <a:xfrm>
            <a:off x="10145846" y="518160"/>
            <a:ext cx="18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shift motor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DBAC5-102F-4F0C-BD16-88CC12EFB3E3}"/>
              </a:ext>
            </a:extLst>
          </p:cNvPr>
          <p:cNvCxnSpPr>
            <a:stCxn id="10" idx="2"/>
          </p:cNvCxnSpPr>
          <p:nvPr/>
        </p:nvCxnSpPr>
        <p:spPr>
          <a:xfrm>
            <a:off x="8873490" y="887492"/>
            <a:ext cx="0" cy="717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5939F0-03E9-4A66-83D6-EE7AED3D180E}"/>
              </a:ext>
            </a:extLst>
          </p:cNvPr>
          <p:cNvCxnSpPr>
            <a:cxnSpLocks/>
          </p:cNvCxnSpPr>
          <p:nvPr/>
        </p:nvCxnSpPr>
        <p:spPr>
          <a:xfrm>
            <a:off x="10705603" y="961012"/>
            <a:ext cx="0" cy="110301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A626ED-C09B-457B-BBD6-BC6D3D2470EB}"/>
              </a:ext>
            </a:extLst>
          </p:cNvPr>
          <p:cNvSpPr txBox="1"/>
          <p:nvPr/>
        </p:nvSpPr>
        <p:spPr>
          <a:xfrm>
            <a:off x="10258490" y="4835050"/>
            <a:ext cx="1877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 &amp; encoder</a:t>
            </a:r>
          </a:p>
          <a:p>
            <a:r>
              <a:rPr lang="en-US" dirty="0"/>
              <a:t>shielded with lead sheets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EA43E-9A40-42BC-BEDB-A0568C8CFCC1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268879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058A5A8-72C1-4D1F-81AD-4D41E2026D4C}"/>
              </a:ext>
            </a:extLst>
          </p:cNvPr>
          <p:cNvSpPr/>
          <p:nvPr/>
        </p:nvSpPr>
        <p:spPr>
          <a:xfrm>
            <a:off x="436880" y="2149059"/>
            <a:ext cx="11334583" cy="15482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Energy Sustainability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879B0-1744-4BC3-AE99-F24B10617721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421977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DAEAC35-3683-4A9C-90DA-5024A3C20C1B}"/>
              </a:ext>
            </a:extLst>
          </p:cNvPr>
          <p:cNvSpPr/>
          <p:nvPr/>
        </p:nvSpPr>
        <p:spPr>
          <a:xfrm>
            <a:off x="1254423" y="19904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SESAME is powered by sun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A08E9-EEE7-4B6C-A38E-6EF8ACCE3F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4"/>
            <a:ext cx="727364" cy="885852"/>
          </a:xfrm>
          <a:prstGeom prst="rect">
            <a:avLst/>
          </a:prstGeom>
        </p:spPr>
      </p:pic>
      <p:pic>
        <p:nvPicPr>
          <p:cNvPr id="4" name="Picture 2" descr="C:\Users\husni\AppData\Local\Microsoft\Windows\Temporary Internet Files\Content.Outlook\7PWJXA2O\IMG-20190218-WA0023.jpg">
            <a:extLst>
              <a:ext uri="{FF2B5EF4-FFF2-40B4-BE49-F238E27FC236}">
                <a16:creationId xmlns:a16="http://schemas.microsoft.com/office/drawing/2014/main" id="{C358D1C3-8BDB-4C40-8AAC-DBCE7B49E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35079"/>
          <a:stretch/>
        </p:blipFill>
        <p:spPr bwMode="auto">
          <a:xfrm>
            <a:off x="3588025" y="1380833"/>
            <a:ext cx="8520634" cy="434848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7E7FB-9BEC-4498-8967-2CA66AF93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0" y="5393873"/>
            <a:ext cx="1875575" cy="1406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30AB1-5AE6-43D4-987A-D902FFA43BE3}"/>
              </a:ext>
            </a:extLst>
          </p:cNvPr>
          <p:cNvSpPr txBox="1"/>
          <p:nvPr/>
        </p:nvSpPr>
        <p:spPr>
          <a:xfrm>
            <a:off x="2033980" y="5938923"/>
            <a:ext cx="989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SESAME became a signatory of the UN Climate Neutral Now initiative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50DC0-7EE3-49A2-88A3-EE9D8803CA3E}"/>
              </a:ext>
            </a:extLst>
          </p:cNvPr>
          <p:cNvSpPr txBox="1"/>
          <p:nvPr/>
        </p:nvSpPr>
        <p:spPr>
          <a:xfrm flipH="1">
            <a:off x="41561" y="1343332"/>
            <a:ext cx="35067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6.5MW Solar Power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EU ($ 7.34 M)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to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of operation: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Feb 28, 2019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40km far from SESAME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Supplies SESAME with power through a “Wheeling System”</a:t>
            </a:r>
          </a:p>
        </p:txBody>
      </p:sp>
    </p:spTree>
    <p:extLst>
      <p:ext uri="{BB962C8B-B14F-4D97-AF65-F5344CB8AC3E}">
        <p14:creationId xmlns:p14="http://schemas.microsoft.com/office/powerpoint/2010/main" val="210022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4"/>
            <a:ext cx="727364" cy="885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B827E-DB9C-42E5-8C0B-715FF148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2" y="-149084"/>
            <a:ext cx="7780225" cy="6823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A43CA0-CA5F-43FB-8FF0-8ED20F18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08" y="1574281"/>
            <a:ext cx="29335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20MeV Microtron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Ch= 16-24nC, pulse = 2µs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8FD23-1BE7-4106-BE5F-B4606475F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367" y="2468802"/>
            <a:ext cx="3198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800MeV booster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12 mA, pulse = 110 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62420-FEB3-4021-9FFD-E13585E7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" y="1206527"/>
            <a:ext cx="44311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2.5GeV Storge Ring</a:t>
            </a: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=133.2m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l-GR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26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nm.rad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DBA 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lattice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dispersive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cells &amp; 16 S.S. (8x4.2m + 8x2.2m)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 = 300mA (design value: 400mA)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RF: 500MHz, 1.7MV </a:t>
            </a: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B7BA3E-63A6-419F-8F5B-578BDA5B501A}"/>
              </a:ext>
            </a:extLst>
          </p:cNvPr>
          <p:cNvGrpSpPr/>
          <p:nvPr/>
        </p:nvGrpSpPr>
        <p:grpSpPr>
          <a:xfrm>
            <a:off x="130959" y="3557633"/>
            <a:ext cx="4431102" cy="2751154"/>
            <a:chOff x="6243508" y="3642498"/>
            <a:chExt cx="5544645" cy="3163240"/>
          </a:xfrm>
        </p:grpSpPr>
        <p:pic>
          <p:nvPicPr>
            <p:cNvPr id="16" name="Picture 15" descr="optics2">
              <a:extLst>
                <a:ext uri="{FF2B5EF4-FFF2-40B4-BE49-F238E27FC236}">
                  <a16:creationId xmlns:a16="http://schemas.microsoft.com/office/drawing/2014/main" id="{7B661977-BA6D-455B-B906-B77A73010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3508" y="3642498"/>
              <a:ext cx="5544645" cy="312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983140-EFB3-4FAD-89D3-148C2342264C}"/>
                </a:ext>
              </a:extLst>
            </p:cNvPr>
            <p:cNvSpPr txBox="1"/>
            <p:nvPr/>
          </p:nvSpPr>
          <p:spPr>
            <a:xfrm>
              <a:off x="6751822" y="4747247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Symbol"/>
                </a:rPr>
                <a:t></a:t>
              </a:r>
              <a:r>
                <a:rPr lang="en-US" b="1" baseline="-25000" dirty="0">
                  <a:solidFill>
                    <a:srgbClr val="FF0000"/>
                  </a:solidFill>
                  <a:sym typeface="Symbol"/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382F7C-AB72-4522-97B1-3CDEF077296F}"/>
                </a:ext>
              </a:extLst>
            </p:cNvPr>
            <p:cNvSpPr txBox="1"/>
            <p:nvPr/>
          </p:nvSpPr>
          <p:spPr>
            <a:xfrm>
              <a:off x="7371389" y="3986647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  <a:sym typeface="Symbol"/>
                </a:rPr>
                <a:t></a:t>
              </a:r>
              <a:r>
                <a:rPr lang="en-US" b="1" baseline="-25000" dirty="0">
                  <a:solidFill>
                    <a:srgbClr val="0033CC"/>
                  </a:solidFill>
                  <a:sym typeface="Symbol"/>
                </a:rPr>
                <a:t>y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F34651-C5DF-4BE9-BC13-C4ED1C80584B}"/>
                </a:ext>
              </a:extLst>
            </p:cNvPr>
            <p:cNvSpPr txBox="1"/>
            <p:nvPr/>
          </p:nvSpPr>
          <p:spPr>
            <a:xfrm>
              <a:off x="6742607" y="6436406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sym typeface="Symbol"/>
                </a:rPr>
                <a:t></a:t>
              </a:r>
              <a:r>
                <a:rPr lang="en-US" b="1" baseline="-25000" dirty="0">
                  <a:solidFill>
                    <a:srgbClr val="00B050"/>
                  </a:solidFill>
                  <a:sym typeface="Symbol"/>
                </a:rPr>
                <a:t>x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AE180B-96BD-4A57-A739-F5B12E507848}"/>
              </a:ext>
            </a:extLst>
          </p:cNvPr>
          <p:cNvSpPr txBox="1">
            <a:spLocks noChangeArrowheads="1"/>
          </p:cNvSpPr>
          <p:nvPr/>
        </p:nvSpPr>
        <p:spPr bwMode="auto">
          <a:xfrm rot="434564">
            <a:off x="5733344" y="1942023"/>
            <a:ext cx="2198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80kW, 500MHz </a:t>
            </a:r>
            <a:r>
              <a:rPr lang="fr-FR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SSAs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3D621D-FE8A-4295-9C0E-4B9BC353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82" y="112001"/>
            <a:ext cx="2128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100kW </a:t>
            </a:r>
            <a:r>
              <a:rPr lang="fr-FR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Elettra</a:t>
            </a:r>
            <a:r>
              <a:rPr lang="fr-F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cavities</a:t>
            </a:r>
            <a:r>
              <a:rPr lang="fr-F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3DD3A-5889-4E35-9307-FE3BE5294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571" y="4677366"/>
            <a:ext cx="2716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Soft X-ray (70 -1800 eV)</a:t>
            </a: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(source: Apple II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Undulator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21A85-6BA4-4DB6-92B7-9EC46F38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337" y="5933009"/>
            <a:ext cx="2623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Tomography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(5 -100 keV)</a:t>
            </a: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(source: 2.9T 3PW)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CD294A-4B6A-4E78-A9AB-C96B740D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909" y="6260999"/>
            <a:ext cx="2342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Hard X-ray (5 -25 keV)</a:t>
            </a: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(source: 1.38T MW)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4F0FD-47CF-4827-838D-AA389595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09" y="6234497"/>
            <a:ext cx="2492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Hard X-ray (4.7-30 keV)</a:t>
            </a: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(source: 1.455T BM)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3C2EDA-441E-4882-9E44-3873BAEA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293" y="58997"/>
            <a:ext cx="3876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IR (0.001-3 eV)</a:t>
            </a: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(source: BM (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includes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Edge Radiation))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6021D802-1E0F-476B-8EE4-7FD1C02BF259}"/>
              </a:ext>
            </a:extLst>
          </p:cNvPr>
          <p:cNvSpPr/>
          <p:nvPr/>
        </p:nvSpPr>
        <p:spPr>
          <a:xfrm>
            <a:off x="954163" y="49722"/>
            <a:ext cx="3876253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SESAME Structure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DB8901-336D-46F7-B5CA-3B9BA7E5F37C}"/>
              </a:ext>
            </a:extLst>
          </p:cNvPr>
          <p:cNvCxnSpPr>
            <a:cxnSpLocks/>
          </p:cNvCxnSpPr>
          <p:nvPr/>
        </p:nvCxnSpPr>
        <p:spPr>
          <a:xfrm flipH="1">
            <a:off x="7922174" y="1814187"/>
            <a:ext cx="1402519" cy="740169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219768-A33D-43AD-B98B-A6DB1977A55C}"/>
              </a:ext>
            </a:extLst>
          </p:cNvPr>
          <p:cNvCxnSpPr>
            <a:cxnSpLocks/>
          </p:cNvCxnSpPr>
          <p:nvPr/>
        </p:nvCxnSpPr>
        <p:spPr>
          <a:xfrm flipH="1">
            <a:off x="8044757" y="2685907"/>
            <a:ext cx="1299814" cy="378657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6F31FA-BA11-4A2E-9EBF-AD359591D972}"/>
              </a:ext>
            </a:extLst>
          </p:cNvPr>
          <p:cNvCxnSpPr>
            <a:cxnSpLocks/>
          </p:cNvCxnSpPr>
          <p:nvPr/>
        </p:nvCxnSpPr>
        <p:spPr>
          <a:xfrm>
            <a:off x="2521438" y="1470991"/>
            <a:ext cx="2308978" cy="343196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B49B6AF-8968-412F-B6E5-089AB845CC7D}"/>
              </a:ext>
            </a:extLst>
          </p:cNvPr>
          <p:cNvCxnSpPr>
            <a:cxnSpLocks/>
          </p:cNvCxnSpPr>
          <p:nvPr/>
        </p:nvCxnSpPr>
        <p:spPr>
          <a:xfrm>
            <a:off x="6615104" y="419778"/>
            <a:ext cx="323097" cy="216329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0336A28-1E9D-400B-8353-3E1B63C82D36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2892671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DDCFA8-6A3A-4E1A-9D4E-DC023DBD521A}"/>
              </a:ext>
            </a:extLst>
          </p:cNvPr>
          <p:cNvSpPr/>
          <p:nvPr/>
        </p:nvSpPr>
        <p:spPr>
          <a:xfrm>
            <a:off x="1101076" y="29843"/>
            <a:ext cx="10426895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Solar power plant (SPP) comparison chart of 2023-2025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F2425-FB91-4E24-89BA-87FA83DA88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9" y="7315"/>
            <a:ext cx="727364" cy="88585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176981-DC8B-45A1-8FDE-26D67CC78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332928"/>
              </p:ext>
            </p:extLst>
          </p:nvPr>
        </p:nvGraphicFramePr>
        <p:xfrm>
          <a:off x="20320" y="893167"/>
          <a:ext cx="12100560" cy="593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13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1531C7-280C-4058-A4BB-B34EDE763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01997"/>
              </p:ext>
            </p:extLst>
          </p:nvPr>
        </p:nvGraphicFramePr>
        <p:xfrm>
          <a:off x="218661" y="939262"/>
          <a:ext cx="11698354" cy="5881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831">
                  <a:extLst>
                    <a:ext uri="{9D8B030D-6E8A-4147-A177-3AD203B41FA5}">
                      <a16:colId xmlns:a16="http://schemas.microsoft.com/office/drawing/2014/main" val="3424957452"/>
                    </a:ext>
                  </a:extLst>
                </a:gridCol>
                <a:gridCol w="1803873">
                  <a:extLst>
                    <a:ext uri="{9D8B030D-6E8A-4147-A177-3AD203B41FA5}">
                      <a16:colId xmlns:a16="http://schemas.microsoft.com/office/drawing/2014/main" val="462202490"/>
                    </a:ext>
                  </a:extLst>
                </a:gridCol>
                <a:gridCol w="2057295">
                  <a:extLst>
                    <a:ext uri="{9D8B030D-6E8A-4147-A177-3AD203B41FA5}">
                      <a16:colId xmlns:a16="http://schemas.microsoft.com/office/drawing/2014/main" val="3716607869"/>
                    </a:ext>
                  </a:extLst>
                </a:gridCol>
                <a:gridCol w="1481429">
                  <a:extLst>
                    <a:ext uri="{9D8B030D-6E8A-4147-A177-3AD203B41FA5}">
                      <a16:colId xmlns:a16="http://schemas.microsoft.com/office/drawing/2014/main" val="1755129013"/>
                    </a:ext>
                  </a:extLst>
                </a:gridCol>
                <a:gridCol w="1743109">
                  <a:extLst>
                    <a:ext uri="{9D8B030D-6E8A-4147-A177-3AD203B41FA5}">
                      <a16:colId xmlns:a16="http://schemas.microsoft.com/office/drawing/2014/main" val="751030090"/>
                    </a:ext>
                  </a:extLst>
                </a:gridCol>
                <a:gridCol w="1701276">
                  <a:extLst>
                    <a:ext uri="{9D8B030D-6E8A-4147-A177-3AD203B41FA5}">
                      <a16:colId xmlns:a16="http://schemas.microsoft.com/office/drawing/2014/main" val="3894938032"/>
                    </a:ext>
                  </a:extLst>
                </a:gridCol>
                <a:gridCol w="1380541">
                  <a:extLst>
                    <a:ext uri="{9D8B030D-6E8A-4147-A177-3AD203B41FA5}">
                      <a16:colId xmlns:a16="http://schemas.microsoft.com/office/drawing/2014/main" val="1855056895"/>
                    </a:ext>
                  </a:extLst>
                </a:gridCol>
              </a:tblGrid>
              <a:tr h="530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Year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Production (kWh)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Consumption (kWh)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Cost (US$)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Savings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(US$)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Saved CO</a:t>
                      </a:r>
                      <a:r>
                        <a:rPr lang="en-US" sz="200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(Ton)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extLst>
                  <a:ext uri="{0D108BD9-81ED-4DB2-BD59-A6C34878D82A}">
                    <a16:rowId xmlns:a16="http://schemas.microsoft.com/office/drawing/2014/main" val="3017313114"/>
                  </a:ext>
                </a:extLst>
              </a:tr>
              <a:tr h="554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With SPP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Without SPP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09035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2019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9,541,970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7,127,380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112,041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2,677,801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2,565,760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6,233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extLst>
                  <a:ext uri="{0D108BD9-81ED-4DB2-BD59-A6C34878D82A}">
                    <a16:rowId xmlns:a16="http://schemas.microsoft.com/office/drawing/2014/main" val="579551510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9,318,793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5,676,520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108,182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2,132,704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2,024,522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6,087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extLst>
                  <a:ext uri="{0D108BD9-81ED-4DB2-BD59-A6C34878D82A}">
                    <a16:rowId xmlns:a16="http://schemas.microsoft.com/office/drawing/2014/main" val="4096801319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11,529,373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9,726,160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137,238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3,654,179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3,516,941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7,531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extLst>
                  <a:ext uri="{0D108BD9-81ED-4DB2-BD59-A6C34878D82A}">
                    <a16:rowId xmlns:a16="http://schemas.microsoft.com/office/drawing/2014/main" val="2636632604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10,812,209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8,318,220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127,778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3,125,207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2,997,429</a:t>
                      </a:r>
                    </a:p>
                  </a:txBody>
                  <a:tcPr marL="10716" marR="10716" marT="1071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7,062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extLst>
                  <a:ext uri="{0D108BD9-81ED-4DB2-BD59-A6C34878D82A}">
                    <a16:rowId xmlns:a16="http://schemas.microsoft.com/office/drawing/2014/main" val="2628849392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10,747,999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10,743,270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295,274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4,036,313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3,741,039</a:t>
                      </a: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7,021</a:t>
                      </a: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3306987452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10,921,502</a:t>
                      </a: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11,596,700</a:t>
                      </a: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353,219</a:t>
                      </a: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4,356,952</a:t>
                      </a: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4,003,733</a:t>
                      </a: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7,134</a:t>
                      </a: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60399611"/>
                  </a:ext>
                </a:extLst>
              </a:tr>
              <a:tr h="1085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Jan-Jun</a:t>
                      </a: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4,888,385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4,955,620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169,403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1,861,857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1,692,454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271607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153" marR="771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67,760,231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58,143,870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1,303,137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21,845,013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20,541,877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44,260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9962826"/>
                  </a:ext>
                </a:extLst>
              </a:tr>
            </a:tbl>
          </a:graphicData>
        </a:graphic>
      </p:graphicFrame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45F4BA1-DD51-4E2C-B742-A5656FAFD216}"/>
              </a:ext>
            </a:extLst>
          </p:cNvPr>
          <p:cNvSpPr/>
          <p:nvPr/>
        </p:nvSpPr>
        <p:spPr>
          <a:xfrm>
            <a:off x="1264362" y="29843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Electrical energy budget (2019-2025)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E3395-CF1A-4C5E-A4AE-F3A6C0E189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269E-40A9-42D8-8FC2-F94499F9A551}"/>
              </a:ext>
            </a:extLst>
          </p:cNvPr>
          <p:cNvSpPr txBox="1"/>
          <p:nvPr/>
        </p:nvSpPr>
        <p:spPr>
          <a:xfrm>
            <a:off x="84681" y="1194568"/>
            <a:ext cx="11965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The machine’s energy consumption was </a:t>
            </a:r>
            <a:r>
              <a:rPr lang="en-US" sz="2800" i="1" dirty="0">
                <a:solidFill>
                  <a:srgbClr val="FF0000"/>
                </a:solidFill>
              </a:rPr>
              <a:t>getting closer to SPP’s production</a:t>
            </a:r>
            <a:r>
              <a:rPr lang="en-US" sz="2800" i="1" dirty="0"/>
              <a:t>.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Unplanned requests by Jordan Electric Power Company </a:t>
            </a:r>
            <a:r>
              <a:rPr lang="en-US" sz="2800" i="1" dirty="0">
                <a:solidFill>
                  <a:srgbClr val="FF0000"/>
                </a:solidFill>
              </a:rPr>
              <a:t>to stop the SPP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     during the weekends in March &amp; April, 2025</a:t>
            </a:r>
            <a:r>
              <a:rPr lang="en-US" sz="2800" i="1" dirty="0"/>
              <a:t>. Another similar</a:t>
            </a:r>
          </a:p>
          <a:p>
            <a:r>
              <a:rPr lang="en-US" sz="2800" i="1" dirty="0"/>
              <a:t>      requests are potential in the future.</a:t>
            </a:r>
          </a:p>
          <a:p>
            <a:endParaRPr lang="en-US" sz="2800" i="1" dirty="0"/>
          </a:p>
          <a:p>
            <a:r>
              <a:rPr lang="en-US" sz="2800" i="1" dirty="0"/>
              <a:t>     </a:t>
            </a:r>
            <a:r>
              <a:rPr lang="en-US" sz="2800" b="1" i="1" dirty="0"/>
              <a:t>Actions taken</a:t>
            </a:r>
            <a:r>
              <a:rPr lang="en-US" sz="2800" i="1" dirty="0"/>
              <a:t>: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Running the machine at injection energy (</a:t>
            </a:r>
            <a:r>
              <a:rPr lang="en-US" sz="2800" i="1" dirty="0">
                <a:solidFill>
                  <a:srgbClr val="00B050"/>
                </a:solidFill>
              </a:rPr>
              <a:t>low energy mode</a:t>
            </a:r>
            <a:r>
              <a:rPr lang="en-US" sz="2800" i="1" dirty="0"/>
              <a:t>) during weekends.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Reducing total machine operation time by ~ 14% in 2025 with respect to 2024 </a:t>
            </a:r>
          </a:p>
          <a:p>
            <a:r>
              <a:rPr lang="en-US" sz="2800" i="1" dirty="0"/>
              <a:t>     (4392h instead of 5088h) (</a:t>
            </a:r>
            <a:r>
              <a:rPr lang="en-US" sz="2400" i="1" dirty="0">
                <a:solidFill>
                  <a:srgbClr val="0070C0"/>
                </a:solidFill>
              </a:rPr>
              <a:t>user time reduced by 14% &amp; machine time reduced by 20%</a:t>
            </a:r>
            <a:r>
              <a:rPr lang="en-US" sz="2800" i="1" dirty="0"/>
              <a:t>)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ED4CC-6ED6-4C41-A0C9-4DDBF01C1759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9F761-2D8A-418E-B68B-EC35A1F146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78C8FCB-F55C-4996-9060-C3B9EFCC1C2B}"/>
              </a:ext>
            </a:extLst>
          </p:cNvPr>
          <p:cNvSpPr/>
          <p:nvPr/>
        </p:nvSpPr>
        <p:spPr>
          <a:xfrm>
            <a:off x="1194789" y="2984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Reducing machine energy consumption </a:t>
            </a:r>
          </a:p>
        </p:txBody>
      </p:sp>
    </p:spTree>
    <p:extLst>
      <p:ext uri="{BB962C8B-B14F-4D97-AF65-F5344CB8AC3E}">
        <p14:creationId xmlns:p14="http://schemas.microsoft.com/office/powerpoint/2010/main" val="3120905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5DB36-6872-4731-B4FF-A077BE28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4" y="288231"/>
            <a:ext cx="8875805" cy="6478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5B3FD-8400-41FA-977F-2409E3C7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" y="4887943"/>
            <a:ext cx="3045151" cy="1759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1A540-FFA1-4264-89D6-0D95FFE9A611}"/>
              </a:ext>
            </a:extLst>
          </p:cNvPr>
          <p:cNvSpPr txBox="1"/>
          <p:nvPr/>
        </p:nvSpPr>
        <p:spPr>
          <a:xfrm>
            <a:off x="79512" y="1302173"/>
            <a:ext cx="3031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calendar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53A4C-A75C-4E3C-ADBE-97D32CFC8323}"/>
              </a:ext>
            </a:extLst>
          </p:cNvPr>
          <p:cNvSpPr txBox="1"/>
          <p:nvPr/>
        </p:nvSpPr>
        <p:spPr>
          <a:xfrm>
            <a:off x="66102" y="2661249"/>
            <a:ext cx="3115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B050"/>
                </a:solidFill>
              </a:rPr>
              <a:t>Low energy mode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    during the weekends 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    starting May 2025.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41F8A-C1AC-446C-86BF-576C334DD6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05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423" y="2613076"/>
            <a:ext cx="4600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Thank you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5"/>
            <a:ext cx="815926" cy="10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805" y="1094079"/>
            <a:ext cx="112646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operator shifts / day: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8:00 – 15:00 and 15:00 – 22:00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Staff are on call in the period 17:00 – 22:00</a:t>
            </a:r>
          </a:p>
          <a:p>
            <a:pPr marL="0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machine is not attended in the period 22:00 – 8:00</a:t>
            </a:r>
          </a:p>
          <a:p>
            <a:pPr marL="0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beam is lost after 22:00, recovery will take place next morning</a:t>
            </a:r>
          </a:p>
          <a:p>
            <a:pPr marL="0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machine was running in a “Free Mode” over the weekends </a:t>
            </a:r>
          </a:p>
          <a:p>
            <a:pPr marL="0"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recently it is running at injection energy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54423" y="3073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Operation Management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4"/>
            <a:ext cx="727364" cy="885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FE14F-C7D1-4DF2-8122-E1855DE9334D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103487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8E6D0E5-18D4-4800-9838-EF4A5C54A699}"/>
              </a:ext>
            </a:extLst>
          </p:cNvPr>
          <p:cNvSpPr/>
          <p:nvPr/>
        </p:nvSpPr>
        <p:spPr>
          <a:xfrm>
            <a:off x="436880" y="2149059"/>
            <a:ext cx="11334583" cy="15482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2F8A7-6E62-4B2E-ACE6-70B992BD9B77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231324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0DA02-9908-47BA-9F5C-C8752268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" y="1584174"/>
            <a:ext cx="11017380" cy="5256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7E9E-FF71-4C22-82D5-D979E3378C68}"/>
              </a:ext>
            </a:extLst>
          </p:cNvPr>
          <p:cNvSpPr txBox="1"/>
          <p:nvPr/>
        </p:nvSpPr>
        <p:spPr>
          <a:xfrm>
            <a:off x="277829" y="974809"/>
            <a:ext cx="7944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Good beam lifetime, hence one injection / day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1AA9495-8A2C-40F9-AAE2-C4F9D0DBB78A}"/>
              </a:ext>
            </a:extLst>
          </p:cNvPr>
          <p:cNvSpPr/>
          <p:nvPr/>
        </p:nvSpPr>
        <p:spPr>
          <a:xfrm>
            <a:off x="1254423" y="3073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997E1-DBED-4791-BDD6-945C68C581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624"/>
            <a:ext cx="727364" cy="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87A39C-5640-470A-9B32-9EDB8E83A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449386"/>
              </p:ext>
            </p:extLst>
          </p:nvPr>
        </p:nvGraphicFramePr>
        <p:xfrm>
          <a:off x="1153887" y="1496548"/>
          <a:ext cx="979714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79669D1F-6934-4735-9186-CD03D1E0FBB5}"/>
              </a:ext>
            </a:extLst>
          </p:cNvPr>
          <p:cNvSpPr/>
          <p:nvPr/>
        </p:nvSpPr>
        <p:spPr>
          <a:xfrm>
            <a:off x="1254423" y="3073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Beam lifetime in 2025 (Feb – Oct)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A80A5D3-4F45-4DB3-A25A-B6276115B900}"/>
              </a:ext>
            </a:extLst>
          </p:cNvPr>
          <p:cNvSpPr/>
          <p:nvPr/>
        </p:nvSpPr>
        <p:spPr>
          <a:xfrm rot="5400000" flipH="1" flipV="1">
            <a:off x="8972224" y="957437"/>
            <a:ext cx="380003" cy="1745975"/>
          </a:xfrm>
          <a:prstGeom prst="rightBrace">
            <a:avLst>
              <a:gd name="adj1" fmla="val 8333"/>
              <a:gd name="adj2" fmla="val 50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435C7FC-2D8F-465A-8298-FBF265AB52FF}"/>
              </a:ext>
            </a:extLst>
          </p:cNvPr>
          <p:cNvSpPr/>
          <p:nvPr/>
        </p:nvSpPr>
        <p:spPr>
          <a:xfrm rot="5400000" flipH="1" flipV="1">
            <a:off x="5322905" y="-707369"/>
            <a:ext cx="380003" cy="5062336"/>
          </a:xfrm>
          <a:prstGeom prst="rightBrace">
            <a:avLst>
              <a:gd name="adj1" fmla="val 8333"/>
              <a:gd name="adj2" fmla="val 50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5213D-6F21-47A2-823A-6EEFDEAF317A}"/>
              </a:ext>
            </a:extLst>
          </p:cNvPr>
          <p:cNvSpPr txBox="1"/>
          <p:nvPr/>
        </p:nvSpPr>
        <p:spPr>
          <a:xfrm>
            <a:off x="5108714" y="1262270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68B47-419B-49CD-AE19-66FCF5CDD9CA}"/>
              </a:ext>
            </a:extLst>
          </p:cNvPr>
          <p:cNvSpPr txBox="1"/>
          <p:nvPr/>
        </p:nvSpPr>
        <p:spPr>
          <a:xfrm>
            <a:off x="8759680" y="1255646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E909-67CC-45B1-A53F-3B3F12ED629D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259599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4423" y="30736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Orbit stability and Orbit Feed Back Systems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24"/>
            <a:ext cx="727364" cy="885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16" y="3296456"/>
            <a:ext cx="5741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Beam orbit is corrected by SOFB at 2Hz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Correction rate to be improved to 10Hz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IDs’ orbit distortion is sufficiently compensated </a:t>
            </a:r>
          </a:p>
          <a:p>
            <a:r>
              <a:rPr lang="en-US" sz="2000" dirty="0">
                <a:cs typeface="Arial" panose="020B0604020202020204" pitchFamily="34" charset="0"/>
              </a:rPr>
              <a:t>      using Feed Forward Tables (FFTs).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No need for FOFB is foreseen at this stage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33037"/>
              </p:ext>
            </p:extLst>
          </p:nvPr>
        </p:nvGraphicFramePr>
        <p:xfrm>
          <a:off x="727364" y="1170723"/>
          <a:ext cx="10654266" cy="1824297"/>
        </p:xfrm>
        <a:graphic>
          <a:graphicData uri="http://schemas.openxmlformats.org/drawingml/2006/table">
            <a:tbl>
              <a:tblPr/>
              <a:tblGrid>
                <a:gridCol w="1233889">
                  <a:extLst>
                    <a:ext uri="{9D8B030D-6E8A-4147-A177-3AD203B41FA5}">
                      <a16:colId xmlns:a16="http://schemas.microsoft.com/office/drawing/2014/main" val="3748264475"/>
                    </a:ext>
                  </a:extLst>
                </a:gridCol>
                <a:gridCol w="1178805">
                  <a:extLst>
                    <a:ext uri="{9D8B030D-6E8A-4147-A177-3AD203B41FA5}">
                      <a16:colId xmlns:a16="http://schemas.microsoft.com/office/drawing/2014/main" val="1719050759"/>
                    </a:ext>
                  </a:extLst>
                </a:gridCol>
                <a:gridCol w="1416537">
                  <a:extLst>
                    <a:ext uri="{9D8B030D-6E8A-4147-A177-3AD203B41FA5}">
                      <a16:colId xmlns:a16="http://schemas.microsoft.com/office/drawing/2014/main" val="3705049354"/>
                    </a:ext>
                  </a:extLst>
                </a:gridCol>
                <a:gridCol w="1427312">
                  <a:extLst>
                    <a:ext uri="{9D8B030D-6E8A-4147-A177-3AD203B41FA5}">
                      <a16:colId xmlns:a16="http://schemas.microsoft.com/office/drawing/2014/main" val="1175581762"/>
                    </a:ext>
                  </a:extLst>
                </a:gridCol>
                <a:gridCol w="1332619">
                  <a:extLst>
                    <a:ext uri="{9D8B030D-6E8A-4147-A177-3AD203B41FA5}">
                      <a16:colId xmlns:a16="http://schemas.microsoft.com/office/drawing/2014/main" val="2205153509"/>
                    </a:ext>
                  </a:extLst>
                </a:gridCol>
                <a:gridCol w="1348807">
                  <a:extLst>
                    <a:ext uri="{9D8B030D-6E8A-4147-A177-3AD203B41FA5}">
                      <a16:colId xmlns:a16="http://schemas.microsoft.com/office/drawing/2014/main" val="2659514987"/>
                    </a:ext>
                  </a:extLst>
                </a:gridCol>
                <a:gridCol w="1395628">
                  <a:extLst>
                    <a:ext uri="{9D8B030D-6E8A-4147-A177-3AD203B41FA5}">
                      <a16:colId xmlns:a16="http://schemas.microsoft.com/office/drawing/2014/main" val="1114484008"/>
                    </a:ext>
                  </a:extLst>
                </a:gridCol>
                <a:gridCol w="1320669">
                  <a:extLst>
                    <a:ext uri="{9D8B030D-6E8A-4147-A177-3AD203B41FA5}">
                      <a16:colId xmlns:a16="http://schemas.microsoft.com/office/drawing/2014/main" val="155232010"/>
                    </a:ext>
                  </a:extLst>
                </a:gridCol>
              </a:tblGrid>
              <a:tr h="30362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RMS in 1-100Hz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Horizontal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of the beam size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Vertical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of beam size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21963"/>
                  </a:ext>
                </a:extLst>
              </a:tr>
              <a:tr h="52444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 Straight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 Straight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 Straight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 Straight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1444"/>
                  </a:ext>
                </a:extLst>
              </a:tr>
              <a:tr h="45494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Beam int.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Position (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82.59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82.08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23.23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2.08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1.42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 (10%)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86348"/>
                  </a:ext>
                </a:extLst>
              </a:tr>
              <a:tr h="454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 (1.12%)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9.23 (1.12%)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5.9(2.54%)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 (6.73%)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 (5.63%)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2.57(3.17%)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7193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F72CF8-65C6-4068-A47C-FEECFAB7317A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B811D-3729-4F76-BADC-058DD109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61" y="3544791"/>
            <a:ext cx="3314723" cy="2566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9D898-89B2-4B4B-A9DF-9356F187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571" y="3554731"/>
            <a:ext cx="3330294" cy="25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77B03-5BD6-4926-88F1-0D19E1857D19}"/>
              </a:ext>
            </a:extLst>
          </p:cNvPr>
          <p:cNvSpPr txBox="1"/>
          <p:nvPr/>
        </p:nvSpPr>
        <p:spPr>
          <a:xfrm>
            <a:off x="6526563" y="2033081"/>
            <a:ext cx="42255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Excluding power grid failure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BA      =  98.2 %</a:t>
            </a:r>
          </a:p>
          <a:p>
            <a:r>
              <a:rPr lang="en-US" sz="2800" dirty="0"/>
              <a:t>	MTBF =  185.0 h</a:t>
            </a:r>
          </a:p>
          <a:p>
            <a:r>
              <a:rPr lang="en-US" sz="2800" dirty="0"/>
              <a:t>	MTTR =  1.5 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79E2C-18F5-4713-9CB0-AE107A1549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583" y="16086"/>
            <a:ext cx="815926" cy="1029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F174F-0FB0-49F7-8778-9EFA71737208}"/>
              </a:ext>
            </a:extLst>
          </p:cNvPr>
          <p:cNvSpPr txBox="1"/>
          <p:nvPr/>
        </p:nvSpPr>
        <p:spPr>
          <a:xfrm>
            <a:off x="1398175" y="2033081"/>
            <a:ext cx="4267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Including power grid failure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BA      =  97.7 %</a:t>
            </a:r>
          </a:p>
          <a:p>
            <a:r>
              <a:rPr lang="en-US" sz="2800" dirty="0"/>
              <a:t>       MTBF =  122.7 h</a:t>
            </a:r>
          </a:p>
          <a:p>
            <a:r>
              <a:rPr lang="en-US" sz="2800" dirty="0"/>
              <a:t>       MTTR =  1.6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2107C-4CA3-4986-9DE3-A72120F29A06}"/>
              </a:ext>
            </a:extLst>
          </p:cNvPr>
          <p:cNvSpPr txBox="1"/>
          <p:nvPr/>
        </p:nvSpPr>
        <p:spPr>
          <a:xfrm>
            <a:off x="4450702" y="1045635"/>
            <a:ext cx="360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Overall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ED516-4309-4231-B70C-A9A0880F2777}"/>
              </a:ext>
            </a:extLst>
          </p:cNvPr>
          <p:cNvSpPr txBox="1"/>
          <p:nvPr/>
        </p:nvSpPr>
        <p:spPr>
          <a:xfrm>
            <a:off x="1229633" y="5168309"/>
            <a:ext cx="9969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NOTE:  </a:t>
            </a:r>
            <a:r>
              <a:rPr lang="en-US" sz="3200" i="1" dirty="0">
                <a:solidFill>
                  <a:srgbClr val="FF0000"/>
                </a:solidFill>
              </a:rPr>
              <a:t>machine is not attended in the 3</a:t>
            </a:r>
            <a:r>
              <a:rPr lang="en-US" sz="3200" i="1" baseline="30000" dirty="0">
                <a:solidFill>
                  <a:srgbClr val="FF0000"/>
                </a:solidFill>
              </a:rPr>
              <a:t>rd</a:t>
            </a:r>
            <a:r>
              <a:rPr lang="en-US" sz="3200" i="1" dirty="0">
                <a:solidFill>
                  <a:srgbClr val="FF0000"/>
                </a:solidFill>
              </a:rPr>
              <a:t> shift (22:00-8:00)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6CCABBC-92FE-49F3-856E-31AC5C983158}"/>
              </a:ext>
            </a:extLst>
          </p:cNvPr>
          <p:cNvSpPr/>
          <p:nvPr/>
        </p:nvSpPr>
        <p:spPr>
          <a:xfrm>
            <a:off x="1254423" y="31738"/>
            <a:ext cx="9895777" cy="8434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Machine Performance in 2025 (until Oct 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CE31B-95D5-4CF4-BAD3-4CB7B0F42385}"/>
              </a:ext>
            </a:extLst>
          </p:cNvPr>
          <p:cNvSpPr txBox="1"/>
          <p:nvPr/>
        </p:nvSpPr>
        <p:spPr>
          <a:xfrm>
            <a:off x="9939" y="6577616"/>
            <a:ext cx="383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Attal, ESLS33 Meeting, SOLEIL, Oct 29 - 31, 2025</a:t>
            </a:r>
          </a:p>
        </p:txBody>
      </p:sp>
    </p:spTree>
    <p:extLst>
      <p:ext uri="{BB962C8B-B14F-4D97-AF65-F5344CB8AC3E}">
        <p14:creationId xmlns:p14="http://schemas.microsoft.com/office/powerpoint/2010/main" val="129647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42937</TotalTime>
  <Words>2359</Words>
  <Application>Microsoft Macintosh PowerPoint</Application>
  <PresentationFormat>Grand écran</PresentationFormat>
  <Paragraphs>506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CommercialScript BT</vt:lpstr>
      <vt:lpstr>Palatino Linotype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NADOLSKI Laurent</cp:lastModifiedBy>
  <cp:revision>1739</cp:revision>
  <dcterms:created xsi:type="dcterms:W3CDTF">2019-11-11T12:06:14Z</dcterms:created>
  <dcterms:modified xsi:type="dcterms:W3CDTF">2025-10-30T05:52:01Z</dcterms:modified>
</cp:coreProperties>
</file>