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Lst>
  <p:notesMasterIdLst>
    <p:notesMasterId r:id="rId28"/>
  </p:notesMasterIdLst>
  <p:sldIdLst>
    <p:sldId id="256" r:id="rId8"/>
    <p:sldId id="257" r:id="rId9"/>
    <p:sldId id="262" r:id="rId10"/>
    <p:sldId id="272" r:id="rId11"/>
    <p:sldId id="273" r:id="rId12"/>
    <p:sldId id="258" r:id="rId13"/>
    <p:sldId id="259" r:id="rId14"/>
    <p:sldId id="260" r:id="rId15"/>
    <p:sldId id="261" r:id="rId16"/>
    <p:sldId id="263" r:id="rId17"/>
    <p:sldId id="275" r:id="rId18"/>
    <p:sldId id="264" r:id="rId19"/>
    <p:sldId id="265" r:id="rId20"/>
    <p:sldId id="266" r:id="rId21"/>
    <p:sldId id="267" r:id="rId22"/>
    <p:sldId id="268" r:id="rId23"/>
    <p:sldId id="269" r:id="rId24"/>
    <p:sldId id="270" r:id="rId25"/>
    <p:sldId id="271" r:id="rId26"/>
    <p:sldId id="274" r:id="rId27"/>
  </p:sldIdLst>
  <p:sldSz cx="10080625" cy="7559675"/>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38"/>
  </p:normalViewPr>
  <p:slideViewPr>
    <p:cSldViewPr snapToGrid="0">
      <p:cViewPr varScale="1">
        <p:scale>
          <a:sx n="103" d="100"/>
          <a:sy n="103" d="100"/>
        </p:scale>
        <p:origin x="81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 name="PlaceHolder 1"/>
          <p:cNvSpPr>
            <a:spLocks noGrp="1" noRot="1" noChangeAspect="1"/>
          </p:cNvSpPr>
          <p:nvPr>
            <p:ph type="sldImg"/>
          </p:nvPr>
        </p:nvSpPr>
        <p:spPr>
          <a:xfrm>
            <a:off x="0" y="812520"/>
            <a:ext cx="0" cy="0"/>
          </a:xfrm>
          <a:prstGeom prst="rect">
            <a:avLst/>
          </a:prstGeom>
          <a:noFill/>
          <a:ln w="0">
            <a:noFill/>
          </a:ln>
        </p:spPr>
        <p:txBody>
          <a:bodyPr lIns="0" tIns="0" rIns="0" bIns="0" anchor="ctr">
            <a:noAutofit/>
          </a:bodyPr>
          <a:lstStyle/>
          <a:p>
            <a:pPr algn="ctr"/>
            <a:r>
              <a:rPr lang="it-IT" sz="4400" b="0" strike="noStrike" spc="-1">
                <a:solidFill>
                  <a:srgbClr val="000000"/>
                </a:solidFill>
                <a:latin typeface="Arial"/>
              </a:rPr>
              <a:t>Fai clic per spostare la diapositiva</a:t>
            </a:r>
          </a:p>
        </p:txBody>
      </p:sp>
      <p:sp>
        <p:nvSpPr>
          <p:cNvPr id="63"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it-IT" sz="2000" b="0" strike="noStrike" spc="-1">
                <a:solidFill>
                  <a:srgbClr val="000000"/>
                </a:solidFill>
                <a:latin typeface="Arial"/>
              </a:rPr>
              <a:t>Fai clic per modificare il formato delle note</a:t>
            </a:r>
          </a:p>
        </p:txBody>
      </p:sp>
      <p:sp>
        <p:nvSpPr>
          <p:cNvPr id="64"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it-IT" sz="1400" b="0" strike="noStrike" spc="-1">
                <a:solidFill>
                  <a:srgbClr val="000000"/>
                </a:solidFill>
                <a:latin typeface="Times New Roman"/>
              </a:rPr>
              <a:t>&lt;intestazione&gt;</a:t>
            </a:r>
          </a:p>
        </p:txBody>
      </p:sp>
      <p:sp>
        <p:nvSpPr>
          <p:cNvPr id="65" name="PlaceHolder 4"/>
          <p:cNvSpPr>
            <a:spLocks noGrp="1"/>
          </p:cNvSpPr>
          <p:nvPr>
            <p:ph type="dt" idx="6"/>
          </p:nvPr>
        </p:nvSpPr>
        <p:spPr>
          <a:xfrm>
            <a:off x="4278960" y="0"/>
            <a:ext cx="3280680" cy="534240"/>
          </a:xfrm>
          <a:prstGeom prst="rect">
            <a:avLst/>
          </a:prstGeom>
          <a:noFill/>
          <a:ln w="0">
            <a:noFill/>
          </a:ln>
        </p:spPr>
        <p:txBody>
          <a:bodyPr lIns="0" tIns="0" rIns="0" bIns="0" anchor="t">
            <a:noAutofit/>
          </a:bodyPr>
          <a:lstStyle>
            <a:lvl1pPr indent="0" algn="r">
              <a:buNone/>
              <a:defRPr lang="it-IT" sz="1400" b="0" strike="noStrike" spc="-1">
                <a:solidFill>
                  <a:srgbClr val="000000"/>
                </a:solidFill>
                <a:latin typeface="Times New Roman"/>
              </a:defRPr>
            </a:lvl1pPr>
          </a:lstStyle>
          <a:p>
            <a:pPr indent="0" algn="r">
              <a:buNone/>
            </a:pPr>
            <a:r>
              <a:rPr lang="it-IT" sz="1400" b="0" strike="noStrike" spc="-1">
                <a:solidFill>
                  <a:srgbClr val="000000"/>
                </a:solidFill>
                <a:latin typeface="Times New Roman"/>
              </a:rPr>
              <a:t>&lt;data/ora&gt;</a:t>
            </a:r>
          </a:p>
        </p:txBody>
      </p:sp>
      <p:sp>
        <p:nvSpPr>
          <p:cNvPr id="66" name="PlaceHolder 5"/>
          <p:cNvSpPr>
            <a:spLocks noGrp="1"/>
          </p:cNvSpPr>
          <p:nvPr>
            <p:ph type="ftr" idx="7"/>
          </p:nvPr>
        </p:nvSpPr>
        <p:spPr>
          <a:xfrm>
            <a:off x="0" y="10157400"/>
            <a:ext cx="3280680" cy="534240"/>
          </a:xfrm>
          <a:prstGeom prst="rect">
            <a:avLst/>
          </a:prstGeom>
          <a:noFill/>
          <a:ln w="0">
            <a:noFill/>
          </a:ln>
        </p:spPr>
        <p:txBody>
          <a:bodyPr lIns="0" tIns="0" rIns="0" bIns="0" anchor="b">
            <a:noAutofit/>
          </a:bodyPr>
          <a:lstStyle>
            <a:lvl1pPr indent="0">
              <a:buNone/>
              <a:defRPr lang="it-IT" sz="1400" b="0" strike="noStrike" spc="-1">
                <a:solidFill>
                  <a:srgbClr val="000000"/>
                </a:solidFill>
                <a:latin typeface="Times New Roman"/>
              </a:defRPr>
            </a:lvl1pPr>
          </a:lstStyle>
          <a:p>
            <a:pPr indent="0">
              <a:buNone/>
            </a:pPr>
            <a:r>
              <a:rPr lang="it-IT" sz="1400" b="0" strike="noStrike" spc="-1">
                <a:solidFill>
                  <a:srgbClr val="000000"/>
                </a:solidFill>
                <a:latin typeface="Times New Roman"/>
              </a:rPr>
              <a:t>&lt;piè di pagina&gt;</a:t>
            </a:r>
          </a:p>
        </p:txBody>
      </p:sp>
      <p:sp>
        <p:nvSpPr>
          <p:cNvPr id="67" name="PlaceHolder 6"/>
          <p:cNvSpPr>
            <a:spLocks noGrp="1"/>
          </p:cNvSpPr>
          <p:nvPr>
            <p:ph type="sldNum" idx="8"/>
          </p:nvPr>
        </p:nvSpPr>
        <p:spPr>
          <a:xfrm>
            <a:off x="4278960" y="10157400"/>
            <a:ext cx="3280680" cy="534240"/>
          </a:xfrm>
          <a:prstGeom prst="rect">
            <a:avLst/>
          </a:prstGeom>
          <a:noFill/>
          <a:ln w="0">
            <a:noFill/>
          </a:ln>
        </p:spPr>
        <p:txBody>
          <a:bodyPr lIns="0" tIns="0" rIns="0" bIns="0" anchor="b">
            <a:noAutofit/>
          </a:bodyPr>
          <a:lstStyle>
            <a:lvl1pPr indent="0" algn="r">
              <a:buNone/>
              <a:defRPr lang="it-IT" sz="1400" b="0" strike="noStrike" spc="-1">
                <a:solidFill>
                  <a:srgbClr val="000000"/>
                </a:solidFill>
                <a:latin typeface="Times New Roman"/>
              </a:defRPr>
            </a:lvl1pPr>
          </a:lstStyle>
          <a:p>
            <a:pPr indent="0" algn="r">
              <a:buNone/>
            </a:pPr>
            <a:fld id="{947AF4CF-4BBB-4811-99CA-B8FA41C4D5FA}" type="slidenum">
              <a:rPr lang="it-IT" sz="1400" b="0" strike="noStrike" spc="-1">
                <a:solidFill>
                  <a:srgbClr val="000000"/>
                </a:solidFill>
                <a:latin typeface="Times New Roman"/>
              </a:rPr>
              <a:t>‹N°›</a:t>
            </a:fld>
            <a:endParaRPr lang="it-IT"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PlaceHolder 1"/>
          <p:cNvSpPr>
            <a:spLocks noGrp="1" noRot="1" noChangeAspect="1"/>
          </p:cNvSpPr>
          <p:nvPr>
            <p:ph type="sldImg"/>
          </p:nvPr>
        </p:nvSpPr>
        <p:spPr>
          <a:xfrm>
            <a:off x="1106488" y="812800"/>
            <a:ext cx="5345112" cy="4008438"/>
          </a:xfrm>
          <a:prstGeom prst="rect">
            <a:avLst/>
          </a:prstGeom>
          <a:ln w="0">
            <a:noFill/>
          </a:ln>
        </p:spPr>
      </p:sp>
      <p:sp>
        <p:nvSpPr>
          <p:cNvPr id="390"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nSpc>
                <a:spcPct val="100000"/>
              </a:lnSpc>
              <a:buNone/>
              <a:tabLst>
                <a:tab pos="0" algn="l"/>
              </a:tabLst>
            </a:pPr>
            <a:r>
              <a:rPr lang="it-IT" sz="2000" b="0" strike="noStrike" spc="-1">
                <a:solidFill>
                  <a:srgbClr val="000000"/>
                </a:solidFill>
                <a:latin typeface="Arial"/>
              </a:rPr>
              <a:t>I will start the talk by discussing the last semester of Elettra’s operation, and then I will update you on the progress of the work for the new Elettra 2.0 machine.</a:t>
            </a:r>
          </a:p>
          <a:p>
            <a:pPr marL="216000" indent="-216000">
              <a:lnSpc>
                <a:spcPct val="100000"/>
              </a:lnSpc>
              <a:buNone/>
              <a:tabLst>
                <a:tab pos="0" algn="l"/>
              </a:tabLst>
            </a:pPr>
            <a:r>
              <a:rPr lang="it-IT" sz="2000" b="0" strike="noStrike" spc="-1">
                <a:solidFill>
                  <a:srgbClr val="000000"/>
                </a:solidFill>
                <a:latin typeface="Arial"/>
              </a:rPr>
              <a:t>The dark period started on July 2nd, 2025. Despite the extensive preparation activities for this dark period — such as the early decommissioning of four beamlines and the clearing of areas for the temporary storage of materials coming from the dismantling of Elettra 1 — we managed to provide the same amount of beam time to users as in previous years, reaching almost 2500 user hours in the first semester.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PlaceHolder 1"/>
          <p:cNvSpPr>
            <a:spLocks noGrp="1" noRot="1" noChangeAspect="1"/>
          </p:cNvSpPr>
          <p:nvPr>
            <p:ph type="sldImg"/>
          </p:nvPr>
        </p:nvSpPr>
        <p:spPr>
          <a:xfrm>
            <a:off x="992188" y="777875"/>
            <a:ext cx="5110162" cy="3832225"/>
          </a:xfrm>
          <a:prstGeom prst="rect">
            <a:avLst/>
          </a:prstGeom>
          <a:ln w="0">
            <a:noFill/>
          </a:ln>
        </p:spPr>
      </p:sp>
      <p:sp>
        <p:nvSpPr>
          <p:cNvPr id="405" name="PlaceHolder 2"/>
          <p:cNvSpPr>
            <a:spLocks noGrp="1"/>
          </p:cNvSpPr>
          <p:nvPr>
            <p:ph type="body"/>
          </p:nvPr>
        </p:nvSpPr>
        <p:spPr>
          <a:xfrm>
            <a:off x="709560" y="4861080"/>
            <a:ext cx="5675400" cy="4601160"/>
          </a:xfrm>
          <a:prstGeom prst="rect">
            <a:avLst/>
          </a:prstGeom>
          <a:noFill/>
          <a:ln w="0">
            <a:noFill/>
          </a:ln>
        </p:spPr>
        <p:txBody>
          <a:bodyPr lIns="0" tIns="0" rIns="0" bIns="0" numCol="1" spcCol="0" anchor="t">
            <a:noAutofit/>
          </a:bodyPr>
          <a:lstStyle/>
          <a:p>
            <a:pPr marL="216000" indent="0">
              <a:lnSpc>
                <a:spcPct val="100000"/>
              </a:lnSpc>
              <a:spcBef>
                <a:spcPts val="1191"/>
              </a:spcBef>
              <a:spcAft>
                <a:spcPts val="992"/>
              </a:spcAft>
              <a:buNone/>
              <a:tabLst>
                <a:tab pos="0" algn="l"/>
              </a:tabLst>
            </a:pPr>
            <a:r>
              <a:rPr lang="it-IT" sz="1800" b="0" strike="noStrike" spc="-1">
                <a:solidFill>
                  <a:srgbClr val="000000"/>
                </a:solidFill>
                <a:latin typeface="Arial"/>
              </a:rPr>
              <a:t>Our program for the dark period</a:t>
            </a:r>
          </a:p>
          <a:p>
            <a:pPr marL="216000" indent="0">
              <a:lnSpc>
                <a:spcPct val="100000"/>
              </a:lnSpc>
              <a:spcBef>
                <a:spcPts val="1191"/>
              </a:spcBef>
              <a:spcAft>
                <a:spcPts val="992"/>
              </a:spcAft>
              <a:buNone/>
              <a:tabLst>
                <a:tab pos="0" algn="l"/>
              </a:tabLst>
            </a:pPr>
            <a:r>
              <a:rPr lang="it-IT" sz="1800" b="0" strike="noStrike" spc="-1">
                <a:solidFill>
                  <a:srgbClr val="000000"/>
                </a:solidFill>
                <a:latin typeface="Arial"/>
              </a:rPr>
              <a:t>We are currently in the full decommissioning phase.</a:t>
            </a:r>
          </a:p>
          <a:p>
            <a:pPr marL="216000" indent="0">
              <a:lnSpc>
                <a:spcPct val="100000"/>
              </a:lnSpc>
              <a:spcBef>
                <a:spcPts val="1191"/>
              </a:spcBef>
              <a:spcAft>
                <a:spcPts val="992"/>
              </a:spcAft>
              <a:buNone/>
              <a:tabLst>
                <a:tab pos="0" algn="l"/>
              </a:tabLst>
            </a:pPr>
            <a:r>
              <a:rPr lang="it-IT" sz="1800" b="0" strike="noStrike" spc="-1">
                <a:solidFill>
                  <a:srgbClr val="000000"/>
                </a:solidFill>
                <a:latin typeface="Arial"/>
              </a:rPr>
              <a:t>From the updated schedule, you can see that some installation activities have already started — these are related to the installation works for the Booster.</a:t>
            </a:r>
            <a:br>
              <a:rPr sz="1800"/>
            </a:br>
            <a:r>
              <a:rPr lang="it-IT" sz="1800" b="0" strike="noStrike" spc="-1">
                <a:solidFill>
                  <a:srgbClr val="000000"/>
                </a:solidFill>
                <a:latin typeface="Arial"/>
              </a:rPr>
              <a:t>There have been a few setbacks — essentially, in the experimental hall we have two overhead cranes, and one of them was out of service for about a month. The failure occurred one week after the start of the dark period.</a:t>
            </a:r>
            <a:br>
              <a:rPr sz="1800"/>
            </a:br>
            <a:r>
              <a:rPr lang="it-IT" sz="1800" b="0" strike="noStrike" spc="-1">
                <a:solidFill>
                  <a:srgbClr val="000000"/>
                </a:solidFill>
                <a:latin typeface="Arial"/>
              </a:rPr>
              <a:t>Although this did not cause any actual delays, it required us to revise the work plan. Since each crane covers half of the storage ring, we focused our efforts first on one half of the ring and then on the other.</a:t>
            </a:r>
            <a:br>
              <a:rPr sz="1800"/>
            </a:br>
            <a:r>
              <a:rPr lang="it-IT" sz="1800" b="0" strike="noStrike" spc="-1">
                <a:solidFill>
                  <a:srgbClr val="000000"/>
                </a:solidFill>
                <a:latin typeface="Arial"/>
              </a:rPr>
              <a:t>The actual commissioning schedule...</a:t>
            </a:r>
          </a:p>
        </p:txBody>
      </p:sp>
      <p:sp>
        <p:nvSpPr>
          <p:cNvPr id="406" name="PlaceHolder 3"/>
          <p:cNvSpPr>
            <a:spLocks noGrp="1"/>
          </p:cNvSpPr>
          <p:nvPr>
            <p:ph type="sldNum" idx="29"/>
          </p:nvPr>
        </p:nvSpPr>
        <p:spPr>
          <a:xfrm>
            <a:off x="4017600" y="9722520"/>
            <a:ext cx="3076920" cy="507240"/>
          </a:xfrm>
          <a:prstGeom prst="rect">
            <a:avLst/>
          </a:prstGeom>
          <a:noFill/>
          <a:ln w="0">
            <a:noFill/>
          </a:ln>
        </p:spPr>
        <p:txBody>
          <a:bodyPr lIns="0" tIns="0" rIns="0" bIns="0" numCol="1" spcCol="0" anchor="b">
            <a:noAutofit/>
          </a:bodyPr>
          <a:lstStyle>
            <a:lvl1pPr indent="0" algn="r" defTabSz="447840">
              <a:lnSpc>
                <a:spcPct val="93000"/>
              </a:lnSpc>
              <a:buNone/>
              <a:tabLst>
                <a:tab pos="0" algn="l"/>
              </a:tabLst>
              <a:defRPr lang="it-IT" sz="1300" b="0" strike="noStrike" spc="-1">
                <a:solidFill>
                  <a:srgbClr val="000000"/>
                </a:solidFill>
                <a:latin typeface="Times New Roman"/>
                <a:ea typeface="ＭＳ Ｐゴシック"/>
              </a:defRPr>
            </a:lvl1pPr>
          </a:lstStyle>
          <a:p>
            <a:pPr indent="0" algn="r" defTabSz="447840">
              <a:lnSpc>
                <a:spcPct val="93000"/>
              </a:lnSpc>
              <a:buNone/>
              <a:tabLst>
                <a:tab pos="0" algn="l"/>
              </a:tabLst>
            </a:pPr>
            <a:fld id="{5A3F1C6D-2D82-43AF-8D1B-1F8795C26ED9}" type="slidenum">
              <a:rPr lang="it-IT" sz="1300" b="0" strike="noStrike" spc="-1">
                <a:solidFill>
                  <a:srgbClr val="000000"/>
                </a:solidFill>
                <a:latin typeface="Times New Roman"/>
                <a:ea typeface="ＭＳ Ｐゴシック"/>
              </a:rPr>
              <a:t>12</a:t>
            </a:fld>
            <a:endParaRPr lang="it-IT" sz="1300" b="0" strike="noStrike" spc="-1">
              <a:solidFill>
                <a:srgbClr val="000000"/>
              </a:solid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PlaceHolder 1"/>
          <p:cNvSpPr>
            <a:spLocks noGrp="1" noRot="1" noChangeAspect="1"/>
          </p:cNvSpPr>
          <p:nvPr>
            <p:ph type="sldImg"/>
          </p:nvPr>
        </p:nvSpPr>
        <p:spPr>
          <a:xfrm>
            <a:off x="990600" y="777875"/>
            <a:ext cx="5116513" cy="3836988"/>
          </a:xfrm>
          <a:prstGeom prst="rect">
            <a:avLst/>
          </a:prstGeom>
          <a:ln w="0">
            <a:noFill/>
          </a:ln>
        </p:spPr>
      </p:sp>
      <p:sp>
        <p:nvSpPr>
          <p:cNvPr id="408"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nSpc>
                <a:spcPct val="100000"/>
              </a:lnSpc>
              <a:buNone/>
              <a:tabLst>
                <a:tab pos="0" algn="l"/>
              </a:tabLst>
            </a:pPr>
            <a:r>
              <a:rPr lang="it-IT" sz="2000" b="0" strike="noStrike" spc="-1">
                <a:solidFill>
                  <a:srgbClr val="000000"/>
                </a:solidFill>
                <a:latin typeface="Arial"/>
              </a:rPr>
              <a:t>The number of beamlines will increase from 28 to 32, and the short sections have also been used to host beamlines.</a:t>
            </a:r>
          </a:p>
          <a:p>
            <a:pPr marL="216000" indent="-216000">
              <a:lnSpc>
                <a:spcPct val="100000"/>
              </a:lnSpc>
              <a:buNone/>
              <a:tabLst>
                <a:tab pos="0" algn="l"/>
              </a:tabLst>
            </a:pPr>
            <a:r>
              <a:rPr lang="it-IT" sz="2000" b="0" strike="noStrike" spc="-1">
                <a:solidFill>
                  <a:srgbClr val="000000"/>
                </a:solidFill>
                <a:latin typeface="Arial"/>
              </a:rPr>
              <a:t>From day one, 13 insertion device (ID) beamlines and 2 bending magnet beamlines will be operational.</a:t>
            </a:r>
          </a:p>
          <a:p>
            <a:pPr marL="216000" indent="-216000">
              <a:lnSpc>
                <a:spcPct val="100000"/>
              </a:lnSpc>
              <a:buNone/>
              <a:tabLst>
                <a:tab pos="0" algn="l"/>
              </a:tabLst>
            </a:pPr>
            <a:r>
              <a:rPr lang="it-IT" sz="2000" b="0" strike="noStrike" spc="-1">
                <a:solidFill>
                  <a:srgbClr val="000000"/>
                </a:solidFill>
                <a:latin typeface="Arial"/>
              </a:rPr>
              <a:t>The ID beamlines available from the start will use the same insertion devices that were already in operation at Elettra 1. </a:t>
            </a:r>
          </a:p>
          <a:p>
            <a:pPr marL="216000" indent="-216000">
              <a:lnSpc>
                <a:spcPct val="100000"/>
              </a:lnSpc>
              <a:buNone/>
              <a:tabLst>
                <a:tab pos="0" algn="l"/>
              </a:tabLst>
            </a:pPr>
            <a:endParaRPr lang="it-IT" sz="2000" b="0" strike="noStrike" spc="-1">
              <a:solidFill>
                <a:srgbClr val="000000"/>
              </a:solidFill>
              <a:latin typeface="Arial"/>
            </a:endParaRPr>
          </a:p>
          <a:p>
            <a:pPr marL="216000" indent="-216000">
              <a:lnSpc>
                <a:spcPct val="100000"/>
              </a:lnSpc>
              <a:buNone/>
              <a:tabLst>
                <a:tab pos="0" algn="l"/>
              </a:tabLst>
            </a:pPr>
            <a:r>
              <a:rPr lang="it-IT" sz="2000" b="0" strike="noStrike" spc="-1">
                <a:solidFill>
                  <a:srgbClr val="000000"/>
                </a:solidFill>
                <a:latin typeface="Arial"/>
              </a:rPr>
              <a:t>The current plan foresees completing all beamline upgrades by 2030.</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PlaceHolder 1"/>
          <p:cNvSpPr>
            <a:spLocks noGrp="1" noRot="1" noChangeAspect="1"/>
          </p:cNvSpPr>
          <p:nvPr>
            <p:ph type="sldImg"/>
          </p:nvPr>
        </p:nvSpPr>
        <p:spPr>
          <a:xfrm>
            <a:off x="990600" y="777875"/>
            <a:ext cx="5116513" cy="3836988"/>
          </a:xfrm>
          <a:prstGeom prst="rect">
            <a:avLst/>
          </a:prstGeom>
          <a:ln w="0">
            <a:noFill/>
          </a:ln>
        </p:spPr>
      </p:sp>
      <p:sp>
        <p:nvSpPr>
          <p:cNvPr id="410"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nSpc>
                <a:spcPct val="100000"/>
              </a:lnSpc>
              <a:buNone/>
              <a:tabLst>
                <a:tab pos="0" algn="l"/>
              </a:tabLst>
            </a:pPr>
            <a:r>
              <a:rPr lang="it-IT" sz="2000" b="0" strike="noStrike" spc="-1">
                <a:solidFill>
                  <a:srgbClr val="000000"/>
                </a:solidFill>
                <a:latin typeface="Arial"/>
              </a:rPr>
              <a:t>Some images of the insertion devices currently under development, </a:t>
            </a:r>
          </a:p>
          <a:p>
            <a:pPr marL="216000" indent="-216000">
              <a:lnSpc>
                <a:spcPct val="100000"/>
              </a:lnSpc>
              <a:buNone/>
              <a:tabLst>
                <a:tab pos="0" algn="l"/>
              </a:tabLst>
            </a:pPr>
            <a:r>
              <a:rPr lang="it-IT" sz="2000" b="0" strike="noStrike" spc="-1">
                <a:solidFill>
                  <a:srgbClr val="000000"/>
                </a:solidFill>
                <a:latin typeface="Arial"/>
              </a:rPr>
              <a:t>And the list of the IDs being reused from Elettra 1 and those that will be newly manufactured.</a:t>
            </a:r>
          </a:p>
          <a:p>
            <a:pPr marL="216000" indent="-216000">
              <a:lnSpc>
                <a:spcPct val="100000"/>
              </a:lnSpc>
              <a:buNone/>
              <a:tabLst>
                <a:tab pos="0" algn="l"/>
              </a:tabLst>
            </a:pPr>
            <a:r>
              <a:rPr lang="it-IT" sz="2000" b="0" strike="noStrike" spc="-1">
                <a:solidFill>
                  <a:srgbClr val="000000"/>
                </a:solidFill>
                <a:latin typeface="Arial"/>
              </a:rPr>
              <a:t>The installation of the three IVUs is scheduled to begin at the end of 2027, while the SuperBends are planned for 2028.</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PlaceHolder 1"/>
          <p:cNvSpPr>
            <a:spLocks noGrp="1" noRot="1" noChangeAspect="1"/>
          </p:cNvSpPr>
          <p:nvPr>
            <p:ph type="sldImg"/>
          </p:nvPr>
        </p:nvSpPr>
        <p:spPr>
          <a:xfrm>
            <a:off x="990600" y="777875"/>
            <a:ext cx="5116513" cy="3836988"/>
          </a:xfrm>
          <a:prstGeom prst="rect">
            <a:avLst/>
          </a:prstGeom>
          <a:ln w="0">
            <a:noFill/>
          </a:ln>
        </p:spPr>
      </p:sp>
      <p:sp>
        <p:nvSpPr>
          <p:cNvPr id="412" name="PlaceHolder 2"/>
          <p:cNvSpPr>
            <a:spLocks noGrp="1"/>
          </p:cNvSpPr>
          <p:nvPr>
            <p:ph type="body"/>
          </p:nvPr>
        </p:nvSpPr>
        <p:spPr>
          <a:xfrm>
            <a:off x="756000" y="5078520"/>
            <a:ext cx="6046920" cy="4890240"/>
          </a:xfrm>
          <a:prstGeom prst="rect">
            <a:avLst/>
          </a:prstGeom>
          <a:noFill/>
          <a:ln w="0">
            <a:noFill/>
          </a:ln>
        </p:spPr>
        <p:txBody>
          <a:bodyPr lIns="0" tIns="0" rIns="0" bIns="0" anchor="t">
            <a:noAutofit/>
          </a:bodyPr>
          <a:lstStyle/>
          <a:p>
            <a:pPr marL="216000" indent="-216000">
              <a:lnSpc>
                <a:spcPct val="100000"/>
              </a:lnSpc>
              <a:buNone/>
              <a:tabLst>
                <a:tab pos="0" algn="l"/>
              </a:tabLst>
            </a:pPr>
            <a:r>
              <a:rPr lang="it-IT" sz="1600" b="0" strike="noStrike" spc="-1">
                <a:solidFill>
                  <a:srgbClr val="000000"/>
                </a:solidFill>
                <a:latin typeface="Arial"/>
              </a:rPr>
              <a:t>We are making good progress with the magnet delivery. The first girder has been completed, and the setup of the measurement benches — of which we will have three — has been finalized, so we are now starting the magnetic measurements.</a:t>
            </a:r>
          </a:p>
          <a:p>
            <a:pPr marL="216000" indent="-216000">
              <a:lnSpc>
                <a:spcPct val="100000"/>
              </a:lnSpc>
              <a:buNone/>
              <a:tabLst>
                <a:tab pos="0" algn="l"/>
              </a:tabLst>
            </a:pPr>
            <a:r>
              <a:rPr lang="it-IT" sz="1600" b="0" strike="noStrike" spc="-1">
                <a:solidFill>
                  <a:srgbClr val="000000"/>
                </a:solidFill>
                <a:latin typeface="Arial"/>
              </a:rPr>
              <a:t>Great attention has been paid to the accuracy of the measurements, especially on the reverse bends and the effects of the combined-function coils. For example, from the initial measurements, we observed that the hysteresis introduced by the use of embedded correctors in the sextupoles modifies a dipole component within the sextupole. This is an effect that we will need to take into account during the BBA of the BPMs.</a:t>
            </a:r>
          </a:p>
          <a:p>
            <a:pPr marL="216000" indent="-216000">
              <a:lnSpc>
                <a:spcPct val="100000"/>
              </a:lnSpc>
              <a:buNone/>
              <a:tabLst>
                <a:tab pos="0" algn="l"/>
              </a:tabLst>
            </a:pPr>
            <a:endParaRPr lang="it-IT" sz="2000" b="0" strike="noStrike" spc="-1">
              <a:solidFill>
                <a:srgbClr val="000000"/>
              </a:solidFill>
              <a:latin typeface="Arial"/>
            </a:endParaRPr>
          </a:p>
          <a:p>
            <a:pPr marL="216000" indent="-216000">
              <a:lnSpc>
                <a:spcPct val="100000"/>
              </a:lnSpc>
              <a:buNone/>
              <a:tabLst>
                <a:tab pos="0" algn="l"/>
              </a:tabLst>
            </a:pPr>
            <a:r>
              <a:rPr lang="it-IT" sz="1600" b="0" strike="noStrike" spc="-1">
                <a:solidFill>
                  <a:srgbClr val="000000"/>
                </a:solidFill>
                <a:latin typeface="Arial"/>
              </a:rPr>
              <a:t>We expect to have the first cross-talk measurements by the end of the year.</a:t>
            </a:r>
          </a:p>
          <a:p>
            <a:pPr marL="216000" indent="-216000">
              <a:lnSpc>
                <a:spcPct val="100000"/>
              </a:lnSpc>
              <a:buNone/>
              <a:tabLst>
                <a:tab pos="0" algn="l"/>
              </a:tabLst>
            </a:pPr>
            <a:r>
              <a:rPr lang="it-IT" sz="1600" b="0" strike="noStrike" spc="-1">
                <a:solidFill>
                  <a:srgbClr val="000000"/>
                </a:solidFill>
                <a:latin typeface="Arial"/>
              </a:rPr>
              <a:t>Measurements are being performed with a stretched wire, while a Hall probe mapping for more detailed characterization will be conducted subsequently.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PlaceHolder 1"/>
          <p:cNvSpPr>
            <a:spLocks noGrp="1" noRot="1" noChangeAspect="1"/>
          </p:cNvSpPr>
          <p:nvPr>
            <p:ph type="sldImg"/>
          </p:nvPr>
        </p:nvSpPr>
        <p:spPr>
          <a:xfrm>
            <a:off x="990600" y="777875"/>
            <a:ext cx="5116513" cy="3836988"/>
          </a:xfrm>
          <a:prstGeom prst="rect">
            <a:avLst/>
          </a:prstGeom>
          <a:ln w="0">
            <a:noFill/>
          </a:ln>
        </p:spPr>
      </p:sp>
      <p:sp>
        <p:nvSpPr>
          <p:cNvPr id="414"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nSpc>
                <a:spcPct val="100000"/>
              </a:lnSpc>
              <a:buNone/>
              <a:tabLst>
                <a:tab pos="0" algn="l"/>
              </a:tabLst>
            </a:pPr>
            <a:r>
              <a:rPr lang="it-IT" sz="2000" b="0" strike="noStrike" spc="-1">
                <a:solidFill>
                  <a:srgbClr val="000000"/>
                </a:solidFill>
                <a:latin typeface="Arial"/>
              </a:rPr>
              <a:t>For the vacuum chambers and systems as well, we are on schedule.</a:t>
            </a:r>
          </a:p>
          <a:p>
            <a:pPr marL="216000" indent="-216000">
              <a:lnSpc>
                <a:spcPct val="100000"/>
              </a:lnSpc>
              <a:buNone/>
              <a:tabLst>
                <a:tab pos="0" algn="l"/>
              </a:tabLst>
            </a:pPr>
            <a:r>
              <a:rPr lang="it-IT" sz="2000" b="0" strike="noStrike" spc="-1">
                <a:solidFill>
                  <a:srgbClr val="000000"/>
                </a:solidFill>
                <a:latin typeface="Arial"/>
              </a:rPr>
              <a:t>We have noticed how crucial it is to closely follow the production and validation process, including frequent visits to the manufacturers. Many issues were corrected during these stages, thereby preventing potential problems.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noRot="1" noChangeAspect="1"/>
          </p:cNvSpPr>
          <p:nvPr>
            <p:ph type="sldImg"/>
          </p:nvPr>
        </p:nvSpPr>
        <p:spPr>
          <a:xfrm>
            <a:off x="990600" y="777875"/>
            <a:ext cx="5116513" cy="3836988"/>
          </a:xfrm>
          <a:prstGeom prst="rect">
            <a:avLst/>
          </a:prstGeom>
          <a:ln w="0">
            <a:noFill/>
          </a:ln>
        </p:spPr>
      </p:sp>
      <p:sp>
        <p:nvSpPr>
          <p:cNvPr id="416"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nSpc>
                <a:spcPct val="100000"/>
              </a:lnSpc>
              <a:buNone/>
              <a:tabLst>
                <a:tab pos="0" algn="l"/>
              </a:tabLst>
            </a:pPr>
            <a:r>
              <a:rPr lang="it-IT" sz="2000" b="0" strike="noStrike" spc="-1">
                <a:solidFill>
                  <a:srgbClr val="000000"/>
                </a:solidFill>
                <a:latin typeface="Arial"/>
              </a:rPr>
              <a:t>So far, there are no delays concerning the supports, and BPMs. The schedule is very tight for the delivery of the septum.</a:t>
            </a:r>
          </a:p>
          <a:p>
            <a:pPr marL="216000" indent="-216000">
              <a:lnSpc>
                <a:spcPct val="100000"/>
              </a:lnSpc>
              <a:buNone/>
              <a:tabLst>
                <a:tab pos="0" algn="l"/>
              </a:tabLst>
            </a:pPr>
            <a:r>
              <a:rPr lang="it-IT" sz="2000" b="0" strike="noStrike" spc="-1">
                <a:solidFill>
                  <a:srgbClr val="000000"/>
                </a:solidFill>
                <a:latin typeface="Arial"/>
              </a:rPr>
              <a:t>On day one, the dump kicker for stopping the beam within 1 turn on the collimator will not be available. In the meantime, we will stop the beam using the RF system, which still concentrates the losses on the collimator.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PlaceHolder 1"/>
          <p:cNvSpPr>
            <a:spLocks noGrp="1" noRot="1" noChangeAspect="1"/>
          </p:cNvSpPr>
          <p:nvPr>
            <p:ph type="sldImg"/>
          </p:nvPr>
        </p:nvSpPr>
        <p:spPr>
          <a:xfrm>
            <a:off x="992188" y="777875"/>
            <a:ext cx="5110162" cy="3832225"/>
          </a:xfrm>
          <a:prstGeom prst="rect">
            <a:avLst/>
          </a:prstGeom>
          <a:ln w="0">
            <a:noFill/>
          </a:ln>
        </p:spPr>
      </p:sp>
      <p:sp>
        <p:nvSpPr>
          <p:cNvPr id="422" name="PlaceHolder 2"/>
          <p:cNvSpPr>
            <a:spLocks noGrp="1"/>
          </p:cNvSpPr>
          <p:nvPr>
            <p:ph type="body"/>
          </p:nvPr>
        </p:nvSpPr>
        <p:spPr>
          <a:xfrm>
            <a:off x="709560" y="4861080"/>
            <a:ext cx="5675400" cy="4601160"/>
          </a:xfrm>
          <a:prstGeom prst="rect">
            <a:avLst/>
          </a:prstGeom>
          <a:noFill/>
          <a:ln w="0">
            <a:noFill/>
          </a:ln>
        </p:spPr>
        <p:txBody>
          <a:bodyPr lIns="0" tIns="0" rIns="0" bIns="0" numCol="1" spcCol="0" anchor="t">
            <a:noAutofit/>
          </a:bodyPr>
          <a:lstStyle/>
          <a:p>
            <a:pPr marL="216000" indent="-216000">
              <a:buNone/>
            </a:pPr>
            <a:endParaRPr lang="it-IT" sz="1800" b="0" strike="noStrike" spc="-1">
              <a:solidFill>
                <a:srgbClr val="000000"/>
              </a:solidFill>
              <a:latin typeface="Arial"/>
            </a:endParaRPr>
          </a:p>
        </p:txBody>
      </p:sp>
      <p:sp>
        <p:nvSpPr>
          <p:cNvPr id="423" name="PlaceHolder 3"/>
          <p:cNvSpPr>
            <a:spLocks noGrp="1"/>
          </p:cNvSpPr>
          <p:nvPr>
            <p:ph type="sldNum" idx="30"/>
          </p:nvPr>
        </p:nvSpPr>
        <p:spPr>
          <a:xfrm>
            <a:off x="4017600" y="9722520"/>
            <a:ext cx="3076920" cy="507240"/>
          </a:xfrm>
          <a:prstGeom prst="rect">
            <a:avLst/>
          </a:prstGeom>
          <a:noFill/>
          <a:ln w="0">
            <a:noFill/>
          </a:ln>
        </p:spPr>
        <p:txBody>
          <a:bodyPr lIns="0" tIns="0" rIns="0" bIns="0" numCol="1" spcCol="0" anchor="b">
            <a:noAutofit/>
          </a:bodyPr>
          <a:lstStyle>
            <a:lvl1pPr indent="0" algn="r" defTabSz="447840">
              <a:lnSpc>
                <a:spcPct val="93000"/>
              </a:lnSpc>
              <a:buNone/>
              <a:tabLst>
                <a:tab pos="0" algn="l"/>
              </a:tabLst>
              <a:defRPr lang="it-IT" sz="1300" b="0" strike="noStrike" spc="-1">
                <a:solidFill>
                  <a:srgbClr val="000000"/>
                </a:solidFill>
                <a:latin typeface="Times New Roman"/>
                <a:ea typeface="MS PGothic"/>
              </a:defRPr>
            </a:lvl1pPr>
          </a:lstStyle>
          <a:p>
            <a:pPr indent="0" algn="r" defTabSz="447840">
              <a:lnSpc>
                <a:spcPct val="93000"/>
              </a:lnSpc>
              <a:buNone/>
              <a:tabLst>
                <a:tab pos="0" algn="l"/>
              </a:tabLst>
            </a:pPr>
            <a:fld id="{A329C6A7-451D-47B1-A4B3-1BF2A26BA278}" type="slidenum">
              <a:rPr lang="it-IT" sz="1300" b="0" strike="noStrike" spc="-1">
                <a:solidFill>
                  <a:srgbClr val="000000"/>
                </a:solidFill>
                <a:latin typeface="Times New Roman"/>
                <a:ea typeface="MS PGothic"/>
              </a:rPr>
              <a:t>20</a:t>
            </a:fld>
            <a:endParaRPr lang="it-IT" sz="13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noRot="1" noChangeAspect="1"/>
          </p:cNvSpPr>
          <p:nvPr>
            <p:ph type="sldImg"/>
          </p:nvPr>
        </p:nvSpPr>
        <p:spPr>
          <a:xfrm>
            <a:off x="1106488" y="812800"/>
            <a:ext cx="5345112" cy="4008438"/>
          </a:xfrm>
          <a:prstGeom prst="rect">
            <a:avLst/>
          </a:prstGeom>
          <a:ln w="0">
            <a:noFill/>
          </a:ln>
        </p:spPr>
      </p:sp>
      <p:sp>
        <p:nvSpPr>
          <p:cNvPr id="400"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nSpc>
                <a:spcPct val="100000"/>
              </a:lnSpc>
              <a:buNone/>
              <a:tabLst>
                <a:tab pos="0" algn="l"/>
              </a:tabLst>
            </a:pPr>
            <a:r>
              <a:rPr lang="it-IT" sz="2000" b="0" strike="noStrike" spc="-1">
                <a:solidFill>
                  <a:srgbClr val="000000"/>
                </a:solidFill>
                <a:latin typeface="Arial"/>
              </a:rPr>
              <a:t>On July 2nd, 2025, the last beam dump of Elettra 1 was carried out, marked by a ceremony involving the entire institute.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PlaceHolder 1"/>
          <p:cNvSpPr>
            <a:spLocks noGrp="1" noRot="1" noChangeAspect="1"/>
          </p:cNvSpPr>
          <p:nvPr>
            <p:ph type="sldImg"/>
          </p:nvPr>
        </p:nvSpPr>
        <p:spPr>
          <a:xfrm>
            <a:off x="990600" y="777875"/>
            <a:ext cx="5116513" cy="3836988"/>
          </a:xfrm>
          <a:prstGeom prst="rect">
            <a:avLst/>
          </a:prstGeom>
          <a:ln w="0">
            <a:noFill/>
          </a:ln>
        </p:spPr>
      </p:sp>
      <p:sp>
        <p:nvSpPr>
          <p:cNvPr id="418"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nSpc>
                <a:spcPct val="100000"/>
              </a:lnSpc>
              <a:buNone/>
              <a:tabLst>
                <a:tab pos="0" algn="l"/>
              </a:tabLst>
            </a:pPr>
            <a:r>
              <a:rPr lang="it-IT" sz="2000" b="0" strike="noStrike" spc="-1">
                <a:solidFill>
                  <a:srgbClr val="000000"/>
                </a:solidFill>
                <a:latin typeface="Arial"/>
              </a:rPr>
              <a:t>Some images from the machine tunnel dismantling phase.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PlaceHolder 1"/>
          <p:cNvSpPr>
            <a:spLocks noGrp="1" noRot="1" noChangeAspect="1"/>
          </p:cNvSpPr>
          <p:nvPr>
            <p:ph type="sldImg"/>
          </p:nvPr>
        </p:nvSpPr>
        <p:spPr>
          <a:xfrm>
            <a:off x="990600" y="777875"/>
            <a:ext cx="5116513" cy="3836988"/>
          </a:xfrm>
          <a:prstGeom prst="rect">
            <a:avLst/>
          </a:prstGeom>
          <a:ln w="0">
            <a:noFill/>
          </a:ln>
        </p:spPr>
      </p:sp>
      <p:sp>
        <p:nvSpPr>
          <p:cNvPr id="420"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nSpc>
                <a:spcPct val="100000"/>
              </a:lnSpc>
              <a:buNone/>
              <a:tabLst>
                <a:tab pos="0" algn="l"/>
              </a:tabLst>
            </a:pPr>
            <a:r>
              <a:rPr lang="it-IT" sz="2000" b="0" strike="noStrike" spc="-1">
                <a:solidFill>
                  <a:srgbClr val="000000"/>
                </a:solidFill>
                <a:latin typeface="Arial"/>
              </a:rPr>
              <a:t>E dell’area servizi</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PlaceHolder 1"/>
          <p:cNvSpPr>
            <a:spLocks noGrp="1" noRot="1" noChangeAspect="1"/>
          </p:cNvSpPr>
          <p:nvPr>
            <p:ph type="sldImg"/>
          </p:nvPr>
        </p:nvSpPr>
        <p:spPr>
          <a:xfrm>
            <a:off x="1106488" y="812800"/>
            <a:ext cx="5345112" cy="4008438"/>
          </a:xfrm>
          <a:prstGeom prst="rect">
            <a:avLst/>
          </a:prstGeom>
          <a:ln w="0">
            <a:noFill/>
          </a:ln>
        </p:spPr>
      </p:sp>
      <p:sp>
        <p:nvSpPr>
          <p:cNvPr id="392"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nSpc>
                <a:spcPct val="100000"/>
              </a:lnSpc>
              <a:buNone/>
              <a:tabLst>
                <a:tab pos="0" algn="l"/>
              </a:tabLst>
            </a:pPr>
            <a:r>
              <a:rPr lang="it-IT" sz="2000" b="0" strike="noStrike" spc="-1">
                <a:solidFill>
                  <a:srgbClr val="000000"/>
                </a:solidFill>
                <a:latin typeface="Arial"/>
              </a:rPr>
              <a:t>Elettra has been operating for 32 years, and 2025 was its best year in terms of performance statistics. In fact, we achieved an uptime of 99.19% and a Mean Time Between Failures (MTBF) of 180 hours.</a:t>
            </a:r>
          </a:p>
          <a:p>
            <a:pPr marL="216000" indent="-216000">
              <a:lnSpc>
                <a:spcPct val="100000"/>
              </a:lnSpc>
              <a:buNone/>
              <a:tabLst>
                <a:tab pos="0" algn="l"/>
              </a:tabLst>
            </a:pPr>
            <a:r>
              <a:rPr lang="it-IT" sz="2000" b="0" strike="noStrike" spc="-1">
                <a:solidFill>
                  <a:srgbClr val="000000"/>
                </a:solidFill>
                <a:latin typeface="Arial"/>
              </a:rPr>
              <a:t>In 2009, we entered stable top-up operation mode with a current variation (ΔI) of 1 mA. This transition significantly improved both the average machine uptime and, especially, the MTBF — which increased from an average of about 30 hours to consistently above 60 hours.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PlaceHolder 1"/>
          <p:cNvSpPr>
            <a:spLocks noGrp="1" noRot="1" noChangeAspect="1"/>
          </p:cNvSpPr>
          <p:nvPr>
            <p:ph type="sldImg"/>
          </p:nvPr>
        </p:nvSpPr>
        <p:spPr>
          <a:xfrm>
            <a:off x="1106488" y="812800"/>
            <a:ext cx="5345112" cy="4008438"/>
          </a:xfrm>
          <a:prstGeom prst="rect">
            <a:avLst/>
          </a:prstGeom>
          <a:ln w="0">
            <a:noFill/>
          </a:ln>
        </p:spPr>
      </p:sp>
      <p:sp>
        <p:nvSpPr>
          <p:cNvPr id="394" name="PlaceHolder 2"/>
          <p:cNvSpPr>
            <a:spLocks noGrp="1"/>
          </p:cNvSpPr>
          <p:nvPr>
            <p:ph type="body"/>
          </p:nvPr>
        </p:nvSpPr>
        <p:spPr>
          <a:xfrm>
            <a:off x="756000" y="5078520"/>
            <a:ext cx="6046920" cy="4816080"/>
          </a:xfrm>
          <a:prstGeom prst="rect">
            <a:avLst/>
          </a:prstGeom>
          <a:noFill/>
          <a:ln w="0">
            <a:noFill/>
          </a:ln>
        </p:spPr>
        <p:txBody>
          <a:bodyPr lIns="0" tIns="0" rIns="0" bIns="0" anchor="t">
            <a:noAutofit/>
          </a:bodyPr>
          <a:lstStyle/>
          <a:p>
            <a:pPr marL="216000" indent="-216000">
              <a:lnSpc>
                <a:spcPct val="100000"/>
              </a:lnSpc>
              <a:buNone/>
              <a:tabLst>
                <a:tab pos="0" algn="l"/>
              </a:tabLst>
            </a:pPr>
            <a:r>
              <a:rPr lang="it-IT" sz="2000" b="0" strike="noStrike" spc="-1">
                <a:solidFill>
                  <a:srgbClr val="000000"/>
                </a:solidFill>
                <a:latin typeface="Arial"/>
              </a:rPr>
              <a:t>The main source of downtime was the failure of the RF cavity 3 feedthrough, which resulted in 65 hours of downtime. The fault occurred during machine physics studies, so the machine stop had only a minimal impact on user availability.</a:t>
            </a:r>
          </a:p>
          <a:p>
            <a:pPr marL="216000" indent="-216000">
              <a:lnSpc>
                <a:spcPct val="100000"/>
              </a:lnSpc>
              <a:buNone/>
              <a:tabLst>
                <a:tab pos="0" algn="l"/>
              </a:tabLst>
            </a:pPr>
            <a:endParaRPr lang="it-IT" sz="2000" b="0" strike="noStrike" spc="-1">
              <a:solidFill>
                <a:srgbClr val="000000"/>
              </a:solidFill>
              <a:latin typeface="Arial"/>
            </a:endParaRPr>
          </a:p>
          <a:p>
            <a:pPr marL="216000" indent="-216000">
              <a:lnSpc>
                <a:spcPct val="100000"/>
              </a:lnSpc>
              <a:buNone/>
              <a:tabLst>
                <a:tab pos="0" algn="l"/>
              </a:tabLst>
            </a:pPr>
            <a:r>
              <a:rPr lang="it-IT" sz="2000" b="0" strike="noStrike" spc="-1">
                <a:solidFill>
                  <a:srgbClr val="000000"/>
                </a:solidFill>
                <a:latin typeface="Arial"/>
              </a:rPr>
              <a:t>Only two downtimes were related to the Elettra 2 upgrade activities:</a:t>
            </a:r>
          </a:p>
          <a:p>
            <a:pPr marL="216000" indent="-216000">
              <a:lnSpc>
                <a:spcPct val="100000"/>
              </a:lnSpc>
              <a:buNone/>
              <a:tabLst>
                <a:tab pos="0" algn="l"/>
              </a:tabLst>
            </a:pPr>
            <a:r>
              <a:rPr lang="it-IT" sz="2000" b="0" strike="noStrike" spc="-1">
                <a:solidFill>
                  <a:srgbClr val="000000"/>
                </a:solidFill>
                <a:latin typeface="Arial"/>
              </a:rPr>
              <a:t>* short, consecutive…….</a:t>
            </a:r>
          </a:p>
          <a:p>
            <a:pPr marL="216000" indent="-216000">
              <a:lnSpc>
                <a:spcPct val="100000"/>
              </a:lnSpc>
              <a:buNone/>
              <a:tabLst>
                <a:tab pos="0" algn="l"/>
              </a:tabLst>
            </a:pPr>
            <a:r>
              <a:rPr lang="it-IT" sz="2000" b="0" strike="noStrike" spc="-1">
                <a:solidFill>
                  <a:srgbClr val="000000"/>
                </a:solidFill>
                <a:latin typeface="Arial"/>
              </a:rPr>
              <a:t>* air-to-vacuum …. which was also completely transparent to users.</a:t>
            </a:r>
          </a:p>
          <a:p>
            <a:pPr marL="216000" indent="-216000">
              <a:lnSpc>
                <a:spcPct val="100000"/>
              </a:lnSpc>
              <a:buNone/>
              <a:tabLst>
                <a:tab pos="0" algn="l"/>
              </a:tabLst>
            </a:pPr>
            <a:endParaRPr lang="it-IT" sz="2000" b="0" strike="noStrike" spc="-1">
              <a:solidFill>
                <a:srgbClr val="000000"/>
              </a:solidFill>
              <a:latin typeface="Arial"/>
            </a:endParaRPr>
          </a:p>
          <a:p>
            <a:pPr marL="216000" indent="-216000">
              <a:lnSpc>
                <a:spcPct val="100000"/>
              </a:lnSpc>
              <a:buNone/>
              <a:tabLst>
                <a:tab pos="0" algn="l"/>
              </a:tabLst>
            </a:pPr>
            <a:r>
              <a:rPr lang="it-IT" sz="2000" b="0" strike="noStrike" spc="-1">
                <a:solidFill>
                  <a:srgbClr val="000000"/>
                </a:solidFill>
                <a:latin typeface="Arial"/>
              </a:rPr>
              <a:t>There were also some minor issues with the cooling circuits — small leaks in some correctors, which were promptly fixed when necessary, and in the cooling circuit of RF cavity 8, whose power was consequently reduced.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PlaceHolder 1"/>
          <p:cNvSpPr>
            <a:spLocks noGrp="1" noRot="1" noChangeAspect="1"/>
          </p:cNvSpPr>
          <p:nvPr>
            <p:ph type="sldImg"/>
          </p:nvPr>
        </p:nvSpPr>
        <p:spPr>
          <a:xfrm>
            <a:off x="1106488" y="812800"/>
            <a:ext cx="5345112" cy="4008438"/>
          </a:xfrm>
          <a:prstGeom prst="rect">
            <a:avLst/>
          </a:prstGeom>
          <a:ln w="0">
            <a:noFill/>
          </a:ln>
        </p:spPr>
      </p:sp>
      <p:sp>
        <p:nvSpPr>
          <p:cNvPr id="396" name="PlaceHolder 2"/>
          <p:cNvSpPr>
            <a:spLocks noGrp="1"/>
          </p:cNvSpPr>
          <p:nvPr>
            <p:ph type="body"/>
          </p:nvPr>
        </p:nvSpPr>
        <p:spPr>
          <a:xfrm>
            <a:off x="756000" y="5078520"/>
            <a:ext cx="6046920" cy="4816080"/>
          </a:xfrm>
          <a:prstGeom prst="rect">
            <a:avLst/>
          </a:prstGeom>
          <a:noFill/>
          <a:ln w="0">
            <a:noFill/>
          </a:ln>
        </p:spPr>
        <p:txBody>
          <a:bodyPr lIns="0" tIns="0" rIns="0" bIns="0" anchor="t">
            <a:noAutofit/>
          </a:bodyPr>
          <a:lstStyle/>
          <a:p>
            <a:pPr marL="216000" indent="-216000">
              <a:lnSpc>
                <a:spcPct val="100000"/>
              </a:lnSpc>
              <a:buNone/>
              <a:tabLst>
                <a:tab pos="0" algn="l"/>
              </a:tabLst>
            </a:pPr>
            <a:r>
              <a:rPr lang="it-IT" sz="1600" b="0" strike="noStrike" spc="-1">
                <a:solidFill>
                  <a:srgbClr val="000000"/>
                </a:solidFill>
                <a:latin typeface="Arial"/>
              </a:rPr>
              <a:t>During the machine physics days, we successfully tested the new electronics for the BPMs with the pilot-on function to ensure maximum long-term stability, completed the upgrade of the GlobalOrbitFeedback, but most importantly, we focused on improving the performance of the injector.</a:t>
            </a:r>
          </a:p>
          <a:p>
            <a:pPr marL="216000" indent="-216000">
              <a:lnSpc>
                <a:spcPct val="100000"/>
              </a:lnSpc>
              <a:buNone/>
              <a:tabLst>
                <a:tab pos="0" algn="l"/>
              </a:tabLst>
            </a:pPr>
            <a:r>
              <a:rPr lang="it-IT" sz="1600" b="0" strike="noStrike" spc="-1">
                <a:solidFill>
                  <a:srgbClr val="000000"/>
                </a:solidFill>
                <a:latin typeface="Arial"/>
              </a:rPr>
              <a:t>The RF voltage of the booster was increased from 0.6 to 1 MV in order to reduce the bunch length.</a:t>
            </a:r>
          </a:p>
          <a:p>
            <a:pPr marL="216000" indent="-216000">
              <a:lnSpc>
                <a:spcPct val="100000"/>
              </a:lnSpc>
              <a:buNone/>
              <a:tabLst>
                <a:tab pos="0" algn="l"/>
              </a:tabLst>
            </a:pPr>
            <a:r>
              <a:rPr lang="it-IT" sz="1600" b="0" strike="noStrike" spc="-1">
                <a:solidFill>
                  <a:srgbClr val="000000"/>
                </a:solidFill>
                <a:latin typeface="Arial"/>
              </a:rPr>
              <a:t>According to simulations, this improvement enhances the injection efficiency. The bunch length of the extracted beam from the booster was also measured, and the result is consistent with the simulated values.</a:t>
            </a:r>
          </a:p>
          <a:p>
            <a:pPr marL="216000" indent="-216000">
              <a:lnSpc>
                <a:spcPct val="100000"/>
              </a:lnSpc>
              <a:buNone/>
              <a:tabLst>
                <a:tab pos="0" algn="l"/>
              </a:tabLst>
            </a:pPr>
            <a:r>
              <a:rPr lang="it-IT" sz="1600" b="0" strike="noStrike" spc="-1">
                <a:solidFill>
                  <a:srgbClr val="000000"/>
                </a:solidFill>
                <a:latin typeface="Arial"/>
              </a:rPr>
              <a:t>The booster tune working point was adjusted, reducing the emittance from 230 to 160 nm·rad.</a:t>
            </a:r>
          </a:p>
          <a:p>
            <a:pPr marL="216000" indent="-216000">
              <a:lnSpc>
                <a:spcPct val="100000"/>
              </a:lnSpc>
              <a:buNone/>
              <a:tabLst>
                <a:tab pos="0" algn="l"/>
              </a:tabLst>
            </a:pPr>
            <a:r>
              <a:rPr lang="it-IT" sz="1600" b="0" strike="noStrike" spc="-1">
                <a:solidFill>
                  <a:srgbClr val="000000"/>
                </a:solidFill>
                <a:latin typeface="Arial"/>
              </a:rPr>
              <a:t>In January 2026, an additional PS family of QF quadrupoles will be implemented, allowing for a new optics configuration with an emittance of 130 nm·rad and an injection efficiency (IE) of 77%. This value can be further increased, up to 97%, by applying the emittance swap technique, which we are already capable of performing.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PlaceHolder 1"/>
          <p:cNvSpPr>
            <a:spLocks noGrp="1" noRot="1" noChangeAspect="1"/>
          </p:cNvSpPr>
          <p:nvPr>
            <p:ph type="sldImg"/>
          </p:nvPr>
        </p:nvSpPr>
        <p:spPr>
          <a:xfrm>
            <a:off x="1106488" y="812800"/>
            <a:ext cx="5345112" cy="4008438"/>
          </a:xfrm>
          <a:prstGeom prst="rect">
            <a:avLst/>
          </a:prstGeom>
          <a:ln w="0">
            <a:noFill/>
          </a:ln>
        </p:spPr>
      </p:sp>
      <p:sp>
        <p:nvSpPr>
          <p:cNvPr id="398"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nSpc>
                <a:spcPct val="100000"/>
              </a:lnSpc>
              <a:buNone/>
              <a:tabLst>
                <a:tab pos="0" algn="l"/>
              </a:tabLst>
            </a:pPr>
            <a:r>
              <a:rPr lang="it-IT" sz="2000" b="0" strike="noStrike" spc="-1">
                <a:solidFill>
                  <a:srgbClr val="000000"/>
                </a:solidFill>
                <a:latin typeface="Arial"/>
              </a:rPr>
              <a:t>A trajectory feedback system was implemented in the BTS (Booster-to-Storage ring transfer line).</a:t>
            </a:r>
          </a:p>
          <a:p>
            <a:pPr marL="216000" indent="-216000">
              <a:lnSpc>
                <a:spcPct val="100000"/>
              </a:lnSpc>
              <a:buNone/>
              <a:tabLst>
                <a:tab pos="0" algn="l"/>
              </a:tabLst>
            </a:pPr>
            <a:r>
              <a:rPr lang="it-IT" sz="2000" b="0" strike="noStrike" spc="-1">
                <a:solidFill>
                  <a:srgbClr val="000000"/>
                </a:solidFill>
                <a:latin typeface="Arial"/>
              </a:rPr>
              <a:t>The achieved stability is consistent with the beam stability specifications required for Elettra 2.0</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PlaceHolder 1"/>
          <p:cNvSpPr>
            <a:spLocks noGrp="1" noRot="1" noChangeAspect="1"/>
          </p:cNvSpPr>
          <p:nvPr>
            <p:ph type="sldImg"/>
          </p:nvPr>
        </p:nvSpPr>
        <p:spPr>
          <a:xfrm>
            <a:off x="992188" y="777875"/>
            <a:ext cx="5110162" cy="3832225"/>
          </a:xfrm>
          <a:prstGeom prst="rect">
            <a:avLst/>
          </a:prstGeom>
          <a:ln w="0">
            <a:noFill/>
          </a:ln>
        </p:spPr>
      </p:sp>
      <p:sp>
        <p:nvSpPr>
          <p:cNvPr id="402" name="PlaceHolder 2"/>
          <p:cNvSpPr>
            <a:spLocks noGrp="1"/>
          </p:cNvSpPr>
          <p:nvPr>
            <p:ph type="body"/>
          </p:nvPr>
        </p:nvSpPr>
        <p:spPr>
          <a:xfrm>
            <a:off x="709560" y="4861080"/>
            <a:ext cx="5675400" cy="4601160"/>
          </a:xfrm>
          <a:prstGeom prst="rect">
            <a:avLst/>
          </a:prstGeom>
          <a:noFill/>
          <a:ln w="0">
            <a:noFill/>
          </a:ln>
        </p:spPr>
        <p:txBody>
          <a:bodyPr lIns="0" tIns="0" rIns="0" bIns="0" numCol="1" spcCol="0" anchor="t">
            <a:noAutofit/>
          </a:bodyPr>
          <a:lstStyle/>
          <a:p>
            <a:pPr marL="216000" indent="0">
              <a:lnSpc>
                <a:spcPct val="100000"/>
              </a:lnSpc>
              <a:buNone/>
              <a:tabLst>
                <a:tab pos="0" algn="l"/>
              </a:tabLst>
            </a:pPr>
            <a:endParaRPr lang="it-IT" sz="1800" b="0" strike="noStrike" spc="-1">
              <a:solidFill>
                <a:srgbClr val="000000"/>
              </a:solidFill>
              <a:latin typeface="Arial"/>
            </a:endParaRPr>
          </a:p>
          <a:p>
            <a:pPr marL="216000" indent="0">
              <a:lnSpc>
                <a:spcPct val="100000"/>
              </a:lnSpc>
              <a:buNone/>
              <a:tabLst>
                <a:tab pos="0" algn="l"/>
              </a:tabLst>
            </a:pPr>
            <a:endParaRPr lang="it-IT" sz="1800" b="0" strike="noStrike" spc="-1">
              <a:solidFill>
                <a:srgbClr val="000000"/>
              </a:solidFill>
              <a:latin typeface="Arial"/>
            </a:endParaRPr>
          </a:p>
        </p:txBody>
      </p:sp>
      <p:sp>
        <p:nvSpPr>
          <p:cNvPr id="403" name="PlaceHolder 3"/>
          <p:cNvSpPr>
            <a:spLocks noGrp="1"/>
          </p:cNvSpPr>
          <p:nvPr>
            <p:ph type="sldNum" idx="28"/>
          </p:nvPr>
        </p:nvSpPr>
        <p:spPr>
          <a:xfrm>
            <a:off x="4017600" y="9722520"/>
            <a:ext cx="3076920" cy="507240"/>
          </a:xfrm>
          <a:prstGeom prst="rect">
            <a:avLst/>
          </a:prstGeom>
          <a:noFill/>
          <a:ln w="0">
            <a:noFill/>
          </a:ln>
        </p:spPr>
        <p:txBody>
          <a:bodyPr lIns="0" tIns="0" rIns="0" bIns="0" numCol="1" spcCol="0" anchor="b">
            <a:noAutofit/>
          </a:bodyPr>
          <a:lstStyle>
            <a:lvl1pPr indent="0" algn="r" defTabSz="447840">
              <a:lnSpc>
                <a:spcPct val="93000"/>
              </a:lnSpc>
              <a:buNone/>
              <a:tabLst>
                <a:tab pos="0" algn="l"/>
              </a:tabLst>
              <a:defRPr lang="it-IT" sz="1300" b="0" strike="noStrike" spc="-1">
                <a:solidFill>
                  <a:srgbClr val="000000"/>
                </a:solidFill>
                <a:latin typeface="Times New Roman"/>
                <a:ea typeface="ＭＳ Ｐゴシック"/>
              </a:defRPr>
            </a:lvl1pPr>
          </a:lstStyle>
          <a:p>
            <a:pPr indent="0" algn="r" defTabSz="447840">
              <a:lnSpc>
                <a:spcPct val="93000"/>
              </a:lnSpc>
              <a:buNone/>
              <a:tabLst>
                <a:tab pos="0" algn="l"/>
              </a:tabLst>
            </a:pPr>
            <a:fld id="{1DC85203-A55F-42A5-B563-F5FC7629537C}" type="slidenum">
              <a:rPr lang="it-IT" sz="1300" b="0" strike="noStrike" spc="-1">
                <a:solidFill>
                  <a:srgbClr val="000000"/>
                </a:solidFill>
                <a:latin typeface="Times New Roman"/>
                <a:ea typeface="ＭＳ Ｐゴシック"/>
              </a:rPr>
              <a:t>10</a:t>
            </a:fld>
            <a:endParaRPr lang="it-IT" sz="13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2_Logo full pag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For Title &amp; Subtitl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FC28F65E-6FF2-4B00-BE70-D11F0D35ABA1}"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Closing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For Text with bullet points">
    <p:spTree>
      <p:nvGrpSpPr>
        <p:cNvPr id="1" name=""/>
        <p:cNvGrpSpPr/>
        <p:nvPr/>
      </p:nvGrpSpPr>
      <p:grpSpPr>
        <a:xfrm>
          <a:off x="0" y="0"/>
          <a:ext cx="0" cy="0"/>
          <a:chOff x="0" y="0"/>
          <a:chExt cx="0" cy="0"/>
        </a:xfrm>
      </p:grpSpPr>
      <p:sp>
        <p:nvSpPr>
          <p:cNvPr id="32"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lgn="ctr">
              <a:buNone/>
            </a:pPr>
            <a:endParaRPr lang="it-IT" sz="4400" b="0" strike="noStrike" spc="-1">
              <a:solidFill>
                <a:srgbClr val="000000"/>
              </a:solidFill>
              <a:latin typeface="Arial"/>
            </a:endParaRPr>
          </a:p>
        </p:txBody>
      </p:sp>
      <p:sp>
        <p:nvSpPr>
          <p:cNvPr id="33" name="PlaceHolder 2"/>
          <p:cNvSpPr>
            <a:spLocks noGrp="1"/>
          </p:cNvSpPr>
          <p:nvPr>
            <p:ph/>
          </p:nvPr>
        </p:nvSpPr>
        <p:spPr>
          <a:xfrm>
            <a:off x="504000" y="1768680"/>
            <a:ext cx="9072000" cy="4384080"/>
          </a:xfrm>
          <a:prstGeom prst="rect">
            <a:avLst/>
          </a:prstGeom>
          <a:noFill/>
          <a:ln w="0">
            <a:noFill/>
          </a:ln>
        </p:spPr>
        <p:txBody>
          <a:bodyPr lIns="0" tIns="0" rIns="0" bIns="0" anchor="t">
            <a:normAutofit/>
          </a:bodyPr>
          <a:lstStyle/>
          <a:p>
            <a:pPr indent="0">
              <a:spcBef>
                <a:spcPts val="1417"/>
              </a:spcBef>
              <a:buNone/>
            </a:pPr>
            <a:endParaRPr lang="it-IT" sz="3200" b="0" strike="noStrike" spc="-1">
              <a:solidFill>
                <a:srgbClr val="000000"/>
              </a:solidFill>
              <a:latin typeface="Arial"/>
            </a:endParaRPr>
          </a:p>
        </p:txBody>
      </p:sp>
      <p:sp>
        <p:nvSpPr>
          <p:cNvPr id="4" name="PlaceHolder 3"/>
          <p:cNvSpPr>
            <a:spLocks noGrp="1"/>
          </p:cNvSpPr>
          <p:nvPr>
            <p:ph type="sldNum" idx="2"/>
          </p:nvPr>
        </p:nvSpPr>
        <p:spPr/>
        <p:txBody>
          <a:bodyPr/>
          <a:lstStyle/>
          <a:p>
            <a:fld id="{9EC05F06-C150-49D2-B978-E3C1862DBDCA}"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PlaceHolder 1"/>
          <p:cNvSpPr>
            <a:spLocks noGrp="1"/>
          </p:cNvSpPr>
          <p:nvPr>
            <p:ph type="sldNum" idx="3"/>
          </p:nvPr>
        </p:nvSpPr>
        <p:spPr/>
        <p:txBody>
          <a:bodyPr/>
          <a:lstStyle/>
          <a:p>
            <a:fld id="{36304950-B435-4124-9F40-8E96E4A2126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For Text with bullet points_">
    <p:spTree>
      <p:nvGrpSpPr>
        <p:cNvPr id="1" name=""/>
        <p:cNvGrpSpPr/>
        <p:nvPr/>
      </p:nvGrpSpPr>
      <p:grpSpPr>
        <a:xfrm>
          <a:off x="0" y="0"/>
          <a:ext cx="0" cy="0"/>
          <a:chOff x="0" y="0"/>
          <a:chExt cx="0" cy="0"/>
        </a:xfrm>
      </p:grpSpPr>
      <p:sp>
        <p:nvSpPr>
          <p:cNvPr id="52"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lgn="ctr">
              <a:buNone/>
            </a:pPr>
            <a:endParaRPr lang="it-IT" sz="4400" b="0" strike="noStrike" spc="-1">
              <a:solidFill>
                <a:srgbClr val="000000"/>
              </a:solidFill>
              <a:latin typeface="Arial"/>
            </a:endParaRPr>
          </a:p>
        </p:txBody>
      </p:sp>
      <p:sp>
        <p:nvSpPr>
          <p:cNvPr id="53" name="PlaceHolder 2"/>
          <p:cNvSpPr>
            <a:spLocks noGrp="1"/>
          </p:cNvSpPr>
          <p:nvPr>
            <p:ph/>
          </p:nvPr>
        </p:nvSpPr>
        <p:spPr>
          <a:xfrm>
            <a:off x="504000" y="1768680"/>
            <a:ext cx="9072000" cy="4384080"/>
          </a:xfrm>
          <a:prstGeom prst="rect">
            <a:avLst/>
          </a:prstGeom>
          <a:noFill/>
          <a:ln w="0">
            <a:noFill/>
          </a:ln>
        </p:spPr>
        <p:txBody>
          <a:bodyPr lIns="0" tIns="0" rIns="0" bIns="0" anchor="t">
            <a:normAutofit/>
          </a:bodyPr>
          <a:lstStyle/>
          <a:p>
            <a:pPr indent="0">
              <a:spcBef>
                <a:spcPts val="1417"/>
              </a:spcBef>
              <a:buNone/>
            </a:pPr>
            <a:endParaRPr lang="it-IT" sz="3200" b="0" strike="noStrike" spc="-1">
              <a:solidFill>
                <a:srgbClr val="000000"/>
              </a:solidFill>
              <a:latin typeface="Arial"/>
            </a:endParaRPr>
          </a:p>
        </p:txBody>
      </p:sp>
      <p:sp>
        <p:nvSpPr>
          <p:cNvPr id="4" name="PlaceHolder 3"/>
          <p:cNvSpPr>
            <a:spLocks noGrp="1"/>
          </p:cNvSpPr>
          <p:nvPr>
            <p:ph type="sldNum" idx="4"/>
          </p:nvPr>
        </p:nvSpPr>
        <p:spPr/>
        <p:txBody>
          <a:bodyPr/>
          <a:lstStyle/>
          <a:p>
            <a:fld id="{9D26001E-421C-4F54-BA39-8E4530F8E82D}" type="slidenum">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For Title &amp; Subtitle_">
    <p:spTree>
      <p:nvGrpSpPr>
        <p:cNvPr id="1" name=""/>
        <p:cNvGrpSpPr/>
        <p:nvPr/>
      </p:nvGrpSpPr>
      <p:grpSpPr>
        <a:xfrm>
          <a:off x="0" y="0"/>
          <a:ext cx="0" cy="0"/>
          <a:chOff x="0" y="0"/>
          <a:chExt cx="0" cy="0"/>
        </a:xfrm>
      </p:grpSpPr>
      <p:sp>
        <p:nvSpPr>
          <p:cNvPr id="2" name="PlaceHolder 1"/>
          <p:cNvSpPr>
            <a:spLocks noGrp="1"/>
          </p:cNvSpPr>
          <p:nvPr>
            <p:ph type="sldNum" idx="5"/>
          </p:nvPr>
        </p:nvSpPr>
        <p:spPr/>
        <p:txBody>
          <a:bodyPr/>
          <a:lstStyle/>
          <a:p>
            <a:fld id="{AB52F682-ADAD-47C9-B0D4-5591E47C7142}" type="slidenum">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Immagine 2" descr="PPT-sfondo ok.jpg"/>
          <p:cNvPicPr/>
          <p:nvPr/>
        </p:nvPicPr>
        <p:blipFill>
          <a:blip r:embed="rId3" cstate="print">
            <a:extLst>
              <a:ext uri="{28A0092B-C50C-407E-A947-70E740481C1C}">
                <a14:useLocalDpi xmlns:a14="http://schemas.microsoft.com/office/drawing/2010/main"/>
              </a:ext>
            </a:extLst>
          </a:blip>
          <a:stretch/>
        </p:blipFill>
        <p:spPr>
          <a:xfrm>
            <a:off x="0" y="0"/>
            <a:ext cx="10078920" cy="7557840"/>
          </a:xfrm>
          <a:prstGeom prst="rect">
            <a:avLst/>
          </a:prstGeom>
          <a:ln w="0">
            <a:noFill/>
          </a:ln>
        </p:spPr>
      </p:pic>
      <p:pic>
        <p:nvPicPr>
          <p:cNvPr id="7" name="Immagine 1" descr="PPT_EST logo.png"/>
          <p:cNvPicPr/>
          <p:nvPr/>
        </p:nvPicPr>
        <p:blipFill>
          <a:blip r:embed="rId4" cstate="print">
            <a:extLst>
              <a:ext uri="{28A0092B-C50C-407E-A947-70E740481C1C}">
                <a14:useLocalDpi xmlns:a14="http://schemas.microsoft.com/office/drawing/2010/main"/>
              </a:ext>
            </a:extLst>
          </a:blip>
          <a:stretch/>
        </p:blipFill>
        <p:spPr>
          <a:xfrm>
            <a:off x="298440" y="223920"/>
            <a:ext cx="2160360" cy="1076040"/>
          </a:xfrm>
          <a:prstGeom prst="rect">
            <a:avLst/>
          </a:prstGeom>
          <a:ln w="0">
            <a:noFill/>
          </a:ln>
        </p:spPr>
      </p:pic>
      <p:sp>
        <p:nvSpPr>
          <p:cNvPr id="2" name="Text Box 7" hidden="1"/>
          <p:cNvSpPr/>
          <p:nvPr/>
        </p:nvSpPr>
        <p:spPr>
          <a:xfrm>
            <a:off x="143640" y="7236360"/>
            <a:ext cx="3598560" cy="321480"/>
          </a:xfrm>
          <a:prstGeom prst="rect">
            <a:avLst/>
          </a:prstGeom>
          <a:noFill/>
          <a:ln w="0">
            <a:noFill/>
          </a:ln>
          <a:effectLst>
            <a:outerShdw blurRad="50760" dist="50760" dir="5400000" algn="ctr" rotWithShape="0">
              <a:srgbClr val="000000">
                <a:alpha val="0"/>
              </a:srgbClr>
            </a:outerShdw>
          </a:effectLst>
        </p:spPr>
        <p:style>
          <a:lnRef idx="0">
            <a:scrgbClr r="0" g="0" b="0"/>
          </a:lnRef>
          <a:fillRef idx="0">
            <a:scrgbClr r="0" g="0" b="0"/>
          </a:fillRef>
          <a:effectRef idx="0">
            <a:scrgbClr r="0" g="0" b="0"/>
          </a:effectRef>
          <a:fontRef idx="minor"/>
        </p:style>
        <p:txBody>
          <a:bodyPr wrap="none" lIns="90000" tIns="56520" rIns="90000" bIns="45000" anchor="t">
            <a:noAutofit/>
          </a:bodyPr>
          <a:lstStyle/>
          <a:p>
            <a:pPr defTabSz="447840">
              <a:lnSpc>
                <a:spcPct val="93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100" b="0" i="1" strike="noStrike" spc="-1">
                <a:solidFill>
                  <a:srgbClr val="000000"/>
                </a:solidFill>
                <a:latin typeface="Arial"/>
                <a:ea typeface="MS PGothic"/>
              </a:rPr>
              <a:t>10</a:t>
            </a:r>
            <a:r>
              <a:rPr lang="en-GB" sz="1100" b="0" i="1" strike="noStrike" spc="-1" baseline="30000">
                <a:solidFill>
                  <a:srgbClr val="000000"/>
                </a:solidFill>
                <a:latin typeface="Arial"/>
                <a:ea typeface="MS PGothic"/>
              </a:rPr>
              <a:t>th</a:t>
            </a:r>
            <a:r>
              <a:rPr lang="en-GB" sz="1100" b="0" i="1" strike="noStrike" spc="-1">
                <a:solidFill>
                  <a:srgbClr val="000000"/>
                </a:solidFill>
                <a:latin typeface="Arial"/>
                <a:ea typeface="MS PGothic"/>
              </a:rPr>
              <a:t> Low Emittance Rings Workshop 2025 -  DESY Hamburg 8/10/2025</a:t>
            </a:r>
            <a:endParaRPr lang="it-IT" sz="1100" b="0" strike="noStrike" spc="-1">
              <a:solidFill>
                <a:srgbClr val="000000"/>
              </a:solidFill>
              <a:latin typeface="Arial"/>
            </a:endParaRPr>
          </a:p>
        </p:txBody>
      </p:sp>
      <p:cxnSp>
        <p:nvCxnSpPr>
          <p:cNvPr id="3" name="Connettore 1 2"/>
          <p:cNvCxnSpPr/>
          <p:nvPr/>
        </p:nvCxnSpPr>
        <p:spPr>
          <a:xfrm>
            <a:off x="9361440" y="7265880"/>
            <a:ext cx="1800" cy="246240"/>
          </a:xfrm>
          <a:prstGeom prst="straightConnector1">
            <a:avLst/>
          </a:prstGeom>
          <a:ln w="9525">
            <a:solidFill>
              <a:srgbClr val="000000"/>
            </a:solidFill>
            <a:round/>
          </a:ln>
        </p:spPr>
      </p:cxnSp>
      <p:sp>
        <p:nvSpPr>
          <p:cNvPr id="4" name="Text Box 7" hidden="1"/>
          <p:cNvSpPr/>
          <p:nvPr/>
        </p:nvSpPr>
        <p:spPr>
          <a:xfrm>
            <a:off x="7633800" y="7262640"/>
            <a:ext cx="1691640" cy="268920"/>
          </a:xfrm>
          <a:prstGeom prst="rect">
            <a:avLst/>
          </a:prstGeom>
          <a:noFill/>
          <a:ln w="0">
            <a:noFill/>
          </a:ln>
          <a:effectLst>
            <a:outerShdw blurRad="50760" dist="50760" dir="5400000" algn="ctr" rotWithShape="0">
              <a:srgbClr val="000000">
                <a:alpha val="0"/>
              </a:srgbClr>
            </a:outerShdw>
          </a:effectLst>
        </p:spPr>
        <p:style>
          <a:lnRef idx="0">
            <a:scrgbClr r="0" g="0" b="0"/>
          </a:lnRef>
          <a:fillRef idx="0">
            <a:scrgbClr r="0" g="0" b="0"/>
          </a:fillRef>
          <a:effectRef idx="0">
            <a:scrgbClr r="0" g="0" b="0"/>
          </a:effectRef>
          <a:fontRef idx="minor"/>
        </p:style>
        <p:txBody>
          <a:bodyPr wrap="none" lIns="90000" tIns="56520" rIns="90000" bIns="45000" anchor="t">
            <a:noAutofit/>
          </a:bodyPr>
          <a:lstStyle/>
          <a:p>
            <a:pPr defTabSz="447840">
              <a:lnSpc>
                <a:spcPct val="93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100" b="0" i="1" strike="noStrike" spc="-1">
                <a:solidFill>
                  <a:srgbClr val="000000"/>
                </a:solidFill>
                <a:latin typeface="Arial"/>
                <a:ea typeface="MS PGothic"/>
              </a:rPr>
              <a:t>Emanuel Karantzoulis</a:t>
            </a:r>
            <a:endParaRPr lang="it-IT" sz="1100" b="0" strike="noStrike" spc="-1">
              <a:solidFill>
                <a:srgbClr val="000000"/>
              </a:solidFill>
              <a:latin typeface="Arial"/>
            </a:endParaRPr>
          </a:p>
        </p:txBody>
      </p:sp>
      <p:pic>
        <p:nvPicPr>
          <p:cNvPr id="5" name="Immagine 5" descr="PPT-schermata 1.jpg"/>
          <p:cNvPicPr/>
          <p:nvPr/>
        </p:nvPicPr>
        <p:blipFill>
          <a:blip r:embed="rId5" cstate="print">
            <a:extLst>
              <a:ext uri="{28A0092B-C50C-407E-A947-70E740481C1C}">
                <a14:useLocalDpi xmlns:a14="http://schemas.microsoft.com/office/drawing/2010/main"/>
              </a:ext>
            </a:extLst>
          </a:blip>
          <a:stretch/>
        </p:blipFill>
        <p:spPr>
          <a:xfrm>
            <a:off x="0" y="0"/>
            <a:ext cx="10078920" cy="755316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Immagine 2" descr="PPT-sfondo ok.jpg"/>
          <p:cNvPicPr/>
          <p:nvPr/>
        </p:nvPicPr>
        <p:blipFill>
          <a:blip r:embed="rId3" cstate="print">
            <a:extLst>
              <a:ext uri="{28A0092B-C50C-407E-A947-70E740481C1C}">
                <a14:useLocalDpi xmlns:a14="http://schemas.microsoft.com/office/drawing/2010/main"/>
              </a:ext>
            </a:extLst>
          </a:blip>
          <a:stretch/>
        </p:blipFill>
        <p:spPr>
          <a:xfrm>
            <a:off x="0" y="0"/>
            <a:ext cx="10078920" cy="7557840"/>
          </a:xfrm>
          <a:prstGeom prst="rect">
            <a:avLst/>
          </a:prstGeom>
          <a:ln w="0">
            <a:noFill/>
          </a:ln>
        </p:spPr>
      </p:pic>
      <p:pic>
        <p:nvPicPr>
          <p:cNvPr id="7" name="Immagine 1" descr="PPT_EST logo.png"/>
          <p:cNvPicPr/>
          <p:nvPr/>
        </p:nvPicPr>
        <p:blipFill>
          <a:blip r:embed="rId4" cstate="print">
            <a:extLst>
              <a:ext uri="{28A0092B-C50C-407E-A947-70E740481C1C}">
                <a14:useLocalDpi xmlns:a14="http://schemas.microsoft.com/office/drawing/2010/main"/>
              </a:ext>
            </a:extLst>
          </a:blip>
          <a:stretch/>
        </p:blipFill>
        <p:spPr>
          <a:xfrm>
            <a:off x="298440" y="223920"/>
            <a:ext cx="2160360" cy="1076040"/>
          </a:xfrm>
          <a:prstGeom prst="rect">
            <a:avLst/>
          </a:prstGeom>
          <a:ln w="0">
            <a:noFill/>
          </a:ln>
        </p:spPr>
      </p:pic>
      <p:sp>
        <p:nvSpPr>
          <p:cNvPr id="8" name="Text Box 7"/>
          <p:cNvSpPr/>
          <p:nvPr/>
        </p:nvSpPr>
        <p:spPr>
          <a:xfrm>
            <a:off x="143640" y="7236360"/>
            <a:ext cx="3598560" cy="321480"/>
          </a:xfrm>
          <a:prstGeom prst="rect">
            <a:avLst/>
          </a:prstGeom>
          <a:noFill/>
          <a:ln w="0">
            <a:noFill/>
          </a:ln>
          <a:effectLst>
            <a:outerShdw blurRad="50760" dist="50760" dir="5400000" algn="ctr" rotWithShape="0">
              <a:srgbClr val="000000">
                <a:alpha val="0"/>
              </a:srgbClr>
            </a:outerShdw>
          </a:effectLst>
        </p:spPr>
        <p:style>
          <a:lnRef idx="0">
            <a:scrgbClr r="0" g="0" b="0"/>
          </a:lnRef>
          <a:fillRef idx="0">
            <a:scrgbClr r="0" g="0" b="0"/>
          </a:fillRef>
          <a:effectRef idx="0">
            <a:scrgbClr r="0" g="0" b="0"/>
          </a:effectRef>
          <a:fontRef idx="minor"/>
        </p:style>
        <p:txBody>
          <a:bodyPr wrap="none" lIns="90000" tIns="56520" rIns="90000" bIns="45000" anchor="t">
            <a:noAutofit/>
          </a:bodyPr>
          <a:lstStyle/>
          <a:p>
            <a:pPr defTabSz="447840">
              <a:lnSpc>
                <a:spcPct val="93000"/>
              </a:lnSpc>
              <a:spcBef>
                <a:spcPts val="1191"/>
              </a:spcBef>
              <a:spcAft>
                <a:spcPts val="992"/>
              </a:spcAft>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100" b="0" i="1" strike="noStrike" spc="-1">
                <a:solidFill>
                  <a:srgbClr val="000000"/>
                </a:solidFill>
                <a:latin typeface="Arial"/>
                <a:ea typeface="MS PGothic"/>
              </a:rPr>
              <a:t>33</a:t>
            </a:r>
            <a:r>
              <a:rPr lang="en-GB" sz="1100" b="0" i="1" strike="noStrike" spc="-1" baseline="33000">
                <a:solidFill>
                  <a:srgbClr val="000000"/>
                </a:solidFill>
                <a:latin typeface="Arial"/>
                <a:ea typeface="MS PGothic"/>
              </a:rPr>
              <a:t>rd</a:t>
            </a:r>
            <a:r>
              <a:rPr lang="en-GB" sz="1100" b="0" i="1" strike="noStrike" spc="-1">
                <a:solidFill>
                  <a:srgbClr val="000000"/>
                </a:solidFill>
                <a:latin typeface="Arial"/>
                <a:ea typeface="MS PGothic"/>
              </a:rPr>
              <a:t> European Synchrotron Light Source Workshop -  SOLEIL 30/10/2025</a:t>
            </a:r>
            <a:endParaRPr lang="it-IT" sz="1100" b="0" strike="noStrike" spc="-1">
              <a:solidFill>
                <a:srgbClr val="000000"/>
              </a:solidFill>
              <a:latin typeface="Arial"/>
            </a:endParaRPr>
          </a:p>
        </p:txBody>
      </p:sp>
      <p:cxnSp>
        <p:nvCxnSpPr>
          <p:cNvPr id="9" name="Connettore 1 2"/>
          <p:cNvCxnSpPr/>
          <p:nvPr/>
        </p:nvCxnSpPr>
        <p:spPr>
          <a:xfrm>
            <a:off x="9361440" y="7265880"/>
            <a:ext cx="1800" cy="246240"/>
          </a:xfrm>
          <a:prstGeom prst="straightConnector1">
            <a:avLst/>
          </a:prstGeom>
          <a:ln w="9525">
            <a:solidFill>
              <a:srgbClr val="000000"/>
            </a:solidFill>
            <a:round/>
          </a:ln>
        </p:spPr>
      </p:cxnSp>
      <p:sp>
        <p:nvSpPr>
          <p:cNvPr id="10" name="Text Box 7"/>
          <p:cNvSpPr/>
          <p:nvPr/>
        </p:nvSpPr>
        <p:spPr>
          <a:xfrm>
            <a:off x="7633800" y="7262640"/>
            <a:ext cx="1691640" cy="268920"/>
          </a:xfrm>
          <a:prstGeom prst="rect">
            <a:avLst/>
          </a:prstGeom>
          <a:noFill/>
          <a:ln w="0">
            <a:noFill/>
          </a:ln>
          <a:effectLst>
            <a:outerShdw blurRad="50760" dist="50760" dir="5400000" algn="ctr" rotWithShape="0">
              <a:srgbClr val="000000">
                <a:alpha val="0"/>
              </a:srgbClr>
            </a:outerShdw>
          </a:effectLst>
        </p:spPr>
        <p:style>
          <a:lnRef idx="0">
            <a:scrgbClr r="0" g="0" b="0"/>
          </a:lnRef>
          <a:fillRef idx="0">
            <a:scrgbClr r="0" g="0" b="0"/>
          </a:fillRef>
          <a:effectRef idx="0">
            <a:scrgbClr r="0" g="0" b="0"/>
          </a:effectRef>
          <a:fontRef idx="minor"/>
        </p:style>
        <p:txBody>
          <a:bodyPr wrap="none" lIns="90000" tIns="56520" rIns="90000" bIns="45000" anchor="t">
            <a:noAutofit/>
          </a:bodyPr>
          <a:lstStyle/>
          <a:p>
            <a:pPr defTabSz="447840">
              <a:lnSpc>
                <a:spcPct val="93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100" b="0" i="1" strike="noStrike" spc="-1">
                <a:solidFill>
                  <a:srgbClr val="000000"/>
                </a:solidFill>
                <a:latin typeface="Arial"/>
                <a:ea typeface="MS PGothic"/>
              </a:rPr>
              <a:t>Stefano Krecic</a:t>
            </a:r>
            <a:endParaRPr lang="it-IT" sz="1100" b="0" strike="noStrike" spc="-1">
              <a:solidFill>
                <a:srgbClr val="000000"/>
              </a:solidFill>
              <a:latin typeface="Arial"/>
            </a:endParaRPr>
          </a:p>
        </p:txBody>
      </p:sp>
      <p:sp>
        <p:nvSpPr>
          <p:cNvPr id="11" name="PlaceHolder 1"/>
          <p:cNvSpPr>
            <a:spLocks noGrp="1"/>
          </p:cNvSpPr>
          <p:nvPr>
            <p:ph type="sldNum" idx="1"/>
          </p:nvPr>
        </p:nvSpPr>
        <p:spPr>
          <a:xfrm>
            <a:off x="9432720" y="723636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300" b="0" strike="noStrike" spc="-1">
                <a:solidFill>
                  <a:srgbClr val="000000"/>
                </a:solidFill>
                <a:latin typeface="Arial"/>
                <a:ea typeface="MS PGothic"/>
              </a:defRPr>
            </a:lvl1pPr>
          </a:lstStyle>
          <a:p>
            <a:pPr indent="0" defTabSz="447840">
              <a:lnSpc>
                <a:spcPct val="93000"/>
              </a:lnSpc>
              <a:buNone/>
              <a:tabLst>
                <a:tab pos="0" algn="l"/>
              </a:tabLst>
            </a:pPr>
            <a:fld id="{DA53C8D7-2401-4F4C-9A85-DE25DD7A355D}" type="slidenum">
              <a:rPr lang="it-IT" sz="1300" b="0" strike="noStrike" spc="-1">
                <a:solidFill>
                  <a:srgbClr val="000000"/>
                </a:solidFill>
                <a:latin typeface="Arial"/>
                <a:ea typeface="MS PGothic"/>
              </a:rPr>
              <a:t>‹N°›</a:t>
            </a:fld>
            <a:endParaRPr lang="it-IT" sz="1300" b="0" strike="noStrike" spc="-1">
              <a:solidFill>
                <a:srgbClr val="000000"/>
              </a:solidFill>
              <a:latin typeface="Times New Roman"/>
            </a:endParaRPr>
          </a:p>
        </p:txBody>
      </p:sp>
      <p:sp>
        <p:nvSpPr>
          <p:cNvPr id="12" name="PlaceHolder 2"/>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lgn="ctr">
              <a:buNone/>
            </a:pPr>
            <a:r>
              <a:rPr lang="it-IT" sz="4400" b="0" strike="noStrike" spc="-1">
                <a:solidFill>
                  <a:srgbClr val="000000"/>
                </a:solidFill>
                <a:latin typeface="Arial"/>
              </a:rPr>
              <a:t>Fai clic per modificare il formato del testo del titolo</a:t>
            </a:r>
          </a:p>
        </p:txBody>
      </p:sp>
      <p:sp>
        <p:nvSpPr>
          <p:cNvPr id="13" name="PlaceHolder 3"/>
          <p:cNvSpPr>
            <a:spLocks noGrp="1"/>
          </p:cNvSpPr>
          <p:nvPr>
            <p:ph type="body"/>
          </p:nvPr>
        </p:nvSpPr>
        <p:spPr>
          <a:xfrm>
            <a:off x="504000" y="1768680"/>
            <a:ext cx="9072000" cy="4384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it-IT" sz="3200" b="0" strike="noStrike" spc="-1">
                <a:solidFill>
                  <a:srgbClr val="000000"/>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solidFill>
                  <a:srgbClr val="000000"/>
                </a:solidFill>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solidFill>
                  <a:srgbClr val="000000"/>
                </a:solidFill>
                <a:latin typeface="Arial"/>
              </a:rPr>
              <a:t>Terzo livello struttura</a:t>
            </a:r>
          </a:p>
          <a:p>
            <a:pPr marL="1728000" lvl="3" indent="-216000">
              <a:spcBef>
                <a:spcPts val="567"/>
              </a:spcBef>
              <a:buClr>
                <a:srgbClr val="000000"/>
              </a:buClr>
              <a:buSzPct val="75000"/>
              <a:buFont typeface="Symbol" charset="2"/>
              <a:buChar char=""/>
            </a:pPr>
            <a:r>
              <a:rPr lang="it-IT" sz="2000" b="0" strike="noStrike" spc="-1">
                <a:solidFill>
                  <a:srgbClr val="000000"/>
                </a:solidFill>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000000"/>
                </a:solidFill>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000000"/>
                </a:solidFill>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000000"/>
                </a:solidFill>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 name="Immagine 2" descr="PPT-sfondo ok.jpg"/>
          <p:cNvPicPr/>
          <p:nvPr/>
        </p:nvPicPr>
        <p:blipFill>
          <a:blip r:embed="rId3" cstate="print">
            <a:extLst>
              <a:ext uri="{28A0092B-C50C-407E-A947-70E740481C1C}">
                <a14:useLocalDpi xmlns:a14="http://schemas.microsoft.com/office/drawing/2010/main"/>
              </a:ext>
            </a:extLst>
          </a:blip>
          <a:stretch/>
        </p:blipFill>
        <p:spPr>
          <a:xfrm>
            <a:off x="0" y="0"/>
            <a:ext cx="10078920" cy="7557840"/>
          </a:xfrm>
          <a:prstGeom prst="rect">
            <a:avLst/>
          </a:prstGeom>
          <a:ln w="0">
            <a:noFill/>
          </a:ln>
        </p:spPr>
      </p:pic>
      <p:pic>
        <p:nvPicPr>
          <p:cNvPr id="15" name="Immagine 1" descr="PPT_EST logo.png"/>
          <p:cNvPicPr/>
          <p:nvPr/>
        </p:nvPicPr>
        <p:blipFill>
          <a:blip r:embed="rId4" cstate="print">
            <a:extLst>
              <a:ext uri="{28A0092B-C50C-407E-A947-70E740481C1C}">
                <a14:useLocalDpi xmlns:a14="http://schemas.microsoft.com/office/drawing/2010/main"/>
              </a:ext>
            </a:extLst>
          </a:blip>
          <a:stretch/>
        </p:blipFill>
        <p:spPr>
          <a:xfrm>
            <a:off x="298440" y="223920"/>
            <a:ext cx="2160360" cy="1076040"/>
          </a:xfrm>
          <a:prstGeom prst="rect">
            <a:avLst/>
          </a:prstGeom>
          <a:ln w="0">
            <a:noFill/>
          </a:ln>
        </p:spPr>
      </p:pic>
      <p:sp>
        <p:nvSpPr>
          <p:cNvPr id="16" name="Text Box 7" hidden="1"/>
          <p:cNvSpPr/>
          <p:nvPr/>
        </p:nvSpPr>
        <p:spPr>
          <a:xfrm>
            <a:off x="143640" y="7236360"/>
            <a:ext cx="3598560" cy="321480"/>
          </a:xfrm>
          <a:prstGeom prst="rect">
            <a:avLst/>
          </a:prstGeom>
          <a:noFill/>
          <a:ln w="0">
            <a:noFill/>
          </a:ln>
          <a:effectLst>
            <a:outerShdw blurRad="50760" dist="50760" dir="5400000" algn="ctr" rotWithShape="0">
              <a:srgbClr val="000000">
                <a:alpha val="0"/>
              </a:srgbClr>
            </a:outerShdw>
          </a:effectLst>
        </p:spPr>
        <p:style>
          <a:lnRef idx="0">
            <a:scrgbClr r="0" g="0" b="0"/>
          </a:lnRef>
          <a:fillRef idx="0">
            <a:scrgbClr r="0" g="0" b="0"/>
          </a:fillRef>
          <a:effectRef idx="0">
            <a:scrgbClr r="0" g="0" b="0"/>
          </a:effectRef>
          <a:fontRef idx="minor"/>
        </p:style>
        <p:txBody>
          <a:bodyPr wrap="none" lIns="90000" tIns="56520" rIns="90000" bIns="45000" anchor="t">
            <a:noAutofit/>
          </a:bodyPr>
          <a:lstStyle/>
          <a:p>
            <a:pPr defTabSz="447840">
              <a:lnSpc>
                <a:spcPct val="93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100" b="0" i="1" strike="noStrike" spc="-1">
                <a:solidFill>
                  <a:srgbClr val="000000"/>
                </a:solidFill>
                <a:latin typeface="Arial"/>
                <a:ea typeface="MS PGothic"/>
              </a:rPr>
              <a:t>10</a:t>
            </a:r>
            <a:r>
              <a:rPr lang="en-GB" sz="1100" b="0" i="1" strike="noStrike" spc="-1" baseline="30000">
                <a:solidFill>
                  <a:srgbClr val="000000"/>
                </a:solidFill>
                <a:latin typeface="Arial"/>
                <a:ea typeface="MS PGothic"/>
              </a:rPr>
              <a:t>th</a:t>
            </a:r>
            <a:r>
              <a:rPr lang="en-GB" sz="1100" b="0" i="1" strike="noStrike" spc="-1">
                <a:solidFill>
                  <a:srgbClr val="000000"/>
                </a:solidFill>
                <a:latin typeface="Arial"/>
                <a:ea typeface="MS PGothic"/>
              </a:rPr>
              <a:t> Low Emittance Rings Workshop 2025 -  DESY Hamburg 8/10/2025</a:t>
            </a:r>
            <a:endParaRPr lang="it-IT" sz="1100" b="0" strike="noStrike" spc="-1">
              <a:solidFill>
                <a:srgbClr val="000000"/>
              </a:solidFill>
              <a:latin typeface="Arial"/>
            </a:endParaRPr>
          </a:p>
        </p:txBody>
      </p:sp>
      <p:cxnSp>
        <p:nvCxnSpPr>
          <p:cNvPr id="17" name="Connettore 1 2"/>
          <p:cNvCxnSpPr/>
          <p:nvPr/>
        </p:nvCxnSpPr>
        <p:spPr>
          <a:xfrm>
            <a:off x="9361440" y="7265880"/>
            <a:ext cx="1800" cy="246240"/>
          </a:xfrm>
          <a:prstGeom prst="straightConnector1">
            <a:avLst/>
          </a:prstGeom>
          <a:ln w="9525">
            <a:solidFill>
              <a:srgbClr val="000000"/>
            </a:solidFill>
            <a:round/>
          </a:ln>
        </p:spPr>
      </p:cxnSp>
      <p:sp>
        <p:nvSpPr>
          <p:cNvPr id="18" name="Text Box 7" hidden="1"/>
          <p:cNvSpPr/>
          <p:nvPr/>
        </p:nvSpPr>
        <p:spPr>
          <a:xfrm>
            <a:off x="7633800" y="7262640"/>
            <a:ext cx="1691640" cy="268920"/>
          </a:xfrm>
          <a:prstGeom prst="rect">
            <a:avLst/>
          </a:prstGeom>
          <a:noFill/>
          <a:ln w="0">
            <a:noFill/>
          </a:ln>
          <a:effectLst>
            <a:outerShdw blurRad="50760" dist="50760" dir="5400000" algn="ctr" rotWithShape="0">
              <a:srgbClr val="000000">
                <a:alpha val="0"/>
              </a:srgbClr>
            </a:outerShdw>
          </a:effectLst>
        </p:spPr>
        <p:style>
          <a:lnRef idx="0">
            <a:scrgbClr r="0" g="0" b="0"/>
          </a:lnRef>
          <a:fillRef idx="0">
            <a:scrgbClr r="0" g="0" b="0"/>
          </a:fillRef>
          <a:effectRef idx="0">
            <a:scrgbClr r="0" g="0" b="0"/>
          </a:effectRef>
          <a:fontRef idx="minor"/>
        </p:style>
        <p:txBody>
          <a:bodyPr wrap="none" lIns="90000" tIns="56520" rIns="90000" bIns="45000" anchor="t">
            <a:noAutofit/>
          </a:bodyPr>
          <a:lstStyle/>
          <a:p>
            <a:pPr defTabSz="447840">
              <a:lnSpc>
                <a:spcPct val="93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100" b="0" i="1" strike="noStrike" spc="-1">
                <a:solidFill>
                  <a:srgbClr val="000000"/>
                </a:solidFill>
                <a:latin typeface="Arial"/>
                <a:ea typeface="MS PGothic"/>
              </a:rPr>
              <a:t>Emanuel Karantzoulis</a:t>
            </a:r>
            <a:endParaRPr lang="it-IT" sz="1100" b="0" strike="noStrike" spc="-1">
              <a:solidFill>
                <a:srgbClr val="000000"/>
              </a:solidFill>
              <a:latin typeface="Arial"/>
            </a:endParaRPr>
          </a:p>
        </p:txBody>
      </p:sp>
      <p:pic>
        <p:nvPicPr>
          <p:cNvPr id="19" name="Immagine 5" descr="PPT_Videata finale+www.jpg"/>
          <p:cNvPicPr/>
          <p:nvPr/>
        </p:nvPicPr>
        <p:blipFill>
          <a:blip r:embed="rId5" cstate="print">
            <a:extLst>
              <a:ext uri="{28A0092B-C50C-407E-A947-70E740481C1C}">
                <a14:useLocalDpi xmlns:a14="http://schemas.microsoft.com/office/drawing/2010/main"/>
              </a:ext>
            </a:extLst>
          </a:blip>
          <a:stretch/>
        </p:blipFill>
        <p:spPr>
          <a:xfrm>
            <a:off x="0" y="0"/>
            <a:ext cx="10078920" cy="7553160"/>
          </a:xfrm>
          <a:prstGeom prst="rect">
            <a:avLst/>
          </a:prstGeom>
          <a:ln w="0">
            <a:noFill/>
          </a:ln>
        </p:spPr>
      </p:pic>
      <p:pic>
        <p:nvPicPr>
          <p:cNvPr id="20" name="Picture 6"/>
          <p:cNvPicPr/>
          <p:nvPr/>
        </p:nvPicPr>
        <p:blipFill>
          <a:blip r:embed="rId6" cstate="print">
            <a:extLst>
              <a:ext uri="{28A0092B-C50C-407E-A947-70E740481C1C}">
                <a14:useLocalDpi xmlns:a14="http://schemas.microsoft.com/office/drawing/2010/main"/>
              </a:ext>
            </a:extLst>
          </a:blip>
          <a:stretch/>
        </p:blipFill>
        <p:spPr>
          <a:xfrm>
            <a:off x="2376000" y="179280"/>
            <a:ext cx="274320" cy="1091880"/>
          </a:xfrm>
          <a:prstGeom prst="rect">
            <a:avLst/>
          </a:prstGeom>
          <a:ln w="0">
            <a:noFill/>
          </a:ln>
        </p:spPr>
      </p:pic>
      <p:sp>
        <p:nvSpPr>
          <p:cNvPr id="21"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lgn="ctr">
              <a:buNone/>
            </a:pPr>
            <a:r>
              <a:rPr lang="it-IT" sz="4400" b="0" strike="noStrike" spc="-1">
                <a:solidFill>
                  <a:srgbClr val="000000"/>
                </a:solidFill>
                <a:latin typeface="Arial"/>
              </a:rPr>
              <a:t>Fai clic per modificare il formato del testo del titolo</a:t>
            </a:r>
          </a:p>
        </p:txBody>
      </p:sp>
      <p:sp>
        <p:nvSpPr>
          <p:cNvPr id="22" name="PlaceHolder 2"/>
          <p:cNvSpPr>
            <a:spLocks noGrp="1"/>
          </p:cNvSpPr>
          <p:nvPr>
            <p:ph type="body"/>
          </p:nvPr>
        </p:nvSpPr>
        <p:spPr>
          <a:xfrm>
            <a:off x="504000" y="1768680"/>
            <a:ext cx="9072000" cy="4384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it-IT" sz="3200" b="0" strike="noStrike" spc="-1">
                <a:solidFill>
                  <a:srgbClr val="000000"/>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solidFill>
                  <a:srgbClr val="000000"/>
                </a:solidFill>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solidFill>
                  <a:srgbClr val="000000"/>
                </a:solidFill>
                <a:latin typeface="Arial"/>
              </a:rPr>
              <a:t>Terzo livello struttura</a:t>
            </a:r>
          </a:p>
          <a:p>
            <a:pPr marL="1728000" lvl="3" indent="-216000">
              <a:spcBef>
                <a:spcPts val="567"/>
              </a:spcBef>
              <a:buClr>
                <a:srgbClr val="000000"/>
              </a:buClr>
              <a:buSzPct val="75000"/>
              <a:buFont typeface="Symbol" charset="2"/>
              <a:buChar char=""/>
            </a:pPr>
            <a:r>
              <a:rPr lang="it-IT" sz="2000" b="0" strike="noStrike" spc="-1">
                <a:solidFill>
                  <a:srgbClr val="000000"/>
                </a:solidFill>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000000"/>
                </a:solidFill>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000000"/>
                </a:solidFill>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000000"/>
                </a:solidFill>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 name="Immagine 2" descr="PPT-sfondo ok.jpg"/>
          <p:cNvPicPr/>
          <p:nvPr/>
        </p:nvPicPr>
        <p:blipFill>
          <a:blip r:embed="rId3" cstate="print">
            <a:extLst>
              <a:ext uri="{28A0092B-C50C-407E-A947-70E740481C1C}">
                <a14:useLocalDpi xmlns:a14="http://schemas.microsoft.com/office/drawing/2010/main"/>
              </a:ext>
            </a:extLst>
          </a:blip>
          <a:stretch/>
        </p:blipFill>
        <p:spPr>
          <a:xfrm>
            <a:off x="0" y="0"/>
            <a:ext cx="10078920" cy="7557840"/>
          </a:xfrm>
          <a:prstGeom prst="rect">
            <a:avLst/>
          </a:prstGeom>
          <a:ln w="0">
            <a:noFill/>
          </a:ln>
        </p:spPr>
      </p:pic>
      <p:pic>
        <p:nvPicPr>
          <p:cNvPr id="24" name="Immagine 1" descr="PPT_EST logo.png"/>
          <p:cNvPicPr/>
          <p:nvPr/>
        </p:nvPicPr>
        <p:blipFill>
          <a:blip r:embed="rId4" cstate="print">
            <a:extLst>
              <a:ext uri="{28A0092B-C50C-407E-A947-70E740481C1C}">
                <a14:useLocalDpi xmlns:a14="http://schemas.microsoft.com/office/drawing/2010/main"/>
              </a:ext>
            </a:extLst>
          </a:blip>
          <a:stretch/>
        </p:blipFill>
        <p:spPr>
          <a:xfrm>
            <a:off x="298440" y="223920"/>
            <a:ext cx="2160360" cy="1076040"/>
          </a:xfrm>
          <a:prstGeom prst="rect">
            <a:avLst/>
          </a:prstGeom>
          <a:ln w="0">
            <a:noFill/>
          </a:ln>
        </p:spPr>
      </p:pic>
      <p:sp>
        <p:nvSpPr>
          <p:cNvPr id="25" name="Text Box 7"/>
          <p:cNvSpPr/>
          <p:nvPr/>
        </p:nvSpPr>
        <p:spPr>
          <a:xfrm>
            <a:off x="143640" y="7236360"/>
            <a:ext cx="3598560" cy="321480"/>
          </a:xfrm>
          <a:prstGeom prst="rect">
            <a:avLst/>
          </a:prstGeom>
          <a:noFill/>
          <a:ln w="0">
            <a:noFill/>
          </a:ln>
          <a:effectLst>
            <a:outerShdw blurRad="50760" dist="50760" dir="5400000" algn="ctr" rotWithShape="0">
              <a:srgbClr val="000000">
                <a:alpha val="0"/>
              </a:srgbClr>
            </a:outerShdw>
          </a:effectLst>
        </p:spPr>
        <p:style>
          <a:lnRef idx="0">
            <a:scrgbClr r="0" g="0" b="0"/>
          </a:lnRef>
          <a:fillRef idx="0">
            <a:scrgbClr r="0" g="0" b="0"/>
          </a:fillRef>
          <a:effectRef idx="0">
            <a:scrgbClr r="0" g="0" b="0"/>
          </a:effectRef>
          <a:fontRef idx="minor"/>
        </p:style>
        <p:txBody>
          <a:bodyPr wrap="none" lIns="90000" tIns="56520" rIns="90000" bIns="45000" anchor="t">
            <a:noAutofit/>
          </a:bodyPr>
          <a:lstStyle/>
          <a:p>
            <a:pPr defTabSz="447840">
              <a:lnSpc>
                <a:spcPct val="93000"/>
              </a:lnSpc>
              <a:spcBef>
                <a:spcPts val="1191"/>
              </a:spcBef>
              <a:spcAft>
                <a:spcPts val="992"/>
              </a:spcAft>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100" b="0" i="1" strike="noStrike" spc="-1">
                <a:solidFill>
                  <a:srgbClr val="000000"/>
                </a:solidFill>
                <a:latin typeface="Arial"/>
                <a:ea typeface="MS PGothic"/>
              </a:rPr>
              <a:t>33</a:t>
            </a:r>
            <a:r>
              <a:rPr lang="en-GB" sz="1100" b="0" i="1" strike="noStrike" spc="-1" baseline="33000">
                <a:solidFill>
                  <a:srgbClr val="000000"/>
                </a:solidFill>
                <a:latin typeface="Arial"/>
                <a:ea typeface="MS PGothic"/>
              </a:rPr>
              <a:t>rd</a:t>
            </a:r>
            <a:r>
              <a:rPr lang="en-GB" sz="1100" b="0" i="1" strike="noStrike" spc="-1">
                <a:solidFill>
                  <a:srgbClr val="000000"/>
                </a:solidFill>
                <a:latin typeface="Arial"/>
                <a:ea typeface="MS PGothic"/>
              </a:rPr>
              <a:t> European Synchrotron Light Source Workshop -  SOLEIL 30/10/2025</a:t>
            </a:r>
            <a:endParaRPr lang="it-IT" sz="1100" b="0" strike="noStrike" spc="-1">
              <a:solidFill>
                <a:srgbClr val="000000"/>
              </a:solidFill>
              <a:latin typeface="Arial"/>
            </a:endParaRPr>
          </a:p>
        </p:txBody>
      </p:sp>
      <p:cxnSp>
        <p:nvCxnSpPr>
          <p:cNvPr id="26" name="Connettore 1 2"/>
          <p:cNvCxnSpPr/>
          <p:nvPr/>
        </p:nvCxnSpPr>
        <p:spPr>
          <a:xfrm>
            <a:off x="9361440" y="7265880"/>
            <a:ext cx="1800" cy="246240"/>
          </a:xfrm>
          <a:prstGeom prst="straightConnector1">
            <a:avLst/>
          </a:prstGeom>
          <a:ln w="9525">
            <a:solidFill>
              <a:srgbClr val="000000"/>
            </a:solidFill>
            <a:round/>
          </a:ln>
        </p:spPr>
      </p:cxnSp>
      <p:sp>
        <p:nvSpPr>
          <p:cNvPr id="27" name="Text Box 7"/>
          <p:cNvSpPr/>
          <p:nvPr/>
        </p:nvSpPr>
        <p:spPr>
          <a:xfrm>
            <a:off x="7633800" y="7262640"/>
            <a:ext cx="1691640" cy="268920"/>
          </a:xfrm>
          <a:prstGeom prst="rect">
            <a:avLst/>
          </a:prstGeom>
          <a:noFill/>
          <a:ln w="0">
            <a:noFill/>
          </a:ln>
          <a:effectLst>
            <a:outerShdw blurRad="50760" dist="50760" dir="5400000" algn="ctr" rotWithShape="0">
              <a:srgbClr val="000000">
                <a:alpha val="0"/>
              </a:srgbClr>
            </a:outerShdw>
          </a:effectLst>
        </p:spPr>
        <p:style>
          <a:lnRef idx="0">
            <a:scrgbClr r="0" g="0" b="0"/>
          </a:lnRef>
          <a:fillRef idx="0">
            <a:scrgbClr r="0" g="0" b="0"/>
          </a:fillRef>
          <a:effectRef idx="0">
            <a:scrgbClr r="0" g="0" b="0"/>
          </a:effectRef>
          <a:fontRef idx="minor"/>
        </p:style>
        <p:txBody>
          <a:bodyPr wrap="none" lIns="90000" tIns="56520" rIns="90000" bIns="45000" anchor="t">
            <a:noAutofit/>
          </a:bodyPr>
          <a:lstStyle/>
          <a:p>
            <a:pPr defTabSz="447840">
              <a:lnSpc>
                <a:spcPct val="93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100" b="0" i="1" strike="noStrike" spc="-1">
                <a:solidFill>
                  <a:srgbClr val="000000"/>
                </a:solidFill>
                <a:latin typeface="Arial"/>
                <a:ea typeface="MS PGothic"/>
              </a:rPr>
              <a:t>Stefano Krecic</a:t>
            </a:r>
            <a:endParaRPr lang="it-IT" sz="1100" b="0" strike="noStrike" spc="-1">
              <a:solidFill>
                <a:srgbClr val="000000"/>
              </a:solidFill>
              <a:latin typeface="Arial"/>
            </a:endParaRPr>
          </a:p>
        </p:txBody>
      </p:sp>
      <p:pic>
        <p:nvPicPr>
          <p:cNvPr id="28" name="Picture 6"/>
          <p:cNvPicPr/>
          <p:nvPr/>
        </p:nvPicPr>
        <p:blipFill>
          <a:blip r:embed="rId5" cstate="print">
            <a:extLst>
              <a:ext uri="{28A0092B-C50C-407E-A947-70E740481C1C}">
                <a14:useLocalDpi xmlns:a14="http://schemas.microsoft.com/office/drawing/2010/main"/>
              </a:ext>
            </a:extLst>
          </a:blip>
          <a:stretch/>
        </p:blipFill>
        <p:spPr>
          <a:xfrm>
            <a:off x="2735280" y="108000"/>
            <a:ext cx="274320" cy="1091880"/>
          </a:xfrm>
          <a:prstGeom prst="rect">
            <a:avLst/>
          </a:prstGeom>
          <a:ln w="0">
            <a:noFill/>
          </a:ln>
        </p:spPr>
      </p:pic>
      <p:sp>
        <p:nvSpPr>
          <p:cNvPr id="29" name="PlaceHolder 1"/>
          <p:cNvSpPr>
            <a:spLocks noGrp="1"/>
          </p:cNvSpPr>
          <p:nvPr>
            <p:ph type="title"/>
          </p:nvPr>
        </p:nvSpPr>
        <p:spPr>
          <a:xfrm>
            <a:off x="504000" y="301320"/>
            <a:ext cx="9071640" cy="1261440"/>
          </a:xfrm>
          <a:prstGeom prst="rect">
            <a:avLst/>
          </a:prstGeom>
          <a:noFill/>
          <a:ln w="0">
            <a:noFill/>
          </a:ln>
        </p:spPr>
        <p:txBody>
          <a:bodyPr lIns="0" tIns="0" rIns="0" bIns="0" anchor="ctr">
            <a:noAutofit/>
          </a:bodyPr>
          <a:lstStyle/>
          <a:p>
            <a:pPr indent="0">
              <a:buNone/>
            </a:pPr>
            <a:r>
              <a:rPr lang="it-IT" sz="1800" b="0" strike="noStrike" spc="-1">
                <a:solidFill>
                  <a:srgbClr val="000000"/>
                </a:solidFill>
                <a:latin typeface="Arial"/>
              </a:rPr>
              <a:t>Fai clic per modificare il formato del testo del titolo</a:t>
            </a:r>
          </a:p>
        </p:txBody>
      </p:sp>
      <p:sp>
        <p:nvSpPr>
          <p:cNvPr id="30" name="PlaceHolder 2"/>
          <p:cNvSpPr>
            <a:spLocks noGrp="1"/>
          </p:cNvSpPr>
          <p:nvPr>
            <p:ph type="body"/>
          </p:nvPr>
        </p:nvSpPr>
        <p:spPr>
          <a:xfrm>
            <a:off x="504000" y="1768680"/>
            <a:ext cx="9071640" cy="43837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it-IT" sz="1800" b="0" strike="noStrike" spc="-1">
                <a:solidFill>
                  <a:srgbClr val="000000"/>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1800" b="0" strike="noStrike" spc="-1">
                <a:solidFill>
                  <a:srgbClr val="000000"/>
                </a:solidFill>
                <a:latin typeface="Arial"/>
              </a:rPr>
              <a:t>Secondo livello struttura</a:t>
            </a:r>
          </a:p>
          <a:p>
            <a:pPr marL="1296000" lvl="2" indent="-288000">
              <a:spcBef>
                <a:spcPts val="850"/>
              </a:spcBef>
              <a:buClr>
                <a:srgbClr val="000000"/>
              </a:buClr>
              <a:buSzPct val="45000"/>
              <a:buFont typeface="Wingdings" charset="2"/>
              <a:buChar char=""/>
            </a:pPr>
            <a:r>
              <a:rPr lang="it-IT" sz="1800" b="0" strike="noStrike" spc="-1">
                <a:solidFill>
                  <a:srgbClr val="000000"/>
                </a:solidFill>
                <a:latin typeface="Arial"/>
              </a:rPr>
              <a:t>Terzo livello struttura</a:t>
            </a:r>
          </a:p>
          <a:p>
            <a:pPr marL="1728000" lvl="3" indent="-216000">
              <a:spcBef>
                <a:spcPts val="567"/>
              </a:spcBef>
              <a:buClr>
                <a:srgbClr val="000000"/>
              </a:buClr>
              <a:buSzPct val="75000"/>
              <a:buFont typeface="Symbol" charset="2"/>
              <a:buChar char=""/>
            </a:pPr>
            <a:r>
              <a:rPr lang="it-IT" sz="1800" b="0" strike="noStrike" spc="-1">
                <a:solidFill>
                  <a:srgbClr val="000000"/>
                </a:solidFill>
                <a:latin typeface="Arial"/>
              </a:rPr>
              <a:t>Quarto livello struttura</a:t>
            </a:r>
          </a:p>
          <a:p>
            <a:pPr marL="2160000" lvl="4" indent="-216000">
              <a:spcBef>
                <a:spcPts val="283"/>
              </a:spcBef>
              <a:buClr>
                <a:srgbClr val="000000"/>
              </a:buClr>
              <a:buSzPct val="45000"/>
              <a:buFont typeface="Wingdings" charset="2"/>
              <a:buChar char=""/>
            </a:pPr>
            <a:r>
              <a:rPr lang="it-IT" sz="1800" b="0" strike="noStrike" spc="-1">
                <a:solidFill>
                  <a:srgbClr val="000000"/>
                </a:solidFill>
                <a:latin typeface="Arial"/>
              </a:rPr>
              <a:t>Quinto livello struttura</a:t>
            </a:r>
          </a:p>
          <a:p>
            <a:pPr marL="2592000" lvl="5" indent="-216000">
              <a:spcBef>
                <a:spcPts val="283"/>
              </a:spcBef>
              <a:buClr>
                <a:srgbClr val="000000"/>
              </a:buClr>
              <a:buSzPct val="45000"/>
              <a:buFont typeface="Wingdings" charset="2"/>
              <a:buChar char=""/>
            </a:pPr>
            <a:r>
              <a:rPr lang="it-IT" sz="1800" b="0" strike="noStrike" spc="-1">
                <a:solidFill>
                  <a:srgbClr val="000000"/>
                </a:solidFill>
                <a:latin typeface="Arial"/>
              </a:rPr>
              <a:t>Sesto livello struttura</a:t>
            </a:r>
          </a:p>
          <a:p>
            <a:pPr marL="3024000" lvl="6" indent="-216000">
              <a:spcBef>
                <a:spcPts val="283"/>
              </a:spcBef>
              <a:buClr>
                <a:srgbClr val="000000"/>
              </a:buClr>
              <a:buSzPct val="45000"/>
              <a:buFont typeface="Wingdings" charset="2"/>
              <a:buChar char=""/>
            </a:pPr>
            <a:r>
              <a:rPr lang="it-IT" sz="1800" b="0" strike="noStrike" spc="-1">
                <a:solidFill>
                  <a:srgbClr val="000000"/>
                </a:solidFill>
                <a:latin typeface="Arial"/>
              </a:rPr>
              <a:t>Settimo livello struttura</a:t>
            </a:r>
          </a:p>
        </p:txBody>
      </p:sp>
      <p:sp>
        <p:nvSpPr>
          <p:cNvPr id="31" name="PlaceHolder 3"/>
          <p:cNvSpPr>
            <a:spLocks noGrp="1"/>
          </p:cNvSpPr>
          <p:nvPr>
            <p:ph type="sldNum" idx="2"/>
          </p:nvPr>
        </p:nvSpPr>
        <p:spPr>
          <a:xfrm>
            <a:off x="9504360" y="730584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300" b="0" strike="noStrike" spc="-1">
                <a:solidFill>
                  <a:srgbClr val="000000"/>
                </a:solidFill>
                <a:latin typeface="Arial"/>
                <a:ea typeface="MS PGothic"/>
              </a:defRPr>
            </a:lvl1pPr>
          </a:lstStyle>
          <a:p>
            <a:pPr indent="0" defTabSz="447840">
              <a:lnSpc>
                <a:spcPct val="93000"/>
              </a:lnSpc>
              <a:buNone/>
              <a:tabLst>
                <a:tab pos="0" algn="l"/>
              </a:tabLst>
            </a:pPr>
            <a:fld id="{74BDAE0F-5146-4BA7-9EC8-723B16398E23}" type="slidenum">
              <a:rPr lang="it-IT" sz="1300" b="0" strike="noStrike" spc="-1">
                <a:solidFill>
                  <a:srgbClr val="000000"/>
                </a:solidFill>
                <a:latin typeface="Arial"/>
                <a:ea typeface="MS PGothic"/>
              </a:rPr>
              <a:t>‹N°›</a:t>
            </a:fld>
            <a:endParaRPr lang="it-IT" sz="13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 name="Immagine 2" descr="PPT-sfondo ok.jpg"/>
          <p:cNvPicPr/>
          <p:nvPr/>
        </p:nvPicPr>
        <p:blipFill>
          <a:blip r:embed="rId3" cstate="print">
            <a:extLst>
              <a:ext uri="{28A0092B-C50C-407E-A947-70E740481C1C}">
                <a14:useLocalDpi xmlns:a14="http://schemas.microsoft.com/office/drawing/2010/main"/>
              </a:ext>
            </a:extLst>
          </a:blip>
          <a:stretch/>
        </p:blipFill>
        <p:spPr>
          <a:xfrm>
            <a:off x="0" y="0"/>
            <a:ext cx="10078920" cy="7557840"/>
          </a:xfrm>
          <a:prstGeom prst="rect">
            <a:avLst/>
          </a:prstGeom>
          <a:ln w="0">
            <a:noFill/>
          </a:ln>
        </p:spPr>
      </p:pic>
      <p:pic>
        <p:nvPicPr>
          <p:cNvPr id="35" name="Immagine 1" descr="PPT_EST logo.png"/>
          <p:cNvPicPr/>
          <p:nvPr/>
        </p:nvPicPr>
        <p:blipFill>
          <a:blip r:embed="rId4" cstate="print">
            <a:extLst>
              <a:ext uri="{28A0092B-C50C-407E-A947-70E740481C1C}">
                <a14:useLocalDpi xmlns:a14="http://schemas.microsoft.com/office/drawing/2010/main"/>
              </a:ext>
            </a:extLst>
          </a:blip>
          <a:stretch/>
        </p:blipFill>
        <p:spPr>
          <a:xfrm>
            <a:off x="298440" y="223920"/>
            <a:ext cx="2160360" cy="1076040"/>
          </a:xfrm>
          <a:prstGeom prst="rect">
            <a:avLst/>
          </a:prstGeom>
          <a:ln w="0">
            <a:noFill/>
          </a:ln>
        </p:spPr>
      </p:pic>
      <p:sp>
        <p:nvSpPr>
          <p:cNvPr id="36" name="Text Box 7"/>
          <p:cNvSpPr/>
          <p:nvPr/>
        </p:nvSpPr>
        <p:spPr>
          <a:xfrm>
            <a:off x="143640" y="7236360"/>
            <a:ext cx="3598560" cy="321480"/>
          </a:xfrm>
          <a:prstGeom prst="rect">
            <a:avLst/>
          </a:prstGeom>
          <a:noFill/>
          <a:ln w="0">
            <a:noFill/>
          </a:ln>
          <a:effectLst>
            <a:outerShdw blurRad="50760" dist="50760" dir="5400000" algn="ctr" rotWithShape="0">
              <a:srgbClr val="000000">
                <a:alpha val="0"/>
              </a:srgbClr>
            </a:outerShdw>
          </a:effectLst>
        </p:spPr>
        <p:style>
          <a:lnRef idx="0">
            <a:scrgbClr r="0" g="0" b="0"/>
          </a:lnRef>
          <a:fillRef idx="0">
            <a:scrgbClr r="0" g="0" b="0"/>
          </a:fillRef>
          <a:effectRef idx="0">
            <a:scrgbClr r="0" g="0" b="0"/>
          </a:effectRef>
          <a:fontRef idx="minor"/>
        </p:style>
        <p:txBody>
          <a:bodyPr wrap="none" lIns="90000" tIns="56520" rIns="90000" bIns="45000" anchor="t">
            <a:noAutofit/>
          </a:bodyPr>
          <a:lstStyle/>
          <a:p>
            <a:pPr defTabSz="447840">
              <a:lnSpc>
                <a:spcPct val="93000"/>
              </a:lnSpc>
              <a:spcBef>
                <a:spcPts val="1191"/>
              </a:spcBef>
              <a:spcAft>
                <a:spcPts val="992"/>
              </a:spcAft>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100" b="0" i="1" strike="noStrike" spc="-1">
                <a:solidFill>
                  <a:srgbClr val="000000"/>
                </a:solidFill>
                <a:latin typeface="Arial"/>
                <a:ea typeface="MS PGothic"/>
              </a:rPr>
              <a:t>33</a:t>
            </a:r>
            <a:r>
              <a:rPr lang="en-GB" sz="1100" b="0" i="1" strike="noStrike" spc="-1" baseline="33000">
                <a:solidFill>
                  <a:srgbClr val="000000"/>
                </a:solidFill>
                <a:latin typeface="Arial"/>
                <a:ea typeface="MS PGothic"/>
              </a:rPr>
              <a:t>rd</a:t>
            </a:r>
            <a:r>
              <a:rPr lang="en-GB" sz="1100" b="0" i="1" strike="noStrike" spc="-1">
                <a:solidFill>
                  <a:srgbClr val="000000"/>
                </a:solidFill>
                <a:latin typeface="Arial"/>
                <a:ea typeface="MS PGothic"/>
              </a:rPr>
              <a:t> European Synchrotron Light Source Workshop -  SOLEIL 30/10/2025</a:t>
            </a:r>
            <a:endParaRPr lang="it-IT" sz="1100" b="0" strike="noStrike" spc="-1">
              <a:solidFill>
                <a:srgbClr val="000000"/>
              </a:solidFill>
              <a:latin typeface="Arial"/>
            </a:endParaRPr>
          </a:p>
        </p:txBody>
      </p:sp>
      <p:cxnSp>
        <p:nvCxnSpPr>
          <p:cNvPr id="37" name="Connettore 1 2"/>
          <p:cNvCxnSpPr/>
          <p:nvPr/>
        </p:nvCxnSpPr>
        <p:spPr>
          <a:xfrm>
            <a:off x="9361440" y="7265880"/>
            <a:ext cx="1800" cy="246240"/>
          </a:xfrm>
          <a:prstGeom prst="straightConnector1">
            <a:avLst/>
          </a:prstGeom>
          <a:ln w="9525">
            <a:solidFill>
              <a:srgbClr val="000000"/>
            </a:solidFill>
            <a:round/>
          </a:ln>
        </p:spPr>
      </p:cxnSp>
      <p:sp>
        <p:nvSpPr>
          <p:cNvPr id="38" name="Text Box 7"/>
          <p:cNvSpPr/>
          <p:nvPr/>
        </p:nvSpPr>
        <p:spPr>
          <a:xfrm>
            <a:off x="7633800" y="7262640"/>
            <a:ext cx="1691640" cy="268920"/>
          </a:xfrm>
          <a:prstGeom prst="rect">
            <a:avLst/>
          </a:prstGeom>
          <a:noFill/>
          <a:ln w="0">
            <a:noFill/>
          </a:ln>
          <a:effectLst>
            <a:outerShdw blurRad="50760" dist="50760" dir="5400000" algn="ctr" rotWithShape="0">
              <a:srgbClr val="000000">
                <a:alpha val="0"/>
              </a:srgbClr>
            </a:outerShdw>
          </a:effectLst>
        </p:spPr>
        <p:style>
          <a:lnRef idx="0">
            <a:scrgbClr r="0" g="0" b="0"/>
          </a:lnRef>
          <a:fillRef idx="0">
            <a:scrgbClr r="0" g="0" b="0"/>
          </a:fillRef>
          <a:effectRef idx="0">
            <a:scrgbClr r="0" g="0" b="0"/>
          </a:effectRef>
          <a:fontRef idx="minor"/>
        </p:style>
        <p:txBody>
          <a:bodyPr wrap="none" lIns="90000" tIns="56520" rIns="90000" bIns="45000" anchor="t">
            <a:noAutofit/>
          </a:bodyPr>
          <a:lstStyle/>
          <a:p>
            <a:pPr defTabSz="447840">
              <a:lnSpc>
                <a:spcPct val="93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100" b="0" i="1" strike="noStrike" spc="-1">
                <a:solidFill>
                  <a:srgbClr val="000000"/>
                </a:solidFill>
                <a:latin typeface="Arial"/>
                <a:ea typeface="MS PGothic"/>
              </a:rPr>
              <a:t>Stefano Krecic</a:t>
            </a:r>
            <a:endParaRPr lang="it-IT" sz="1100" b="0" strike="noStrike" spc="-1">
              <a:solidFill>
                <a:srgbClr val="000000"/>
              </a:solidFill>
              <a:latin typeface="Arial"/>
            </a:endParaRPr>
          </a:p>
        </p:txBody>
      </p:sp>
      <p:pic>
        <p:nvPicPr>
          <p:cNvPr id="39" name="Picture 6"/>
          <p:cNvPicPr/>
          <p:nvPr/>
        </p:nvPicPr>
        <p:blipFill>
          <a:blip r:embed="rId5" cstate="print">
            <a:extLst>
              <a:ext uri="{28A0092B-C50C-407E-A947-70E740481C1C}">
                <a14:useLocalDpi xmlns:a14="http://schemas.microsoft.com/office/drawing/2010/main"/>
              </a:ext>
            </a:extLst>
          </a:blip>
          <a:stretch/>
        </p:blipFill>
        <p:spPr>
          <a:xfrm>
            <a:off x="2376000" y="179280"/>
            <a:ext cx="274320" cy="1091880"/>
          </a:xfrm>
          <a:prstGeom prst="rect">
            <a:avLst/>
          </a:prstGeom>
          <a:ln w="0">
            <a:noFill/>
          </a:ln>
        </p:spPr>
      </p:pic>
      <p:sp>
        <p:nvSpPr>
          <p:cNvPr id="40" name="PlaceHolder 1"/>
          <p:cNvSpPr>
            <a:spLocks noGrp="1"/>
          </p:cNvSpPr>
          <p:nvPr>
            <p:ph type="sldNum" idx="3"/>
          </p:nvPr>
        </p:nvSpPr>
        <p:spPr>
          <a:xfrm>
            <a:off x="9432720" y="723636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en-US" sz="1300" b="0" strike="noStrike" spc="-1">
                <a:solidFill>
                  <a:srgbClr val="000000"/>
                </a:solidFill>
                <a:latin typeface="Arial"/>
                <a:ea typeface="MS PGothic"/>
              </a:defRPr>
            </a:lvl1pPr>
          </a:lstStyle>
          <a:p>
            <a:pPr indent="0" defTabSz="447840">
              <a:lnSpc>
                <a:spcPct val="93000"/>
              </a:lnSpc>
              <a:buNone/>
              <a:tabLst>
                <a:tab pos="0" algn="l"/>
              </a:tabLst>
            </a:pPr>
            <a:fld id="{CB96BC65-7925-4B69-880C-EEF15B453997}" type="slidenum">
              <a:rPr lang="en-US" sz="1300" b="0" strike="noStrike" spc="-1">
                <a:solidFill>
                  <a:srgbClr val="000000"/>
                </a:solidFill>
                <a:latin typeface="Arial"/>
                <a:ea typeface="MS PGothic"/>
              </a:rPr>
              <a:t>‹N°›</a:t>
            </a:fld>
            <a:endParaRPr lang="it-IT" sz="1300" b="0" strike="noStrike" spc="-1">
              <a:solidFill>
                <a:srgbClr val="000000"/>
              </a:solidFill>
              <a:latin typeface="Times New Roman"/>
            </a:endParaRPr>
          </a:p>
        </p:txBody>
      </p:sp>
      <p:sp>
        <p:nvSpPr>
          <p:cNvPr id="41" name="PlaceHolder 2"/>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lgn="ctr">
              <a:buNone/>
            </a:pPr>
            <a:r>
              <a:rPr lang="it-IT" sz="4400" b="0" strike="noStrike" spc="-1">
                <a:solidFill>
                  <a:srgbClr val="000000"/>
                </a:solidFill>
                <a:latin typeface="Arial"/>
              </a:rPr>
              <a:t>Fai clic per modificare il formato del testo del titolo</a:t>
            </a:r>
          </a:p>
        </p:txBody>
      </p:sp>
      <p:sp>
        <p:nvSpPr>
          <p:cNvPr id="42" name="PlaceHolder 3"/>
          <p:cNvSpPr>
            <a:spLocks noGrp="1"/>
          </p:cNvSpPr>
          <p:nvPr>
            <p:ph type="body"/>
          </p:nvPr>
        </p:nvSpPr>
        <p:spPr>
          <a:xfrm>
            <a:off x="504000" y="1768680"/>
            <a:ext cx="9072000" cy="4384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it-IT" sz="3200" b="0" strike="noStrike" spc="-1">
                <a:solidFill>
                  <a:srgbClr val="000000"/>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solidFill>
                  <a:srgbClr val="000000"/>
                </a:solidFill>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solidFill>
                  <a:srgbClr val="000000"/>
                </a:solidFill>
                <a:latin typeface="Arial"/>
              </a:rPr>
              <a:t>Terzo livello struttura</a:t>
            </a:r>
          </a:p>
          <a:p>
            <a:pPr marL="1728000" lvl="3" indent="-216000">
              <a:spcBef>
                <a:spcPts val="567"/>
              </a:spcBef>
              <a:buClr>
                <a:srgbClr val="000000"/>
              </a:buClr>
              <a:buSzPct val="75000"/>
              <a:buFont typeface="Symbol" charset="2"/>
              <a:buChar char=""/>
            </a:pPr>
            <a:r>
              <a:rPr lang="it-IT" sz="2000" b="0" strike="noStrike" spc="-1">
                <a:solidFill>
                  <a:srgbClr val="000000"/>
                </a:solidFill>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000000"/>
                </a:solidFill>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000000"/>
                </a:solidFill>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000000"/>
                </a:solidFill>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3" name="Immagine 2" descr="PPT-sfondo ok.jpg"/>
          <p:cNvPicPr/>
          <p:nvPr/>
        </p:nvPicPr>
        <p:blipFill>
          <a:blip r:embed="rId3" cstate="print">
            <a:extLst>
              <a:ext uri="{28A0092B-C50C-407E-A947-70E740481C1C}">
                <a14:useLocalDpi xmlns:a14="http://schemas.microsoft.com/office/drawing/2010/main"/>
              </a:ext>
            </a:extLst>
          </a:blip>
          <a:stretch/>
        </p:blipFill>
        <p:spPr>
          <a:xfrm>
            <a:off x="0" y="0"/>
            <a:ext cx="10078920" cy="7557840"/>
          </a:xfrm>
          <a:prstGeom prst="rect">
            <a:avLst/>
          </a:prstGeom>
          <a:ln w="0">
            <a:noFill/>
          </a:ln>
        </p:spPr>
      </p:pic>
      <p:pic>
        <p:nvPicPr>
          <p:cNvPr id="44" name="Immagine 1" descr="PPT_EST logo.png"/>
          <p:cNvPicPr/>
          <p:nvPr/>
        </p:nvPicPr>
        <p:blipFill>
          <a:blip r:embed="rId4" cstate="print">
            <a:extLst>
              <a:ext uri="{28A0092B-C50C-407E-A947-70E740481C1C}">
                <a14:useLocalDpi xmlns:a14="http://schemas.microsoft.com/office/drawing/2010/main"/>
              </a:ext>
            </a:extLst>
          </a:blip>
          <a:stretch/>
        </p:blipFill>
        <p:spPr>
          <a:xfrm>
            <a:off x="298440" y="223920"/>
            <a:ext cx="2160360" cy="1076040"/>
          </a:xfrm>
          <a:prstGeom prst="rect">
            <a:avLst/>
          </a:prstGeom>
          <a:ln w="0">
            <a:noFill/>
          </a:ln>
        </p:spPr>
      </p:pic>
      <p:sp>
        <p:nvSpPr>
          <p:cNvPr id="45" name="Text Box 7"/>
          <p:cNvSpPr/>
          <p:nvPr/>
        </p:nvSpPr>
        <p:spPr>
          <a:xfrm>
            <a:off x="143640" y="7236360"/>
            <a:ext cx="3598560" cy="321480"/>
          </a:xfrm>
          <a:prstGeom prst="rect">
            <a:avLst/>
          </a:prstGeom>
          <a:noFill/>
          <a:ln w="0">
            <a:noFill/>
          </a:ln>
          <a:effectLst>
            <a:outerShdw blurRad="50760" dist="50760" dir="5400000" algn="ctr" rotWithShape="0">
              <a:srgbClr val="000000">
                <a:alpha val="0"/>
              </a:srgbClr>
            </a:outerShdw>
          </a:effectLst>
        </p:spPr>
        <p:style>
          <a:lnRef idx="0">
            <a:scrgbClr r="0" g="0" b="0"/>
          </a:lnRef>
          <a:fillRef idx="0">
            <a:scrgbClr r="0" g="0" b="0"/>
          </a:fillRef>
          <a:effectRef idx="0">
            <a:scrgbClr r="0" g="0" b="0"/>
          </a:effectRef>
          <a:fontRef idx="minor"/>
        </p:style>
        <p:txBody>
          <a:bodyPr wrap="none" lIns="90000" tIns="56520" rIns="90000" bIns="45000" anchor="t">
            <a:noAutofit/>
          </a:bodyPr>
          <a:lstStyle/>
          <a:p>
            <a:pPr defTabSz="447840">
              <a:lnSpc>
                <a:spcPct val="93000"/>
              </a:lnSpc>
              <a:spcBef>
                <a:spcPts val="1191"/>
              </a:spcBef>
              <a:spcAft>
                <a:spcPts val="992"/>
              </a:spcAft>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100" b="0" i="1" strike="noStrike" spc="-1">
                <a:solidFill>
                  <a:srgbClr val="000000"/>
                </a:solidFill>
                <a:latin typeface="Arial"/>
                <a:ea typeface="MS PGothic"/>
              </a:rPr>
              <a:t>33</a:t>
            </a:r>
            <a:r>
              <a:rPr lang="en-GB" sz="1100" b="0" i="1" strike="noStrike" spc="-1" baseline="33000">
                <a:solidFill>
                  <a:srgbClr val="000000"/>
                </a:solidFill>
                <a:latin typeface="Arial"/>
                <a:ea typeface="MS PGothic"/>
              </a:rPr>
              <a:t>rd</a:t>
            </a:r>
            <a:r>
              <a:rPr lang="en-GB" sz="1100" b="0" i="1" strike="noStrike" spc="-1">
                <a:solidFill>
                  <a:srgbClr val="000000"/>
                </a:solidFill>
                <a:latin typeface="Arial"/>
                <a:ea typeface="MS PGothic"/>
              </a:rPr>
              <a:t> European Synchrotron Light Source Workshop -  SOLEIL 30/10/2025</a:t>
            </a:r>
            <a:endParaRPr lang="it-IT" sz="1100" b="0" strike="noStrike" spc="-1">
              <a:solidFill>
                <a:srgbClr val="000000"/>
              </a:solidFill>
              <a:latin typeface="Arial"/>
            </a:endParaRPr>
          </a:p>
        </p:txBody>
      </p:sp>
      <p:cxnSp>
        <p:nvCxnSpPr>
          <p:cNvPr id="46" name="Connettore 1 2"/>
          <p:cNvCxnSpPr/>
          <p:nvPr/>
        </p:nvCxnSpPr>
        <p:spPr>
          <a:xfrm>
            <a:off x="9361440" y="7265880"/>
            <a:ext cx="1800" cy="246240"/>
          </a:xfrm>
          <a:prstGeom prst="straightConnector1">
            <a:avLst/>
          </a:prstGeom>
          <a:ln w="9525">
            <a:solidFill>
              <a:srgbClr val="000000"/>
            </a:solidFill>
            <a:round/>
          </a:ln>
        </p:spPr>
      </p:cxnSp>
      <p:sp>
        <p:nvSpPr>
          <p:cNvPr id="47" name="Text Box 7"/>
          <p:cNvSpPr/>
          <p:nvPr/>
        </p:nvSpPr>
        <p:spPr>
          <a:xfrm>
            <a:off x="7633800" y="7262640"/>
            <a:ext cx="1691640" cy="268920"/>
          </a:xfrm>
          <a:prstGeom prst="rect">
            <a:avLst/>
          </a:prstGeom>
          <a:noFill/>
          <a:ln w="0">
            <a:noFill/>
          </a:ln>
          <a:effectLst>
            <a:outerShdw blurRad="50760" dist="50760" dir="5400000" algn="ctr" rotWithShape="0">
              <a:srgbClr val="000000">
                <a:alpha val="0"/>
              </a:srgbClr>
            </a:outerShdw>
          </a:effectLst>
        </p:spPr>
        <p:style>
          <a:lnRef idx="0">
            <a:scrgbClr r="0" g="0" b="0"/>
          </a:lnRef>
          <a:fillRef idx="0">
            <a:scrgbClr r="0" g="0" b="0"/>
          </a:fillRef>
          <a:effectRef idx="0">
            <a:scrgbClr r="0" g="0" b="0"/>
          </a:effectRef>
          <a:fontRef idx="minor"/>
        </p:style>
        <p:txBody>
          <a:bodyPr wrap="none" lIns="90000" tIns="56520" rIns="90000" bIns="45000" anchor="t">
            <a:noAutofit/>
          </a:bodyPr>
          <a:lstStyle/>
          <a:p>
            <a:pPr defTabSz="447840">
              <a:lnSpc>
                <a:spcPct val="93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100" b="0" i="1" strike="noStrike" spc="-1">
                <a:solidFill>
                  <a:srgbClr val="000000"/>
                </a:solidFill>
                <a:latin typeface="Arial"/>
                <a:ea typeface="MS PGothic"/>
              </a:rPr>
              <a:t>Stefano Krecic</a:t>
            </a:r>
            <a:endParaRPr lang="it-IT" sz="1100" b="0" strike="noStrike" spc="-1">
              <a:solidFill>
                <a:srgbClr val="000000"/>
              </a:solidFill>
              <a:latin typeface="Arial"/>
            </a:endParaRPr>
          </a:p>
        </p:txBody>
      </p:sp>
      <p:pic>
        <p:nvPicPr>
          <p:cNvPr id="48" name="Picture 6"/>
          <p:cNvPicPr/>
          <p:nvPr/>
        </p:nvPicPr>
        <p:blipFill>
          <a:blip r:embed="rId5" cstate="print">
            <a:extLst>
              <a:ext uri="{28A0092B-C50C-407E-A947-70E740481C1C}">
                <a14:useLocalDpi xmlns:a14="http://schemas.microsoft.com/office/drawing/2010/main"/>
              </a:ext>
            </a:extLst>
          </a:blip>
          <a:stretch/>
        </p:blipFill>
        <p:spPr>
          <a:xfrm>
            <a:off x="2735280" y="108000"/>
            <a:ext cx="274320" cy="1091880"/>
          </a:xfrm>
          <a:prstGeom prst="rect">
            <a:avLst/>
          </a:prstGeom>
          <a:ln w="0">
            <a:noFill/>
          </a:ln>
        </p:spPr>
      </p:pic>
      <p:sp>
        <p:nvSpPr>
          <p:cNvPr id="49" name="PlaceHolder 1"/>
          <p:cNvSpPr>
            <a:spLocks noGrp="1"/>
          </p:cNvSpPr>
          <p:nvPr>
            <p:ph type="title"/>
          </p:nvPr>
        </p:nvSpPr>
        <p:spPr>
          <a:xfrm>
            <a:off x="504000" y="301320"/>
            <a:ext cx="9071640" cy="1261440"/>
          </a:xfrm>
          <a:prstGeom prst="rect">
            <a:avLst/>
          </a:prstGeom>
          <a:noFill/>
          <a:ln w="0">
            <a:noFill/>
          </a:ln>
        </p:spPr>
        <p:txBody>
          <a:bodyPr lIns="0" tIns="0" rIns="0" bIns="0" anchor="ctr">
            <a:noAutofit/>
          </a:bodyPr>
          <a:lstStyle/>
          <a:p>
            <a:pPr indent="0">
              <a:buNone/>
            </a:pPr>
            <a:r>
              <a:rPr lang="it-IT" sz="1800" b="0" strike="noStrike" spc="-1">
                <a:solidFill>
                  <a:srgbClr val="000000"/>
                </a:solidFill>
                <a:latin typeface="Arial"/>
              </a:rPr>
              <a:t>Fai clic per modificare il formato del testo del titolo</a:t>
            </a:r>
          </a:p>
        </p:txBody>
      </p:sp>
      <p:sp>
        <p:nvSpPr>
          <p:cNvPr id="50" name="PlaceHolder 2"/>
          <p:cNvSpPr>
            <a:spLocks noGrp="1"/>
          </p:cNvSpPr>
          <p:nvPr>
            <p:ph type="body"/>
          </p:nvPr>
        </p:nvSpPr>
        <p:spPr>
          <a:xfrm>
            <a:off x="504000" y="1768680"/>
            <a:ext cx="9071640" cy="43837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it-IT" sz="1800" b="0" strike="noStrike" spc="-1">
                <a:solidFill>
                  <a:srgbClr val="000000"/>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1800" b="0" strike="noStrike" spc="-1">
                <a:solidFill>
                  <a:srgbClr val="000000"/>
                </a:solidFill>
                <a:latin typeface="Arial"/>
              </a:rPr>
              <a:t>Secondo livello struttura</a:t>
            </a:r>
          </a:p>
          <a:p>
            <a:pPr marL="1296000" lvl="2" indent="-288000">
              <a:spcBef>
                <a:spcPts val="850"/>
              </a:spcBef>
              <a:buClr>
                <a:srgbClr val="000000"/>
              </a:buClr>
              <a:buSzPct val="45000"/>
              <a:buFont typeface="Wingdings" charset="2"/>
              <a:buChar char=""/>
            </a:pPr>
            <a:r>
              <a:rPr lang="it-IT" sz="1800" b="0" strike="noStrike" spc="-1">
                <a:solidFill>
                  <a:srgbClr val="000000"/>
                </a:solidFill>
                <a:latin typeface="Arial"/>
              </a:rPr>
              <a:t>Terzo livello struttura</a:t>
            </a:r>
          </a:p>
          <a:p>
            <a:pPr marL="1728000" lvl="3" indent="-216000">
              <a:spcBef>
                <a:spcPts val="567"/>
              </a:spcBef>
              <a:buClr>
                <a:srgbClr val="000000"/>
              </a:buClr>
              <a:buSzPct val="75000"/>
              <a:buFont typeface="Symbol" charset="2"/>
              <a:buChar char=""/>
            </a:pPr>
            <a:r>
              <a:rPr lang="it-IT" sz="1800" b="0" strike="noStrike" spc="-1">
                <a:solidFill>
                  <a:srgbClr val="000000"/>
                </a:solidFill>
                <a:latin typeface="Arial"/>
              </a:rPr>
              <a:t>Quarto livello struttura</a:t>
            </a:r>
          </a:p>
          <a:p>
            <a:pPr marL="2160000" lvl="4" indent="-216000">
              <a:spcBef>
                <a:spcPts val="283"/>
              </a:spcBef>
              <a:buClr>
                <a:srgbClr val="000000"/>
              </a:buClr>
              <a:buSzPct val="45000"/>
              <a:buFont typeface="Wingdings" charset="2"/>
              <a:buChar char=""/>
            </a:pPr>
            <a:r>
              <a:rPr lang="it-IT" sz="1800" b="0" strike="noStrike" spc="-1">
                <a:solidFill>
                  <a:srgbClr val="000000"/>
                </a:solidFill>
                <a:latin typeface="Arial"/>
              </a:rPr>
              <a:t>Quinto livello struttura</a:t>
            </a:r>
          </a:p>
          <a:p>
            <a:pPr marL="2592000" lvl="5" indent="-216000">
              <a:spcBef>
                <a:spcPts val="283"/>
              </a:spcBef>
              <a:buClr>
                <a:srgbClr val="000000"/>
              </a:buClr>
              <a:buSzPct val="45000"/>
              <a:buFont typeface="Wingdings" charset="2"/>
              <a:buChar char=""/>
            </a:pPr>
            <a:r>
              <a:rPr lang="it-IT" sz="1800" b="0" strike="noStrike" spc="-1">
                <a:solidFill>
                  <a:srgbClr val="000000"/>
                </a:solidFill>
                <a:latin typeface="Arial"/>
              </a:rPr>
              <a:t>Sesto livello struttura</a:t>
            </a:r>
          </a:p>
          <a:p>
            <a:pPr marL="3024000" lvl="6" indent="-216000">
              <a:spcBef>
                <a:spcPts val="283"/>
              </a:spcBef>
              <a:buClr>
                <a:srgbClr val="000000"/>
              </a:buClr>
              <a:buSzPct val="45000"/>
              <a:buFont typeface="Wingdings" charset="2"/>
              <a:buChar char=""/>
            </a:pPr>
            <a:r>
              <a:rPr lang="it-IT" sz="1800" b="0" strike="noStrike" spc="-1">
                <a:solidFill>
                  <a:srgbClr val="000000"/>
                </a:solidFill>
                <a:latin typeface="Arial"/>
              </a:rPr>
              <a:t>Settimo livello struttura</a:t>
            </a:r>
          </a:p>
        </p:txBody>
      </p:sp>
      <p:sp>
        <p:nvSpPr>
          <p:cNvPr id="51" name="PlaceHolder 3"/>
          <p:cNvSpPr>
            <a:spLocks noGrp="1"/>
          </p:cNvSpPr>
          <p:nvPr>
            <p:ph type="sldNum" idx="4"/>
          </p:nvPr>
        </p:nvSpPr>
        <p:spPr>
          <a:xfrm>
            <a:off x="9504360" y="730584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300" b="0" strike="noStrike" spc="-1">
                <a:solidFill>
                  <a:srgbClr val="000000"/>
                </a:solidFill>
                <a:latin typeface="Arial"/>
                <a:ea typeface="MS PGothic"/>
              </a:defRPr>
            </a:lvl1pPr>
          </a:lstStyle>
          <a:p>
            <a:pPr indent="0" defTabSz="447840">
              <a:lnSpc>
                <a:spcPct val="93000"/>
              </a:lnSpc>
              <a:buNone/>
              <a:tabLst>
                <a:tab pos="0" algn="l"/>
              </a:tabLst>
            </a:pPr>
            <a:fld id="{95952C13-A0EA-4652-A09A-D814CD045967}" type="slidenum">
              <a:rPr lang="it-IT" sz="1300" b="0" strike="noStrike" spc="-1">
                <a:solidFill>
                  <a:srgbClr val="000000"/>
                </a:solidFill>
                <a:latin typeface="Arial"/>
                <a:ea typeface="MS PGothic"/>
              </a:rPr>
              <a:t>‹N°›</a:t>
            </a:fld>
            <a:endParaRPr lang="it-IT" sz="13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4" name="Immagine 2" descr="PPT-sfondo ok.jpg"/>
          <p:cNvPicPr/>
          <p:nvPr/>
        </p:nvPicPr>
        <p:blipFill>
          <a:blip r:embed="rId3" cstate="print">
            <a:extLst>
              <a:ext uri="{28A0092B-C50C-407E-A947-70E740481C1C}">
                <a14:useLocalDpi xmlns:a14="http://schemas.microsoft.com/office/drawing/2010/main"/>
              </a:ext>
            </a:extLst>
          </a:blip>
          <a:stretch/>
        </p:blipFill>
        <p:spPr>
          <a:xfrm>
            <a:off x="0" y="0"/>
            <a:ext cx="10078920" cy="7557840"/>
          </a:xfrm>
          <a:prstGeom prst="rect">
            <a:avLst/>
          </a:prstGeom>
          <a:ln w="0">
            <a:noFill/>
          </a:ln>
        </p:spPr>
      </p:pic>
      <p:pic>
        <p:nvPicPr>
          <p:cNvPr id="55" name="Immagine 1" descr="PPT_EST logo.png"/>
          <p:cNvPicPr/>
          <p:nvPr/>
        </p:nvPicPr>
        <p:blipFill>
          <a:blip r:embed="rId4" cstate="print">
            <a:extLst>
              <a:ext uri="{28A0092B-C50C-407E-A947-70E740481C1C}">
                <a14:useLocalDpi xmlns:a14="http://schemas.microsoft.com/office/drawing/2010/main"/>
              </a:ext>
            </a:extLst>
          </a:blip>
          <a:stretch/>
        </p:blipFill>
        <p:spPr>
          <a:xfrm>
            <a:off x="298440" y="223920"/>
            <a:ext cx="2160360" cy="1076040"/>
          </a:xfrm>
          <a:prstGeom prst="rect">
            <a:avLst/>
          </a:prstGeom>
          <a:ln w="0">
            <a:noFill/>
          </a:ln>
        </p:spPr>
      </p:pic>
      <p:sp>
        <p:nvSpPr>
          <p:cNvPr id="56" name="Text Box 7"/>
          <p:cNvSpPr/>
          <p:nvPr/>
        </p:nvSpPr>
        <p:spPr>
          <a:xfrm>
            <a:off x="143640" y="7236360"/>
            <a:ext cx="3598560" cy="321480"/>
          </a:xfrm>
          <a:prstGeom prst="rect">
            <a:avLst/>
          </a:prstGeom>
          <a:noFill/>
          <a:ln w="0">
            <a:noFill/>
          </a:ln>
          <a:effectLst>
            <a:outerShdw blurRad="50760" dist="50760" dir="5400000" algn="ctr" rotWithShape="0">
              <a:srgbClr val="000000">
                <a:alpha val="0"/>
              </a:srgbClr>
            </a:outerShdw>
          </a:effectLst>
        </p:spPr>
        <p:style>
          <a:lnRef idx="0">
            <a:scrgbClr r="0" g="0" b="0"/>
          </a:lnRef>
          <a:fillRef idx="0">
            <a:scrgbClr r="0" g="0" b="0"/>
          </a:fillRef>
          <a:effectRef idx="0">
            <a:scrgbClr r="0" g="0" b="0"/>
          </a:effectRef>
          <a:fontRef idx="minor"/>
        </p:style>
        <p:txBody>
          <a:bodyPr wrap="none" lIns="90000" tIns="56520" rIns="90000" bIns="45000" anchor="t">
            <a:noAutofit/>
          </a:bodyPr>
          <a:lstStyle/>
          <a:p>
            <a:pPr defTabSz="447840">
              <a:lnSpc>
                <a:spcPct val="93000"/>
              </a:lnSpc>
              <a:spcBef>
                <a:spcPts val="1191"/>
              </a:spcBef>
              <a:spcAft>
                <a:spcPts val="992"/>
              </a:spcAft>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100" b="0" i="1" strike="noStrike" spc="-1">
                <a:solidFill>
                  <a:srgbClr val="000000"/>
                </a:solidFill>
                <a:latin typeface="Arial"/>
                <a:ea typeface="MS PGothic"/>
              </a:rPr>
              <a:t>33</a:t>
            </a:r>
            <a:r>
              <a:rPr lang="en-GB" sz="1100" b="0" i="1" strike="noStrike" spc="-1" baseline="33000">
                <a:solidFill>
                  <a:srgbClr val="000000"/>
                </a:solidFill>
                <a:latin typeface="Arial"/>
                <a:ea typeface="MS PGothic"/>
              </a:rPr>
              <a:t>rd</a:t>
            </a:r>
            <a:r>
              <a:rPr lang="en-GB" sz="1100" b="0" i="1" strike="noStrike" spc="-1">
                <a:solidFill>
                  <a:srgbClr val="000000"/>
                </a:solidFill>
                <a:latin typeface="Arial"/>
                <a:ea typeface="MS PGothic"/>
              </a:rPr>
              <a:t> European Synchrotron Light Source Workshop -  SOLEIL 30/10/2025</a:t>
            </a:r>
            <a:endParaRPr lang="it-IT" sz="1100" b="0" strike="noStrike" spc="-1">
              <a:solidFill>
                <a:srgbClr val="000000"/>
              </a:solidFill>
              <a:latin typeface="Arial"/>
            </a:endParaRPr>
          </a:p>
        </p:txBody>
      </p:sp>
      <p:cxnSp>
        <p:nvCxnSpPr>
          <p:cNvPr id="57" name="Connettore 1 2"/>
          <p:cNvCxnSpPr/>
          <p:nvPr/>
        </p:nvCxnSpPr>
        <p:spPr>
          <a:xfrm>
            <a:off x="9361440" y="7265880"/>
            <a:ext cx="1800" cy="246240"/>
          </a:xfrm>
          <a:prstGeom prst="straightConnector1">
            <a:avLst/>
          </a:prstGeom>
          <a:ln w="9525">
            <a:solidFill>
              <a:srgbClr val="000000"/>
            </a:solidFill>
            <a:round/>
          </a:ln>
        </p:spPr>
      </p:cxnSp>
      <p:sp>
        <p:nvSpPr>
          <p:cNvPr id="58" name="Text Box 7"/>
          <p:cNvSpPr/>
          <p:nvPr/>
        </p:nvSpPr>
        <p:spPr>
          <a:xfrm>
            <a:off x="7633800" y="7262640"/>
            <a:ext cx="1691640" cy="268920"/>
          </a:xfrm>
          <a:prstGeom prst="rect">
            <a:avLst/>
          </a:prstGeom>
          <a:noFill/>
          <a:ln w="0">
            <a:noFill/>
          </a:ln>
          <a:effectLst>
            <a:outerShdw blurRad="50760" dist="50760" dir="5400000" algn="ctr" rotWithShape="0">
              <a:srgbClr val="000000">
                <a:alpha val="0"/>
              </a:srgbClr>
            </a:outerShdw>
          </a:effectLst>
        </p:spPr>
        <p:style>
          <a:lnRef idx="0">
            <a:scrgbClr r="0" g="0" b="0"/>
          </a:lnRef>
          <a:fillRef idx="0">
            <a:scrgbClr r="0" g="0" b="0"/>
          </a:fillRef>
          <a:effectRef idx="0">
            <a:scrgbClr r="0" g="0" b="0"/>
          </a:effectRef>
          <a:fontRef idx="minor"/>
        </p:style>
        <p:txBody>
          <a:bodyPr wrap="none" lIns="90000" tIns="56520" rIns="90000" bIns="45000" anchor="t">
            <a:noAutofit/>
          </a:bodyPr>
          <a:lstStyle/>
          <a:p>
            <a:pPr defTabSz="447840">
              <a:lnSpc>
                <a:spcPct val="93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100" b="0" i="1" strike="noStrike" spc="-1">
                <a:solidFill>
                  <a:srgbClr val="000000"/>
                </a:solidFill>
                <a:latin typeface="Arial"/>
                <a:ea typeface="MS PGothic"/>
              </a:rPr>
              <a:t>Stefano Krecic</a:t>
            </a:r>
            <a:endParaRPr lang="it-IT" sz="1100" b="0" strike="noStrike" spc="-1">
              <a:solidFill>
                <a:srgbClr val="000000"/>
              </a:solidFill>
              <a:latin typeface="Arial"/>
            </a:endParaRPr>
          </a:p>
        </p:txBody>
      </p:sp>
      <p:sp>
        <p:nvSpPr>
          <p:cNvPr id="59" name="PlaceHolder 1"/>
          <p:cNvSpPr>
            <a:spLocks noGrp="1"/>
          </p:cNvSpPr>
          <p:nvPr>
            <p:ph type="sldNum" idx="5"/>
          </p:nvPr>
        </p:nvSpPr>
        <p:spPr>
          <a:xfrm>
            <a:off x="9432720" y="723636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300" b="0" strike="noStrike" spc="-1">
                <a:solidFill>
                  <a:srgbClr val="000000"/>
                </a:solidFill>
                <a:latin typeface="Arial"/>
                <a:ea typeface="MS PGothic"/>
              </a:defRPr>
            </a:lvl1pPr>
          </a:lstStyle>
          <a:p>
            <a:pPr indent="0" defTabSz="447840">
              <a:lnSpc>
                <a:spcPct val="93000"/>
              </a:lnSpc>
              <a:buNone/>
              <a:tabLst>
                <a:tab pos="0" algn="l"/>
              </a:tabLst>
            </a:pPr>
            <a:fld id="{2B94995C-3CC5-4B6A-BE4A-218CF1E358CD}" type="slidenum">
              <a:rPr lang="it-IT" sz="1300" b="0" strike="noStrike" spc="-1">
                <a:solidFill>
                  <a:srgbClr val="000000"/>
                </a:solidFill>
                <a:latin typeface="Arial"/>
                <a:ea typeface="MS PGothic"/>
              </a:rPr>
              <a:t>‹N°›</a:t>
            </a:fld>
            <a:endParaRPr lang="it-IT" sz="1300" b="0" strike="noStrike" spc="-1">
              <a:solidFill>
                <a:srgbClr val="000000"/>
              </a:solidFill>
              <a:latin typeface="Times New Roman"/>
            </a:endParaRPr>
          </a:p>
        </p:txBody>
      </p:sp>
      <p:sp>
        <p:nvSpPr>
          <p:cNvPr id="60" name="PlaceHolder 2"/>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lgn="ctr">
              <a:buNone/>
            </a:pPr>
            <a:r>
              <a:rPr lang="it-IT" sz="4400" b="0" strike="noStrike" spc="-1">
                <a:solidFill>
                  <a:srgbClr val="000000"/>
                </a:solidFill>
                <a:latin typeface="Arial"/>
              </a:rPr>
              <a:t>Fai clic per modificare il formato del testo del titolo</a:t>
            </a:r>
          </a:p>
        </p:txBody>
      </p:sp>
      <p:sp>
        <p:nvSpPr>
          <p:cNvPr id="61" name="PlaceHolder 3"/>
          <p:cNvSpPr>
            <a:spLocks noGrp="1"/>
          </p:cNvSpPr>
          <p:nvPr>
            <p:ph type="body"/>
          </p:nvPr>
        </p:nvSpPr>
        <p:spPr>
          <a:xfrm>
            <a:off x="504000" y="1768680"/>
            <a:ext cx="9072000" cy="4384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it-IT" sz="3200" b="0" strike="noStrike" spc="-1">
                <a:solidFill>
                  <a:srgbClr val="000000"/>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solidFill>
                  <a:srgbClr val="000000"/>
                </a:solidFill>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solidFill>
                  <a:srgbClr val="000000"/>
                </a:solidFill>
                <a:latin typeface="Arial"/>
              </a:rPr>
              <a:t>Terzo livello struttura</a:t>
            </a:r>
          </a:p>
          <a:p>
            <a:pPr marL="1728000" lvl="3" indent="-216000">
              <a:spcBef>
                <a:spcPts val="567"/>
              </a:spcBef>
              <a:buClr>
                <a:srgbClr val="000000"/>
              </a:buClr>
              <a:buSzPct val="75000"/>
              <a:buFont typeface="Symbol" charset="2"/>
              <a:buChar char=""/>
            </a:pPr>
            <a:r>
              <a:rPr lang="it-IT" sz="2000" b="0" strike="noStrike" spc="-1">
                <a:solidFill>
                  <a:srgbClr val="000000"/>
                </a:solidFill>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000000"/>
                </a:solidFill>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000000"/>
                </a:solidFill>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000000"/>
                </a:solidFill>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jpeg"/></Relationships>
</file>

<file path=ppt/slides/_rels/slide1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jpeg"/></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PlaceHolder 1"/>
          <p:cNvSpPr>
            <a:spLocks noGrp="1"/>
          </p:cNvSpPr>
          <p:nvPr>
            <p:ph type="sldNum" idx="9"/>
          </p:nvPr>
        </p:nvSpPr>
        <p:spPr>
          <a:xfrm>
            <a:off x="9432720" y="723636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300" b="0" strike="noStrike" spc="-1">
                <a:solidFill>
                  <a:srgbClr val="000000"/>
                </a:solidFill>
                <a:latin typeface="Arial"/>
                <a:ea typeface="MS PGothic"/>
              </a:defRPr>
            </a:lvl1pPr>
          </a:lstStyle>
          <a:p>
            <a:pPr indent="0" defTabSz="447840">
              <a:lnSpc>
                <a:spcPct val="93000"/>
              </a:lnSpc>
              <a:buNone/>
              <a:tabLst>
                <a:tab pos="0" algn="l"/>
              </a:tabLst>
            </a:pPr>
            <a:fld id="{B9E7E949-2282-414F-A301-EDC41551305E}" type="slidenum">
              <a:rPr lang="it-IT" sz="1300" b="0" strike="noStrike" spc="-1">
                <a:solidFill>
                  <a:srgbClr val="000000"/>
                </a:solidFill>
                <a:latin typeface="Arial"/>
                <a:ea typeface="MS PGothic"/>
              </a:rPr>
              <a:t>1</a:t>
            </a:fld>
            <a:endParaRPr lang="it-IT" sz="1300" b="0" strike="noStrike" spc="-1">
              <a:solidFill>
                <a:srgbClr val="000000"/>
              </a:solidFill>
              <a:latin typeface="Times New Roman"/>
            </a:endParaRPr>
          </a:p>
        </p:txBody>
      </p:sp>
      <p:sp>
        <p:nvSpPr>
          <p:cNvPr id="69" name="PlaceHolder 2"/>
          <p:cNvSpPr>
            <a:spLocks noGrp="1"/>
          </p:cNvSpPr>
          <p:nvPr>
            <p:ph type="title"/>
          </p:nvPr>
        </p:nvSpPr>
        <p:spPr>
          <a:xfrm>
            <a:off x="2471760" y="197640"/>
            <a:ext cx="7650720" cy="1297800"/>
          </a:xfrm>
          <a:prstGeom prst="rect">
            <a:avLst/>
          </a:prstGeom>
          <a:noFill/>
          <a:ln w="0">
            <a:noFill/>
          </a:ln>
        </p:spPr>
        <p:txBody>
          <a:bodyPr lIns="91440" tIns="45720" rIns="91440" bIns="45720" numCol="1" spcCol="0" anchor="ctr">
            <a:noAutofit/>
          </a:bodyPr>
          <a:lstStyle/>
          <a:p>
            <a:pPr indent="0" algn="ctr" defTabSz="447840">
              <a:lnSpc>
                <a:spcPct val="93000"/>
              </a:lnSpc>
              <a:spcBef>
                <a:spcPts val="1191"/>
              </a:spcBef>
              <a:spcAft>
                <a:spcPts val="992"/>
              </a:spcAft>
              <a:buNone/>
              <a:tabLst>
                <a:tab pos="0" algn="l"/>
              </a:tabLst>
            </a:pPr>
            <a:r>
              <a:rPr lang="en-US" sz="3600" b="1" strike="noStrike" spc="-1">
                <a:solidFill>
                  <a:srgbClr val="000000"/>
                </a:solidFill>
                <a:latin typeface="Arial"/>
              </a:rPr>
              <a:t>Elettra Report</a:t>
            </a:r>
            <a:br>
              <a:rPr sz="3600"/>
            </a:br>
            <a:r>
              <a:rPr lang="en-US" sz="1600" b="1" strike="noStrike" spc="-1">
                <a:solidFill>
                  <a:srgbClr val="000000"/>
                </a:solidFill>
                <a:latin typeface="Arial"/>
              </a:rPr>
              <a:t>on behalf of the Elettra team</a:t>
            </a:r>
            <a:br>
              <a:rPr sz="1600"/>
            </a:br>
            <a:endParaRPr lang="it-IT" sz="1600" b="0" strike="noStrike" spc="-1">
              <a:solidFill>
                <a:srgbClr val="000000"/>
              </a:solidFill>
              <a:latin typeface="Arial"/>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PlaceHolder 1"/>
          <p:cNvSpPr>
            <a:spLocks noGrp="1"/>
          </p:cNvSpPr>
          <p:nvPr>
            <p:ph type="sldNum" idx="16"/>
          </p:nvPr>
        </p:nvSpPr>
        <p:spPr>
          <a:xfrm>
            <a:off x="9432720" y="7236360"/>
            <a:ext cx="499680" cy="228240"/>
          </a:xfrm>
          <a:prstGeom prst="rect">
            <a:avLst/>
          </a:prstGeom>
          <a:noFill/>
          <a:ln w="0">
            <a:noFill/>
          </a:ln>
        </p:spPr>
        <p:txBody>
          <a:bodyPr lIns="0" tIns="0" rIns="0" bIns="0" numCol="1" spcCol="0" anchor="t">
            <a:noAutofit/>
          </a:bodyPr>
          <a:lstStyle>
            <a:lvl1pPr indent="0" defTabSz="446040">
              <a:lnSpc>
                <a:spcPct val="93000"/>
              </a:lnSpc>
              <a:buNone/>
              <a:tabLst>
                <a:tab pos="0" algn="l"/>
              </a:tabLst>
              <a:defRPr lang="it-IT" sz="1200" b="0" strike="noStrike" spc="-1">
                <a:solidFill>
                  <a:srgbClr val="000000"/>
                </a:solidFill>
                <a:latin typeface="Arial"/>
                <a:ea typeface="ＭＳ Ｐゴシック"/>
              </a:defRPr>
            </a:lvl1pPr>
          </a:lstStyle>
          <a:p>
            <a:pPr indent="0" defTabSz="446040">
              <a:lnSpc>
                <a:spcPct val="93000"/>
              </a:lnSpc>
              <a:buNone/>
              <a:tabLst>
                <a:tab pos="0" algn="l"/>
              </a:tabLst>
            </a:pPr>
            <a:fld id="{14CF5D88-6714-4171-9B96-546E6C1E37CC}" type="slidenum">
              <a:rPr lang="it-IT" sz="1200" b="0" strike="noStrike" spc="-1">
                <a:solidFill>
                  <a:srgbClr val="000000"/>
                </a:solidFill>
                <a:latin typeface="Arial"/>
                <a:ea typeface="ＭＳ Ｐゴシック"/>
              </a:rPr>
              <a:t>10</a:t>
            </a:fld>
            <a:endParaRPr lang="it-IT" sz="1200" b="0" strike="noStrike" spc="-1">
              <a:solidFill>
                <a:srgbClr val="000000"/>
              </a:solidFill>
              <a:latin typeface="Times New Roman"/>
            </a:endParaRPr>
          </a:p>
        </p:txBody>
      </p:sp>
      <p:sp>
        <p:nvSpPr>
          <p:cNvPr id="119" name="Title 5"/>
          <p:cNvSpPr/>
          <p:nvPr/>
        </p:nvSpPr>
        <p:spPr>
          <a:xfrm>
            <a:off x="1368360" y="-50760"/>
            <a:ext cx="8011800" cy="93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446040">
              <a:lnSpc>
                <a:spcPct val="93000"/>
              </a:lnSpc>
            </a:pPr>
            <a:r>
              <a:rPr lang="it-IT" sz="3600" b="1" i="1" strike="noStrike" spc="-1">
                <a:solidFill>
                  <a:srgbClr val="002060"/>
                </a:solidFill>
                <a:latin typeface="Georgia Pro"/>
                <a:ea typeface="MS PGothic"/>
              </a:rPr>
              <a:t>Elettra 2.0</a:t>
            </a:r>
            <a:endParaRPr lang="it-IT" sz="3600" b="0" strike="noStrike" spc="-1">
              <a:solidFill>
                <a:srgbClr val="000000"/>
              </a:solidFill>
              <a:latin typeface="Arial"/>
            </a:endParaRPr>
          </a:p>
        </p:txBody>
      </p:sp>
      <p:cxnSp>
        <p:nvCxnSpPr>
          <p:cNvPr id="120" name="Straight Connector 3"/>
          <p:cNvCxnSpPr/>
          <p:nvPr/>
        </p:nvCxnSpPr>
        <p:spPr>
          <a:xfrm>
            <a:off x="2447640" y="392040"/>
            <a:ext cx="1800" cy="577800"/>
          </a:xfrm>
          <a:prstGeom prst="straightConnector1">
            <a:avLst/>
          </a:prstGeom>
          <a:ln w="9525">
            <a:solidFill>
              <a:srgbClr val="000000"/>
            </a:solidFill>
            <a:round/>
          </a:ln>
        </p:spPr>
      </p:cxnSp>
      <p:sp>
        <p:nvSpPr>
          <p:cNvPr id="121" name="TextBox 8"/>
          <p:cNvSpPr/>
          <p:nvPr/>
        </p:nvSpPr>
        <p:spPr>
          <a:xfrm>
            <a:off x="0" y="3705120"/>
            <a:ext cx="5090760" cy="159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defTabSz="446040">
              <a:lnSpc>
                <a:spcPct val="93000"/>
              </a:lnSpc>
              <a:buClr>
                <a:srgbClr val="000000"/>
              </a:buClr>
              <a:buFont typeface="Wingdings" charset="2"/>
              <a:buChar char=""/>
            </a:pPr>
            <a:r>
              <a:rPr lang="en-GB" sz="1300" b="0" strike="noStrike" spc="-1" dirty="0">
                <a:solidFill>
                  <a:srgbClr val="002060"/>
                </a:solidFill>
                <a:latin typeface="Arial"/>
                <a:ea typeface="MS PGothic"/>
              </a:rPr>
              <a:t>Main operating energy 2.4 GeV</a:t>
            </a:r>
            <a:endParaRPr lang="it-IT" sz="1300" b="0" strike="noStrike" spc="-1" dirty="0">
              <a:solidFill>
                <a:srgbClr val="000000"/>
              </a:solidFill>
              <a:latin typeface="Arial"/>
            </a:endParaRPr>
          </a:p>
          <a:p>
            <a:pPr marL="285840" indent="-285840" defTabSz="446040">
              <a:lnSpc>
                <a:spcPct val="93000"/>
              </a:lnSpc>
              <a:buClr>
                <a:srgbClr val="000000"/>
              </a:buClr>
              <a:buFont typeface="Wingdings" charset="2"/>
              <a:buChar char=""/>
            </a:pPr>
            <a:r>
              <a:rPr lang="en-GB" sz="1300" b="1" i="1" strike="noStrike" spc="-1" dirty="0">
                <a:solidFill>
                  <a:srgbClr val="002060"/>
                </a:solidFill>
                <a:latin typeface="Arial"/>
                <a:ea typeface="MS PGothic"/>
              </a:rPr>
              <a:t>Possibility for installing bunch deflection scheme</a:t>
            </a:r>
            <a:endParaRPr lang="it-IT" sz="1300" b="0" strike="noStrike" spc="-1" dirty="0">
              <a:solidFill>
                <a:srgbClr val="000000"/>
              </a:solidFill>
              <a:latin typeface="Arial"/>
            </a:endParaRPr>
          </a:p>
          <a:p>
            <a:pPr marL="285840" indent="-285840" defTabSz="446040">
              <a:lnSpc>
                <a:spcPct val="93000"/>
              </a:lnSpc>
              <a:buClr>
                <a:srgbClr val="000000"/>
              </a:buClr>
              <a:buFont typeface="Wingdings" charset="2"/>
              <a:buChar char=""/>
            </a:pPr>
            <a:r>
              <a:rPr lang="en-GB" sz="1300" b="0" strike="noStrike" spc="-1" dirty="0">
                <a:solidFill>
                  <a:srgbClr val="002060"/>
                </a:solidFill>
                <a:latin typeface="Arial"/>
                <a:ea typeface="MS PGothic"/>
              </a:rPr>
              <a:t>Inclusion of super-bends and in-vacuum-undulators</a:t>
            </a:r>
            <a:endParaRPr lang="it-IT" sz="1300" b="0" strike="noStrike" spc="-1" dirty="0">
              <a:solidFill>
                <a:srgbClr val="000000"/>
              </a:solidFill>
              <a:latin typeface="Arial"/>
            </a:endParaRPr>
          </a:p>
          <a:p>
            <a:pPr marL="285840" indent="-285840" defTabSz="446040">
              <a:lnSpc>
                <a:spcPct val="93000"/>
              </a:lnSpc>
              <a:buClr>
                <a:srgbClr val="000000"/>
              </a:buClr>
              <a:buFont typeface="Wingdings" charset="2"/>
              <a:buChar char=""/>
            </a:pPr>
            <a:r>
              <a:rPr lang="en-GB" sz="1300" b="0" strike="noStrike" spc="-1" dirty="0">
                <a:solidFill>
                  <a:srgbClr val="002060"/>
                </a:solidFill>
                <a:latin typeface="Arial"/>
                <a:ea typeface="MS PGothic"/>
              </a:rPr>
              <a:t>Increase of the number of slots available for insertion devices </a:t>
            </a:r>
            <a:endParaRPr lang="it-IT" sz="1300" b="0" strike="noStrike" spc="-1" dirty="0">
              <a:solidFill>
                <a:srgbClr val="000000"/>
              </a:solidFill>
              <a:latin typeface="Arial"/>
            </a:endParaRPr>
          </a:p>
          <a:p>
            <a:pPr defTabSz="446040">
              <a:lnSpc>
                <a:spcPct val="93000"/>
              </a:lnSpc>
            </a:pPr>
            <a:r>
              <a:rPr lang="en-GB" sz="1200" b="1" i="1" strike="noStrike" spc="-1" dirty="0" err="1">
                <a:solidFill>
                  <a:srgbClr val="002060"/>
                </a:solidFill>
                <a:latin typeface="Georgia Pro"/>
                <a:ea typeface="MS PGothic"/>
              </a:rPr>
              <a:t>Contraints</a:t>
            </a:r>
            <a:r>
              <a:rPr lang="en-GB" sz="1200" b="1" i="1" strike="noStrike" spc="-1" dirty="0">
                <a:solidFill>
                  <a:srgbClr val="002060"/>
                </a:solidFill>
                <a:latin typeface="Georgia Pro"/>
                <a:ea typeface="MS PGothic"/>
              </a:rPr>
              <a:t>:</a:t>
            </a:r>
            <a:endParaRPr lang="it-IT" sz="1200" b="0" strike="noStrike" spc="-1" dirty="0">
              <a:solidFill>
                <a:srgbClr val="000000"/>
              </a:solidFill>
              <a:latin typeface="Arial"/>
            </a:endParaRPr>
          </a:p>
          <a:p>
            <a:pPr marL="285840" indent="-285840" defTabSz="446040">
              <a:lnSpc>
                <a:spcPct val="93000"/>
              </a:lnSpc>
              <a:buClr>
                <a:srgbClr val="000000"/>
              </a:buClr>
              <a:buFont typeface="Wingdings" charset="2"/>
              <a:buChar char=""/>
            </a:pPr>
            <a:r>
              <a:rPr lang="en-GB" sz="1400" b="0" strike="noStrike" spc="-1" dirty="0">
                <a:solidFill>
                  <a:srgbClr val="002060"/>
                </a:solidFill>
                <a:latin typeface="Arial"/>
                <a:ea typeface="MS PGothic"/>
              </a:rPr>
              <a:t>Keep same building, injector and ring circumference</a:t>
            </a:r>
            <a:endParaRPr lang="it-IT" sz="1400" b="0" strike="noStrike" spc="-1" dirty="0">
              <a:solidFill>
                <a:srgbClr val="000000"/>
              </a:solidFill>
              <a:latin typeface="Arial"/>
            </a:endParaRPr>
          </a:p>
          <a:p>
            <a:pPr marL="285840" indent="-285840" defTabSz="446040">
              <a:lnSpc>
                <a:spcPct val="93000"/>
              </a:lnSpc>
              <a:buClr>
                <a:srgbClr val="000000"/>
              </a:buClr>
              <a:buFont typeface="Wingdings" charset="2"/>
              <a:buChar char=""/>
            </a:pPr>
            <a:r>
              <a:rPr lang="en-GB" sz="1400" b="0" strike="noStrike" spc="-1" dirty="0">
                <a:solidFill>
                  <a:srgbClr val="002060"/>
                </a:solidFill>
                <a:latin typeface="Arial"/>
                <a:ea typeface="MS PGothic"/>
              </a:rPr>
              <a:t>Keep same source point and length for long straight sections</a:t>
            </a:r>
            <a:endParaRPr lang="it-IT" sz="1400" b="0" strike="noStrike" spc="-1" dirty="0">
              <a:solidFill>
                <a:srgbClr val="000000"/>
              </a:solidFill>
              <a:latin typeface="Arial"/>
            </a:endParaRPr>
          </a:p>
        </p:txBody>
      </p:sp>
      <p:sp>
        <p:nvSpPr>
          <p:cNvPr id="122" name="Arrow: Down 2"/>
          <p:cNvSpPr/>
          <p:nvPr/>
        </p:nvSpPr>
        <p:spPr>
          <a:xfrm rot="16200000">
            <a:off x="4633200" y="4604760"/>
            <a:ext cx="384120" cy="439560"/>
          </a:xfrm>
          <a:prstGeom prst="downArrow">
            <a:avLst>
              <a:gd name="adj1" fmla="val 50000"/>
              <a:gd name="adj2" fmla="val 49961"/>
            </a:avLst>
          </a:prstGeom>
          <a:solidFill>
            <a:srgbClr val="FF0000"/>
          </a:solidFill>
          <a:ln w="9525">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2400" b="0" strike="noStrike" spc="-1">
              <a:solidFill>
                <a:srgbClr val="FFFFFF"/>
              </a:solidFill>
              <a:latin typeface="Arial"/>
              <a:ea typeface="ＭＳ Ｐゴシック"/>
            </a:endParaRPr>
          </a:p>
        </p:txBody>
      </p:sp>
      <p:pic>
        <p:nvPicPr>
          <p:cNvPr id="123" name="Picture 23"/>
          <p:cNvPicPr/>
          <p:nvPr/>
        </p:nvPicPr>
        <p:blipFill>
          <a:blip r:embed="rId3" cstate="print">
            <a:extLst>
              <a:ext uri="{28A0092B-C50C-407E-A947-70E740481C1C}">
                <a14:useLocalDpi xmlns:a14="http://schemas.microsoft.com/office/drawing/2010/main"/>
              </a:ext>
            </a:extLst>
          </a:blip>
          <a:srcRect/>
          <a:stretch/>
        </p:blipFill>
        <p:spPr>
          <a:xfrm>
            <a:off x="60120" y="5292000"/>
            <a:ext cx="2431800" cy="1752480"/>
          </a:xfrm>
          <a:prstGeom prst="rect">
            <a:avLst/>
          </a:prstGeom>
          <a:ln w="0">
            <a:noFill/>
          </a:ln>
        </p:spPr>
      </p:pic>
      <p:pic>
        <p:nvPicPr>
          <p:cNvPr id="124" name="Picture 25"/>
          <p:cNvPicPr/>
          <p:nvPr/>
        </p:nvPicPr>
        <p:blipFill>
          <a:blip r:embed="rId4" cstate="print">
            <a:extLst>
              <a:ext uri="{28A0092B-C50C-407E-A947-70E740481C1C}">
                <a14:useLocalDpi xmlns:a14="http://schemas.microsoft.com/office/drawing/2010/main"/>
              </a:ext>
            </a:extLst>
          </a:blip>
          <a:srcRect/>
          <a:stretch/>
        </p:blipFill>
        <p:spPr>
          <a:xfrm>
            <a:off x="2598480" y="5400720"/>
            <a:ext cx="2431800" cy="215640"/>
          </a:xfrm>
          <a:prstGeom prst="rect">
            <a:avLst/>
          </a:prstGeom>
          <a:ln w="0">
            <a:noFill/>
          </a:ln>
        </p:spPr>
      </p:pic>
      <p:pic>
        <p:nvPicPr>
          <p:cNvPr id="125" name="Picture 27"/>
          <p:cNvPicPr/>
          <p:nvPr/>
        </p:nvPicPr>
        <p:blipFill>
          <a:blip r:embed="rId5" cstate="print">
            <a:extLst>
              <a:ext uri="{28A0092B-C50C-407E-A947-70E740481C1C}">
                <a14:useLocalDpi xmlns:a14="http://schemas.microsoft.com/office/drawing/2010/main"/>
              </a:ext>
            </a:extLst>
          </a:blip>
          <a:srcRect b="-2363"/>
          <a:stretch/>
        </p:blipFill>
        <p:spPr>
          <a:xfrm>
            <a:off x="2595240" y="5635080"/>
            <a:ext cx="2431800" cy="1438200"/>
          </a:xfrm>
          <a:prstGeom prst="rect">
            <a:avLst/>
          </a:prstGeom>
          <a:ln w="0">
            <a:noFill/>
          </a:ln>
        </p:spPr>
      </p:pic>
      <p:pic>
        <p:nvPicPr>
          <p:cNvPr id="126" name="Picture 28"/>
          <p:cNvPicPr/>
          <p:nvPr/>
        </p:nvPicPr>
        <p:blipFill>
          <a:blip r:embed="rId6" cstate="print">
            <a:extLst>
              <a:ext uri="{28A0092B-C50C-407E-A947-70E740481C1C}">
                <a14:useLocalDpi xmlns:a14="http://schemas.microsoft.com/office/drawing/2010/main"/>
              </a:ext>
            </a:extLst>
          </a:blip>
          <a:stretch/>
        </p:blipFill>
        <p:spPr>
          <a:xfrm>
            <a:off x="5202360" y="4594320"/>
            <a:ext cx="4822560" cy="2898720"/>
          </a:xfrm>
          <a:prstGeom prst="rect">
            <a:avLst/>
          </a:prstGeom>
          <a:ln w="9525">
            <a:solidFill>
              <a:srgbClr val="000000"/>
            </a:solidFill>
            <a:miter/>
          </a:ln>
        </p:spPr>
      </p:pic>
      <p:sp>
        <p:nvSpPr>
          <p:cNvPr id="127" name="TextBox 2"/>
          <p:cNvSpPr/>
          <p:nvPr/>
        </p:nvSpPr>
        <p:spPr>
          <a:xfrm>
            <a:off x="261360" y="1227240"/>
            <a:ext cx="9745560" cy="855360"/>
          </a:xfrm>
          <a:prstGeom prst="rect">
            <a:avLst/>
          </a:prstGeom>
          <a:gradFill rotWithShape="0">
            <a:gsLst>
              <a:gs pos="0">
                <a:srgbClr val="F6F9FC"/>
              </a:gs>
              <a:gs pos="99000">
                <a:srgbClr val="B0C6E1"/>
              </a:gs>
              <a:gs pos="100000">
                <a:srgbClr val="B0C6E1"/>
              </a:gs>
              <a:gs pos="100000">
                <a:srgbClr val="CAD9EB"/>
              </a:gs>
            </a:gsLst>
            <a:lin ang="5400000"/>
          </a:gradFill>
          <a:ln w="0">
            <a:noFill/>
          </a:ln>
          <a:scene3d>
            <a:camera prst="orthographicFront"/>
            <a:lightRig rig="threePt" dir="t"/>
          </a:scene3d>
        </p:spPr>
        <p:style>
          <a:lnRef idx="0">
            <a:scrgbClr r="0" g="0" b="0"/>
          </a:lnRef>
          <a:fillRef idx="0">
            <a:scrgbClr r="0" g="0" b="0"/>
          </a:fillRef>
          <a:effectRef idx="0">
            <a:scrgbClr r="0" g="0" b="0"/>
          </a:effectRef>
          <a:fontRef idx="minor"/>
        </p:style>
        <p:txBody>
          <a:bodyPr lIns="90000" tIns="45000" rIns="90000" bIns="45000" anchor="t">
            <a:spAutoFit/>
          </a:bodyPr>
          <a:lstStyle/>
          <a:p>
            <a:pPr defTabSz="446040">
              <a:lnSpc>
                <a:spcPct val="93000"/>
              </a:lnSpc>
            </a:pPr>
            <a:r>
              <a:rPr lang="en-GB" sz="1800" b="0" strike="noStrike" spc="-1">
                <a:solidFill>
                  <a:srgbClr val="002060"/>
                </a:solidFill>
                <a:latin typeface="Arial"/>
                <a:ea typeface="MS PGothic"/>
              </a:rPr>
              <a:t>Elettra 2.0 will operate mostly at 2.4 GeV with a bare </a:t>
            </a:r>
            <a:r>
              <a:rPr lang="en-GB" sz="1800" b="1" strike="noStrike" spc="-1">
                <a:solidFill>
                  <a:srgbClr val="FF0000"/>
                </a:solidFill>
                <a:latin typeface="Arial"/>
                <a:ea typeface="MS PGothic"/>
              </a:rPr>
              <a:t>emittance</a:t>
            </a:r>
            <a:r>
              <a:rPr lang="en-GB" sz="1800" b="0" strike="noStrike" spc="-1">
                <a:solidFill>
                  <a:srgbClr val="002060"/>
                </a:solidFill>
                <a:latin typeface="Arial"/>
                <a:ea typeface="MS PGothic"/>
              </a:rPr>
              <a:t> of 212 pm-rad.</a:t>
            </a:r>
            <a:endParaRPr lang="it-IT" sz="1800" b="0" strike="noStrike" spc="-1">
              <a:solidFill>
                <a:srgbClr val="000000"/>
              </a:solidFill>
              <a:latin typeface="Arial"/>
            </a:endParaRPr>
          </a:p>
          <a:p>
            <a:pPr defTabSz="446040">
              <a:lnSpc>
                <a:spcPct val="93000"/>
              </a:lnSpc>
            </a:pPr>
            <a:r>
              <a:rPr lang="en-GB" sz="1800" b="0" strike="noStrike" spc="-1">
                <a:solidFill>
                  <a:srgbClr val="002060"/>
                </a:solidFill>
                <a:latin typeface="Arial"/>
                <a:ea typeface="MS PGothic"/>
              </a:rPr>
              <a:t>The </a:t>
            </a:r>
            <a:r>
              <a:rPr lang="en-GB" sz="1800" b="1" strike="noStrike" spc="-1">
                <a:solidFill>
                  <a:srgbClr val="FF0000"/>
                </a:solidFill>
                <a:latin typeface="Arial"/>
                <a:ea typeface="MS PGothic"/>
              </a:rPr>
              <a:t>brilliance</a:t>
            </a:r>
            <a:r>
              <a:rPr lang="en-GB" sz="1800" b="0" strike="noStrike" spc="-1">
                <a:solidFill>
                  <a:srgbClr val="002060"/>
                </a:solidFill>
                <a:latin typeface="Arial"/>
                <a:ea typeface="MS PGothic"/>
              </a:rPr>
              <a:t> will increase by more than 2 orders of magnitude at 10 keV, 36 times at 1 keV.</a:t>
            </a:r>
            <a:endParaRPr lang="it-IT" sz="1800" b="0" strike="noStrike" spc="-1">
              <a:solidFill>
                <a:srgbClr val="000000"/>
              </a:solidFill>
              <a:latin typeface="Arial"/>
            </a:endParaRPr>
          </a:p>
          <a:p>
            <a:pPr defTabSz="446040">
              <a:lnSpc>
                <a:spcPct val="93000"/>
              </a:lnSpc>
            </a:pPr>
            <a:r>
              <a:rPr lang="en-GB" sz="1800" b="0" strike="noStrike" spc="-1">
                <a:solidFill>
                  <a:srgbClr val="002060"/>
                </a:solidFill>
                <a:latin typeface="Arial"/>
                <a:ea typeface="MS PGothic"/>
              </a:rPr>
              <a:t>The </a:t>
            </a:r>
            <a:r>
              <a:rPr lang="en-GB" sz="1800" b="1" strike="noStrike" spc="-1">
                <a:solidFill>
                  <a:srgbClr val="FF0000"/>
                </a:solidFill>
                <a:latin typeface="Arial"/>
                <a:ea typeface="MS PGothic"/>
              </a:rPr>
              <a:t>coherence</a:t>
            </a:r>
            <a:r>
              <a:rPr lang="en-GB" sz="1800" b="0" strike="noStrike" spc="-1">
                <a:solidFill>
                  <a:srgbClr val="002060"/>
                </a:solidFill>
                <a:latin typeface="Arial"/>
                <a:ea typeface="MS PGothic"/>
              </a:rPr>
              <a:t> level will increase by a factor of 60 at 1 keV. </a:t>
            </a:r>
            <a:endParaRPr lang="it-IT" sz="1800" b="0" strike="noStrike" spc="-1">
              <a:solidFill>
                <a:srgbClr val="000000"/>
              </a:solidFill>
              <a:latin typeface="Arial"/>
            </a:endParaRPr>
          </a:p>
        </p:txBody>
      </p:sp>
      <p:pic>
        <p:nvPicPr>
          <p:cNvPr id="128" name="Picture 21"/>
          <p:cNvPicPr/>
          <p:nvPr/>
        </p:nvPicPr>
        <p:blipFill>
          <a:blip r:embed="rId7" cstate="print">
            <a:extLst>
              <a:ext uri="{28A0092B-C50C-407E-A947-70E740481C1C}">
                <a14:useLocalDpi xmlns:a14="http://schemas.microsoft.com/office/drawing/2010/main"/>
              </a:ext>
            </a:extLst>
          </a:blip>
          <a:stretch/>
        </p:blipFill>
        <p:spPr>
          <a:xfrm>
            <a:off x="261720" y="2180520"/>
            <a:ext cx="3696480" cy="1264680"/>
          </a:xfrm>
          <a:prstGeom prst="rect">
            <a:avLst/>
          </a:prstGeom>
          <a:ln w="0">
            <a:noFill/>
          </a:ln>
        </p:spPr>
      </p:pic>
      <p:pic>
        <p:nvPicPr>
          <p:cNvPr id="129" name="Picture 31"/>
          <p:cNvPicPr/>
          <p:nvPr/>
        </p:nvPicPr>
        <p:blipFill>
          <a:blip r:embed="rId8"/>
          <a:stretch/>
        </p:blipFill>
        <p:spPr>
          <a:xfrm>
            <a:off x="5163120" y="2173320"/>
            <a:ext cx="3997080" cy="2338200"/>
          </a:xfrm>
          <a:prstGeom prst="rect">
            <a:avLst/>
          </a:prstGeom>
          <a:ln w="0">
            <a:noFill/>
          </a:ln>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7DA653-8170-4B03-944B-4FEF28F5F723}"/>
              </a:ext>
            </a:extLst>
          </p:cNvPr>
          <p:cNvPicPr>
            <a:picLocks noChangeAspect="1"/>
          </p:cNvPicPr>
          <p:nvPr/>
        </p:nvPicPr>
        <p:blipFill>
          <a:blip r:embed="rId2"/>
          <a:stretch>
            <a:fillRect/>
          </a:stretch>
        </p:blipFill>
        <p:spPr>
          <a:xfrm>
            <a:off x="0" y="1187890"/>
            <a:ext cx="5370602" cy="3670606"/>
          </a:xfrm>
          <a:prstGeom prst="rect">
            <a:avLst/>
          </a:prstGeom>
        </p:spPr>
      </p:pic>
      <p:pic>
        <p:nvPicPr>
          <p:cNvPr id="3" name="Picture 2">
            <a:extLst>
              <a:ext uri="{FF2B5EF4-FFF2-40B4-BE49-F238E27FC236}">
                <a16:creationId xmlns:a16="http://schemas.microsoft.com/office/drawing/2014/main" id="{D89D4C37-D06B-4923-A6BD-B2F67C2AA8D9}"/>
              </a:ext>
            </a:extLst>
          </p:cNvPr>
          <p:cNvPicPr>
            <a:picLocks noChangeAspect="1"/>
          </p:cNvPicPr>
          <p:nvPr/>
        </p:nvPicPr>
        <p:blipFill>
          <a:blip r:embed="rId3"/>
          <a:stretch>
            <a:fillRect/>
          </a:stretch>
        </p:blipFill>
        <p:spPr>
          <a:xfrm>
            <a:off x="5556343" y="3779837"/>
            <a:ext cx="4429391" cy="3485786"/>
          </a:xfrm>
          <a:prstGeom prst="rect">
            <a:avLst/>
          </a:prstGeom>
        </p:spPr>
      </p:pic>
      <p:sp>
        <p:nvSpPr>
          <p:cNvPr id="4" name="TextBox 3">
            <a:extLst>
              <a:ext uri="{FF2B5EF4-FFF2-40B4-BE49-F238E27FC236}">
                <a16:creationId xmlns:a16="http://schemas.microsoft.com/office/drawing/2014/main" id="{46917776-AB1A-49AB-B20C-925D2977A4E1}"/>
              </a:ext>
            </a:extLst>
          </p:cNvPr>
          <p:cNvSpPr txBox="1"/>
          <p:nvPr/>
        </p:nvSpPr>
        <p:spPr>
          <a:xfrm>
            <a:off x="3786997" y="0"/>
            <a:ext cx="4716463" cy="646112"/>
          </a:xfrm>
          <a:prstGeom prst="rect">
            <a:avLst/>
          </a:prstGeom>
          <a:noFill/>
        </p:spPr>
        <p:txBody>
          <a:bodyPr>
            <a:spAutoFit/>
          </a:bodyPr>
          <a:lstStyle/>
          <a:p>
            <a:pPr defTabSz="447675" eaLnBrk="0" fontAlgn="base" hangingPunct="0">
              <a:spcBef>
                <a:spcPct val="0"/>
              </a:spcBef>
              <a:spcAft>
                <a:spcPct val="0"/>
              </a:spcAft>
              <a:defRPr/>
            </a:pPr>
            <a:r>
              <a:rPr lang="en-GB" sz="3600" b="1" i="1" dirty="0">
                <a:solidFill>
                  <a:srgbClr val="002060"/>
                </a:solidFill>
                <a:effectLst>
                  <a:outerShdw blurRad="38100" dist="38100" dir="2700000" algn="tl">
                    <a:srgbClr val="000000">
                      <a:alpha val="43137"/>
                    </a:srgbClr>
                  </a:outerShdw>
                </a:effectLst>
                <a:latin typeface="Georgia Pro Cond" panose="02040506050405020303" pitchFamily="18" charset="0"/>
                <a:ea typeface="MS PGothic" panose="020B0600070205080204" pitchFamily="34" charset="-128"/>
              </a:rPr>
              <a:t>Project organization</a:t>
            </a:r>
          </a:p>
        </p:txBody>
      </p:sp>
    </p:spTree>
    <p:extLst>
      <p:ext uri="{BB962C8B-B14F-4D97-AF65-F5344CB8AC3E}">
        <p14:creationId xmlns:p14="http://schemas.microsoft.com/office/powerpoint/2010/main" val="2523224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3"/>
          <p:cNvPicPr/>
          <p:nvPr/>
        </p:nvPicPr>
        <p:blipFill>
          <a:blip r:embed="rId3"/>
          <a:stretch/>
        </p:blipFill>
        <p:spPr>
          <a:xfrm>
            <a:off x="0" y="3187440"/>
            <a:ext cx="10157040" cy="2627640"/>
          </a:xfrm>
          <a:prstGeom prst="rect">
            <a:avLst/>
          </a:prstGeom>
          <a:ln w="0">
            <a:noFill/>
          </a:ln>
        </p:spPr>
      </p:pic>
      <p:sp>
        <p:nvSpPr>
          <p:cNvPr id="131" name="PlaceHolder 1"/>
          <p:cNvSpPr>
            <a:spLocks noGrp="1"/>
          </p:cNvSpPr>
          <p:nvPr>
            <p:ph type="sldNum" idx="17"/>
          </p:nvPr>
        </p:nvSpPr>
        <p:spPr>
          <a:xfrm>
            <a:off x="9504360" y="730584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200" b="0" strike="noStrike" spc="-1">
                <a:solidFill>
                  <a:srgbClr val="000000"/>
                </a:solidFill>
                <a:latin typeface="Arial"/>
                <a:ea typeface="ＭＳ Ｐゴシック"/>
              </a:defRPr>
            </a:lvl1pPr>
          </a:lstStyle>
          <a:p>
            <a:pPr indent="0" defTabSz="447840">
              <a:lnSpc>
                <a:spcPct val="93000"/>
              </a:lnSpc>
              <a:buNone/>
              <a:tabLst>
                <a:tab pos="0" algn="l"/>
              </a:tabLst>
            </a:pPr>
            <a:fld id="{C04AC7AE-1952-431A-B3FE-45EE1EC888AB}" type="slidenum">
              <a:rPr lang="it-IT" sz="1200" b="0" strike="noStrike" spc="-1">
                <a:solidFill>
                  <a:srgbClr val="000000"/>
                </a:solidFill>
                <a:latin typeface="Arial"/>
                <a:ea typeface="ＭＳ Ｐゴシック"/>
              </a:rPr>
              <a:t>12</a:t>
            </a:fld>
            <a:endParaRPr lang="it-IT" sz="1200" b="0" strike="noStrike" spc="-1">
              <a:solidFill>
                <a:srgbClr val="000000"/>
              </a:solidFill>
              <a:latin typeface="Times New Roman"/>
            </a:endParaRPr>
          </a:p>
        </p:txBody>
      </p:sp>
      <p:sp>
        <p:nvSpPr>
          <p:cNvPr id="132" name="Rectangle 4"/>
          <p:cNvSpPr/>
          <p:nvPr/>
        </p:nvSpPr>
        <p:spPr>
          <a:xfrm>
            <a:off x="5520600" y="4176720"/>
            <a:ext cx="1580760" cy="309960"/>
          </a:xfrm>
          <a:prstGeom prst="rect">
            <a:avLst/>
          </a:prstGeom>
          <a:no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2400" b="0" strike="noStrike" spc="-1">
              <a:solidFill>
                <a:schemeClr val="lt1"/>
              </a:solidFill>
              <a:latin typeface="Arial"/>
              <a:ea typeface="ＭＳ Ｐゴシック"/>
            </a:endParaRPr>
          </a:p>
        </p:txBody>
      </p:sp>
      <p:sp>
        <p:nvSpPr>
          <p:cNvPr id="133" name="Rectangle: Rounded Corners 3"/>
          <p:cNvSpPr/>
          <p:nvPr/>
        </p:nvSpPr>
        <p:spPr>
          <a:xfrm>
            <a:off x="8686080" y="4751280"/>
            <a:ext cx="1295280" cy="542520"/>
          </a:xfrm>
          <a:prstGeom prst="roundRect">
            <a:avLst>
              <a:gd name="adj" fmla="val 16667"/>
            </a:avLst>
          </a:prstGeom>
          <a:no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2400" b="0" strike="noStrike" spc="-1">
              <a:solidFill>
                <a:schemeClr val="lt1"/>
              </a:solidFill>
              <a:latin typeface="Arial"/>
              <a:ea typeface="ＭＳ Ｐゴシック"/>
            </a:endParaRPr>
          </a:p>
        </p:txBody>
      </p:sp>
      <p:sp>
        <p:nvSpPr>
          <p:cNvPr id="134" name="Rectangle 6"/>
          <p:cNvSpPr/>
          <p:nvPr/>
        </p:nvSpPr>
        <p:spPr>
          <a:xfrm>
            <a:off x="9168840" y="5352480"/>
            <a:ext cx="812520" cy="248400"/>
          </a:xfrm>
          <a:prstGeom prst="rect">
            <a:avLst/>
          </a:prstGeom>
          <a:no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2400" b="0" strike="noStrike" spc="-1">
              <a:solidFill>
                <a:schemeClr val="lt1"/>
              </a:solidFill>
              <a:latin typeface="Arial"/>
              <a:ea typeface="ＭＳ Ｐゴシック"/>
            </a:endParaRPr>
          </a:p>
        </p:txBody>
      </p:sp>
      <p:sp>
        <p:nvSpPr>
          <p:cNvPr id="135" name="Rectangle: Rounded Corners 4"/>
          <p:cNvSpPr/>
          <p:nvPr/>
        </p:nvSpPr>
        <p:spPr>
          <a:xfrm>
            <a:off x="3888360" y="3404880"/>
            <a:ext cx="1189440" cy="429840"/>
          </a:xfrm>
          <a:prstGeom prst="roundRect">
            <a:avLst>
              <a:gd name="adj" fmla="val 16667"/>
            </a:avLst>
          </a:prstGeom>
          <a:no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2400" b="0" strike="noStrike" spc="-1">
              <a:solidFill>
                <a:schemeClr val="lt1"/>
              </a:solidFill>
              <a:latin typeface="Arial"/>
              <a:ea typeface="ＭＳ Ｐゴシック"/>
            </a:endParaRPr>
          </a:p>
        </p:txBody>
      </p:sp>
      <p:cxnSp>
        <p:nvCxnSpPr>
          <p:cNvPr id="136" name="Straight Arrow Connector 6"/>
          <p:cNvCxnSpPr/>
          <p:nvPr/>
        </p:nvCxnSpPr>
        <p:spPr>
          <a:xfrm flipH="1">
            <a:off x="5107680" y="3056760"/>
            <a:ext cx="538560" cy="457560"/>
          </a:xfrm>
          <a:prstGeom prst="straightConnector1">
            <a:avLst/>
          </a:prstGeom>
          <a:ln w="9525">
            <a:solidFill>
              <a:srgbClr val="000000"/>
            </a:solidFill>
            <a:round/>
            <a:tailEnd type="triangle" w="med" len="med"/>
          </a:ln>
        </p:spPr>
      </p:cxnSp>
      <p:sp>
        <p:nvSpPr>
          <p:cNvPr id="137" name="TextBox 15"/>
          <p:cNvSpPr/>
          <p:nvPr/>
        </p:nvSpPr>
        <p:spPr>
          <a:xfrm>
            <a:off x="5458680" y="2811240"/>
            <a:ext cx="1817640" cy="24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1100" b="1" strike="noStrike" spc="-1">
                <a:solidFill>
                  <a:schemeClr val="dk1"/>
                </a:solidFill>
                <a:latin typeface="Arial"/>
                <a:ea typeface="MS PGothic"/>
              </a:rPr>
              <a:t>Temporary buildings</a:t>
            </a:r>
            <a:endParaRPr lang="it-IT" sz="1100" b="0" strike="noStrike" spc="-1">
              <a:solidFill>
                <a:srgbClr val="000000"/>
              </a:solidFill>
              <a:latin typeface="Arial"/>
            </a:endParaRPr>
          </a:p>
        </p:txBody>
      </p:sp>
      <p:cxnSp>
        <p:nvCxnSpPr>
          <p:cNvPr id="138" name="Straight Arrow Connector 7"/>
          <p:cNvCxnSpPr/>
          <p:nvPr/>
        </p:nvCxnSpPr>
        <p:spPr>
          <a:xfrm flipV="1">
            <a:off x="5167080" y="4501800"/>
            <a:ext cx="675000" cy="1971720"/>
          </a:xfrm>
          <a:prstGeom prst="straightConnector1">
            <a:avLst/>
          </a:prstGeom>
          <a:ln w="9525">
            <a:solidFill>
              <a:srgbClr val="000000"/>
            </a:solidFill>
            <a:round/>
            <a:tailEnd type="triangle" w="med" len="med"/>
          </a:ln>
        </p:spPr>
      </p:cxnSp>
      <p:sp>
        <p:nvSpPr>
          <p:cNvPr id="139" name="TextBox 16"/>
          <p:cNvSpPr/>
          <p:nvPr/>
        </p:nvSpPr>
        <p:spPr>
          <a:xfrm>
            <a:off x="4740480" y="6490800"/>
            <a:ext cx="1541160" cy="259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1200" b="1" strike="noStrike" spc="-1">
                <a:solidFill>
                  <a:schemeClr val="dk1"/>
                </a:solidFill>
                <a:latin typeface="Arial"/>
                <a:ea typeface="MS PGothic"/>
              </a:rPr>
              <a:t>decommissioning</a:t>
            </a:r>
            <a:endParaRPr lang="it-IT" sz="1200" b="0" strike="noStrike" spc="-1">
              <a:solidFill>
                <a:srgbClr val="000000"/>
              </a:solidFill>
              <a:latin typeface="Arial"/>
            </a:endParaRPr>
          </a:p>
        </p:txBody>
      </p:sp>
      <p:cxnSp>
        <p:nvCxnSpPr>
          <p:cNvPr id="140" name="Straight Arrow Connector 8"/>
          <p:cNvCxnSpPr/>
          <p:nvPr/>
        </p:nvCxnSpPr>
        <p:spPr>
          <a:xfrm flipV="1">
            <a:off x="7589160" y="5245560"/>
            <a:ext cx="1159560" cy="1270800"/>
          </a:xfrm>
          <a:prstGeom prst="straightConnector1">
            <a:avLst/>
          </a:prstGeom>
          <a:ln w="9525">
            <a:solidFill>
              <a:srgbClr val="000000"/>
            </a:solidFill>
            <a:round/>
            <a:tailEnd type="triangle" w="med" len="med"/>
          </a:ln>
        </p:spPr>
      </p:cxnSp>
      <p:sp>
        <p:nvSpPr>
          <p:cNvPr id="141" name="TextBox 19"/>
          <p:cNvSpPr/>
          <p:nvPr/>
        </p:nvSpPr>
        <p:spPr>
          <a:xfrm>
            <a:off x="7051680" y="6516360"/>
            <a:ext cx="1365120" cy="259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1200" b="1" strike="noStrike" spc="-1">
                <a:solidFill>
                  <a:schemeClr val="dk1"/>
                </a:solidFill>
                <a:latin typeface="Arial"/>
                <a:ea typeface="MS PGothic"/>
              </a:rPr>
              <a:t>commissioning</a:t>
            </a:r>
            <a:endParaRPr lang="it-IT" sz="1200" b="0" strike="noStrike" spc="-1">
              <a:solidFill>
                <a:srgbClr val="000000"/>
              </a:solidFill>
              <a:latin typeface="Arial"/>
            </a:endParaRPr>
          </a:p>
        </p:txBody>
      </p:sp>
      <p:cxnSp>
        <p:nvCxnSpPr>
          <p:cNvPr id="142" name="Straight Arrow Connector 10"/>
          <p:cNvCxnSpPr/>
          <p:nvPr/>
        </p:nvCxnSpPr>
        <p:spPr>
          <a:xfrm flipV="1">
            <a:off x="6371280" y="4600440"/>
            <a:ext cx="1033920" cy="2277360"/>
          </a:xfrm>
          <a:prstGeom prst="straightConnector1">
            <a:avLst/>
          </a:prstGeom>
          <a:ln w="9525">
            <a:solidFill>
              <a:srgbClr val="000000"/>
            </a:solidFill>
            <a:round/>
            <a:tailEnd type="triangle" w="med" len="med"/>
          </a:ln>
        </p:spPr>
      </p:cxnSp>
      <p:sp>
        <p:nvSpPr>
          <p:cNvPr id="143" name="TextBox 22"/>
          <p:cNvSpPr/>
          <p:nvPr/>
        </p:nvSpPr>
        <p:spPr>
          <a:xfrm>
            <a:off x="5219640" y="6844320"/>
            <a:ext cx="2014200" cy="259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1200" b="1" strike="noStrike" spc="-1">
                <a:solidFill>
                  <a:schemeClr val="dk1"/>
                </a:solidFill>
                <a:latin typeface="Arial"/>
                <a:ea typeface="MS PGothic"/>
              </a:rPr>
              <a:t>Installations and tests</a:t>
            </a:r>
            <a:endParaRPr lang="it-IT" sz="1200" b="0" strike="noStrike" spc="-1">
              <a:solidFill>
                <a:srgbClr val="000000"/>
              </a:solidFill>
              <a:latin typeface="Arial"/>
            </a:endParaRPr>
          </a:p>
        </p:txBody>
      </p:sp>
      <p:sp>
        <p:nvSpPr>
          <p:cNvPr id="144" name="TextBox 24"/>
          <p:cNvSpPr/>
          <p:nvPr/>
        </p:nvSpPr>
        <p:spPr>
          <a:xfrm>
            <a:off x="8531640" y="6556680"/>
            <a:ext cx="1366560" cy="259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1200" b="1" strike="noStrike" spc="-1">
                <a:solidFill>
                  <a:schemeClr val="dk1"/>
                </a:solidFill>
                <a:latin typeface="Arial"/>
                <a:ea typeface="MS PGothic"/>
              </a:rPr>
              <a:t>Friendly users</a:t>
            </a:r>
            <a:endParaRPr lang="it-IT" sz="1200" b="0" strike="noStrike" spc="-1">
              <a:solidFill>
                <a:srgbClr val="000000"/>
              </a:solidFill>
              <a:latin typeface="Arial"/>
            </a:endParaRPr>
          </a:p>
        </p:txBody>
      </p:sp>
      <p:cxnSp>
        <p:nvCxnSpPr>
          <p:cNvPr id="145" name="Straight Arrow Connector 12"/>
          <p:cNvCxnSpPr/>
          <p:nvPr/>
        </p:nvCxnSpPr>
        <p:spPr>
          <a:xfrm flipV="1">
            <a:off x="8741160" y="5605200"/>
            <a:ext cx="538920" cy="1004760"/>
          </a:xfrm>
          <a:prstGeom prst="straightConnector1">
            <a:avLst/>
          </a:prstGeom>
          <a:ln w="9525">
            <a:solidFill>
              <a:srgbClr val="000000"/>
            </a:solidFill>
            <a:round/>
            <a:tailEnd type="triangle" w="med" len="med"/>
          </a:ln>
        </p:spPr>
      </p:cxnSp>
      <p:sp>
        <p:nvSpPr>
          <p:cNvPr id="146" name="Arrow: Down 4"/>
          <p:cNvSpPr/>
          <p:nvPr/>
        </p:nvSpPr>
        <p:spPr>
          <a:xfrm rot="10800000">
            <a:off x="9629280" y="5818320"/>
            <a:ext cx="253800" cy="347400"/>
          </a:xfrm>
          <a:prstGeom prst="downArrow">
            <a:avLst>
              <a:gd name="adj1" fmla="val 50000"/>
              <a:gd name="adj2" fmla="val 50040"/>
            </a:avLst>
          </a:prstGeom>
          <a:solidFill>
            <a:srgbClr val="00B8FF"/>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2400" b="0" strike="noStrike" spc="-1">
              <a:solidFill>
                <a:schemeClr val="lt1"/>
              </a:solidFill>
              <a:latin typeface="Arial"/>
              <a:ea typeface="ＭＳ Ｐゴシック"/>
            </a:endParaRPr>
          </a:p>
        </p:txBody>
      </p:sp>
      <p:sp>
        <p:nvSpPr>
          <p:cNvPr id="147" name="Arrow: Down 6"/>
          <p:cNvSpPr/>
          <p:nvPr/>
        </p:nvSpPr>
        <p:spPr>
          <a:xfrm>
            <a:off x="5520600" y="3861360"/>
            <a:ext cx="212400" cy="183960"/>
          </a:xfrm>
          <a:prstGeom prst="downArrow">
            <a:avLst>
              <a:gd name="adj1" fmla="val 50000"/>
              <a:gd name="adj2" fmla="val 50000"/>
            </a:avLst>
          </a:prstGeom>
          <a:solidFill>
            <a:schemeClr val="accent6">
              <a:lumMod val="60000"/>
              <a:lumOff val="40000"/>
            </a:schemeClr>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2400" b="0" strike="noStrike" spc="-1">
              <a:solidFill>
                <a:schemeClr val="lt1"/>
              </a:solidFill>
              <a:latin typeface="Arial"/>
              <a:ea typeface="ＭＳ Ｐゴシック"/>
            </a:endParaRPr>
          </a:p>
        </p:txBody>
      </p:sp>
      <p:sp>
        <p:nvSpPr>
          <p:cNvPr id="148" name="TextBox 25"/>
          <p:cNvSpPr/>
          <p:nvPr/>
        </p:nvSpPr>
        <p:spPr>
          <a:xfrm>
            <a:off x="283680" y="6053400"/>
            <a:ext cx="3820320" cy="68508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2100" b="0" strike="noStrike" spc="-1">
                <a:solidFill>
                  <a:schemeClr val="dk1"/>
                </a:solidFill>
                <a:latin typeface="Arial"/>
                <a:ea typeface="MS PGothic"/>
              </a:rPr>
              <a:t>The schedule baseline remains unchanged at present</a:t>
            </a:r>
            <a:endParaRPr lang="it-IT" sz="2100" b="0" strike="noStrike" spc="-1">
              <a:solidFill>
                <a:srgbClr val="000000"/>
              </a:solidFill>
              <a:latin typeface="Arial"/>
            </a:endParaRPr>
          </a:p>
        </p:txBody>
      </p:sp>
      <p:sp>
        <p:nvSpPr>
          <p:cNvPr id="149" name="Arrow: Down 7"/>
          <p:cNvSpPr/>
          <p:nvPr/>
        </p:nvSpPr>
        <p:spPr>
          <a:xfrm>
            <a:off x="8839080" y="4402440"/>
            <a:ext cx="266760" cy="298440"/>
          </a:xfrm>
          <a:prstGeom prst="downArrow">
            <a:avLst>
              <a:gd name="adj1" fmla="val 50000"/>
              <a:gd name="adj2" fmla="val 50000"/>
            </a:avLst>
          </a:prstGeom>
          <a:solidFill>
            <a:srgbClr val="00B050"/>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2400" b="0" strike="noStrike" spc="-1">
              <a:solidFill>
                <a:schemeClr val="lt1"/>
              </a:solidFill>
              <a:latin typeface="Arial"/>
              <a:ea typeface="ＭＳ Ｐゴシック"/>
            </a:endParaRPr>
          </a:p>
        </p:txBody>
      </p:sp>
      <p:pic>
        <p:nvPicPr>
          <p:cNvPr id="150" name="Picture 19"/>
          <p:cNvPicPr/>
          <p:nvPr/>
        </p:nvPicPr>
        <p:blipFill>
          <a:blip r:embed="rId4" cstate="print">
            <a:extLst>
              <a:ext uri="{28A0092B-C50C-407E-A947-70E740481C1C}">
                <a14:useLocalDpi xmlns:a14="http://schemas.microsoft.com/office/drawing/2010/main"/>
              </a:ext>
            </a:extLst>
          </a:blip>
          <a:stretch/>
        </p:blipFill>
        <p:spPr>
          <a:xfrm>
            <a:off x="0" y="1096920"/>
            <a:ext cx="5457600" cy="2013840"/>
          </a:xfrm>
          <a:prstGeom prst="rect">
            <a:avLst/>
          </a:prstGeom>
          <a:ln w="0">
            <a:noFill/>
          </a:ln>
        </p:spPr>
      </p:pic>
      <p:sp>
        <p:nvSpPr>
          <p:cNvPr id="151" name="TextBox 26"/>
          <p:cNvSpPr/>
          <p:nvPr/>
        </p:nvSpPr>
        <p:spPr>
          <a:xfrm>
            <a:off x="3549420" y="188640"/>
            <a:ext cx="3116520" cy="59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3600" b="1" i="1" strike="noStrike" spc="-1" dirty="0">
                <a:solidFill>
                  <a:srgbClr val="002060"/>
                </a:solidFill>
                <a:latin typeface="Georgia Pro"/>
                <a:ea typeface="MS PGothic"/>
              </a:rPr>
              <a:t>Schedule</a:t>
            </a:r>
            <a:endParaRPr lang="it-IT" sz="3600" b="0" strike="noStrike" spc="-1" dirty="0">
              <a:solidFill>
                <a:srgbClr val="000000"/>
              </a:solidFill>
              <a:latin typeface="Arial"/>
            </a:endParaRPr>
          </a:p>
        </p:txBody>
      </p:sp>
      <p:pic>
        <p:nvPicPr>
          <p:cNvPr id="152" name="Picture 151"/>
          <p:cNvPicPr/>
          <p:nvPr/>
        </p:nvPicPr>
        <p:blipFill>
          <a:blip r:embed="rId5"/>
          <a:stretch/>
        </p:blipFill>
        <p:spPr>
          <a:xfrm>
            <a:off x="7276680" y="101160"/>
            <a:ext cx="2803680" cy="4185000"/>
          </a:xfrm>
          <a:prstGeom prst="rect">
            <a:avLst/>
          </a:prstGeom>
          <a:ln w="0">
            <a:noFill/>
          </a:ln>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PlaceHolder 1"/>
          <p:cNvSpPr>
            <a:spLocks noGrp="1"/>
          </p:cNvSpPr>
          <p:nvPr>
            <p:ph type="sldNum" idx="18"/>
          </p:nvPr>
        </p:nvSpPr>
        <p:spPr>
          <a:xfrm>
            <a:off x="9504360" y="730584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300" b="0" strike="noStrike" spc="-1">
                <a:solidFill>
                  <a:srgbClr val="000000"/>
                </a:solidFill>
                <a:latin typeface="Arial"/>
                <a:ea typeface="MS PGothic"/>
              </a:defRPr>
            </a:lvl1pPr>
          </a:lstStyle>
          <a:p>
            <a:pPr indent="0" defTabSz="447840">
              <a:lnSpc>
                <a:spcPct val="93000"/>
              </a:lnSpc>
              <a:buNone/>
              <a:tabLst>
                <a:tab pos="0" algn="l"/>
              </a:tabLst>
            </a:pPr>
            <a:fld id="{3CAB053D-0D7F-49B0-813C-6DAC122EBA7C}" type="slidenum">
              <a:rPr lang="it-IT" sz="1300" b="0" strike="noStrike" spc="-1">
                <a:solidFill>
                  <a:srgbClr val="000000"/>
                </a:solidFill>
                <a:latin typeface="Arial"/>
                <a:ea typeface="MS PGothic"/>
              </a:rPr>
              <a:t>13</a:t>
            </a:fld>
            <a:endParaRPr lang="it-IT" sz="1300" b="0" strike="noStrike" spc="-1">
              <a:solidFill>
                <a:srgbClr val="000000"/>
              </a:solidFill>
              <a:latin typeface="Times New Roman"/>
            </a:endParaRPr>
          </a:p>
        </p:txBody>
      </p:sp>
      <p:pic>
        <p:nvPicPr>
          <p:cNvPr id="154" name="Picture 4"/>
          <p:cNvPicPr/>
          <p:nvPr/>
        </p:nvPicPr>
        <p:blipFill>
          <a:blip r:embed="rId2"/>
          <a:stretch/>
        </p:blipFill>
        <p:spPr>
          <a:xfrm>
            <a:off x="5630400" y="1063080"/>
            <a:ext cx="4222800" cy="1870560"/>
          </a:xfrm>
          <a:prstGeom prst="rect">
            <a:avLst/>
          </a:prstGeom>
          <a:ln w="0">
            <a:noFill/>
          </a:ln>
        </p:spPr>
      </p:pic>
      <p:sp>
        <p:nvSpPr>
          <p:cNvPr id="155" name="TextBox 5"/>
          <p:cNvSpPr/>
          <p:nvPr/>
        </p:nvSpPr>
        <p:spPr>
          <a:xfrm>
            <a:off x="8136720" y="735480"/>
            <a:ext cx="1716480" cy="31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1600" b="0" i="1" strike="noStrike" spc="-1">
                <a:solidFill>
                  <a:schemeClr val="dk1"/>
                </a:solidFill>
                <a:latin typeface="Arial"/>
                <a:ea typeface="MS PGothic"/>
              </a:rPr>
              <a:t>Ref: A. Fabris</a:t>
            </a:r>
            <a:endParaRPr lang="it-IT" sz="1600" b="0" strike="noStrike" spc="-1">
              <a:solidFill>
                <a:srgbClr val="000000"/>
              </a:solidFill>
              <a:latin typeface="Arial"/>
            </a:endParaRPr>
          </a:p>
        </p:txBody>
      </p:sp>
      <p:sp>
        <p:nvSpPr>
          <p:cNvPr id="156" name="TextBox 6"/>
          <p:cNvSpPr/>
          <p:nvPr/>
        </p:nvSpPr>
        <p:spPr>
          <a:xfrm>
            <a:off x="3024000" y="323280"/>
            <a:ext cx="6190920" cy="59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3600" b="1" i="1" strike="noStrike" spc="-1">
                <a:solidFill>
                  <a:srgbClr val="002060"/>
                </a:solidFill>
                <a:latin typeface="Georgia Pro"/>
                <a:ea typeface="MS PGothic"/>
              </a:rPr>
              <a:t>Project progression</a:t>
            </a:r>
            <a:endParaRPr lang="it-IT" sz="3600" b="0" strike="noStrike" spc="-1">
              <a:solidFill>
                <a:srgbClr val="000000"/>
              </a:solidFill>
              <a:latin typeface="Arial"/>
            </a:endParaRPr>
          </a:p>
        </p:txBody>
      </p:sp>
      <p:graphicFrame>
        <p:nvGraphicFramePr>
          <p:cNvPr id="157" name="Table 58"/>
          <p:cNvGraphicFramePr/>
          <p:nvPr/>
        </p:nvGraphicFramePr>
        <p:xfrm>
          <a:off x="214200" y="5744160"/>
          <a:ext cx="2592000" cy="1080000"/>
        </p:xfrm>
        <a:graphic>
          <a:graphicData uri="http://schemas.openxmlformats.org/drawingml/2006/table">
            <a:tbl>
              <a:tblPr>
                <a:effectLst>
                  <a:outerShdw blurRad="50760" dist="37674" dir="2700000" rotWithShape="0">
                    <a:srgbClr val="000000">
                      <a:alpha val="40000"/>
                    </a:srgbClr>
                  </a:outerShdw>
                </a:effectLst>
              </a:tblPr>
              <a:tblGrid>
                <a:gridCol w="2592000">
                  <a:extLst>
                    <a:ext uri="{9D8B030D-6E8A-4147-A177-3AD203B41FA5}">
                      <a16:colId xmlns:a16="http://schemas.microsoft.com/office/drawing/2014/main" val="20000"/>
                    </a:ext>
                  </a:extLst>
                </a:gridCol>
              </a:tblGrid>
              <a:tr h="432000">
                <a:tc>
                  <a:txBody>
                    <a:bodyPr/>
                    <a:lstStyle/>
                    <a:p>
                      <a:pPr algn="ctr" defTabSz="457200">
                        <a:lnSpc>
                          <a:spcPct val="100000"/>
                        </a:lnSpc>
                      </a:pPr>
                      <a:r>
                        <a:rPr lang="en-US" sz="1800" b="1" strike="noStrike" spc="-1">
                          <a:solidFill>
                            <a:schemeClr val="lt1"/>
                          </a:solidFill>
                          <a:latin typeface="Arial"/>
                        </a:rPr>
                        <a:t>Total Value (Planned)</a:t>
                      </a:r>
                      <a:endParaRPr lang="it-IT" sz="1800" b="0" strike="noStrike" spc="-1">
                        <a:solidFill>
                          <a:srgbClr val="FFFFFF"/>
                        </a:solidFill>
                        <a:latin typeface="Arial"/>
                      </a:endParaRPr>
                    </a:p>
                  </a:txBody>
                  <a:tcPr marL="82800" marR="82800"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2060"/>
                    </a:solidFill>
                  </a:tcPr>
                </a:tc>
                <a:extLst>
                  <a:ext uri="{0D108BD9-81ED-4DB2-BD59-A6C34878D82A}">
                    <a16:rowId xmlns:a16="http://schemas.microsoft.com/office/drawing/2014/main" val="10000"/>
                  </a:ext>
                </a:extLst>
              </a:tr>
              <a:tr h="648000">
                <a:tc>
                  <a:txBody>
                    <a:bodyPr/>
                    <a:lstStyle/>
                    <a:p>
                      <a:pPr algn="ctr" defTabSz="457200">
                        <a:lnSpc>
                          <a:spcPct val="100000"/>
                        </a:lnSpc>
                      </a:pPr>
                      <a:r>
                        <a:rPr lang="en-US" sz="2000" b="1" strike="noStrike" spc="-1">
                          <a:solidFill>
                            <a:schemeClr val="dk1"/>
                          </a:solidFill>
                          <a:latin typeface="Arial"/>
                        </a:rPr>
                        <a:t>172,25 M€</a:t>
                      </a:r>
                      <a:endParaRPr lang="it-IT" sz="2000" b="0" strike="noStrike" spc="-1">
                        <a:solidFill>
                          <a:srgbClr val="000000"/>
                        </a:solidFill>
                        <a:latin typeface="Arial"/>
                      </a:endParaRPr>
                    </a:p>
                    <a:p>
                      <a:pPr algn="ctr" defTabSz="457200">
                        <a:lnSpc>
                          <a:spcPct val="100000"/>
                        </a:lnSpc>
                      </a:pPr>
                      <a:endParaRPr lang="it-IT" sz="1400" b="0" strike="noStrike" spc="-1">
                        <a:solidFill>
                          <a:srgbClr val="000000"/>
                        </a:solidFill>
                        <a:latin typeface="Arial"/>
                      </a:endParaRPr>
                    </a:p>
                  </a:txBody>
                  <a:tcPr marL="82800" marR="828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1"/>
                  </a:ext>
                </a:extLst>
              </a:tr>
            </a:tbl>
          </a:graphicData>
        </a:graphic>
      </p:graphicFrame>
      <p:graphicFrame>
        <p:nvGraphicFramePr>
          <p:cNvPr id="158" name="Table 58"/>
          <p:cNvGraphicFramePr/>
          <p:nvPr/>
        </p:nvGraphicFramePr>
        <p:xfrm>
          <a:off x="3814560" y="5744160"/>
          <a:ext cx="2592000" cy="1080000"/>
        </p:xfrm>
        <a:graphic>
          <a:graphicData uri="http://schemas.openxmlformats.org/drawingml/2006/table">
            <a:tbl>
              <a:tblPr>
                <a:effectLst>
                  <a:outerShdw blurRad="50760" dist="37674" dir="2700000" rotWithShape="0">
                    <a:srgbClr val="000000">
                      <a:alpha val="40000"/>
                    </a:srgbClr>
                  </a:outerShdw>
                </a:effectLst>
              </a:tblPr>
              <a:tblGrid>
                <a:gridCol w="2592000">
                  <a:extLst>
                    <a:ext uri="{9D8B030D-6E8A-4147-A177-3AD203B41FA5}">
                      <a16:colId xmlns:a16="http://schemas.microsoft.com/office/drawing/2014/main" val="20000"/>
                    </a:ext>
                  </a:extLst>
                </a:gridCol>
              </a:tblGrid>
              <a:tr h="432000">
                <a:tc>
                  <a:txBody>
                    <a:bodyPr/>
                    <a:lstStyle/>
                    <a:p>
                      <a:pPr algn="ctr" defTabSz="457200">
                        <a:lnSpc>
                          <a:spcPct val="100000"/>
                        </a:lnSpc>
                      </a:pPr>
                      <a:r>
                        <a:rPr lang="en-US" sz="1800" b="1" strike="noStrike" spc="-1">
                          <a:solidFill>
                            <a:schemeClr val="lt1"/>
                          </a:solidFill>
                          <a:latin typeface="Arial"/>
                        </a:rPr>
                        <a:t>Total Value </a:t>
                      </a:r>
                      <a:r>
                        <a:rPr lang="en-US" sz="800" b="1" strike="noStrike" spc="-1">
                          <a:solidFill>
                            <a:schemeClr val="lt1"/>
                          </a:solidFill>
                          <a:latin typeface="Arial"/>
                        </a:rPr>
                        <a:t>(Committed)</a:t>
                      </a:r>
                      <a:endParaRPr lang="it-IT" sz="800" b="0" strike="noStrike" spc="-1">
                        <a:solidFill>
                          <a:srgbClr val="FFFFFF"/>
                        </a:solidFill>
                        <a:latin typeface="Arial"/>
                      </a:endParaRPr>
                    </a:p>
                  </a:txBody>
                  <a:tcPr marL="82800" marR="82800"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2060"/>
                    </a:solidFill>
                  </a:tcPr>
                </a:tc>
                <a:extLst>
                  <a:ext uri="{0D108BD9-81ED-4DB2-BD59-A6C34878D82A}">
                    <a16:rowId xmlns:a16="http://schemas.microsoft.com/office/drawing/2014/main" val="10000"/>
                  </a:ext>
                </a:extLst>
              </a:tr>
              <a:tr h="648000">
                <a:tc>
                  <a:txBody>
                    <a:bodyPr/>
                    <a:lstStyle/>
                    <a:p>
                      <a:pPr algn="ctr" defTabSz="457200">
                        <a:lnSpc>
                          <a:spcPct val="100000"/>
                        </a:lnSpc>
                      </a:pPr>
                      <a:r>
                        <a:rPr lang="en-US" sz="2000" b="1" strike="noStrike" spc="-1">
                          <a:solidFill>
                            <a:schemeClr val="dk1"/>
                          </a:solidFill>
                          <a:latin typeface="Arial"/>
                        </a:rPr>
                        <a:t>149,93 M€</a:t>
                      </a:r>
                      <a:endParaRPr lang="it-IT" sz="2000" b="0" strike="noStrike" spc="-1">
                        <a:solidFill>
                          <a:srgbClr val="000000"/>
                        </a:solidFill>
                        <a:latin typeface="Arial"/>
                      </a:endParaRPr>
                    </a:p>
                    <a:p>
                      <a:pPr algn="ctr" defTabSz="457200">
                        <a:lnSpc>
                          <a:spcPct val="100000"/>
                        </a:lnSpc>
                      </a:pPr>
                      <a:r>
                        <a:rPr lang="en-US" sz="1400" b="1" strike="noStrike" spc="-1">
                          <a:solidFill>
                            <a:schemeClr val="dk1"/>
                          </a:solidFill>
                          <a:latin typeface="Arial"/>
                        </a:rPr>
                        <a:t>(87,0 %)</a:t>
                      </a:r>
                      <a:endParaRPr lang="it-IT" sz="1400" b="0" strike="noStrike" spc="-1">
                        <a:solidFill>
                          <a:srgbClr val="000000"/>
                        </a:solidFill>
                        <a:latin typeface="Arial"/>
                      </a:endParaRPr>
                    </a:p>
                  </a:txBody>
                  <a:tcPr marL="82800" marR="828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1"/>
                  </a:ext>
                </a:extLst>
              </a:tr>
            </a:tbl>
          </a:graphicData>
        </a:graphic>
      </p:graphicFrame>
      <p:graphicFrame>
        <p:nvGraphicFramePr>
          <p:cNvPr id="159" name="Table 58"/>
          <p:cNvGraphicFramePr/>
          <p:nvPr/>
        </p:nvGraphicFramePr>
        <p:xfrm>
          <a:off x="7293960" y="5744160"/>
          <a:ext cx="2592000" cy="1080000"/>
        </p:xfrm>
        <a:graphic>
          <a:graphicData uri="http://schemas.openxmlformats.org/drawingml/2006/table">
            <a:tbl>
              <a:tblPr>
                <a:effectLst>
                  <a:outerShdw blurRad="50760" dist="37674" dir="2700000" rotWithShape="0">
                    <a:srgbClr val="000000">
                      <a:alpha val="40000"/>
                    </a:srgbClr>
                  </a:outerShdw>
                </a:effectLst>
              </a:tblPr>
              <a:tblGrid>
                <a:gridCol w="2592000">
                  <a:extLst>
                    <a:ext uri="{9D8B030D-6E8A-4147-A177-3AD203B41FA5}">
                      <a16:colId xmlns:a16="http://schemas.microsoft.com/office/drawing/2014/main" val="20000"/>
                    </a:ext>
                  </a:extLst>
                </a:gridCol>
              </a:tblGrid>
              <a:tr h="432000">
                <a:tc>
                  <a:txBody>
                    <a:bodyPr/>
                    <a:lstStyle/>
                    <a:p>
                      <a:pPr algn="ctr" defTabSz="457200">
                        <a:lnSpc>
                          <a:spcPct val="100000"/>
                        </a:lnSpc>
                      </a:pPr>
                      <a:r>
                        <a:rPr lang="en-US" sz="1800" b="1" strike="noStrike" spc="-1">
                          <a:solidFill>
                            <a:schemeClr val="lt1"/>
                          </a:solidFill>
                          <a:latin typeface="Arial"/>
                        </a:rPr>
                        <a:t>Total Value </a:t>
                      </a:r>
                      <a:r>
                        <a:rPr lang="en-US" sz="800" b="1" strike="noStrike" spc="-1">
                          <a:solidFill>
                            <a:schemeClr val="lt1"/>
                          </a:solidFill>
                          <a:latin typeface="Arial"/>
                        </a:rPr>
                        <a:t>(To be committed)</a:t>
                      </a:r>
                      <a:endParaRPr lang="it-IT" sz="800" b="0" strike="noStrike" spc="-1">
                        <a:solidFill>
                          <a:srgbClr val="FFFFFF"/>
                        </a:solidFill>
                        <a:latin typeface="Arial"/>
                      </a:endParaRPr>
                    </a:p>
                  </a:txBody>
                  <a:tcPr marL="82800" marR="82800"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2060"/>
                    </a:solidFill>
                  </a:tcPr>
                </a:tc>
                <a:extLst>
                  <a:ext uri="{0D108BD9-81ED-4DB2-BD59-A6C34878D82A}">
                    <a16:rowId xmlns:a16="http://schemas.microsoft.com/office/drawing/2014/main" val="10000"/>
                  </a:ext>
                </a:extLst>
              </a:tr>
              <a:tr h="648000">
                <a:tc>
                  <a:txBody>
                    <a:bodyPr/>
                    <a:lstStyle/>
                    <a:p>
                      <a:pPr algn="ctr" defTabSz="457200">
                        <a:lnSpc>
                          <a:spcPct val="100000"/>
                        </a:lnSpc>
                      </a:pPr>
                      <a:r>
                        <a:rPr lang="en-US" sz="2000" b="1" strike="noStrike" spc="-1">
                          <a:solidFill>
                            <a:schemeClr val="dk1"/>
                          </a:solidFill>
                          <a:latin typeface="Arial"/>
                        </a:rPr>
                        <a:t>22,32 M€</a:t>
                      </a:r>
                      <a:endParaRPr lang="it-IT" sz="2000" b="0" strike="noStrike" spc="-1">
                        <a:solidFill>
                          <a:srgbClr val="000000"/>
                        </a:solidFill>
                        <a:latin typeface="Arial"/>
                      </a:endParaRPr>
                    </a:p>
                    <a:p>
                      <a:pPr algn="ctr" defTabSz="457200">
                        <a:lnSpc>
                          <a:spcPct val="100000"/>
                        </a:lnSpc>
                      </a:pPr>
                      <a:r>
                        <a:rPr lang="en-US" sz="1400" b="1" strike="noStrike" spc="-1">
                          <a:solidFill>
                            <a:schemeClr val="dk1"/>
                          </a:solidFill>
                          <a:latin typeface="Arial"/>
                        </a:rPr>
                        <a:t>(13,0 %)</a:t>
                      </a:r>
                      <a:endParaRPr lang="it-IT" sz="1400" b="0" strike="noStrike" spc="-1">
                        <a:solidFill>
                          <a:srgbClr val="000000"/>
                        </a:solidFill>
                        <a:latin typeface="Arial"/>
                      </a:endParaRPr>
                    </a:p>
                  </a:txBody>
                  <a:tcPr marL="82800" marR="828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1"/>
                  </a:ext>
                </a:extLst>
              </a:tr>
            </a:tbl>
          </a:graphicData>
        </a:graphic>
      </p:graphicFrame>
      <p:sp>
        <p:nvSpPr>
          <p:cNvPr id="160" name="TextBox 10"/>
          <p:cNvSpPr/>
          <p:nvPr/>
        </p:nvSpPr>
        <p:spPr>
          <a:xfrm>
            <a:off x="5703120" y="3047760"/>
            <a:ext cx="4150080" cy="940680"/>
          </a:xfrm>
          <a:prstGeom prst="rect">
            <a:avLst/>
          </a:prstGeom>
          <a:noFill/>
          <a:ln w="0">
            <a:solidFill>
              <a:srgbClr val="00206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IT" sz="2000" b="1" strike="noStrike" spc="-1">
                <a:solidFill>
                  <a:srgbClr val="002060"/>
                </a:solidFill>
                <a:latin typeface="Arial"/>
                <a:ea typeface="MS PGothic"/>
              </a:rPr>
              <a:t>Percent Complete </a:t>
            </a:r>
            <a:r>
              <a:rPr lang="en-US" sz="2000" b="1" strike="noStrike" spc="-1">
                <a:solidFill>
                  <a:srgbClr val="002060"/>
                </a:solidFill>
                <a:latin typeface="Arial"/>
                <a:ea typeface="MS PGothic"/>
              </a:rPr>
              <a:t>at the end of September </a:t>
            </a:r>
            <a:r>
              <a:rPr lang="en-IT" sz="2000" b="1" strike="noStrike" spc="-1">
                <a:solidFill>
                  <a:srgbClr val="002060"/>
                </a:solidFill>
                <a:latin typeface="Arial"/>
                <a:ea typeface="MS PGothic"/>
              </a:rPr>
              <a:t>2025: 6</a:t>
            </a:r>
            <a:r>
              <a:rPr lang="en-US" sz="2000" b="1" strike="noStrike" spc="-1">
                <a:solidFill>
                  <a:srgbClr val="002060"/>
                </a:solidFill>
                <a:latin typeface="Arial"/>
                <a:ea typeface="MS PGothic"/>
              </a:rPr>
              <a:t>2</a:t>
            </a:r>
            <a:r>
              <a:rPr lang="en-IT" sz="2000" b="1" strike="noStrike" spc="-1">
                <a:solidFill>
                  <a:srgbClr val="002060"/>
                </a:solidFill>
                <a:latin typeface="Arial"/>
                <a:ea typeface="MS PGothic"/>
              </a:rPr>
              <a:t>,</a:t>
            </a:r>
            <a:r>
              <a:rPr lang="en-US" sz="2000" b="1" strike="noStrike" spc="-1">
                <a:solidFill>
                  <a:srgbClr val="002060"/>
                </a:solidFill>
                <a:latin typeface="Arial"/>
                <a:ea typeface="MS PGothic"/>
              </a:rPr>
              <a:t>30</a:t>
            </a:r>
            <a:r>
              <a:rPr lang="en-IT" sz="2000" b="1" strike="noStrike" spc="-1">
                <a:solidFill>
                  <a:srgbClr val="002060"/>
                </a:solidFill>
                <a:latin typeface="Arial"/>
                <a:ea typeface="MS PGothic"/>
              </a:rPr>
              <a:t> %</a:t>
            </a:r>
            <a:r>
              <a:rPr lang="en-US" sz="2000" b="1" strike="noStrike" spc="-1">
                <a:solidFill>
                  <a:srgbClr val="002060"/>
                </a:solidFill>
                <a:latin typeface="Arial"/>
                <a:ea typeface="MS PGothic"/>
              </a:rPr>
              <a:t>  (64.16% planned)</a:t>
            </a:r>
            <a:endParaRPr lang="it-IT" sz="2000" b="0" strike="noStrike" spc="-1">
              <a:solidFill>
                <a:srgbClr val="000000"/>
              </a:solidFill>
              <a:latin typeface="Arial"/>
            </a:endParaRPr>
          </a:p>
        </p:txBody>
      </p:sp>
      <p:sp>
        <p:nvSpPr>
          <p:cNvPr id="161" name="Content Placeholder 2"/>
          <p:cNvSpPr/>
          <p:nvPr/>
        </p:nvSpPr>
        <p:spPr>
          <a:xfrm>
            <a:off x="5600160" y="3929400"/>
            <a:ext cx="4150080" cy="4932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47840">
              <a:lnSpc>
                <a:spcPct val="100000"/>
              </a:lnSpc>
              <a:spcAft>
                <a:spcPts val="1199"/>
              </a:spcAft>
              <a:tabLst>
                <a:tab pos="0" algn="l"/>
              </a:tabLst>
            </a:pPr>
            <a:r>
              <a:rPr lang="en-US" sz="1400" b="0" i="1" strike="noStrike" spc="-1">
                <a:solidFill>
                  <a:srgbClr val="000000"/>
                </a:solidFill>
                <a:latin typeface="Arial"/>
                <a:ea typeface="MS PGothic"/>
              </a:rPr>
              <a:t>Percent complete= (value of work performed)/(budget approved at completion)*100 </a:t>
            </a:r>
            <a:endParaRPr lang="it-IT" sz="1400" b="0" strike="noStrike" spc="-1">
              <a:solidFill>
                <a:srgbClr val="000000"/>
              </a:solidFill>
              <a:latin typeface="Arial"/>
            </a:endParaRPr>
          </a:p>
        </p:txBody>
      </p:sp>
      <p:sp>
        <p:nvSpPr>
          <p:cNvPr id="162" name="TextBox 12"/>
          <p:cNvSpPr/>
          <p:nvPr/>
        </p:nvSpPr>
        <p:spPr>
          <a:xfrm>
            <a:off x="129240" y="4508640"/>
            <a:ext cx="9755280" cy="684720"/>
          </a:xfrm>
          <a:prstGeom prst="rect">
            <a:avLst/>
          </a:prstGeom>
          <a:solidFill>
            <a:schemeClr val="accent1">
              <a:lumMod val="40000"/>
              <a:lumOff val="6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1400" b="1" strike="noStrike" spc="-1">
                <a:solidFill>
                  <a:schemeClr val="dk1"/>
                </a:solidFill>
                <a:latin typeface="Arial"/>
                <a:ea typeface="MS PGothic"/>
              </a:rPr>
              <a:t>Project management tools </a:t>
            </a:r>
            <a:r>
              <a:rPr lang="en-GB" sz="1400" b="0" strike="noStrike" spc="-1">
                <a:solidFill>
                  <a:schemeClr val="dk1"/>
                </a:solidFill>
                <a:latin typeface="Arial"/>
                <a:ea typeface="MS PGothic"/>
              </a:rPr>
              <a:t>are in place and actively used to monitor the project. They include: </a:t>
            </a:r>
            <a:endParaRPr lang="it-IT" sz="1400" b="0" strike="noStrike" spc="-1">
              <a:solidFill>
                <a:srgbClr val="000000"/>
              </a:solidFill>
              <a:latin typeface="Arial"/>
            </a:endParaRPr>
          </a:p>
          <a:p>
            <a:pPr defTabSz="447840">
              <a:lnSpc>
                <a:spcPct val="93000"/>
              </a:lnSpc>
            </a:pPr>
            <a:r>
              <a:rPr lang="en-GB" sz="1400" b="0" strike="noStrike" spc="-1">
                <a:solidFill>
                  <a:schemeClr val="dk1"/>
                </a:solidFill>
                <a:latin typeface="Arial"/>
                <a:ea typeface="MS PGothic"/>
              </a:rPr>
              <a:t>Work Breakdown Structure, Project Management Plan, Configuration Management Plan, Change Control Process, </a:t>
            </a:r>
            <a:r>
              <a:rPr lang="en-GB" sz="1400" b="1" strike="noStrike" spc="-1">
                <a:solidFill>
                  <a:schemeClr val="dk1"/>
                </a:solidFill>
                <a:latin typeface="Arial"/>
                <a:ea typeface="MS PGothic"/>
              </a:rPr>
              <a:t>Risk Management Plan</a:t>
            </a:r>
            <a:r>
              <a:rPr lang="en-GB" sz="1400" b="0" strike="noStrike" spc="-1">
                <a:solidFill>
                  <a:schemeClr val="dk1"/>
                </a:solidFill>
                <a:latin typeface="Arial"/>
                <a:ea typeface="MS PGothic"/>
              </a:rPr>
              <a:t>, Risk Registry, </a:t>
            </a:r>
            <a:r>
              <a:rPr lang="en-GB" sz="1400" b="1" strike="noStrike" spc="-1">
                <a:solidFill>
                  <a:schemeClr val="dk1"/>
                </a:solidFill>
                <a:latin typeface="Arial"/>
                <a:ea typeface="MS PGothic"/>
              </a:rPr>
              <a:t>Schedule and budget control</a:t>
            </a:r>
            <a:r>
              <a:rPr lang="en-GB" sz="1400" b="0" strike="noStrike" spc="-1">
                <a:solidFill>
                  <a:schemeClr val="dk1"/>
                </a:solidFill>
                <a:latin typeface="Arial"/>
                <a:ea typeface="MS PGothic"/>
              </a:rPr>
              <a:t>.</a:t>
            </a:r>
            <a:endParaRPr lang="it-IT" sz="1400" b="0" strike="noStrike" spc="-1">
              <a:solidFill>
                <a:srgbClr val="000000"/>
              </a:solidFill>
              <a:latin typeface="Arial"/>
            </a:endParaRPr>
          </a:p>
        </p:txBody>
      </p:sp>
      <p:sp>
        <p:nvSpPr>
          <p:cNvPr id="163" name="TextBox 13"/>
          <p:cNvSpPr/>
          <p:nvPr/>
        </p:nvSpPr>
        <p:spPr>
          <a:xfrm>
            <a:off x="214200" y="6824160"/>
            <a:ext cx="3238560" cy="42948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US" sz="1200" b="0" i="1" strike="noStrike" spc="-1">
                <a:solidFill>
                  <a:schemeClr val="dk1"/>
                </a:solidFill>
                <a:latin typeface="Arial"/>
                <a:ea typeface="MS PGothic"/>
              </a:rPr>
              <a:t>All values VAT included</a:t>
            </a:r>
            <a:endParaRPr lang="it-IT" sz="1200" b="0" strike="noStrike" spc="-1">
              <a:solidFill>
                <a:srgbClr val="000000"/>
              </a:solidFill>
              <a:latin typeface="Arial"/>
            </a:endParaRPr>
          </a:p>
          <a:p>
            <a:pPr defTabSz="447840">
              <a:lnSpc>
                <a:spcPct val="93000"/>
              </a:lnSpc>
            </a:pPr>
            <a:r>
              <a:rPr lang="en-US" sz="1200" b="0" i="1" strike="noStrike" spc="-1">
                <a:solidFill>
                  <a:schemeClr val="dk1"/>
                </a:solidFill>
                <a:latin typeface="Arial"/>
                <a:ea typeface="MS PGothic"/>
              </a:rPr>
              <a:t>All values updated to September 30, 2025</a:t>
            </a:r>
            <a:endParaRPr lang="it-IT" sz="1200" b="0" strike="noStrike" spc="-1">
              <a:solidFill>
                <a:srgbClr val="000000"/>
              </a:solidFill>
              <a:latin typeface="Arial"/>
            </a:endParaRPr>
          </a:p>
        </p:txBody>
      </p:sp>
      <p:sp>
        <p:nvSpPr>
          <p:cNvPr id="164" name="TextBox 1"/>
          <p:cNvSpPr/>
          <p:nvPr/>
        </p:nvSpPr>
        <p:spPr>
          <a:xfrm>
            <a:off x="3624840" y="5284800"/>
            <a:ext cx="3384360" cy="42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2400" b="0" strike="noStrike" spc="-1">
                <a:solidFill>
                  <a:srgbClr val="002060"/>
                </a:solidFill>
                <a:latin typeface="Arial"/>
                <a:ea typeface="MS PGothic"/>
              </a:rPr>
              <a:t>Spending overview</a:t>
            </a:r>
            <a:endParaRPr lang="it-IT" sz="2400" b="0" strike="noStrike" spc="-1">
              <a:solidFill>
                <a:srgbClr val="000000"/>
              </a:solidFill>
              <a:latin typeface="Arial"/>
            </a:endParaRPr>
          </a:p>
        </p:txBody>
      </p:sp>
      <p:grpSp>
        <p:nvGrpSpPr>
          <p:cNvPr id="165" name="Group 14"/>
          <p:cNvGrpSpPr/>
          <p:nvPr/>
        </p:nvGrpSpPr>
        <p:grpSpPr>
          <a:xfrm>
            <a:off x="143280" y="1013760"/>
            <a:ext cx="5485320" cy="3469680"/>
            <a:chOff x="143280" y="1013760"/>
            <a:chExt cx="5485320" cy="3469680"/>
          </a:xfrm>
        </p:grpSpPr>
        <p:sp>
          <p:nvSpPr>
            <p:cNvPr id="166" name="Rectangle 15"/>
            <p:cNvSpPr/>
            <p:nvPr/>
          </p:nvSpPr>
          <p:spPr>
            <a:xfrm>
              <a:off x="5586840" y="4253400"/>
              <a:ext cx="41760" cy="230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1200" b="0" strike="noStrike" spc="-1">
                  <a:solidFill>
                    <a:srgbClr val="000000"/>
                  </a:solidFill>
                  <a:latin typeface="Calibri"/>
                  <a:ea typeface="Calibri"/>
                </a:rPr>
                <a:t> </a:t>
              </a:r>
              <a:endParaRPr lang="it-IT" sz="1200" b="0" strike="noStrike" spc="-1">
                <a:solidFill>
                  <a:srgbClr val="000000"/>
                </a:solidFill>
                <a:latin typeface="Arial"/>
              </a:endParaRPr>
            </a:p>
          </p:txBody>
        </p:sp>
        <p:sp>
          <p:nvSpPr>
            <p:cNvPr id="167" name="Shape 63"/>
            <p:cNvSpPr/>
            <p:nvPr/>
          </p:nvSpPr>
          <p:spPr>
            <a:xfrm>
              <a:off x="533160" y="3795120"/>
              <a:ext cx="5004360" cy="360"/>
            </a:xfrm>
            <a:custGeom>
              <a:avLst/>
              <a:gdLst>
                <a:gd name="textAreaLeft" fmla="*/ 0 w 5004360"/>
                <a:gd name="textAreaRight" fmla="*/ 5005800 w 5004360"/>
                <a:gd name="textAreaTop" fmla="*/ 0 h 360"/>
                <a:gd name="textAreaBottom" fmla="*/ 5760 h 360"/>
              </a:gdLst>
              <a:ahLst/>
              <a:cxnLst/>
              <a:rect l="textAreaLeft" t="textAreaTop" r="textAreaRight" b="textAreaBottom"/>
              <a:pathLst>
                <a:path w="5257362">
                  <a:moveTo>
                    <a:pt x="0" y="0"/>
                  </a:moveTo>
                  <a:lnTo>
                    <a:pt x="5257362" y="0"/>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4640" rIns="90000" bIns="-44640" anchor="t">
              <a:noAutofit/>
            </a:bodyPr>
            <a:lstStyle/>
            <a:p>
              <a:pPr>
                <a:lnSpc>
                  <a:spcPct val="100000"/>
                </a:lnSpc>
              </a:pPr>
              <a:endParaRPr lang="en-US" sz="2400" b="0" strike="noStrike" spc="-1">
                <a:solidFill>
                  <a:srgbClr val="000000"/>
                </a:solidFill>
                <a:latin typeface="Arial"/>
                <a:ea typeface="MS PGothic"/>
              </a:endParaRPr>
            </a:p>
          </p:txBody>
        </p:sp>
        <p:sp>
          <p:nvSpPr>
            <p:cNvPr id="168" name="Shape 64"/>
            <p:cNvSpPr/>
            <p:nvPr/>
          </p:nvSpPr>
          <p:spPr>
            <a:xfrm>
              <a:off x="533160" y="3493080"/>
              <a:ext cx="5004360" cy="360"/>
            </a:xfrm>
            <a:custGeom>
              <a:avLst/>
              <a:gdLst>
                <a:gd name="textAreaLeft" fmla="*/ 0 w 5004360"/>
                <a:gd name="textAreaRight" fmla="*/ 5005800 w 5004360"/>
                <a:gd name="textAreaTop" fmla="*/ 0 h 360"/>
                <a:gd name="textAreaBottom" fmla="*/ 5760 h 360"/>
              </a:gdLst>
              <a:ahLst/>
              <a:cxnLst/>
              <a:rect l="textAreaLeft" t="textAreaTop" r="textAreaRight" b="textAreaBottom"/>
              <a:pathLst>
                <a:path w="5257362">
                  <a:moveTo>
                    <a:pt x="0" y="0"/>
                  </a:moveTo>
                  <a:lnTo>
                    <a:pt x="5257362" y="0"/>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4640" rIns="90000" bIns="-44640" anchor="t">
              <a:noAutofit/>
            </a:bodyPr>
            <a:lstStyle/>
            <a:p>
              <a:pPr>
                <a:lnSpc>
                  <a:spcPct val="100000"/>
                </a:lnSpc>
              </a:pPr>
              <a:endParaRPr lang="en-US" sz="2400" b="0" strike="noStrike" spc="-1">
                <a:solidFill>
                  <a:srgbClr val="000000"/>
                </a:solidFill>
                <a:latin typeface="Arial"/>
                <a:ea typeface="MS PGothic"/>
              </a:endParaRPr>
            </a:p>
          </p:txBody>
        </p:sp>
        <p:sp>
          <p:nvSpPr>
            <p:cNvPr id="169" name="Shape 65"/>
            <p:cNvSpPr/>
            <p:nvPr/>
          </p:nvSpPr>
          <p:spPr>
            <a:xfrm>
              <a:off x="533160" y="3191040"/>
              <a:ext cx="5004360" cy="360"/>
            </a:xfrm>
            <a:custGeom>
              <a:avLst/>
              <a:gdLst>
                <a:gd name="textAreaLeft" fmla="*/ 0 w 5004360"/>
                <a:gd name="textAreaRight" fmla="*/ 5005800 w 5004360"/>
                <a:gd name="textAreaTop" fmla="*/ 0 h 360"/>
                <a:gd name="textAreaBottom" fmla="*/ 5760 h 360"/>
              </a:gdLst>
              <a:ahLst/>
              <a:cxnLst/>
              <a:rect l="textAreaLeft" t="textAreaTop" r="textAreaRight" b="textAreaBottom"/>
              <a:pathLst>
                <a:path w="5257362">
                  <a:moveTo>
                    <a:pt x="0" y="0"/>
                  </a:moveTo>
                  <a:lnTo>
                    <a:pt x="5257362" y="0"/>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4640" rIns="90000" bIns="-44640" anchor="t">
              <a:noAutofit/>
            </a:bodyPr>
            <a:lstStyle/>
            <a:p>
              <a:pPr>
                <a:lnSpc>
                  <a:spcPct val="100000"/>
                </a:lnSpc>
              </a:pPr>
              <a:endParaRPr lang="en-US" sz="2400" b="0" strike="noStrike" spc="-1">
                <a:solidFill>
                  <a:srgbClr val="000000"/>
                </a:solidFill>
                <a:latin typeface="Arial"/>
                <a:ea typeface="MS PGothic"/>
              </a:endParaRPr>
            </a:p>
          </p:txBody>
        </p:sp>
        <p:sp>
          <p:nvSpPr>
            <p:cNvPr id="170" name="Shape 66"/>
            <p:cNvSpPr/>
            <p:nvPr/>
          </p:nvSpPr>
          <p:spPr>
            <a:xfrm>
              <a:off x="533160" y="2892960"/>
              <a:ext cx="5004360" cy="360"/>
            </a:xfrm>
            <a:custGeom>
              <a:avLst/>
              <a:gdLst>
                <a:gd name="textAreaLeft" fmla="*/ 0 w 5004360"/>
                <a:gd name="textAreaRight" fmla="*/ 5005800 w 5004360"/>
                <a:gd name="textAreaTop" fmla="*/ 0 h 360"/>
                <a:gd name="textAreaBottom" fmla="*/ 5760 h 360"/>
              </a:gdLst>
              <a:ahLst/>
              <a:cxnLst/>
              <a:rect l="textAreaLeft" t="textAreaTop" r="textAreaRight" b="textAreaBottom"/>
              <a:pathLst>
                <a:path w="5257362">
                  <a:moveTo>
                    <a:pt x="0" y="0"/>
                  </a:moveTo>
                  <a:lnTo>
                    <a:pt x="5257362" y="0"/>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4640" rIns="90000" bIns="-44640" anchor="t">
              <a:noAutofit/>
            </a:bodyPr>
            <a:lstStyle/>
            <a:p>
              <a:pPr>
                <a:lnSpc>
                  <a:spcPct val="100000"/>
                </a:lnSpc>
              </a:pPr>
              <a:endParaRPr lang="en-US" sz="2400" b="0" strike="noStrike" spc="-1">
                <a:solidFill>
                  <a:srgbClr val="000000"/>
                </a:solidFill>
                <a:latin typeface="Arial"/>
                <a:ea typeface="MS PGothic"/>
              </a:endParaRPr>
            </a:p>
          </p:txBody>
        </p:sp>
        <p:sp>
          <p:nvSpPr>
            <p:cNvPr id="171" name="Shape 67"/>
            <p:cNvSpPr/>
            <p:nvPr/>
          </p:nvSpPr>
          <p:spPr>
            <a:xfrm>
              <a:off x="533160" y="2590920"/>
              <a:ext cx="5004360" cy="360"/>
            </a:xfrm>
            <a:custGeom>
              <a:avLst/>
              <a:gdLst>
                <a:gd name="textAreaLeft" fmla="*/ 0 w 5004360"/>
                <a:gd name="textAreaRight" fmla="*/ 5005800 w 5004360"/>
                <a:gd name="textAreaTop" fmla="*/ 0 h 360"/>
                <a:gd name="textAreaBottom" fmla="*/ 5760 h 360"/>
              </a:gdLst>
              <a:ahLst/>
              <a:cxnLst/>
              <a:rect l="textAreaLeft" t="textAreaTop" r="textAreaRight" b="textAreaBottom"/>
              <a:pathLst>
                <a:path w="5257362">
                  <a:moveTo>
                    <a:pt x="0" y="0"/>
                  </a:moveTo>
                  <a:lnTo>
                    <a:pt x="5257362" y="0"/>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4640" rIns="90000" bIns="-44640" anchor="t">
              <a:noAutofit/>
            </a:bodyPr>
            <a:lstStyle/>
            <a:p>
              <a:pPr>
                <a:lnSpc>
                  <a:spcPct val="100000"/>
                </a:lnSpc>
              </a:pPr>
              <a:endParaRPr lang="en-US" sz="2400" b="0" strike="noStrike" spc="-1">
                <a:solidFill>
                  <a:srgbClr val="000000"/>
                </a:solidFill>
                <a:latin typeface="Arial"/>
                <a:ea typeface="MS PGothic"/>
              </a:endParaRPr>
            </a:p>
          </p:txBody>
        </p:sp>
        <p:sp>
          <p:nvSpPr>
            <p:cNvPr id="172" name="Shape 68"/>
            <p:cNvSpPr/>
            <p:nvPr/>
          </p:nvSpPr>
          <p:spPr>
            <a:xfrm>
              <a:off x="533160" y="2292480"/>
              <a:ext cx="5004360" cy="360"/>
            </a:xfrm>
            <a:custGeom>
              <a:avLst/>
              <a:gdLst>
                <a:gd name="textAreaLeft" fmla="*/ 0 w 5004360"/>
                <a:gd name="textAreaRight" fmla="*/ 5005800 w 5004360"/>
                <a:gd name="textAreaTop" fmla="*/ 0 h 360"/>
                <a:gd name="textAreaBottom" fmla="*/ 5760 h 360"/>
              </a:gdLst>
              <a:ahLst/>
              <a:cxnLst/>
              <a:rect l="textAreaLeft" t="textAreaTop" r="textAreaRight" b="textAreaBottom"/>
              <a:pathLst>
                <a:path w="5257362">
                  <a:moveTo>
                    <a:pt x="0" y="0"/>
                  </a:moveTo>
                  <a:lnTo>
                    <a:pt x="5257362" y="0"/>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4640" rIns="90000" bIns="-44640" anchor="t">
              <a:noAutofit/>
            </a:bodyPr>
            <a:lstStyle/>
            <a:p>
              <a:pPr>
                <a:lnSpc>
                  <a:spcPct val="100000"/>
                </a:lnSpc>
              </a:pPr>
              <a:endParaRPr lang="en-US" sz="2400" b="0" strike="noStrike" spc="-1">
                <a:solidFill>
                  <a:srgbClr val="000000"/>
                </a:solidFill>
                <a:latin typeface="Arial"/>
                <a:ea typeface="MS PGothic"/>
              </a:endParaRPr>
            </a:p>
          </p:txBody>
        </p:sp>
        <p:sp>
          <p:nvSpPr>
            <p:cNvPr id="173" name="Shape 69"/>
            <p:cNvSpPr/>
            <p:nvPr/>
          </p:nvSpPr>
          <p:spPr>
            <a:xfrm>
              <a:off x="533160" y="1990440"/>
              <a:ext cx="5004360" cy="360"/>
            </a:xfrm>
            <a:custGeom>
              <a:avLst/>
              <a:gdLst>
                <a:gd name="textAreaLeft" fmla="*/ 0 w 5004360"/>
                <a:gd name="textAreaRight" fmla="*/ 5005800 w 5004360"/>
                <a:gd name="textAreaTop" fmla="*/ 0 h 360"/>
                <a:gd name="textAreaBottom" fmla="*/ 5760 h 360"/>
              </a:gdLst>
              <a:ahLst/>
              <a:cxnLst/>
              <a:rect l="textAreaLeft" t="textAreaTop" r="textAreaRight" b="textAreaBottom"/>
              <a:pathLst>
                <a:path w="5257362">
                  <a:moveTo>
                    <a:pt x="0" y="0"/>
                  </a:moveTo>
                  <a:lnTo>
                    <a:pt x="5257362" y="0"/>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4640" rIns="90000" bIns="-44640" anchor="t">
              <a:noAutofit/>
            </a:bodyPr>
            <a:lstStyle/>
            <a:p>
              <a:pPr>
                <a:lnSpc>
                  <a:spcPct val="100000"/>
                </a:lnSpc>
              </a:pPr>
              <a:endParaRPr lang="en-US" sz="2400" b="0" strike="noStrike" spc="-1">
                <a:solidFill>
                  <a:srgbClr val="000000"/>
                </a:solidFill>
                <a:latin typeface="Arial"/>
                <a:ea typeface="MS PGothic"/>
              </a:endParaRPr>
            </a:p>
          </p:txBody>
        </p:sp>
        <p:sp>
          <p:nvSpPr>
            <p:cNvPr id="174" name="Shape 70"/>
            <p:cNvSpPr/>
            <p:nvPr/>
          </p:nvSpPr>
          <p:spPr>
            <a:xfrm>
              <a:off x="533160" y="1688760"/>
              <a:ext cx="5004360" cy="360"/>
            </a:xfrm>
            <a:custGeom>
              <a:avLst/>
              <a:gdLst>
                <a:gd name="textAreaLeft" fmla="*/ 0 w 5004360"/>
                <a:gd name="textAreaRight" fmla="*/ 5005800 w 5004360"/>
                <a:gd name="textAreaTop" fmla="*/ 0 h 360"/>
                <a:gd name="textAreaBottom" fmla="*/ 5760 h 360"/>
              </a:gdLst>
              <a:ahLst/>
              <a:cxnLst/>
              <a:rect l="textAreaLeft" t="textAreaTop" r="textAreaRight" b="textAreaBottom"/>
              <a:pathLst>
                <a:path w="5257362">
                  <a:moveTo>
                    <a:pt x="0" y="0"/>
                  </a:moveTo>
                  <a:lnTo>
                    <a:pt x="5257362" y="0"/>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4640" rIns="90000" bIns="-44640" anchor="t">
              <a:noAutofit/>
            </a:bodyPr>
            <a:lstStyle/>
            <a:p>
              <a:pPr>
                <a:lnSpc>
                  <a:spcPct val="100000"/>
                </a:lnSpc>
              </a:pPr>
              <a:endParaRPr lang="en-US" sz="2400" b="0" strike="noStrike" spc="-1">
                <a:solidFill>
                  <a:srgbClr val="000000"/>
                </a:solidFill>
                <a:latin typeface="Arial"/>
                <a:ea typeface="MS PGothic"/>
              </a:endParaRPr>
            </a:p>
          </p:txBody>
        </p:sp>
        <p:sp>
          <p:nvSpPr>
            <p:cNvPr id="175" name="Shape 71"/>
            <p:cNvSpPr/>
            <p:nvPr/>
          </p:nvSpPr>
          <p:spPr>
            <a:xfrm>
              <a:off x="533160" y="1390320"/>
              <a:ext cx="5004360" cy="360"/>
            </a:xfrm>
            <a:custGeom>
              <a:avLst/>
              <a:gdLst>
                <a:gd name="textAreaLeft" fmla="*/ 0 w 5004360"/>
                <a:gd name="textAreaRight" fmla="*/ 5005800 w 5004360"/>
                <a:gd name="textAreaTop" fmla="*/ 0 h 360"/>
                <a:gd name="textAreaBottom" fmla="*/ 5760 h 360"/>
              </a:gdLst>
              <a:ahLst/>
              <a:cxnLst/>
              <a:rect l="textAreaLeft" t="textAreaTop" r="textAreaRight" b="textAreaBottom"/>
              <a:pathLst>
                <a:path w="5257362">
                  <a:moveTo>
                    <a:pt x="0" y="0"/>
                  </a:moveTo>
                  <a:lnTo>
                    <a:pt x="5257362" y="0"/>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4640" rIns="90000" bIns="-44640" anchor="t">
              <a:noAutofit/>
            </a:bodyPr>
            <a:lstStyle/>
            <a:p>
              <a:pPr>
                <a:lnSpc>
                  <a:spcPct val="100000"/>
                </a:lnSpc>
              </a:pPr>
              <a:endParaRPr lang="en-US" sz="2400" b="0" strike="noStrike" spc="-1">
                <a:solidFill>
                  <a:srgbClr val="000000"/>
                </a:solidFill>
                <a:latin typeface="Arial"/>
                <a:ea typeface="MS PGothic"/>
              </a:endParaRPr>
            </a:p>
          </p:txBody>
        </p:sp>
        <p:sp>
          <p:nvSpPr>
            <p:cNvPr id="176" name="Shape 72"/>
            <p:cNvSpPr/>
            <p:nvPr/>
          </p:nvSpPr>
          <p:spPr>
            <a:xfrm>
              <a:off x="533160" y="1088280"/>
              <a:ext cx="5004360" cy="360"/>
            </a:xfrm>
            <a:custGeom>
              <a:avLst/>
              <a:gdLst>
                <a:gd name="textAreaLeft" fmla="*/ 0 w 5004360"/>
                <a:gd name="textAreaRight" fmla="*/ 5005800 w 5004360"/>
                <a:gd name="textAreaTop" fmla="*/ 0 h 360"/>
                <a:gd name="textAreaBottom" fmla="*/ 5760 h 360"/>
              </a:gdLst>
              <a:ahLst/>
              <a:cxnLst/>
              <a:rect l="textAreaLeft" t="textAreaTop" r="textAreaRight" b="textAreaBottom"/>
              <a:pathLst>
                <a:path w="5257362">
                  <a:moveTo>
                    <a:pt x="0" y="0"/>
                  </a:moveTo>
                  <a:lnTo>
                    <a:pt x="5257362" y="0"/>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4640" rIns="90000" bIns="-44640" anchor="t">
              <a:noAutofit/>
            </a:bodyPr>
            <a:lstStyle/>
            <a:p>
              <a:pPr>
                <a:lnSpc>
                  <a:spcPct val="100000"/>
                </a:lnSpc>
              </a:pPr>
              <a:endParaRPr lang="en-US" sz="2400" b="0" strike="noStrike" spc="-1">
                <a:solidFill>
                  <a:srgbClr val="000000"/>
                </a:solidFill>
                <a:latin typeface="Arial"/>
                <a:ea typeface="MS PGothic"/>
              </a:endParaRPr>
            </a:p>
          </p:txBody>
        </p:sp>
        <p:sp>
          <p:nvSpPr>
            <p:cNvPr id="177" name="Shape 73"/>
            <p:cNvSpPr/>
            <p:nvPr/>
          </p:nvSpPr>
          <p:spPr>
            <a:xfrm>
              <a:off x="533160" y="1088280"/>
              <a:ext cx="360" cy="3003480"/>
            </a:xfrm>
            <a:custGeom>
              <a:avLst/>
              <a:gdLst>
                <a:gd name="textAreaLeft" fmla="*/ 0 w 360"/>
                <a:gd name="textAreaRight" fmla="*/ 5760 w 360"/>
                <a:gd name="textAreaTop" fmla="*/ 0 h 3003480"/>
                <a:gd name="textAreaBottom" fmla="*/ 3004920 h 3003480"/>
              </a:gdLst>
              <a:ahLst/>
              <a:cxnLst/>
              <a:rect l="textAreaLeft" t="textAreaTop" r="textAreaRight" b="textAreaBottom"/>
              <a:pathLst>
                <a:path h="3209183">
                  <a:moveTo>
                    <a:pt x="0" y="0"/>
                  </a:moveTo>
                  <a:lnTo>
                    <a:pt x="0" y="3209183"/>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78" name="Shape 74"/>
            <p:cNvSpPr/>
            <p:nvPr/>
          </p:nvSpPr>
          <p:spPr>
            <a:xfrm>
              <a:off x="1158120" y="1088280"/>
              <a:ext cx="360" cy="3003480"/>
            </a:xfrm>
            <a:custGeom>
              <a:avLst/>
              <a:gdLst>
                <a:gd name="textAreaLeft" fmla="*/ 0 w 360"/>
                <a:gd name="textAreaRight" fmla="*/ 5760 w 360"/>
                <a:gd name="textAreaTop" fmla="*/ 0 h 3003480"/>
                <a:gd name="textAreaBottom" fmla="*/ 3004920 h 3003480"/>
              </a:gdLst>
              <a:ahLst/>
              <a:cxnLst/>
              <a:rect l="textAreaLeft" t="textAreaTop" r="textAreaRight" b="textAreaBottom"/>
              <a:pathLst>
                <a:path h="3209183">
                  <a:moveTo>
                    <a:pt x="0" y="0"/>
                  </a:moveTo>
                  <a:lnTo>
                    <a:pt x="0" y="3209183"/>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79" name="Shape 75"/>
            <p:cNvSpPr/>
            <p:nvPr/>
          </p:nvSpPr>
          <p:spPr>
            <a:xfrm>
              <a:off x="1783080" y="1088280"/>
              <a:ext cx="360" cy="3003480"/>
            </a:xfrm>
            <a:custGeom>
              <a:avLst/>
              <a:gdLst>
                <a:gd name="textAreaLeft" fmla="*/ 0 w 360"/>
                <a:gd name="textAreaRight" fmla="*/ 5760 w 360"/>
                <a:gd name="textAreaTop" fmla="*/ 0 h 3003480"/>
                <a:gd name="textAreaBottom" fmla="*/ 3004920 h 3003480"/>
              </a:gdLst>
              <a:ahLst/>
              <a:cxnLst/>
              <a:rect l="textAreaLeft" t="textAreaTop" r="textAreaRight" b="textAreaBottom"/>
              <a:pathLst>
                <a:path h="3209183">
                  <a:moveTo>
                    <a:pt x="0" y="0"/>
                  </a:moveTo>
                  <a:lnTo>
                    <a:pt x="0" y="3209183"/>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80" name="Shape 76"/>
            <p:cNvSpPr/>
            <p:nvPr/>
          </p:nvSpPr>
          <p:spPr>
            <a:xfrm>
              <a:off x="2411640" y="1088280"/>
              <a:ext cx="360" cy="3003480"/>
            </a:xfrm>
            <a:custGeom>
              <a:avLst/>
              <a:gdLst>
                <a:gd name="textAreaLeft" fmla="*/ 0 w 360"/>
                <a:gd name="textAreaRight" fmla="*/ 5760 w 360"/>
                <a:gd name="textAreaTop" fmla="*/ 0 h 3003480"/>
                <a:gd name="textAreaBottom" fmla="*/ 3004920 h 3003480"/>
              </a:gdLst>
              <a:ahLst/>
              <a:cxnLst/>
              <a:rect l="textAreaLeft" t="textAreaTop" r="textAreaRight" b="textAreaBottom"/>
              <a:pathLst>
                <a:path h="3209183">
                  <a:moveTo>
                    <a:pt x="0" y="0"/>
                  </a:moveTo>
                  <a:lnTo>
                    <a:pt x="0" y="3209183"/>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81" name="Shape 77"/>
            <p:cNvSpPr/>
            <p:nvPr/>
          </p:nvSpPr>
          <p:spPr>
            <a:xfrm>
              <a:off x="3036240" y="1088280"/>
              <a:ext cx="360" cy="3003480"/>
            </a:xfrm>
            <a:custGeom>
              <a:avLst/>
              <a:gdLst>
                <a:gd name="textAreaLeft" fmla="*/ 0 w 360"/>
                <a:gd name="textAreaRight" fmla="*/ 5760 w 360"/>
                <a:gd name="textAreaTop" fmla="*/ 0 h 3003480"/>
                <a:gd name="textAreaBottom" fmla="*/ 3004920 h 3003480"/>
              </a:gdLst>
              <a:ahLst/>
              <a:cxnLst/>
              <a:rect l="textAreaLeft" t="textAreaTop" r="textAreaRight" b="textAreaBottom"/>
              <a:pathLst>
                <a:path h="3209183">
                  <a:moveTo>
                    <a:pt x="0" y="0"/>
                  </a:moveTo>
                  <a:lnTo>
                    <a:pt x="0" y="3209183"/>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82" name="Shape 78"/>
            <p:cNvSpPr/>
            <p:nvPr/>
          </p:nvSpPr>
          <p:spPr>
            <a:xfrm>
              <a:off x="3661200" y="1088280"/>
              <a:ext cx="360" cy="3003480"/>
            </a:xfrm>
            <a:custGeom>
              <a:avLst/>
              <a:gdLst>
                <a:gd name="textAreaLeft" fmla="*/ 0 w 360"/>
                <a:gd name="textAreaRight" fmla="*/ 5760 w 360"/>
                <a:gd name="textAreaTop" fmla="*/ 0 h 3003480"/>
                <a:gd name="textAreaBottom" fmla="*/ 3004920 h 3003480"/>
              </a:gdLst>
              <a:ahLst/>
              <a:cxnLst/>
              <a:rect l="textAreaLeft" t="textAreaTop" r="textAreaRight" b="textAreaBottom"/>
              <a:pathLst>
                <a:path h="3209183">
                  <a:moveTo>
                    <a:pt x="0" y="0"/>
                  </a:moveTo>
                  <a:lnTo>
                    <a:pt x="0" y="3209183"/>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83" name="Shape 79"/>
            <p:cNvSpPr/>
            <p:nvPr/>
          </p:nvSpPr>
          <p:spPr>
            <a:xfrm>
              <a:off x="4286160" y="1088280"/>
              <a:ext cx="360" cy="3003480"/>
            </a:xfrm>
            <a:custGeom>
              <a:avLst/>
              <a:gdLst>
                <a:gd name="textAreaLeft" fmla="*/ 0 w 360"/>
                <a:gd name="textAreaRight" fmla="*/ 5760 w 360"/>
                <a:gd name="textAreaTop" fmla="*/ 0 h 3003480"/>
                <a:gd name="textAreaBottom" fmla="*/ 3004920 h 3003480"/>
              </a:gdLst>
              <a:ahLst/>
              <a:cxnLst/>
              <a:rect l="textAreaLeft" t="textAreaTop" r="textAreaRight" b="textAreaBottom"/>
              <a:pathLst>
                <a:path h="3209183">
                  <a:moveTo>
                    <a:pt x="0" y="0"/>
                  </a:moveTo>
                  <a:lnTo>
                    <a:pt x="0" y="3209183"/>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84" name="Shape 80"/>
            <p:cNvSpPr/>
            <p:nvPr/>
          </p:nvSpPr>
          <p:spPr>
            <a:xfrm>
              <a:off x="4914720" y="1088280"/>
              <a:ext cx="360" cy="3003480"/>
            </a:xfrm>
            <a:custGeom>
              <a:avLst/>
              <a:gdLst>
                <a:gd name="textAreaLeft" fmla="*/ 0 w 360"/>
                <a:gd name="textAreaRight" fmla="*/ 5760 w 360"/>
                <a:gd name="textAreaTop" fmla="*/ 0 h 3003480"/>
                <a:gd name="textAreaBottom" fmla="*/ 3004920 h 3003480"/>
              </a:gdLst>
              <a:ahLst/>
              <a:cxnLst/>
              <a:rect l="textAreaLeft" t="textAreaTop" r="textAreaRight" b="textAreaBottom"/>
              <a:pathLst>
                <a:path h="3209183">
                  <a:moveTo>
                    <a:pt x="0" y="0"/>
                  </a:moveTo>
                  <a:lnTo>
                    <a:pt x="0" y="3209183"/>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85" name="Shape 81"/>
            <p:cNvSpPr/>
            <p:nvPr/>
          </p:nvSpPr>
          <p:spPr>
            <a:xfrm>
              <a:off x="5539680" y="1088280"/>
              <a:ext cx="360" cy="3003480"/>
            </a:xfrm>
            <a:custGeom>
              <a:avLst/>
              <a:gdLst>
                <a:gd name="textAreaLeft" fmla="*/ 0 w 360"/>
                <a:gd name="textAreaRight" fmla="*/ 5760 w 360"/>
                <a:gd name="textAreaTop" fmla="*/ 0 h 3003480"/>
                <a:gd name="textAreaBottom" fmla="*/ 3004920 h 3003480"/>
              </a:gdLst>
              <a:ahLst/>
              <a:cxnLst/>
              <a:rect l="textAreaLeft" t="textAreaTop" r="textAreaRight" b="textAreaBottom"/>
              <a:pathLst>
                <a:path h="3209183">
                  <a:moveTo>
                    <a:pt x="0" y="0"/>
                  </a:moveTo>
                  <a:lnTo>
                    <a:pt x="0" y="3209183"/>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86" name="Shape 6208"/>
            <p:cNvSpPr/>
            <p:nvPr/>
          </p:nvSpPr>
          <p:spPr>
            <a:xfrm>
              <a:off x="1114920" y="3244320"/>
              <a:ext cx="16200" cy="847080"/>
            </a:xfrm>
            <a:custGeom>
              <a:avLst/>
              <a:gdLst>
                <a:gd name="textAreaLeft" fmla="*/ 0 w 16200"/>
                <a:gd name="textAreaRight" fmla="*/ 17640 w 16200"/>
                <a:gd name="textAreaTop" fmla="*/ 0 h 847080"/>
                <a:gd name="textAreaBottom" fmla="*/ 848520 h 847080"/>
              </a:gdLst>
              <a:ahLst/>
              <a:cxnLst/>
              <a:rect l="textAreaLeft" t="textAreaTop" r="textAreaRight" b="textAreaBottom"/>
              <a:pathLst>
                <a:path w="18966" h="906614">
                  <a:moveTo>
                    <a:pt x="0" y="0"/>
                  </a:moveTo>
                  <a:lnTo>
                    <a:pt x="18966" y="0"/>
                  </a:lnTo>
                  <a:lnTo>
                    <a:pt x="18966" y="906614"/>
                  </a:lnTo>
                  <a:lnTo>
                    <a:pt x="0" y="906614"/>
                  </a:lnTo>
                  <a:lnTo>
                    <a:pt x="0" y="0"/>
                  </a:lnTo>
                </a:path>
              </a:pathLst>
            </a:custGeom>
            <a:solidFill>
              <a:srgbClr val="4471C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87" name="Shape 6209"/>
            <p:cNvSpPr/>
            <p:nvPr/>
          </p:nvSpPr>
          <p:spPr>
            <a:xfrm>
              <a:off x="1168920" y="3233880"/>
              <a:ext cx="12600" cy="857880"/>
            </a:xfrm>
            <a:custGeom>
              <a:avLst/>
              <a:gdLst>
                <a:gd name="textAreaLeft" fmla="*/ 0 w 12600"/>
                <a:gd name="textAreaRight" fmla="*/ 14040 w 12600"/>
                <a:gd name="textAreaTop" fmla="*/ 0 h 857880"/>
                <a:gd name="textAreaBottom" fmla="*/ 859320 h 857880"/>
              </a:gdLst>
              <a:ahLst/>
              <a:cxnLst/>
              <a:rect l="textAreaLeft" t="textAreaTop" r="textAreaRight" b="textAreaBottom"/>
              <a:pathLst>
                <a:path w="15173" h="917993">
                  <a:moveTo>
                    <a:pt x="0" y="0"/>
                  </a:moveTo>
                  <a:lnTo>
                    <a:pt x="15173" y="0"/>
                  </a:lnTo>
                  <a:lnTo>
                    <a:pt x="15173" y="917993"/>
                  </a:lnTo>
                  <a:lnTo>
                    <a:pt x="0" y="917993"/>
                  </a:lnTo>
                  <a:lnTo>
                    <a:pt x="0" y="0"/>
                  </a:lnTo>
                </a:path>
              </a:pathLst>
            </a:custGeom>
            <a:solidFill>
              <a:srgbClr val="4471C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88" name="Shape 6210"/>
            <p:cNvSpPr/>
            <p:nvPr/>
          </p:nvSpPr>
          <p:spPr>
            <a:xfrm>
              <a:off x="1219320" y="3226680"/>
              <a:ext cx="16200" cy="865080"/>
            </a:xfrm>
            <a:custGeom>
              <a:avLst/>
              <a:gdLst>
                <a:gd name="textAreaLeft" fmla="*/ 0 w 16200"/>
                <a:gd name="textAreaRight" fmla="*/ 17640 w 16200"/>
                <a:gd name="textAreaTop" fmla="*/ 0 h 865080"/>
                <a:gd name="textAreaBottom" fmla="*/ 866520 h 865080"/>
              </a:gdLst>
              <a:ahLst/>
              <a:cxnLst/>
              <a:rect l="textAreaLeft" t="textAreaTop" r="textAreaRight" b="textAreaBottom"/>
              <a:pathLst>
                <a:path w="18966" h="925580">
                  <a:moveTo>
                    <a:pt x="0" y="0"/>
                  </a:moveTo>
                  <a:lnTo>
                    <a:pt x="18966" y="0"/>
                  </a:lnTo>
                  <a:lnTo>
                    <a:pt x="18966" y="925580"/>
                  </a:lnTo>
                  <a:lnTo>
                    <a:pt x="0" y="925580"/>
                  </a:lnTo>
                  <a:lnTo>
                    <a:pt x="0" y="0"/>
                  </a:lnTo>
                </a:path>
              </a:pathLst>
            </a:custGeom>
            <a:solidFill>
              <a:srgbClr val="4471C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89" name="Shape 6211"/>
            <p:cNvSpPr/>
            <p:nvPr/>
          </p:nvSpPr>
          <p:spPr>
            <a:xfrm>
              <a:off x="1270080" y="3173400"/>
              <a:ext cx="16200" cy="918360"/>
            </a:xfrm>
            <a:custGeom>
              <a:avLst/>
              <a:gdLst>
                <a:gd name="textAreaLeft" fmla="*/ 0 w 16200"/>
                <a:gd name="textAreaRight" fmla="*/ 17640 w 16200"/>
                <a:gd name="textAreaTop" fmla="*/ 0 h 918360"/>
                <a:gd name="textAreaBottom" fmla="*/ 919800 h 918360"/>
              </a:gdLst>
              <a:ahLst/>
              <a:cxnLst/>
              <a:rect l="textAreaLeft" t="textAreaTop" r="textAreaRight" b="textAreaBottom"/>
              <a:pathLst>
                <a:path w="18965" h="982481">
                  <a:moveTo>
                    <a:pt x="0" y="0"/>
                  </a:moveTo>
                  <a:lnTo>
                    <a:pt x="18965" y="0"/>
                  </a:lnTo>
                  <a:lnTo>
                    <a:pt x="18965" y="982481"/>
                  </a:lnTo>
                  <a:lnTo>
                    <a:pt x="0" y="982481"/>
                  </a:lnTo>
                  <a:lnTo>
                    <a:pt x="0" y="0"/>
                  </a:lnTo>
                </a:path>
              </a:pathLst>
            </a:custGeom>
            <a:solidFill>
              <a:srgbClr val="4471C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90" name="Shape 6212"/>
            <p:cNvSpPr/>
            <p:nvPr/>
          </p:nvSpPr>
          <p:spPr>
            <a:xfrm>
              <a:off x="1324080" y="3123720"/>
              <a:ext cx="16200" cy="968040"/>
            </a:xfrm>
            <a:custGeom>
              <a:avLst/>
              <a:gdLst>
                <a:gd name="textAreaLeft" fmla="*/ 0 w 16200"/>
                <a:gd name="textAreaRight" fmla="*/ 17640 w 16200"/>
                <a:gd name="textAreaTop" fmla="*/ 0 h 968040"/>
                <a:gd name="textAreaBottom" fmla="*/ 969480 h 968040"/>
              </a:gdLst>
              <a:ahLst/>
              <a:cxnLst/>
              <a:rect l="textAreaLeft" t="textAreaTop" r="textAreaRight" b="textAreaBottom"/>
              <a:pathLst>
                <a:path w="18966" h="1035587">
                  <a:moveTo>
                    <a:pt x="0" y="0"/>
                  </a:moveTo>
                  <a:lnTo>
                    <a:pt x="18966" y="0"/>
                  </a:lnTo>
                  <a:lnTo>
                    <a:pt x="18966" y="1035587"/>
                  </a:lnTo>
                  <a:lnTo>
                    <a:pt x="0" y="1035587"/>
                  </a:lnTo>
                  <a:lnTo>
                    <a:pt x="0" y="0"/>
                  </a:lnTo>
                </a:path>
              </a:pathLst>
            </a:custGeom>
            <a:solidFill>
              <a:srgbClr val="4471C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91" name="Shape 6213"/>
            <p:cNvSpPr/>
            <p:nvPr/>
          </p:nvSpPr>
          <p:spPr>
            <a:xfrm>
              <a:off x="1374840" y="3045600"/>
              <a:ext cx="16200" cy="1046160"/>
            </a:xfrm>
            <a:custGeom>
              <a:avLst/>
              <a:gdLst>
                <a:gd name="textAreaLeft" fmla="*/ 0 w 16200"/>
                <a:gd name="textAreaRight" fmla="*/ 17640 w 16200"/>
                <a:gd name="textAreaTop" fmla="*/ 0 h 1046160"/>
                <a:gd name="textAreaBottom" fmla="*/ 1047600 h 1046160"/>
              </a:gdLst>
              <a:ahLst/>
              <a:cxnLst/>
              <a:rect l="textAreaLeft" t="textAreaTop" r="textAreaRight" b="textAreaBottom"/>
              <a:pathLst>
                <a:path w="18966" h="1119041">
                  <a:moveTo>
                    <a:pt x="0" y="0"/>
                  </a:moveTo>
                  <a:lnTo>
                    <a:pt x="18966" y="0"/>
                  </a:lnTo>
                  <a:lnTo>
                    <a:pt x="18966" y="1119041"/>
                  </a:lnTo>
                  <a:lnTo>
                    <a:pt x="0" y="1119041"/>
                  </a:lnTo>
                  <a:lnTo>
                    <a:pt x="0" y="0"/>
                  </a:lnTo>
                </a:path>
              </a:pathLst>
            </a:custGeom>
            <a:solidFill>
              <a:srgbClr val="4471C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92" name="Shape 6214"/>
            <p:cNvSpPr/>
            <p:nvPr/>
          </p:nvSpPr>
          <p:spPr>
            <a:xfrm>
              <a:off x="1428840" y="2995920"/>
              <a:ext cx="16200" cy="1095840"/>
            </a:xfrm>
            <a:custGeom>
              <a:avLst/>
              <a:gdLst>
                <a:gd name="textAreaLeft" fmla="*/ 0 w 16200"/>
                <a:gd name="textAreaRight" fmla="*/ 17640 w 16200"/>
                <a:gd name="textAreaTop" fmla="*/ 0 h 1095840"/>
                <a:gd name="textAreaBottom" fmla="*/ 1097280 h 1095840"/>
              </a:gdLst>
              <a:ahLst/>
              <a:cxnLst/>
              <a:rect l="textAreaLeft" t="textAreaTop" r="textAreaRight" b="textAreaBottom"/>
              <a:pathLst>
                <a:path w="18966" h="1172148">
                  <a:moveTo>
                    <a:pt x="0" y="0"/>
                  </a:moveTo>
                  <a:lnTo>
                    <a:pt x="18966" y="0"/>
                  </a:lnTo>
                  <a:lnTo>
                    <a:pt x="18966" y="1172148"/>
                  </a:lnTo>
                  <a:lnTo>
                    <a:pt x="0" y="1172148"/>
                  </a:lnTo>
                  <a:lnTo>
                    <a:pt x="0" y="0"/>
                  </a:lnTo>
                </a:path>
              </a:pathLst>
            </a:custGeom>
            <a:solidFill>
              <a:srgbClr val="4471C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93" name="Shape 6215"/>
            <p:cNvSpPr/>
            <p:nvPr/>
          </p:nvSpPr>
          <p:spPr>
            <a:xfrm>
              <a:off x="1479600" y="2960280"/>
              <a:ext cx="16200" cy="1131480"/>
            </a:xfrm>
            <a:custGeom>
              <a:avLst/>
              <a:gdLst>
                <a:gd name="textAreaLeft" fmla="*/ 0 w 16200"/>
                <a:gd name="textAreaRight" fmla="*/ 17640 w 16200"/>
                <a:gd name="textAreaTop" fmla="*/ 0 h 1131480"/>
                <a:gd name="textAreaBottom" fmla="*/ 1132920 h 1131480"/>
              </a:gdLst>
              <a:ahLst/>
              <a:cxnLst/>
              <a:rect l="textAreaLeft" t="textAreaTop" r="textAreaRight" b="textAreaBottom"/>
              <a:pathLst>
                <a:path w="18966" h="1210081">
                  <a:moveTo>
                    <a:pt x="0" y="0"/>
                  </a:moveTo>
                  <a:lnTo>
                    <a:pt x="18966" y="0"/>
                  </a:lnTo>
                  <a:lnTo>
                    <a:pt x="18966" y="1210081"/>
                  </a:lnTo>
                  <a:lnTo>
                    <a:pt x="0" y="1210081"/>
                  </a:lnTo>
                  <a:lnTo>
                    <a:pt x="0" y="0"/>
                  </a:lnTo>
                </a:path>
              </a:pathLst>
            </a:custGeom>
            <a:solidFill>
              <a:srgbClr val="4471C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94" name="Shape 6216"/>
            <p:cNvSpPr/>
            <p:nvPr/>
          </p:nvSpPr>
          <p:spPr>
            <a:xfrm>
              <a:off x="1533600" y="2924640"/>
              <a:ext cx="12600" cy="1166760"/>
            </a:xfrm>
            <a:custGeom>
              <a:avLst/>
              <a:gdLst>
                <a:gd name="textAreaLeft" fmla="*/ 0 w 12600"/>
                <a:gd name="textAreaRight" fmla="*/ 14040 w 12600"/>
                <a:gd name="textAreaTop" fmla="*/ 0 h 1166760"/>
                <a:gd name="textAreaBottom" fmla="*/ 1168200 h 1166760"/>
              </a:gdLst>
              <a:ahLst/>
              <a:cxnLst/>
              <a:rect l="textAreaLeft" t="textAreaTop" r="textAreaRight" b="textAreaBottom"/>
              <a:pathLst>
                <a:path w="15173" h="1248015">
                  <a:moveTo>
                    <a:pt x="0" y="0"/>
                  </a:moveTo>
                  <a:lnTo>
                    <a:pt x="15173" y="0"/>
                  </a:lnTo>
                  <a:lnTo>
                    <a:pt x="15173" y="1248015"/>
                  </a:lnTo>
                  <a:lnTo>
                    <a:pt x="0" y="1248015"/>
                  </a:lnTo>
                  <a:lnTo>
                    <a:pt x="0" y="0"/>
                  </a:lnTo>
                </a:path>
              </a:pathLst>
            </a:custGeom>
            <a:solidFill>
              <a:srgbClr val="4471C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95" name="Shape 6217"/>
            <p:cNvSpPr/>
            <p:nvPr/>
          </p:nvSpPr>
          <p:spPr>
            <a:xfrm>
              <a:off x="1584360" y="2846520"/>
              <a:ext cx="16200" cy="1244880"/>
            </a:xfrm>
            <a:custGeom>
              <a:avLst/>
              <a:gdLst>
                <a:gd name="textAreaLeft" fmla="*/ 0 w 16200"/>
                <a:gd name="textAreaRight" fmla="*/ 17640 w 16200"/>
                <a:gd name="textAreaTop" fmla="*/ 0 h 1244880"/>
                <a:gd name="textAreaBottom" fmla="*/ 1246320 h 1244880"/>
              </a:gdLst>
              <a:ahLst/>
              <a:cxnLst/>
              <a:rect l="textAreaLeft" t="textAreaTop" r="textAreaRight" b="textAreaBottom"/>
              <a:pathLst>
                <a:path w="18966" h="1331469">
                  <a:moveTo>
                    <a:pt x="0" y="0"/>
                  </a:moveTo>
                  <a:lnTo>
                    <a:pt x="18966" y="0"/>
                  </a:lnTo>
                  <a:lnTo>
                    <a:pt x="18966" y="1331469"/>
                  </a:lnTo>
                  <a:lnTo>
                    <a:pt x="0" y="1331469"/>
                  </a:lnTo>
                  <a:lnTo>
                    <a:pt x="0" y="0"/>
                  </a:lnTo>
                </a:path>
              </a:pathLst>
            </a:custGeom>
            <a:solidFill>
              <a:srgbClr val="4471C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96" name="Shape 6218"/>
            <p:cNvSpPr/>
            <p:nvPr/>
          </p:nvSpPr>
          <p:spPr>
            <a:xfrm>
              <a:off x="1634760" y="2800440"/>
              <a:ext cx="16200" cy="1291320"/>
            </a:xfrm>
            <a:custGeom>
              <a:avLst/>
              <a:gdLst>
                <a:gd name="textAreaLeft" fmla="*/ 0 w 16200"/>
                <a:gd name="textAreaRight" fmla="*/ 17640 w 16200"/>
                <a:gd name="textAreaTop" fmla="*/ 0 h 1291320"/>
                <a:gd name="textAreaBottom" fmla="*/ 1292760 h 1291320"/>
              </a:gdLst>
              <a:ahLst/>
              <a:cxnLst/>
              <a:rect l="textAreaLeft" t="textAreaTop" r="textAreaRight" b="textAreaBottom"/>
              <a:pathLst>
                <a:path w="18966" h="1380783">
                  <a:moveTo>
                    <a:pt x="0" y="0"/>
                  </a:moveTo>
                  <a:lnTo>
                    <a:pt x="18966" y="0"/>
                  </a:lnTo>
                  <a:lnTo>
                    <a:pt x="18966" y="1380783"/>
                  </a:lnTo>
                  <a:lnTo>
                    <a:pt x="0" y="1380783"/>
                  </a:lnTo>
                  <a:lnTo>
                    <a:pt x="0" y="0"/>
                  </a:lnTo>
                </a:path>
              </a:pathLst>
            </a:custGeom>
            <a:solidFill>
              <a:srgbClr val="4471C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97" name="Shape 6219"/>
            <p:cNvSpPr/>
            <p:nvPr/>
          </p:nvSpPr>
          <p:spPr>
            <a:xfrm>
              <a:off x="1689120" y="2761560"/>
              <a:ext cx="16200" cy="1330200"/>
            </a:xfrm>
            <a:custGeom>
              <a:avLst/>
              <a:gdLst>
                <a:gd name="textAreaLeft" fmla="*/ 0 w 16200"/>
                <a:gd name="textAreaRight" fmla="*/ 17640 w 16200"/>
                <a:gd name="textAreaTop" fmla="*/ 0 h 1330200"/>
                <a:gd name="textAreaBottom" fmla="*/ 1331640 h 1330200"/>
              </a:gdLst>
              <a:ahLst/>
              <a:cxnLst/>
              <a:rect l="textAreaLeft" t="textAreaTop" r="textAreaRight" b="textAreaBottom"/>
              <a:pathLst>
                <a:path w="18966" h="1422510">
                  <a:moveTo>
                    <a:pt x="0" y="0"/>
                  </a:moveTo>
                  <a:lnTo>
                    <a:pt x="18966" y="0"/>
                  </a:lnTo>
                  <a:lnTo>
                    <a:pt x="18966" y="1422510"/>
                  </a:lnTo>
                  <a:lnTo>
                    <a:pt x="0" y="1422510"/>
                  </a:lnTo>
                  <a:lnTo>
                    <a:pt x="0" y="0"/>
                  </a:lnTo>
                </a:path>
              </a:pathLst>
            </a:custGeom>
            <a:solidFill>
              <a:srgbClr val="4471C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98" name="Shape 6220"/>
            <p:cNvSpPr/>
            <p:nvPr/>
          </p:nvSpPr>
          <p:spPr>
            <a:xfrm>
              <a:off x="1739520" y="2693880"/>
              <a:ext cx="16200" cy="1397880"/>
            </a:xfrm>
            <a:custGeom>
              <a:avLst/>
              <a:gdLst>
                <a:gd name="textAreaLeft" fmla="*/ 0 w 16200"/>
                <a:gd name="textAreaRight" fmla="*/ 17640 w 16200"/>
                <a:gd name="textAreaTop" fmla="*/ 0 h 1397880"/>
                <a:gd name="textAreaBottom" fmla="*/ 1399320 h 1397880"/>
              </a:gdLst>
              <a:ahLst/>
              <a:cxnLst/>
              <a:rect l="textAreaLeft" t="textAreaTop" r="textAreaRight" b="textAreaBottom"/>
              <a:pathLst>
                <a:path w="18966" h="1494584">
                  <a:moveTo>
                    <a:pt x="0" y="0"/>
                  </a:moveTo>
                  <a:lnTo>
                    <a:pt x="18966" y="0"/>
                  </a:lnTo>
                  <a:lnTo>
                    <a:pt x="18966" y="1494584"/>
                  </a:lnTo>
                  <a:lnTo>
                    <a:pt x="0" y="1494584"/>
                  </a:lnTo>
                  <a:lnTo>
                    <a:pt x="0" y="0"/>
                  </a:lnTo>
                </a:path>
              </a:pathLst>
            </a:custGeom>
            <a:solidFill>
              <a:srgbClr val="4471C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199" name="Shape 95"/>
            <p:cNvSpPr/>
            <p:nvPr/>
          </p:nvSpPr>
          <p:spPr>
            <a:xfrm>
              <a:off x="1114920" y="3244320"/>
              <a:ext cx="16200" cy="847080"/>
            </a:xfrm>
            <a:custGeom>
              <a:avLst/>
              <a:gdLst>
                <a:gd name="textAreaLeft" fmla="*/ 0 w 16200"/>
                <a:gd name="textAreaRight" fmla="*/ 17640 w 16200"/>
                <a:gd name="textAreaTop" fmla="*/ 0 h 847080"/>
                <a:gd name="textAreaBottom" fmla="*/ 848520 h 847080"/>
              </a:gdLst>
              <a:ahLst/>
              <a:cxnLst/>
              <a:rect l="textAreaLeft" t="textAreaTop" r="textAreaRight" b="textAreaBottom"/>
              <a:pathLst>
                <a:path w="18966" h="906613">
                  <a:moveTo>
                    <a:pt x="0" y="0"/>
                  </a:moveTo>
                  <a:lnTo>
                    <a:pt x="18966" y="0"/>
                  </a:lnTo>
                  <a:lnTo>
                    <a:pt x="18966" y="906613"/>
                  </a:lnTo>
                  <a:lnTo>
                    <a:pt x="0" y="906613"/>
                  </a:lnTo>
                  <a:close/>
                </a:path>
              </a:pathLst>
            </a:custGeom>
            <a:noFill/>
            <a:ln w="2845">
              <a:solidFill>
                <a:srgbClr val="3F6DC2"/>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00" name="Shape 96"/>
            <p:cNvSpPr/>
            <p:nvPr/>
          </p:nvSpPr>
          <p:spPr>
            <a:xfrm>
              <a:off x="1168920" y="3233880"/>
              <a:ext cx="12600" cy="857880"/>
            </a:xfrm>
            <a:custGeom>
              <a:avLst/>
              <a:gdLst>
                <a:gd name="textAreaLeft" fmla="*/ 0 w 12600"/>
                <a:gd name="textAreaRight" fmla="*/ 14040 w 12600"/>
                <a:gd name="textAreaTop" fmla="*/ 0 h 857880"/>
                <a:gd name="textAreaBottom" fmla="*/ 859320 h 857880"/>
              </a:gdLst>
              <a:ahLst/>
              <a:cxnLst/>
              <a:rect l="textAreaLeft" t="textAreaTop" r="textAreaRight" b="textAreaBottom"/>
              <a:pathLst>
                <a:path w="15173" h="917993">
                  <a:moveTo>
                    <a:pt x="0" y="0"/>
                  </a:moveTo>
                  <a:lnTo>
                    <a:pt x="15173" y="0"/>
                  </a:lnTo>
                  <a:lnTo>
                    <a:pt x="15173" y="917993"/>
                  </a:lnTo>
                  <a:lnTo>
                    <a:pt x="0" y="917993"/>
                  </a:lnTo>
                  <a:close/>
                </a:path>
              </a:pathLst>
            </a:custGeom>
            <a:noFill/>
            <a:ln w="2845">
              <a:solidFill>
                <a:srgbClr val="3F6DC2"/>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01" name="Shape 97"/>
            <p:cNvSpPr/>
            <p:nvPr/>
          </p:nvSpPr>
          <p:spPr>
            <a:xfrm>
              <a:off x="1219320" y="3226680"/>
              <a:ext cx="16200" cy="865080"/>
            </a:xfrm>
            <a:custGeom>
              <a:avLst/>
              <a:gdLst>
                <a:gd name="textAreaLeft" fmla="*/ 0 w 16200"/>
                <a:gd name="textAreaRight" fmla="*/ 17640 w 16200"/>
                <a:gd name="textAreaTop" fmla="*/ 0 h 865080"/>
                <a:gd name="textAreaBottom" fmla="*/ 866520 h 865080"/>
              </a:gdLst>
              <a:ahLst/>
              <a:cxnLst/>
              <a:rect l="textAreaLeft" t="textAreaTop" r="textAreaRight" b="textAreaBottom"/>
              <a:pathLst>
                <a:path w="18966" h="925580">
                  <a:moveTo>
                    <a:pt x="0" y="0"/>
                  </a:moveTo>
                  <a:lnTo>
                    <a:pt x="18966" y="0"/>
                  </a:lnTo>
                  <a:lnTo>
                    <a:pt x="18966" y="925580"/>
                  </a:lnTo>
                  <a:lnTo>
                    <a:pt x="0" y="925580"/>
                  </a:lnTo>
                  <a:close/>
                </a:path>
              </a:pathLst>
            </a:custGeom>
            <a:noFill/>
            <a:ln w="2845">
              <a:solidFill>
                <a:srgbClr val="3F6DC2"/>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02" name="Shape 98"/>
            <p:cNvSpPr/>
            <p:nvPr/>
          </p:nvSpPr>
          <p:spPr>
            <a:xfrm>
              <a:off x="1270080" y="3173400"/>
              <a:ext cx="16200" cy="918360"/>
            </a:xfrm>
            <a:custGeom>
              <a:avLst/>
              <a:gdLst>
                <a:gd name="textAreaLeft" fmla="*/ 0 w 16200"/>
                <a:gd name="textAreaRight" fmla="*/ 17640 w 16200"/>
                <a:gd name="textAreaTop" fmla="*/ 0 h 918360"/>
                <a:gd name="textAreaBottom" fmla="*/ 919800 h 918360"/>
              </a:gdLst>
              <a:ahLst/>
              <a:cxnLst/>
              <a:rect l="textAreaLeft" t="textAreaTop" r="textAreaRight" b="textAreaBottom"/>
              <a:pathLst>
                <a:path w="18966" h="982480">
                  <a:moveTo>
                    <a:pt x="0" y="0"/>
                  </a:moveTo>
                  <a:lnTo>
                    <a:pt x="18966" y="0"/>
                  </a:lnTo>
                  <a:lnTo>
                    <a:pt x="18966" y="982480"/>
                  </a:lnTo>
                  <a:lnTo>
                    <a:pt x="0" y="982480"/>
                  </a:lnTo>
                  <a:close/>
                </a:path>
              </a:pathLst>
            </a:custGeom>
            <a:noFill/>
            <a:ln w="2845">
              <a:solidFill>
                <a:srgbClr val="3F6DC2"/>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03" name="Shape 99"/>
            <p:cNvSpPr/>
            <p:nvPr/>
          </p:nvSpPr>
          <p:spPr>
            <a:xfrm>
              <a:off x="1324080" y="3123720"/>
              <a:ext cx="16200" cy="968040"/>
            </a:xfrm>
            <a:custGeom>
              <a:avLst/>
              <a:gdLst>
                <a:gd name="textAreaLeft" fmla="*/ 0 w 16200"/>
                <a:gd name="textAreaRight" fmla="*/ 17640 w 16200"/>
                <a:gd name="textAreaTop" fmla="*/ 0 h 968040"/>
                <a:gd name="textAreaBottom" fmla="*/ 969480 h 968040"/>
              </a:gdLst>
              <a:ahLst/>
              <a:cxnLst/>
              <a:rect l="textAreaLeft" t="textAreaTop" r="textAreaRight" b="textAreaBottom"/>
              <a:pathLst>
                <a:path w="18966" h="1035587">
                  <a:moveTo>
                    <a:pt x="0" y="0"/>
                  </a:moveTo>
                  <a:lnTo>
                    <a:pt x="18966" y="0"/>
                  </a:lnTo>
                  <a:lnTo>
                    <a:pt x="18966" y="1035587"/>
                  </a:lnTo>
                  <a:lnTo>
                    <a:pt x="0" y="1035587"/>
                  </a:lnTo>
                  <a:close/>
                </a:path>
              </a:pathLst>
            </a:custGeom>
            <a:noFill/>
            <a:ln w="2845">
              <a:solidFill>
                <a:srgbClr val="3F6DC2"/>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04" name="Shape 100"/>
            <p:cNvSpPr/>
            <p:nvPr/>
          </p:nvSpPr>
          <p:spPr>
            <a:xfrm>
              <a:off x="1374840" y="3045600"/>
              <a:ext cx="16200" cy="1046160"/>
            </a:xfrm>
            <a:custGeom>
              <a:avLst/>
              <a:gdLst>
                <a:gd name="textAreaLeft" fmla="*/ 0 w 16200"/>
                <a:gd name="textAreaRight" fmla="*/ 17640 w 16200"/>
                <a:gd name="textAreaTop" fmla="*/ 0 h 1046160"/>
                <a:gd name="textAreaBottom" fmla="*/ 1047600 h 1046160"/>
              </a:gdLst>
              <a:ahLst/>
              <a:cxnLst/>
              <a:rect l="textAreaLeft" t="textAreaTop" r="textAreaRight" b="textAreaBottom"/>
              <a:pathLst>
                <a:path w="18966" h="1119041">
                  <a:moveTo>
                    <a:pt x="0" y="0"/>
                  </a:moveTo>
                  <a:lnTo>
                    <a:pt x="18966" y="0"/>
                  </a:lnTo>
                  <a:lnTo>
                    <a:pt x="18966" y="1119041"/>
                  </a:lnTo>
                  <a:lnTo>
                    <a:pt x="0" y="1119041"/>
                  </a:lnTo>
                  <a:close/>
                </a:path>
              </a:pathLst>
            </a:custGeom>
            <a:noFill/>
            <a:ln w="2845">
              <a:solidFill>
                <a:srgbClr val="3F6DC2"/>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05" name="Shape 101"/>
            <p:cNvSpPr/>
            <p:nvPr/>
          </p:nvSpPr>
          <p:spPr>
            <a:xfrm>
              <a:off x="1428840" y="2995920"/>
              <a:ext cx="16200" cy="1095840"/>
            </a:xfrm>
            <a:custGeom>
              <a:avLst/>
              <a:gdLst>
                <a:gd name="textAreaLeft" fmla="*/ 0 w 16200"/>
                <a:gd name="textAreaRight" fmla="*/ 17640 w 16200"/>
                <a:gd name="textAreaTop" fmla="*/ 0 h 1095840"/>
                <a:gd name="textAreaBottom" fmla="*/ 1097280 h 1095840"/>
              </a:gdLst>
              <a:ahLst/>
              <a:cxnLst/>
              <a:rect l="textAreaLeft" t="textAreaTop" r="textAreaRight" b="textAreaBottom"/>
              <a:pathLst>
                <a:path w="18966" h="1172148">
                  <a:moveTo>
                    <a:pt x="0" y="0"/>
                  </a:moveTo>
                  <a:lnTo>
                    <a:pt x="18966" y="0"/>
                  </a:lnTo>
                  <a:lnTo>
                    <a:pt x="18966" y="1172148"/>
                  </a:lnTo>
                  <a:lnTo>
                    <a:pt x="0" y="1172148"/>
                  </a:lnTo>
                  <a:close/>
                </a:path>
              </a:pathLst>
            </a:custGeom>
            <a:noFill/>
            <a:ln w="2845">
              <a:solidFill>
                <a:srgbClr val="3F6DC2"/>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06" name="Shape 102"/>
            <p:cNvSpPr/>
            <p:nvPr/>
          </p:nvSpPr>
          <p:spPr>
            <a:xfrm>
              <a:off x="1479600" y="2960280"/>
              <a:ext cx="16200" cy="1131480"/>
            </a:xfrm>
            <a:custGeom>
              <a:avLst/>
              <a:gdLst>
                <a:gd name="textAreaLeft" fmla="*/ 0 w 16200"/>
                <a:gd name="textAreaRight" fmla="*/ 17640 w 16200"/>
                <a:gd name="textAreaTop" fmla="*/ 0 h 1131480"/>
                <a:gd name="textAreaBottom" fmla="*/ 1132920 h 1131480"/>
              </a:gdLst>
              <a:ahLst/>
              <a:cxnLst/>
              <a:rect l="textAreaLeft" t="textAreaTop" r="textAreaRight" b="textAreaBottom"/>
              <a:pathLst>
                <a:path w="18966" h="1210082">
                  <a:moveTo>
                    <a:pt x="0" y="0"/>
                  </a:moveTo>
                  <a:lnTo>
                    <a:pt x="18966" y="0"/>
                  </a:lnTo>
                  <a:lnTo>
                    <a:pt x="18966" y="1210082"/>
                  </a:lnTo>
                  <a:lnTo>
                    <a:pt x="0" y="1210082"/>
                  </a:lnTo>
                  <a:close/>
                </a:path>
              </a:pathLst>
            </a:custGeom>
            <a:noFill/>
            <a:ln w="2845">
              <a:solidFill>
                <a:srgbClr val="3F6DC2"/>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07" name="Shape 103"/>
            <p:cNvSpPr/>
            <p:nvPr/>
          </p:nvSpPr>
          <p:spPr>
            <a:xfrm>
              <a:off x="1533600" y="2924640"/>
              <a:ext cx="12600" cy="1166760"/>
            </a:xfrm>
            <a:custGeom>
              <a:avLst/>
              <a:gdLst>
                <a:gd name="textAreaLeft" fmla="*/ 0 w 12600"/>
                <a:gd name="textAreaRight" fmla="*/ 14040 w 12600"/>
                <a:gd name="textAreaTop" fmla="*/ 0 h 1166760"/>
                <a:gd name="textAreaBottom" fmla="*/ 1168200 h 1166760"/>
              </a:gdLst>
              <a:ahLst/>
              <a:cxnLst/>
              <a:rect l="textAreaLeft" t="textAreaTop" r="textAreaRight" b="textAreaBottom"/>
              <a:pathLst>
                <a:path w="15173" h="1248015">
                  <a:moveTo>
                    <a:pt x="0" y="0"/>
                  </a:moveTo>
                  <a:lnTo>
                    <a:pt x="15173" y="0"/>
                  </a:lnTo>
                  <a:lnTo>
                    <a:pt x="15173" y="1248015"/>
                  </a:lnTo>
                  <a:lnTo>
                    <a:pt x="0" y="1248015"/>
                  </a:lnTo>
                  <a:close/>
                </a:path>
              </a:pathLst>
            </a:custGeom>
            <a:noFill/>
            <a:ln w="2845">
              <a:solidFill>
                <a:srgbClr val="3F6DC2"/>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08" name="Shape 104"/>
            <p:cNvSpPr/>
            <p:nvPr/>
          </p:nvSpPr>
          <p:spPr>
            <a:xfrm>
              <a:off x="1584360" y="2846520"/>
              <a:ext cx="16200" cy="1244880"/>
            </a:xfrm>
            <a:custGeom>
              <a:avLst/>
              <a:gdLst>
                <a:gd name="textAreaLeft" fmla="*/ 0 w 16200"/>
                <a:gd name="textAreaRight" fmla="*/ 17640 w 16200"/>
                <a:gd name="textAreaTop" fmla="*/ 0 h 1244880"/>
                <a:gd name="textAreaBottom" fmla="*/ 1246320 h 1244880"/>
              </a:gdLst>
              <a:ahLst/>
              <a:cxnLst/>
              <a:rect l="textAreaLeft" t="textAreaTop" r="textAreaRight" b="textAreaBottom"/>
              <a:pathLst>
                <a:path w="18966" h="1331469">
                  <a:moveTo>
                    <a:pt x="0" y="0"/>
                  </a:moveTo>
                  <a:lnTo>
                    <a:pt x="18966" y="0"/>
                  </a:lnTo>
                  <a:lnTo>
                    <a:pt x="18966" y="1331469"/>
                  </a:lnTo>
                  <a:lnTo>
                    <a:pt x="0" y="1331469"/>
                  </a:lnTo>
                  <a:close/>
                </a:path>
              </a:pathLst>
            </a:custGeom>
            <a:noFill/>
            <a:ln w="2845">
              <a:solidFill>
                <a:srgbClr val="3F6DC2"/>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09" name="Shape 105"/>
            <p:cNvSpPr/>
            <p:nvPr/>
          </p:nvSpPr>
          <p:spPr>
            <a:xfrm>
              <a:off x="1634760" y="2800440"/>
              <a:ext cx="16200" cy="1291320"/>
            </a:xfrm>
            <a:custGeom>
              <a:avLst/>
              <a:gdLst>
                <a:gd name="textAreaLeft" fmla="*/ 0 w 16200"/>
                <a:gd name="textAreaRight" fmla="*/ 17640 w 16200"/>
                <a:gd name="textAreaTop" fmla="*/ 0 h 1291320"/>
                <a:gd name="textAreaBottom" fmla="*/ 1292760 h 1291320"/>
              </a:gdLst>
              <a:ahLst/>
              <a:cxnLst/>
              <a:rect l="textAreaLeft" t="textAreaTop" r="textAreaRight" b="textAreaBottom"/>
              <a:pathLst>
                <a:path w="18966" h="1380783">
                  <a:moveTo>
                    <a:pt x="0" y="0"/>
                  </a:moveTo>
                  <a:lnTo>
                    <a:pt x="18966" y="0"/>
                  </a:lnTo>
                  <a:lnTo>
                    <a:pt x="18966" y="1380783"/>
                  </a:lnTo>
                  <a:lnTo>
                    <a:pt x="0" y="1380783"/>
                  </a:lnTo>
                  <a:close/>
                </a:path>
              </a:pathLst>
            </a:custGeom>
            <a:noFill/>
            <a:ln w="2845">
              <a:solidFill>
                <a:srgbClr val="3F6DC2"/>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10" name="Shape 106"/>
            <p:cNvSpPr/>
            <p:nvPr/>
          </p:nvSpPr>
          <p:spPr>
            <a:xfrm>
              <a:off x="1689120" y="2761560"/>
              <a:ext cx="16200" cy="1330200"/>
            </a:xfrm>
            <a:custGeom>
              <a:avLst/>
              <a:gdLst>
                <a:gd name="textAreaLeft" fmla="*/ 0 w 16200"/>
                <a:gd name="textAreaRight" fmla="*/ 17640 w 16200"/>
                <a:gd name="textAreaTop" fmla="*/ 0 h 1330200"/>
                <a:gd name="textAreaBottom" fmla="*/ 1331640 h 1330200"/>
              </a:gdLst>
              <a:ahLst/>
              <a:cxnLst/>
              <a:rect l="textAreaLeft" t="textAreaTop" r="textAreaRight" b="textAreaBottom"/>
              <a:pathLst>
                <a:path w="18966" h="1422510">
                  <a:moveTo>
                    <a:pt x="0" y="0"/>
                  </a:moveTo>
                  <a:lnTo>
                    <a:pt x="18966" y="0"/>
                  </a:lnTo>
                  <a:lnTo>
                    <a:pt x="18966" y="1422510"/>
                  </a:lnTo>
                  <a:lnTo>
                    <a:pt x="0" y="1422510"/>
                  </a:lnTo>
                  <a:close/>
                </a:path>
              </a:pathLst>
            </a:custGeom>
            <a:noFill/>
            <a:ln w="2845">
              <a:solidFill>
                <a:srgbClr val="3F6DC2"/>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11" name="Shape 107"/>
            <p:cNvSpPr/>
            <p:nvPr/>
          </p:nvSpPr>
          <p:spPr>
            <a:xfrm>
              <a:off x="1739520" y="2693880"/>
              <a:ext cx="16200" cy="1397880"/>
            </a:xfrm>
            <a:custGeom>
              <a:avLst/>
              <a:gdLst>
                <a:gd name="textAreaLeft" fmla="*/ 0 w 16200"/>
                <a:gd name="textAreaRight" fmla="*/ 17640 w 16200"/>
                <a:gd name="textAreaTop" fmla="*/ 0 h 1397880"/>
                <a:gd name="textAreaBottom" fmla="*/ 1399320 h 1397880"/>
              </a:gdLst>
              <a:ahLst/>
              <a:cxnLst/>
              <a:rect l="textAreaLeft" t="textAreaTop" r="textAreaRight" b="textAreaBottom"/>
              <a:pathLst>
                <a:path w="18966" h="1494584">
                  <a:moveTo>
                    <a:pt x="0" y="0"/>
                  </a:moveTo>
                  <a:lnTo>
                    <a:pt x="18966" y="0"/>
                  </a:lnTo>
                  <a:lnTo>
                    <a:pt x="18966" y="1494584"/>
                  </a:lnTo>
                  <a:lnTo>
                    <a:pt x="0" y="1494584"/>
                  </a:lnTo>
                  <a:close/>
                </a:path>
              </a:pathLst>
            </a:custGeom>
            <a:noFill/>
            <a:ln w="2845">
              <a:solidFill>
                <a:srgbClr val="3F6DC2"/>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12" name="Shape 6221"/>
            <p:cNvSpPr/>
            <p:nvPr/>
          </p:nvSpPr>
          <p:spPr>
            <a:xfrm>
              <a:off x="1811880" y="2651400"/>
              <a:ext cx="12600" cy="1440360"/>
            </a:xfrm>
            <a:custGeom>
              <a:avLst/>
              <a:gdLst>
                <a:gd name="textAreaLeft" fmla="*/ 0 w 12600"/>
                <a:gd name="textAreaRight" fmla="*/ 14040 w 12600"/>
                <a:gd name="textAreaTop" fmla="*/ 0 h 1440360"/>
                <a:gd name="textAreaBottom" fmla="*/ 1441800 h 1440360"/>
              </a:gdLst>
              <a:ahLst/>
              <a:cxnLst/>
              <a:rect l="textAreaLeft" t="textAreaTop" r="textAreaRight" b="textAreaBottom"/>
              <a:pathLst>
                <a:path w="15173" h="1540104">
                  <a:moveTo>
                    <a:pt x="0" y="0"/>
                  </a:moveTo>
                  <a:lnTo>
                    <a:pt x="15173" y="0"/>
                  </a:lnTo>
                  <a:lnTo>
                    <a:pt x="15173" y="1540104"/>
                  </a:lnTo>
                  <a:lnTo>
                    <a:pt x="0" y="1540104"/>
                  </a:lnTo>
                  <a:lnTo>
                    <a:pt x="0" y="0"/>
                  </a:lnTo>
                </a:path>
              </a:pathLst>
            </a:custGeom>
            <a:solidFill>
              <a:srgbClr val="70AD47"/>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13" name="Shape 109"/>
            <p:cNvSpPr/>
            <p:nvPr/>
          </p:nvSpPr>
          <p:spPr>
            <a:xfrm>
              <a:off x="1811880" y="2651400"/>
              <a:ext cx="12600" cy="1440360"/>
            </a:xfrm>
            <a:custGeom>
              <a:avLst/>
              <a:gdLst>
                <a:gd name="textAreaLeft" fmla="*/ 0 w 12600"/>
                <a:gd name="textAreaRight" fmla="*/ 14040 w 12600"/>
                <a:gd name="textAreaTop" fmla="*/ 0 h 1440360"/>
                <a:gd name="textAreaBottom" fmla="*/ 1441800 h 1440360"/>
              </a:gdLst>
              <a:ahLst/>
              <a:cxnLst/>
              <a:rect l="textAreaLeft" t="textAreaTop" r="textAreaRight" b="textAreaBottom"/>
              <a:pathLst>
                <a:path w="15173" h="1540105">
                  <a:moveTo>
                    <a:pt x="0" y="0"/>
                  </a:moveTo>
                  <a:lnTo>
                    <a:pt x="15173" y="0"/>
                  </a:lnTo>
                  <a:lnTo>
                    <a:pt x="15173" y="1540105"/>
                  </a:lnTo>
                  <a:lnTo>
                    <a:pt x="0" y="1540105"/>
                  </a:lnTo>
                  <a:close/>
                </a:path>
              </a:pathLst>
            </a:custGeom>
            <a:noFill/>
            <a:ln w="2845">
              <a:solidFill>
                <a:srgbClr val="6DAC43"/>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14" name="Shape 6222"/>
            <p:cNvSpPr/>
            <p:nvPr/>
          </p:nvSpPr>
          <p:spPr>
            <a:xfrm>
              <a:off x="1862280" y="2604960"/>
              <a:ext cx="16200" cy="1486440"/>
            </a:xfrm>
            <a:custGeom>
              <a:avLst/>
              <a:gdLst>
                <a:gd name="textAreaLeft" fmla="*/ 0 w 16200"/>
                <a:gd name="textAreaRight" fmla="*/ 17640 w 16200"/>
                <a:gd name="textAreaTop" fmla="*/ 0 h 1486440"/>
                <a:gd name="textAreaBottom" fmla="*/ 1487880 h 1486440"/>
              </a:gdLst>
              <a:ahLst/>
              <a:cxnLst/>
              <a:rect l="textAreaLeft" t="textAreaTop" r="textAreaRight" b="textAreaBottom"/>
              <a:pathLst>
                <a:path w="18966" h="1589418">
                  <a:moveTo>
                    <a:pt x="0" y="0"/>
                  </a:moveTo>
                  <a:lnTo>
                    <a:pt x="18966" y="0"/>
                  </a:lnTo>
                  <a:lnTo>
                    <a:pt x="18966" y="1589418"/>
                  </a:lnTo>
                  <a:lnTo>
                    <a:pt x="0" y="1589418"/>
                  </a:lnTo>
                  <a:lnTo>
                    <a:pt x="0" y="0"/>
                  </a:lnTo>
                </a:path>
              </a:pathLst>
            </a:custGeom>
            <a:solidFill>
              <a:srgbClr val="70AD47"/>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15" name="Shape 111"/>
            <p:cNvSpPr/>
            <p:nvPr/>
          </p:nvSpPr>
          <p:spPr>
            <a:xfrm>
              <a:off x="1862280" y="2604960"/>
              <a:ext cx="16200" cy="1486440"/>
            </a:xfrm>
            <a:custGeom>
              <a:avLst/>
              <a:gdLst>
                <a:gd name="textAreaLeft" fmla="*/ 0 w 16200"/>
                <a:gd name="textAreaRight" fmla="*/ 17640 w 16200"/>
                <a:gd name="textAreaTop" fmla="*/ 0 h 1486440"/>
                <a:gd name="textAreaBottom" fmla="*/ 1487880 h 1486440"/>
              </a:gdLst>
              <a:ahLst/>
              <a:cxnLst/>
              <a:rect l="textAreaLeft" t="textAreaTop" r="textAreaRight" b="textAreaBottom"/>
              <a:pathLst>
                <a:path w="18966" h="1589418">
                  <a:moveTo>
                    <a:pt x="0" y="0"/>
                  </a:moveTo>
                  <a:lnTo>
                    <a:pt x="18966" y="0"/>
                  </a:lnTo>
                  <a:lnTo>
                    <a:pt x="18966" y="1589418"/>
                  </a:lnTo>
                  <a:lnTo>
                    <a:pt x="0" y="1589418"/>
                  </a:lnTo>
                  <a:close/>
                </a:path>
              </a:pathLst>
            </a:custGeom>
            <a:noFill/>
            <a:ln w="2845">
              <a:solidFill>
                <a:srgbClr val="6DAC43"/>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16" name="Shape 6223"/>
            <p:cNvSpPr/>
            <p:nvPr/>
          </p:nvSpPr>
          <p:spPr>
            <a:xfrm>
              <a:off x="1913040" y="2544840"/>
              <a:ext cx="16200" cy="1546920"/>
            </a:xfrm>
            <a:custGeom>
              <a:avLst/>
              <a:gdLst>
                <a:gd name="textAreaLeft" fmla="*/ 0 w 16200"/>
                <a:gd name="textAreaRight" fmla="*/ 17640 w 16200"/>
                <a:gd name="textAreaTop" fmla="*/ 0 h 1546920"/>
                <a:gd name="textAreaBottom" fmla="*/ 1548360 h 1546920"/>
              </a:gdLst>
              <a:ahLst/>
              <a:cxnLst/>
              <a:rect l="textAreaLeft" t="textAreaTop" r="textAreaRight" b="textAreaBottom"/>
              <a:pathLst>
                <a:path w="18966" h="1653905">
                  <a:moveTo>
                    <a:pt x="0" y="0"/>
                  </a:moveTo>
                  <a:lnTo>
                    <a:pt x="18966" y="0"/>
                  </a:lnTo>
                  <a:lnTo>
                    <a:pt x="18966" y="1653905"/>
                  </a:lnTo>
                  <a:lnTo>
                    <a:pt x="0" y="1653905"/>
                  </a:lnTo>
                  <a:lnTo>
                    <a:pt x="0" y="0"/>
                  </a:lnTo>
                </a:path>
              </a:pathLst>
            </a:custGeom>
            <a:solidFill>
              <a:srgbClr val="70AD47"/>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17" name="Shape 113"/>
            <p:cNvSpPr/>
            <p:nvPr/>
          </p:nvSpPr>
          <p:spPr>
            <a:xfrm>
              <a:off x="1913040" y="2544840"/>
              <a:ext cx="16200" cy="1546920"/>
            </a:xfrm>
            <a:custGeom>
              <a:avLst/>
              <a:gdLst>
                <a:gd name="textAreaLeft" fmla="*/ 0 w 16200"/>
                <a:gd name="textAreaRight" fmla="*/ 17640 w 16200"/>
                <a:gd name="textAreaTop" fmla="*/ 0 h 1546920"/>
                <a:gd name="textAreaBottom" fmla="*/ 1548360 h 1546920"/>
              </a:gdLst>
              <a:ahLst/>
              <a:cxnLst/>
              <a:rect l="textAreaLeft" t="textAreaTop" r="textAreaRight" b="textAreaBottom"/>
              <a:pathLst>
                <a:path w="18966" h="1653905">
                  <a:moveTo>
                    <a:pt x="0" y="0"/>
                  </a:moveTo>
                  <a:lnTo>
                    <a:pt x="18966" y="0"/>
                  </a:lnTo>
                  <a:lnTo>
                    <a:pt x="18966" y="1653905"/>
                  </a:lnTo>
                  <a:lnTo>
                    <a:pt x="0" y="1653905"/>
                  </a:lnTo>
                  <a:close/>
                </a:path>
              </a:pathLst>
            </a:custGeom>
            <a:noFill/>
            <a:ln w="2845">
              <a:solidFill>
                <a:srgbClr val="6DAC43"/>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18" name="Shape 6224"/>
            <p:cNvSpPr/>
            <p:nvPr/>
          </p:nvSpPr>
          <p:spPr>
            <a:xfrm>
              <a:off x="1967040" y="2502000"/>
              <a:ext cx="16200" cy="1589400"/>
            </a:xfrm>
            <a:custGeom>
              <a:avLst/>
              <a:gdLst>
                <a:gd name="textAreaLeft" fmla="*/ 0 w 16200"/>
                <a:gd name="textAreaRight" fmla="*/ 17640 w 16200"/>
                <a:gd name="textAreaTop" fmla="*/ 0 h 1589400"/>
                <a:gd name="textAreaBottom" fmla="*/ 1590840 h 1589400"/>
              </a:gdLst>
              <a:ahLst/>
              <a:cxnLst/>
              <a:rect l="textAreaLeft" t="textAreaTop" r="textAreaRight" b="textAreaBottom"/>
              <a:pathLst>
                <a:path w="18966" h="1699425">
                  <a:moveTo>
                    <a:pt x="0" y="0"/>
                  </a:moveTo>
                  <a:lnTo>
                    <a:pt x="18966" y="0"/>
                  </a:lnTo>
                  <a:lnTo>
                    <a:pt x="18966" y="1699425"/>
                  </a:lnTo>
                  <a:lnTo>
                    <a:pt x="0" y="1699425"/>
                  </a:lnTo>
                  <a:lnTo>
                    <a:pt x="0" y="0"/>
                  </a:lnTo>
                </a:path>
              </a:pathLst>
            </a:custGeom>
            <a:solidFill>
              <a:srgbClr val="70AD47"/>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19" name="Shape 6225"/>
            <p:cNvSpPr/>
            <p:nvPr/>
          </p:nvSpPr>
          <p:spPr>
            <a:xfrm>
              <a:off x="2017800" y="2438280"/>
              <a:ext cx="16200" cy="1653480"/>
            </a:xfrm>
            <a:custGeom>
              <a:avLst/>
              <a:gdLst>
                <a:gd name="textAreaLeft" fmla="*/ 0 w 16200"/>
                <a:gd name="textAreaRight" fmla="*/ 17640 w 16200"/>
                <a:gd name="textAreaTop" fmla="*/ 0 h 1653480"/>
                <a:gd name="textAreaBottom" fmla="*/ 1654920 h 1653480"/>
              </a:gdLst>
              <a:ahLst/>
              <a:cxnLst/>
              <a:rect l="textAreaLeft" t="textAreaTop" r="textAreaRight" b="textAreaBottom"/>
              <a:pathLst>
                <a:path w="18966" h="1767705">
                  <a:moveTo>
                    <a:pt x="0" y="0"/>
                  </a:moveTo>
                  <a:lnTo>
                    <a:pt x="18966" y="0"/>
                  </a:lnTo>
                  <a:lnTo>
                    <a:pt x="18966" y="1767705"/>
                  </a:lnTo>
                  <a:lnTo>
                    <a:pt x="0" y="1767705"/>
                  </a:lnTo>
                  <a:lnTo>
                    <a:pt x="0" y="0"/>
                  </a:lnTo>
                </a:path>
              </a:pathLst>
            </a:custGeom>
            <a:solidFill>
              <a:srgbClr val="70AD47"/>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20" name="Shape 6226"/>
            <p:cNvSpPr/>
            <p:nvPr/>
          </p:nvSpPr>
          <p:spPr>
            <a:xfrm>
              <a:off x="2071800" y="2377800"/>
              <a:ext cx="16200" cy="1713960"/>
            </a:xfrm>
            <a:custGeom>
              <a:avLst/>
              <a:gdLst>
                <a:gd name="textAreaLeft" fmla="*/ 0 w 16200"/>
                <a:gd name="textAreaRight" fmla="*/ 17640 w 16200"/>
                <a:gd name="textAreaTop" fmla="*/ 0 h 1713960"/>
                <a:gd name="textAreaBottom" fmla="*/ 1715400 h 1713960"/>
              </a:gdLst>
              <a:ahLst/>
              <a:cxnLst/>
              <a:rect l="textAreaLeft" t="textAreaTop" r="textAreaRight" b="textAreaBottom"/>
              <a:pathLst>
                <a:path w="18966" h="1832194">
                  <a:moveTo>
                    <a:pt x="0" y="0"/>
                  </a:moveTo>
                  <a:lnTo>
                    <a:pt x="18966" y="0"/>
                  </a:lnTo>
                  <a:lnTo>
                    <a:pt x="18966" y="1832194"/>
                  </a:lnTo>
                  <a:lnTo>
                    <a:pt x="0" y="1832194"/>
                  </a:lnTo>
                  <a:lnTo>
                    <a:pt x="0" y="0"/>
                  </a:lnTo>
                </a:path>
              </a:pathLst>
            </a:custGeom>
            <a:solidFill>
              <a:srgbClr val="70AD47"/>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21" name="Shape 6227"/>
            <p:cNvSpPr/>
            <p:nvPr/>
          </p:nvSpPr>
          <p:spPr>
            <a:xfrm>
              <a:off x="2122560" y="2328120"/>
              <a:ext cx="16200" cy="1763640"/>
            </a:xfrm>
            <a:custGeom>
              <a:avLst/>
              <a:gdLst>
                <a:gd name="textAreaLeft" fmla="*/ 0 w 16200"/>
                <a:gd name="textAreaRight" fmla="*/ 17640 w 16200"/>
                <a:gd name="textAreaTop" fmla="*/ 0 h 1763640"/>
                <a:gd name="textAreaBottom" fmla="*/ 1765080 h 1763640"/>
              </a:gdLst>
              <a:ahLst/>
              <a:cxnLst/>
              <a:rect l="textAreaLeft" t="textAreaTop" r="textAreaRight" b="textAreaBottom"/>
              <a:pathLst>
                <a:path w="18966" h="1885300">
                  <a:moveTo>
                    <a:pt x="0" y="0"/>
                  </a:moveTo>
                  <a:lnTo>
                    <a:pt x="18966" y="0"/>
                  </a:lnTo>
                  <a:lnTo>
                    <a:pt x="18966" y="1885300"/>
                  </a:lnTo>
                  <a:lnTo>
                    <a:pt x="0" y="1885300"/>
                  </a:lnTo>
                  <a:lnTo>
                    <a:pt x="0" y="0"/>
                  </a:lnTo>
                </a:path>
              </a:pathLst>
            </a:custGeom>
            <a:solidFill>
              <a:srgbClr val="70AD47"/>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22" name="Shape 6228"/>
            <p:cNvSpPr/>
            <p:nvPr/>
          </p:nvSpPr>
          <p:spPr>
            <a:xfrm>
              <a:off x="2176560" y="2274840"/>
              <a:ext cx="12600" cy="1816920"/>
            </a:xfrm>
            <a:custGeom>
              <a:avLst/>
              <a:gdLst>
                <a:gd name="textAreaLeft" fmla="*/ 0 w 12600"/>
                <a:gd name="textAreaRight" fmla="*/ 14040 w 12600"/>
                <a:gd name="textAreaTop" fmla="*/ 0 h 1816920"/>
                <a:gd name="textAreaBottom" fmla="*/ 1818360 h 1816920"/>
              </a:gdLst>
              <a:ahLst/>
              <a:cxnLst/>
              <a:rect l="textAreaLeft" t="textAreaTop" r="textAreaRight" b="textAreaBottom"/>
              <a:pathLst>
                <a:path w="15173" h="1942201">
                  <a:moveTo>
                    <a:pt x="0" y="0"/>
                  </a:moveTo>
                  <a:lnTo>
                    <a:pt x="15173" y="0"/>
                  </a:lnTo>
                  <a:lnTo>
                    <a:pt x="15173" y="1942201"/>
                  </a:lnTo>
                  <a:lnTo>
                    <a:pt x="0" y="1942201"/>
                  </a:lnTo>
                  <a:lnTo>
                    <a:pt x="0" y="0"/>
                  </a:lnTo>
                </a:path>
              </a:pathLst>
            </a:custGeom>
            <a:solidFill>
              <a:srgbClr val="70AD47"/>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23" name="Shape 6229"/>
            <p:cNvSpPr/>
            <p:nvPr/>
          </p:nvSpPr>
          <p:spPr>
            <a:xfrm>
              <a:off x="2227320" y="2221560"/>
              <a:ext cx="16200" cy="1870200"/>
            </a:xfrm>
            <a:custGeom>
              <a:avLst/>
              <a:gdLst>
                <a:gd name="textAreaLeft" fmla="*/ 0 w 16200"/>
                <a:gd name="textAreaRight" fmla="*/ 17640 w 16200"/>
                <a:gd name="textAreaTop" fmla="*/ 0 h 1870200"/>
                <a:gd name="textAreaBottom" fmla="*/ 1871640 h 1870200"/>
              </a:gdLst>
              <a:ahLst/>
              <a:cxnLst/>
              <a:rect l="textAreaLeft" t="textAreaTop" r="textAreaRight" b="textAreaBottom"/>
              <a:pathLst>
                <a:path w="18966" h="1999101">
                  <a:moveTo>
                    <a:pt x="0" y="0"/>
                  </a:moveTo>
                  <a:lnTo>
                    <a:pt x="18966" y="0"/>
                  </a:lnTo>
                  <a:lnTo>
                    <a:pt x="18966" y="1999101"/>
                  </a:lnTo>
                  <a:lnTo>
                    <a:pt x="0" y="1999101"/>
                  </a:lnTo>
                  <a:lnTo>
                    <a:pt x="0" y="0"/>
                  </a:lnTo>
                </a:path>
              </a:pathLst>
            </a:custGeom>
            <a:solidFill>
              <a:srgbClr val="70AD47"/>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24" name="Shape 120"/>
            <p:cNvSpPr/>
            <p:nvPr/>
          </p:nvSpPr>
          <p:spPr>
            <a:xfrm>
              <a:off x="1967040" y="2502000"/>
              <a:ext cx="16200" cy="1589400"/>
            </a:xfrm>
            <a:custGeom>
              <a:avLst/>
              <a:gdLst>
                <a:gd name="textAreaLeft" fmla="*/ 0 w 16200"/>
                <a:gd name="textAreaRight" fmla="*/ 17640 w 16200"/>
                <a:gd name="textAreaTop" fmla="*/ 0 h 1589400"/>
                <a:gd name="textAreaBottom" fmla="*/ 1590840 h 1589400"/>
              </a:gdLst>
              <a:ahLst/>
              <a:cxnLst/>
              <a:rect l="textAreaLeft" t="textAreaTop" r="textAreaRight" b="textAreaBottom"/>
              <a:pathLst>
                <a:path w="18966" h="1699425">
                  <a:moveTo>
                    <a:pt x="0" y="0"/>
                  </a:moveTo>
                  <a:lnTo>
                    <a:pt x="18966" y="0"/>
                  </a:lnTo>
                  <a:lnTo>
                    <a:pt x="18966" y="1699425"/>
                  </a:lnTo>
                  <a:lnTo>
                    <a:pt x="0" y="1699425"/>
                  </a:lnTo>
                  <a:close/>
                </a:path>
              </a:pathLst>
            </a:custGeom>
            <a:noFill/>
            <a:ln w="2845">
              <a:solidFill>
                <a:srgbClr val="00AC4E"/>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25" name="Shape 121"/>
            <p:cNvSpPr/>
            <p:nvPr/>
          </p:nvSpPr>
          <p:spPr>
            <a:xfrm>
              <a:off x="2017800" y="2438280"/>
              <a:ext cx="16200" cy="1653480"/>
            </a:xfrm>
            <a:custGeom>
              <a:avLst/>
              <a:gdLst>
                <a:gd name="textAreaLeft" fmla="*/ 0 w 16200"/>
                <a:gd name="textAreaRight" fmla="*/ 17640 w 16200"/>
                <a:gd name="textAreaTop" fmla="*/ 0 h 1653480"/>
                <a:gd name="textAreaBottom" fmla="*/ 1654920 h 1653480"/>
              </a:gdLst>
              <a:ahLst/>
              <a:cxnLst/>
              <a:rect l="textAreaLeft" t="textAreaTop" r="textAreaRight" b="textAreaBottom"/>
              <a:pathLst>
                <a:path w="18966" h="1767706">
                  <a:moveTo>
                    <a:pt x="0" y="0"/>
                  </a:moveTo>
                  <a:lnTo>
                    <a:pt x="18966" y="0"/>
                  </a:lnTo>
                  <a:lnTo>
                    <a:pt x="18966" y="1767706"/>
                  </a:lnTo>
                  <a:lnTo>
                    <a:pt x="0" y="1767706"/>
                  </a:lnTo>
                  <a:close/>
                </a:path>
              </a:pathLst>
            </a:custGeom>
            <a:noFill/>
            <a:ln w="2845">
              <a:solidFill>
                <a:srgbClr val="00AC4E"/>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26" name="Shape 122"/>
            <p:cNvSpPr/>
            <p:nvPr/>
          </p:nvSpPr>
          <p:spPr>
            <a:xfrm>
              <a:off x="2071800" y="2377800"/>
              <a:ext cx="16200" cy="1713960"/>
            </a:xfrm>
            <a:custGeom>
              <a:avLst/>
              <a:gdLst>
                <a:gd name="textAreaLeft" fmla="*/ 0 w 16200"/>
                <a:gd name="textAreaRight" fmla="*/ 17640 w 16200"/>
                <a:gd name="textAreaTop" fmla="*/ 0 h 1713960"/>
                <a:gd name="textAreaBottom" fmla="*/ 1715400 h 1713960"/>
              </a:gdLst>
              <a:ahLst/>
              <a:cxnLst/>
              <a:rect l="textAreaLeft" t="textAreaTop" r="textAreaRight" b="textAreaBottom"/>
              <a:pathLst>
                <a:path w="18966" h="1832193">
                  <a:moveTo>
                    <a:pt x="0" y="0"/>
                  </a:moveTo>
                  <a:lnTo>
                    <a:pt x="18966" y="0"/>
                  </a:lnTo>
                  <a:lnTo>
                    <a:pt x="18966" y="1832193"/>
                  </a:lnTo>
                  <a:lnTo>
                    <a:pt x="0" y="1832193"/>
                  </a:lnTo>
                  <a:close/>
                </a:path>
              </a:pathLst>
            </a:custGeom>
            <a:noFill/>
            <a:ln w="2845">
              <a:solidFill>
                <a:srgbClr val="00AC4E"/>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27" name="Shape 123"/>
            <p:cNvSpPr/>
            <p:nvPr/>
          </p:nvSpPr>
          <p:spPr>
            <a:xfrm>
              <a:off x="2122560" y="2328120"/>
              <a:ext cx="16200" cy="1763640"/>
            </a:xfrm>
            <a:custGeom>
              <a:avLst/>
              <a:gdLst>
                <a:gd name="textAreaLeft" fmla="*/ 0 w 16200"/>
                <a:gd name="textAreaRight" fmla="*/ 17640 w 16200"/>
                <a:gd name="textAreaTop" fmla="*/ 0 h 1763640"/>
                <a:gd name="textAreaBottom" fmla="*/ 1765080 h 1763640"/>
              </a:gdLst>
              <a:ahLst/>
              <a:cxnLst/>
              <a:rect l="textAreaLeft" t="textAreaTop" r="textAreaRight" b="textAreaBottom"/>
              <a:pathLst>
                <a:path w="18966" h="1885300">
                  <a:moveTo>
                    <a:pt x="0" y="0"/>
                  </a:moveTo>
                  <a:lnTo>
                    <a:pt x="18966" y="0"/>
                  </a:lnTo>
                  <a:lnTo>
                    <a:pt x="18966" y="1885300"/>
                  </a:lnTo>
                  <a:lnTo>
                    <a:pt x="0" y="1885300"/>
                  </a:lnTo>
                  <a:close/>
                </a:path>
              </a:pathLst>
            </a:custGeom>
            <a:noFill/>
            <a:ln w="2845">
              <a:solidFill>
                <a:srgbClr val="00AC4E"/>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28" name="Shape 124"/>
            <p:cNvSpPr/>
            <p:nvPr/>
          </p:nvSpPr>
          <p:spPr>
            <a:xfrm>
              <a:off x="2176560" y="2274840"/>
              <a:ext cx="12600" cy="1816920"/>
            </a:xfrm>
            <a:custGeom>
              <a:avLst/>
              <a:gdLst>
                <a:gd name="textAreaLeft" fmla="*/ 0 w 12600"/>
                <a:gd name="textAreaRight" fmla="*/ 14040 w 12600"/>
                <a:gd name="textAreaTop" fmla="*/ 0 h 1816920"/>
                <a:gd name="textAreaBottom" fmla="*/ 1818360 h 1816920"/>
              </a:gdLst>
              <a:ahLst/>
              <a:cxnLst/>
              <a:rect l="textAreaLeft" t="textAreaTop" r="textAreaRight" b="textAreaBottom"/>
              <a:pathLst>
                <a:path w="15173" h="1942200">
                  <a:moveTo>
                    <a:pt x="0" y="0"/>
                  </a:moveTo>
                  <a:lnTo>
                    <a:pt x="15173" y="0"/>
                  </a:lnTo>
                  <a:lnTo>
                    <a:pt x="15173" y="1942200"/>
                  </a:lnTo>
                  <a:lnTo>
                    <a:pt x="0" y="1942200"/>
                  </a:lnTo>
                  <a:close/>
                </a:path>
              </a:pathLst>
            </a:custGeom>
            <a:noFill/>
            <a:ln w="2845">
              <a:solidFill>
                <a:srgbClr val="00AC4E"/>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29" name="Shape 125"/>
            <p:cNvSpPr/>
            <p:nvPr/>
          </p:nvSpPr>
          <p:spPr>
            <a:xfrm>
              <a:off x="2227320" y="2221560"/>
              <a:ext cx="16200" cy="1870200"/>
            </a:xfrm>
            <a:custGeom>
              <a:avLst/>
              <a:gdLst>
                <a:gd name="textAreaLeft" fmla="*/ 0 w 16200"/>
                <a:gd name="textAreaRight" fmla="*/ 17640 w 16200"/>
                <a:gd name="textAreaTop" fmla="*/ 0 h 1870200"/>
                <a:gd name="textAreaBottom" fmla="*/ 1871640 h 1870200"/>
              </a:gdLst>
              <a:ahLst/>
              <a:cxnLst/>
              <a:rect l="textAreaLeft" t="textAreaTop" r="textAreaRight" b="textAreaBottom"/>
              <a:pathLst>
                <a:path w="18966" h="1999101">
                  <a:moveTo>
                    <a:pt x="0" y="0"/>
                  </a:moveTo>
                  <a:lnTo>
                    <a:pt x="18966" y="0"/>
                  </a:lnTo>
                  <a:lnTo>
                    <a:pt x="18966" y="1999101"/>
                  </a:lnTo>
                  <a:lnTo>
                    <a:pt x="0" y="1999101"/>
                  </a:lnTo>
                  <a:close/>
                </a:path>
              </a:pathLst>
            </a:custGeom>
            <a:noFill/>
            <a:ln w="2845">
              <a:solidFill>
                <a:srgbClr val="00AC4E"/>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30" name="Shape 126"/>
            <p:cNvSpPr/>
            <p:nvPr/>
          </p:nvSpPr>
          <p:spPr>
            <a:xfrm>
              <a:off x="533160" y="4093560"/>
              <a:ext cx="5004360" cy="360"/>
            </a:xfrm>
            <a:custGeom>
              <a:avLst/>
              <a:gdLst>
                <a:gd name="textAreaLeft" fmla="*/ 0 w 5004360"/>
                <a:gd name="textAreaRight" fmla="*/ 5005800 w 5004360"/>
                <a:gd name="textAreaTop" fmla="*/ 0 h 360"/>
                <a:gd name="textAreaBottom" fmla="*/ 5760 h 360"/>
              </a:gdLst>
              <a:ahLst/>
              <a:cxnLst/>
              <a:rect l="textAreaLeft" t="textAreaTop" r="textAreaRight" b="textAreaBottom"/>
              <a:pathLst>
                <a:path w="5257362">
                  <a:moveTo>
                    <a:pt x="0" y="0"/>
                  </a:moveTo>
                  <a:lnTo>
                    <a:pt x="5257362" y="0"/>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4640" rIns="90000" bIns="-44640" anchor="t">
              <a:noAutofit/>
            </a:bodyPr>
            <a:lstStyle/>
            <a:p>
              <a:pPr>
                <a:lnSpc>
                  <a:spcPct val="100000"/>
                </a:lnSpc>
              </a:pPr>
              <a:endParaRPr lang="en-US" sz="2400" b="0" strike="noStrike" spc="-1">
                <a:solidFill>
                  <a:srgbClr val="000000"/>
                </a:solidFill>
                <a:latin typeface="Arial"/>
                <a:ea typeface="MS PGothic"/>
              </a:endParaRPr>
            </a:p>
          </p:txBody>
        </p:sp>
        <p:sp>
          <p:nvSpPr>
            <p:cNvPr id="231" name="Shape 127"/>
            <p:cNvSpPr/>
            <p:nvPr/>
          </p:nvSpPr>
          <p:spPr>
            <a:xfrm>
              <a:off x="531360" y="1090080"/>
              <a:ext cx="4979160" cy="2433600"/>
            </a:xfrm>
            <a:custGeom>
              <a:avLst/>
              <a:gdLst>
                <a:gd name="textAreaLeft" fmla="*/ 0 w 4979160"/>
                <a:gd name="textAreaRight" fmla="*/ 4980600 w 4979160"/>
                <a:gd name="textAreaTop" fmla="*/ 0 h 2433600"/>
                <a:gd name="textAreaBottom" fmla="*/ 2435040 h 2433600"/>
              </a:gdLst>
              <a:ahLst/>
              <a:cxnLst/>
              <a:rect l="textAreaLeft" t="textAreaTop" r="textAreaRight" b="textAreaBottom"/>
              <a:pathLst>
                <a:path w="5230875" h="2600916">
                  <a:moveTo>
                    <a:pt x="0" y="2600916"/>
                  </a:moveTo>
                  <a:lnTo>
                    <a:pt x="629734" y="2298776"/>
                  </a:lnTo>
                  <a:lnTo>
                    <a:pt x="686632" y="2245669"/>
                  </a:lnTo>
                  <a:lnTo>
                    <a:pt x="739736" y="2192562"/>
                  </a:lnTo>
                  <a:lnTo>
                    <a:pt x="796634" y="2139455"/>
                  </a:lnTo>
                  <a:lnTo>
                    <a:pt x="849739" y="2082555"/>
                  </a:lnTo>
                  <a:lnTo>
                    <a:pt x="906637" y="2029448"/>
                  </a:lnTo>
                  <a:lnTo>
                    <a:pt x="959741" y="1976341"/>
                  </a:lnTo>
                  <a:lnTo>
                    <a:pt x="1012846" y="1923234"/>
                  </a:lnTo>
                  <a:lnTo>
                    <a:pt x="1069744" y="1866333"/>
                  </a:lnTo>
                  <a:lnTo>
                    <a:pt x="1122848" y="1813226"/>
                  </a:lnTo>
                  <a:lnTo>
                    <a:pt x="1179746" y="1760119"/>
                  </a:lnTo>
                  <a:lnTo>
                    <a:pt x="1232851" y="1707012"/>
                  </a:lnTo>
                  <a:lnTo>
                    <a:pt x="1289749" y="1650112"/>
                  </a:lnTo>
                  <a:lnTo>
                    <a:pt x="1342854" y="1593211"/>
                  </a:lnTo>
                  <a:lnTo>
                    <a:pt x="1399751" y="1532517"/>
                  </a:lnTo>
                  <a:lnTo>
                    <a:pt x="1452856" y="1471824"/>
                  </a:lnTo>
                  <a:lnTo>
                    <a:pt x="1505961" y="1414923"/>
                  </a:lnTo>
                  <a:lnTo>
                    <a:pt x="1562859" y="1354230"/>
                  </a:lnTo>
                  <a:lnTo>
                    <a:pt x="1615963" y="1293536"/>
                  </a:lnTo>
                  <a:lnTo>
                    <a:pt x="1672861" y="1236635"/>
                  </a:lnTo>
                  <a:lnTo>
                    <a:pt x="1725966" y="1191115"/>
                  </a:lnTo>
                  <a:lnTo>
                    <a:pt x="1782864" y="1149388"/>
                  </a:lnTo>
                  <a:lnTo>
                    <a:pt x="1835968" y="1107661"/>
                  </a:lnTo>
                  <a:lnTo>
                    <a:pt x="1889073" y="1062141"/>
                  </a:lnTo>
                  <a:lnTo>
                    <a:pt x="1945971" y="1020414"/>
                  </a:lnTo>
                  <a:lnTo>
                    <a:pt x="2602193" y="451410"/>
                  </a:lnTo>
                  <a:lnTo>
                    <a:pt x="3258415" y="254155"/>
                  </a:lnTo>
                  <a:lnTo>
                    <a:pt x="3918430" y="102421"/>
                  </a:lnTo>
                  <a:lnTo>
                    <a:pt x="4574652" y="0"/>
                  </a:lnTo>
                  <a:lnTo>
                    <a:pt x="5230875" y="0"/>
                  </a:lnTo>
                </a:path>
              </a:pathLst>
            </a:custGeom>
            <a:noFill/>
            <a:ln w="8535" cap="rnd">
              <a:solidFill>
                <a:srgbClr val="EC792A"/>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sp>
          <p:nvSpPr>
            <p:cNvPr id="232" name="Rectangle 81"/>
            <p:cNvSpPr/>
            <p:nvPr/>
          </p:nvSpPr>
          <p:spPr>
            <a:xfrm>
              <a:off x="366120" y="4052160"/>
              <a:ext cx="5148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0</a:t>
              </a:r>
              <a:endParaRPr lang="it-IT" sz="600" b="0" strike="noStrike" spc="-1">
                <a:solidFill>
                  <a:srgbClr val="000000"/>
                </a:solidFill>
                <a:latin typeface="Arial"/>
              </a:endParaRPr>
            </a:p>
          </p:txBody>
        </p:sp>
        <p:sp>
          <p:nvSpPr>
            <p:cNvPr id="233" name="Rectangle 82"/>
            <p:cNvSpPr/>
            <p:nvPr/>
          </p:nvSpPr>
          <p:spPr>
            <a:xfrm>
              <a:off x="405720" y="4052160"/>
              <a:ext cx="8352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a:t>
              </a:r>
              <a:endParaRPr lang="it-IT" sz="600" b="0" strike="noStrike" spc="-1">
                <a:solidFill>
                  <a:srgbClr val="000000"/>
                </a:solidFill>
                <a:latin typeface="Arial"/>
              </a:endParaRPr>
            </a:p>
          </p:txBody>
        </p:sp>
        <p:sp>
          <p:nvSpPr>
            <p:cNvPr id="234" name="Rectangle 83"/>
            <p:cNvSpPr/>
            <p:nvPr/>
          </p:nvSpPr>
          <p:spPr>
            <a:xfrm>
              <a:off x="325800" y="3753720"/>
              <a:ext cx="10440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10</a:t>
              </a:r>
              <a:endParaRPr lang="it-IT" sz="600" b="0" strike="noStrike" spc="-1">
                <a:solidFill>
                  <a:srgbClr val="000000"/>
                </a:solidFill>
                <a:latin typeface="Arial"/>
              </a:endParaRPr>
            </a:p>
          </p:txBody>
        </p:sp>
        <p:sp>
          <p:nvSpPr>
            <p:cNvPr id="235" name="Rectangle 84"/>
            <p:cNvSpPr/>
            <p:nvPr/>
          </p:nvSpPr>
          <p:spPr>
            <a:xfrm>
              <a:off x="405360" y="3753720"/>
              <a:ext cx="8352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a:t>
              </a:r>
              <a:endParaRPr lang="it-IT" sz="600" b="0" strike="noStrike" spc="-1">
                <a:solidFill>
                  <a:srgbClr val="000000"/>
                </a:solidFill>
                <a:latin typeface="Arial"/>
              </a:endParaRPr>
            </a:p>
          </p:txBody>
        </p:sp>
        <p:sp>
          <p:nvSpPr>
            <p:cNvPr id="236" name="Rectangle 85"/>
            <p:cNvSpPr/>
            <p:nvPr/>
          </p:nvSpPr>
          <p:spPr>
            <a:xfrm>
              <a:off x="405360" y="3452040"/>
              <a:ext cx="8352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a:t>
              </a:r>
              <a:endParaRPr lang="it-IT" sz="600" b="0" strike="noStrike" spc="-1">
                <a:solidFill>
                  <a:srgbClr val="000000"/>
                </a:solidFill>
                <a:latin typeface="Arial"/>
              </a:endParaRPr>
            </a:p>
          </p:txBody>
        </p:sp>
        <p:sp>
          <p:nvSpPr>
            <p:cNvPr id="237" name="Rectangle 86"/>
            <p:cNvSpPr/>
            <p:nvPr/>
          </p:nvSpPr>
          <p:spPr>
            <a:xfrm>
              <a:off x="325800" y="3452040"/>
              <a:ext cx="10440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20</a:t>
              </a:r>
              <a:endParaRPr lang="it-IT" sz="600" b="0" strike="noStrike" spc="-1">
                <a:solidFill>
                  <a:srgbClr val="000000"/>
                </a:solidFill>
                <a:latin typeface="Arial"/>
              </a:endParaRPr>
            </a:p>
          </p:txBody>
        </p:sp>
        <p:sp>
          <p:nvSpPr>
            <p:cNvPr id="238" name="Rectangle 87"/>
            <p:cNvSpPr/>
            <p:nvPr/>
          </p:nvSpPr>
          <p:spPr>
            <a:xfrm>
              <a:off x="405360" y="3150000"/>
              <a:ext cx="8352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a:t>
              </a:r>
              <a:endParaRPr lang="it-IT" sz="600" b="0" strike="noStrike" spc="-1">
                <a:solidFill>
                  <a:srgbClr val="000000"/>
                </a:solidFill>
                <a:latin typeface="Arial"/>
              </a:endParaRPr>
            </a:p>
          </p:txBody>
        </p:sp>
        <p:sp>
          <p:nvSpPr>
            <p:cNvPr id="239" name="Rectangle 88"/>
            <p:cNvSpPr/>
            <p:nvPr/>
          </p:nvSpPr>
          <p:spPr>
            <a:xfrm>
              <a:off x="325800" y="3150000"/>
              <a:ext cx="10440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30</a:t>
              </a:r>
              <a:endParaRPr lang="it-IT" sz="600" b="0" strike="noStrike" spc="-1">
                <a:solidFill>
                  <a:srgbClr val="000000"/>
                </a:solidFill>
                <a:latin typeface="Arial"/>
              </a:endParaRPr>
            </a:p>
          </p:txBody>
        </p:sp>
        <p:sp>
          <p:nvSpPr>
            <p:cNvPr id="240" name="Rectangle 89"/>
            <p:cNvSpPr/>
            <p:nvPr/>
          </p:nvSpPr>
          <p:spPr>
            <a:xfrm>
              <a:off x="405360" y="2851560"/>
              <a:ext cx="8352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a:t>
              </a:r>
              <a:endParaRPr lang="it-IT" sz="600" b="0" strike="noStrike" spc="-1">
                <a:solidFill>
                  <a:srgbClr val="000000"/>
                </a:solidFill>
                <a:latin typeface="Arial"/>
              </a:endParaRPr>
            </a:p>
          </p:txBody>
        </p:sp>
        <p:sp>
          <p:nvSpPr>
            <p:cNvPr id="241" name="Rectangle 90"/>
            <p:cNvSpPr/>
            <p:nvPr/>
          </p:nvSpPr>
          <p:spPr>
            <a:xfrm>
              <a:off x="325800" y="2851560"/>
              <a:ext cx="10440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40</a:t>
              </a:r>
              <a:endParaRPr lang="it-IT" sz="600" b="0" strike="noStrike" spc="-1">
                <a:solidFill>
                  <a:srgbClr val="000000"/>
                </a:solidFill>
                <a:latin typeface="Arial"/>
              </a:endParaRPr>
            </a:p>
          </p:txBody>
        </p:sp>
        <p:sp>
          <p:nvSpPr>
            <p:cNvPr id="242" name="Rectangle 91"/>
            <p:cNvSpPr/>
            <p:nvPr/>
          </p:nvSpPr>
          <p:spPr>
            <a:xfrm>
              <a:off x="405360" y="2549520"/>
              <a:ext cx="8352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a:t>
              </a:r>
              <a:endParaRPr lang="it-IT" sz="600" b="0" strike="noStrike" spc="-1">
                <a:solidFill>
                  <a:srgbClr val="000000"/>
                </a:solidFill>
                <a:latin typeface="Arial"/>
              </a:endParaRPr>
            </a:p>
          </p:txBody>
        </p:sp>
        <p:sp>
          <p:nvSpPr>
            <p:cNvPr id="243" name="Rectangle 92"/>
            <p:cNvSpPr/>
            <p:nvPr/>
          </p:nvSpPr>
          <p:spPr>
            <a:xfrm>
              <a:off x="325800" y="2549520"/>
              <a:ext cx="10440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50</a:t>
              </a:r>
              <a:endParaRPr lang="it-IT" sz="600" b="0" strike="noStrike" spc="-1">
                <a:solidFill>
                  <a:srgbClr val="000000"/>
                </a:solidFill>
                <a:latin typeface="Arial"/>
              </a:endParaRPr>
            </a:p>
          </p:txBody>
        </p:sp>
        <p:sp>
          <p:nvSpPr>
            <p:cNvPr id="244" name="Rectangle 93"/>
            <p:cNvSpPr/>
            <p:nvPr/>
          </p:nvSpPr>
          <p:spPr>
            <a:xfrm>
              <a:off x="405360" y="2247840"/>
              <a:ext cx="8352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a:t>
              </a:r>
              <a:endParaRPr lang="it-IT" sz="600" b="0" strike="noStrike" spc="-1">
                <a:solidFill>
                  <a:srgbClr val="000000"/>
                </a:solidFill>
                <a:latin typeface="Arial"/>
              </a:endParaRPr>
            </a:p>
          </p:txBody>
        </p:sp>
        <p:sp>
          <p:nvSpPr>
            <p:cNvPr id="245" name="Rectangle 94"/>
            <p:cNvSpPr/>
            <p:nvPr/>
          </p:nvSpPr>
          <p:spPr>
            <a:xfrm>
              <a:off x="325800" y="2247840"/>
              <a:ext cx="10440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60</a:t>
              </a:r>
              <a:endParaRPr lang="it-IT" sz="600" b="0" strike="noStrike" spc="-1">
                <a:solidFill>
                  <a:srgbClr val="000000"/>
                </a:solidFill>
                <a:latin typeface="Arial"/>
              </a:endParaRPr>
            </a:p>
          </p:txBody>
        </p:sp>
        <p:sp>
          <p:nvSpPr>
            <p:cNvPr id="246" name="Rectangle 95"/>
            <p:cNvSpPr/>
            <p:nvPr/>
          </p:nvSpPr>
          <p:spPr>
            <a:xfrm>
              <a:off x="325800" y="1949400"/>
              <a:ext cx="10440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70</a:t>
              </a:r>
              <a:endParaRPr lang="it-IT" sz="600" b="0" strike="noStrike" spc="-1">
                <a:solidFill>
                  <a:srgbClr val="000000"/>
                </a:solidFill>
                <a:latin typeface="Arial"/>
              </a:endParaRPr>
            </a:p>
          </p:txBody>
        </p:sp>
        <p:sp>
          <p:nvSpPr>
            <p:cNvPr id="247" name="Rectangle 96"/>
            <p:cNvSpPr/>
            <p:nvPr/>
          </p:nvSpPr>
          <p:spPr>
            <a:xfrm>
              <a:off x="405360" y="1949400"/>
              <a:ext cx="8352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a:t>
              </a:r>
              <a:endParaRPr lang="it-IT" sz="600" b="0" strike="noStrike" spc="-1">
                <a:solidFill>
                  <a:srgbClr val="000000"/>
                </a:solidFill>
                <a:latin typeface="Arial"/>
              </a:endParaRPr>
            </a:p>
          </p:txBody>
        </p:sp>
        <p:sp>
          <p:nvSpPr>
            <p:cNvPr id="248" name="Rectangle 97"/>
            <p:cNvSpPr/>
            <p:nvPr/>
          </p:nvSpPr>
          <p:spPr>
            <a:xfrm>
              <a:off x="405360" y="1647360"/>
              <a:ext cx="8352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a:t>
              </a:r>
              <a:endParaRPr lang="it-IT" sz="600" b="0" strike="noStrike" spc="-1">
                <a:solidFill>
                  <a:srgbClr val="000000"/>
                </a:solidFill>
                <a:latin typeface="Arial"/>
              </a:endParaRPr>
            </a:p>
          </p:txBody>
        </p:sp>
        <p:sp>
          <p:nvSpPr>
            <p:cNvPr id="249" name="Rectangle 98"/>
            <p:cNvSpPr/>
            <p:nvPr/>
          </p:nvSpPr>
          <p:spPr>
            <a:xfrm>
              <a:off x="325800" y="1647360"/>
              <a:ext cx="10440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80</a:t>
              </a:r>
              <a:endParaRPr lang="it-IT" sz="600" b="0" strike="noStrike" spc="-1">
                <a:solidFill>
                  <a:srgbClr val="000000"/>
                </a:solidFill>
                <a:latin typeface="Arial"/>
              </a:endParaRPr>
            </a:p>
          </p:txBody>
        </p:sp>
        <p:sp>
          <p:nvSpPr>
            <p:cNvPr id="250" name="Rectangle 99"/>
            <p:cNvSpPr/>
            <p:nvPr/>
          </p:nvSpPr>
          <p:spPr>
            <a:xfrm>
              <a:off x="405360" y="1348920"/>
              <a:ext cx="8352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a:t>
              </a:r>
              <a:endParaRPr lang="it-IT" sz="600" b="0" strike="noStrike" spc="-1">
                <a:solidFill>
                  <a:srgbClr val="000000"/>
                </a:solidFill>
                <a:latin typeface="Arial"/>
              </a:endParaRPr>
            </a:p>
          </p:txBody>
        </p:sp>
        <p:sp>
          <p:nvSpPr>
            <p:cNvPr id="251" name="Rectangle 100"/>
            <p:cNvSpPr/>
            <p:nvPr/>
          </p:nvSpPr>
          <p:spPr>
            <a:xfrm>
              <a:off x="325800" y="1348920"/>
              <a:ext cx="10440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90</a:t>
              </a:r>
              <a:endParaRPr lang="it-IT" sz="600" b="0" strike="noStrike" spc="-1">
                <a:solidFill>
                  <a:srgbClr val="000000"/>
                </a:solidFill>
                <a:latin typeface="Arial"/>
              </a:endParaRPr>
            </a:p>
          </p:txBody>
        </p:sp>
        <p:sp>
          <p:nvSpPr>
            <p:cNvPr id="252" name="Rectangle 101"/>
            <p:cNvSpPr/>
            <p:nvPr/>
          </p:nvSpPr>
          <p:spPr>
            <a:xfrm>
              <a:off x="405000" y="1047240"/>
              <a:ext cx="8352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a:t>
              </a:r>
              <a:endParaRPr lang="it-IT" sz="600" b="0" strike="noStrike" spc="-1">
                <a:solidFill>
                  <a:srgbClr val="000000"/>
                </a:solidFill>
                <a:latin typeface="Arial"/>
              </a:endParaRPr>
            </a:p>
          </p:txBody>
        </p:sp>
        <p:sp>
          <p:nvSpPr>
            <p:cNvPr id="253" name="Rectangle 102"/>
            <p:cNvSpPr/>
            <p:nvPr/>
          </p:nvSpPr>
          <p:spPr>
            <a:xfrm>
              <a:off x="285840" y="1047240"/>
              <a:ext cx="15732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100</a:t>
              </a:r>
              <a:endParaRPr lang="it-IT" sz="600" b="0" strike="noStrike" spc="-1">
                <a:solidFill>
                  <a:srgbClr val="000000"/>
                </a:solidFill>
                <a:latin typeface="Arial"/>
              </a:endParaRPr>
            </a:p>
          </p:txBody>
        </p:sp>
        <p:sp>
          <p:nvSpPr>
            <p:cNvPr id="254" name="Rectangle 103"/>
            <p:cNvSpPr/>
            <p:nvPr/>
          </p:nvSpPr>
          <p:spPr>
            <a:xfrm>
              <a:off x="374040" y="4137480"/>
              <a:ext cx="48888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2023-01-01</a:t>
              </a:r>
              <a:endParaRPr lang="it-IT" sz="600" b="0" strike="noStrike" spc="-1">
                <a:solidFill>
                  <a:srgbClr val="000000"/>
                </a:solidFill>
                <a:latin typeface="Arial"/>
              </a:endParaRPr>
            </a:p>
          </p:txBody>
        </p:sp>
        <p:sp>
          <p:nvSpPr>
            <p:cNvPr id="255" name="Rectangle 104"/>
            <p:cNvSpPr/>
            <p:nvPr/>
          </p:nvSpPr>
          <p:spPr>
            <a:xfrm>
              <a:off x="999720" y="4137480"/>
              <a:ext cx="48888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2024-01-01</a:t>
              </a:r>
              <a:endParaRPr lang="it-IT" sz="600" b="0" strike="noStrike" spc="-1">
                <a:solidFill>
                  <a:srgbClr val="000000"/>
                </a:solidFill>
                <a:latin typeface="Arial"/>
              </a:endParaRPr>
            </a:p>
          </p:txBody>
        </p:sp>
        <p:sp>
          <p:nvSpPr>
            <p:cNvPr id="256" name="Rectangle 105"/>
            <p:cNvSpPr/>
            <p:nvPr/>
          </p:nvSpPr>
          <p:spPr>
            <a:xfrm>
              <a:off x="1625400" y="4137480"/>
              <a:ext cx="48888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2025-01-01</a:t>
              </a:r>
              <a:endParaRPr lang="it-IT" sz="600" b="0" strike="noStrike" spc="-1">
                <a:solidFill>
                  <a:srgbClr val="000000"/>
                </a:solidFill>
                <a:latin typeface="Arial"/>
              </a:endParaRPr>
            </a:p>
          </p:txBody>
        </p:sp>
        <p:sp>
          <p:nvSpPr>
            <p:cNvPr id="257" name="Rectangle 106"/>
            <p:cNvSpPr/>
            <p:nvPr/>
          </p:nvSpPr>
          <p:spPr>
            <a:xfrm>
              <a:off x="2251440" y="4137480"/>
              <a:ext cx="48888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2026-01-01</a:t>
              </a:r>
              <a:endParaRPr lang="it-IT" sz="600" b="0" strike="noStrike" spc="-1">
                <a:solidFill>
                  <a:srgbClr val="000000"/>
                </a:solidFill>
                <a:latin typeface="Arial"/>
              </a:endParaRPr>
            </a:p>
          </p:txBody>
        </p:sp>
        <p:sp>
          <p:nvSpPr>
            <p:cNvPr id="258" name="Rectangle 107"/>
            <p:cNvSpPr/>
            <p:nvPr/>
          </p:nvSpPr>
          <p:spPr>
            <a:xfrm>
              <a:off x="2877120" y="4137480"/>
              <a:ext cx="48888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2027-01-01</a:t>
              </a:r>
              <a:endParaRPr lang="it-IT" sz="600" b="0" strike="noStrike" spc="-1">
                <a:solidFill>
                  <a:srgbClr val="000000"/>
                </a:solidFill>
                <a:latin typeface="Arial"/>
              </a:endParaRPr>
            </a:p>
          </p:txBody>
        </p:sp>
        <p:sp>
          <p:nvSpPr>
            <p:cNvPr id="259" name="Rectangle 108"/>
            <p:cNvSpPr/>
            <p:nvPr/>
          </p:nvSpPr>
          <p:spPr>
            <a:xfrm>
              <a:off x="3502800" y="4137480"/>
              <a:ext cx="48888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2028-01-01</a:t>
              </a:r>
              <a:endParaRPr lang="it-IT" sz="600" b="0" strike="noStrike" spc="-1">
                <a:solidFill>
                  <a:srgbClr val="000000"/>
                </a:solidFill>
                <a:latin typeface="Arial"/>
              </a:endParaRPr>
            </a:p>
          </p:txBody>
        </p:sp>
        <p:sp>
          <p:nvSpPr>
            <p:cNvPr id="260" name="Rectangle 109"/>
            <p:cNvSpPr/>
            <p:nvPr/>
          </p:nvSpPr>
          <p:spPr>
            <a:xfrm>
              <a:off x="4128480" y="4137480"/>
              <a:ext cx="48888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2029-01-01</a:t>
              </a:r>
              <a:endParaRPr lang="it-IT" sz="600" b="0" strike="noStrike" spc="-1">
                <a:solidFill>
                  <a:srgbClr val="000000"/>
                </a:solidFill>
                <a:latin typeface="Arial"/>
              </a:endParaRPr>
            </a:p>
          </p:txBody>
        </p:sp>
        <p:sp>
          <p:nvSpPr>
            <p:cNvPr id="261" name="Rectangle 110"/>
            <p:cNvSpPr/>
            <p:nvPr/>
          </p:nvSpPr>
          <p:spPr>
            <a:xfrm>
              <a:off x="4754520" y="4137480"/>
              <a:ext cx="488880" cy="10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600" b="0" strike="noStrike" spc="-1">
                  <a:solidFill>
                    <a:srgbClr val="002060"/>
                  </a:solidFill>
                  <a:latin typeface="Arial"/>
                  <a:ea typeface="Arial"/>
                </a:rPr>
                <a:t>2030-01-01</a:t>
              </a:r>
              <a:endParaRPr lang="it-IT" sz="600" b="0" strike="noStrike" spc="-1">
                <a:solidFill>
                  <a:srgbClr val="000000"/>
                </a:solidFill>
                <a:latin typeface="Arial"/>
              </a:endParaRPr>
            </a:p>
          </p:txBody>
        </p:sp>
        <p:sp>
          <p:nvSpPr>
            <p:cNvPr id="262" name="Shape 6230"/>
            <p:cNvSpPr/>
            <p:nvPr/>
          </p:nvSpPr>
          <p:spPr>
            <a:xfrm>
              <a:off x="3506040" y="2793240"/>
              <a:ext cx="66960" cy="40680"/>
            </a:xfrm>
            <a:custGeom>
              <a:avLst/>
              <a:gdLst>
                <a:gd name="textAreaLeft" fmla="*/ 0 w 66960"/>
                <a:gd name="textAreaRight" fmla="*/ 68400 w 66960"/>
                <a:gd name="textAreaTop" fmla="*/ 0 h 40680"/>
                <a:gd name="textAreaBottom" fmla="*/ 42120 h 40680"/>
              </a:gdLst>
              <a:ahLst/>
              <a:cxnLst/>
              <a:rect l="textAreaLeft" t="textAreaTop" r="textAreaRight" b="textAreaBottom"/>
              <a:pathLst>
                <a:path w="72071" h="45520">
                  <a:moveTo>
                    <a:pt x="0" y="0"/>
                  </a:moveTo>
                  <a:lnTo>
                    <a:pt x="72071" y="0"/>
                  </a:lnTo>
                  <a:lnTo>
                    <a:pt x="72071" y="45520"/>
                  </a:lnTo>
                  <a:lnTo>
                    <a:pt x="0" y="45520"/>
                  </a:lnTo>
                  <a:lnTo>
                    <a:pt x="0" y="0"/>
                  </a:lnTo>
                </a:path>
              </a:pathLst>
            </a:custGeom>
            <a:solidFill>
              <a:srgbClr val="4471C4"/>
            </a:solidFill>
            <a:ln w="0">
              <a:noFill/>
            </a:ln>
          </p:spPr>
          <p:style>
            <a:lnRef idx="0">
              <a:scrgbClr r="0" g="0" b="0"/>
            </a:lnRef>
            <a:fillRef idx="0">
              <a:scrgbClr r="0" g="0" b="0"/>
            </a:fillRef>
            <a:effectRef idx="0">
              <a:scrgbClr r="0" g="0" b="0"/>
            </a:effectRef>
            <a:fontRef idx="minor"/>
          </p:style>
          <p:txBody>
            <a:bodyPr lIns="90000" tIns="-2880" rIns="90000" bIns="-2880" anchor="t">
              <a:noAutofit/>
            </a:bodyPr>
            <a:lstStyle/>
            <a:p>
              <a:pPr>
                <a:lnSpc>
                  <a:spcPct val="100000"/>
                </a:lnSpc>
              </a:pPr>
              <a:endParaRPr lang="en-US" sz="2400" b="0" strike="noStrike" spc="-1">
                <a:solidFill>
                  <a:srgbClr val="000000"/>
                </a:solidFill>
                <a:latin typeface="Arial"/>
                <a:ea typeface="MS PGothic"/>
              </a:endParaRPr>
            </a:p>
          </p:txBody>
        </p:sp>
        <p:sp>
          <p:nvSpPr>
            <p:cNvPr id="263" name="Shape 148"/>
            <p:cNvSpPr/>
            <p:nvPr/>
          </p:nvSpPr>
          <p:spPr>
            <a:xfrm>
              <a:off x="3506040" y="2793240"/>
              <a:ext cx="66960" cy="40680"/>
            </a:xfrm>
            <a:custGeom>
              <a:avLst/>
              <a:gdLst>
                <a:gd name="textAreaLeft" fmla="*/ 0 w 66960"/>
                <a:gd name="textAreaRight" fmla="*/ 68400 w 66960"/>
                <a:gd name="textAreaTop" fmla="*/ 0 h 40680"/>
                <a:gd name="textAreaBottom" fmla="*/ 42120 h 40680"/>
              </a:gdLst>
              <a:ahLst/>
              <a:cxnLst/>
              <a:rect l="textAreaLeft" t="textAreaTop" r="textAreaRight" b="textAreaBottom"/>
              <a:pathLst>
                <a:path w="72071" h="45520">
                  <a:moveTo>
                    <a:pt x="0" y="0"/>
                  </a:moveTo>
                  <a:lnTo>
                    <a:pt x="72071" y="0"/>
                  </a:lnTo>
                  <a:lnTo>
                    <a:pt x="72071" y="45520"/>
                  </a:lnTo>
                  <a:lnTo>
                    <a:pt x="0" y="45520"/>
                  </a:lnTo>
                  <a:close/>
                </a:path>
              </a:pathLst>
            </a:custGeom>
            <a:noFill/>
            <a:ln w="2845">
              <a:solidFill>
                <a:srgbClr val="3F6DC2"/>
              </a:solidFill>
              <a:round/>
            </a:ln>
          </p:spPr>
          <p:style>
            <a:lnRef idx="1">
              <a:scrgbClr r="0" g="0" b="0"/>
            </a:lnRef>
            <a:fillRef idx="0">
              <a:scrgbClr r="0" g="0" b="0"/>
            </a:fillRef>
            <a:effectRef idx="0">
              <a:scrgbClr r="0" g="0" b="0"/>
            </a:effectRef>
            <a:fontRef idx="minor"/>
          </p:style>
          <p:txBody>
            <a:bodyPr lIns="90000" tIns="-2880" rIns="90000" bIns="-2880" anchor="t">
              <a:noAutofit/>
            </a:bodyPr>
            <a:lstStyle/>
            <a:p>
              <a:pPr>
                <a:lnSpc>
                  <a:spcPct val="100000"/>
                </a:lnSpc>
              </a:pPr>
              <a:endParaRPr lang="en-US" sz="2400" b="0" strike="noStrike" spc="-1">
                <a:solidFill>
                  <a:srgbClr val="000000"/>
                </a:solidFill>
                <a:latin typeface="Arial"/>
                <a:ea typeface="MS PGothic"/>
              </a:endParaRPr>
            </a:p>
          </p:txBody>
        </p:sp>
        <p:sp>
          <p:nvSpPr>
            <p:cNvPr id="264" name="Rectangle 113"/>
            <p:cNvSpPr/>
            <p:nvPr/>
          </p:nvSpPr>
          <p:spPr>
            <a:xfrm>
              <a:off x="3582720" y="2764080"/>
              <a:ext cx="605160" cy="124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700" b="0" strike="noStrike" spc="-1">
                  <a:solidFill>
                    <a:srgbClr val="002060"/>
                  </a:solidFill>
                  <a:latin typeface="Arial"/>
                  <a:ea typeface="Arial"/>
                </a:rPr>
                <a:t>Actual 2024</a:t>
              </a:r>
              <a:endParaRPr lang="it-IT" sz="700" b="0" strike="noStrike" spc="-1">
                <a:solidFill>
                  <a:srgbClr val="000000"/>
                </a:solidFill>
                <a:latin typeface="Arial"/>
              </a:endParaRPr>
            </a:p>
          </p:txBody>
        </p:sp>
        <p:sp>
          <p:nvSpPr>
            <p:cNvPr id="265" name="Shape 6231"/>
            <p:cNvSpPr/>
            <p:nvPr/>
          </p:nvSpPr>
          <p:spPr>
            <a:xfrm>
              <a:off x="4127040" y="2793240"/>
              <a:ext cx="66960" cy="40680"/>
            </a:xfrm>
            <a:custGeom>
              <a:avLst/>
              <a:gdLst>
                <a:gd name="textAreaLeft" fmla="*/ 0 w 66960"/>
                <a:gd name="textAreaRight" fmla="*/ 68400 w 66960"/>
                <a:gd name="textAreaTop" fmla="*/ 0 h 40680"/>
                <a:gd name="textAreaBottom" fmla="*/ 42120 h 40680"/>
              </a:gdLst>
              <a:ahLst/>
              <a:cxnLst/>
              <a:rect l="textAreaLeft" t="textAreaTop" r="textAreaRight" b="textAreaBottom"/>
              <a:pathLst>
                <a:path w="72071" h="45520">
                  <a:moveTo>
                    <a:pt x="0" y="0"/>
                  </a:moveTo>
                  <a:lnTo>
                    <a:pt x="72071" y="0"/>
                  </a:lnTo>
                  <a:lnTo>
                    <a:pt x="72071" y="45520"/>
                  </a:lnTo>
                  <a:lnTo>
                    <a:pt x="0" y="45520"/>
                  </a:lnTo>
                  <a:lnTo>
                    <a:pt x="0" y="0"/>
                  </a:lnTo>
                </a:path>
              </a:pathLst>
            </a:custGeom>
            <a:solidFill>
              <a:srgbClr val="70AD47"/>
            </a:solidFill>
            <a:ln w="0">
              <a:noFill/>
            </a:ln>
          </p:spPr>
          <p:style>
            <a:lnRef idx="0">
              <a:scrgbClr r="0" g="0" b="0"/>
            </a:lnRef>
            <a:fillRef idx="0">
              <a:scrgbClr r="0" g="0" b="0"/>
            </a:fillRef>
            <a:effectRef idx="0">
              <a:scrgbClr r="0" g="0" b="0"/>
            </a:effectRef>
            <a:fontRef idx="minor"/>
          </p:style>
          <p:txBody>
            <a:bodyPr lIns="90000" tIns="-2880" rIns="90000" bIns="-2880" anchor="t">
              <a:noAutofit/>
            </a:bodyPr>
            <a:lstStyle/>
            <a:p>
              <a:pPr>
                <a:lnSpc>
                  <a:spcPct val="100000"/>
                </a:lnSpc>
              </a:pPr>
              <a:endParaRPr lang="en-US" sz="2400" b="0" strike="noStrike" spc="-1">
                <a:solidFill>
                  <a:srgbClr val="000000"/>
                </a:solidFill>
                <a:latin typeface="Arial"/>
                <a:ea typeface="MS PGothic"/>
              </a:endParaRPr>
            </a:p>
          </p:txBody>
        </p:sp>
        <p:sp>
          <p:nvSpPr>
            <p:cNvPr id="266" name="Shape 151"/>
            <p:cNvSpPr/>
            <p:nvPr/>
          </p:nvSpPr>
          <p:spPr>
            <a:xfrm>
              <a:off x="4127040" y="2793240"/>
              <a:ext cx="66960" cy="40680"/>
            </a:xfrm>
            <a:custGeom>
              <a:avLst/>
              <a:gdLst>
                <a:gd name="textAreaLeft" fmla="*/ 0 w 66960"/>
                <a:gd name="textAreaRight" fmla="*/ 68400 w 66960"/>
                <a:gd name="textAreaTop" fmla="*/ 0 h 40680"/>
                <a:gd name="textAreaBottom" fmla="*/ 42120 h 40680"/>
              </a:gdLst>
              <a:ahLst/>
              <a:cxnLst/>
              <a:rect l="textAreaLeft" t="textAreaTop" r="textAreaRight" b="textAreaBottom"/>
              <a:pathLst>
                <a:path w="72071" h="45520">
                  <a:moveTo>
                    <a:pt x="0" y="0"/>
                  </a:moveTo>
                  <a:lnTo>
                    <a:pt x="72071" y="0"/>
                  </a:lnTo>
                  <a:lnTo>
                    <a:pt x="72071" y="45520"/>
                  </a:lnTo>
                  <a:lnTo>
                    <a:pt x="0" y="45520"/>
                  </a:lnTo>
                  <a:close/>
                </a:path>
              </a:pathLst>
            </a:custGeom>
            <a:noFill/>
            <a:ln w="2845">
              <a:solidFill>
                <a:srgbClr val="00AC4E"/>
              </a:solidFill>
              <a:round/>
            </a:ln>
          </p:spPr>
          <p:style>
            <a:lnRef idx="1">
              <a:scrgbClr r="0" g="0" b="0"/>
            </a:lnRef>
            <a:fillRef idx="0">
              <a:scrgbClr r="0" g="0" b="0"/>
            </a:fillRef>
            <a:effectRef idx="0">
              <a:scrgbClr r="0" g="0" b="0"/>
            </a:effectRef>
            <a:fontRef idx="minor"/>
          </p:style>
          <p:txBody>
            <a:bodyPr lIns="90000" tIns="-2880" rIns="90000" bIns="-2880" anchor="t">
              <a:noAutofit/>
            </a:bodyPr>
            <a:lstStyle/>
            <a:p>
              <a:pPr>
                <a:lnSpc>
                  <a:spcPct val="100000"/>
                </a:lnSpc>
              </a:pPr>
              <a:endParaRPr lang="en-US" sz="2400" b="0" strike="noStrike" spc="-1">
                <a:solidFill>
                  <a:srgbClr val="000000"/>
                </a:solidFill>
                <a:latin typeface="Arial"/>
                <a:ea typeface="MS PGothic"/>
              </a:endParaRPr>
            </a:p>
          </p:txBody>
        </p:sp>
        <p:sp>
          <p:nvSpPr>
            <p:cNvPr id="267" name="Rectangle 116"/>
            <p:cNvSpPr/>
            <p:nvPr/>
          </p:nvSpPr>
          <p:spPr>
            <a:xfrm>
              <a:off x="4203000" y="2764080"/>
              <a:ext cx="605160" cy="124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700" b="0" strike="noStrike" spc="-1">
                  <a:solidFill>
                    <a:srgbClr val="002060"/>
                  </a:solidFill>
                  <a:latin typeface="Arial"/>
                  <a:ea typeface="Arial"/>
                </a:rPr>
                <a:t>Actual 2025</a:t>
              </a:r>
              <a:endParaRPr lang="it-IT" sz="700" b="0" strike="noStrike" spc="-1">
                <a:solidFill>
                  <a:srgbClr val="000000"/>
                </a:solidFill>
                <a:latin typeface="Arial"/>
              </a:endParaRPr>
            </a:p>
          </p:txBody>
        </p:sp>
        <p:sp>
          <p:nvSpPr>
            <p:cNvPr id="268" name="Shape 153"/>
            <p:cNvSpPr/>
            <p:nvPr/>
          </p:nvSpPr>
          <p:spPr>
            <a:xfrm>
              <a:off x="4746600" y="2813040"/>
              <a:ext cx="66960" cy="360"/>
            </a:xfrm>
            <a:custGeom>
              <a:avLst/>
              <a:gdLst>
                <a:gd name="textAreaLeft" fmla="*/ 0 w 66960"/>
                <a:gd name="textAreaRight" fmla="*/ 68400 w 66960"/>
                <a:gd name="textAreaTop" fmla="*/ 0 h 360"/>
                <a:gd name="textAreaBottom" fmla="*/ 5760 h 360"/>
              </a:gdLst>
              <a:ahLst/>
              <a:cxnLst/>
              <a:rect l="textAreaLeft" t="textAreaTop" r="textAreaRight" b="textAreaBottom"/>
              <a:pathLst>
                <a:path w="72071">
                  <a:moveTo>
                    <a:pt x="0" y="0"/>
                  </a:moveTo>
                  <a:lnTo>
                    <a:pt x="72071" y="0"/>
                  </a:lnTo>
                </a:path>
              </a:pathLst>
            </a:custGeom>
            <a:noFill/>
            <a:ln w="8535" cap="rnd">
              <a:solidFill>
                <a:srgbClr val="EC792A"/>
              </a:solidFill>
              <a:round/>
            </a:ln>
          </p:spPr>
          <p:style>
            <a:lnRef idx="1">
              <a:scrgbClr r="0" g="0" b="0"/>
            </a:lnRef>
            <a:fillRef idx="0">
              <a:scrgbClr r="0" g="0" b="0"/>
            </a:fillRef>
            <a:effectRef idx="0">
              <a:scrgbClr r="0" g="0" b="0"/>
            </a:effectRef>
            <a:fontRef idx="minor"/>
          </p:style>
          <p:txBody>
            <a:bodyPr lIns="90000" tIns="-44640" rIns="90000" bIns="-44640" anchor="t">
              <a:noAutofit/>
            </a:bodyPr>
            <a:lstStyle/>
            <a:p>
              <a:pPr>
                <a:lnSpc>
                  <a:spcPct val="100000"/>
                </a:lnSpc>
              </a:pPr>
              <a:endParaRPr lang="en-US" sz="2400" b="0" strike="noStrike" spc="-1">
                <a:solidFill>
                  <a:srgbClr val="000000"/>
                </a:solidFill>
                <a:latin typeface="Arial"/>
                <a:ea typeface="MS PGothic"/>
              </a:endParaRPr>
            </a:p>
          </p:txBody>
        </p:sp>
        <p:sp>
          <p:nvSpPr>
            <p:cNvPr id="269" name="Rectangle 118"/>
            <p:cNvSpPr/>
            <p:nvPr/>
          </p:nvSpPr>
          <p:spPr>
            <a:xfrm>
              <a:off x="4823280" y="2764080"/>
              <a:ext cx="422640" cy="124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47840">
                <a:lnSpc>
                  <a:spcPct val="107000"/>
                </a:lnSpc>
                <a:spcAft>
                  <a:spcPts val="799"/>
                </a:spcAft>
              </a:pPr>
              <a:r>
                <a:rPr lang="en-US" sz="700" b="0" strike="noStrike" spc="-1">
                  <a:solidFill>
                    <a:srgbClr val="002060"/>
                  </a:solidFill>
                  <a:latin typeface="Arial"/>
                  <a:ea typeface="Arial"/>
                </a:rPr>
                <a:t>Planned</a:t>
              </a:r>
              <a:endParaRPr lang="it-IT" sz="700" b="0" strike="noStrike" spc="-1">
                <a:solidFill>
                  <a:srgbClr val="000000"/>
                </a:solidFill>
                <a:latin typeface="Arial"/>
              </a:endParaRPr>
            </a:p>
          </p:txBody>
        </p:sp>
        <p:sp>
          <p:nvSpPr>
            <p:cNvPr id="270" name="Shape 155"/>
            <p:cNvSpPr/>
            <p:nvPr/>
          </p:nvSpPr>
          <p:spPr>
            <a:xfrm>
              <a:off x="143280" y="1013760"/>
              <a:ext cx="5452560" cy="3373920"/>
            </a:xfrm>
            <a:custGeom>
              <a:avLst/>
              <a:gdLst>
                <a:gd name="textAreaLeft" fmla="*/ 0 w 5452560"/>
                <a:gd name="textAreaRight" fmla="*/ 5454000 w 5452560"/>
                <a:gd name="textAreaTop" fmla="*/ 0 h 3373920"/>
                <a:gd name="textAreaBottom" fmla="*/ 3375360 h 3373920"/>
              </a:gdLst>
              <a:ahLst/>
              <a:cxnLst/>
              <a:rect l="textAreaLeft" t="textAreaTop" r="textAreaRight" b="textAreaBottom"/>
              <a:pathLst>
                <a:path w="5727719" h="3604975">
                  <a:moveTo>
                    <a:pt x="0" y="3604975"/>
                  </a:moveTo>
                  <a:lnTo>
                    <a:pt x="0" y="0"/>
                  </a:lnTo>
                  <a:lnTo>
                    <a:pt x="5727719" y="0"/>
                  </a:lnTo>
                  <a:lnTo>
                    <a:pt x="5727719" y="3604975"/>
                  </a:lnTo>
                </a:path>
              </a:pathLst>
            </a:custGeom>
            <a:noFill/>
            <a:ln w="2845">
              <a:solidFill>
                <a:srgbClr val="D4D4D4"/>
              </a:solidFill>
              <a:round/>
            </a:ln>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a:solidFill>
                  <a:srgbClr val="000000"/>
                </a:solidFill>
                <a:latin typeface="Arial"/>
                <a:ea typeface="MS PGothic"/>
              </a:endParaRPr>
            </a:p>
          </p:txBody>
        </p:sp>
      </p:gr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Picture 6"/>
          <p:cNvPicPr/>
          <p:nvPr/>
        </p:nvPicPr>
        <p:blipFill>
          <a:blip r:embed="rId3"/>
          <a:stretch/>
        </p:blipFill>
        <p:spPr>
          <a:xfrm>
            <a:off x="4743720" y="3305160"/>
            <a:ext cx="5229360" cy="3919320"/>
          </a:xfrm>
          <a:prstGeom prst="rect">
            <a:avLst/>
          </a:prstGeom>
          <a:ln w="0">
            <a:noFill/>
          </a:ln>
        </p:spPr>
      </p:pic>
      <p:sp>
        <p:nvSpPr>
          <p:cNvPr id="272" name="PlaceHolder 1"/>
          <p:cNvSpPr>
            <a:spLocks noGrp="1"/>
          </p:cNvSpPr>
          <p:nvPr>
            <p:ph type="title"/>
          </p:nvPr>
        </p:nvSpPr>
        <p:spPr>
          <a:xfrm>
            <a:off x="2952000" y="179280"/>
            <a:ext cx="6694920" cy="934200"/>
          </a:xfrm>
          <a:prstGeom prst="rect">
            <a:avLst/>
          </a:prstGeom>
          <a:noFill/>
          <a:ln w="0">
            <a:noFill/>
          </a:ln>
        </p:spPr>
        <p:txBody>
          <a:bodyPr lIns="90000" tIns="45000" rIns="90000" bIns="45000" anchor="ctr">
            <a:noAutofit/>
          </a:bodyPr>
          <a:lstStyle/>
          <a:p>
            <a:pPr indent="0" defTabSz="447840">
              <a:lnSpc>
                <a:spcPct val="93000"/>
              </a:lnSpc>
              <a:buNone/>
              <a:tabLst>
                <a:tab pos="0" algn="l"/>
              </a:tabLst>
            </a:pPr>
            <a:r>
              <a:rPr lang="en-GB" sz="3600" b="1" i="1" strike="noStrike" spc="-1">
                <a:solidFill>
                  <a:srgbClr val="002060"/>
                </a:solidFill>
                <a:latin typeface="Georgia Pro"/>
                <a:ea typeface="MS PGothic"/>
              </a:rPr>
              <a:t>Beam lines</a:t>
            </a:r>
            <a:endParaRPr lang="it-IT" sz="3600" b="0" strike="noStrike" spc="-1">
              <a:solidFill>
                <a:srgbClr val="000000"/>
              </a:solidFill>
              <a:latin typeface="Arial"/>
            </a:endParaRPr>
          </a:p>
        </p:txBody>
      </p:sp>
      <p:sp>
        <p:nvSpPr>
          <p:cNvPr id="273" name="PlaceHolder 2"/>
          <p:cNvSpPr>
            <a:spLocks noGrp="1"/>
          </p:cNvSpPr>
          <p:nvPr>
            <p:ph type="sldNum" idx="19"/>
          </p:nvPr>
        </p:nvSpPr>
        <p:spPr>
          <a:xfrm>
            <a:off x="9504360" y="730584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300" b="0" strike="noStrike" spc="-1">
                <a:solidFill>
                  <a:srgbClr val="000000"/>
                </a:solidFill>
                <a:latin typeface="Arial"/>
                <a:ea typeface="MS PGothic"/>
              </a:defRPr>
            </a:lvl1pPr>
          </a:lstStyle>
          <a:p>
            <a:pPr indent="0" defTabSz="447840">
              <a:lnSpc>
                <a:spcPct val="93000"/>
              </a:lnSpc>
              <a:buNone/>
              <a:tabLst>
                <a:tab pos="0" algn="l"/>
              </a:tabLst>
            </a:pPr>
            <a:fld id="{CB9E72CD-A7E7-4F8C-8297-80E2D56B6A18}" type="slidenum">
              <a:rPr lang="it-IT" sz="1300" b="0" strike="noStrike" spc="-1">
                <a:solidFill>
                  <a:srgbClr val="000000"/>
                </a:solidFill>
                <a:latin typeface="Arial"/>
                <a:ea typeface="MS PGothic"/>
              </a:rPr>
              <a:t>14</a:t>
            </a:fld>
            <a:endParaRPr lang="it-IT" sz="1300" b="0" strike="noStrike" spc="-1">
              <a:solidFill>
                <a:srgbClr val="000000"/>
              </a:solidFill>
              <a:latin typeface="Times New Roman"/>
            </a:endParaRPr>
          </a:p>
        </p:txBody>
      </p:sp>
      <p:sp>
        <p:nvSpPr>
          <p:cNvPr id="274" name="TextBox 4"/>
          <p:cNvSpPr/>
          <p:nvPr/>
        </p:nvSpPr>
        <p:spPr>
          <a:xfrm>
            <a:off x="84960" y="1691640"/>
            <a:ext cx="4708080" cy="1107000"/>
          </a:xfrm>
          <a:prstGeom prst="rect">
            <a:avLst/>
          </a:prstGeom>
          <a:solidFill>
            <a:schemeClr val="accent1">
              <a:lumMod val="20000"/>
              <a:lumOff val="80000"/>
            </a:schemeClr>
          </a:solidFill>
          <a:ln w="6480">
            <a:solidFill>
              <a:srgbClr val="000000"/>
            </a:solidFill>
            <a:round/>
          </a:ln>
        </p:spPr>
        <p:style>
          <a:lnRef idx="0">
            <a:scrgbClr r="0" g="0" b="0"/>
          </a:lnRef>
          <a:fillRef idx="0">
            <a:scrgbClr r="0" g="0" b="0"/>
          </a:fillRef>
          <a:effectRef idx="0">
            <a:scrgbClr r="0" g="0" b="0"/>
          </a:effectRef>
          <a:fontRef idx="minor"/>
        </p:style>
        <p:txBody>
          <a:bodyPr lIns="88200" tIns="43200" rIns="88200" bIns="43200" anchor="t">
            <a:spAutoFit/>
          </a:bodyPr>
          <a:lstStyle/>
          <a:p>
            <a:pPr marL="285840" indent="-285840" algn="just" defTabSz="447840">
              <a:lnSpc>
                <a:spcPct val="93000"/>
              </a:lnSpc>
              <a:buClr>
                <a:srgbClr val="000000"/>
              </a:buClr>
              <a:buFont typeface="Wingdings" charset="2"/>
              <a:buChar char=""/>
            </a:pPr>
            <a:r>
              <a:rPr lang="en-GB" sz="1800" b="0" strike="noStrike" spc="-1">
                <a:solidFill>
                  <a:schemeClr val="dk1"/>
                </a:solidFill>
                <a:latin typeface="Arial"/>
                <a:ea typeface="MS PGothic"/>
              </a:rPr>
              <a:t>Increased # of beam lines from 28 to 32 Also 5 in the short straights</a:t>
            </a:r>
            <a:endParaRPr lang="it-IT" sz="1800" b="0" strike="noStrike" spc="-1">
              <a:solidFill>
                <a:srgbClr val="000000"/>
              </a:solidFill>
              <a:latin typeface="Arial"/>
            </a:endParaRPr>
          </a:p>
          <a:p>
            <a:pPr marL="285840" indent="-285840" algn="just" defTabSz="447840">
              <a:lnSpc>
                <a:spcPct val="93000"/>
              </a:lnSpc>
              <a:buClr>
                <a:srgbClr val="000000"/>
              </a:buClr>
              <a:buFont typeface="Wingdings" charset="2"/>
              <a:buChar char=""/>
            </a:pPr>
            <a:r>
              <a:rPr lang="en-GB" sz="1800" b="0" strike="noStrike" spc="-1">
                <a:solidFill>
                  <a:schemeClr val="dk1"/>
                </a:solidFill>
                <a:latin typeface="Arial"/>
                <a:ea typeface="MS PGothic"/>
              </a:rPr>
              <a:t>Shift towards tender and hard x-rays (65% proposals for hard x rays)</a:t>
            </a:r>
            <a:endParaRPr lang="it-IT" sz="1800" b="0" strike="noStrike" spc="-1">
              <a:solidFill>
                <a:srgbClr val="000000"/>
              </a:solidFill>
              <a:latin typeface="Arial"/>
            </a:endParaRPr>
          </a:p>
        </p:txBody>
      </p:sp>
      <p:sp>
        <p:nvSpPr>
          <p:cNvPr id="275" name="TextBox 9"/>
          <p:cNvSpPr/>
          <p:nvPr/>
        </p:nvSpPr>
        <p:spPr>
          <a:xfrm>
            <a:off x="86400" y="5130720"/>
            <a:ext cx="4484880" cy="1023120"/>
          </a:xfrm>
          <a:prstGeom prst="rect">
            <a:avLst/>
          </a:prstGeom>
          <a:solidFill>
            <a:schemeClr val="accent1">
              <a:lumMod val="20000"/>
              <a:lumOff val="80000"/>
            </a:schemeClr>
          </a:solidFill>
          <a:ln w="0">
            <a:solidFill>
              <a:srgbClr val="40404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spcAft>
                <a:spcPts val="660"/>
              </a:spcAft>
            </a:pPr>
            <a:r>
              <a:rPr lang="en-US" sz="1800" b="0" strike="noStrike" spc="-1">
                <a:solidFill>
                  <a:schemeClr val="dk1"/>
                </a:solidFill>
                <a:latin typeface="Arial"/>
                <a:ea typeface="ＭＳ Ｐゴシック"/>
              </a:rPr>
              <a:t>8 beam lines are removed</a:t>
            </a:r>
            <a:endParaRPr lang="it-IT" sz="1800" b="0" strike="noStrike" spc="-1">
              <a:solidFill>
                <a:srgbClr val="000000"/>
              </a:solidFill>
              <a:latin typeface="Arial"/>
            </a:endParaRPr>
          </a:p>
          <a:p>
            <a:pPr defTabSz="447840">
              <a:lnSpc>
                <a:spcPct val="93000"/>
              </a:lnSpc>
              <a:spcAft>
                <a:spcPts val="660"/>
              </a:spcAft>
            </a:pPr>
            <a:r>
              <a:rPr lang="en-US" sz="1800" b="0" strike="noStrike" spc="-1">
                <a:solidFill>
                  <a:schemeClr val="dk1"/>
                </a:solidFill>
                <a:latin typeface="Arial"/>
                <a:ea typeface="ＭＳ Ｐゴシック"/>
              </a:rPr>
              <a:t>9 beam lines keep the same position (IDs)</a:t>
            </a:r>
            <a:endParaRPr lang="it-IT" sz="1800" b="0" strike="noStrike" spc="-1">
              <a:solidFill>
                <a:srgbClr val="000000"/>
              </a:solidFill>
              <a:latin typeface="Arial"/>
            </a:endParaRPr>
          </a:p>
          <a:p>
            <a:pPr defTabSz="447840">
              <a:lnSpc>
                <a:spcPct val="93000"/>
              </a:lnSpc>
              <a:spcAft>
                <a:spcPts val="660"/>
              </a:spcAft>
            </a:pPr>
            <a:r>
              <a:rPr lang="en-US" sz="1800" b="0" strike="noStrike" spc="-1">
                <a:solidFill>
                  <a:schemeClr val="dk1"/>
                </a:solidFill>
                <a:latin typeface="Arial"/>
                <a:ea typeface="ＭＳ Ｐゴシック"/>
              </a:rPr>
              <a:t>8 new beam lines</a:t>
            </a:r>
            <a:endParaRPr lang="it-IT" sz="1800" b="0" strike="noStrike" spc="-1">
              <a:solidFill>
                <a:srgbClr val="000000"/>
              </a:solidFill>
              <a:latin typeface="Arial"/>
            </a:endParaRPr>
          </a:p>
        </p:txBody>
      </p:sp>
      <p:pic>
        <p:nvPicPr>
          <p:cNvPr id="276" name="Picture 275"/>
          <p:cNvPicPr/>
          <p:nvPr/>
        </p:nvPicPr>
        <p:blipFill>
          <a:blip r:embed="rId4"/>
          <a:stretch/>
        </p:blipFill>
        <p:spPr>
          <a:xfrm>
            <a:off x="4855320" y="838080"/>
            <a:ext cx="5117760" cy="3108600"/>
          </a:xfrm>
          <a:prstGeom prst="rect">
            <a:avLst/>
          </a:prstGeom>
          <a:ln w="0">
            <a:noFill/>
          </a:ln>
        </p:spPr>
      </p:pic>
      <p:sp>
        <p:nvSpPr>
          <p:cNvPr id="277" name="TextBox 14"/>
          <p:cNvSpPr/>
          <p:nvPr/>
        </p:nvSpPr>
        <p:spPr>
          <a:xfrm>
            <a:off x="86400" y="2953440"/>
            <a:ext cx="4484880" cy="1872720"/>
          </a:xfrm>
          <a:prstGeom prst="rect">
            <a:avLst/>
          </a:prstGeom>
          <a:solidFill>
            <a:schemeClr val="accent1">
              <a:lumMod val="20000"/>
              <a:lumOff val="80000"/>
            </a:schemeClr>
          </a:solidFill>
          <a:ln w="6480">
            <a:solidFill>
              <a:srgbClr val="000000"/>
            </a:solidFill>
            <a:round/>
          </a:ln>
        </p:spPr>
        <p:style>
          <a:lnRef idx="0">
            <a:scrgbClr r="0" g="0" b="0"/>
          </a:lnRef>
          <a:fillRef idx="0">
            <a:scrgbClr r="0" g="0" b="0"/>
          </a:fillRef>
          <a:effectRef idx="0">
            <a:scrgbClr r="0" g="0" b="0"/>
          </a:effectRef>
          <a:fontRef idx="minor"/>
        </p:style>
        <p:txBody>
          <a:bodyPr lIns="88200" tIns="43200" rIns="88200" bIns="43200" anchor="t">
            <a:spAutoFit/>
          </a:bodyPr>
          <a:lstStyle/>
          <a:p>
            <a:pPr marL="285840" indent="-285840" algn="just" defTabSz="447840">
              <a:lnSpc>
                <a:spcPct val="93000"/>
              </a:lnSpc>
              <a:buClr>
                <a:srgbClr val="000000"/>
              </a:buClr>
              <a:buFont typeface="Wingdings" charset="2"/>
              <a:buChar char=""/>
            </a:pPr>
            <a:r>
              <a:rPr lang="en-GB" sz="1800" b="0" strike="noStrike" spc="-1">
                <a:solidFill>
                  <a:schemeClr val="dk1"/>
                </a:solidFill>
                <a:latin typeface="Arial"/>
                <a:ea typeface="MS PGothic"/>
              </a:rPr>
              <a:t>Day 1 with 15 beam lines</a:t>
            </a:r>
            <a:endParaRPr lang="it-IT" sz="1800" b="0" strike="noStrike" spc="-1">
              <a:solidFill>
                <a:srgbClr val="000000"/>
              </a:solidFill>
              <a:latin typeface="Arial"/>
            </a:endParaRPr>
          </a:p>
          <a:p>
            <a:pPr marL="432000" lvl="1" indent="-216000" algn="just" defTabSz="447840">
              <a:lnSpc>
                <a:spcPct val="93000"/>
              </a:lnSpc>
              <a:buClr>
                <a:srgbClr val="000000"/>
              </a:buClr>
              <a:buSzPct val="45000"/>
              <a:buFont typeface="Wingdings" charset="2"/>
              <a:buChar char=""/>
            </a:pPr>
            <a:r>
              <a:rPr lang="en-GB" sz="1800" b="0" strike="noStrike" spc="-1">
                <a:solidFill>
                  <a:schemeClr val="dk1"/>
                </a:solidFill>
                <a:latin typeface="Arial"/>
                <a:ea typeface="MS PGothic"/>
              </a:rPr>
              <a:t>13 from Insertion Device</a:t>
            </a:r>
            <a:endParaRPr lang="it-IT" sz="1800" b="0" strike="noStrike" spc="-1">
              <a:solidFill>
                <a:srgbClr val="000000"/>
              </a:solidFill>
              <a:latin typeface="Arial"/>
            </a:endParaRPr>
          </a:p>
          <a:p>
            <a:pPr marL="432000" lvl="1" indent="-216000" algn="just" defTabSz="447840">
              <a:lnSpc>
                <a:spcPct val="93000"/>
              </a:lnSpc>
              <a:buClr>
                <a:srgbClr val="000000"/>
              </a:buClr>
              <a:buSzPct val="45000"/>
              <a:buFont typeface="Wingdings" charset="2"/>
              <a:buChar char=""/>
            </a:pPr>
            <a:r>
              <a:rPr lang="en-GB" sz="1800" b="0" strike="noStrike" spc="-1">
                <a:solidFill>
                  <a:schemeClr val="dk1"/>
                </a:solidFill>
                <a:latin typeface="Arial"/>
                <a:ea typeface="MS PGothic"/>
              </a:rPr>
              <a:t>2 from Bending</a:t>
            </a:r>
            <a:endParaRPr lang="it-IT" sz="1800" b="0" strike="noStrike" spc="-1">
              <a:solidFill>
                <a:srgbClr val="000000"/>
              </a:solidFill>
              <a:latin typeface="Arial"/>
            </a:endParaRPr>
          </a:p>
          <a:p>
            <a:pPr marL="285840" indent="-285840" algn="just" defTabSz="447840">
              <a:lnSpc>
                <a:spcPct val="93000"/>
              </a:lnSpc>
              <a:buClr>
                <a:srgbClr val="000000"/>
              </a:buClr>
              <a:buFont typeface="Wingdings" charset="2"/>
              <a:buChar char=""/>
            </a:pPr>
            <a:r>
              <a:rPr lang="en-GB" sz="1800" b="0" strike="noStrike" spc="-1">
                <a:solidFill>
                  <a:schemeClr val="dk1"/>
                </a:solidFill>
                <a:latin typeface="Arial"/>
                <a:ea typeface="MS PGothic"/>
              </a:rPr>
              <a:t>Short section:</a:t>
            </a:r>
            <a:endParaRPr lang="it-IT" sz="1800" b="0" strike="noStrike" spc="-1">
              <a:solidFill>
                <a:srgbClr val="000000"/>
              </a:solidFill>
              <a:latin typeface="Arial"/>
            </a:endParaRPr>
          </a:p>
          <a:p>
            <a:pPr marL="432000" lvl="1" indent="-216000" algn="just" defTabSz="447840">
              <a:lnSpc>
                <a:spcPct val="93000"/>
              </a:lnSpc>
              <a:buClr>
                <a:srgbClr val="000000"/>
              </a:buClr>
              <a:buSzPct val="45000"/>
              <a:buFont typeface="Wingdings" charset="2"/>
              <a:buChar char=""/>
            </a:pPr>
            <a:r>
              <a:rPr lang="en-GB" sz="1800" b="0" strike="noStrike" spc="-1">
                <a:solidFill>
                  <a:schemeClr val="dk1"/>
                </a:solidFill>
                <a:latin typeface="Arial"/>
                <a:ea typeface="MS PGothic"/>
              </a:rPr>
              <a:t>4 for RF cavity</a:t>
            </a:r>
            <a:endParaRPr lang="it-IT" sz="1800" b="0" strike="noStrike" spc="-1">
              <a:solidFill>
                <a:srgbClr val="000000"/>
              </a:solidFill>
              <a:latin typeface="Arial"/>
            </a:endParaRPr>
          </a:p>
          <a:p>
            <a:pPr marL="432000" lvl="1" indent="-216000" algn="just" defTabSz="447840">
              <a:lnSpc>
                <a:spcPct val="93000"/>
              </a:lnSpc>
              <a:buClr>
                <a:srgbClr val="000000"/>
              </a:buClr>
              <a:buSzPct val="45000"/>
              <a:buFont typeface="Wingdings" charset="2"/>
              <a:buChar char=""/>
            </a:pPr>
            <a:r>
              <a:rPr lang="en-GB" sz="1800" b="0" strike="noStrike" spc="-1">
                <a:solidFill>
                  <a:schemeClr val="dk1"/>
                </a:solidFill>
                <a:latin typeface="Arial"/>
                <a:ea typeface="MS PGothic"/>
              </a:rPr>
              <a:t>3 for diagnostics instrumentation</a:t>
            </a:r>
            <a:endParaRPr lang="it-IT" sz="1800" b="0" strike="noStrike" spc="-1">
              <a:solidFill>
                <a:srgbClr val="000000"/>
              </a:solidFill>
              <a:latin typeface="Arial"/>
            </a:endParaRPr>
          </a:p>
          <a:p>
            <a:pPr marL="432000" lvl="1" indent="-216000" algn="just" defTabSz="447840">
              <a:lnSpc>
                <a:spcPct val="93000"/>
              </a:lnSpc>
              <a:buClr>
                <a:srgbClr val="000000"/>
              </a:buClr>
              <a:buSzPct val="45000"/>
              <a:buFont typeface="Wingdings" charset="2"/>
              <a:buChar char=""/>
            </a:pPr>
            <a:r>
              <a:rPr lang="en-GB" sz="1800" b="0" strike="noStrike" spc="-1">
                <a:solidFill>
                  <a:schemeClr val="dk1"/>
                </a:solidFill>
                <a:latin typeface="Arial"/>
                <a:ea typeface="MS PGothic"/>
              </a:rPr>
              <a:t>5 for beam lines</a:t>
            </a:r>
            <a:endParaRPr lang="it-IT" sz="1800" b="0" strike="noStrike" spc="-1">
              <a:solidFill>
                <a:srgbClr val="000000"/>
              </a:solidFill>
              <a:latin typeface="Arial"/>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p:cNvSpPr>
          <p:nvPr>
            <p:ph type="title"/>
          </p:nvPr>
        </p:nvSpPr>
        <p:spPr>
          <a:xfrm>
            <a:off x="2952000" y="179280"/>
            <a:ext cx="6694920" cy="934200"/>
          </a:xfrm>
          <a:prstGeom prst="rect">
            <a:avLst/>
          </a:prstGeom>
          <a:noFill/>
          <a:ln w="0">
            <a:noFill/>
          </a:ln>
        </p:spPr>
        <p:txBody>
          <a:bodyPr lIns="90000" tIns="45000" rIns="90000" bIns="45000" anchor="ctr">
            <a:noAutofit/>
          </a:bodyPr>
          <a:lstStyle/>
          <a:p>
            <a:pPr indent="0" defTabSz="447840">
              <a:lnSpc>
                <a:spcPct val="93000"/>
              </a:lnSpc>
              <a:buNone/>
              <a:tabLst>
                <a:tab pos="0" algn="l"/>
              </a:tabLst>
            </a:pPr>
            <a:r>
              <a:rPr lang="en-GB" sz="3600" b="1" i="1" strike="noStrike" spc="-1">
                <a:solidFill>
                  <a:srgbClr val="002060"/>
                </a:solidFill>
                <a:latin typeface="Georgia Pro"/>
                <a:ea typeface="MS PGothic"/>
              </a:rPr>
              <a:t>SC magnets and IDs</a:t>
            </a:r>
            <a:endParaRPr lang="it-IT" sz="3600" b="0" strike="noStrike" spc="-1">
              <a:solidFill>
                <a:srgbClr val="000000"/>
              </a:solidFill>
              <a:latin typeface="Arial"/>
            </a:endParaRPr>
          </a:p>
        </p:txBody>
      </p:sp>
      <p:sp>
        <p:nvSpPr>
          <p:cNvPr id="279" name="PlaceHolder 2"/>
          <p:cNvSpPr>
            <a:spLocks noGrp="1"/>
          </p:cNvSpPr>
          <p:nvPr>
            <p:ph type="sldNum" idx="20"/>
          </p:nvPr>
        </p:nvSpPr>
        <p:spPr>
          <a:xfrm>
            <a:off x="9504360" y="730584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300" b="0" strike="noStrike" spc="-1">
                <a:solidFill>
                  <a:srgbClr val="000000"/>
                </a:solidFill>
                <a:latin typeface="Arial"/>
                <a:ea typeface="MS PGothic"/>
              </a:defRPr>
            </a:lvl1pPr>
          </a:lstStyle>
          <a:p>
            <a:pPr indent="0" defTabSz="447840">
              <a:lnSpc>
                <a:spcPct val="93000"/>
              </a:lnSpc>
              <a:buNone/>
              <a:tabLst>
                <a:tab pos="0" algn="l"/>
              </a:tabLst>
            </a:pPr>
            <a:fld id="{75FD101E-8DFC-4FC6-8642-1447089866D7}" type="slidenum">
              <a:rPr lang="it-IT" sz="1300" b="0" strike="noStrike" spc="-1">
                <a:solidFill>
                  <a:srgbClr val="000000"/>
                </a:solidFill>
                <a:latin typeface="Arial"/>
                <a:ea typeface="MS PGothic"/>
              </a:rPr>
              <a:t>15</a:t>
            </a:fld>
            <a:endParaRPr lang="it-IT" sz="1300" b="0" strike="noStrike" spc="-1">
              <a:solidFill>
                <a:srgbClr val="000000"/>
              </a:solidFill>
              <a:latin typeface="Times New Roman"/>
            </a:endParaRPr>
          </a:p>
        </p:txBody>
      </p:sp>
      <p:pic>
        <p:nvPicPr>
          <p:cNvPr id="280" name="Picture 10"/>
          <p:cNvPicPr/>
          <p:nvPr/>
        </p:nvPicPr>
        <p:blipFill>
          <a:blip r:embed="rId3"/>
          <a:stretch/>
        </p:blipFill>
        <p:spPr>
          <a:xfrm>
            <a:off x="65520" y="4354200"/>
            <a:ext cx="2329920" cy="2143080"/>
          </a:xfrm>
          <a:prstGeom prst="rect">
            <a:avLst/>
          </a:prstGeom>
          <a:ln w="0">
            <a:noFill/>
          </a:ln>
        </p:spPr>
      </p:pic>
      <p:pic>
        <p:nvPicPr>
          <p:cNvPr id="281" name="Picture 9"/>
          <p:cNvPicPr/>
          <p:nvPr/>
        </p:nvPicPr>
        <p:blipFill>
          <a:blip r:embed="rId4"/>
          <a:stretch/>
        </p:blipFill>
        <p:spPr>
          <a:xfrm>
            <a:off x="421920" y="2658240"/>
            <a:ext cx="1564920" cy="1748880"/>
          </a:xfrm>
          <a:prstGeom prst="rect">
            <a:avLst/>
          </a:prstGeom>
          <a:ln w="0">
            <a:noFill/>
          </a:ln>
        </p:spPr>
      </p:pic>
      <p:pic>
        <p:nvPicPr>
          <p:cNvPr id="282" name="Picture 4"/>
          <p:cNvPicPr/>
          <p:nvPr/>
        </p:nvPicPr>
        <p:blipFill>
          <a:blip r:embed="rId5" cstate="print">
            <a:extLst>
              <a:ext uri="{28A0092B-C50C-407E-A947-70E740481C1C}">
                <a14:useLocalDpi xmlns:a14="http://schemas.microsoft.com/office/drawing/2010/main"/>
              </a:ext>
            </a:extLst>
          </a:blip>
          <a:stretch/>
        </p:blipFill>
        <p:spPr>
          <a:xfrm>
            <a:off x="7263720" y="1197360"/>
            <a:ext cx="2489400" cy="1380600"/>
          </a:xfrm>
          <a:prstGeom prst="rect">
            <a:avLst/>
          </a:prstGeom>
          <a:ln w="0">
            <a:noFill/>
          </a:ln>
        </p:spPr>
      </p:pic>
      <p:sp>
        <p:nvSpPr>
          <p:cNvPr id="283" name="TextBox 11"/>
          <p:cNvSpPr/>
          <p:nvPr/>
        </p:nvSpPr>
        <p:spPr>
          <a:xfrm>
            <a:off x="142200" y="1477080"/>
            <a:ext cx="1937880" cy="1110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1800" b="0" strike="noStrike" spc="-1">
                <a:solidFill>
                  <a:schemeClr val="dk1"/>
                </a:solidFill>
                <a:latin typeface="Arial"/>
                <a:ea typeface="MS PGothic"/>
              </a:rPr>
              <a:t>Two super-conducting 6 T dipoles (60 – 140 keV)</a:t>
            </a:r>
            <a:endParaRPr lang="it-IT" sz="1800" b="0" strike="noStrike" spc="-1">
              <a:solidFill>
                <a:srgbClr val="000000"/>
              </a:solidFill>
              <a:latin typeface="Arial"/>
            </a:endParaRPr>
          </a:p>
        </p:txBody>
      </p:sp>
      <p:sp>
        <p:nvSpPr>
          <p:cNvPr id="284" name="Rectangle 12"/>
          <p:cNvSpPr/>
          <p:nvPr/>
        </p:nvSpPr>
        <p:spPr>
          <a:xfrm>
            <a:off x="7249680" y="2540160"/>
            <a:ext cx="2619720" cy="127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1400" b="0" strike="noStrike" spc="-1">
                <a:solidFill>
                  <a:srgbClr val="000000"/>
                </a:solidFill>
                <a:latin typeface="Arial"/>
                <a:ea typeface="Times New Roman"/>
              </a:rPr>
              <a:t>Short-period in-vacuum LPUs will be used to extend the photon energy range into the hard X-ray regime, reaching up to 18 keV (period 17.2-22 mm). </a:t>
            </a:r>
            <a:endParaRPr lang="it-IT" sz="1400" b="0" strike="noStrike" spc="-1">
              <a:solidFill>
                <a:srgbClr val="000000"/>
              </a:solidFill>
              <a:latin typeface="Arial"/>
            </a:endParaRPr>
          </a:p>
        </p:txBody>
      </p:sp>
      <p:sp>
        <p:nvSpPr>
          <p:cNvPr id="285" name="Rectangle 14"/>
          <p:cNvSpPr/>
          <p:nvPr/>
        </p:nvSpPr>
        <p:spPr>
          <a:xfrm>
            <a:off x="2258280" y="4195440"/>
            <a:ext cx="7639560" cy="943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362520">
              <a:lnSpc>
                <a:spcPct val="100000"/>
              </a:lnSpc>
            </a:pPr>
            <a:r>
              <a:rPr lang="en-GB" sz="1400" b="0" strike="noStrike" spc="-1">
                <a:solidFill>
                  <a:srgbClr val="000000"/>
                </a:solidFill>
                <a:latin typeface="Arial"/>
                <a:ea typeface="Times New Roman"/>
              </a:rPr>
              <a:t>One of the requirements for the new lattice is to extend the number of beamlines. In fact five out of the twelve short straight sections are dedicated to the beam lines and due to space limitations compact undulators and wigglers are developed with a useful length of only 80 cm. Already 4 short Ids are built in-house.</a:t>
            </a:r>
            <a:endParaRPr lang="it-IT" sz="1400" b="0" strike="noStrike" spc="-1">
              <a:solidFill>
                <a:srgbClr val="000000"/>
              </a:solidFill>
              <a:latin typeface="Arial"/>
            </a:endParaRPr>
          </a:p>
        </p:txBody>
      </p:sp>
      <p:pic>
        <p:nvPicPr>
          <p:cNvPr id="286" name="Picture 15"/>
          <p:cNvPicPr/>
          <p:nvPr/>
        </p:nvPicPr>
        <p:blipFill>
          <a:blip r:embed="rId6"/>
          <a:stretch/>
        </p:blipFill>
        <p:spPr>
          <a:xfrm>
            <a:off x="6078960" y="5167080"/>
            <a:ext cx="2198880" cy="1827000"/>
          </a:xfrm>
          <a:prstGeom prst="rect">
            <a:avLst/>
          </a:prstGeom>
          <a:ln w="0">
            <a:noFill/>
          </a:ln>
        </p:spPr>
      </p:pic>
      <p:pic>
        <p:nvPicPr>
          <p:cNvPr id="287" name="Picture 16"/>
          <p:cNvPicPr/>
          <p:nvPr/>
        </p:nvPicPr>
        <p:blipFill>
          <a:blip r:embed="rId7"/>
          <a:stretch/>
        </p:blipFill>
        <p:spPr>
          <a:xfrm>
            <a:off x="8278200" y="5347440"/>
            <a:ext cx="1485720" cy="1278360"/>
          </a:xfrm>
          <a:prstGeom prst="rect">
            <a:avLst/>
          </a:prstGeom>
          <a:ln w="0">
            <a:noFill/>
          </a:ln>
        </p:spPr>
      </p:pic>
      <p:pic>
        <p:nvPicPr>
          <p:cNvPr id="288" name="Picture 17"/>
          <p:cNvPicPr/>
          <p:nvPr/>
        </p:nvPicPr>
        <p:blipFill>
          <a:blip r:embed="rId8"/>
          <a:stretch/>
        </p:blipFill>
        <p:spPr>
          <a:xfrm>
            <a:off x="4326480" y="1184040"/>
            <a:ext cx="2788560" cy="2455920"/>
          </a:xfrm>
          <a:prstGeom prst="rect">
            <a:avLst/>
          </a:prstGeom>
          <a:ln w="0">
            <a:noFill/>
          </a:ln>
        </p:spPr>
      </p:pic>
      <p:pic>
        <p:nvPicPr>
          <p:cNvPr id="289" name="Picture 18"/>
          <p:cNvPicPr/>
          <p:nvPr/>
        </p:nvPicPr>
        <p:blipFill>
          <a:blip r:embed="rId9" cstate="print">
            <a:extLst>
              <a:ext uri="{28A0092B-C50C-407E-A947-70E740481C1C}">
                <a14:useLocalDpi xmlns:a14="http://schemas.microsoft.com/office/drawing/2010/main"/>
              </a:ext>
            </a:extLst>
          </a:blip>
          <a:stretch/>
        </p:blipFill>
        <p:spPr>
          <a:xfrm>
            <a:off x="2246400" y="1288440"/>
            <a:ext cx="1931760" cy="2243520"/>
          </a:xfrm>
          <a:prstGeom prst="rect">
            <a:avLst/>
          </a:prstGeom>
          <a:ln w="0">
            <a:noFill/>
          </a:ln>
        </p:spPr>
      </p:pic>
      <p:sp>
        <p:nvSpPr>
          <p:cNvPr id="290" name="Rectangle 13"/>
          <p:cNvSpPr/>
          <p:nvPr/>
        </p:nvSpPr>
        <p:spPr>
          <a:xfrm>
            <a:off x="146160" y="1288440"/>
            <a:ext cx="2010240" cy="5851440"/>
          </a:xfrm>
          <a:prstGeom prst="rect">
            <a:avLst/>
          </a:prstGeom>
          <a:no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100000"/>
              </a:lnSpc>
            </a:pPr>
            <a:endParaRPr lang="en-GB" sz="2400" b="0" strike="noStrike" spc="-1">
              <a:solidFill>
                <a:schemeClr val="lt1"/>
              </a:solidFill>
              <a:latin typeface="Arial"/>
              <a:ea typeface="ＭＳ Ｐゴシック"/>
            </a:endParaRPr>
          </a:p>
        </p:txBody>
      </p:sp>
      <p:sp>
        <p:nvSpPr>
          <p:cNvPr id="291" name="TextBox 13"/>
          <p:cNvSpPr/>
          <p:nvPr/>
        </p:nvSpPr>
        <p:spPr>
          <a:xfrm>
            <a:off x="2225519" y="3596400"/>
            <a:ext cx="2484503" cy="491630"/>
          </a:xfrm>
          <a:prstGeom prst="rect">
            <a:avLst/>
          </a:prstGeom>
          <a:solidFill>
            <a:schemeClr val="bg1"/>
          </a:solidFill>
          <a:ln w="9525">
            <a:solidFill>
              <a:srgbClr val="FFFFFF"/>
            </a:solidFill>
            <a:miter/>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47840">
              <a:lnSpc>
                <a:spcPct val="93000"/>
              </a:lnSpc>
            </a:pPr>
            <a:r>
              <a:rPr lang="en-GB" sz="1400" b="0" strike="noStrike" spc="-1" dirty="0">
                <a:solidFill>
                  <a:srgbClr val="002060"/>
                </a:solidFill>
                <a:latin typeface="Arial"/>
                <a:ea typeface="MS PGothic"/>
              </a:rPr>
              <a:t>Four APPLE-II Undulator  – outsourced to </a:t>
            </a:r>
            <a:r>
              <a:rPr lang="en-GB" sz="1400" b="1" i="1" strike="noStrike" spc="-1" dirty="0">
                <a:solidFill>
                  <a:srgbClr val="002060"/>
                </a:solidFill>
                <a:latin typeface="Arial"/>
                <a:ea typeface="MS PGothic"/>
              </a:rPr>
              <a:t>KYMA</a:t>
            </a:r>
            <a:r>
              <a:rPr lang="en-GB" sz="1400" b="0" strike="noStrike" spc="-1" dirty="0">
                <a:solidFill>
                  <a:srgbClr val="002060"/>
                </a:solidFill>
                <a:latin typeface="Arial"/>
                <a:ea typeface="MS PGothic"/>
              </a:rPr>
              <a:t>)</a:t>
            </a:r>
            <a:endParaRPr lang="it-IT" sz="1400" b="0" strike="noStrike" spc="-1" dirty="0">
              <a:solidFill>
                <a:srgbClr val="000000"/>
              </a:solidFill>
              <a:latin typeface="Arial"/>
            </a:endParaRPr>
          </a:p>
        </p:txBody>
      </p:sp>
      <p:pic>
        <p:nvPicPr>
          <p:cNvPr id="292" name="Picture 20"/>
          <p:cNvPicPr/>
          <p:nvPr/>
        </p:nvPicPr>
        <p:blipFill>
          <a:blip r:embed="rId10" cstate="print">
            <a:extLst>
              <a:ext uri="{28A0092B-C50C-407E-A947-70E740481C1C}">
                <a14:useLocalDpi xmlns:a14="http://schemas.microsoft.com/office/drawing/2010/main"/>
              </a:ext>
            </a:extLst>
          </a:blip>
          <a:stretch/>
        </p:blipFill>
        <p:spPr>
          <a:xfrm>
            <a:off x="2229840" y="5217840"/>
            <a:ext cx="1597320" cy="1654560"/>
          </a:xfrm>
          <a:prstGeom prst="rect">
            <a:avLst/>
          </a:prstGeom>
          <a:ln w="0">
            <a:noFill/>
          </a:ln>
        </p:spPr>
      </p:pic>
      <p:sp>
        <p:nvSpPr>
          <p:cNvPr id="293" name="TextBox 21"/>
          <p:cNvSpPr/>
          <p:nvPr/>
        </p:nvSpPr>
        <p:spPr>
          <a:xfrm>
            <a:off x="2157840" y="6874200"/>
            <a:ext cx="3814560" cy="259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IT" sz="1200" b="0" strike="noStrike" spc="-1">
                <a:solidFill>
                  <a:srgbClr val="002060"/>
                </a:solidFill>
                <a:latin typeface="Arial"/>
                <a:ea typeface="MS PGothic"/>
              </a:rPr>
              <a:t>EU32: compact EPU for the APE-TX beamline</a:t>
            </a:r>
            <a:endParaRPr lang="it-IT" sz="1200" b="0" strike="noStrike" spc="-1">
              <a:solidFill>
                <a:srgbClr val="000000"/>
              </a:solidFill>
              <a:latin typeface="Arial"/>
            </a:endParaRPr>
          </a:p>
        </p:txBody>
      </p:sp>
      <p:pic>
        <p:nvPicPr>
          <p:cNvPr id="294" name="Picture 22"/>
          <p:cNvPicPr/>
          <p:nvPr/>
        </p:nvPicPr>
        <p:blipFill>
          <a:blip r:embed="rId11"/>
          <a:stretch/>
        </p:blipFill>
        <p:spPr>
          <a:xfrm>
            <a:off x="3879720" y="5217840"/>
            <a:ext cx="1805040" cy="1654560"/>
          </a:xfrm>
          <a:prstGeom prst="rect">
            <a:avLst/>
          </a:prstGeom>
          <a:ln w="0">
            <a:noFill/>
          </a:ln>
        </p:spPr>
      </p:pic>
      <p:sp>
        <p:nvSpPr>
          <p:cNvPr id="295" name="TextBox 13"/>
          <p:cNvSpPr/>
          <p:nvPr/>
        </p:nvSpPr>
        <p:spPr>
          <a:xfrm>
            <a:off x="7648200" y="749520"/>
            <a:ext cx="2087280" cy="28800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it-IT" sz="1400" b="0" i="1" strike="noStrike" spc="-1">
                <a:solidFill>
                  <a:schemeClr val="dk1"/>
                </a:solidFill>
                <a:latin typeface="Arial"/>
                <a:ea typeface="MS PGothic"/>
              </a:rPr>
              <a:t>Ref. B. Diviacco</a:t>
            </a:r>
            <a:endParaRPr lang="it-IT" sz="1400" b="0" strike="noStrike" spc="-1">
              <a:solidFill>
                <a:srgbClr val="000000"/>
              </a:solidFill>
              <a:latin typeface="Arial"/>
            </a:endParaRPr>
          </a:p>
        </p:txBody>
      </p:sp>
      <p:sp>
        <p:nvSpPr>
          <p:cNvPr id="296" name="TextBox 13"/>
          <p:cNvSpPr/>
          <p:nvPr/>
        </p:nvSpPr>
        <p:spPr>
          <a:xfrm>
            <a:off x="146160" y="6627600"/>
            <a:ext cx="2027880" cy="48636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it-IT" sz="1400" b="0" i="1" strike="noStrike" spc="-1">
                <a:solidFill>
                  <a:schemeClr val="dk1"/>
                </a:solidFill>
                <a:latin typeface="Arial"/>
                <a:ea typeface="MS PGothic"/>
              </a:rPr>
              <a:t>Ref. D. Castronovo, M. Modica, EK</a:t>
            </a:r>
            <a:endParaRPr lang="it-IT" sz="1400" b="0" strike="noStrike" spc="-1">
              <a:solidFill>
                <a:srgbClr val="000000"/>
              </a:solidFill>
              <a:latin typeface="Arial"/>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PlaceHolder 1"/>
          <p:cNvSpPr>
            <a:spLocks noGrp="1"/>
          </p:cNvSpPr>
          <p:nvPr>
            <p:ph type="sldNum" idx="21"/>
          </p:nvPr>
        </p:nvSpPr>
        <p:spPr>
          <a:xfrm>
            <a:off x="9432720" y="723636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300" b="0" strike="noStrike" spc="-1">
                <a:solidFill>
                  <a:srgbClr val="000000"/>
                </a:solidFill>
                <a:latin typeface="Arial"/>
                <a:ea typeface="MS PGothic"/>
              </a:defRPr>
            </a:lvl1pPr>
          </a:lstStyle>
          <a:p>
            <a:pPr indent="0" defTabSz="447840">
              <a:lnSpc>
                <a:spcPct val="93000"/>
              </a:lnSpc>
              <a:buNone/>
              <a:tabLst>
                <a:tab pos="0" algn="l"/>
              </a:tabLst>
            </a:pPr>
            <a:fld id="{42530F16-9A67-480A-AB02-03977764EBEC}" type="slidenum">
              <a:rPr lang="it-IT" sz="1300" b="0" strike="noStrike" spc="-1">
                <a:solidFill>
                  <a:srgbClr val="000000"/>
                </a:solidFill>
                <a:latin typeface="Arial"/>
                <a:ea typeface="MS PGothic"/>
              </a:rPr>
              <a:t>16</a:t>
            </a:fld>
            <a:endParaRPr lang="it-IT" sz="1300" b="0" strike="noStrike" spc="-1">
              <a:solidFill>
                <a:srgbClr val="000000"/>
              </a:solidFill>
              <a:latin typeface="Times New Roman"/>
            </a:endParaRPr>
          </a:p>
        </p:txBody>
      </p:sp>
      <p:pic>
        <p:nvPicPr>
          <p:cNvPr id="298" name="Picture 3"/>
          <p:cNvPicPr/>
          <p:nvPr/>
        </p:nvPicPr>
        <p:blipFill>
          <a:blip r:embed="rId3" cstate="print">
            <a:extLst>
              <a:ext uri="{28A0092B-C50C-407E-A947-70E740481C1C}">
                <a14:useLocalDpi xmlns:a14="http://schemas.microsoft.com/office/drawing/2010/main"/>
              </a:ext>
            </a:extLst>
          </a:blip>
          <a:stretch/>
        </p:blipFill>
        <p:spPr>
          <a:xfrm>
            <a:off x="8496720" y="4500000"/>
            <a:ext cx="1192680" cy="2653560"/>
          </a:xfrm>
          <a:prstGeom prst="rect">
            <a:avLst/>
          </a:prstGeom>
          <a:ln w="0">
            <a:noFill/>
          </a:ln>
        </p:spPr>
      </p:pic>
      <p:sp>
        <p:nvSpPr>
          <p:cNvPr id="299" name="TextBox 4"/>
          <p:cNvSpPr/>
          <p:nvPr/>
        </p:nvSpPr>
        <p:spPr>
          <a:xfrm>
            <a:off x="5760360" y="2771640"/>
            <a:ext cx="3958560" cy="1611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spcAft>
                <a:spcPts val="601"/>
              </a:spcAft>
            </a:pPr>
            <a:r>
              <a:rPr lang="en-IT" sz="1800" b="1" strike="noStrike" spc="-1">
                <a:solidFill>
                  <a:srgbClr val="002060"/>
                </a:solidFill>
                <a:latin typeface="Arial"/>
                <a:ea typeface="MS PGothic"/>
              </a:rPr>
              <a:t>POWER SUPPLIES</a:t>
            </a:r>
            <a:endParaRPr lang="it-IT" sz="1800" b="0" strike="noStrike" spc="-1">
              <a:solidFill>
                <a:srgbClr val="000000"/>
              </a:solidFill>
              <a:latin typeface="Arial"/>
            </a:endParaRPr>
          </a:p>
          <a:p>
            <a:pPr marL="285840" indent="-285840" defTabSz="447840">
              <a:lnSpc>
                <a:spcPct val="93000"/>
              </a:lnSpc>
              <a:buClr>
                <a:srgbClr val="000000"/>
              </a:buClr>
              <a:buFont typeface="Wingdings" charset="2"/>
              <a:buChar char=""/>
            </a:pPr>
            <a:r>
              <a:rPr lang="en-IT" sz="1400" b="0" strike="noStrike" spc="-1">
                <a:solidFill>
                  <a:srgbClr val="002060"/>
                </a:solidFill>
                <a:latin typeface="Arial"/>
                <a:ea typeface="MS PGothic"/>
              </a:rPr>
              <a:t>All dipoles PS delivered</a:t>
            </a:r>
            <a:endParaRPr lang="it-IT" sz="1400" b="0" strike="noStrike" spc="-1">
              <a:solidFill>
                <a:srgbClr val="000000"/>
              </a:solidFill>
              <a:latin typeface="Arial"/>
            </a:endParaRPr>
          </a:p>
          <a:p>
            <a:pPr marL="285840" indent="-285840" defTabSz="447840">
              <a:lnSpc>
                <a:spcPct val="93000"/>
              </a:lnSpc>
              <a:buClr>
                <a:srgbClr val="000000"/>
              </a:buClr>
              <a:buFont typeface="Wingdings" charset="2"/>
              <a:buChar char=""/>
            </a:pPr>
            <a:r>
              <a:rPr lang="en-GB" sz="1400" b="0" strike="noStrike" spc="-1">
                <a:solidFill>
                  <a:srgbClr val="002060"/>
                </a:solidFill>
                <a:latin typeface="Arial"/>
                <a:ea typeface="MS PGothic"/>
              </a:rPr>
              <a:t>All mu</a:t>
            </a:r>
            <a:r>
              <a:rPr lang="en-IT" sz="1400" b="0" strike="noStrike" spc="-1">
                <a:solidFill>
                  <a:srgbClr val="002060"/>
                </a:solidFill>
                <a:latin typeface="Arial"/>
                <a:ea typeface="MS PGothic"/>
              </a:rPr>
              <a:t>ltipolar magnets PS delivered</a:t>
            </a:r>
            <a:endParaRPr lang="it-IT" sz="1400" b="0" strike="noStrike" spc="-1">
              <a:solidFill>
                <a:srgbClr val="000000"/>
              </a:solidFill>
              <a:latin typeface="Arial"/>
            </a:endParaRPr>
          </a:p>
          <a:p>
            <a:pPr marL="285840" indent="-285840" defTabSz="447840">
              <a:lnSpc>
                <a:spcPct val="93000"/>
              </a:lnSpc>
              <a:buClr>
                <a:srgbClr val="000000"/>
              </a:buClr>
              <a:buFont typeface="Wingdings" charset="2"/>
              <a:buChar char=""/>
            </a:pPr>
            <a:r>
              <a:rPr lang="en-IT" sz="1400" b="0" strike="noStrike" spc="-1">
                <a:solidFill>
                  <a:srgbClr val="002060"/>
                </a:solidFill>
                <a:latin typeface="Arial"/>
                <a:ea typeface="MS PGothic"/>
              </a:rPr>
              <a:t>Corrector PS: </a:t>
            </a:r>
            <a:endParaRPr lang="it-IT" sz="1400" b="0" strike="noStrike" spc="-1">
              <a:solidFill>
                <a:srgbClr val="000000"/>
              </a:solidFill>
              <a:latin typeface="Arial"/>
            </a:endParaRPr>
          </a:p>
          <a:p>
            <a:pPr marL="1027080" lvl="1" indent="-285840" defTabSz="447840">
              <a:lnSpc>
                <a:spcPct val="93000"/>
              </a:lnSpc>
              <a:buClr>
                <a:srgbClr val="000000"/>
              </a:buClr>
              <a:buFont typeface="Wingdings" charset="2"/>
              <a:buChar char=""/>
            </a:pPr>
            <a:r>
              <a:rPr lang="en-IT" sz="1400" b="0" strike="noStrike" spc="-1">
                <a:solidFill>
                  <a:srgbClr val="002060"/>
                </a:solidFill>
                <a:latin typeface="Arial"/>
                <a:ea typeface="MS PGothic"/>
              </a:rPr>
              <a:t>450 out of 700 built</a:t>
            </a:r>
            <a:endParaRPr lang="it-IT" sz="1400" b="0" strike="noStrike" spc="-1">
              <a:solidFill>
                <a:srgbClr val="000000"/>
              </a:solidFill>
              <a:latin typeface="Arial"/>
            </a:endParaRPr>
          </a:p>
          <a:p>
            <a:pPr marL="1027080" lvl="1" indent="-285840" defTabSz="447840">
              <a:lnSpc>
                <a:spcPct val="93000"/>
              </a:lnSpc>
              <a:buClr>
                <a:srgbClr val="000000"/>
              </a:buClr>
              <a:buFont typeface="Wingdings" charset="2"/>
              <a:buChar char=""/>
            </a:pPr>
            <a:r>
              <a:rPr lang="en-GB" sz="1400" b="0" strike="noStrike" spc="-1">
                <a:solidFill>
                  <a:srgbClr val="002060"/>
                </a:solidFill>
                <a:latin typeface="Arial"/>
                <a:ea typeface="MS PGothic"/>
              </a:rPr>
              <a:t>C</a:t>
            </a:r>
            <a:r>
              <a:rPr lang="en-IT" sz="1400" b="0" strike="noStrike" spc="-1">
                <a:solidFill>
                  <a:srgbClr val="002060"/>
                </a:solidFill>
                <a:latin typeface="Arial"/>
                <a:ea typeface="MS PGothic"/>
              </a:rPr>
              <a:t>ompletion foreseen mid N</a:t>
            </a:r>
            <a:r>
              <a:rPr lang="en-GB" sz="1400" b="0" strike="noStrike" spc="-1">
                <a:solidFill>
                  <a:srgbClr val="002060"/>
                </a:solidFill>
                <a:latin typeface="Arial"/>
                <a:ea typeface="MS PGothic"/>
              </a:rPr>
              <a:t>o</a:t>
            </a:r>
            <a:r>
              <a:rPr lang="en-IT" sz="1400" b="0" strike="noStrike" spc="-1">
                <a:solidFill>
                  <a:srgbClr val="002060"/>
                </a:solidFill>
                <a:latin typeface="Arial"/>
                <a:ea typeface="MS PGothic"/>
              </a:rPr>
              <a:t>v. ‘25</a:t>
            </a:r>
            <a:endParaRPr lang="it-IT" sz="1400" b="0" strike="noStrike" spc="-1">
              <a:solidFill>
                <a:srgbClr val="000000"/>
              </a:solidFill>
              <a:latin typeface="Arial"/>
            </a:endParaRPr>
          </a:p>
          <a:p>
            <a:pPr marL="285840" indent="-285840" defTabSz="447840">
              <a:lnSpc>
                <a:spcPct val="93000"/>
              </a:lnSpc>
              <a:buClr>
                <a:srgbClr val="000000"/>
              </a:buClr>
              <a:buFont typeface="Wingdings" charset="2"/>
              <a:buChar char=""/>
            </a:pPr>
            <a:r>
              <a:rPr lang="en-IT" sz="1400" b="0" strike="noStrike" spc="-1">
                <a:solidFill>
                  <a:srgbClr val="002060"/>
                </a:solidFill>
                <a:latin typeface="Arial"/>
                <a:ea typeface="MS PGothic"/>
              </a:rPr>
              <a:t>Contract for racks’ assembly effective</a:t>
            </a:r>
            <a:endParaRPr lang="it-IT" sz="1400" b="0" strike="noStrike" spc="-1">
              <a:solidFill>
                <a:srgbClr val="000000"/>
              </a:solidFill>
              <a:latin typeface="Arial"/>
            </a:endParaRPr>
          </a:p>
        </p:txBody>
      </p:sp>
      <p:pic>
        <p:nvPicPr>
          <p:cNvPr id="300" name="Picture 5"/>
          <p:cNvPicPr/>
          <p:nvPr/>
        </p:nvPicPr>
        <p:blipFill>
          <a:blip r:embed="rId4" cstate="print">
            <a:extLst>
              <a:ext uri="{28A0092B-C50C-407E-A947-70E740481C1C}">
                <a14:useLocalDpi xmlns:a14="http://schemas.microsoft.com/office/drawing/2010/main"/>
              </a:ext>
            </a:extLst>
          </a:blip>
          <a:stretch/>
        </p:blipFill>
        <p:spPr>
          <a:xfrm>
            <a:off x="5832360" y="4572000"/>
            <a:ext cx="2518560" cy="1132200"/>
          </a:xfrm>
          <a:prstGeom prst="rect">
            <a:avLst/>
          </a:prstGeom>
          <a:ln w="0">
            <a:noFill/>
          </a:ln>
        </p:spPr>
      </p:pic>
      <p:sp>
        <p:nvSpPr>
          <p:cNvPr id="301" name="TextBox 6"/>
          <p:cNvSpPr/>
          <p:nvPr/>
        </p:nvSpPr>
        <p:spPr>
          <a:xfrm>
            <a:off x="248040" y="1187640"/>
            <a:ext cx="4790160" cy="220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spcAft>
                <a:spcPts val="601"/>
              </a:spcAft>
            </a:pPr>
            <a:r>
              <a:rPr lang="en-IT" sz="1800" b="1" strike="noStrike" spc="-1">
                <a:solidFill>
                  <a:srgbClr val="002060"/>
                </a:solidFill>
                <a:latin typeface="Arial"/>
                <a:ea typeface="MS PGothic"/>
              </a:rPr>
              <a:t>MAGNETS</a:t>
            </a:r>
            <a:endParaRPr lang="it-IT" sz="1800" b="0" strike="noStrike" spc="-1">
              <a:solidFill>
                <a:srgbClr val="000000"/>
              </a:solidFill>
              <a:latin typeface="Arial"/>
            </a:endParaRPr>
          </a:p>
          <a:p>
            <a:pPr marL="285840" indent="-285840" defTabSz="447840">
              <a:lnSpc>
                <a:spcPct val="93000"/>
              </a:lnSpc>
              <a:buClr>
                <a:srgbClr val="000000"/>
              </a:buClr>
              <a:buFont typeface="Wingdings" charset="2"/>
              <a:buChar char=""/>
            </a:pPr>
            <a:r>
              <a:rPr lang="en-IT" sz="1400" b="1" strike="noStrike" spc="-1">
                <a:solidFill>
                  <a:srgbClr val="00B050"/>
                </a:solidFill>
                <a:latin typeface="Arial"/>
                <a:ea typeface="MS PGothic"/>
              </a:rPr>
              <a:t>First girder assembled</a:t>
            </a:r>
            <a:endParaRPr lang="it-IT" sz="1400" b="0" strike="noStrike" spc="-1">
              <a:solidFill>
                <a:srgbClr val="000000"/>
              </a:solidFill>
              <a:latin typeface="Arial"/>
            </a:endParaRPr>
          </a:p>
          <a:p>
            <a:pPr marL="285840" indent="-285840" defTabSz="447840">
              <a:lnSpc>
                <a:spcPct val="93000"/>
              </a:lnSpc>
              <a:buClr>
                <a:srgbClr val="000000"/>
              </a:buClr>
              <a:buFont typeface="Wingdings" charset="2"/>
              <a:buChar char=""/>
            </a:pPr>
            <a:r>
              <a:rPr lang="en-IT" sz="1400" b="0" strike="noStrike" spc="-1">
                <a:solidFill>
                  <a:srgbClr val="002060"/>
                </a:solidFill>
                <a:latin typeface="Arial"/>
                <a:ea typeface="MS PGothic"/>
              </a:rPr>
              <a:t>All quadrupoles magnets delivered</a:t>
            </a:r>
            <a:endParaRPr lang="it-IT" sz="1400" b="0" strike="noStrike" spc="-1">
              <a:solidFill>
                <a:srgbClr val="000000"/>
              </a:solidFill>
              <a:latin typeface="Arial"/>
            </a:endParaRPr>
          </a:p>
          <a:p>
            <a:pPr marL="285840" indent="-285840" defTabSz="447840">
              <a:lnSpc>
                <a:spcPct val="93000"/>
              </a:lnSpc>
              <a:buClr>
                <a:srgbClr val="000000"/>
              </a:buClr>
              <a:buFont typeface="Wingdings" charset="2"/>
              <a:buChar char=""/>
            </a:pPr>
            <a:r>
              <a:rPr lang="en-US" sz="1400" b="0" strike="noStrike" spc="-1">
                <a:solidFill>
                  <a:srgbClr val="002060"/>
                </a:solidFill>
                <a:latin typeface="Arial"/>
                <a:ea typeface="MS PGothic"/>
              </a:rPr>
              <a:t>Sextupoles and octupoles magnets:</a:t>
            </a:r>
            <a:endParaRPr lang="it-IT" sz="1400" b="0" strike="noStrike" spc="-1">
              <a:solidFill>
                <a:srgbClr val="000000"/>
              </a:solidFill>
              <a:latin typeface="Arial"/>
            </a:endParaRPr>
          </a:p>
          <a:p>
            <a:pPr marL="1027080" lvl="1" indent="-285840" defTabSz="447840">
              <a:lnSpc>
                <a:spcPct val="93000"/>
              </a:lnSpc>
              <a:buClr>
                <a:srgbClr val="000000"/>
              </a:buClr>
              <a:buFont typeface="Wingdings" charset="2"/>
              <a:buChar char=""/>
            </a:pPr>
            <a:r>
              <a:rPr lang="en-US" sz="1400" b="0" strike="noStrike" spc="-1">
                <a:solidFill>
                  <a:srgbClr val="002060"/>
                </a:solidFill>
                <a:latin typeface="Arial"/>
                <a:ea typeface="MS PGothic"/>
              </a:rPr>
              <a:t>4 out of 6 deliveries completed</a:t>
            </a:r>
            <a:endParaRPr lang="it-IT" sz="1400" b="0" strike="noStrike" spc="-1">
              <a:solidFill>
                <a:srgbClr val="000000"/>
              </a:solidFill>
              <a:latin typeface="Arial"/>
            </a:endParaRPr>
          </a:p>
          <a:p>
            <a:pPr marL="1027080" lvl="1" indent="-285840" defTabSz="447840">
              <a:lnSpc>
                <a:spcPct val="93000"/>
              </a:lnSpc>
              <a:buClr>
                <a:srgbClr val="000000"/>
              </a:buClr>
              <a:buFont typeface="Wingdings" charset="2"/>
              <a:buChar char=""/>
            </a:pPr>
            <a:r>
              <a:rPr lang="en-US" sz="1400" b="0" strike="noStrike" spc="-1">
                <a:solidFill>
                  <a:srgbClr val="002060"/>
                </a:solidFill>
                <a:latin typeface="Arial"/>
                <a:ea typeface="MS PGothic"/>
              </a:rPr>
              <a:t>Last delivery: scheduled early Jan. ‘26</a:t>
            </a:r>
            <a:endParaRPr lang="it-IT" sz="1400" b="0" strike="noStrike" spc="-1">
              <a:solidFill>
                <a:srgbClr val="000000"/>
              </a:solidFill>
              <a:latin typeface="Arial"/>
            </a:endParaRPr>
          </a:p>
          <a:p>
            <a:pPr marL="285840" indent="-285840" defTabSz="447840">
              <a:lnSpc>
                <a:spcPct val="93000"/>
              </a:lnSpc>
              <a:buClr>
                <a:srgbClr val="000000"/>
              </a:buClr>
              <a:buFont typeface="Wingdings" charset="2"/>
              <a:buChar char=""/>
            </a:pPr>
            <a:r>
              <a:rPr lang="en-IT" sz="1400" b="0" strike="noStrike" spc="-1">
                <a:solidFill>
                  <a:srgbClr val="002060"/>
                </a:solidFill>
                <a:latin typeface="Arial"/>
                <a:ea typeface="MS PGothic"/>
              </a:rPr>
              <a:t>Bending magnets:</a:t>
            </a:r>
            <a:endParaRPr lang="it-IT" sz="1400" b="0" strike="noStrike" spc="-1">
              <a:solidFill>
                <a:srgbClr val="000000"/>
              </a:solidFill>
              <a:latin typeface="Arial"/>
            </a:endParaRPr>
          </a:p>
          <a:p>
            <a:pPr marL="1027080" lvl="1" indent="-285840" defTabSz="447840">
              <a:lnSpc>
                <a:spcPct val="93000"/>
              </a:lnSpc>
              <a:buClr>
                <a:srgbClr val="000000"/>
              </a:buClr>
              <a:buFont typeface="Wingdings" charset="2"/>
              <a:buChar char=""/>
            </a:pPr>
            <a:r>
              <a:rPr lang="en-IT" sz="1400" b="0" strike="noStrike" spc="-1">
                <a:solidFill>
                  <a:srgbClr val="002060"/>
                </a:solidFill>
                <a:latin typeface="Arial"/>
                <a:ea typeface="MS PGothic"/>
              </a:rPr>
              <a:t>First of Ser</a:t>
            </a:r>
            <a:r>
              <a:rPr lang="it-IT" sz="1400" b="0" strike="noStrike" spc="-1">
                <a:solidFill>
                  <a:srgbClr val="002060"/>
                </a:solidFill>
                <a:latin typeface="Arial"/>
                <a:ea typeface="MS PGothic"/>
              </a:rPr>
              <a:t>ie</a:t>
            </a:r>
            <a:r>
              <a:rPr lang="en-IT" sz="1400" b="0" strike="noStrike" spc="-1">
                <a:solidFill>
                  <a:srgbClr val="002060"/>
                </a:solidFill>
                <a:latin typeface="Arial"/>
                <a:ea typeface="MS PGothic"/>
              </a:rPr>
              <a:t>s measured</a:t>
            </a:r>
            <a:endParaRPr lang="it-IT" sz="1400" b="0" strike="noStrike" spc="-1">
              <a:solidFill>
                <a:srgbClr val="000000"/>
              </a:solidFill>
              <a:latin typeface="Arial"/>
            </a:endParaRPr>
          </a:p>
          <a:p>
            <a:pPr marL="1027080" lvl="1" indent="-285840" defTabSz="447840">
              <a:lnSpc>
                <a:spcPct val="93000"/>
              </a:lnSpc>
              <a:buClr>
                <a:srgbClr val="000000"/>
              </a:buClr>
              <a:buFont typeface="Wingdings" charset="2"/>
              <a:buChar char=""/>
            </a:pPr>
            <a:r>
              <a:rPr lang="en-GB" sz="1400" b="0" strike="noStrike" spc="-1">
                <a:solidFill>
                  <a:srgbClr val="002060"/>
                </a:solidFill>
                <a:latin typeface="Arial"/>
                <a:ea typeface="MS PGothic"/>
              </a:rPr>
              <a:t>I</a:t>
            </a:r>
            <a:r>
              <a:rPr lang="en-IT" sz="1400" b="0" strike="noStrike" spc="-1">
                <a:solidFill>
                  <a:srgbClr val="002060"/>
                </a:solidFill>
                <a:latin typeface="Arial"/>
                <a:ea typeface="MS PGothic"/>
              </a:rPr>
              <a:t>n production</a:t>
            </a:r>
            <a:endParaRPr lang="it-IT" sz="1400" b="0" strike="noStrike" spc="-1">
              <a:solidFill>
                <a:srgbClr val="000000"/>
              </a:solidFill>
              <a:latin typeface="Arial"/>
            </a:endParaRPr>
          </a:p>
          <a:p>
            <a:pPr marL="1027080" lvl="1" indent="-285840" defTabSz="447840">
              <a:lnSpc>
                <a:spcPct val="93000"/>
              </a:lnSpc>
              <a:buClr>
                <a:srgbClr val="000000"/>
              </a:buClr>
              <a:buFont typeface="Wingdings" charset="2"/>
              <a:buChar char=""/>
            </a:pPr>
            <a:r>
              <a:rPr lang="en-IT" sz="1400" b="0" strike="noStrike" spc="-1">
                <a:solidFill>
                  <a:srgbClr val="002060"/>
                </a:solidFill>
                <a:latin typeface="Arial"/>
                <a:ea typeface="MS PGothic"/>
              </a:rPr>
              <a:t>Last delivery scheduled mid Jan. ‘26</a:t>
            </a:r>
            <a:endParaRPr lang="it-IT" sz="1400" b="0" strike="noStrike" spc="-1">
              <a:solidFill>
                <a:srgbClr val="000000"/>
              </a:solidFill>
              <a:latin typeface="Arial"/>
            </a:endParaRPr>
          </a:p>
        </p:txBody>
      </p:sp>
      <p:pic>
        <p:nvPicPr>
          <p:cNvPr id="302" name="Picture 7"/>
          <p:cNvPicPr/>
          <p:nvPr/>
        </p:nvPicPr>
        <p:blipFill>
          <a:blip r:embed="rId5" cstate="print">
            <a:extLst>
              <a:ext uri="{28A0092B-C50C-407E-A947-70E740481C1C}">
                <a14:useLocalDpi xmlns:a14="http://schemas.microsoft.com/office/drawing/2010/main"/>
              </a:ext>
            </a:extLst>
          </a:blip>
          <a:stretch/>
        </p:blipFill>
        <p:spPr>
          <a:xfrm rot="5400000">
            <a:off x="-218880" y="4073760"/>
            <a:ext cx="3502080" cy="2626200"/>
          </a:xfrm>
          <a:prstGeom prst="rect">
            <a:avLst/>
          </a:prstGeom>
          <a:ln w="0">
            <a:noFill/>
          </a:ln>
        </p:spPr>
      </p:pic>
      <p:pic>
        <p:nvPicPr>
          <p:cNvPr id="303" name="Picture 8"/>
          <p:cNvPicPr/>
          <p:nvPr/>
        </p:nvPicPr>
        <p:blipFill>
          <a:blip r:embed="rId6" cstate="print">
            <a:extLst>
              <a:ext uri="{28A0092B-C50C-407E-A947-70E740481C1C}">
                <a14:useLocalDpi xmlns:a14="http://schemas.microsoft.com/office/drawing/2010/main"/>
              </a:ext>
            </a:extLst>
          </a:blip>
          <a:stretch/>
        </p:blipFill>
        <p:spPr>
          <a:xfrm rot="5400000">
            <a:off x="2443320" y="4073760"/>
            <a:ext cx="3502080" cy="2626200"/>
          </a:xfrm>
          <a:prstGeom prst="rect">
            <a:avLst/>
          </a:prstGeom>
          <a:ln w="0">
            <a:noFill/>
          </a:ln>
        </p:spPr>
      </p:pic>
      <p:pic>
        <p:nvPicPr>
          <p:cNvPr id="304" name="Picture 9"/>
          <p:cNvPicPr/>
          <p:nvPr/>
        </p:nvPicPr>
        <p:blipFill>
          <a:blip r:embed="rId7" cstate="print">
            <a:extLst>
              <a:ext uri="{28A0092B-C50C-407E-A947-70E740481C1C}">
                <a14:useLocalDpi xmlns:a14="http://schemas.microsoft.com/office/drawing/2010/main"/>
              </a:ext>
            </a:extLst>
          </a:blip>
          <a:stretch/>
        </p:blipFill>
        <p:spPr>
          <a:xfrm rot="10800000">
            <a:off x="5906160" y="1115640"/>
            <a:ext cx="1774080" cy="1330200"/>
          </a:xfrm>
          <a:prstGeom prst="rect">
            <a:avLst/>
          </a:prstGeom>
          <a:ln w="0">
            <a:noFill/>
          </a:ln>
        </p:spPr>
      </p:pic>
      <p:pic>
        <p:nvPicPr>
          <p:cNvPr id="305" name="Picture 10"/>
          <p:cNvPicPr/>
          <p:nvPr/>
        </p:nvPicPr>
        <p:blipFill>
          <a:blip r:embed="rId8" cstate="print">
            <a:extLst>
              <a:ext uri="{28A0092B-C50C-407E-A947-70E740481C1C}">
                <a14:useLocalDpi xmlns:a14="http://schemas.microsoft.com/office/drawing/2010/main"/>
              </a:ext>
            </a:extLst>
          </a:blip>
          <a:stretch/>
        </p:blipFill>
        <p:spPr>
          <a:xfrm rot="10800000">
            <a:off x="7850520" y="1115640"/>
            <a:ext cx="1774080" cy="1330200"/>
          </a:xfrm>
          <a:prstGeom prst="rect">
            <a:avLst/>
          </a:prstGeom>
          <a:ln w="0">
            <a:noFill/>
          </a:ln>
        </p:spPr>
      </p:pic>
      <p:grpSp>
        <p:nvGrpSpPr>
          <p:cNvPr id="306" name="Group 11"/>
          <p:cNvGrpSpPr/>
          <p:nvPr/>
        </p:nvGrpSpPr>
        <p:grpSpPr>
          <a:xfrm>
            <a:off x="143640" y="1044360"/>
            <a:ext cx="9647280" cy="6478200"/>
            <a:chOff x="143640" y="1044360"/>
            <a:chExt cx="9647280" cy="6478200"/>
          </a:xfrm>
        </p:grpSpPr>
        <p:sp>
          <p:nvSpPr>
            <p:cNvPr id="307" name="Frame 12"/>
            <p:cNvSpPr/>
            <p:nvPr/>
          </p:nvSpPr>
          <p:spPr>
            <a:xfrm>
              <a:off x="143640" y="1044360"/>
              <a:ext cx="5398920" cy="6478200"/>
            </a:xfrm>
            <a:prstGeom prst="frame">
              <a:avLst>
                <a:gd name="adj1" fmla="val 0"/>
              </a:avLst>
            </a:prstGeom>
            <a:solidFill>
              <a:schemeClr val="bg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449280">
                <a:lnSpc>
                  <a:spcPct val="93000"/>
                </a:lnSpc>
                <a:tabLst>
                  <a:tab pos="0" algn="l"/>
                </a:tabLst>
              </a:pPr>
              <a:endParaRPr lang="en-IT" sz="2400" b="0" strike="noStrike" spc="-1">
                <a:solidFill>
                  <a:schemeClr val="lt1"/>
                </a:solidFill>
                <a:latin typeface="Arial"/>
                <a:ea typeface="ＭＳ Ｐゴシック"/>
              </a:endParaRPr>
            </a:p>
          </p:txBody>
        </p:sp>
        <p:sp>
          <p:nvSpPr>
            <p:cNvPr id="308" name="Frame 13"/>
            <p:cNvSpPr/>
            <p:nvPr/>
          </p:nvSpPr>
          <p:spPr>
            <a:xfrm>
              <a:off x="5544360" y="1044360"/>
              <a:ext cx="4246560" cy="1582200"/>
            </a:xfrm>
            <a:prstGeom prst="frame">
              <a:avLst>
                <a:gd name="adj1" fmla="val 0"/>
              </a:avLst>
            </a:prstGeom>
            <a:solidFill>
              <a:schemeClr val="bg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449280">
                <a:lnSpc>
                  <a:spcPct val="93000"/>
                </a:lnSpc>
                <a:tabLst>
                  <a:tab pos="0" algn="l"/>
                </a:tabLst>
              </a:pPr>
              <a:endParaRPr lang="en-IT" sz="2400" b="0" strike="noStrike" spc="-1">
                <a:solidFill>
                  <a:schemeClr val="lt1"/>
                </a:solidFill>
                <a:latin typeface="Arial"/>
                <a:ea typeface="ＭＳ Ｐゴシック"/>
              </a:endParaRPr>
            </a:p>
          </p:txBody>
        </p:sp>
        <p:sp>
          <p:nvSpPr>
            <p:cNvPr id="309" name="Rectangle 14"/>
            <p:cNvSpPr/>
            <p:nvPr/>
          </p:nvSpPr>
          <p:spPr>
            <a:xfrm>
              <a:off x="5400360" y="1054800"/>
              <a:ext cx="358200" cy="1546200"/>
            </a:xfrm>
            <a:prstGeom prst="rect">
              <a:avLst/>
            </a:prstGeom>
            <a:solidFill>
              <a:schemeClr val="bg1"/>
            </a:solidFill>
            <a:ln w="9525">
              <a:solidFill>
                <a:srgbClr val="FFFFFF"/>
              </a:solidFill>
              <a:round/>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449280">
                <a:lnSpc>
                  <a:spcPct val="93000"/>
                </a:lnSpc>
                <a:tabLst>
                  <a:tab pos="0" algn="l"/>
                </a:tabLst>
              </a:pPr>
              <a:endParaRPr lang="en-IT" sz="2400" b="0" strike="noStrike" spc="-1">
                <a:solidFill>
                  <a:schemeClr val="lt1"/>
                </a:solidFill>
                <a:latin typeface="Arial"/>
                <a:ea typeface="ＭＳ Ｐゴシック"/>
              </a:endParaRPr>
            </a:p>
          </p:txBody>
        </p:sp>
      </p:grpSp>
      <p:pic>
        <p:nvPicPr>
          <p:cNvPr id="310" name="Picture 15"/>
          <p:cNvPicPr/>
          <p:nvPr/>
        </p:nvPicPr>
        <p:blipFill>
          <a:blip r:embed="rId9" cstate="print">
            <a:extLst>
              <a:ext uri="{28A0092B-C50C-407E-A947-70E740481C1C}">
                <a14:useLocalDpi xmlns:a14="http://schemas.microsoft.com/office/drawing/2010/main"/>
              </a:ext>
            </a:extLst>
          </a:blip>
          <a:stretch/>
        </p:blipFill>
        <p:spPr>
          <a:xfrm rot="5400000">
            <a:off x="4583160" y="1286640"/>
            <a:ext cx="1366200" cy="1024200"/>
          </a:xfrm>
          <a:prstGeom prst="rect">
            <a:avLst/>
          </a:prstGeom>
          <a:ln w="0">
            <a:noFill/>
          </a:ln>
        </p:spPr>
      </p:pic>
      <p:sp>
        <p:nvSpPr>
          <p:cNvPr id="311" name="TextBox 13"/>
          <p:cNvSpPr/>
          <p:nvPr/>
        </p:nvSpPr>
        <p:spPr>
          <a:xfrm>
            <a:off x="6120360" y="6516000"/>
            <a:ext cx="2087280" cy="28800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it-IT" sz="1400" b="0" i="1" strike="noStrike" spc="-1">
                <a:solidFill>
                  <a:schemeClr val="dk1"/>
                </a:solidFill>
                <a:latin typeface="Arial"/>
                <a:ea typeface="MS PGothic"/>
              </a:rPr>
              <a:t>Ref. M Cautero</a:t>
            </a:r>
            <a:endParaRPr lang="it-IT" sz="1400" b="0" strike="noStrike" spc="-1">
              <a:solidFill>
                <a:srgbClr val="000000"/>
              </a:solidFill>
              <a:latin typeface="Arial"/>
            </a:endParaRPr>
          </a:p>
        </p:txBody>
      </p:sp>
      <p:sp>
        <p:nvSpPr>
          <p:cNvPr id="312" name="TextBox 13"/>
          <p:cNvSpPr/>
          <p:nvPr/>
        </p:nvSpPr>
        <p:spPr>
          <a:xfrm>
            <a:off x="5760360" y="5796000"/>
            <a:ext cx="2734560" cy="259560"/>
          </a:xfrm>
          <a:prstGeom prst="rect">
            <a:avLst/>
          </a:prstGeom>
          <a:solidFill>
            <a:schemeClr val="bg1"/>
          </a:solidFill>
          <a:ln w="9525">
            <a:solidFill>
              <a:srgbClr val="FFFFFF"/>
            </a:solidFill>
            <a:miter/>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it-IT" sz="1200" b="0" strike="noStrike" spc="-1">
                <a:solidFill>
                  <a:schemeClr val="dk1"/>
                </a:solidFill>
                <a:latin typeface="Arial"/>
                <a:ea typeface="MS PGothic"/>
              </a:rPr>
              <a:t>Multipolar magnets P.S. in storage</a:t>
            </a:r>
            <a:endParaRPr lang="it-IT" sz="1200" b="0" strike="noStrike" spc="-1">
              <a:solidFill>
                <a:srgbClr val="000000"/>
              </a:solidFill>
              <a:latin typeface="Arial"/>
            </a:endParaRPr>
          </a:p>
        </p:txBody>
      </p:sp>
      <p:sp>
        <p:nvSpPr>
          <p:cNvPr id="313" name="Title 1"/>
          <p:cNvSpPr/>
          <p:nvPr/>
        </p:nvSpPr>
        <p:spPr>
          <a:xfrm>
            <a:off x="2157480" y="154440"/>
            <a:ext cx="7774920" cy="93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447840">
              <a:lnSpc>
                <a:spcPct val="93000"/>
              </a:lnSpc>
            </a:pPr>
            <a:r>
              <a:rPr lang="en-GB" sz="3600" b="1" i="1" strike="noStrike" spc="-1">
                <a:solidFill>
                  <a:srgbClr val="002060"/>
                </a:solidFill>
                <a:latin typeface="Georgia Pro"/>
                <a:ea typeface="MS PGothic"/>
              </a:rPr>
              <a:t>Magnets and power supplies</a:t>
            </a:r>
            <a:endParaRPr lang="it-IT" sz="3600" b="0" strike="noStrike" spc="-1">
              <a:solidFill>
                <a:srgbClr val="000000"/>
              </a:solidFill>
              <a:latin typeface="Arial"/>
            </a:endParaRPr>
          </a:p>
        </p:txBody>
      </p:sp>
      <p:sp>
        <p:nvSpPr>
          <p:cNvPr id="314" name="TextBox 13"/>
          <p:cNvSpPr/>
          <p:nvPr/>
        </p:nvSpPr>
        <p:spPr>
          <a:xfrm>
            <a:off x="2448000" y="1115640"/>
            <a:ext cx="2087280" cy="28800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it-IT" sz="1400" b="0" i="1" strike="noStrike" spc="-1">
                <a:solidFill>
                  <a:schemeClr val="dk1"/>
                </a:solidFill>
                <a:latin typeface="Arial"/>
                <a:ea typeface="MS PGothic"/>
              </a:rPr>
              <a:t>Ref. D. Castronovo</a:t>
            </a:r>
            <a:endParaRPr lang="it-IT" sz="1400" b="0" strike="noStrike" spc="-1">
              <a:solidFill>
                <a:srgbClr val="000000"/>
              </a:solidFill>
              <a:latin typeface="Arial"/>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PlaceHolder 1"/>
          <p:cNvSpPr>
            <a:spLocks noGrp="1"/>
          </p:cNvSpPr>
          <p:nvPr>
            <p:ph type="sldNum" idx="22"/>
          </p:nvPr>
        </p:nvSpPr>
        <p:spPr>
          <a:xfrm>
            <a:off x="9504360" y="730584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300" b="0" strike="noStrike" spc="-1">
                <a:solidFill>
                  <a:srgbClr val="000000"/>
                </a:solidFill>
                <a:latin typeface="Arial"/>
                <a:ea typeface="MS PGothic"/>
              </a:defRPr>
            </a:lvl1pPr>
          </a:lstStyle>
          <a:p>
            <a:pPr indent="0" defTabSz="447840">
              <a:lnSpc>
                <a:spcPct val="93000"/>
              </a:lnSpc>
              <a:buNone/>
              <a:tabLst>
                <a:tab pos="0" algn="l"/>
              </a:tabLst>
            </a:pPr>
            <a:fld id="{DB6EB368-97B3-40FF-BFFF-41306166E8B5}" type="slidenum">
              <a:rPr lang="it-IT" sz="1300" b="0" strike="noStrike" spc="-1">
                <a:solidFill>
                  <a:srgbClr val="000000"/>
                </a:solidFill>
                <a:latin typeface="Arial"/>
                <a:ea typeface="MS PGothic"/>
              </a:rPr>
              <a:t>17</a:t>
            </a:fld>
            <a:endParaRPr lang="it-IT" sz="1300" b="0" strike="noStrike" spc="-1">
              <a:solidFill>
                <a:srgbClr val="000000"/>
              </a:solidFill>
              <a:latin typeface="Times New Roman"/>
            </a:endParaRPr>
          </a:p>
        </p:txBody>
      </p:sp>
      <p:pic>
        <p:nvPicPr>
          <p:cNvPr id="316" name="Picture 5"/>
          <p:cNvPicPr/>
          <p:nvPr/>
        </p:nvPicPr>
        <p:blipFill>
          <a:blip r:embed="rId3" cstate="print">
            <a:extLst>
              <a:ext uri="{28A0092B-C50C-407E-A947-70E740481C1C}">
                <a14:useLocalDpi xmlns:a14="http://schemas.microsoft.com/office/drawing/2010/main"/>
              </a:ext>
            </a:extLst>
          </a:blip>
          <a:stretch/>
        </p:blipFill>
        <p:spPr>
          <a:xfrm>
            <a:off x="143640" y="5256720"/>
            <a:ext cx="2154600" cy="1615680"/>
          </a:xfrm>
          <a:prstGeom prst="rect">
            <a:avLst/>
          </a:prstGeom>
          <a:ln w="0">
            <a:noFill/>
          </a:ln>
        </p:spPr>
      </p:pic>
      <p:pic>
        <p:nvPicPr>
          <p:cNvPr id="317" name="Picture 6"/>
          <p:cNvPicPr/>
          <p:nvPr/>
        </p:nvPicPr>
        <p:blipFill>
          <a:blip r:embed="rId4" cstate="print">
            <a:extLst>
              <a:ext uri="{28A0092B-C50C-407E-A947-70E740481C1C}">
                <a14:useLocalDpi xmlns:a14="http://schemas.microsoft.com/office/drawing/2010/main"/>
              </a:ext>
            </a:extLst>
          </a:blip>
          <a:stretch/>
        </p:blipFill>
        <p:spPr>
          <a:xfrm>
            <a:off x="7344720" y="3059640"/>
            <a:ext cx="2590560" cy="1942560"/>
          </a:xfrm>
          <a:prstGeom prst="rect">
            <a:avLst/>
          </a:prstGeom>
          <a:ln w="0">
            <a:noFill/>
          </a:ln>
        </p:spPr>
      </p:pic>
      <p:sp>
        <p:nvSpPr>
          <p:cNvPr id="318" name="TextBox 7"/>
          <p:cNvSpPr/>
          <p:nvPr/>
        </p:nvSpPr>
        <p:spPr>
          <a:xfrm>
            <a:off x="215640" y="1187640"/>
            <a:ext cx="7054920" cy="246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defTabSz="447840">
              <a:lnSpc>
                <a:spcPct val="93000"/>
              </a:lnSpc>
              <a:buClr>
                <a:srgbClr val="000000"/>
              </a:buClr>
              <a:buFont typeface="Wingdings" charset="2"/>
              <a:buChar char=""/>
            </a:pPr>
            <a:r>
              <a:rPr lang="en-IT" sz="1400" b="0" strike="noStrike" spc="-1">
                <a:solidFill>
                  <a:srgbClr val="002060"/>
                </a:solidFill>
                <a:latin typeface="Arial"/>
                <a:ea typeface="MS PGothic"/>
              </a:rPr>
              <a:t>Ion pumps and NEG pumps: delivered</a:t>
            </a:r>
            <a:endParaRPr lang="it-IT" sz="1400" b="0" strike="noStrike" spc="-1">
              <a:solidFill>
                <a:srgbClr val="000000"/>
              </a:solidFill>
              <a:latin typeface="Arial"/>
            </a:endParaRPr>
          </a:p>
          <a:p>
            <a:pPr marL="285840" indent="-285840" defTabSz="447840">
              <a:lnSpc>
                <a:spcPct val="93000"/>
              </a:lnSpc>
              <a:buClr>
                <a:srgbClr val="000000"/>
              </a:buClr>
              <a:buFont typeface="Wingdings" charset="2"/>
              <a:buChar char=""/>
            </a:pPr>
            <a:r>
              <a:rPr lang="en-IT" sz="1400" b="0" strike="noStrike" spc="-1">
                <a:solidFill>
                  <a:srgbClr val="002060"/>
                </a:solidFill>
                <a:latin typeface="Arial"/>
                <a:ea typeface="MS PGothic"/>
              </a:rPr>
              <a:t>Vacuum gauges: delivered</a:t>
            </a:r>
            <a:endParaRPr lang="it-IT" sz="1400" b="0" strike="noStrike" spc="-1">
              <a:solidFill>
                <a:srgbClr val="000000"/>
              </a:solidFill>
              <a:latin typeface="Arial"/>
            </a:endParaRPr>
          </a:p>
          <a:p>
            <a:pPr marL="285840" indent="-285840" defTabSz="447840">
              <a:lnSpc>
                <a:spcPct val="93000"/>
              </a:lnSpc>
              <a:buClr>
                <a:srgbClr val="000000"/>
              </a:buClr>
              <a:buFont typeface="Wingdings" charset="2"/>
              <a:buChar char=""/>
            </a:pPr>
            <a:r>
              <a:rPr lang="en-IT" sz="1400" b="0" strike="noStrike" spc="-1">
                <a:solidFill>
                  <a:srgbClr val="002060"/>
                </a:solidFill>
                <a:latin typeface="Arial"/>
                <a:ea typeface="MS PGothic"/>
              </a:rPr>
              <a:t>Vacuum valves: in production, First batch received, last scheduled in March ‘26</a:t>
            </a:r>
            <a:endParaRPr lang="it-IT" sz="1400" b="0" strike="noStrike" spc="-1">
              <a:solidFill>
                <a:srgbClr val="000000"/>
              </a:solidFill>
              <a:latin typeface="Arial"/>
            </a:endParaRPr>
          </a:p>
          <a:p>
            <a:pPr marL="285840" indent="-285840" defTabSz="447840">
              <a:lnSpc>
                <a:spcPct val="93000"/>
              </a:lnSpc>
              <a:buClr>
                <a:srgbClr val="000000"/>
              </a:buClr>
              <a:buFont typeface="Wingdings" charset="2"/>
              <a:buChar char=""/>
            </a:pPr>
            <a:r>
              <a:rPr lang="en-IT" sz="1400" b="0" strike="noStrike" spc="-1">
                <a:solidFill>
                  <a:srgbClr val="002060"/>
                </a:solidFill>
                <a:latin typeface="Arial"/>
                <a:ea typeface="MS PGothic"/>
              </a:rPr>
              <a:t>Vacuum chambers: </a:t>
            </a:r>
            <a:endParaRPr lang="it-IT" sz="1400" b="0" strike="noStrike" spc="-1">
              <a:solidFill>
                <a:srgbClr val="000000"/>
              </a:solidFill>
              <a:latin typeface="Arial"/>
            </a:endParaRPr>
          </a:p>
          <a:p>
            <a:pPr marL="1027080" lvl="1" indent="-285840" defTabSz="447840">
              <a:lnSpc>
                <a:spcPct val="93000"/>
              </a:lnSpc>
              <a:buClr>
                <a:srgbClr val="000000"/>
              </a:buClr>
              <a:buFont typeface="Wingdings" charset="2"/>
              <a:buChar char=""/>
            </a:pPr>
            <a:r>
              <a:rPr lang="en-IT" sz="1400" b="0" strike="noStrike" spc="-1">
                <a:solidFill>
                  <a:srgbClr val="002060"/>
                </a:solidFill>
                <a:latin typeface="Arial"/>
                <a:ea typeface="MS PGothic"/>
              </a:rPr>
              <a:t>Under construction</a:t>
            </a:r>
            <a:endParaRPr lang="it-IT" sz="1400" b="0" strike="noStrike" spc="-1">
              <a:solidFill>
                <a:srgbClr val="000000"/>
              </a:solidFill>
              <a:latin typeface="Arial"/>
            </a:endParaRPr>
          </a:p>
          <a:p>
            <a:pPr marL="1027080" lvl="1" indent="-285840" defTabSz="447840">
              <a:lnSpc>
                <a:spcPct val="93000"/>
              </a:lnSpc>
              <a:buClr>
                <a:srgbClr val="000000"/>
              </a:buClr>
              <a:buFont typeface="Wingdings" charset="2"/>
              <a:buChar char=""/>
            </a:pPr>
            <a:r>
              <a:rPr lang="en-IT" sz="1400" b="0" strike="noStrike" spc="-1">
                <a:solidFill>
                  <a:srgbClr val="002060"/>
                </a:solidFill>
                <a:latin typeface="Arial"/>
                <a:ea typeface="MS PGothic"/>
              </a:rPr>
              <a:t>Dipole chamber prototyope under SAT.</a:t>
            </a:r>
            <a:endParaRPr lang="it-IT" sz="1400" b="0" strike="noStrike" spc="-1">
              <a:solidFill>
                <a:srgbClr val="000000"/>
              </a:solidFill>
              <a:latin typeface="Arial"/>
            </a:endParaRPr>
          </a:p>
          <a:p>
            <a:pPr marL="1027080" lvl="1" indent="-285840" defTabSz="447840">
              <a:lnSpc>
                <a:spcPct val="93000"/>
              </a:lnSpc>
              <a:buClr>
                <a:srgbClr val="000000"/>
              </a:buClr>
              <a:buFont typeface="Wingdings" charset="2"/>
              <a:buChar char=""/>
            </a:pPr>
            <a:r>
              <a:rPr lang="en-IT" sz="1400" b="0" strike="noStrike" spc="-1">
                <a:solidFill>
                  <a:srgbClr val="002060"/>
                </a:solidFill>
                <a:latin typeface="Arial"/>
                <a:ea typeface="MS PGothic"/>
              </a:rPr>
              <a:t>Deliveries </a:t>
            </a:r>
            <a:r>
              <a:rPr lang="en-GB" sz="1400" b="0" strike="noStrike" spc="-1">
                <a:solidFill>
                  <a:srgbClr val="002060"/>
                </a:solidFill>
                <a:latin typeface="Arial"/>
                <a:ea typeface="MS PGothic"/>
              </a:rPr>
              <a:t>in batches. Last item scheduled in Aug. ‘26 </a:t>
            </a:r>
            <a:endParaRPr lang="it-IT" sz="1400" b="0" strike="noStrike" spc="-1">
              <a:solidFill>
                <a:srgbClr val="000000"/>
              </a:solidFill>
              <a:latin typeface="Arial"/>
            </a:endParaRPr>
          </a:p>
          <a:p>
            <a:pPr marL="285840" indent="-285840" defTabSz="447840">
              <a:lnSpc>
                <a:spcPct val="93000"/>
              </a:lnSpc>
              <a:buClr>
                <a:srgbClr val="000000"/>
              </a:buClr>
              <a:buFont typeface="Wingdings" charset="2"/>
              <a:buChar char=""/>
            </a:pPr>
            <a:r>
              <a:rPr lang="en-IT" sz="1400" b="0" strike="noStrike" spc="-1">
                <a:solidFill>
                  <a:srgbClr val="002060"/>
                </a:solidFill>
                <a:latin typeface="Arial"/>
                <a:ea typeface="MS PGothic"/>
              </a:rPr>
              <a:t>Other vacuum components (bellows, aborbers, tapers, etc): under construction, to be completed </a:t>
            </a:r>
            <a:r>
              <a:rPr lang="en-GB" sz="1400" b="0" strike="noStrike" spc="-1">
                <a:solidFill>
                  <a:srgbClr val="002060"/>
                </a:solidFill>
                <a:latin typeface="Arial"/>
                <a:ea typeface="MS PGothic"/>
              </a:rPr>
              <a:t>in Spring 26</a:t>
            </a:r>
            <a:endParaRPr lang="it-IT" sz="1400" b="0" strike="noStrike" spc="-1">
              <a:solidFill>
                <a:srgbClr val="000000"/>
              </a:solidFill>
              <a:latin typeface="Arial"/>
            </a:endParaRPr>
          </a:p>
          <a:p>
            <a:pPr defTabSz="447840">
              <a:lnSpc>
                <a:spcPct val="93000"/>
              </a:lnSpc>
            </a:pPr>
            <a:endParaRPr lang="it-IT" sz="1400" b="0" strike="noStrike" spc="-1">
              <a:solidFill>
                <a:srgbClr val="000000"/>
              </a:solidFill>
              <a:latin typeface="Arial"/>
            </a:endParaRPr>
          </a:p>
          <a:p>
            <a:pPr defTabSz="447840">
              <a:lnSpc>
                <a:spcPct val="93000"/>
              </a:lnSpc>
            </a:pPr>
            <a:endParaRPr lang="it-IT" sz="1400" b="0" strike="noStrike" spc="-1">
              <a:solidFill>
                <a:srgbClr val="000000"/>
              </a:solidFill>
              <a:latin typeface="Arial"/>
            </a:endParaRPr>
          </a:p>
          <a:p>
            <a:pPr defTabSz="447840">
              <a:lnSpc>
                <a:spcPct val="93000"/>
              </a:lnSpc>
            </a:pPr>
            <a:endParaRPr lang="it-IT" sz="1400" b="0" strike="noStrike" spc="-1">
              <a:solidFill>
                <a:srgbClr val="000000"/>
              </a:solidFill>
              <a:latin typeface="Arial"/>
            </a:endParaRPr>
          </a:p>
        </p:txBody>
      </p:sp>
      <p:pic>
        <p:nvPicPr>
          <p:cNvPr id="319" name="Picture 10"/>
          <p:cNvPicPr/>
          <p:nvPr/>
        </p:nvPicPr>
        <p:blipFill>
          <a:blip r:embed="rId5" cstate="print">
            <a:extLst>
              <a:ext uri="{28A0092B-C50C-407E-A947-70E740481C1C}">
                <a14:useLocalDpi xmlns:a14="http://schemas.microsoft.com/office/drawing/2010/main"/>
              </a:ext>
            </a:extLst>
          </a:blip>
          <a:stretch/>
        </p:blipFill>
        <p:spPr>
          <a:xfrm>
            <a:off x="7344720" y="971640"/>
            <a:ext cx="2590200" cy="1942200"/>
          </a:xfrm>
          <a:prstGeom prst="rect">
            <a:avLst/>
          </a:prstGeom>
          <a:ln w="0">
            <a:noFill/>
          </a:ln>
        </p:spPr>
      </p:pic>
      <p:pic>
        <p:nvPicPr>
          <p:cNvPr id="320" name="Picture 11"/>
          <p:cNvPicPr/>
          <p:nvPr/>
        </p:nvPicPr>
        <p:blipFill>
          <a:blip r:embed="rId6" cstate="print">
            <a:extLst>
              <a:ext uri="{28A0092B-C50C-407E-A947-70E740481C1C}">
                <a14:useLocalDpi xmlns:a14="http://schemas.microsoft.com/office/drawing/2010/main"/>
              </a:ext>
            </a:extLst>
          </a:blip>
          <a:stretch/>
        </p:blipFill>
        <p:spPr>
          <a:xfrm>
            <a:off x="2549520" y="3240000"/>
            <a:ext cx="3037320" cy="1690200"/>
          </a:xfrm>
          <a:prstGeom prst="rect">
            <a:avLst/>
          </a:prstGeom>
          <a:ln w="0">
            <a:noFill/>
          </a:ln>
        </p:spPr>
      </p:pic>
      <p:sp>
        <p:nvSpPr>
          <p:cNvPr id="321" name="TextBox 13"/>
          <p:cNvSpPr/>
          <p:nvPr/>
        </p:nvSpPr>
        <p:spPr>
          <a:xfrm>
            <a:off x="3816000" y="1259640"/>
            <a:ext cx="2087280" cy="28800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it-IT" sz="1400" b="0" i="1" strike="noStrike" spc="-1">
                <a:solidFill>
                  <a:schemeClr val="dk1"/>
                </a:solidFill>
                <a:latin typeface="Arial"/>
                <a:ea typeface="MS PGothic"/>
              </a:rPr>
              <a:t>Ref. L. Rumiz</a:t>
            </a:r>
            <a:endParaRPr lang="it-IT" sz="1400" b="0" strike="noStrike" spc="-1">
              <a:solidFill>
                <a:srgbClr val="000000"/>
              </a:solidFill>
              <a:latin typeface="Arial"/>
            </a:endParaRPr>
          </a:p>
        </p:txBody>
      </p:sp>
      <p:sp>
        <p:nvSpPr>
          <p:cNvPr id="322" name="TextBox 13"/>
          <p:cNvSpPr/>
          <p:nvPr/>
        </p:nvSpPr>
        <p:spPr>
          <a:xfrm>
            <a:off x="3816000" y="1907640"/>
            <a:ext cx="2087280" cy="28800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it-IT" sz="1400" b="0" i="1" strike="noStrike" spc="-1">
                <a:solidFill>
                  <a:schemeClr val="dk1"/>
                </a:solidFill>
                <a:latin typeface="Arial"/>
                <a:ea typeface="MS PGothic"/>
              </a:rPr>
              <a:t>Ref. G. Scrimali</a:t>
            </a:r>
            <a:endParaRPr lang="it-IT" sz="1400" b="0" strike="noStrike" spc="-1">
              <a:solidFill>
                <a:srgbClr val="000000"/>
              </a:solidFill>
              <a:latin typeface="Arial"/>
            </a:endParaRPr>
          </a:p>
        </p:txBody>
      </p:sp>
      <p:pic>
        <p:nvPicPr>
          <p:cNvPr id="323" name="Picture 14"/>
          <p:cNvPicPr/>
          <p:nvPr/>
        </p:nvPicPr>
        <p:blipFill>
          <a:blip r:embed="rId7" cstate="print">
            <a:extLst>
              <a:ext uri="{28A0092B-C50C-407E-A947-70E740481C1C}">
                <a14:useLocalDpi xmlns:a14="http://schemas.microsoft.com/office/drawing/2010/main"/>
              </a:ext>
            </a:extLst>
          </a:blip>
          <a:stretch/>
        </p:blipFill>
        <p:spPr>
          <a:xfrm>
            <a:off x="143640" y="3240000"/>
            <a:ext cx="2254320" cy="1690200"/>
          </a:xfrm>
          <a:prstGeom prst="rect">
            <a:avLst/>
          </a:prstGeom>
          <a:ln w="0">
            <a:noFill/>
          </a:ln>
        </p:spPr>
      </p:pic>
      <p:sp>
        <p:nvSpPr>
          <p:cNvPr id="324" name="TextBox 13"/>
          <p:cNvSpPr/>
          <p:nvPr/>
        </p:nvSpPr>
        <p:spPr>
          <a:xfrm>
            <a:off x="143640" y="4932000"/>
            <a:ext cx="2734560" cy="259560"/>
          </a:xfrm>
          <a:prstGeom prst="rect">
            <a:avLst/>
          </a:prstGeom>
          <a:solidFill>
            <a:schemeClr val="bg1"/>
          </a:solidFill>
          <a:ln w="9525">
            <a:solidFill>
              <a:srgbClr val="FFFFFF"/>
            </a:solidFill>
            <a:miter/>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it-IT" sz="1200" b="0" strike="noStrike" spc="-1">
                <a:solidFill>
                  <a:schemeClr val="dk1"/>
                </a:solidFill>
                <a:latin typeface="Arial"/>
                <a:ea typeface="MS PGothic"/>
              </a:rPr>
              <a:t>Dipole vacuum chamber tests</a:t>
            </a:r>
            <a:endParaRPr lang="it-IT" sz="1200" b="0" strike="noStrike" spc="-1">
              <a:solidFill>
                <a:srgbClr val="000000"/>
              </a:solidFill>
              <a:latin typeface="Arial"/>
            </a:endParaRPr>
          </a:p>
        </p:txBody>
      </p:sp>
      <p:sp>
        <p:nvSpPr>
          <p:cNvPr id="325" name="TextBox 13"/>
          <p:cNvSpPr/>
          <p:nvPr/>
        </p:nvSpPr>
        <p:spPr>
          <a:xfrm>
            <a:off x="1872000" y="6876360"/>
            <a:ext cx="2734560" cy="259560"/>
          </a:xfrm>
          <a:prstGeom prst="rect">
            <a:avLst/>
          </a:prstGeom>
          <a:solidFill>
            <a:schemeClr val="bg1"/>
          </a:solidFill>
          <a:ln w="9525">
            <a:solidFill>
              <a:srgbClr val="FFFFFF"/>
            </a:solidFill>
            <a:miter/>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it-IT" sz="1200" b="0" strike="noStrike" spc="-1">
                <a:solidFill>
                  <a:schemeClr val="dk1"/>
                </a:solidFill>
                <a:latin typeface="Arial"/>
                <a:ea typeface="MS PGothic"/>
              </a:rPr>
              <a:t>Photon absorbers</a:t>
            </a:r>
            <a:endParaRPr lang="it-IT" sz="1200" b="0" strike="noStrike" spc="-1">
              <a:solidFill>
                <a:srgbClr val="000000"/>
              </a:solidFill>
              <a:latin typeface="Arial"/>
            </a:endParaRPr>
          </a:p>
        </p:txBody>
      </p:sp>
      <p:sp>
        <p:nvSpPr>
          <p:cNvPr id="326" name="TextBox 13"/>
          <p:cNvSpPr/>
          <p:nvPr/>
        </p:nvSpPr>
        <p:spPr>
          <a:xfrm>
            <a:off x="8712720" y="7092360"/>
            <a:ext cx="574200" cy="259560"/>
          </a:xfrm>
          <a:prstGeom prst="rect">
            <a:avLst/>
          </a:prstGeom>
          <a:solidFill>
            <a:schemeClr val="bg1"/>
          </a:solidFill>
          <a:ln w="9525">
            <a:solidFill>
              <a:srgbClr val="FFFFFF"/>
            </a:solidFill>
            <a:miter/>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it-IT" sz="1200" b="0" strike="noStrike" spc="-1">
                <a:solidFill>
                  <a:schemeClr val="dk1"/>
                </a:solidFill>
                <a:latin typeface="Arial"/>
                <a:ea typeface="MS PGothic"/>
              </a:rPr>
              <a:t>Mask</a:t>
            </a:r>
            <a:endParaRPr lang="it-IT" sz="1200" b="0" strike="noStrike" spc="-1">
              <a:solidFill>
                <a:srgbClr val="000000"/>
              </a:solidFill>
              <a:latin typeface="Arial"/>
            </a:endParaRPr>
          </a:p>
        </p:txBody>
      </p:sp>
      <p:sp>
        <p:nvSpPr>
          <p:cNvPr id="327" name="TextBox 18"/>
          <p:cNvSpPr/>
          <p:nvPr/>
        </p:nvSpPr>
        <p:spPr>
          <a:xfrm>
            <a:off x="2880000" y="206640"/>
            <a:ext cx="7630920" cy="54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3200" b="1" i="1" strike="noStrike" spc="-1">
                <a:solidFill>
                  <a:srgbClr val="002060"/>
                </a:solidFill>
                <a:latin typeface="Georgia Pro"/>
                <a:ea typeface="MS PGothic"/>
              </a:rPr>
              <a:t>Chambers and vacuum systems </a:t>
            </a:r>
            <a:endParaRPr lang="it-IT" sz="3200" b="0" strike="noStrike" spc="-1">
              <a:solidFill>
                <a:srgbClr val="000000"/>
              </a:solidFill>
              <a:latin typeface="Arial"/>
            </a:endParaRPr>
          </a:p>
        </p:txBody>
      </p:sp>
      <p:sp>
        <p:nvSpPr>
          <p:cNvPr id="328" name="Rectangle 327"/>
          <p:cNvSpPr/>
          <p:nvPr/>
        </p:nvSpPr>
        <p:spPr>
          <a:xfrm>
            <a:off x="3177720" y="5368680"/>
            <a:ext cx="6589440" cy="1411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it-IT" sz="2000" b="0" strike="noStrike" spc="-1">
                <a:solidFill>
                  <a:srgbClr val="000000"/>
                </a:solidFill>
                <a:latin typeface="Arial"/>
              </a:rPr>
              <a:t>It’s crucial to closely follow the production and validation process, including frequent visits to the manufacturers. Many issues were corrected during these stages, thereby preventing potential problems.</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PlaceHolder 1"/>
          <p:cNvSpPr>
            <a:spLocks noGrp="1"/>
          </p:cNvSpPr>
          <p:nvPr>
            <p:ph type="sldNum" idx="23"/>
          </p:nvPr>
        </p:nvSpPr>
        <p:spPr>
          <a:xfrm>
            <a:off x="9432720" y="723636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300" b="0" strike="noStrike" spc="-1">
                <a:solidFill>
                  <a:srgbClr val="000000"/>
                </a:solidFill>
                <a:latin typeface="Arial"/>
                <a:ea typeface="MS PGothic"/>
              </a:defRPr>
            </a:lvl1pPr>
          </a:lstStyle>
          <a:p>
            <a:pPr indent="0" defTabSz="447840">
              <a:lnSpc>
                <a:spcPct val="93000"/>
              </a:lnSpc>
              <a:buNone/>
              <a:tabLst>
                <a:tab pos="0" algn="l"/>
              </a:tabLst>
            </a:pPr>
            <a:fld id="{10661C2A-BF8F-40E3-AA59-E6BA8A165922}" type="slidenum">
              <a:rPr lang="it-IT" sz="1300" b="0" strike="noStrike" spc="-1">
                <a:solidFill>
                  <a:srgbClr val="000000"/>
                </a:solidFill>
                <a:latin typeface="Arial"/>
                <a:ea typeface="MS PGothic"/>
              </a:rPr>
              <a:t>18</a:t>
            </a:fld>
            <a:endParaRPr lang="it-IT" sz="1300" b="0" strike="noStrike" spc="-1">
              <a:solidFill>
                <a:srgbClr val="000000"/>
              </a:solidFill>
              <a:latin typeface="Times New Roman"/>
            </a:endParaRPr>
          </a:p>
        </p:txBody>
      </p:sp>
      <p:pic>
        <p:nvPicPr>
          <p:cNvPr id="330" name="Picture 7"/>
          <p:cNvPicPr/>
          <p:nvPr/>
        </p:nvPicPr>
        <p:blipFill>
          <a:blip r:embed="rId3" cstate="print">
            <a:extLst>
              <a:ext uri="{28A0092B-C50C-407E-A947-70E740481C1C}">
                <a14:useLocalDpi xmlns:a14="http://schemas.microsoft.com/office/drawing/2010/main"/>
              </a:ext>
            </a:extLst>
          </a:blip>
          <a:srcRect/>
          <a:stretch/>
        </p:blipFill>
        <p:spPr>
          <a:xfrm>
            <a:off x="813960" y="2140200"/>
            <a:ext cx="1777320" cy="2969280"/>
          </a:xfrm>
          <a:prstGeom prst="rect">
            <a:avLst/>
          </a:prstGeom>
          <a:ln w="0">
            <a:noFill/>
          </a:ln>
        </p:spPr>
      </p:pic>
      <p:sp>
        <p:nvSpPr>
          <p:cNvPr id="331" name="TextBox 5"/>
          <p:cNvSpPr/>
          <p:nvPr/>
        </p:nvSpPr>
        <p:spPr>
          <a:xfrm>
            <a:off x="81360" y="1029600"/>
            <a:ext cx="3352680" cy="105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1700" b="0" strike="noStrike" spc="-1">
                <a:solidFill>
                  <a:schemeClr val="dk1"/>
                </a:solidFill>
                <a:latin typeface="Arial"/>
                <a:ea typeface="MS PGothic"/>
              </a:rPr>
              <a:t>8 granite slabs per achromat for the multipoles (1.5x0.6x0.3 m) + 6 for the dipoles in total 168 girders.</a:t>
            </a:r>
            <a:endParaRPr lang="it-IT" sz="1700" b="0" strike="noStrike" spc="-1">
              <a:solidFill>
                <a:srgbClr val="000000"/>
              </a:solidFill>
              <a:latin typeface="Arial"/>
            </a:endParaRPr>
          </a:p>
        </p:txBody>
      </p:sp>
      <p:pic>
        <p:nvPicPr>
          <p:cNvPr id="332" name="Picture 7"/>
          <p:cNvPicPr/>
          <p:nvPr/>
        </p:nvPicPr>
        <p:blipFill>
          <a:blip r:embed="rId4"/>
          <a:stretch/>
        </p:blipFill>
        <p:spPr>
          <a:xfrm>
            <a:off x="135000" y="4780080"/>
            <a:ext cx="3078720" cy="2256840"/>
          </a:xfrm>
          <a:prstGeom prst="rect">
            <a:avLst/>
          </a:prstGeom>
          <a:ln w="0">
            <a:noFill/>
          </a:ln>
        </p:spPr>
      </p:pic>
      <p:sp>
        <p:nvSpPr>
          <p:cNvPr id="333" name="TextBox 3"/>
          <p:cNvSpPr/>
          <p:nvPr/>
        </p:nvSpPr>
        <p:spPr>
          <a:xfrm>
            <a:off x="2520000" y="82080"/>
            <a:ext cx="8422920" cy="59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3600" b="1" i="1" strike="noStrike" spc="-1">
                <a:solidFill>
                  <a:srgbClr val="002060"/>
                </a:solidFill>
                <a:latin typeface="Georgia Pro"/>
                <a:ea typeface="MS PGothic"/>
              </a:rPr>
              <a:t>Supports, BPMs and Injection </a:t>
            </a:r>
            <a:endParaRPr lang="it-IT" sz="3600" b="0" strike="noStrike" spc="-1">
              <a:solidFill>
                <a:srgbClr val="000000"/>
              </a:solidFill>
              <a:latin typeface="Arial"/>
            </a:endParaRPr>
          </a:p>
        </p:txBody>
      </p:sp>
      <p:pic>
        <p:nvPicPr>
          <p:cNvPr id="334" name="Picture 15"/>
          <p:cNvPicPr/>
          <p:nvPr/>
        </p:nvPicPr>
        <p:blipFill>
          <a:blip r:embed="rId5" cstate="print">
            <a:extLst>
              <a:ext uri="{28A0092B-C50C-407E-A947-70E740481C1C}">
                <a14:useLocalDpi xmlns:a14="http://schemas.microsoft.com/office/drawing/2010/main"/>
              </a:ext>
            </a:extLst>
          </a:blip>
          <a:stretch/>
        </p:blipFill>
        <p:spPr>
          <a:xfrm>
            <a:off x="3699360" y="4222800"/>
            <a:ext cx="1968480" cy="1300680"/>
          </a:xfrm>
          <a:prstGeom prst="rect">
            <a:avLst/>
          </a:prstGeom>
          <a:ln w="0">
            <a:noFill/>
          </a:ln>
        </p:spPr>
      </p:pic>
      <p:graphicFrame>
        <p:nvGraphicFramePr>
          <p:cNvPr id="335" name="Table 16"/>
          <p:cNvGraphicFramePr/>
          <p:nvPr/>
        </p:nvGraphicFramePr>
        <p:xfrm>
          <a:off x="3435840" y="1131120"/>
          <a:ext cx="2843640" cy="1371600"/>
        </p:xfrm>
        <a:graphic>
          <a:graphicData uri="http://schemas.openxmlformats.org/drawingml/2006/table">
            <a:tbl>
              <a:tblPr/>
              <a:tblGrid>
                <a:gridCol w="1015200">
                  <a:extLst>
                    <a:ext uri="{9D8B030D-6E8A-4147-A177-3AD203B41FA5}">
                      <a16:colId xmlns:a16="http://schemas.microsoft.com/office/drawing/2014/main" val="20000"/>
                    </a:ext>
                  </a:extLst>
                </a:gridCol>
                <a:gridCol w="1828440">
                  <a:extLst>
                    <a:ext uri="{9D8B030D-6E8A-4147-A177-3AD203B41FA5}">
                      <a16:colId xmlns:a16="http://schemas.microsoft.com/office/drawing/2014/main" val="20001"/>
                    </a:ext>
                  </a:extLst>
                </a:gridCol>
              </a:tblGrid>
              <a:tr h="243720">
                <a:tc>
                  <a:txBody>
                    <a:bodyPr/>
                    <a:lstStyle/>
                    <a:p>
                      <a:pPr defTabSz="457200">
                        <a:lnSpc>
                          <a:spcPct val="100000"/>
                        </a:lnSpc>
                      </a:pPr>
                      <a:r>
                        <a:rPr lang="en-GB" sz="1200" b="1" strike="noStrike" spc="-1">
                          <a:solidFill>
                            <a:schemeClr val="lt1"/>
                          </a:solidFill>
                          <a:latin typeface="Arial"/>
                        </a:rPr>
                        <a:t>item</a:t>
                      </a:r>
                      <a:endParaRPr lang="it-IT" sz="1200" b="0" strike="noStrike" spc="-1">
                        <a:solidFill>
                          <a:srgbClr val="FFFFFF"/>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457200">
                        <a:lnSpc>
                          <a:spcPct val="100000"/>
                        </a:lnSpc>
                      </a:pPr>
                      <a:r>
                        <a:rPr lang="en-GB" sz="1200" b="1" strike="noStrike" spc="-1">
                          <a:solidFill>
                            <a:schemeClr val="lt1"/>
                          </a:solidFill>
                          <a:latin typeface="Arial"/>
                        </a:rPr>
                        <a:t>status</a:t>
                      </a:r>
                      <a:endParaRPr lang="it-IT" sz="1200" b="0" strike="noStrike" spc="-1">
                        <a:solidFill>
                          <a:srgbClr val="FFFFFF"/>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409680">
                <a:tc>
                  <a:txBody>
                    <a:bodyPr/>
                    <a:lstStyle/>
                    <a:p>
                      <a:pPr defTabSz="457200">
                        <a:lnSpc>
                          <a:spcPct val="100000"/>
                        </a:lnSpc>
                        <a:tabLst>
                          <a:tab pos="0" algn="l"/>
                        </a:tabLst>
                      </a:pPr>
                      <a:r>
                        <a:rPr lang="en-GB" sz="1200" b="0" strike="noStrike" spc="-1">
                          <a:solidFill>
                            <a:schemeClr val="dk1"/>
                          </a:solidFill>
                          <a:latin typeface="Arial"/>
                        </a:rPr>
                        <a:t>BPM electronics</a:t>
                      </a:r>
                      <a:endParaRPr lang="it-IT" sz="1200" b="0" strike="noStrike" spc="-1">
                        <a:solidFill>
                          <a:srgbClr val="000000"/>
                        </a:solidFill>
                        <a:latin typeface="Arial"/>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457200">
                        <a:lnSpc>
                          <a:spcPct val="100000"/>
                        </a:lnSpc>
                      </a:pPr>
                      <a:r>
                        <a:rPr lang="en-GB" sz="1200" b="0" strike="noStrike" spc="-1">
                          <a:solidFill>
                            <a:schemeClr val="dk1"/>
                          </a:solidFill>
                          <a:latin typeface="Arial"/>
                        </a:rPr>
                        <a:t>All delivered – 8 already installed in Elettra</a:t>
                      </a:r>
                      <a:endParaRPr lang="it-IT" sz="1200" b="0" strike="noStrike" spc="-1">
                        <a:solidFill>
                          <a:srgbClr val="000000"/>
                        </a:solidFill>
                        <a:latin typeface="Arial"/>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532440">
                <a:tc>
                  <a:txBody>
                    <a:bodyPr/>
                    <a:lstStyle/>
                    <a:p>
                      <a:pPr defTabSz="457200">
                        <a:lnSpc>
                          <a:spcPct val="100000"/>
                        </a:lnSpc>
                        <a:tabLst>
                          <a:tab pos="0" algn="l"/>
                        </a:tabLst>
                      </a:pPr>
                      <a:r>
                        <a:rPr lang="en-GB" sz="1200" b="0" strike="noStrike" spc="-1">
                          <a:solidFill>
                            <a:schemeClr val="dk1"/>
                          </a:solidFill>
                          <a:latin typeface="Arial"/>
                        </a:rPr>
                        <a:t>BPM feedthroughs</a:t>
                      </a:r>
                      <a:endParaRPr lang="it-IT" sz="12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457200">
                        <a:lnSpc>
                          <a:spcPct val="100000"/>
                        </a:lnSpc>
                        <a:tabLst>
                          <a:tab pos="0" algn="l"/>
                        </a:tabLst>
                      </a:pPr>
                      <a:r>
                        <a:rPr lang="en-GB" sz="1200" b="0" strike="noStrike" spc="-1">
                          <a:solidFill>
                            <a:schemeClr val="dk1"/>
                          </a:solidFill>
                          <a:latin typeface="Arial"/>
                        </a:rPr>
                        <a:t>Delivery expected to be completed in Feb. 2026</a:t>
                      </a:r>
                      <a:endParaRPr lang="it-IT" sz="12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2"/>
                  </a:ext>
                </a:extLst>
              </a:tr>
            </a:tbl>
          </a:graphicData>
        </a:graphic>
      </p:graphicFrame>
      <p:pic>
        <p:nvPicPr>
          <p:cNvPr id="336" name="Picture 5"/>
          <p:cNvPicPr/>
          <p:nvPr/>
        </p:nvPicPr>
        <p:blipFill>
          <a:blip r:embed="rId6"/>
          <a:stretch/>
        </p:blipFill>
        <p:spPr>
          <a:xfrm>
            <a:off x="3600000" y="2598120"/>
            <a:ext cx="2200320" cy="1537920"/>
          </a:xfrm>
          <a:prstGeom prst="rect">
            <a:avLst/>
          </a:prstGeom>
          <a:ln w="0">
            <a:noFill/>
          </a:ln>
        </p:spPr>
      </p:pic>
      <p:pic>
        <p:nvPicPr>
          <p:cNvPr id="337" name="Picture 18"/>
          <p:cNvPicPr/>
          <p:nvPr/>
        </p:nvPicPr>
        <p:blipFill>
          <a:blip r:embed="rId7" cstate="print">
            <a:extLst>
              <a:ext uri="{28A0092B-C50C-407E-A947-70E740481C1C}">
                <a14:useLocalDpi xmlns:a14="http://schemas.microsoft.com/office/drawing/2010/main"/>
              </a:ext>
            </a:extLst>
          </a:blip>
          <a:stretch/>
        </p:blipFill>
        <p:spPr>
          <a:xfrm>
            <a:off x="6408360" y="934200"/>
            <a:ext cx="3633480" cy="1855440"/>
          </a:xfrm>
          <a:prstGeom prst="rect">
            <a:avLst/>
          </a:prstGeom>
          <a:ln w="0">
            <a:noFill/>
          </a:ln>
        </p:spPr>
      </p:pic>
      <p:sp>
        <p:nvSpPr>
          <p:cNvPr id="338" name="Rectangle 19"/>
          <p:cNvSpPr/>
          <p:nvPr/>
        </p:nvSpPr>
        <p:spPr>
          <a:xfrm>
            <a:off x="6185880" y="2932200"/>
            <a:ext cx="3915000" cy="684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US" sz="1400" b="0" u="sng" strike="noStrike" spc="-1">
                <a:solidFill>
                  <a:schemeClr val="dk1"/>
                </a:solidFill>
                <a:uFillTx/>
                <a:latin typeface="Arial"/>
                <a:ea typeface="MS PGothic"/>
              </a:rPr>
              <a:t>Kickers</a:t>
            </a:r>
            <a:r>
              <a:rPr lang="en-US" sz="1400" b="0" strike="noStrike" spc="-1">
                <a:solidFill>
                  <a:schemeClr val="dk1"/>
                </a:solidFill>
                <a:latin typeface="Arial"/>
                <a:ea typeface="MS PGothic"/>
              </a:rPr>
              <a:t>: Design phase from the contractor (Danfysik) completed. Delivery expected within June 2026.</a:t>
            </a:r>
            <a:endParaRPr lang="it-IT" sz="1400" b="0" strike="noStrike" spc="-1">
              <a:solidFill>
                <a:srgbClr val="000000"/>
              </a:solidFill>
              <a:latin typeface="Arial"/>
            </a:endParaRPr>
          </a:p>
        </p:txBody>
      </p:sp>
      <p:sp>
        <p:nvSpPr>
          <p:cNvPr id="339" name="Rectangle 20"/>
          <p:cNvSpPr/>
          <p:nvPr/>
        </p:nvSpPr>
        <p:spPr>
          <a:xfrm>
            <a:off x="6300360" y="4293000"/>
            <a:ext cx="3686400" cy="684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US" sz="1400" b="0" u="sng" strike="noStrike" spc="-1">
                <a:solidFill>
                  <a:schemeClr val="dk1"/>
                </a:solidFill>
                <a:uFillTx/>
                <a:latin typeface="Arial"/>
                <a:ea typeface="MS PGothic"/>
              </a:rPr>
              <a:t>Ceramic Chambers</a:t>
            </a:r>
            <a:r>
              <a:rPr lang="en-US" sz="1400" b="0" strike="noStrike" spc="-1">
                <a:solidFill>
                  <a:schemeClr val="dk1"/>
                </a:solidFill>
                <a:latin typeface="Arial"/>
                <a:ea typeface="MS PGothic"/>
              </a:rPr>
              <a:t>: Contract signed on January 2025 (Kyocera) . Delivery expected in Jan – Feb 2026</a:t>
            </a:r>
            <a:endParaRPr lang="it-IT" sz="1400" b="0" strike="noStrike" spc="-1">
              <a:solidFill>
                <a:srgbClr val="000000"/>
              </a:solidFill>
              <a:latin typeface="Arial"/>
            </a:endParaRPr>
          </a:p>
        </p:txBody>
      </p:sp>
      <p:sp>
        <p:nvSpPr>
          <p:cNvPr id="340" name="TextBox 21"/>
          <p:cNvSpPr/>
          <p:nvPr/>
        </p:nvSpPr>
        <p:spPr>
          <a:xfrm>
            <a:off x="6341760" y="5928120"/>
            <a:ext cx="3651840" cy="486360"/>
          </a:xfrm>
          <a:prstGeom prst="rect">
            <a:avLst/>
          </a:prstGeom>
          <a:noFill/>
          <a:ln w="317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1400" b="0" strike="noStrike" spc="-1">
                <a:solidFill>
                  <a:schemeClr val="dk1"/>
                </a:solidFill>
                <a:latin typeface="Arial"/>
                <a:ea typeface="MS PGothic"/>
              </a:rPr>
              <a:t>Girders and mechanical supports for injection,  all received</a:t>
            </a:r>
            <a:endParaRPr lang="it-IT" sz="1400" b="0" strike="noStrike" spc="-1">
              <a:solidFill>
                <a:srgbClr val="000000"/>
              </a:solidFill>
              <a:latin typeface="Arial"/>
            </a:endParaRPr>
          </a:p>
        </p:txBody>
      </p:sp>
      <p:sp>
        <p:nvSpPr>
          <p:cNvPr id="341" name="Rectangle 22"/>
          <p:cNvSpPr/>
          <p:nvPr/>
        </p:nvSpPr>
        <p:spPr>
          <a:xfrm>
            <a:off x="6244920" y="3682800"/>
            <a:ext cx="3686400" cy="48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US" sz="1400" b="0" u="sng" strike="noStrike" spc="-1">
                <a:solidFill>
                  <a:schemeClr val="dk1"/>
                </a:solidFill>
                <a:uFillTx/>
                <a:latin typeface="Arial"/>
                <a:ea typeface="MS PGothic"/>
              </a:rPr>
              <a:t>Septum</a:t>
            </a:r>
            <a:r>
              <a:rPr lang="en-US" sz="1400" b="0" strike="noStrike" spc="-1">
                <a:solidFill>
                  <a:schemeClr val="dk1"/>
                </a:solidFill>
                <a:latin typeface="Arial"/>
                <a:ea typeface="MS PGothic"/>
              </a:rPr>
              <a:t>: Design phase from the contractor (Research Instruments) close to completion</a:t>
            </a:r>
            <a:endParaRPr lang="it-IT" sz="1400" b="0" strike="noStrike" spc="-1">
              <a:solidFill>
                <a:srgbClr val="000000"/>
              </a:solidFill>
              <a:latin typeface="Arial"/>
            </a:endParaRPr>
          </a:p>
        </p:txBody>
      </p:sp>
      <p:sp>
        <p:nvSpPr>
          <p:cNvPr id="342" name="TextBox 23"/>
          <p:cNvSpPr/>
          <p:nvPr/>
        </p:nvSpPr>
        <p:spPr>
          <a:xfrm>
            <a:off x="6320520" y="5078880"/>
            <a:ext cx="3651840" cy="684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1400" b="0" u="sng" strike="noStrike" spc="-1">
                <a:solidFill>
                  <a:schemeClr val="dk1"/>
                </a:solidFill>
                <a:uFillTx/>
                <a:latin typeface="Arial"/>
                <a:ea typeface="MS PGothic"/>
              </a:rPr>
              <a:t>Dump kicker</a:t>
            </a:r>
            <a:r>
              <a:rPr lang="en-GB" sz="1400" b="0" strike="noStrike" spc="-1">
                <a:solidFill>
                  <a:schemeClr val="dk1"/>
                </a:solidFill>
                <a:latin typeface="Arial"/>
                <a:ea typeface="MS PGothic"/>
              </a:rPr>
              <a:t>:  The Contractor (Reasearch Instuments)  received the invitation letter.</a:t>
            </a:r>
            <a:endParaRPr lang="it-IT" sz="1400" b="0" strike="noStrike" spc="-1">
              <a:solidFill>
                <a:srgbClr val="000000"/>
              </a:solidFill>
              <a:latin typeface="Arial"/>
            </a:endParaRPr>
          </a:p>
          <a:p>
            <a:pPr defTabSz="447840">
              <a:lnSpc>
                <a:spcPct val="93000"/>
              </a:lnSpc>
            </a:pPr>
            <a:r>
              <a:rPr lang="en-GB" sz="1400" b="0" strike="noStrike" spc="-1">
                <a:solidFill>
                  <a:schemeClr val="dk1"/>
                </a:solidFill>
                <a:latin typeface="Arial"/>
                <a:ea typeface="MS PGothic"/>
              </a:rPr>
              <a:t>Delivery expected in Jan 2027</a:t>
            </a:r>
            <a:endParaRPr lang="it-IT" sz="1400" b="0" strike="noStrike" spc="-1">
              <a:solidFill>
                <a:srgbClr val="000000"/>
              </a:solidFill>
              <a:latin typeface="Arial"/>
            </a:endParaRPr>
          </a:p>
        </p:txBody>
      </p:sp>
      <p:pic>
        <p:nvPicPr>
          <p:cNvPr id="343" name="Picture 24"/>
          <p:cNvPicPr/>
          <p:nvPr/>
        </p:nvPicPr>
        <p:blipFill>
          <a:blip r:embed="rId8"/>
          <a:stretch/>
        </p:blipFill>
        <p:spPr>
          <a:xfrm>
            <a:off x="3738960" y="5597640"/>
            <a:ext cx="1968480" cy="1476000"/>
          </a:xfrm>
          <a:prstGeom prst="rect">
            <a:avLst/>
          </a:prstGeom>
          <a:ln w="0">
            <a:noFill/>
          </a:ln>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PlaceHolder 1"/>
          <p:cNvSpPr>
            <a:spLocks noGrp="1"/>
          </p:cNvSpPr>
          <p:nvPr>
            <p:ph type="sldNum" idx="24"/>
          </p:nvPr>
        </p:nvSpPr>
        <p:spPr>
          <a:xfrm>
            <a:off x="9432720" y="723636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300" b="0" strike="noStrike" spc="-1">
                <a:solidFill>
                  <a:srgbClr val="000000"/>
                </a:solidFill>
                <a:latin typeface="Arial"/>
                <a:ea typeface="MS PGothic"/>
              </a:defRPr>
            </a:lvl1pPr>
          </a:lstStyle>
          <a:p>
            <a:pPr indent="0" defTabSz="447840">
              <a:lnSpc>
                <a:spcPct val="93000"/>
              </a:lnSpc>
              <a:buNone/>
              <a:tabLst>
                <a:tab pos="0" algn="l"/>
              </a:tabLst>
            </a:pPr>
            <a:fld id="{F435E885-EC89-4576-B5BF-B4469F903C3B}" type="slidenum">
              <a:rPr lang="it-IT" sz="1300" b="0" strike="noStrike" spc="-1">
                <a:solidFill>
                  <a:srgbClr val="000000"/>
                </a:solidFill>
                <a:latin typeface="Arial"/>
                <a:ea typeface="MS PGothic"/>
              </a:rPr>
              <a:t>19</a:t>
            </a:fld>
            <a:endParaRPr lang="it-IT" sz="1300" b="0" strike="noStrike" spc="-1">
              <a:solidFill>
                <a:srgbClr val="000000"/>
              </a:solidFill>
              <a:latin typeface="Times New Roman"/>
            </a:endParaRPr>
          </a:p>
        </p:txBody>
      </p:sp>
      <p:pic>
        <p:nvPicPr>
          <p:cNvPr id="345" name="Picture 4"/>
          <p:cNvPicPr/>
          <p:nvPr/>
        </p:nvPicPr>
        <p:blipFill>
          <a:blip r:embed="rId2" cstate="print">
            <a:extLst>
              <a:ext uri="{28A0092B-C50C-407E-A947-70E740481C1C}">
                <a14:useLocalDpi xmlns:a14="http://schemas.microsoft.com/office/drawing/2010/main"/>
              </a:ext>
            </a:extLst>
          </a:blip>
          <a:stretch/>
        </p:blipFill>
        <p:spPr>
          <a:xfrm>
            <a:off x="3429000" y="1860480"/>
            <a:ext cx="2861640" cy="1976760"/>
          </a:xfrm>
          <a:prstGeom prst="rect">
            <a:avLst/>
          </a:prstGeom>
          <a:ln w="0">
            <a:noFill/>
          </a:ln>
        </p:spPr>
      </p:pic>
      <p:pic>
        <p:nvPicPr>
          <p:cNvPr id="346" name="Picture 1"/>
          <p:cNvPicPr/>
          <p:nvPr/>
        </p:nvPicPr>
        <p:blipFill>
          <a:blip r:embed="rId3"/>
          <a:stretch/>
        </p:blipFill>
        <p:spPr>
          <a:xfrm>
            <a:off x="-1080" y="1513080"/>
            <a:ext cx="3220200" cy="2446920"/>
          </a:xfrm>
          <a:prstGeom prst="rect">
            <a:avLst/>
          </a:prstGeom>
          <a:ln w="0">
            <a:noFill/>
          </a:ln>
        </p:spPr>
      </p:pic>
      <p:pic>
        <p:nvPicPr>
          <p:cNvPr id="347" name="Picture 6"/>
          <p:cNvPicPr/>
          <p:nvPr/>
        </p:nvPicPr>
        <p:blipFill>
          <a:blip r:embed="rId4" cstate="print">
            <a:extLst>
              <a:ext uri="{28A0092B-C50C-407E-A947-70E740481C1C}">
                <a14:useLocalDpi xmlns:a14="http://schemas.microsoft.com/office/drawing/2010/main"/>
              </a:ext>
            </a:extLst>
          </a:blip>
          <a:stretch/>
        </p:blipFill>
        <p:spPr>
          <a:xfrm>
            <a:off x="-47160" y="4817160"/>
            <a:ext cx="3194280" cy="2395080"/>
          </a:xfrm>
          <a:prstGeom prst="rect">
            <a:avLst/>
          </a:prstGeom>
          <a:ln w="0">
            <a:noFill/>
          </a:ln>
        </p:spPr>
      </p:pic>
      <p:cxnSp>
        <p:nvCxnSpPr>
          <p:cNvPr id="348" name="Straight Arrow Connector 11"/>
          <p:cNvCxnSpPr/>
          <p:nvPr/>
        </p:nvCxnSpPr>
        <p:spPr>
          <a:xfrm flipH="1">
            <a:off x="2740320" y="3202920"/>
            <a:ext cx="1498320" cy="1800"/>
          </a:xfrm>
          <a:prstGeom prst="straightConnector1">
            <a:avLst/>
          </a:prstGeom>
          <a:ln w="28575">
            <a:solidFill>
              <a:srgbClr val="002060"/>
            </a:solidFill>
            <a:round/>
            <a:tailEnd type="triangle" w="med" len="med"/>
          </a:ln>
        </p:spPr>
      </p:cxnSp>
      <p:sp>
        <p:nvSpPr>
          <p:cNvPr id="349" name="Rectangle 19"/>
          <p:cNvSpPr/>
          <p:nvPr/>
        </p:nvSpPr>
        <p:spPr>
          <a:xfrm>
            <a:off x="3219840" y="1513080"/>
            <a:ext cx="3280680" cy="344880"/>
          </a:xfrm>
          <a:prstGeom prst="rect">
            <a:avLst/>
          </a:prstGeom>
          <a:solidFill>
            <a:schemeClr val="accent6">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1800" b="0" strike="noStrike" spc="-1">
                <a:solidFill>
                  <a:schemeClr val="dk1"/>
                </a:solidFill>
                <a:latin typeface="Arial"/>
                <a:ea typeface="MS PGothic"/>
              </a:rPr>
              <a:t>BUT space it is never enough!</a:t>
            </a:r>
            <a:endParaRPr lang="it-IT" sz="1800" b="0" strike="noStrike" spc="-1">
              <a:solidFill>
                <a:srgbClr val="000000"/>
              </a:solidFill>
              <a:latin typeface="Arial"/>
            </a:endParaRPr>
          </a:p>
        </p:txBody>
      </p:sp>
      <p:sp>
        <p:nvSpPr>
          <p:cNvPr id="350" name="TextBox 20"/>
          <p:cNvSpPr/>
          <p:nvPr/>
        </p:nvSpPr>
        <p:spPr>
          <a:xfrm>
            <a:off x="2481480" y="611640"/>
            <a:ext cx="7459560" cy="940680"/>
          </a:xfrm>
          <a:prstGeom prst="rect">
            <a:avLst/>
          </a:prstGeom>
          <a:solidFill>
            <a:schemeClr val="accent3">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2000" b="0" strike="noStrike" spc="-1">
                <a:solidFill>
                  <a:schemeClr val="dk1"/>
                </a:solidFill>
                <a:latin typeface="Arial"/>
                <a:ea typeface="MS PGothic"/>
              </a:rPr>
              <a:t>Two buildings have been constructed 700m</a:t>
            </a:r>
            <a:r>
              <a:rPr lang="en-GB" sz="2000" b="0" strike="noStrike" spc="-1" baseline="33000">
                <a:solidFill>
                  <a:schemeClr val="dk1"/>
                </a:solidFill>
                <a:latin typeface="Arial"/>
                <a:ea typeface="MS PGothic"/>
              </a:rPr>
              <a:t>2</a:t>
            </a:r>
            <a:r>
              <a:rPr lang="en-GB" sz="2000" b="0" strike="noStrike" spc="-1">
                <a:solidFill>
                  <a:schemeClr val="dk1"/>
                </a:solidFill>
                <a:latin typeface="Arial"/>
                <a:ea typeface="MS PGothic"/>
              </a:rPr>
              <a:t>. These are used as laboratories for magnetic measurements, for vacuum systems, and for the storage of incoming and outgoing materials.</a:t>
            </a:r>
            <a:endParaRPr lang="it-IT" sz="2000" b="0" strike="noStrike" spc="-1">
              <a:solidFill>
                <a:srgbClr val="000000"/>
              </a:solidFill>
              <a:latin typeface="Arial"/>
            </a:endParaRPr>
          </a:p>
        </p:txBody>
      </p:sp>
      <p:pic>
        <p:nvPicPr>
          <p:cNvPr id="351" name="Picture 22"/>
          <p:cNvPicPr/>
          <p:nvPr/>
        </p:nvPicPr>
        <p:blipFill>
          <a:blip r:embed="rId5" cstate="print">
            <a:extLst>
              <a:ext uri="{28A0092B-C50C-407E-A947-70E740481C1C}">
                <a14:useLocalDpi xmlns:a14="http://schemas.microsoft.com/office/drawing/2010/main"/>
              </a:ext>
            </a:extLst>
          </a:blip>
          <a:stretch/>
        </p:blipFill>
        <p:spPr>
          <a:xfrm>
            <a:off x="6538680" y="1587960"/>
            <a:ext cx="3348000" cy="2510640"/>
          </a:xfrm>
          <a:prstGeom prst="rect">
            <a:avLst/>
          </a:prstGeom>
          <a:ln w="0">
            <a:noFill/>
          </a:ln>
        </p:spPr>
      </p:pic>
      <p:sp>
        <p:nvSpPr>
          <p:cNvPr id="352" name="TextBox 23"/>
          <p:cNvSpPr/>
          <p:nvPr/>
        </p:nvSpPr>
        <p:spPr>
          <a:xfrm>
            <a:off x="6616440" y="3702240"/>
            <a:ext cx="1595520" cy="34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1800" b="1" strike="noStrike" spc="-1">
                <a:solidFill>
                  <a:schemeClr val="lt1"/>
                </a:solidFill>
                <a:latin typeface="Arial"/>
                <a:ea typeface="MS PGothic"/>
              </a:rPr>
              <a:t>RP building</a:t>
            </a:r>
            <a:endParaRPr lang="it-IT" sz="1800" b="0" strike="noStrike" spc="-1">
              <a:solidFill>
                <a:srgbClr val="000000"/>
              </a:solidFill>
              <a:latin typeface="Arial"/>
            </a:endParaRPr>
          </a:p>
        </p:txBody>
      </p:sp>
      <p:pic>
        <p:nvPicPr>
          <p:cNvPr id="353" name="Picture 5"/>
          <p:cNvPicPr/>
          <p:nvPr/>
        </p:nvPicPr>
        <p:blipFill>
          <a:blip r:embed="rId6" cstate="print">
            <a:extLst>
              <a:ext uri="{28A0092B-C50C-407E-A947-70E740481C1C}">
                <a14:useLocalDpi xmlns:a14="http://schemas.microsoft.com/office/drawing/2010/main"/>
              </a:ext>
            </a:extLst>
          </a:blip>
          <a:stretch/>
        </p:blipFill>
        <p:spPr>
          <a:xfrm>
            <a:off x="6765480" y="4815000"/>
            <a:ext cx="3194280" cy="2395080"/>
          </a:xfrm>
          <a:prstGeom prst="rect">
            <a:avLst/>
          </a:prstGeom>
          <a:ln w="0">
            <a:noFill/>
          </a:ln>
        </p:spPr>
      </p:pic>
      <p:cxnSp>
        <p:nvCxnSpPr>
          <p:cNvPr id="354" name="Straight Arrow Connector 9"/>
          <p:cNvCxnSpPr/>
          <p:nvPr/>
        </p:nvCxnSpPr>
        <p:spPr>
          <a:xfrm>
            <a:off x="6043320" y="3089520"/>
            <a:ext cx="723600" cy="497880"/>
          </a:xfrm>
          <a:prstGeom prst="straightConnector1">
            <a:avLst/>
          </a:prstGeom>
          <a:ln w="28575">
            <a:solidFill>
              <a:srgbClr val="002060"/>
            </a:solidFill>
            <a:round/>
            <a:tailEnd type="triangle" w="med" len="med"/>
          </a:ln>
        </p:spPr>
      </p:cxnSp>
      <p:sp>
        <p:nvSpPr>
          <p:cNvPr id="355" name="TextBox 18"/>
          <p:cNvSpPr/>
          <p:nvPr/>
        </p:nvSpPr>
        <p:spPr>
          <a:xfrm>
            <a:off x="260640" y="4282560"/>
            <a:ext cx="6400800" cy="34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1800" b="0" strike="noStrike" spc="-1">
                <a:solidFill>
                  <a:schemeClr val="dk1"/>
                </a:solidFill>
                <a:latin typeface="Arial"/>
                <a:ea typeface="MS PGothic"/>
              </a:rPr>
              <a:t>Storage space , vacuum lab, and magnet measurements lab</a:t>
            </a:r>
            <a:endParaRPr lang="it-IT" sz="1800" b="0" strike="noStrike" spc="-1">
              <a:solidFill>
                <a:srgbClr val="000000"/>
              </a:solidFill>
              <a:latin typeface="Arial"/>
            </a:endParaRPr>
          </a:p>
        </p:txBody>
      </p:sp>
      <p:sp>
        <p:nvSpPr>
          <p:cNvPr id="356" name="TextBox 21"/>
          <p:cNvSpPr/>
          <p:nvPr/>
        </p:nvSpPr>
        <p:spPr>
          <a:xfrm>
            <a:off x="7445160" y="4282560"/>
            <a:ext cx="2227680" cy="34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1800" b="0" strike="noStrike" spc="-1">
                <a:solidFill>
                  <a:schemeClr val="dk1"/>
                </a:solidFill>
                <a:latin typeface="Arial"/>
                <a:ea typeface="MS PGothic"/>
              </a:rPr>
              <a:t>Mainly old machine</a:t>
            </a:r>
            <a:endParaRPr lang="it-IT" sz="1800" b="0" strike="noStrike" spc="-1">
              <a:solidFill>
                <a:srgbClr val="000000"/>
              </a:solidFill>
              <a:latin typeface="Arial"/>
            </a:endParaRPr>
          </a:p>
        </p:txBody>
      </p:sp>
      <p:pic>
        <p:nvPicPr>
          <p:cNvPr id="357" name="Picture 26"/>
          <p:cNvPicPr/>
          <p:nvPr/>
        </p:nvPicPr>
        <p:blipFill>
          <a:blip r:embed="rId7" cstate="print">
            <a:extLst>
              <a:ext uri="{28A0092B-C50C-407E-A947-70E740481C1C}">
                <a14:useLocalDpi xmlns:a14="http://schemas.microsoft.com/office/drawing/2010/main"/>
              </a:ext>
            </a:extLst>
          </a:blip>
          <a:stretch/>
        </p:blipFill>
        <p:spPr>
          <a:xfrm>
            <a:off x="3177360" y="4812120"/>
            <a:ext cx="3194280" cy="2397960"/>
          </a:xfrm>
          <a:prstGeom prst="rect">
            <a:avLst/>
          </a:prstGeom>
          <a:ln w="0">
            <a:noFill/>
          </a:ln>
        </p:spPr>
      </p:pic>
      <p:sp>
        <p:nvSpPr>
          <p:cNvPr id="358" name="TextBox 7"/>
          <p:cNvSpPr/>
          <p:nvPr/>
        </p:nvSpPr>
        <p:spPr>
          <a:xfrm>
            <a:off x="3705120" y="129240"/>
            <a:ext cx="4789800" cy="59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GB" sz="3600" b="1" i="1" strike="noStrike" spc="-1">
                <a:solidFill>
                  <a:srgbClr val="002060"/>
                </a:solidFill>
                <a:latin typeface="Georgia Pro"/>
                <a:ea typeface="MS PGothic"/>
              </a:rPr>
              <a:t>Storage space</a:t>
            </a:r>
            <a:endParaRPr lang="it-IT" sz="3600" b="0" strike="noStrike" spc="-1">
              <a:solidFill>
                <a:srgbClr val="000000"/>
              </a:solidFill>
              <a:latin typeface="Arial"/>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PlaceHolder 1"/>
          <p:cNvSpPr>
            <a:spLocks noGrp="1"/>
          </p:cNvSpPr>
          <p:nvPr>
            <p:ph type="sldNum" idx="10"/>
          </p:nvPr>
        </p:nvSpPr>
        <p:spPr>
          <a:xfrm>
            <a:off x="9432720" y="723636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300" b="0" strike="noStrike" spc="-1">
                <a:solidFill>
                  <a:srgbClr val="000000"/>
                </a:solidFill>
                <a:latin typeface="Arial"/>
                <a:ea typeface="MS PGothic"/>
              </a:defRPr>
            </a:lvl1pPr>
          </a:lstStyle>
          <a:p>
            <a:pPr indent="0" defTabSz="447840">
              <a:lnSpc>
                <a:spcPct val="93000"/>
              </a:lnSpc>
              <a:buNone/>
              <a:tabLst>
                <a:tab pos="0" algn="l"/>
              </a:tabLst>
            </a:pPr>
            <a:fld id="{831E2D6F-C0B0-4ADD-A4C1-8B6CAE63FB94}" type="slidenum">
              <a:rPr lang="it-IT" sz="1300" b="0" strike="noStrike" spc="-1">
                <a:solidFill>
                  <a:srgbClr val="000000"/>
                </a:solidFill>
                <a:latin typeface="Arial"/>
                <a:ea typeface="MS PGothic"/>
              </a:rPr>
              <a:t>2</a:t>
            </a:fld>
            <a:endParaRPr lang="it-IT" sz="1300" b="0" strike="noStrike" spc="-1">
              <a:solidFill>
                <a:srgbClr val="000000"/>
              </a:solidFill>
              <a:latin typeface="Times New Roman"/>
            </a:endParaRPr>
          </a:p>
        </p:txBody>
      </p:sp>
      <p:sp>
        <p:nvSpPr>
          <p:cNvPr id="71" name="Rectangle 5"/>
          <p:cNvSpPr/>
          <p:nvPr/>
        </p:nvSpPr>
        <p:spPr>
          <a:xfrm>
            <a:off x="2304720" y="107280"/>
            <a:ext cx="7627680" cy="59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47840">
              <a:lnSpc>
                <a:spcPct val="93000"/>
              </a:lnSpc>
            </a:pPr>
            <a:r>
              <a:rPr lang="en-GB" sz="3600" b="1" i="1" strike="noStrike" spc="-1">
                <a:solidFill>
                  <a:srgbClr val="000000"/>
                </a:solidFill>
                <a:latin typeface="Georgia Pro"/>
                <a:ea typeface="MS PGothic"/>
              </a:rPr>
              <a:t>Operation schedule 2025</a:t>
            </a:r>
            <a:endParaRPr lang="it-IT" sz="3600" b="0" strike="noStrike" spc="-1">
              <a:solidFill>
                <a:srgbClr val="000000"/>
              </a:solidFill>
              <a:latin typeface="Arial"/>
            </a:endParaRPr>
          </a:p>
        </p:txBody>
      </p:sp>
      <p:pic>
        <p:nvPicPr>
          <p:cNvPr id="72" name="Picture 71"/>
          <p:cNvPicPr/>
          <p:nvPr/>
        </p:nvPicPr>
        <p:blipFill>
          <a:blip r:embed="rId3"/>
          <a:stretch/>
        </p:blipFill>
        <p:spPr>
          <a:xfrm>
            <a:off x="434160" y="1171800"/>
            <a:ext cx="7029720" cy="4599000"/>
          </a:xfrm>
          <a:prstGeom prst="rect">
            <a:avLst/>
          </a:prstGeom>
          <a:ln w="0">
            <a:noFill/>
          </a:ln>
        </p:spPr>
      </p:pic>
      <p:pic>
        <p:nvPicPr>
          <p:cNvPr id="73" name="Picture 72"/>
          <p:cNvPicPr/>
          <p:nvPr/>
        </p:nvPicPr>
        <p:blipFill>
          <a:blip r:embed="rId4"/>
          <a:stretch/>
        </p:blipFill>
        <p:spPr>
          <a:xfrm>
            <a:off x="4316040" y="5772240"/>
            <a:ext cx="4658400" cy="1480320"/>
          </a:xfrm>
          <a:prstGeom prst="rect">
            <a:avLst/>
          </a:prstGeom>
          <a:ln w="0">
            <a:noFill/>
          </a:ln>
        </p:spPr>
      </p:pic>
      <p:sp>
        <p:nvSpPr>
          <p:cNvPr id="74" name="Rectangle 73"/>
          <p:cNvSpPr/>
          <p:nvPr/>
        </p:nvSpPr>
        <p:spPr>
          <a:xfrm>
            <a:off x="7421400" y="2026799"/>
            <a:ext cx="2511000" cy="34014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1800" b="0" strike="noStrike" spc="-1" dirty="0">
                <a:solidFill>
                  <a:srgbClr val="000000"/>
                </a:solidFill>
                <a:latin typeface="Arial"/>
              </a:rPr>
              <a:t>Even with the required preparation work for the dark period, the same % of user hours as in previous 2 years was provided in a single semester. For 2023 and 2024 the user operation time was reduced by 40% due to energy cost increase.</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PlaceHolder 1"/>
          <p:cNvSpPr>
            <a:spLocks noGrp="1"/>
          </p:cNvSpPr>
          <p:nvPr>
            <p:ph type="sldNum" idx="27"/>
          </p:nvPr>
        </p:nvSpPr>
        <p:spPr>
          <a:xfrm>
            <a:off x="9432720" y="723636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en-US" sz="1300" b="0" strike="noStrike" spc="-1">
                <a:solidFill>
                  <a:srgbClr val="000000"/>
                </a:solidFill>
                <a:latin typeface="Arial"/>
                <a:ea typeface="MS PGothic"/>
              </a:defRPr>
            </a:lvl1pPr>
          </a:lstStyle>
          <a:p>
            <a:pPr indent="0" defTabSz="447840">
              <a:lnSpc>
                <a:spcPct val="93000"/>
              </a:lnSpc>
              <a:buNone/>
              <a:tabLst>
                <a:tab pos="0" algn="l"/>
              </a:tabLst>
            </a:pPr>
            <a:fld id="{FC2B7993-BCE4-42AE-BC75-4DE8F6D983E8}" type="slidenum">
              <a:rPr lang="en-US" sz="1300" b="0" strike="noStrike" spc="-1">
                <a:solidFill>
                  <a:srgbClr val="000000"/>
                </a:solidFill>
                <a:latin typeface="Arial"/>
                <a:ea typeface="MS PGothic"/>
              </a:rPr>
              <a:t>20</a:t>
            </a:fld>
            <a:endParaRPr lang="it-IT" sz="1300" b="0" strike="noStrike" spc="-1">
              <a:solidFill>
                <a:srgbClr val="000000"/>
              </a:solidFill>
              <a:latin typeface="Times New Roman"/>
            </a:endParaRPr>
          </a:p>
        </p:txBody>
      </p:sp>
      <p:sp>
        <p:nvSpPr>
          <p:cNvPr id="385" name="PlaceHolder 2"/>
          <p:cNvSpPr>
            <a:spLocks noGrp="1"/>
          </p:cNvSpPr>
          <p:nvPr>
            <p:ph type="title"/>
          </p:nvPr>
        </p:nvSpPr>
        <p:spPr>
          <a:xfrm>
            <a:off x="2992320" y="155880"/>
            <a:ext cx="6190920" cy="555480"/>
          </a:xfrm>
          <a:prstGeom prst="rect">
            <a:avLst/>
          </a:prstGeom>
          <a:noFill/>
          <a:ln w="0">
            <a:noFill/>
          </a:ln>
        </p:spPr>
        <p:txBody>
          <a:bodyPr lIns="96120" tIns="48240" rIns="96120" bIns="48240" anchor="t">
            <a:noAutofit/>
          </a:bodyPr>
          <a:lstStyle/>
          <a:p>
            <a:pPr indent="0" defTabSz="447840">
              <a:lnSpc>
                <a:spcPct val="93000"/>
              </a:lnSpc>
              <a:buNone/>
              <a:tabLst>
                <a:tab pos="0" algn="l"/>
              </a:tabLst>
            </a:pPr>
            <a:r>
              <a:rPr lang="en-US" sz="3600" b="1" i="1" strike="noStrike" spc="-1">
                <a:solidFill>
                  <a:srgbClr val="002060"/>
                </a:solidFill>
                <a:latin typeface="Georgia Pro"/>
                <a:ea typeface="Verdana"/>
              </a:rPr>
              <a:t>Conclusions</a:t>
            </a:r>
            <a:endParaRPr lang="it-IT" sz="3600" b="0" strike="noStrike" spc="-1">
              <a:solidFill>
                <a:srgbClr val="000000"/>
              </a:solidFill>
              <a:latin typeface="Arial"/>
            </a:endParaRPr>
          </a:p>
        </p:txBody>
      </p:sp>
      <p:sp>
        <p:nvSpPr>
          <p:cNvPr id="386" name="PlaceHolder 3"/>
          <p:cNvSpPr>
            <a:spLocks noGrp="1"/>
          </p:cNvSpPr>
          <p:nvPr>
            <p:ph/>
          </p:nvPr>
        </p:nvSpPr>
        <p:spPr>
          <a:xfrm>
            <a:off x="251640" y="1131840"/>
            <a:ext cx="9575640" cy="5008320"/>
          </a:xfrm>
          <a:prstGeom prst="rect">
            <a:avLst/>
          </a:prstGeom>
          <a:noFill/>
          <a:ln w="28440">
            <a:solidFill>
              <a:srgbClr val="FF3300"/>
            </a:solidFill>
            <a:round/>
          </a:ln>
        </p:spPr>
        <p:txBody>
          <a:bodyPr lIns="96120" tIns="48240" rIns="96120" bIns="48240" anchor="t">
            <a:noAutofit/>
          </a:bodyPr>
          <a:lstStyle/>
          <a:p>
            <a:pPr indent="0" algn="just" defTabSz="447840">
              <a:lnSpc>
                <a:spcPct val="93000"/>
              </a:lnSpc>
              <a:spcAft>
                <a:spcPts val="1412"/>
              </a:spcAft>
              <a:buNone/>
              <a:tabLst>
                <a:tab pos="0" algn="l"/>
              </a:tabLst>
            </a:pPr>
            <a:endParaRPr lang="it-IT" sz="2000" b="0" strike="noStrike" spc="-1">
              <a:solidFill>
                <a:srgbClr val="000000"/>
              </a:solidFill>
              <a:latin typeface="Arial"/>
            </a:endParaRPr>
          </a:p>
          <a:p>
            <a:pPr marL="343080" indent="-343080" algn="just" defTabSz="447840">
              <a:lnSpc>
                <a:spcPct val="93000"/>
              </a:lnSpc>
              <a:spcAft>
                <a:spcPts val="1412"/>
              </a:spcAft>
              <a:buClr>
                <a:srgbClr val="000000"/>
              </a:buClr>
              <a:buFont typeface="Wingdings" charset="2"/>
              <a:buChar char=""/>
              <a:tabLst>
                <a:tab pos="0" algn="l"/>
              </a:tabLst>
            </a:pPr>
            <a:r>
              <a:rPr lang="en-US" sz="2000" b="1" strike="noStrike" spc="-1">
                <a:solidFill>
                  <a:srgbClr val="002060"/>
                </a:solidFill>
                <a:latin typeface="Arial"/>
                <a:ea typeface="MS PGothic"/>
              </a:rPr>
              <a:t>Elettra has been a very successful storage ring for 32 years</a:t>
            </a:r>
            <a:endParaRPr lang="it-IT" sz="2000" b="0" strike="noStrike" spc="-1">
              <a:solidFill>
                <a:srgbClr val="000000"/>
              </a:solidFill>
              <a:latin typeface="Arial"/>
            </a:endParaRPr>
          </a:p>
          <a:p>
            <a:pPr marL="343080" indent="-343080" algn="just" defTabSz="447840">
              <a:lnSpc>
                <a:spcPct val="93000"/>
              </a:lnSpc>
              <a:spcAft>
                <a:spcPts val="1412"/>
              </a:spcAft>
              <a:buClr>
                <a:srgbClr val="000000"/>
              </a:buClr>
              <a:buFont typeface="Wingdings" charset="2"/>
              <a:buChar char=""/>
              <a:tabLst>
                <a:tab pos="0" algn="l"/>
              </a:tabLst>
            </a:pPr>
            <a:r>
              <a:rPr lang="en-US" sz="2000" b="1" strike="noStrike" spc="-1">
                <a:solidFill>
                  <a:srgbClr val="002060"/>
                </a:solidFill>
                <a:latin typeface="Arial"/>
                <a:ea typeface="MS PGothic"/>
              </a:rPr>
              <a:t>Elettra’s performance has not been affected by the Elettra 2.0 project</a:t>
            </a:r>
            <a:endParaRPr lang="it-IT" sz="2000" b="0" strike="noStrike" spc="-1">
              <a:solidFill>
                <a:srgbClr val="000000"/>
              </a:solidFill>
              <a:latin typeface="Arial"/>
            </a:endParaRPr>
          </a:p>
          <a:p>
            <a:pPr marL="343080" indent="-343080" algn="just" defTabSz="447840">
              <a:lnSpc>
                <a:spcPct val="93000"/>
              </a:lnSpc>
              <a:spcAft>
                <a:spcPts val="1412"/>
              </a:spcAft>
              <a:buClr>
                <a:srgbClr val="000000"/>
              </a:buClr>
              <a:buFont typeface="Wingdings" charset="2"/>
              <a:buChar char=""/>
              <a:tabLst>
                <a:tab pos="0" algn="l"/>
              </a:tabLst>
            </a:pPr>
            <a:r>
              <a:rPr lang="en-US" sz="2000" b="1" strike="noStrike" spc="-1">
                <a:solidFill>
                  <a:srgbClr val="002060"/>
                </a:solidFill>
                <a:latin typeface="Arial"/>
                <a:ea typeface="MS PGothic"/>
              </a:rPr>
              <a:t>We are now concentrated on the completion of procurement of the remaining components and services, needed to ensure the start of the facility commissioning according to plan</a:t>
            </a:r>
            <a:endParaRPr lang="it-IT" sz="2000" b="0" strike="noStrike" spc="-1">
              <a:solidFill>
                <a:srgbClr val="000000"/>
              </a:solidFill>
              <a:latin typeface="Arial"/>
            </a:endParaRPr>
          </a:p>
          <a:p>
            <a:pPr marL="343080" indent="-343080" algn="just" defTabSz="447840">
              <a:lnSpc>
                <a:spcPct val="93000"/>
              </a:lnSpc>
              <a:spcAft>
                <a:spcPts val="1412"/>
              </a:spcAft>
              <a:buClr>
                <a:srgbClr val="000000"/>
              </a:buClr>
              <a:buFont typeface="Wingdings" charset="2"/>
              <a:buChar char=""/>
              <a:tabLst>
                <a:tab pos="0" algn="l"/>
              </a:tabLst>
            </a:pPr>
            <a:r>
              <a:rPr lang="en-US" sz="2000" b="1" strike="noStrike" spc="-1">
                <a:solidFill>
                  <a:srgbClr val="002060"/>
                </a:solidFill>
                <a:latin typeface="Arial"/>
                <a:ea typeface="MS PGothic"/>
              </a:rPr>
              <a:t>The schedule is continuously monitored, mitigation strategies are in place for possible delays, however at present we do not consider schedule baseline changes</a:t>
            </a:r>
            <a:endParaRPr lang="it-IT" sz="2000" b="0" strike="noStrike" spc="-1">
              <a:solidFill>
                <a:srgbClr val="000000"/>
              </a:solidFill>
              <a:latin typeface="Arial"/>
            </a:endParaRPr>
          </a:p>
          <a:p>
            <a:pPr marL="343080" indent="-343080" algn="just" defTabSz="447840">
              <a:lnSpc>
                <a:spcPct val="93000"/>
              </a:lnSpc>
              <a:spcAft>
                <a:spcPts val="1412"/>
              </a:spcAft>
              <a:buClr>
                <a:srgbClr val="000000"/>
              </a:buClr>
              <a:buFont typeface="Wingdings" charset="2"/>
              <a:buChar char=""/>
              <a:tabLst>
                <a:tab pos="0" algn="l"/>
              </a:tabLst>
            </a:pPr>
            <a:r>
              <a:rPr lang="en-US" sz="2000" b="1" strike="noStrike" spc="-1">
                <a:solidFill>
                  <a:srgbClr val="002060"/>
                </a:solidFill>
                <a:latin typeface="Arial"/>
                <a:ea typeface="MS PGothic"/>
              </a:rPr>
              <a:t>According to the schedule, the new ring will be completed for commissioning in September 2026</a:t>
            </a:r>
            <a:endParaRPr lang="it-IT" sz="2000" b="0" strike="noStrike" spc="-1">
              <a:solidFill>
                <a:srgbClr val="000000"/>
              </a:solidFill>
              <a:latin typeface="Arial"/>
            </a:endParaRPr>
          </a:p>
          <a:p>
            <a:pPr indent="0" algn="just" defTabSz="447840">
              <a:lnSpc>
                <a:spcPct val="93000"/>
              </a:lnSpc>
              <a:spcAft>
                <a:spcPts val="1412"/>
              </a:spcAft>
              <a:buNone/>
              <a:tabLst>
                <a:tab pos="0" algn="l"/>
              </a:tabLst>
            </a:pPr>
            <a:endParaRPr lang="it-IT" sz="2000" b="0" strike="noStrike" spc="-1">
              <a:solidFill>
                <a:srgbClr val="000000"/>
              </a:solidFill>
              <a:latin typeface="Arial"/>
            </a:endParaRPr>
          </a:p>
        </p:txBody>
      </p:sp>
      <p:sp>
        <p:nvSpPr>
          <p:cNvPr id="387" name="TextBox 5"/>
          <p:cNvSpPr/>
          <p:nvPr/>
        </p:nvSpPr>
        <p:spPr>
          <a:xfrm>
            <a:off x="2159640" y="6553800"/>
            <a:ext cx="5830920" cy="54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US" sz="3200" b="1" i="1" strike="noStrike" spc="-1">
                <a:solidFill>
                  <a:schemeClr val="lt1"/>
                </a:solidFill>
                <a:highlight>
                  <a:srgbClr val="008080"/>
                </a:highlight>
                <a:latin typeface="Arial"/>
                <a:ea typeface="MS PGothic"/>
              </a:rPr>
              <a:t>Thank you for your attention</a:t>
            </a:r>
            <a:endParaRPr lang="it-IT" sz="3200" b="0" strike="noStrike" spc="-1">
              <a:solidFill>
                <a:srgbClr val="000000"/>
              </a:solidFill>
              <a:latin typeface="Arial"/>
            </a:endParaRPr>
          </a:p>
        </p:txBody>
      </p:sp>
      <p:sp>
        <p:nvSpPr>
          <p:cNvPr id="388" name="Rectangle 1"/>
          <p:cNvSpPr/>
          <p:nvPr/>
        </p:nvSpPr>
        <p:spPr>
          <a:xfrm>
            <a:off x="2808360" y="2946240"/>
            <a:ext cx="182520" cy="367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defTabSz="914400">
              <a:lnSpc>
                <a:spcPct val="93000"/>
              </a:lnSpc>
            </a:pPr>
            <a:endParaRPr lang="en-US" sz="1800" b="0" strike="noStrike" spc="-1">
              <a:solidFill>
                <a:srgbClr val="000000"/>
              </a:solidFill>
              <a:latin typeface="Arial"/>
              <a:ea typeface="MS PGothic"/>
            </a:endParaRPr>
          </a:p>
        </p:txBody>
      </p:sp>
    </p:spTree>
  </p:cSld>
  <p:clrMapOvr>
    <a:masterClrMapping/>
  </p:clrMapOvr>
  <p:transition spd="med">
    <p:fade/>
  </p:transition>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6" presetClass="entr" presetSubtype="16"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circle(in)">
                                      <p:cBhvr additive="repl">
                                        <p:cTn id="7" dur="200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PlaceHolder 1"/>
          <p:cNvSpPr>
            <a:spLocks noGrp="1"/>
          </p:cNvSpPr>
          <p:nvPr>
            <p:ph type="sldNum" idx="15"/>
          </p:nvPr>
        </p:nvSpPr>
        <p:spPr>
          <a:xfrm>
            <a:off x="9432720" y="723636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300" b="0" strike="noStrike" spc="-1">
                <a:solidFill>
                  <a:srgbClr val="000000"/>
                </a:solidFill>
                <a:latin typeface="Arial"/>
                <a:ea typeface="MS PGothic"/>
              </a:defRPr>
            </a:lvl1pPr>
          </a:lstStyle>
          <a:p>
            <a:pPr indent="0" defTabSz="447840">
              <a:lnSpc>
                <a:spcPct val="93000"/>
              </a:lnSpc>
              <a:buNone/>
              <a:tabLst>
                <a:tab pos="0" algn="l"/>
              </a:tabLst>
            </a:pPr>
            <a:fld id="{C4D130FF-C0C9-4B13-B74C-D71FE37A15C9}" type="slidenum">
              <a:rPr lang="it-IT" sz="1300" b="0" strike="noStrike" spc="-1">
                <a:solidFill>
                  <a:srgbClr val="000000"/>
                </a:solidFill>
                <a:latin typeface="Arial"/>
                <a:ea typeface="MS PGothic"/>
              </a:rPr>
              <a:t>3</a:t>
            </a:fld>
            <a:endParaRPr lang="it-IT" sz="1300" b="0" strike="noStrike" spc="-1">
              <a:solidFill>
                <a:srgbClr val="000000"/>
              </a:solidFill>
              <a:latin typeface="Times New Roman"/>
            </a:endParaRPr>
          </a:p>
        </p:txBody>
      </p:sp>
      <p:pic>
        <p:nvPicPr>
          <p:cNvPr id="110" name="Picture 4"/>
          <p:cNvPicPr/>
          <p:nvPr/>
        </p:nvPicPr>
        <p:blipFill>
          <a:blip r:embed="rId3" cstate="print">
            <a:extLst>
              <a:ext uri="{28A0092B-C50C-407E-A947-70E740481C1C}">
                <a14:useLocalDpi xmlns:a14="http://schemas.microsoft.com/office/drawing/2010/main"/>
              </a:ext>
            </a:extLst>
          </a:blip>
          <a:stretch/>
        </p:blipFill>
        <p:spPr>
          <a:xfrm>
            <a:off x="159840" y="1187640"/>
            <a:ext cx="2358360" cy="1572120"/>
          </a:xfrm>
          <a:prstGeom prst="rect">
            <a:avLst/>
          </a:prstGeom>
          <a:ln w="0">
            <a:noFill/>
          </a:ln>
        </p:spPr>
      </p:pic>
      <p:pic>
        <p:nvPicPr>
          <p:cNvPr id="111" name="Picture 6"/>
          <p:cNvPicPr/>
          <p:nvPr/>
        </p:nvPicPr>
        <p:blipFill>
          <a:blip r:embed="rId4" cstate="print">
            <a:extLst>
              <a:ext uri="{28A0092B-C50C-407E-A947-70E740481C1C}">
                <a14:useLocalDpi xmlns:a14="http://schemas.microsoft.com/office/drawing/2010/main"/>
              </a:ext>
            </a:extLst>
          </a:blip>
          <a:stretch/>
        </p:blipFill>
        <p:spPr>
          <a:xfrm>
            <a:off x="96480" y="3011400"/>
            <a:ext cx="2431440" cy="1620720"/>
          </a:xfrm>
          <a:prstGeom prst="rect">
            <a:avLst/>
          </a:prstGeom>
          <a:ln w="0">
            <a:noFill/>
          </a:ln>
        </p:spPr>
      </p:pic>
      <p:pic>
        <p:nvPicPr>
          <p:cNvPr id="112" name="Picture 8"/>
          <p:cNvPicPr/>
          <p:nvPr/>
        </p:nvPicPr>
        <p:blipFill>
          <a:blip r:embed="rId5" cstate="print">
            <a:extLst>
              <a:ext uri="{28A0092B-C50C-407E-A947-70E740481C1C}">
                <a14:useLocalDpi xmlns:a14="http://schemas.microsoft.com/office/drawing/2010/main"/>
              </a:ext>
            </a:extLst>
          </a:blip>
          <a:stretch/>
        </p:blipFill>
        <p:spPr>
          <a:xfrm>
            <a:off x="6118200" y="1451160"/>
            <a:ext cx="3490200" cy="2327040"/>
          </a:xfrm>
          <a:prstGeom prst="rect">
            <a:avLst/>
          </a:prstGeom>
          <a:ln w="0">
            <a:noFill/>
          </a:ln>
        </p:spPr>
      </p:pic>
      <p:pic>
        <p:nvPicPr>
          <p:cNvPr id="113" name="Picture 10"/>
          <p:cNvPicPr/>
          <p:nvPr/>
        </p:nvPicPr>
        <p:blipFill>
          <a:blip r:embed="rId6" cstate="print">
            <a:extLst>
              <a:ext uri="{28A0092B-C50C-407E-A947-70E740481C1C}">
                <a14:useLocalDpi xmlns:a14="http://schemas.microsoft.com/office/drawing/2010/main"/>
              </a:ext>
            </a:extLst>
          </a:blip>
          <a:stretch/>
        </p:blipFill>
        <p:spPr>
          <a:xfrm>
            <a:off x="3143880" y="2012400"/>
            <a:ext cx="2358360" cy="1572120"/>
          </a:xfrm>
          <a:prstGeom prst="rect">
            <a:avLst/>
          </a:prstGeom>
          <a:ln w="0">
            <a:noFill/>
          </a:ln>
        </p:spPr>
      </p:pic>
      <p:pic>
        <p:nvPicPr>
          <p:cNvPr id="114" name="Picture 12"/>
          <p:cNvPicPr/>
          <p:nvPr/>
        </p:nvPicPr>
        <p:blipFill>
          <a:blip r:embed="rId7" cstate="print">
            <a:extLst>
              <a:ext uri="{28A0092B-C50C-407E-A947-70E740481C1C}">
                <a14:useLocalDpi xmlns:a14="http://schemas.microsoft.com/office/drawing/2010/main"/>
              </a:ext>
            </a:extLst>
          </a:blip>
          <a:stretch/>
        </p:blipFill>
        <p:spPr>
          <a:xfrm>
            <a:off x="3194280" y="4428000"/>
            <a:ext cx="2358360" cy="1572120"/>
          </a:xfrm>
          <a:prstGeom prst="rect">
            <a:avLst/>
          </a:prstGeom>
          <a:ln w="0">
            <a:noFill/>
          </a:ln>
        </p:spPr>
      </p:pic>
      <p:pic>
        <p:nvPicPr>
          <p:cNvPr id="115" name="Picture 14"/>
          <p:cNvPicPr/>
          <p:nvPr/>
        </p:nvPicPr>
        <p:blipFill>
          <a:blip r:embed="rId8" cstate="print">
            <a:extLst>
              <a:ext uri="{28A0092B-C50C-407E-A947-70E740481C1C}">
                <a14:useLocalDpi xmlns:a14="http://schemas.microsoft.com/office/drawing/2010/main"/>
              </a:ext>
            </a:extLst>
          </a:blip>
          <a:stretch/>
        </p:blipFill>
        <p:spPr>
          <a:xfrm>
            <a:off x="106560" y="4932000"/>
            <a:ext cx="2421720" cy="1614240"/>
          </a:xfrm>
          <a:prstGeom prst="rect">
            <a:avLst/>
          </a:prstGeom>
          <a:ln w="0">
            <a:noFill/>
          </a:ln>
        </p:spPr>
      </p:pic>
      <p:pic>
        <p:nvPicPr>
          <p:cNvPr id="116" name="Picture 16"/>
          <p:cNvPicPr/>
          <p:nvPr/>
        </p:nvPicPr>
        <p:blipFill>
          <a:blip r:embed="rId9" cstate="print">
            <a:extLst>
              <a:ext uri="{28A0092B-C50C-407E-A947-70E740481C1C}">
                <a14:useLocalDpi xmlns:a14="http://schemas.microsoft.com/office/drawing/2010/main"/>
              </a:ext>
            </a:extLst>
          </a:blip>
          <a:stretch/>
        </p:blipFill>
        <p:spPr>
          <a:xfrm>
            <a:off x="6241320" y="4500000"/>
            <a:ext cx="3561480" cy="2374560"/>
          </a:xfrm>
          <a:prstGeom prst="rect">
            <a:avLst/>
          </a:prstGeom>
          <a:ln w="0">
            <a:noFill/>
          </a:ln>
        </p:spPr>
      </p:pic>
      <p:sp>
        <p:nvSpPr>
          <p:cNvPr id="117" name="TextBox 17"/>
          <p:cNvSpPr/>
          <p:nvPr/>
        </p:nvSpPr>
        <p:spPr>
          <a:xfrm>
            <a:off x="2448000" y="96480"/>
            <a:ext cx="7558920" cy="94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447840">
              <a:lnSpc>
                <a:spcPct val="93000"/>
              </a:lnSpc>
            </a:pPr>
            <a:r>
              <a:rPr lang="en-GB" sz="2000" b="1" i="1" strike="noStrike" spc="-1">
                <a:solidFill>
                  <a:schemeClr val="dk1"/>
                </a:solidFill>
                <a:latin typeface="Arial"/>
                <a:ea typeface="MS PGothic"/>
              </a:rPr>
              <a:t>End user mode on 2/7/2025 at 12:30 with a ceremony. The dark period started immediately after as programmed, first task the removal of the old machine</a:t>
            </a:r>
            <a:endParaRPr lang="it-IT" sz="2000" b="0" strike="noStrike" spc="-1">
              <a:solidFill>
                <a:srgbClr val="000000"/>
              </a:solidFill>
              <a:latin typeface="Arial"/>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PlaceHolder 1"/>
          <p:cNvSpPr>
            <a:spLocks noGrp="1"/>
          </p:cNvSpPr>
          <p:nvPr>
            <p:ph type="sldNum" idx="25"/>
          </p:nvPr>
        </p:nvSpPr>
        <p:spPr>
          <a:xfrm>
            <a:off x="9432720" y="723636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300" b="0" strike="noStrike" spc="-1">
                <a:solidFill>
                  <a:srgbClr val="000000"/>
                </a:solidFill>
                <a:latin typeface="Arial"/>
                <a:ea typeface="MS PGothic"/>
              </a:defRPr>
            </a:lvl1pPr>
          </a:lstStyle>
          <a:p>
            <a:pPr indent="0" defTabSz="447840">
              <a:lnSpc>
                <a:spcPct val="93000"/>
              </a:lnSpc>
              <a:buNone/>
              <a:tabLst>
                <a:tab pos="0" algn="l"/>
              </a:tabLst>
            </a:pPr>
            <a:fld id="{469D1E4E-DF4D-49BF-83AA-12870FE0D84A}" type="slidenum">
              <a:rPr lang="it-IT" sz="1300" b="0" strike="noStrike" spc="-1">
                <a:solidFill>
                  <a:srgbClr val="000000"/>
                </a:solidFill>
                <a:latin typeface="Arial"/>
                <a:ea typeface="MS PGothic"/>
              </a:rPr>
              <a:t>4</a:t>
            </a:fld>
            <a:endParaRPr lang="it-IT" sz="1300" b="0" strike="noStrike" spc="-1">
              <a:solidFill>
                <a:srgbClr val="000000"/>
              </a:solidFill>
              <a:latin typeface="Times New Roman"/>
            </a:endParaRPr>
          </a:p>
        </p:txBody>
      </p:sp>
      <p:pic>
        <p:nvPicPr>
          <p:cNvPr id="360" name="Picture 4"/>
          <p:cNvPicPr/>
          <p:nvPr/>
        </p:nvPicPr>
        <p:blipFill>
          <a:blip r:embed="rId3" cstate="print">
            <a:extLst>
              <a:ext uri="{28A0092B-C50C-407E-A947-70E740481C1C}">
                <a14:useLocalDpi xmlns:a14="http://schemas.microsoft.com/office/drawing/2010/main"/>
              </a:ext>
            </a:extLst>
          </a:blip>
          <a:stretch/>
        </p:blipFill>
        <p:spPr>
          <a:xfrm>
            <a:off x="2438640" y="3347280"/>
            <a:ext cx="2105280" cy="3742560"/>
          </a:xfrm>
          <a:prstGeom prst="rect">
            <a:avLst/>
          </a:prstGeom>
          <a:ln w="0">
            <a:noFill/>
          </a:ln>
        </p:spPr>
      </p:pic>
      <p:pic>
        <p:nvPicPr>
          <p:cNvPr id="361" name="Picture 6"/>
          <p:cNvPicPr/>
          <p:nvPr/>
        </p:nvPicPr>
        <p:blipFill>
          <a:blip r:embed="rId4" cstate="print">
            <a:extLst>
              <a:ext uri="{28A0092B-C50C-407E-A947-70E740481C1C}">
                <a14:useLocalDpi xmlns:a14="http://schemas.microsoft.com/office/drawing/2010/main"/>
              </a:ext>
            </a:extLst>
          </a:blip>
          <a:stretch/>
        </p:blipFill>
        <p:spPr>
          <a:xfrm>
            <a:off x="187560" y="3347280"/>
            <a:ext cx="2105280" cy="3742560"/>
          </a:xfrm>
          <a:prstGeom prst="rect">
            <a:avLst/>
          </a:prstGeom>
          <a:ln w="0">
            <a:noFill/>
          </a:ln>
        </p:spPr>
      </p:pic>
      <p:pic>
        <p:nvPicPr>
          <p:cNvPr id="362" name="Picture 7"/>
          <p:cNvPicPr/>
          <p:nvPr/>
        </p:nvPicPr>
        <p:blipFill>
          <a:blip r:embed="rId5" cstate="print">
            <a:extLst>
              <a:ext uri="{28A0092B-C50C-407E-A947-70E740481C1C}">
                <a14:useLocalDpi xmlns:a14="http://schemas.microsoft.com/office/drawing/2010/main"/>
              </a:ext>
            </a:extLst>
          </a:blip>
          <a:stretch/>
        </p:blipFill>
        <p:spPr>
          <a:xfrm>
            <a:off x="3800520" y="1331640"/>
            <a:ext cx="3326040" cy="1870200"/>
          </a:xfrm>
          <a:prstGeom prst="rect">
            <a:avLst/>
          </a:prstGeom>
          <a:ln w="0">
            <a:noFill/>
          </a:ln>
        </p:spPr>
      </p:pic>
      <p:pic>
        <p:nvPicPr>
          <p:cNvPr id="363" name="Picture 8"/>
          <p:cNvPicPr/>
          <p:nvPr/>
        </p:nvPicPr>
        <p:blipFill>
          <a:blip r:embed="rId6" cstate="print">
            <a:extLst>
              <a:ext uri="{28A0092B-C50C-407E-A947-70E740481C1C}">
                <a14:useLocalDpi xmlns:a14="http://schemas.microsoft.com/office/drawing/2010/main"/>
              </a:ext>
            </a:extLst>
          </a:blip>
          <a:stretch/>
        </p:blipFill>
        <p:spPr>
          <a:xfrm rot="5400000">
            <a:off x="6746760" y="1931040"/>
            <a:ext cx="3069360" cy="1726560"/>
          </a:xfrm>
          <a:prstGeom prst="rect">
            <a:avLst/>
          </a:prstGeom>
          <a:ln w="0">
            <a:noFill/>
          </a:ln>
        </p:spPr>
      </p:pic>
      <p:pic>
        <p:nvPicPr>
          <p:cNvPr id="364" name="Picture 9"/>
          <p:cNvPicPr/>
          <p:nvPr/>
        </p:nvPicPr>
        <p:blipFill>
          <a:blip r:embed="rId7" cstate="print">
            <a:extLst>
              <a:ext uri="{28A0092B-C50C-407E-A947-70E740481C1C}">
                <a14:useLocalDpi xmlns:a14="http://schemas.microsoft.com/office/drawing/2010/main"/>
              </a:ext>
            </a:extLst>
          </a:blip>
          <a:stretch/>
        </p:blipFill>
        <p:spPr>
          <a:xfrm>
            <a:off x="143640" y="1331640"/>
            <a:ext cx="3325320" cy="1870560"/>
          </a:xfrm>
          <a:prstGeom prst="rect">
            <a:avLst/>
          </a:prstGeom>
          <a:ln w="0">
            <a:noFill/>
          </a:ln>
        </p:spPr>
      </p:pic>
      <p:sp>
        <p:nvSpPr>
          <p:cNvPr id="365" name="Arrow: Right 19"/>
          <p:cNvSpPr/>
          <p:nvPr/>
        </p:nvSpPr>
        <p:spPr>
          <a:xfrm>
            <a:off x="3492000" y="2195640"/>
            <a:ext cx="250200" cy="142200"/>
          </a:xfrm>
          <a:prstGeom prst="rightArrow">
            <a:avLst>
              <a:gd name="adj1" fmla="val 50000"/>
              <a:gd name="adj2" fmla="val 50000"/>
            </a:avLst>
          </a:prstGeom>
          <a:solidFill>
            <a:srgbClr val="4F81BD"/>
          </a:solidFill>
          <a:ln>
            <a:solidFill>
              <a:srgbClr val="3A5F8B"/>
            </a:solidFill>
            <a:round/>
          </a:ln>
        </p:spPr>
        <p:style>
          <a:lnRef idx="2">
            <a:schemeClr val="accent1">
              <a:shade val="50000"/>
            </a:schemeClr>
          </a:lnRef>
          <a:fillRef idx="1">
            <a:schemeClr val="accent1"/>
          </a:fillRef>
          <a:effectRef idx="0">
            <a:schemeClr val="accent1"/>
          </a:effectRef>
          <a:fontRef idx="minor"/>
        </p:style>
        <p:txBody>
          <a:bodyPr lIns="90000" tIns="27000" rIns="90000" bIns="27000" anchor="ctr">
            <a:noAutofit/>
          </a:bodyPr>
          <a:lstStyle/>
          <a:p>
            <a:pPr algn="ctr" defTabSz="447840">
              <a:lnSpc>
                <a:spcPct val="93000"/>
              </a:lnSpc>
            </a:pPr>
            <a:endParaRPr lang="en-US" sz="2400" b="0" strike="noStrike" spc="-1">
              <a:solidFill>
                <a:schemeClr val="lt1"/>
              </a:solidFill>
              <a:latin typeface="Arial"/>
              <a:ea typeface="MS PGothic"/>
            </a:endParaRPr>
          </a:p>
        </p:txBody>
      </p:sp>
      <p:sp>
        <p:nvSpPr>
          <p:cNvPr id="366" name="Arrow: Right 19"/>
          <p:cNvSpPr/>
          <p:nvPr/>
        </p:nvSpPr>
        <p:spPr>
          <a:xfrm>
            <a:off x="7164720" y="2123640"/>
            <a:ext cx="250200" cy="142200"/>
          </a:xfrm>
          <a:prstGeom prst="rightArrow">
            <a:avLst>
              <a:gd name="adj1" fmla="val 50000"/>
              <a:gd name="adj2" fmla="val 50000"/>
            </a:avLst>
          </a:prstGeom>
          <a:solidFill>
            <a:srgbClr val="4F81BD"/>
          </a:solidFill>
          <a:ln>
            <a:solidFill>
              <a:srgbClr val="3A5F8B"/>
            </a:solidFill>
            <a:round/>
          </a:ln>
        </p:spPr>
        <p:style>
          <a:lnRef idx="2">
            <a:schemeClr val="accent1">
              <a:shade val="50000"/>
            </a:schemeClr>
          </a:lnRef>
          <a:fillRef idx="1">
            <a:schemeClr val="accent1"/>
          </a:fillRef>
          <a:effectRef idx="0">
            <a:schemeClr val="accent1"/>
          </a:effectRef>
          <a:fontRef idx="minor"/>
        </p:style>
        <p:txBody>
          <a:bodyPr lIns="90000" tIns="27000" rIns="90000" bIns="27000" anchor="ctr">
            <a:noAutofit/>
          </a:bodyPr>
          <a:lstStyle/>
          <a:p>
            <a:pPr algn="ctr" defTabSz="447840">
              <a:lnSpc>
                <a:spcPct val="93000"/>
              </a:lnSpc>
            </a:pPr>
            <a:endParaRPr lang="en-US" sz="2400" b="0" strike="noStrike" spc="-1">
              <a:solidFill>
                <a:schemeClr val="lt1"/>
              </a:solidFill>
              <a:latin typeface="Arial"/>
              <a:ea typeface="MS PGothic"/>
            </a:endParaRPr>
          </a:p>
        </p:txBody>
      </p:sp>
      <p:pic>
        <p:nvPicPr>
          <p:cNvPr id="367" name="Picture 12"/>
          <p:cNvPicPr/>
          <p:nvPr/>
        </p:nvPicPr>
        <p:blipFill>
          <a:blip r:embed="rId8" cstate="print">
            <a:extLst>
              <a:ext uri="{28A0092B-C50C-407E-A947-70E740481C1C}">
                <a14:useLocalDpi xmlns:a14="http://schemas.microsoft.com/office/drawing/2010/main"/>
              </a:ext>
            </a:extLst>
          </a:blip>
          <a:stretch/>
        </p:blipFill>
        <p:spPr>
          <a:xfrm>
            <a:off x="6912360" y="4787280"/>
            <a:ext cx="3047400" cy="1714320"/>
          </a:xfrm>
          <a:prstGeom prst="rect">
            <a:avLst/>
          </a:prstGeom>
          <a:ln w="0">
            <a:noFill/>
          </a:ln>
        </p:spPr>
      </p:pic>
      <p:sp>
        <p:nvSpPr>
          <p:cNvPr id="368" name="Arrow: Right 19"/>
          <p:cNvSpPr/>
          <p:nvPr/>
        </p:nvSpPr>
        <p:spPr>
          <a:xfrm rot="5400000">
            <a:off x="8060400" y="4258440"/>
            <a:ext cx="250200" cy="142200"/>
          </a:xfrm>
          <a:prstGeom prst="rightArrow">
            <a:avLst>
              <a:gd name="adj1" fmla="val 50000"/>
              <a:gd name="adj2" fmla="val 50000"/>
            </a:avLst>
          </a:prstGeom>
          <a:solidFill>
            <a:srgbClr val="4F81BD"/>
          </a:solidFill>
          <a:ln>
            <a:solidFill>
              <a:srgbClr val="3A5F8B"/>
            </a:solidFill>
            <a:round/>
          </a:ln>
        </p:spPr>
        <p:style>
          <a:lnRef idx="2">
            <a:schemeClr val="accent1">
              <a:shade val="50000"/>
            </a:schemeClr>
          </a:lnRef>
          <a:fillRef idx="1">
            <a:schemeClr val="accent1"/>
          </a:fillRef>
          <a:effectRef idx="0">
            <a:schemeClr val="accent1"/>
          </a:effectRef>
          <a:fontRef idx="minor"/>
        </p:style>
        <p:txBody>
          <a:bodyPr lIns="90000" tIns="27000" rIns="90000" bIns="27000" anchor="ctr">
            <a:noAutofit/>
          </a:bodyPr>
          <a:lstStyle/>
          <a:p>
            <a:pPr algn="ctr" defTabSz="447840">
              <a:lnSpc>
                <a:spcPct val="93000"/>
              </a:lnSpc>
            </a:pPr>
            <a:endParaRPr lang="en-US" sz="2400" b="0" strike="noStrike" spc="-1">
              <a:solidFill>
                <a:schemeClr val="lt1"/>
              </a:solidFill>
              <a:latin typeface="Arial"/>
              <a:ea typeface="MS PGothic"/>
            </a:endParaRPr>
          </a:p>
        </p:txBody>
      </p:sp>
      <p:sp>
        <p:nvSpPr>
          <p:cNvPr id="369" name="Title 1"/>
          <p:cNvSpPr/>
          <p:nvPr/>
        </p:nvSpPr>
        <p:spPr>
          <a:xfrm>
            <a:off x="2495520" y="146160"/>
            <a:ext cx="7342920" cy="93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47840">
              <a:lnSpc>
                <a:spcPct val="93000"/>
              </a:lnSpc>
            </a:pPr>
            <a:r>
              <a:rPr lang="en-US" sz="3200" b="1" i="1" strike="noStrike" spc="-1">
                <a:solidFill>
                  <a:srgbClr val="002060"/>
                </a:solidFill>
                <a:latin typeface="Georgia Pro"/>
                <a:ea typeface="MS PGothic"/>
              </a:rPr>
              <a:t>Dark period activities highlights </a:t>
            </a:r>
            <a:endParaRPr lang="it-IT" sz="3200" b="0" strike="noStrike" spc="-1">
              <a:solidFill>
                <a:srgbClr val="000000"/>
              </a:solidFill>
              <a:latin typeface="Arial"/>
            </a:endParaRPr>
          </a:p>
          <a:p>
            <a:pPr algn="ctr" defTabSz="447840">
              <a:lnSpc>
                <a:spcPct val="93000"/>
              </a:lnSpc>
            </a:pPr>
            <a:r>
              <a:rPr lang="en-US" sz="3200" b="1" i="1" strike="noStrike" spc="-1">
                <a:solidFill>
                  <a:srgbClr val="002060"/>
                </a:solidFill>
                <a:latin typeface="Georgia Pro"/>
                <a:ea typeface="MS PGothic"/>
              </a:rPr>
              <a:t>Storage ring removal</a:t>
            </a:r>
            <a:endParaRPr lang="it-IT" sz="3200" b="0" strike="noStrike" spc="-1">
              <a:solidFill>
                <a:srgbClr val="000000"/>
              </a:solidFill>
              <a:latin typeface="Arial"/>
            </a:endParaRPr>
          </a:p>
        </p:txBody>
      </p:sp>
      <p:sp>
        <p:nvSpPr>
          <p:cNvPr id="370" name="Arrow: Right 19"/>
          <p:cNvSpPr/>
          <p:nvPr/>
        </p:nvSpPr>
        <p:spPr>
          <a:xfrm rot="10800000">
            <a:off x="4551120" y="5502960"/>
            <a:ext cx="250200" cy="142200"/>
          </a:xfrm>
          <a:prstGeom prst="rightArrow">
            <a:avLst>
              <a:gd name="adj1" fmla="val 50000"/>
              <a:gd name="adj2" fmla="val 50000"/>
            </a:avLst>
          </a:prstGeom>
          <a:solidFill>
            <a:srgbClr val="4F81BD"/>
          </a:solidFill>
          <a:ln>
            <a:solidFill>
              <a:srgbClr val="3A5F8B"/>
            </a:solidFill>
            <a:round/>
          </a:ln>
        </p:spPr>
        <p:style>
          <a:lnRef idx="2">
            <a:schemeClr val="accent1">
              <a:shade val="50000"/>
            </a:schemeClr>
          </a:lnRef>
          <a:fillRef idx="1">
            <a:schemeClr val="accent1"/>
          </a:fillRef>
          <a:effectRef idx="0">
            <a:schemeClr val="accent1"/>
          </a:effectRef>
          <a:fontRef idx="minor"/>
        </p:style>
        <p:txBody>
          <a:bodyPr lIns="90000" tIns="27000" rIns="90000" bIns="27000" anchor="ctr">
            <a:noAutofit/>
          </a:bodyPr>
          <a:lstStyle/>
          <a:p>
            <a:pPr algn="ctr" defTabSz="447840">
              <a:lnSpc>
                <a:spcPct val="93000"/>
              </a:lnSpc>
            </a:pPr>
            <a:endParaRPr lang="en-US" sz="2400" b="0" strike="noStrike" spc="-1">
              <a:solidFill>
                <a:schemeClr val="lt1"/>
              </a:solidFill>
              <a:latin typeface="Arial"/>
              <a:ea typeface="MS PGothic"/>
            </a:endParaRPr>
          </a:p>
        </p:txBody>
      </p:sp>
      <p:pic>
        <p:nvPicPr>
          <p:cNvPr id="371" name="Picture 1"/>
          <p:cNvPicPr/>
          <p:nvPr/>
        </p:nvPicPr>
        <p:blipFill>
          <a:blip r:embed="rId9" cstate="print">
            <a:extLst>
              <a:ext uri="{28A0092B-C50C-407E-A947-70E740481C1C}">
                <a14:useLocalDpi xmlns:a14="http://schemas.microsoft.com/office/drawing/2010/main"/>
              </a:ext>
            </a:extLst>
          </a:blip>
          <a:stretch/>
        </p:blipFill>
        <p:spPr>
          <a:xfrm>
            <a:off x="4801320" y="3904200"/>
            <a:ext cx="2388960" cy="3186000"/>
          </a:xfrm>
          <a:prstGeom prst="rect">
            <a:avLst/>
          </a:prstGeom>
          <a:ln w="0">
            <a:noFill/>
          </a:ln>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PlaceHolder 1"/>
          <p:cNvSpPr>
            <a:spLocks noGrp="1"/>
          </p:cNvSpPr>
          <p:nvPr>
            <p:ph type="sldNum" idx="26"/>
          </p:nvPr>
        </p:nvSpPr>
        <p:spPr>
          <a:xfrm>
            <a:off x="9432720" y="723636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300" b="0" strike="noStrike" spc="-1">
                <a:solidFill>
                  <a:srgbClr val="000000"/>
                </a:solidFill>
                <a:latin typeface="Arial"/>
                <a:ea typeface="MS PGothic"/>
              </a:defRPr>
            </a:lvl1pPr>
          </a:lstStyle>
          <a:p>
            <a:pPr indent="0" defTabSz="447840">
              <a:lnSpc>
                <a:spcPct val="93000"/>
              </a:lnSpc>
              <a:buNone/>
              <a:tabLst>
                <a:tab pos="0" algn="l"/>
              </a:tabLst>
            </a:pPr>
            <a:fld id="{75AB4AF3-E5B0-4CF5-8755-F3E40C952A22}" type="slidenum">
              <a:rPr lang="it-IT" sz="1300" b="0" strike="noStrike" spc="-1">
                <a:solidFill>
                  <a:srgbClr val="000000"/>
                </a:solidFill>
                <a:latin typeface="Arial"/>
                <a:ea typeface="MS PGothic"/>
              </a:rPr>
              <a:t>5</a:t>
            </a:fld>
            <a:endParaRPr lang="it-IT" sz="1300" b="0" strike="noStrike" spc="-1">
              <a:solidFill>
                <a:srgbClr val="000000"/>
              </a:solidFill>
              <a:latin typeface="Times New Roman"/>
            </a:endParaRPr>
          </a:p>
        </p:txBody>
      </p:sp>
      <p:pic>
        <p:nvPicPr>
          <p:cNvPr id="373" name="Picture 3"/>
          <p:cNvPicPr/>
          <p:nvPr/>
        </p:nvPicPr>
        <p:blipFill>
          <a:blip r:embed="rId3" cstate="print">
            <a:extLst>
              <a:ext uri="{28A0092B-C50C-407E-A947-70E740481C1C}">
                <a14:useLocalDpi xmlns:a14="http://schemas.microsoft.com/office/drawing/2010/main"/>
              </a:ext>
            </a:extLst>
          </a:blip>
          <a:stretch/>
        </p:blipFill>
        <p:spPr>
          <a:xfrm>
            <a:off x="2376000" y="4644000"/>
            <a:ext cx="3580920" cy="2014560"/>
          </a:xfrm>
          <a:prstGeom prst="rect">
            <a:avLst/>
          </a:prstGeom>
          <a:ln w="0">
            <a:noFill/>
          </a:ln>
        </p:spPr>
      </p:pic>
      <p:pic>
        <p:nvPicPr>
          <p:cNvPr id="374" name="Picture 4"/>
          <p:cNvPicPr/>
          <p:nvPr/>
        </p:nvPicPr>
        <p:blipFill>
          <a:blip r:embed="rId4" cstate="print">
            <a:extLst>
              <a:ext uri="{28A0092B-C50C-407E-A947-70E740481C1C}">
                <a14:useLocalDpi xmlns:a14="http://schemas.microsoft.com/office/drawing/2010/main"/>
              </a:ext>
            </a:extLst>
          </a:blip>
          <a:stretch/>
        </p:blipFill>
        <p:spPr>
          <a:xfrm>
            <a:off x="6408360" y="4644000"/>
            <a:ext cx="3580920" cy="2014560"/>
          </a:xfrm>
          <a:prstGeom prst="rect">
            <a:avLst/>
          </a:prstGeom>
          <a:ln w="0">
            <a:noFill/>
          </a:ln>
        </p:spPr>
      </p:pic>
      <p:pic>
        <p:nvPicPr>
          <p:cNvPr id="375" name="Picture 5"/>
          <p:cNvPicPr/>
          <p:nvPr/>
        </p:nvPicPr>
        <p:blipFill>
          <a:blip r:embed="rId5" cstate="print">
            <a:extLst>
              <a:ext uri="{28A0092B-C50C-407E-A947-70E740481C1C}">
                <a14:useLocalDpi xmlns:a14="http://schemas.microsoft.com/office/drawing/2010/main"/>
              </a:ext>
            </a:extLst>
          </a:blip>
          <a:srcRect/>
          <a:stretch/>
        </p:blipFill>
        <p:spPr>
          <a:xfrm rot="5400000">
            <a:off x="-146520" y="4791960"/>
            <a:ext cx="2631960" cy="1760040"/>
          </a:xfrm>
          <a:prstGeom prst="rect">
            <a:avLst/>
          </a:prstGeom>
          <a:ln w="0">
            <a:noFill/>
          </a:ln>
        </p:spPr>
      </p:pic>
      <p:pic>
        <p:nvPicPr>
          <p:cNvPr id="376" name="Picture 6"/>
          <p:cNvPicPr/>
          <p:nvPr/>
        </p:nvPicPr>
        <p:blipFill>
          <a:blip r:embed="rId6" cstate="print">
            <a:extLst>
              <a:ext uri="{28A0092B-C50C-407E-A947-70E740481C1C}">
                <a14:useLocalDpi xmlns:a14="http://schemas.microsoft.com/office/drawing/2010/main"/>
              </a:ext>
            </a:extLst>
          </a:blip>
          <a:srcRect/>
          <a:stretch/>
        </p:blipFill>
        <p:spPr>
          <a:xfrm rot="5400000">
            <a:off x="-82080" y="1466280"/>
            <a:ext cx="2931840" cy="2374200"/>
          </a:xfrm>
          <a:prstGeom prst="rect">
            <a:avLst/>
          </a:prstGeom>
          <a:ln w="0">
            <a:noFill/>
          </a:ln>
        </p:spPr>
      </p:pic>
      <p:pic>
        <p:nvPicPr>
          <p:cNvPr id="377" name="Picture 7"/>
          <p:cNvPicPr/>
          <p:nvPr/>
        </p:nvPicPr>
        <p:blipFill>
          <a:blip r:embed="rId7" cstate="print">
            <a:extLst>
              <a:ext uri="{28A0092B-C50C-407E-A947-70E740481C1C}">
                <a14:useLocalDpi xmlns:a14="http://schemas.microsoft.com/office/drawing/2010/main"/>
              </a:ext>
            </a:extLst>
          </a:blip>
          <a:srcRect/>
          <a:stretch/>
        </p:blipFill>
        <p:spPr>
          <a:xfrm>
            <a:off x="2952000" y="1187640"/>
            <a:ext cx="3349440" cy="2888280"/>
          </a:xfrm>
          <a:prstGeom prst="rect">
            <a:avLst/>
          </a:prstGeom>
          <a:ln w="0">
            <a:noFill/>
          </a:ln>
        </p:spPr>
      </p:pic>
      <p:sp>
        <p:nvSpPr>
          <p:cNvPr id="378" name="Arrow: Right 19"/>
          <p:cNvSpPr/>
          <p:nvPr/>
        </p:nvSpPr>
        <p:spPr>
          <a:xfrm>
            <a:off x="2088000" y="5508000"/>
            <a:ext cx="250200" cy="142200"/>
          </a:xfrm>
          <a:prstGeom prst="rightArrow">
            <a:avLst>
              <a:gd name="adj1" fmla="val 50000"/>
              <a:gd name="adj2" fmla="val 50000"/>
            </a:avLst>
          </a:prstGeom>
          <a:solidFill>
            <a:srgbClr val="4F81BD"/>
          </a:solidFill>
          <a:ln>
            <a:solidFill>
              <a:srgbClr val="3A5F8B"/>
            </a:solidFill>
            <a:round/>
          </a:ln>
        </p:spPr>
        <p:style>
          <a:lnRef idx="2">
            <a:schemeClr val="accent1">
              <a:shade val="50000"/>
            </a:schemeClr>
          </a:lnRef>
          <a:fillRef idx="1">
            <a:schemeClr val="accent1"/>
          </a:fillRef>
          <a:effectRef idx="0">
            <a:schemeClr val="accent1"/>
          </a:effectRef>
          <a:fontRef idx="minor"/>
        </p:style>
        <p:txBody>
          <a:bodyPr lIns="90000" tIns="27000" rIns="90000" bIns="27000" anchor="ctr">
            <a:noAutofit/>
          </a:bodyPr>
          <a:lstStyle/>
          <a:p>
            <a:pPr algn="ctr" defTabSz="447840">
              <a:lnSpc>
                <a:spcPct val="93000"/>
              </a:lnSpc>
            </a:pPr>
            <a:endParaRPr lang="en-US" sz="2400" b="0" strike="noStrike" spc="-1">
              <a:solidFill>
                <a:schemeClr val="lt1"/>
              </a:solidFill>
              <a:latin typeface="Arial"/>
              <a:ea typeface="MS PGothic"/>
            </a:endParaRPr>
          </a:p>
        </p:txBody>
      </p:sp>
      <p:sp>
        <p:nvSpPr>
          <p:cNvPr id="379" name="Arrow: Right 19"/>
          <p:cNvSpPr/>
          <p:nvPr/>
        </p:nvSpPr>
        <p:spPr>
          <a:xfrm>
            <a:off x="6336360" y="2123640"/>
            <a:ext cx="250200" cy="142200"/>
          </a:xfrm>
          <a:prstGeom prst="rightArrow">
            <a:avLst>
              <a:gd name="adj1" fmla="val 50000"/>
              <a:gd name="adj2" fmla="val 50000"/>
            </a:avLst>
          </a:prstGeom>
          <a:solidFill>
            <a:srgbClr val="4F81BD"/>
          </a:solidFill>
          <a:ln>
            <a:solidFill>
              <a:srgbClr val="3A5F8B"/>
            </a:solidFill>
            <a:round/>
          </a:ln>
        </p:spPr>
        <p:style>
          <a:lnRef idx="2">
            <a:schemeClr val="accent1">
              <a:shade val="50000"/>
            </a:schemeClr>
          </a:lnRef>
          <a:fillRef idx="1">
            <a:schemeClr val="accent1"/>
          </a:fillRef>
          <a:effectRef idx="0">
            <a:schemeClr val="accent1"/>
          </a:effectRef>
          <a:fontRef idx="minor"/>
        </p:style>
        <p:txBody>
          <a:bodyPr lIns="90000" tIns="27000" rIns="90000" bIns="27000" anchor="ctr">
            <a:noAutofit/>
          </a:bodyPr>
          <a:lstStyle/>
          <a:p>
            <a:pPr algn="ctr" defTabSz="447840">
              <a:lnSpc>
                <a:spcPct val="93000"/>
              </a:lnSpc>
            </a:pPr>
            <a:endParaRPr lang="en-US" sz="2400" b="0" strike="noStrike" spc="-1">
              <a:solidFill>
                <a:schemeClr val="lt1"/>
              </a:solidFill>
              <a:latin typeface="Arial"/>
              <a:ea typeface="MS PGothic"/>
            </a:endParaRPr>
          </a:p>
        </p:txBody>
      </p:sp>
      <p:pic>
        <p:nvPicPr>
          <p:cNvPr id="380" name="Picture 10"/>
          <p:cNvPicPr/>
          <p:nvPr/>
        </p:nvPicPr>
        <p:blipFill>
          <a:blip r:embed="rId8" cstate="print">
            <a:extLst>
              <a:ext uri="{28A0092B-C50C-407E-A947-70E740481C1C}">
                <a14:useLocalDpi xmlns:a14="http://schemas.microsoft.com/office/drawing/2010/main"/>
              </a:ext>
            </a:extLst>
          </a:blip>
          <a:srcRect/>
          <a:stretch/>
        </p:blipFill>
        <p:spPr>
          <a:xfrm>
            <a:off x="6605280" y="1331640"/>
            <a:ext cx="3441600" cy="2734560"/>
          </a:xfrm>
          <a:prstGeom prst="rect">
            <a:avLst/>
          </a:prstGeom>
          <a:ln w="0">
            <a:noFill/>
          </a:ln>
        </p:spPr>
      </p:pic>
      <p:sp>
        <p:nvSpPr>
          <p:cNvPr id="381" name="Arrow: Right 19"/>
          <p:cNvSpPr/>
          <p:nvPr/>
        </p:nvSpPr>
        <p:spPr>
          <a:xfrm>
            <a:off x="6048360" y="5508000"/>
            <a:ext cx="250200" cy="142200"/>
          </a:xfrm>
          <a:prstGeom prst="rightArrow">
            <a:avLst>
              <a:gd name="adj1" fmla="val 50000"/>
              <a:gd name="adj2" fmla="val 50000"/>
            </a:avLst>
          </a:prstGeom>
          <a:solidFill>
            <a:srgbClr val="4F81BD"/>
          </a:solidFill>
          <a:ln>
            <a:solidFill>
              <a:srgbClr val="3A5F8B"/>
            </a:solidFill>
            <a:round/>
          </a:ln>
        </p:spPr>
        <p:style>
          <a:lnRef idx="2">
            <a:schemeClr val="accent1">
              <a:shade val="50000"/>
            </a:schemeClr>
          </a:lnRef>
          <a:fillRef idx="1">
            <a:schemeClr val="accent1"/>
          </a:fillRef>
          <a:effectRef idx="0">
            <a:schemeClr val="accent1"/>
          </a:effectRef>
          <a:fontRef idx="minor"/>
        </p:style>
        <p:txBody>
          <a:bodyPr lIns="90000" tIns="27000" rIns="90000" bIns="27000" anchor="ctr">
            <a:noAutofit/>
          </a:bodyPr>
          <a:lstStyle/>
          <a:p>
            <a:pPr algn="ctr" defTabSz="447840">
              <a:lnSpc>
                <a:spcPct val="93000"/>
              </a:lnSpc>
            </a:pPr>
            <a:endParaRPr lang="en-US" sz="2400" b="0" strike="noStrike" spc="-1">
              <a:solidFill>
                <a:schemeClr val="lt1"/>
              </a:solidFill>
              <a:latin typeface="Arial"/>
              <a:ea typeface="MS PGothic"/>
            </a:endParaRPr>
          </a:p>
        </p:txBody>
      </p:sp>
      <p:sp>
        <p:nvSpPr>
          <p:cNvPr id="382" name="Arrow: Right 19"/>
          <p:cNvSpPr/>
          <p:nvPr/>
        </p:nvSpPr>
        <p:spPr>
          <a:xfrm>
            <a:off x="2664000" y="2267640"/>
            <a:ext cx="250200" cy="142200"/>
          </a:xfrm>
          <a:prstGeom prst="rightArrow">
            <a:avLst>
              <a:gd name="adj1" fmla="val 50000"/>
              <a:gd name="adj2" fmla="val 50000"/>
            </a:avLst>
          </a:prstGeom>
          <a:solidFill>
            <a:srgbClr val="4F81BD"/>
          </a:solidFill>
          <a:ln>
            <a:solidFill>
              <a:srgbClr val="3A5F8B"/>
            </a:solidFill>
            <a:round/>
          </a:ln>
        </p:spPr>
        <p:style>
          <a:lnRef idx="2">
            <a:schemeClr val="accent1">
              <a:shade val="50000"/>
            </a:schemeClr>
          </a:lnRef>
          <a:fillRef idx="1">
            <a:schemeClr val="accent1"/>
          </a:fillRef>
          <a:effectRef idx="0">
            <a:schemeClr val="accent1"/>
          </a:effectRef>
          <a:fontRef idx="minor"/>
        </p:style>
        <p:txBody>
          <a:bodyPr lIns="90000" tIns="27000" rIns="90000" bIns="27000" anchor="ctr">
            <a:noAutofit/>
          </a:bodyPr>
          <a:lstStyle/>
          <a:p>
            <a:pPr algn="ctr" defTabSz="447840">
              <a:lnSpc>
                <a:spcPct val="93000"/>
              </a:lnSpc>
            </a:pPr>
            <a:endParaRPr lang="en-US" sz="2400" b="0" strike="noStrike" spc="-1">
              <a:solidFill>
                <a:schemeClr val="lt1"/>
              </a:solidFill>
              <a:latin typeface="Arial"/>
              <a:ea typeface="MS PGothic"/>
            </a:endParaRPr>
          </a:p>
        </p:txBody>
      </p:sp>
      <p:sp>
        <p:nvSpPr>
          <p:cNvPr id="383" name="Title 1"/>
          <p:cNvSpPr/>
          <p:nvPr/>
        </p:nvSpPr>
        <p:spPr>
          <a:xfrm>
            <a:off x="2495520" y="146160"/>
            <a:ext cx="7342920" cy="93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47840">
              <a:lnSpc>
                <a:spcPct val="93000"/>
              </a:lnSpc>
            </a:pPr>
            <a:r>
              <a:rPr lang="en-US" sz="3200" b="1" i="1" strike="noStrike" spc="-1">
                <a:solidFill>
                  <a:srgbClr val="002060"/>
                </a:solidFill>
                <a:latin typeface="Georgia Pro"/>
                <a:ea typeface="MS PGothic"/>
              </a:rPr>
              <a:t>Dark period activities highlights </a:t>
            </a:r>
            <a:endParaRPr lang="it-IT" sz="3200" b="0" strike="noStrike" spc="-1">
              <a:solidFill>
                <a:srgbClr val="000000"/>
              </a:solidFill>
              <a:latin typeface="Arial"/>
            </a:endParaRPr>
          </a:p>
          <a:p>
            <a:pPr algn="ctr" defTabSz="447840">
              <a:lnSpc>
                <a:spcPct val="93000"/>
              </a:lnSpc>
            </a:pPr>
            <a:r>
              <a:rPr lang="en-US" sz="3200" b="1" i="1" strike="noStrike" spc="-1">
                <a:solidFill>
                  <a:srgbClr val="002060"/>
                </a:solidFill>
                <a:latin typeface="Georgia Pro"/>
                <a:ea typeface="MS PGothic"/>
              </a:rPr>
              <a:t>Service area removal</a:t>
            </a:r>
            <a:endParaRPr lang="it-IT" sz="3200" b="0" strike="noStrike" spc="-1">
              <a:solidFill>
                <a:srgbClr val="000000"/>
              </a:solidFill>
              <a:latin typeface="Arial"/>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PlaceHolder 1"/>
          <p:cNvSpPr>
            <a:spLocks noGrp="1"/>
          </p:cNvSpPr>
          <p:nvPr>
            <p:ph type="sldNum" idx="11"/>
          </p:nvPr>
        </p:nvSpPr>
        <p:spPr>
          <a:xfrm>
            <a:off x="9432720" y="723636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300" b="0" strike="noStrike" spc="-1">
                <a:solidFill>
                  <a:srgbClr val="000000"/>
                </a:solidFill>
                <a:latin typeface="Arial"/>
                <a:ea typeface="MS PGothic"/>
              </a:defRPr>
            </a:lvl1pPr>
          </a:lstStyle>
          <a:p>
            <a:pPr indent="0" defTabSz="447840">
              <a:lnSpc>
                <a:spcPct val="93000"/>
              </a:lnSpc>
              <a:buNone/>
              <a:tabLst>
                <a:tab pos="0" algn="l"/>
              </a:tabLst>
            </a:pPr>
            <a:fld id="{AA97CF85-D2E4-4C76-8561-EAFE85E37C42}" type="slidenum">
              <a:rPr lang="it-IT" sz="1300" b="0" strike="noStrike" spc="-1">
                <a:solidFill>
                  <a:srgbClr val="000000"/>
                </a:solidFill>
                <a:latin typeface="Arial"/>
                <a:ea typeface="MS PGothic"/>
              </a:rPr>
              <a:t>6</a:t>
            </a:fld>
            <a:endParaRPr lang="it-IT" sz="1300" b="0" strike="noStrike" spc="-1">
              <a:solidFill>
                <a:srgbClr val="000000"/>
              </a:solidFill>
              <a:latin typeface="Times New Roman"/>
            </a:endParaRPr>
          </a:p>
        </p:txBody>
      </p:sp>
      <p:pic>
        <p:nvPicPr>
          <p:cNvPr id="76" name="Picture 29"/>
          <p:cNvPicPr/>
          <p:nvPr/>
        </p:nvPicPr>
        <p:blipFill>
          <a:blip r:embed="rId3"/>
          <a:stretch/>
        </p:blipFill>
        <p:spPr>
          <a:xfrm>
            <a:off x="143640" y="1311840"/>
            <a:ext cx="6682680" cy="3238560"/>
          </a:xfrm>
          <a:prstGeom prst="rect">
            <a:avLst/>
          </a:prstGeom>
          <a:ln w="0">
            <a:noFill/>
          </a:ln>
        </p:spPr>
      </p:pic>
      <p:pic>
        <p:nvPicPr>
          <p:cNvPr id="77" name="Picture 30"/>
          <p:cNvPicPr/>
          <p:nvPr/>
        </p:nvPicPr>
        <p:blipFill>
          <a:blip r:embed="rId4"/>
          <a:stretch/>
        </p:blipFill>
        <p:spPr>
          <a:xfrm>
            <a:off x="4162680" y="4716000"/>
            <a:ext cx="5851800" cy="2316600"/>
          </a:xfrm>
          <a:prstGeom prst="rect">
            <a:avLst/>
          </a:prstGeom>
          <a:ln w="0">
            <a:noFill/>
          </a:ln>
        </p:spPr>
      </p:pic>
      <p:sp>
        <p:nvSpPr>
          <p:cNvPr id="78" name="Rectangle 7"/>
          <p:cNvSpPr/>
          <p:nvPr/>
        </p:nvSpPr>
        <p:spPr>
          <a:xfrm>
            <a:off x="1604356" y="107280"/>
            <a:ext cx="8328044" cy="11212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447840">
              <a:lnSpc>
                <a:spcPct val="93000"/>
              </a:lnSpc>
            </a:pPr>
            <a:r>
              <a:rPr lang="en-GB" sz="3600" b="1" i="1" strike="noStrike" spc="-1" dirty="0">
                <a:solidFill>
                  <a:srgbClr val="002060"/>
                </a:solidFill>
                <a:latin typeface="Georgia Pro"/>
                <a:ea typeface="MS PGothic"/>
              </a:rPr>
              <a:t>Elettra has been a very successful and stable storage ring</a:t>
            </a:r>
            <a:endParaRPr lang="it-IT" sz="3600" b="0" strike="noStrike" spc="-1" dirty="0">
              <a:solidFill>
                <a:srgbClr val="002060"/>
              </a:solidFill>
              <a:latin typeface="Arial"/>
            </a:endParaRPr>
          </a:p>
        </p:txBody>
      </p:sp>
      <p:sp>
        <p:nvSpPr>
          <p:cNvPr id="79" name="TextBox 27"/>
          <p:cNvSpPr/>
          <p:nvPr/>
        </p:nvSpPr>
        <p:spPr>
          <a:xfrm>
            <a:off x="6985080" y="1403640"/>
            <a:ext cx="2947320" cy="180827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47840">
              <a:lnSpc>
                <a:spcPct val="93000"/>
              </a:lnSpc>
            </a:pPr>
            <a:r>
              <a:rPr lang="en-US" sz="2000" b="0" strike="noStrike" spc="-1" dirty="0">
                <a:solidFill>
                  <a:schemeClr val="dk1"/>
                </a:solidFill>
                <a:latin typeface="Arial"/>
                <a:ea typeface="MS PGothic"/>
              </a:rPr>
              <a:t>1993-2025, 32 years of operations with 5000 hours/year most of the time for users and a total of 35545 Ah</a:t>
            </a:r>
            <a:endParaRPr lang="it-IT" sz="2000" b="0" strike="noStrike" spc="-1" dirty="0">
              <a:solidFill>
                <a:srgbClr val="000000"/>
              </a:solidFill>
              <a:latin typeface="Arial"/>
            </a:endParaRPr>
          </a:p>
          <a:p>
            <a:pPr defTabSz="447840">
              <a:lnSpc>
                <a:spcPct val="93000"/>
              </a:lnSpc>
            </a:pPr>
            <a:endParaRPr lang="it-IT" sz="2000" b="0" strike="noStrike" spc="-1" dirty="0">
              <a:solidFill>
                <a:srgbClr val="000000"/>
              </a:solidFill>
              <a:latin typeface="Arial"/>
            </a:endParaRPr>
          </a:p>
        </p:txBody>
      </p:sp>
      <p:sp>
        <p:nvSpPr>
          <p:cNvPr id="80" name="Rectangle 79"/>
          <p:cNvSpPr/>
          <p:nvPr/>
        </p:nvSpPr>
        <p:spPr>
          <a:xfrm>
            <a:off x="120240" y="4668120"/>
            <a:ext cx="3988800" cy="2467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it-IT" sz="2000" b="0" strike="noStrike" spc="-1">
                <a:solidFill>
                  <a:srgbClr val="000000"/>
                </a:solidFill>
                <a:latin typeface="Arial"/>
              </a:rPr>
              <a:t>The 2025 was … the best year in the entire Elettra history </a:t>
            </a:r>
          </a:p>
          <a:p>
            <a:pPr>
              <a:lnSpc>
                <a:spcPct val="100000"/>
              </a:lnSpc>
            </a:pPr>
            <a:endParaRPr lang="it-IT" sz="2000" b="0" strike="noStrike" spc="-1">
              <a:solidFill>
                <a:srgbClr val="000000"/>
              </a:solidFill>
              <a:latin typeface="Arial"/>
            </a:endParaRPr>
          </a:p>
          <a:p>
            <a:pPr>
              <a:lnSpc>
                <a:spcPct val="100000"/>
              </a:lnSpc>
            </a:pPr>
            <a:r>
              <a:rPr lang="it-IT" sz="2000" b="0" strike="noStrike" spc="-1">
                <a:solidFill>
                  <a:srgbClr val="000000"/>
                </a:solidFill>
                <a:latin typeface="Arial"/>
              </a:rPr>
              <a:t>Beam availability of 99.19 %.</a:t>
            </a:r>
          </a:p>
          <a:p>
            <a:pPr>
              <a:lnSpc>
                <a:spcPct val="100000"/>
              </a:lnSpc>
            </a:pPr>
            <a:endParaRPr lang="it-IT" sz="2000" b="0" strike="noStrike" spc="-1">
              <a:solidFill>
                <a:srgbClr val="000000"/>
              </a:solidFill>
              <a:latin typeface="Arial"/>
            </a:endParaRPr>
          </a:p>
          <a:p>
            <a:pPr>
              <a:lnSpc>
                <a:spcPct val="100000"/>
              </a:lnSpc>
            </a:pPr>
            <a:r>
              <a:rPr lang="it-IT" sz="2000" b="0" strike="noStrike" spc="-1">
                <a:solidFill>
                  <a:srgbClr val="000000"/>
                </a:solidFill>
                <a:latin typeface="Arial"/>
              </a:rPr>
              <a:t>MTBF of 181 hours.</a:t>
            </a:r>
          </a:p>
        </p:txBody>
      </p:sp>
      <p:sp>
        <p:nvSpPr>
          <p:cNvPr id="81" name="Rectangle 80"/>
          <p:cNvSpPr/>
          <p:nvPr/>
        </p:nvSpPr>
        <p:spPr>
          <a:xfrm>
            <a:off x="2156040" y="1731960"/>
            <a:ext cx="1808280" cy="300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it-IT" sz="1500" b="0" strike="noStrike" spc="-1">
                <a:solidFill>
                  <a:srgbClr val="FF6D6D"/>
                </a:solidFill>
                <a:latin typeface="Arial"/>
              </a:rPr>
              <a:t>Topup enabled</a:t>
            </a:r>
            <a:endParaRPr lang="it-IT" sz="1500" b="0" strike="noStrike" spc="-1">
              <a:solidFill>
                <a:srgbClr val="000000"/>
              </a:solidFill>
              <a:latin typeface="Arial"/>
            </a:endParaRPr>
          </a:p>
        </p:txBody>
      </p:sp>
      <p:sp>
        <p:nvSpPr>
          <p:cNvPr id="82" name="Straight Connector 81"/>
          <p:cNvSpPr/>
          <p:nvPr/>
        </p:nvSpPr>
        <p:spPr>
          <a:xfrm flipH="1">
            <a:off x="1861560" y="1965600"/>
            <a:ext cx="381240" cy="519480"/>
          </a:xfrm>
          <a:prstGeom prst="line">
            <a:avLst/>
          </a:prstGeom>
          <a:ln w="0">
            <a:solidFill>
              <a:srgbClr val="FF6D6D"/>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it-IT" sz="1800" b="0" strike="noStrike" spc="-1">
              <a:solidFill>
                <a:srgbClr val="000000"/>
              </a:solidFill>
              <a:latin typeface="Arial"/>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PlaceHolder 1"/>
          <p:cNvSpPr>
            <a:spLocks noGrp="1"/>
          </p:cNvSpPr>
          <p:nvPr>
            <p:ph type="sldNum" idx="12"/>
          </p:nvPr>
        </p:nvSpPr>
        <p:spPr>
          <a:xfrm>
            <a:off x="9432720" y="723636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300" b="0" strike="noStrike" spc="-1">
                <a:solidFill>
                  <a:srgbClr val="000000"/>
                </a:solidFill>
                <a:latin typeface="Arial"/>
                <a:ea typeface="MS PGothic"/>
              </a:defRPr>
            </a:lvl1pPr>
          </a:lstStyle>
          <a:p>
            <a:pPr indent="0" defTabSz="447840">
              <a:lnSpc>
                <a:spcPct val="93000"/>
              </a:lnSpc>
              <a:buNone/>
              <a:tabLst>
                <a:tab pos="0" algn="l"/>
              </a:tabLst>
            </a:pPr>
            <a:fld id="{34D6DA07-22D5-4B15-A3B1-01EA56AA2CBD}" type="slidenum">
              <a:rPr lang="it-IT" sz="1300" b="0" strike="noStrike" spc="-1">
                <a:solidFill>
                  <a:srgbClr val="000000"/>
                </a:solidFill>
                <a:latin typeface="Arial"/>
                <a:ea typeface="MS PGothic"/>
              </a:rPr>
              <a:t>7</a:t>
            </a:fld>
            <a:endParaRPr lang="it-IT" sz="1300" b="0" strike="noStrike" spc="-1">
              <a:solidFill>
                <a:srgbClr val="000000"/>
              </a:solidFill>
              <a:latin typeface="Times New Roman"/>
            </a:endParaRPr>
          </a:p>
        </p:txBody>
      </p:sp>
      <p:sp>
        <p:nvSpPr>
          <p:cNvPr id="84" name="Rectangle 8"/>
          <p:cNvSpPr/>
          <p:nvPr/>
        </p:nvSpPr>
        <p:spPr>
          <a:xfrm>
            <a:off x="2304720" y="107280"/>
            <a:ext cx="7627680" cy="59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47840">
              <a:lnSpc>
                <a:spcPct val="93000"/>
              </a:lnSpc>
            </a:pPr>
            <a:r>
              <a:rPr lang="en-GB" sz="3600" b="1" i="1" strike="noStrike" spc="-1">
                <a:solidFill>
                  <a:srgbClr val="000000"/>
                </a:solidFill>
                <a:latin typeface="Georgia Pro"/>
                <a:ea typeface="MS PGothic"/>
              </a:rPr>
              <a:t>2025 faults</a:t>
            </a:r>
            <a:endParaRPr lang="it-IT" sz="3600" b="0" strike="noStrike" spc="-1">
              <a:solidFill>
                <a:srgbClr val="000000"/>
              </a:solidFill>
              <a:latin typeface="Arial"/>
            </a:endParaRPr>
          </a:p>
        </p:txBody>
      </p:sp>
      <p:sp>
        <p:nvSpPr>
          <p:cNvPr id="85" name="Rectangle 84"/>
          <p:cNvSpPr/>
          <p:nvPr/>
        </p:nvSpPr>
        <p:spPr>
          <a:xfrm>
            <a:off x="84240" y="1294560"/>
            <a:ext cx="9870480" cy="4290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1800" b="0" strike="noStrike" spc="-1" dirty="0">
                <a:solidFill>
                  <a:srgbClr val="000000"/>
                </a:solidFill>
                <a:latin typeface="Arial"/>
              </a:rPr>
              <a:t>Major fault of 65h due to the failure of the cavity #3 feed-through, during machine physics studies in an unstable beam condition.</a:t>
            </a:r>
          </a:p>
          <a:p>
            <a:pPr>
              <a:lnSpc>
                <a:spcPct val="100000"/>
              </a:lnSpc>
            </a:pPr>
            <a:r>
              <a:rPr lang="en-GB" sz="1800" b="0" strike="noStrike" spc="-1" dirty="0">
                <a:solidFill>
                  <a:srgbClr val="000000"/>
                </a:solidFill>
                <a:latin typeface="Arial"/>
              </a:rPr>
              <a:t>Only two downtimes due to </a:t>
            </a:r>
            <a:r>
              <a:rPr lang="en-GB" sz="1800" b="0" u="sng" strike="noStrike" spc="-1" dirty="0">
                <a:solidFill>
                  <a:srgbClr val="000000"/>
                </a:solidFill>
                <a:latin typeface="Arial"/>
              </a:rPr>
              <a:t>system upgrades related to the Elettra 2.0 project</a:t>
            </a:r>
            <a:r>
              <a:rPr lang="en-GB" sz="1800" b="0" strike="noStrike" spc="-1" dirty="0">
                <a:solidFill>
                  <a:srgbClr val="000000"/>
                </a:solidFill>
                <a:latin typeface="Arial"/>
              </a:rPr>
              <a:t>.</a:t>
            </a:r>
          </a:p>
          <a:p>
            <a:pPr marL="216000" indent="-216000">
              <a:lnSpc>
                <a:spcPct val="100000"/>
              </a:lnSpc>
              <a:buClr>
                <a:srgbClr val="000000"/>
              </a:buClr>
              <a:buSzPct val="45000"/>
              <a:buFont typeface="Wingdings" charset="2"/>
              <a:buChar char=""/>
            </a:pPr>
            <a:r>
              <a:rPr lang="en-GB" sz="1800" b="0" strike="noStrike" spc="-1" dirty="0">
                <a:solidFill>
                  <a:srgbClr val="000000"/>
                </a:solidFill>
                <a:latin typeface="Arial"/>
              </a:rPr>
              <a:t>Short, consecutive beam interruptions due to a commissioning script executed on the machine instead of on the simulator</a:t>
            </a:r>
          </a:p>
          <a:p>
            <a:pPr marL="216000" indent="-216000">
              <a:lnSpc>
                <a:spcPct val="100000"/>
              </a:lnSpc>
              <a:buClr>
                <a:srgbClr val="000000"/>
              </a:buClr>
              <a:buSzPct val="45000"/>
              <a:buFont typeface="Wingdings" charset="2"/>
              <a:buChar char=""/>
            </a:pPr>
            <a:r>
              <a:rPr lang="en-GB" sz="1800" b="0" strike="noStrike" spc="-1" dirty="0">
                <a:solidFill>
                  <a:srgbClr val="000000"/>
                </a:solidFill>
                <a:latin typeface="Arial"/>
              </a:rPr>
              <a:t>Air-to-vacuum leak occurred the day before the last </a:t>
            </a:r>
            <a:r>
              <a:rPr lang="en-GB" sz="1800" b="0" strike="noStrike" spc="-1" dirty="0" err="1">
                <a:solidFill>
                  <a:srgbClr val="000000"/>
                </a:solidFill>
                <a:latin typeface="Arial"/>
              </a:rPr>
              <a:t>startup</a:t>
            </a:r>
            <a:r>
              <a:rPr lang="en-GB" sz="1800" b="0" strike="noStrike" spc="-1" dirty="0">
                <a:solidFill>
                  <a:srgbClr val="000000"/>
                </a:solidFill>
                <a:latin typeface="Arial"/>
              </a:rPr>
              <a:t> due to incorrect operation during frontend removal</a:t>
            </a:r>
          </a:p>
          <a:p>
            <a:pPr>
              <a:lnSpc>
                <a:spcPct val="100000"/>
              </a:lnSpc>
            </a:pPr>
            <a:endParaRPr lang="en-GB" sz="1800" b="0" strike="noStrike" spc="-1" dirty="0">
              <a:solidFill>
                <a:srgbClr val="000000"/>
              </a:solidFill>
              <a:latin typeface="Arial"/>
            </a:endParaRPr>
          </a:p>
        </p:txBody>
      </p:sp>
      <p:pic>
        <p:nvPicPr>
          <p:cNvPr id="86" name="Picture 85"/>
          <p:cNvPicPr/>
          <p:nvPr/>
        </p:nvPicPr>
        <p:blipFill>
          <a:blip r:embed="rId3"/>
          <a:stretch/>
        </p:blipFill>
        <p:spPr>
          <a:xfrm>
            <a:off x="129600" y="3311640"/>
            <a:ext cx="5538960" cy="2733120"/>
          </a:xfrm>
          <a:prstGeom prst="rect">
            <a:avLst/>
          </a:prstGeom>
          <a:ln w="0">
            <a:noFill/>
          </a:ln>
        </p:spPr>
      </p:pic>
      <p:pic>
        <p:nvPicPr>
          <p:cNvPr id="87" name="Picture 86"/>
          <p:cNvPicPr/>
          <p:nvPr/>
        </p:nvPicPr>
        <p:blipFill>
          <a:blip r:embed="rId4"/>
          <a:stretch/>
        </p:blipFill>
        <p:spPr>
          <a:xfrm>
            <a:off x="6644520" y="3982680"/>
            <a:ext cx="3310200" cy="3165840"/>
          </a:xfrm>
          <a:prstGeom prst="rect">
            <a:avLst/>
          </a:prstGeom>
          <a:ln w="0">
            <a:noFill/>
          </a:ln>
        </p:spPr>
      </p:pic>
      <p:sp>
        <p:nvSpPr>
          <p:cNvPr id="88" name="Rectangle 87"/>
          <p:cNvSpPr/>
          <p:nvPr/>
        </p:nvSpPr>
        <p:spPr>
          <a:xfrm>
            <a:off x="1973520" y="6111000"/>
            <a:ext cx="4609440" cy="111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it-IT" sz="1800" b="0" strike="noStrike" spc="-1">
                <a:solidFill>
                  <a:srgbClr val="000000"/>
                </a:solidFill>
                <a:latin typeface="Arial"/>
              </a:rPr>
              <a:t>Minor fault due to water leaks on steerers and RF cavity. </a:t>
            </a:r>
            <a:br>
              <a:rPr sz="1800"/>
            </a:br>
            <a:r>
              <a:rPr lang="it-IT" sz="1800" b="0" strike="noStrike" spc="-1">
                <a:solidFill>
                  <a:srgbClr val="000000"/>
                </a:solidFill>
                <a:latin typeface="Arial"/>
              </a:rPr>
              <a:t>Last RUN with one RF cavity operated at limited power, due to reduced cooling.</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PlaceHolder 1"/>
          <p:cNvSpPr>
            <a:spLocks noGrp="1"/>
          </p:cNvSpPr>
          <p:nvPr>
            <p:ph type="sldNum" idx="13"/>
          </p:nvPr>
        </p:nvSpPr>
        <p:spPr>
          <a:xfrm>
            <a:off x="9432720" y="7236360"/>
            <a:ext cx="499680" cy="2282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300" b="0" strike="noStrike" spc="-1">
                <a:solidFill>
                  <a:srgbClr val="000000"/>
                </a:solidFill>
                <a:latin typeface="Arial"/>
                <a:ea typeface="MS PGothic"/>
              </a:defRPr>
            </a:lvl1pPr>
          </a:lstStyle>
          <a:p>
            <a:pPr indent="0" defTabSz="447840">
              <a:lnSpc>
                <a:spcPct val="93000"/>
              </a:lnSpc>
              <a:buNone/>
              <a:tabLst>
                <a:tab pos="0" algn="l"/>
              </a:tabLst>
            </a:pPr>
            <a:fld id="{7BC5AC71-1371-42DB-9728-02C232B33ACE}" type="slidenum">
              <a:rPr lang="it-IT" sz="1300" b="0" strike="noStrike" spc="-1">
                <a:solidFill>
                  <a:srgbClr val="000000"/>
                </a:solidFill>
                <a:latin typeface="Arial"/>
                <a:ea typeface="MS PGothic"/>
              </a:rPr>
              <a:t>8</a:t>
            </a:fld>
            <a:endParaRPr lang="it-IT" sz="1300" b="0" strike="noStrike" spc="-1">
              <a:solidFill>
                <a:srgbClr val="000000"/>
              </a:solidFill>
              <a:latin typeface="Times New Roman"/>
            </a:endParaRPr>
          </a:p>
        </p:txBody>
      </p:sp>
      <p:sp>
        <p:nvSpPr>
          <p:cNvPr id="90" name="Rectangle 10"/>
          <p:cNvSpPr/>
          <p:nvPr/>
        </p:nvSpPr>
        <p:spPr>
          <a:xfrm>
            <a:off x="2304720" y="107280"/>
            <a:ext cx="7627680" cy="59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47840">
              <a:lnSpc>
                <a:spcPct val="93000"/>
              </a:lnSpc>
            </a:pPr>
            <a:r>
              <a:rPr lang="en-GB" sz="3600" b="1" i="1" strike="noStrike" spc="-1">
                <a:solidFill>
                  <a:srgbClr val="000000"/>
                </a:solidFill>
                <a:latin typeface="Georgia Pro"/>
                <a:ea typeface="MS PGothic"/>
              </a:rPr>
              <a:t>Injector preparation</a:t>
            </a:r>
            <a:endParaRPr lang="it-IT" sz="3600" b="0" strike="noStrike" spc="-1">
              <a:solidFill>
                <a:srgbClr val="000000"/>
              </a:solidFill>
              <a:latin typeface="Arial"/>
            </a:endParaRPr>
          </a:p>
        </p:txBody>
      </p:sp>
      <p:sp>
        <p:nvSpPr>
          <p:cNvPr id="91" name="Rectangle 90"/>
          <p:cNvSpPr/>
          <p:nvPr/>
        </p:nvSpPr>
        <p:spPr>
          <a:xfrm>
            <a:off x="84240" y="1294560"/>
            <a:ext cx="9870480" cy="352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16000" indent="-216000">
              <a:lnSpc>
                <a:spcPct val="100000"/>
              </a:lnSpc>
              <a:buClr>
                <a:srgbClr val="000000"/>
              </a:buClr>
              <a:buSzPct val="45000"/>
              <a:buFont typeface="Wingdings" charset="2"/>
              <a:buChar char=""/>
            </a:pPr>
            <a:r>
              <a:rPr lang="it-IT" sz="1800" b="0" strike="noStrike" spc="-1">
                <a:solidFill>
                  <a:srgbClr val="000000"/>
                </a:solidFill>
                <a:latin typeface="Arial"/>
              </a:rPr>
              <a:t>Booster</a:t>
            </a:r>
          </a:p>
          <a:p>
            <a:pPr marL="432000" lvl="1" indent="-216000">
              <a:lnSpc>
                <a:spcPct val="100000"/>
              </a:lnSpc>
              <a:buClr>
                <a:srgbClr val="000000"/>
              </a:buClr>
              <a:buSzPct val="45000"/>
              <a:buFont typeface="Wingdings" charset="2"/>
              <a:buChar char=""/>
            </a:pPr>
            <a:r>
              <a:rPr lang="it-IT" sz="1800" b="0" strike="noStrike" spc="-1">
                <a:solidFill>
                  <a:srgbClr val="000000"/>
                </a:solidFill>
                <a:latin typeface="Arial"/>
                <a:ea typeface="Noto Sans CJK SC"/>
              </a:rPr>
              <a:t>Increased RF power from 0.6 MV to 1 MV → the bunch length reduces from 27 mm to 20 mm (InjEff +5%)</a:t>
            </a:r>
            <a:endParaRPr lang="it-IT" sz="1800" b="0" strike="noStrike" spc="-1">
              <a:solidFill>
                <a:srgbClr val="000000"/>
              </a:solidFill>
              <a:latin typeface="Arial"/>
            </a:endParaRPr>
          </a:p>
          <a:p>
            <a:pPr marL="432000" lvl="1" indent="-216000">
              <a:lnSpc>
                <a:spcPct val="100000"/>
              </a:lnSpc>
              <a:buClr>
                <a:srgbClr val="000000"/>
              </a:buClr>
              <a:buSzPct val="45000"/>
              <a:buFont typeface="Wingdings" charset="2"/>
              <a:buChar char=""/>
            </a:pPr>
            <a:r>
              <a:rPr lang="it-IT" sz="1800" b="0" strike="noStrike" spc="-1">
                <a:solidFill>
                  <a:srgbClr val="000000"/>
                </a:solidFill>
                <a:latin typeface="Arial"/>
                <a:ea typeface="Noto Sans CJK SC"/>
              </a:rPr>
              <a:t>Changed Booster optics, reducing the hor emittance from 230 nmrad down to 160 nmrad </a:t>
            </a:r>
            <a:endParaRPr lang="it-IT" sz="1800" b="0" strike="noStrike" spc="-1">
              <a:solidFill>
                <a:srgbClr val="000000"/>
              </a:solidFill>
              <a:latin typeface="Arial"/>
            </a:endParaRPr>
          </a:p>
          <a:p>
            <a:pPr marL="432000" lvl="1" indent="-216000">
              <a:lnSpc>
                <a:spcPct val="100000"/>
              </a:lnSpc>
              <a:buClr>
                <a:srgbClr val="000000"/>
              </a:buClr>
              <a:buSzPct val="45000"/>
              <a:buFont typeface="Wingdings" charset="2"/>
              <a:buChar char=""/>
            </a:pPr>
            <a:r>
              <a:rPr lang="it-IT" sz="1800" b="0" strike="noStrike" spc="-1">
                <a:solidFill>
                  <a:srgbClr val="000000"/>
                </a:solidFill>
                <a:latin typeface="Arial"/>
                <a:ea typeface="Noto Sans CJK SC"/>
              </a:rPr>
              <a:t>In Jan ’26, an additional PS QF2 family will be introduced to reduce the horizontal emittance to 130 nmrad, increasing InjEff from 65% to &gt;77%.</a:t>
            </a:r>
            <a:endParaRPr lang="it-IT" sz="1800" b="0" strike="noStrike" spc="-1">
              <a:solidFill>
                <a:srgbClr val="000000"/>
              </a:solidFill>
              <a:latin typeface="Arial"/>
            </a:endParaRPr>
          </a:p>
          <a:p>
            <a:pPr marL="432000" lvl="1" indent="-216000">
              <a:lnSpc>
                <a:spcPct val="100000"/>
              </a:lnSpc>
              <a:buClr>
                <a:srgbClr val="000000"/>
              </a:buClr>
              <a:buSzPct val="45000"/>
              <a:buFont typeface="Wingdings" charset="2"/>
              <a:buChar char=""/>
            </a:pPr>
            <a:r>
              <a:rPr lang="it-IT" sz="1800" b="0" strike="noStrike" spc="-1">
                <a:solidFill>
                  <a:srgbClr val="000000"/>
                </a:solidFill>
                <a:latin typeface="Arial"/>
                <a:ea typeface="Noto Sans CJK SC"/>
              </a:rPr>
              <a:t>Using the emittance exchange by crossing a coupling resonance InjEff: 77% → &gt;97%</a:t>
            </a:r>
            <a:endParaRPr lang="it-IT" sz="1800" b="0" strike="noStrike" spc="-1">
              <a:solidFill>
                <a:srgbClr val="000000"/>
              </a:solidFill>
              <a:latin typeface="Arial"/>
            </a:endParaRPr>
          </a:p>
          <a:p>
            <a:pPr>
              <a:lnSpc>
                <a:spcPct val="100000"/>
              </a:lnSpc>
            </a:pPr>
            <a:endParaRPr lang="it-IT" sz="1800" b="0" strike="noStrike" spc="-1">
              <a:solidFill>
                <a:srgbClr val="000000"/>
              </a:solidFill>
              <a:latin typeface="Arial"/>
            </a:endParaRPr>
          </a:p>
          <a:p>
            <a:pPr>
              <a:lnSpc>
                <a:spcPct val="100000"/>
              </a:lnSpc>
            </a:pPr>
            <a:endParaRPr lang="it-IT" sz="1800" b="0" strike="noStrike" spc="-1">
              <a:solidFill>
                <a:srgbClr val="000000"/>
              </a:solidFill>
              <a:latin typeface="Arial"/>
            </a:endParaRPr>
          </a:p>
          <a:p>
            <a:pPr>
              <a:lnSpc>
                <a:spcPct val="100000"/>
              </a:lnSpc>
            </a:pPr>
            <a:endParaRPr lang="it-IT" sz="1800" b="0" strike="noStrike" spc="-1">
              <a:solidFill>
                <a:srgbClr val="000000"/>
              </a:solidFill>
              <a:latin typeface="Arial"/>
            </a:endParaRPr>
          </a:p>
        </p:txBody>
      </p:sp>
      <p:pic>
        <p:nvPicPr>
          <p:cNvPr id="92" name="Picture 91"/>
          <p:cNvPicPr/>
          <p:nvPr/>
        </p:nvPicPr>
        <p:blipFill>
          <a:blip r:embed="rId3"/>
          <a:stretch/>
        </p:blipFill>
        <p:spPr>
          <a:xfrm>
            <a:off x="5632560" y="3683520"/>
            <a:ext cx="4321080" cy="2920680"/>
          </a:xfrm>
          <a:prstGeom prst="rect">
            <a:avLst/>
          </a:prstGeom>
          <a:ln w="0">
            <a:noFill/>
          </a:ln>
        </p:spPr>
      </p:pic>
      <p:pic>
        <p:nvPicPr>
          <p:cNvPr id="93" name="Picture 92"/>
          <p:cNvPicPr/>
          <p:nvPr/>
        </p:nvPicPr>
        <p:blipFill>
          <a:blip r:embed="rId4"/>
          <a:stretch/>
        </p:blipFill>
        <p:spPr>
          <a:xfrm>
            <a:off x="283680" y="3543840"/>
            <a:ext cx="5101920" cy="3070800"/>
          </a:xfrm>
          <a:prstGeom prst="rect">
            <a:avLst/>
          </a:prstGeom>
          <a:ln w="0">
            <a:noFill/>
          </a:ln>
        </p:spPr>
      </p:pic>
      <p:sp>
        <p:nvSpPr>
          <p:cNvPr id="94" name="Rectangle 93"/>
          <p:cNvSpPr/>
          <p:nvPr/>
        </p:nvSpPr>
        <p:spPr>
          <a:xfrm>
            <a:off x="498240" y="6353280"/>
            <a:ext cx="536040" cy="261000"/>
          </a:xfrm>
          <a:prstGeom prst="rect">
            <a:avLst/>
          </a:prstGeom>
          <a:solidFill>
            <a:srgbClr val="FFFF00">
              <a:alpha val="42000"/>
            </a:srgbClr>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it-IT" sz="1800" b="0" strike="noStrike" spc="-1">
              <a:solidFill>
                <a:srgbClr val="000000"/>
              </a:solidFill>
              <a:latin typeface="Arial"/>
            </a:endParaRPr>
          </a:p>
        </p:txBody>
      </p:sp>
      <p:sp>
        <p:nvSpPr>
          <p:cNvPr id="95" name="Rectangle 94"/>
          <p:cNvSpPr/>
          <p:nvPr/>
        </p:nvSpPr>
        <p:spPr>
          <a:xfrm>
            <a:off x="4742640" y="6353280"/>
            <a:ext cx="428400" cy="261000"/>
          </a:xfrm>
          <a:prstGeom prst="rect">
            <a:avLst/>
          </a:prstGeom>
          <a:solidFill>
            <a:srgbClr val="FFFF00">
              <a:alpha val="42000"/>
            </a:srgbClr>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it-IT" sz="1800" b="0" strike="noStrike" spc="-1">
              <a:solidFill>
                <a:srgbClr val="000000"/>
              </a:solidFill>
              <a:latin typeface="Arial"/>
            </a:endParaRPr>
          </a:p>
        </p:txBody>
      </p:sp>
      <p:sp>
        <p:nvSpPr>
          <p:cNvPr id="96" name="Rectangle 95"/>
          <p:cNvSpPr/>
          <p:nvPr/>
        </p:nvSpPr>
        <p:spPr>
          <a:xfrm>
            <a:off x="2324880" y="6353280"/>
            <a:ext cx="1073160" cy="261000"/>
          </a:xfrm>
          <a:prstGeom prst="rect">
            <a:avLst/>
          </a:prstGeom>
          <a:solidFill>
            <a:srgbClr val="FFFF00">
              <a:alpha val="42000"/>
            </a:srgbClr>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it-IT" sz="1800" b="0" strike="noStrike" spc="-1">
              <a:solidFill>
                <a:srgbClr val="000000"/>
              </a:solidFill>
              <a:latin typeface="Arial"/>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PlaceHolder 1"/>
          <p:cNvSpPr>
            <a:spLocks noGrp="1"/>
          </p:cNvSpPr>
          <p:nvPr>
            <p:ph type="sldNum" idx="14"/>
          </p:nvPr>
        </p:nvSpPr>
        <p:spPr>
          <a:xfrm>
            <a:off x="8388720" y="7020720"/>
            <a:ext cx="594360" cy="284040"/>
          </a:xfrm>
          <a:prstGeom prst="rect">
            <a:avLst/>
          </a:prstGeom>
          <a:noFill/>
          <a:ln w="0">
            <a:noFill/>
          </a:ln>
        </p:spPr>
        <p:txBody>
          <a:bodyPr lIns="0" tIns="0" rIns="0" bIns="0" numCol="1" spcCol="0" anchor="t">
            <a:noAutofit/>
          </a:bodyPr>
          <a:lstStyle>
            <a:lvl1pPr indent="0" defTabSz="447840">
              <a:lnSpc>
                <a:spcPct val="93000"/>
              </a:lnSpc>
              <a:buNone/>
              <a:tabLst>
                <a:tab pos="0" algn="l"/>
              </a:tabLst>
              <a:defRPr lang="it-IT" sz="1300" b="0" strike="noStrike" spc="-1">
                <a:solidFill>
                  <a:srgbClr val="000000"/>
                </a:solidFill>
                <a:latin typeface="Arial"/>
                <a:ea typeface="MS PGothic"/>
              </a:defRPr>
            </a:lvl1pPr>
          </a:lstStyle>
          <a:p>
            <a:pPr indent="0" defTabSz="447840">
              <a:lnSpc>
                <a:spcPct val="93000"/>
              </a:lnSpc>
              <a:buNone/>
              <a:tabLst>
                <a:tab pos="0" algn="l"/>
              </a:tabLst>
            </a:pPr>
            <a:fld id="{F88DA1C3-9EAA-4C64-AD99-D30AEB2731C4}" type="slidenum">
              <a:rPr lang="it-IT" sz="1300" b="0" strike="noStrike" spc="-1">
                <a:solidFill>
                  <a:srgbClr val="000000"/>
                </a:solidFill>
                <a:latin typeface="Arial"/>
                <a:ea typeface="MS PGothic"/>
              </a:rPr>
              <a:t>9</a:t>
            </a:fld>
            <a:endParaRPr lang="it-IT" sz="1300" b="0" strike="noStrike" spc="-1">
              <a:solidFill>
                <a:srgbClr val="000000"/>
              </a:solidFill>
              <a:latin typeface="Times New Roman"/>
            </a:endParaRPr>
          </a:p>
        </p:txBody>
      </p:sp>
      <p:sp>
        <p:nvSpPr>
          <p:cNvPr id="98" name="Rectangle 9"/>
          <p:cNvSpPr/>
          <p:nvPr/>
        </p:nvSpPr>
        <p:spPr>
          <a:xfrm>
            <a:off x="2304720" y="107280"/>
            <a:ext cx="7627680" cy="59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47840">
              <a:lnSpc>
                <a:spcPct val="93000"/>
              </a:lnSpc>
            </a:pPr>
            <a:r>
              <a:rPr lang="en-GB" sz="3600" b="1" i="1" strike="noStrike" spc="-1">
                <a:solidFill>
                  <a:srgbClr val="000000"/>
                </a:solidFill>
                <a:latin typeface="Georgia Pro"/>
                <a:ea typeface="MS PGothic"/>
              </a:rPr>
              <a:t>Injector preparation</a:t>
            </a:r>
            <a:endParaRPr lang="it-IT" sz="3600" b="0" strike="noStrike" spc="-1">
              <a:solidFill>
                <a:srgbClr val="000000"/>
              </a:solidFill>
              <a:latin typeface="Arial"/>
            </a:endParaRPr>
          </a:p>
        </p:txBody>
      </p:sp>
      <p:sp>
        <p:nvSpPr>
          <p:cNvPr id="99" name="Rectangle 98"/>
          <p:cNvSpPr/>
          <p:nvPr/>
        </p:nvSpPr>
        <p:spPr>
          <a:xfrm>
            <a:off x="84240" y="1294560"/>
            <a:ext cx="9870480" cy="352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16000" indent="-216000">
              <a:lnSpc>
                <a:spcPct val="100000"/>
              </a:lnSpc>
              <a:buClr>
                <a:srgbClr val="000000"/>
              </a:buClr>
              <a:buSzPct val="45000"/>
              <a:buFont typeface="Wingdings" charset="2"/>
              <a:buChar char=""/>
            </a:pPr>
            <a:r>
              <a:rPr lang="it-IT" sz="1800" b="0" strike="noStrike" spc="-1">
                <a:solidFill>
                  <a:srgbClr val="000000"/>
                </a:solidFill>
                <a:latin typeface="Arial"/>
              </a:rPr>
              <a:t>Booster To Storage ring</a:t>
            </a:r>
          </a:p>
          <a:p>
            <a:pPr marL="432000" lvl="1" indent="-216000">
              <a:lnSpc>
                <a:spcPct val="100000"/>
              </a:lnSpc>
              <a:buClr>
                <a:srgbClr val="000000"/>
              </a:buClr>
              <a:buSzPct val="45000"/>
              <a:buFont typeface="Wingdings" charset="2"/>
              <a:buChar char=""/>
            </a:pPr>
            <a:r>
              <a:rPr lang="it-IT" sz="1800" b="0" strike="noStrike" spc="-1">
                <a:solidFill>
                  <a:srgbClr val="000000"/>
                </a:solidFill>
                <a:latin typeface="Arial"/>
              </a:rPr>
              <a:t>Implemented the Trajectory feedback along BTS to compensate the slow drifts</a:t>
            </a:r>
          </a:p>
          <a:p>
            <a:pPr marL="648000" lvl="2" indent="-216000">
              <a:lnSpc>
                <a:spcPct val="100000"/>
              </a:lnSpc>
              <a:buClr>
                <a:srgbClr val="000000"/>
              </a:buClr>
              <a:buSzPct val="45000"/>
              <a:buFont typeface="Wingdings" charset="2"/>
              <a:buChar char=""/>
            </a:pPr>
            <a:r>
              <a:rPr lang="it-IT" sz="1800" b="0" strike="noStrike" spc="-1">
                <a:solidFill>
                  <a:srgbClr val="000000"/>
                </a:solidFill>
                <a:latin typeface="Arial"/>
              </a:rPr>
              <a:t>Good regults in vertical plane</a:t>
            </a:r>
          </a:p>
          <a:p>
            <a:pPr marL="648000" lvl="2" indent="-216000">
              <a:lnSpc>
                <a:spcPct val="100000"/>
              </a:lnSpc>
              <a:buClr>
                <a:srgbClr val="000000"/>
              </a:buClr>
              <a:buSzPct val="45000"/>
              <a:buFont typeface="Wingdings" charset="2"/>
              <a:buChar char=""/>
            </a:pPr>
            <a:r>
              <a:rPr lang="it-IT" sz="1800" b="0" strike="noStrike" spc="-1">
                <a:solidFill>
                  <a:srgbClr val="000000"/>
                </a:solidFill>
                <a:latin typeface="Arial"/>
              </a:rPr>
              <a:t>Slight improvement in horizontal plane mainly due to bad PS stability during ramping (400 mA) → the Booster PS of quads and bends will be replaced in early 2026</a:t>
            </a:r>
          </a:p>
          <a:p>
            <a:pPr>
              <a:lnSpc>
                <a:spcPct val="100000"/>
              </a:lnSpc>
            </a:pPr>
            <a:endParaRPr lang="it-IT" sz="1800" b="0" strike="noStrike" spc="-1">
              <a:solidFill>
                <a:srgbClr val="000000"/>
              </a:solidFill>
              <a:latin typeface="Arial"/>
            </a:endParaRPr>
          </a:p>
          <a:p>
            <a:pPr>
              <a:lnSpc>
                <a:spcPct val="100000"/>
              </a:lnSpc>
            </a:pPr>
            <a:endParaRPr lang="it-IT" sz="1800" b="0" strike="noStrike" spc="-1">
              <a:solidFill>
                <a:srgbClr val="000000"/>
              </a:solidFill>
              <a:latin typeface="Arial"/>
            </a:endParaRPr>
          </a:p>
        </p:txBody>
      </p:sp>
      <p:pic>
        <p:nvPicPr>
          <p:cNvPr id="100" name="Picture 99"/>
          <p:cNvPicPr/>
          <p:nvPr/>
        </p:nvPicPr>
        <p:blipFill>
          <a:blip r:embed="rId3"/>
          <a:stretch/>
        </p:blipFill>
        <p:spPr>
          <a:xfrm>
            <a:off x="522720" y="2803320"/>
            <a:ext cx="6220080" cy="2426760"/>
          </a:xfrm>
          <a:prstGeom prst="rect">
            <a:avLst/>
          </a:prstGeom>
          <a:ln w="0">
            <a:noFill/>
          </a:ln>
        </p:spPr>
      </p:pic>
      <p:sp>
        <p:nvSpPr>
          <p:cNvPr id="101" name="Rectangle 100"/>
          <p:cNvSpPr/>
          <p:nvPr/>
        </p:nvSpPr>
        <p:spPr>
          <a:xfrm>
            <a:off x="5455800" y="5672520"/>
            <a:ext cx="3608280" cy="30024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nchor="ctr">
            <a:noAutofit/>
          </a:bodyPr>
          <a:lstStyle/>
          <a:p>
            <a:pPr>
              <a:lnSpc>
                <a:spcPct val="100000"/>
              </a:lnSpc>
            </a:pPr>
            <a:endParaRPr lang="it-IT" sz="1800" b="0" strike="noStrike" spc="-1">
              <a:solidFill>
                <a:srgbClr val="000000"/>
              </a:solidFill>
              <a:latin typeface="Arial"/>
            </a:endParaRPr>
          </a:p>
        </p:txBody>
      </p:sp>
      <p:pic>
        <p:nvPicPr>
          <p:cNvPr id="102" name="Picture 101"/>
          <p:cNvPicPr/>
          <p:nvPr/>
        </p:nvPicPr>
        <p:blipFill>
          <a:blip r:embed="rId4"/>
          <a:stretch/>
        </p:blipFill>
        <p:spPr>
          <a:xfrm>
            <a:off x="5141880" y="5230800"/>
            <a:ext cx="3864240" cy="2190960"/>
          </a:xfrm>
          <a:prstGeom prst="rect">
            <a:avLst/>
          </a:prstGeom>
          <a:ln w="0">
            <a:noFill/>
          </a:ln>
        </p:spPr>
      </p:pic>
      <p:sp>
        <p:nvSpPr>
          <p:cNvPr id="103" name="Straight Connector 102"/>
          <p:cNvSpPr/>
          <p:nvPr/>
        </p:nvSpPr>
        <p:spPr>
          <a:xfrm>
            <a:off x="7472520" y="6146280"/>
            <a:ext cx="360" cy="888480"/>
          </a:xfrm>
          <a:prstGeom prst="line">
            <a:avLst/>
          </a:prstGeom>
          <a:ln w="19080">
            <a:solidFill>
              <a:srgbClr val="FF0000"/>
            </a:solidFill>
            <a:custDash>
              <a:ds d="600000" sp="300000"/>
            </a:custDash>
            <a:round/>
          </a:ln>
        </p:spPr>
        <p:style>
          <a:lnRef idx="0">
            <a:scrgbClr r="0" g="0" b="0"/>
          </a:lnRef>
          <a:fillRef idx="0">
            <a:scrgbClr r="0" g="0" b="0"/>
          </a:fillRef>
          <a:effectRef idx="0">
            <a:scrgbClr r="0" g="0" b="0"/>
          </a:effectRef>
          <a:fontRef idx="minor"/>
        </p:style>
        <p:txBody>
          <a:bodyPr lIns="99360" tIns="54360" rIns="99360" bIns="54360" anchor="ctr">
            <a:noAutofit/>
          </a:bodyPr>
          <a:lstStyle/>
          <a:p>
            <a:endParaRPr lang="it-IT" sz="1800" b="0" strike="noStrike" spc="-1">
              <a:solidFill>
                <a:srgbClr val="000000"/>
              </a:solidFill>
              <a:latin typeface="Arial"/>
            </a:endParaRPr>
          </a:p>
        </p:txBody>
      </p:sp>
      <p:sp>
        <p:nvSpPr>
          <p:cNvPr id="104" name="Straight Connector 103"/>
          <p:cNvSpPr/>
          <p:nvPr/>
        </p:nvSpPr>
        <p:spPr>
          <a:xfrm>
            <a:off x="6807240" y="6146280"/>
            <a:ext cx="360" cy="888480"/>
          </a:xfrm>
          <a:prstGeom prst="line">
            <a:avLst/>
          </a:prstGeom>
          <a:ln w="19080">
            <a:solidFill>
              <a:srgbClr val="FF0000"/>
            </a:solidFill>
            <a:custDash>
              <a:ds d="600000" sp="300000"/>
            </a:custDash>
            <a:round/>
          </a:ln>
        </p:spPr>
        <p:style>
          <a:lnRef idx="0">
            <a:scrgbClr r="0" g="0" b="0"/>
          </a:lnRef>
          <a:fillRef idx="0">
            <a:scrgbClr r="0" g="0" b="0"/>
          </a:fillRef>
          <a:effectRef idx="0">
            <a:scrgbClr r="0" g="0" b="0"/>
          </a:effectRef>
          <a:fontRef idx="minor"/>
        </p:style>
        <p:txBody>
          <a:bodyPr lIns="99360" tIns="54360" rIns="99360" bIns="54360" anchor="ctr">
            <a:noAutofit/>
          </a:bodyPr>
          <a:lstStyle/>
          <a:p>
            <a:endParaRPr lang="it-IT" sz="1800" b="0" strike="noStrike" spc="-1">
              <a:solidFill>
                <a:srgbClr val="000000"/>
              </a:solidFill>
              <a:latin typeface="Arial"/>
            </a:endParaRPr>
          </a:p>
        </p:txBody>
      </p:sp>
      <p:pic>
        <p:nvPicPr>
          <p:cNvPr id="105" name="Picture 104"/>
          <p:cNvPicPr/>
          <p:nvPr/>
        </p:nvPicPr>
        <p:blipFill>
          <a:blip r:embed="rId5" cstate="print">
            <a:extLst>
              <a:ext uri="{28A0092B-C50C-407E-A947-70E740481C1C}">
                <a14:useLocalDpi xmlns:a14="http://schemas.microsoft.com/office/drawing/2010/main"/>
              </a:ext>
            </a:extLst>
          </a:blip>
          <a:stretch/>
        </p:blipFill>
        <p:spPr>
          <a:xfrm>
            <a:off x="1396440" y="5279040"/>
            <a:ext cx="3558960" cy="2017440"/>
          </a:xfrm>
          <a:prstGeom prst="rect">
            <a:avLst/>
          </a:prstGeom>
          <a:ln w="0">
            <a:noFill/>
          </a:ln>
        </p:spPr>
      </p:pic>
      <p:sp>
        <p:nvSpPr>
          <p:cNvPr id="106" name="Straight Connector 105"/>
          <p:cNvSpPr/>
          <p:nvPr/>
        </p:nvSpPr>
        <p:spPr>
          <a:xfrm>
            <a:off x="4012920" y="6232680"/>
            <a:ext cx="360" cy="847440"/>
          </a:xfrm>
          <a:prstGeom prst="line">
            <a:avLst/>
          </a:prstGeom>
          <a:ln w="19080">
            <a:solidFill>
              <a:srgbClr val="FF0000"/>
            </a:solidFill>
            <a:custDash>
              <a:ds d="600000" sp="300000"/>
            </a:custDash>
            <a:round/>
          </a:ln>
        </p:spPr>
        <p:style>
          <a:lnRef idx="0">
            <a:scrgbClr r="0" g="0" b="0"/>
          </a:lnRef>
          <a:fillRef idx="0">
            <a:scrgbClr r="0" g="0" b="0"/>
          </a:fillRef>
          <a:effectRef idx="0">
            <a:scrgbClr r="0" g="0" b="0"/>
          </a:effectRef>
          <a:fontRef idx="minor"/>
        </p:style>
        <p:txBody>
          <a:bodyPr lIns="99360" tIns="54360" rIns="99360" bIns="54360" anchor="ctr">
            <a:noAutofit/>
          </a:bodyPr>
          <a:lstStyle/>
          <a:p>
            <a:endParaRPr lang="it-IT" sz="1800" b="0" strike="noStrike" spc="-1">
              <a:solidFill>
                <a:srgbClr val="000000"/>
              </a:solidFill>
              <a:latin typeface="Arial"/>
            </a:endParaRPr>
          </a:p>
        </p:txBody>
      </p:sp>
      <p:sp>
        <p:nvSpPr>
          <p:cNvPr id="107" name="Straight Connector 106"/>
          <p:cNvSpPr/>
          <p:nvPr/>
        </p:nvSpPr>
        <p:spPr>
          <a:xfrm>
            <a:off x="4347720" y="6232680"/>
            <a:ext cx="360" cy="847440"/>
          </a:xfrm>
          <a:prstGeom prst="line">
            <a:avLst/>
          </a:prstGeom>
          <a:ln w="19080">
            <a:solidFill>
              <a:srgbClr val="FF0000"/>
            </a:solidFill>
            <a:custDash>
              <a:ds d="600000" sp="300000"/>
            </a:custDash>
            <a:round/>
          </a:ln>
        </p:spPr>
        <p:style>
          <a:lnRef idx="0">
            <a:scrgbClr r="0" g="0" b="0"/>
          </a:lnRef>
          <a:fillRef idx="0">
            <a:scrgbClr r="0" g="0" b="0"/>
          </a:fillRef>
          <a:effectRef idx="0">
            <a:scrgbClr r="0" g="0" b="0"/>
          </a:effectRef>
          <a:fontRef idx="minor"/>
        </p:style>
        <p:txBody>
          <a:bodyPr lIns="99360" tIns="54360" rIns="99360" bIns="54360" anchor="ctr">
            <a:noAutofit/>
          </a:bodyPr>
          <a:lstStyle/>
          <a:p>
            <a:endParaRPr lang="it-IT" sz="1800" b="0" strike="noStrike" spc="-1">
              <a:solidFill>
                <a:srgbClr val="000000"/>
              </a:solidFill>
              <a:latin typeface="Arial"/>
            </a:endParaRPr>
          </a:p>
        </p:txBody>
      </p:sp>
      <p:sp>
        <p:nvSpPr>
          <p:cNvPr id="108" name="Rectangle 107"/>
          <p:cNvSpPr/>
          <p:nvPr/>
        </p:nvSpPr>
        <p:spPr>
          <a:xfrm>
            <a:off x="6788520" y="3541680"/>
            <a:ext cx="3291840" cy="1360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it-IT" sz="1600" b="0" strike="noStrike" spc="-1">
                <a:solidFill>
                  <a:srgbClr val="000000"/>
                </a:solidFill>
                <a:latin typeface="Arial"/>
              </a:rPr>
              <a:t>In order to archive an injection efficiency &gt; 95 %, the trajectory stability of the injected beam must be within x±250 um y±500 um</a:t>
            </a:r>
          </a:p>
        </p:txBody>
      </p:sp>
    </p:spTree>
  </p:cSld>
  <p:clrMapOvr>
    <a:masterClrMapping/>
  </p:clrMapOvr>
  <p:transition spd="med">
    <p:fade/>
  </p:transition>
</p:sld>
</file>

<file path=ppt/theme/theme1.xml><?xml version="1.0" encoding="utf-8"?>
<a:theme xmlns:a="http://schemas.openxmlformats.org/drawingml/2006/main" name="GECI-TMP-24-rev00UK-2">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solidFill>
          <a:schemeClr val="phClr"/>
        </a:solidFill>
      </a:fillStyleLst>
      <a:lnStyleLst>
        <a:ln w="9525" cap="flat" cmpd="sng" algn="ctr">
          <a:prstDash val="solid"/>
        </a:ln>
        <a:ln w="25400" cap="flat" cmpd="sng" algn="ctr">
          <a:prstDash val="solid"/>
        </a:ln>
        <a:ln w="38100" cap="flat" cmpd="sng" algn="ctr">
          <a:prstDash val="solid"/>
        </a:ln>
        <a:ln w="6350" cap="flat" cmpd="sng" algn="ctr">
          <a:prstDash val="solid"/>
          <a:miter lim="800000"/>
        </a:ln>
      </a:lnStyleLst>
      <a:effectStyleLst>
        <a:effectStyle>
          <a:effectLst/>
        </a:effectStyle>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solidFill>
          <a:schemeClr val="phClr"/>
        </a:solidFill>
      </a:bgFillStyleLst>
    </a:fmtScheme>
  </a:themeElements>
  <a:objectDefaults/>
  <a:extraClrSchemeLst/>
</a:theme>
</file>

<file path=ppt/theme/theme2.xml><?xml version="1.0" encoding="utf-8"?>
<a:theme xmlns:a="http://schemas.openxmlformats.org/drawingml/2006/main" name="GECI-TMP-24-rev00UK-2">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solidFill>
          <a:schemeClr val="phClr"/>
        </a:solidFill>
      </a:fillStyleLst>
      <a:lnStyleLst>
        <a:ln w="9525" cap="flat" cmpd="sng" algn="ctr">
          <a:prstDash val="solid"/>
        </a:ln>
        <a:ln w="25400" cap="flat" cmpd="sng" algn="ctr">
          <a:prstDash val="solid"/>
        </a:ln>
        <a:ln w="38100" cap="flat" cmpd="sng" algn="ctr">
          <a:prstDash val="solid"/>
        </a:ln>
        <a:ln w="6350" cap="flat" cmpd="sng" algn="ctr">
          <a:prstDash val="solid"/>
          <a:miter lim="800000"/>
        </a:ln>
      </a:lnStyleLst>
      <a:effectStyleLst>
        <a:effectStyle>
          <a:effectLst/>
        </a:effectStyle>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solidFill>
          <a:schemeClr val="phClr"/>
        </a:solidFill>
      </a:bgFillStyleLst>
    </a:fmtScheme>
  </a:themeElements>
  <a:objectDefaults/>
  <a:extraClrSchemeLst/>
</a:theme>
</file>

<file path=ppt/theme/theme3.xml><?xml version="1.0" encoding="utf-8"?>
<a:theme xmlns:a="http://schemas.openxmlformats.org/drawingml/2006/main" name="GECI-TMP-24-rev00UK-2">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solidFill>
          <a:schemeClr val="phClr"/>
        </a:solidFill>
      </a:fillStyleLst>
      <a:lnStyleLst>
        <a:ln w="9525" cap="flat" cmpd="sng" algn="ctr">
          <a:prstDash val="solid"/>
        </a:ln>
        <a:ln w="25400" cap="flat" cmpd="sng" algn="ctr">
          <a:prstDash val="solid"/>
        </a:ln>
        <a:ln w="38100" cap="flat" cmpd="sng" algn="ctr">
          <a:prstDash val="solid"/>
        </a:ln>
        <a:ln w="6350" cap="flat" cmpd="sng" algn="ctr">
          <a:prstDash val="solid"/>
          <a:miter lim="800000"/>
        </a:ln>
      </a:lnStyleLst>
      <a:effectStyleLst>
        <a:effectStyle>
          <a:effectLst/>
        </a:effectStyle>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solidFill>
          <a:schemeClr val="phClr"/>
        </a:solidFill>
      </a:bgFillStyleLst>
    </a:fmtScheme>
  </a:themeElements>
  <a:objectDefaults/>
  <a:extraClrSchemeLst/>
</a:theme>
</file>

<file path=ppt/theme/theme4.xml><?xml version="1.0" encoding="utf-8"?>
<a:theme xmlns:a="http://schemas.openxmlformats.org/drawingml/2006/main" name="GECI-TMP-24-rev00UK-2">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solidFill>
          <a:schemeClr val="phClr"/>
        </a:solidFill>
      </a:fillStyleLst>
      <a:lnStyleLst>
        <a:ln w="9525" cap="flat" cmpd="sng" algn="ctr">
          <a:prstDash val="solid"/>
        </a:ln>
        <a:ln w="25400" cap="flat" cmpd="sng" algn="ctr">
          <a:prstDash val="solid"/>
        </a:ln>
        <a:ln w="38100" cap="flat" cmpd="sng" algn="ctr">
          <a:prstDash val="solid"/>
        </a:ln>
        <a:ln w="6350" cap="flat" cmpd="sng" algn="ctr">
          <a:prstDash val="solid"/>
          <a:miter lim="800000"/>
        </a:ln>
      </a:lnStyleLst>
      <a:effectStyleLst>
        <a:effectStyle>
          <a:effectLst/>
        </a:effectStyle>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solidFill>
          <a:schemeClr val="phClr"/>
        </a:solidFill>
      </a:bgFillStyleLst>
    </a:fmtScheme>
  </a:themeElements>
  <a:objectDefaults/>
  <a:extraClrSchemeLst/>
</a:theme>
</file>

<file path=ppt/theme/theme5.xml><?xml version="1.0" encoding="utf-8"?>
<a:theme xmlns:a="http://schemas.openxmlformats.org/drawingml/2006/main" name="GECI-TMP-24-rev00UK-2">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solidFill>
          <a:schemeClr val="phClr"/>
        </a:solidFill>
      </a:fillStyleLst>
      <a:lnStyleLst>
        <a:ln w="9525" cap="flat" cmpd="sng" algn="ctr">
          <a:prstDash val="solid"/>
        </a:ln>
        <a:ln w="25400" cap="flat" cmpd="sng" algn="ctr">
          <a:prstDash val="solid"/>
        </a:ln>
        <a:ln w="38100" cap="flat" cmpd="sng" algn="ctr">
          <a:prstDash val="solid"/>
        </a:ln>
        <a:ln w="6350" cap="flat" cmpd="sng" algn="ctr">
          <a:prstDash val="solid"/>
          <a:miter lim="800000"/>
        </a:ln>
      </a:lnStyleLst>
      <a:effectStyleLst>
        <a:effectStyle>
          <a:effectLst/>
        </a:effectStyle>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solidFill>
          <a:schemeClr val="phClr"/>
        </a:solidFill>
      </a:bgFillStyleLst>
    </a:fmtScheme>
  </a:themeElements>
  <a:objectDefaults/>
  <a:extraClrSchemeLst/>
</a:theme>
</file>

<file path=ppt/theme/theme6.xml><?xml version="1.0" encoding="utf-8"?>
<a:theme xmlns:a="http://schemas.openxmlformats.org/drawingml/2006/main" name="GECI-TMP-24-rev00UK-2">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o 2">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GECI-TMP-24-rev00UK-2">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o 2">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168517</TotalTime>
  <Words>2579</Words>
  <Application>Microsoft Macintosh PowerPoint</Application>
  <PresentationFormat>Personnalisé</PresentationFormat>
  <Paragraphs>254</Paragraphs>
  <Slides>20</Slides>
  <Notes>16</Notes>
  <HiddenSlides>0</HiddenSlides>
  <MMClips>0</MMClips>
  <ScaleCrop>false</ScaleCrop>
  <HeadingPairs>
    <vt:vector size="6" baseType="variant">
      <vt:variant>
        <vt:lpstr>Polices utilisées</vt:lpstr>
      </vt:variant>
      <vt:variant>
        <vt:i4>7</vt:i4>
      </vt:variant>
      <vt:variant>
        <vt:lpstr>Thème</vt:lpstr>
      </vt:variant>
      <vt:variant>
        <vt:i4>7</vt:i4>
      </vt:variant>
      <vt:variant>
        <vt:lpstr>Titres des diapositives</vt:lpstr>
      </vt:variant>
      <vt:variant>
        <vt:i4>20</vt:i4>
      </vt:variant>
    </vt:vector>
  </HeadingPairs>
  <TitlesOfParts>
    <vt:vector size="34" baseType="lpstr">
      <vt:lpstr>Arial</vt:lpstr>
      <vt:lpstr>Calibri</vt:lpstr>
      <vt:lpstr>Georgia Pro</vt:lpstr>
      <vt:lpstr>Georgia Pro Cond</vt:lpstr>
      <vt:lpstr>Symbol</vt:lpstr>
      <vt:lpstr>Times New Roman</vt:lpstr>
      <vt:lpstr>Wingdings</vt:lpstr>
      <vt:lpstr>GECI-TMP-24-rev00UK-2</vt:lpstr>
      <vt:lpstr>GECI-TMP-24-rev00UK-2</vt:lpstr>
      <vt:lpstr>GECI-TMP-24-rev00UK-2</vt:lpstr>
      <vt:lpstr>GECI-TMP-24-rev00UK-2</vt:lpstr>
      <vt:lpstr>GECI-TMP-24-rev00UK-2</vt:lpstr>
      <vt:lpstr>GECI-TMP-24-rev00UK-2</vt:lpstr>
      <vt:lpstr>GECI-TMP-24-rev00UK-2</vt:lpstr>
      <vt:lpstr>Elettra Report on behalf of the Elettra team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Beam lines</vt:lpstr>
      <vt:lpstr>SC magnets and IDs</vt:lpstr>
      <vt:lpstr>Présentation PowerPoint</vt:lpstr>
      <vt:lpstr>Présentation PowerPoint</vt:lpstr>
      <vt:lpstr>Présentation PowerPoint</vt:lpstr>
      <vt:lpstr>Présentation PowerPoint</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EK</dc:creator>
  <dc:description/>
  <cp:lastModifiedBy>NADOLSKI Laurent</cp:lastModifiedBy>
  <cp:revision>1219</cp:revision>
  <cp:lastPrinted>2014-01-23T15:18:44Z</cp:lastPrinted>
  <dcterms:created xsi:type="dcterms:W3CDTF">2013-06-05T13:23:56Z</dcterms:created>
  <dcterms:modified xsi:type="dcterms:W3CDTF">2025-10-30T12:49:12Z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4</vt:i4>
  </property>
  <property fmtid="{D5CDD505-2E9C-101B-9397-08002B2CF9AE}" pid="3" name="PresentationFormat">
    <vt:lpwstr>Custom</vt:lpwstr>
  </property>
  <property fmtid="{D5CDD505-2E9C-101B-9397-08002B2CF9AE}" pid="4" name="Slides">
    <vt:i4>24</vt:i4>
  </property>
</Properties>
</file>