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8"/>
  </p:notesMasterIdLst>
  <p:sldIdLst>
    <p:sldId id="256" r:id="rId3"/>
    <p:sldId id="5050" r:id="rId4"/>
    <p:sldId id="536" r:id="rId5"/>
    <p:sldId id="5045" r:id="rId6"/>
    <p:sldId id="1013" r:id="rId7"/>
    <p:sldId id="5047" r:id="rId8"/>
    <p:sldId id="318" r:id="rId9"/>
    <p:sldId id="5046" r:id="rId10"/>
    <p:sldId id="5051" r:id="rId11"/>
    <p:sldId id="5037" r:id="rId12"/>
    <p:sldId id="5049" r:id="rId13"/>
    <p:sldId id="5044" r:id="rId14"/>
    <p:sldId id="5048" r:id="rId15"/>
    <p:sldId id="5036" r:id="rId16"/>
    <p:sldId id="1033" r:id="rId17"/>
    <p:sldId id="4987" r:id="rId18"/>
    <p:sldId id="362" r:id="rId19"/>
    <p:sldId id="5056" r:id="rId20"/>
    <p:sldId id="5052" r:id="rId21"/>
    <p:sldId id="5035" r:id="rId22"/>
    <p:sldId id="5040" r:id="rId23"/>
    <p:sldId id="5054" r:id="rId24"/>
    <p:sldId id="5053" r:id="rId25"/>
    <p:sldId id="5055" r:id="rId26"/>
    <p:sldId id="1031" r:id="rId27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26F3B06-ACEF-4DDF-B5FF-4E23D5A69047}">
          <p14:sldIdLst>
            <p14:sldId id="256"/>
            <p14:sldId id="5050"/>
            <p14:sldId id="536"/>
            <p14:sldId id="5045"/>
            <p14:sldId id="1013"/>
            <p14:sldId id="5047"/>
            <p14:sldId id="318"/>
            <p14:sldId id="5046"/>
            <p14:sldId id="5051"/>
            <p14:sldId id="5037"/>
            <p14:sldId id="5049"/>
            <p14:sldId id="5044"/>
            <p14:sldId id="5048"/>
          </p14:sldIdLst>
        </p14:section>
        <p14:section name="Untitled Section" id="{12E3B0EA-2E3D-453B-AB66-A5F998DDF648}">
          <p14:sldIdLst>
            <p14:sldId id="5036"/>
            <p14:sldId id="1033"/>
            <p14:sldId id="4987"/>
            <p14:sldId id="362"/>
            <p14:sldId id="5056"/>
            <p14:sldId id="5052"/>
            <p14:sldId id="5035"/>
            <p14:sldId id="5040"/>
            <p14:sldId id="5054"/>
            <p14:sldId id="5053"/>
            <p14:sldId id="5055"/>
            <p14:sldId id="10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FF"/>
    <a:srgbClr val="46566E"/>
    <a:srgbClr val="D6DCE5"/>
    <a:srgbClr val="00B0F0"/>
    <a:srgbClr val="C5E0B4"/>
    <a:srgbClr val="F8CBAD"/>
    <a:srgbClr val="122D4F"/>
    <a:srgbClr val="5B9BD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91630"/>
  </p:normalViewPr>
  <p:slideViewPr>
    <p:cSldViewPr snapToGrid="0">
      <p:cViewPr varScale="1">
        <p:scale>
          <a:sx n="140" d="100"/>
          <a:sy n="140" d="100"/>
        </p:scale>
        <p:origin x="126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311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\Accelerators\Operators\00.-%20MACHINE%20STATISTICS\2025\2025_Statistics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Beam availability_2025:</a:t>
            </a:r>
            <a:r>
              <a:rPr lang="en-US" baseline="0"/>
              <a:t> 97.55%</a:t>
            </a:r>
            <a:endParaRPr lang="en-US"/>
          </a:p>
        </c:rich>
      </c:tx>
      <c:layout>
        <c:manualLayout>
          <c:xMode val="edge"/>
          <c:yMode val="edge"/>
          <c:x val="0.62429146671176017"/>
          <c:y val="6.510252977153088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2770143936906371E-2"/>
          <c:y val="0.13346018603163831"/>
          <c:w val="0.84620055962945717"/>
          <c:h val="0.685034107427717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'Summary of RUNS'!$H$2</c:f>
              <c:strCache>
                <c:ptCount val="1"/>
                <c:pt idx="0">
                  <c:v>BA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11-4E70-A1C5-DC402DAB3E89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F11-4E70-A1C5-DC402DAB3E89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8F11-4E70-A1C5-DC402DAB3E89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8F11-4E70-A1C5-DC402DAB3E89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8F11-4E70-A1C5-DC402DAB3E89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8F11-4E70-A1C5-DC402DAB3E89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8F11-4E70-A1C5-DC402DAB3E89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8F11-4E70-A1C5-DC402DAB3E89}"/>
              </c:ext>
            </c:extLst>
          </c:dPt>
          <c:dPt>
            <c:idx val="19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8F11-4E70-A1C5-DC402DAB3E89}"/>
              </c:ext>
            </c:extLst>
          </c:dPt>
          <c:cat>
            <c:strRef>
              <c:f>'Summary of RUNS'!$A$3:$A$23</c:f>
              <c:strCache>
                <c:ptCount val="2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RUN_01</c:v>
                </c:pt>
                <c:pt idx="14">
                  <c:v>RUN_02</c:v>
                </c:pt>
                <c:pt idx="15">
                  <c:v>RUN_03</c:v>
                </c:pt>
                <c:pt idx="16">
                  <c:v>RUN_04</c:v>
                </c:pt>
                <c:pt idx="17">
                  <c:v>RUN_05</c:v>
                </c:pt>
                <c:pt idx="18">
                  <c:v>RUN_06</c:v>
                </c:pt>
                <c:pt idx="19">
                  <c:v>RUN_07</c:v>
                </c:pt>
                <c:pt idx="20">
                  <c:v>RUN_08</c:v>
                </c:pt>
              </c:strCache>
            </c:strRef>
          </c:cat>
          <c:val>
            <c:numRef>
              <c:f>'Summary of RUNS'!$H$3:$H$23</c:f>
              <c:numCache>
                <c:formatCode>0.0%</c:formatCode>
                <c:ptCount val="21"/>
                <c:pt idx="0">
                  <c:v>0.77</c:v>
                </c:pt>
                <c:pt idx="1">
                  <c:v>0.83848020542340362</c:v>
                </c:pt>
                <c:pt idx="2">
                  <c:v>0.96809447934768067</c:v>
                </c:pt>
                <c:pt idx="3">
                  <c:v>0.97346061167747922</c:v>
                </c:pt>
                <c:pt idx="4">
                  <c:v>0.97618487972508605</c:v>
                </c:pt>
                <c:pt idx="5">
                  <c:v>0.98299999999999998</c:v>
                </c:pt>
                <c:pt idx="6">
                  <c:v>0.98180000000000001</c:v>
                </c:pt>
                <c:pt idx="7">
                  <c:v>0.97960000000000003</c:v>
                </c:pt>
                <c:pt idx="8">
                  <c:v>0.98199999999999998</c:v>
                </c:pt>
                <c:pt idx="9">
                  <c:v>0.96399999999999997</c:v>
                </c:pt>
                <c:pt idx="10" formatCode="0.00%">
                  <c:v>0.97699999999999998</c:v>
                </c:pt>
                <c:pt idx="11" formatCode="0.00%">
                  <c:v>0.98292792792792794</c:v>
                </c:pt>
                <c:pt idx="12" formatCode="0.00%">
                  <c:v>0.97992242907801419</c:v>
                </c:pt>
                <c:pt idx="13" formatCode="0.00%">
                  <c:v>0.98686111111111108</c:v>
                </c:pt>
                <c:pt idx="14" formatCode="0.00%">
                  <c:v>0.96366421568627458</c:v>
                </c:pt>
                <c:pt idx="15" formatCode="0.00%">
                  <c:v>0.96575757575757581</c:v>
                </c:pt>
                <c:pt idx="16" formatCode="0.00%">
                  <c:v>0.99521739130434783</c:v>
                </c:pt>
                <c:pt idx="17" formatCode="0.00%">
                  <c:v>0.98312500000000003</c:v>
                </c:pt>
                <c:pt idx="18" formatCode="0.00%">
                  <c:v>0.96913580246913578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F11-4E70-A1C5-DC402DAB3E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162432"/>
        <c:axId val="165653888"/>
      </c:barChart>
      <c:scatterChart>
        <c:scatterStyle val="lineMarker"/>
        <c:varyColors val="0"/>
        <c:ser>
          <c:idx val="1"/>
          <c:order val="1"/>
          <c:tx>
            <c:strRef>
              <c:f>'Summary of RUNS'!$O$51</c:f>
              <c:strCache>
                <c:ptCount val="1"/>
                <c:pt idx="0">
                  <c:v>cumulative results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yVal>
            <c:numRef>
              <c:f>'Summary of RUNS'!$P$54:$P$74</c:f>
              <c:numCache>
                <c:formatCode>0.00%</c:formatCode>
                <c:ptCount val="21"/>
                <c:pt idx="0">
                  <c:v>0.77</c:v>
                </c:pt>
                <c:pt idx="1">
                  <c:v>0.83848020542340362</c:v>
                </c:pt>
                <c:pt idx="2">
                  <c:v>0.96799999999999997</c:v>
                </c:pt>
                <c:pt idx="3">
                  <c:v>0.97346061167747922</c:v>
                </c:pt>
                <c:pt idx="4">
                  <c:v>0.97619999999999996</c:v>
                </c:pt>
                <c:pt idx="5">
                  <c:v>0.98309999999999997</c:v>
                </c:pt>
                <c:pt idx="6">
                  <c:v>0.98180000000000001</c:v>
                </c:pt>
                <c:pt idx="7">
                  <c:v>0.98</c:v>
                </c:pt>
                <c:pt idx="8">
                  <c:v>0.98199999999999998</c:v>
                </c:pt>
                <c:pt idx="9">
                  <c:v>0.96399999999999997</c:v>
                </c:pt>
                <c:pt idx="10">
                  <c:v>0.97699999999999998</c:v>
                </c:pt>
                <c:pt idx="11">
                  <c:v>0.9829</c:v>
                </c:pt>
                <c:pt idx="12">
                  <c:v>0.97989999999999999</c:v>
                </c:pt>
                <c:pt idx="13">
                  <c:v>0.9869</c:v>
                </c:pt>
                <c:pt idx="14">
                  <c:v>0.97076530612244893</c:v>
                </c:pt>
                <c:pt idx="15">
                  <c:v>0.96921361502347414</c:v>
                </c:pt>
                <c:pt idx="16">
                  <c:v>0.97557624113475183</c:v>
                </c:pt>
                <c:pt idx="17">
                  <c:v>0.97700790229885071</c:v>
                </c:pt>
                <c:pt idx="18">
                  <c:v>0.9755215617715618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8F11-4E70-A1C5-DC402DAB3E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655040"/>
        <c:axId val="165654464"/>
      </c:scatterChart>
      <c:catAx>
        <c:axId val="166162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400000"/>
          <a:lstStyle/>
          <a:p>
            <a:pPr>
              <a:defRPr/>
            </a:pPr>
            <a:endParaRPr lang="en-US"/>
          </a:p>
        </c:txPr>
        <c:crossAx val="165653888"/>
        <c:crosses val="autoZero"/>
        <c:auto val="1"/>
        <c:lblAlgn val="ctr"/>
        <c:lblOffset val="100"/>
        <c:noMultiLvlLbl val="0"/>
      </c:catAx>
      <c:valAx>
        <c:axId val="165653888"/>
        <c:scaling>
          <c:orientation val="minMax"/>
          <c:max val="1"/>
          <c:min val="0.95000000000000007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minorGridlines/>
        <c:numFmt formatCode="0%" sourceLinked="0"/>
        <c:majorTickMark val="out"/>
        <c:minorTickMark val="none"/>
        <c:tickLblPos val="nextTo"/>
        <c:crossAx val="166162432"/>
        <c:crosses val="autoZero"/>
        <c:crossBetween val="between"/>
        <c:majorUnit val="1.0000000000000002E-2"/>
        <c:minorUnit val="5.000000000000001E-3"/>
      </c:valAx>
      <c:valAx>
        <c:axId val="165654464"/>
        <c:scaling>
          <c:orientation val="minMax"/>
          <c:max val="1"/>
          <c:min val="0.75000000000000011"/>
        </c:scaling>
        <c:delete val="1"/>
        <c:axPos val="r"/>
        <c:majorGridlines/>
        <c:minorGridlines/>
        <c:numFmt formatCode="0%" sourceLinked="0"/>
        <c:majorTickMark val="out"/>
        <c:minorTickMark val="none"/>
        <c:tickLblPos val="nextTo"/>
        <c:crossAx val="165655040"/>
        <c:crosses val="max"/>
        <c:crossBetween val="midCat"/>
        <c:majorUnit val="5.000000000000001E-2"/>
      </c:valAx>
      <c:valAx>
        <c:axId val="165655040"/>
        <c:scaling>
          <c:orientation val="minMax"/>
        </c:scaling>
        <c:delete val="1"/>
        <c:axPos val="b"/>
        <c:majorTickMark val="out"/>
        <c:minorTickMark val="none"/>
        <c:tickLblPos val="nextTo"/>
        <c:crossAx val="16565446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95C8A-C15C-4AA6-95E1-00EBA5A9A15A}" type="datetimeFigureOut">
              <a:rPr lang="es-ES" smtClean="0"/>
              <a:t>27/10/2025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813DD-DAAB-4354-8C0C-BEFED41B76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420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5283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BF571F-1FA3-460C-8562-91AF958F3D7A}" type="slidenum">
              <a:rPr lang="en-GB" altLang="en-US"/>
              <a:pPr/>
              <a:t>15</a:t>
            </a:fld>
            <a:endParaRPr lang="en-GB" altLang="en-US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135" y="4319956"/>
            <a:ext cx="5856540" cy="405472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w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1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  <p:pic>
        <p:nvPicPr>
          <p:cNvPr id="6" name="Imagen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09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50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4572001" y="2584165"/>
            <a:ext cx="2429060" cy="83550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sz="1050" dirty="0"/>
              <a:t>TITLE</a:t>
            </a:r>
          </a:p>
          <a:p>
            <a:endParaRPr lang="es-ES" sz="1050" dirty="0"/>
          </a:p>
          <a:p>
            <a:endParaRPr lang="es-ES" sz="1050" dirty="0"/>
          </a:p>
          <a:p>
            <a:r>
              <a:rPr lang="es-ES" sz="9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9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sz="1050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9236"/>
            <a:ext cx="1270842" cy="634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1801"/>
            <a:ext cx="1577340" cy="1888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8" r="4853"/>
          <a:stretch/>
        </p:blipFill>
        <p:spPr>
          <a:xfrm>
            <a:off x="3925492" y="0"/>
            <a:ext cx="5220141" cy="48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5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75" y="100589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28 June 2024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SAC38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262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75" y="122953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47771F4-9122-43CE-88C3-000E4CB0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28 June 2024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C8AF0152-9C09-4DD6-996D-A7EF42E0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SAC38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6616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7" y="169483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28 June 2024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SAC38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9204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049965" y="157521"/>
            <a:ext cx="3768328" cy="46821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251" y="1"/>
            <a:ext cx="1784195" cy="149597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2C538082-EB07-46EE-AD6C-380AB478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28 June 2024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87D8897-B420-4172-9F29-7E13820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SAC38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1054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28 June 2024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SAC38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8194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8CAA33-DF7A-425F-93F3-86BBE097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28 June 2024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D30A86C-6CDB-4E7F-BD67-FB285EAB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SAC38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0422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1" y="133012"/>
            <a:ext cx="7070271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n-US"/>
              <a:t>28 June 2024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  <a:prstGeom prst="rect">
            <a:avLst/>
          </a:prstGeom>
        </p:spPr>
        <p:txBody>
          <a:bodyPr/>
          <a:lstStyle/>
          <a:p>
            <a:r>
              <a:rPr lang="it-IT"/>
              <a:t>ALBA II Status - SAC38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8171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647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19161" y="123931"/>
            <a:ext cx="7070271" cy="994172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1846" y="4912670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D648D7-8526-43BD-9DED-618CF03D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825" y="4878501"/>
            <a:ext cx="2057400" cy="174172"/>
          </a:xfrm>
        </p:spPr>
        <p:txBody>
          <a:bodyPr/>
          <a:lstStyle/>
          <a:p>
            <a:r>
              <a:rPr lang="en-US"/>
              <a:t>28 June 2024</a:t>
            </a:r>
            <a:endParaRPr lang="es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4196ED-C799-4BFB-AA1C-066A726C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7945" y="4852902"/>
            <a:ext cx="3086100" cy="225370"/>
          </a:xfrm>
        </p:spPr>
        <p:txBody>
          <a:bodyPr/>
          <a:lstStyle/>
          <a:p>
            <a:r>
              <a:rPr lang="it-IT"/>
              <a:t>ALBA II Status - SAC38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223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4919492"/>
            <a:ext cx="6400800" cy="174172"/>
          </a:xfrm>
          <a:prstGeom prst="rect">
            <a:avLst/>
          </a:prstGeom>
        </p:spPr>
        <p:txBody>
          <a:bodyPr/>
          <a:lstStyle>
            <a:lvl1pPr>
              <a:defRPr sz="1000" i="0">
                <a:latin typeface="+mj-lt"/>
              </a:defRPr>
            </a:lvl1pPr>
          </a:lstStyle>
          <a:p>
            <a:r>
              <a:rPr lang="es-ES" dirty="0" err="1"/>
              <a:t>Ferran</a:t>
            </a:r>
            <a:r>
              <a:rPr lang="es-ES" dirty="0"/>
              <a:t> </a:t>
            </a:r>
            <a:r>
              <a:rPr lang="es-ES" dirty="0" err="1"/>
              <a:t>Fernandez</a:t>
            </a:r>
            <a:r>
              <a:rPr lang="es-ES" dirty="0"/>
              <a:t>, 16th </a:t>
            </a:r>
            <a:r>
              <a:rPr lang="es-ES" dirty="0" err="1"/>
              <a:t>December</a:t>
            </a:r>
            <a:r>
              <a:rPr lang="es-ES" dirty="0"/>
              <a:t> 2020, 28th ESLS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596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2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</p:spTree>
    <p:extLst>
      <p:ext uri="{BB962C8B-B14F-4D97-AF65-F5344CB8AC3E}">
        <p14:creationId xmlns:p14="http://schemas.microsoft.com/office/powerpoint/2010/main" val="3573151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099" y="151526"/>
            <a:ext cx="6640251" cy="994172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8696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ACE1E6-9E2D-4EEA-9C1C-18BBA9269262}" type="datetime1">
              <a:rPr lang="es-ES" smtClean="0"/>
              <a:pPr/>
              <a:t>27/10/2025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869656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590110" y="4869657"/>
            <a:ext cx="1925240" cy="230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076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1" y="133012"/>
            <a:ext cx="7070271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5657"/>
            <a:ext cx="7886700" cy="34570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  <a:prstGeom prst="rect">
            <a:avLst/>
          </a:prstGeom>
        </p:spPr>
        <p:txBody>
          <a:bodyPr/>
          <a:lstStyle/>
          <a:p>
            <a:fld id="{F2651C96-19B1-40F4-9850-7FBA07D31737}" type="datetime1">
              <a:rPr lang="es-ES" smtClean="0"/>
              <a:t>27/10/2025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852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1" y="133012"/>
            <a:ext cx="7070271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2057400" cy="174172"/>
          </a:xfrm>
          <a:prstGeom prst="rect">
            <a:avLst/>
          </a:prstGeom>
        </p:spPr>
        <p:txBody>
          <a:bodyPr/>
          <a:lstStyle/>
          <a:p>
            <a:fld id="{B6B2549A-7626-436A-AA77-7CA4F38E38D9}" type="datetime1">
              <a:rPr lang="es-ES" smtClean="0"/>
              <a:t>27/10/2025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3086100" cy="22537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086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28 June 2024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SAC38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239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8CAA33-DF7A-425F-93F3-86BBE097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28 June 2024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D30A86C-6CDB-4E7F-BD67-FB285EAB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SAC38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8334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099" y="151526"/>
            <a:ext cx="6640251" cy="994172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8696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ACE1E6-9E2D-4EEA-9C1C-18BBA9269262}" type="datetime1">
              <a:rPr lang="es-ES" smtClean="0"/>
              <a:pPr/>
              <a:t>27/10/2025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869656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590110" y="4869657"/>
            <a:ext cx="1925240" cy="230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164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4572001" y="2584165"/>
            <a:ext cx="2429060" cy="83550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sz="1050" dirty="0"/>
              <a:t>TITLE</a:t>
            </a:r>
          </a:p>
          <a:p>
            <a:endParaRPr lang="es-ES" sz="1050" dirty="0"/>
          </a:p>
          <a:p>
            <a:endParaRPr lang="es-ES" sz="1050" dirty="0"/>
          </a:p>
          <a:p>
            <a:r>
              <a:rPr lang="es-ES" sz="9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9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sz="1050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9236"/>
            <a:ext cx="1270842" cy="634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1801"/>
            <a:ext cx="1577340" cy="1888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8" r="4853"/>
          <a:stretch/>
        </p:blipFill>
        <p:spPr>
          <a:xfrm>
            <a:off x="3925492" y="0"/>
            <a:ext cx="5220141" cy="48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26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userDrawn="1">
  <p:cSld name="2_Diapositiva de título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745305" y="580942"/>
            <a:ext cx="7817398" cy="435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9;p57">
            <a:extLst>
              <a:ext uri="{FF2B5EF4-FFF2-40B4-BE49-F238E27FC236}">
                <a16:creationId xmlns:a16="http://schemas.microsoft.com/office/drawing/2014/main" id="{B05532D9-B8C1-6B84-39B0-64C09E99714C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745305" y="2571750"/>
            <a:ext cx="3826694" cy="171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9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68580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2C18D2-D122-48EB-94E5-FC7A6E749C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4" y="4802166"/>
            <a:ext cx="1244700" cy="15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4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5.wmf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wmf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" y="0"/>
            <a:ext cx="9142208" cy="5143500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26923-C7E2-45C3-B29C-32230263B074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411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84" r:id="rId9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lang="en-US" sz="1800" b="0" kern="1200" dirty="0">
          <a:solidFill>
            <a:srgbClr val="323E4F"/>
          </a:solidFill>
          <a:latin typeface="Arial Black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58069"/>
            <a:ext cx="912114" cy="1091963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635" y="4873591"/>
            <a:ext cx="499442" cy="167516"/>
          </a:xfrm>
          <a:prstGeom prst="rect">
            <a:avLst/>
          </a:prstGeom>
        </p:spPr>
        <p:txBody>
          <a:bodyPr/>
          <a:lstStyle>
            <a:lvl1pPr>
              <a:defRPr sz="675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" y="54505"/>
            <a:ext cx="759719" cy="34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06" r="6756"/>
          <a:stretch/>
        </p:blipFill>
        <p:spPr>
          <a:xfrm>
            <a:off x="7519893" y="-6531"/>
            <a:ext cx="1630639" cy="152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wmf"/><Relationship Id="rId5" Type="http://schemas.openxmlformats.org/officeDocument/2006/relationships/image" Target="../media/image30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24543" y="2066892"/>
            <a:ext cx="7421149" cy="648387"/>
          </a:xfrm>
        </p:spPr>
        <p:txBody>
          <a:bodyPr/>
          <a:lstStyle/>
          <a:p>
            <a:r>
              <a:rPr lang="en-US" sz="3200" dirty="0"/>
              <a:t>ALBA Status and Upgrade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F0579E-B874-7C48-814A-5EB9BDF83714}"/>
              </a:ext>
            </a:extLst>
          </p:cNvPr>
          <p:cNvSpPr txBox="1"/>
          <p:nvPr/>
        </p:nvSpPr>
        <p:spPr>
          <a:xfrm>
            <a:off x="1661276" y="168221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24E1348A-F02D-2644-B473-DD4F4380AF4E}"/>
              </a:ext>
            </a:extLst>
          </p:cNvPr>
          <p:cNvSpPr txBox="1">
            <a:spLocks/>
          </p:cNvSpPr>
          <p:nvPr/>
        </p:nvSpPr>
        <p:spPr>
          <a:xfrm>
            <a:off x="424543" y="2571750"/>
            <a:ext cx="5558246" cy="1304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122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/>
              <a:t>33</a:t>
            </a:r>
            <a:r>
              <a:rPr lang="en-US" sz="1600" i="1" baseline="30000" dirty="0"/>
              <a:t>rd</a:t>
            </a:r>
            <a:r>
              <a:rPr lang="en-US" sz="1600" i="1" dirty="0"/>
              <a:t> ESLS workshop – 30</a:t>
            </a:r>
            <a:r>
              <a:rPr lang="en-US" sz="1600" i="1" baseline="30000" dirty="0"/>
              <a:t>th</a:t>
            </a:r>
            <a:r>
              <a:rPr lang="en-US" sz="1600" i="1" dirty="0"/>
              <a:t> October 2025, Soleil</a:t>
            </a:r>
          </a:p>
          <a:p>
            <a:r>
              <a:rPr lang="en-US" sz="1600" i="1" dirty="0"/>
              <a:t>Ferran Fernandez, on behalf of the Accelerators team</a:t>
            </a:r>
          </a:p>
        </p:txBody>
      </p:sp>
    </p:spTree>
    <p:extLst>
      <p:ext uri="{BB962C8B-B14F-4D97-AF65-F5344CB8AC3E}">
        <p14:creationId xmlns:p14="http://schemas.microsoft.com/office/powerpoint/2010/main" val="2063498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048924B-59FD-452C-A359-3FB3DA1DBA95}"/>
              </a:ext>
            </a:extLst>
          </p:cNvPr>
          <p:cNvSpPr txBox="1"/>
          <p:nvPr/>
        </p:nvSpPr>
        <p:spPr>
          <a:xfrm>
            <a:off x="1248936" y="62094"/>
            <a:ext cx="6646127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Booster Power Supplies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A2EBDFDB-AC65-464C-B7C0-9C99A100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5078" y="4869656"/>
            <a:ext cx="2057400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pPr/>
              <a:t>10</a:t>
            </a:fld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A9872D-55A5-499A-8F54-18093C937117}"/>
              </a:ext>
            </a:extLst>
          </p:cNvPr>
          <p:cNvSpPr txBox="1"/>
          <p:nvPr/>
        </p:nvSpPr>
        <p:spPr>
          <a:xfrm>
            <a:off x="464574" y="918553"/>
            <a:ext cx="8214852" cy="394104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marL="457200" indent="-1920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Install Easter 2026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SAT Summer 2026</a:t>
            </a:r>
          </a:p>
          <a:p>
            <a:pPr marL="457200" indent="-1920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Both present and new PS operative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switch rack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DD30C4-F7B9-44DE-ABD3-A41583782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74" y="2223377"/>
            <a:ext cx="2883310" cy="2404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A4F4F0-5E72-4931-AF58-7BBC5DB614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588" y="2223377"/>
            <a:ext cx="5043947" cy="2403137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B134D2-D4BF-4E3E-A37D-74EB10C5AE4C}"/>
              </a:ext>
            </a:extLst>
          </p:cNvPr>
          <p:cNvSpPr/>
          <p:nvPr/>
        </p:nvSpPr>
        <p:spPr>
          <a:xfrm>
            <a:off x="6046839" y="2971799"/>
            <a:ext cx="685800" cy="1644446"/>
          </a:xfrm>
          <a:custGeom>
            <a:avLst/>
            <a:gdLst>
              <a:gd name="connsiteX0" fmla="*/ 309716 w 685800"/>
              <a:gd name="connsiteY0" fmla="*/ 0 h 1644445"/>
              <a:gd name="connsiteX1" fmla="*/ 0 w 685800"/>
              <a:gd name="connsiteY1" fmla="*/ 1511710 h 1644445"/>
              <a:gd name="connsiteX2" fmla="*/ 95864 w 685800"/>
              <a:gd name="connsiteY2" fmla="*/ 1644445 h 1644445"/>
              <a:gd name="connsiteX3" fmla="*/ 685800 w 685800"/>
              <a:gd name="connsiteY3" fmla="*/ 1637071 h 1644445"/>
              <a:gd name="connsiteX4" fmla="*/ 612058 w 685800"/>
              <a:gd name="connsiteY4" fmla="*/ 44245 h 1644445"/>
              <a:gd name="connsiteX5" fmla="*/ 309716 w 685800"/>
              <a:gd name="connsiteY5" fmla="*/ 0 h 1644445"/>
              <a:gd name="connsiteX0" fmla="*/ 309716 w 685800"/>
              <a:gd name="connsiteY0" fmla="*/ 1 h 1644446"/>
              <a:gd name="connsiteX1" fmla="*/ 0 w 685800"/>
              <a:gd name="connsiteY1" fmla="*/ 1511711 h 1644446"/>
              <a:gd name="connsiteX2" fmla="*/ 95864 w 685800"/>
              <a:gd name="connsiteY2" fmla="*/ 1644446 h 1644446"/>
              <a:gd name="connsiteX3" fmla="*/ 685800 w 685800"/>
              <a:gd name="connsiteY3" fmla="*/ 1637072 h 1644446"/>
              <a:gd name="connsiteX4" fmla="*/ 597309 w 685800"/>
              <a:gd name="connsiteY4" fmla="*/ 0 h 1644446"/>
              <a:gd name="connsiteX5" fmla="*/ 309716 w 685800"/>
              <a:gd name="connsiteY5" fmla="*/ 1 h 164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" h="1644446">
                <a:moveTo>
                  <a:pt x="309716" y="1"/>
                </a:moveTo>
                <a:lnTo>
                  <a:pt x="0" y="1511711"/>
                </a:lnTo>
                <a:lnTo>
                  <a:pt x="95864" y="1644446"/>
                </a:lnTo>
                <a:lnTo>
                  <a:pt x="685800" y="1637072"/>
                </a:lnTo>
                <a:lnTo>
                  <a:pt x="597309" y="0"/>
                </a:lnTo>
                <a:lnTo>
                  <a:pt x="309716" y="1"/>
                </a:lnTo>
                <a:close/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373B83-F5D0-4092-B0A1-B86D6F4EFF32}"/>
              </a:ext>
            </a:extLst>
          </p:cNvPr>
          <p:cNvCxnSpPr>
            <a:cxnSpLocks/>
          </p:cNvCxnSpPr>
          <p:nvPr/>
        </p:nvCxnSpPr>
        <p:spPr>
          <a:xfrm>
            <a:off x="3347884" y="3052916"/>
            <a:ext cx="2794819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F8D58F1-F7D3-48A8-A6F9-E305DDCFBCCE}"/>
              </a:ext>
            </a:extLst>
          </p:cNvPr>
          <p:cNvSpPr txBox="1"/>
          <p:nvPr/>
        </p:nvSpPr>
        <p:spPr>
          <a:xfrm>
            <a:off x="4077929" y="2579970"/>
            <a:ext cx="1541206" cy="471102"/>
          </a:xfrm>
          <a:prstGeom prst="rect">
            <a:avLst/>
          </a:prstGeom>
          <a:solidFill>
            <a:srgbClr val="46566E">
              <a:alpha val="69804"/>
            </a:srgb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A54A5-AAFB-4647-B7BB-A41034C67A89}"/>
              </a:ext>
            </a:extLst>
          </p:cNvPr>
          <p:cNvSpPr txBox="1"/>
          <p:nvPr/>
        </p:nvSpPr>
        <p:spPr>
          <a:xfrm>
            <a:off x="5420033" y="4535476"/>
            <a:ext cx="2057400" cy="47110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PS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A47E848-80C6-4539-B0B2-B4B4A2218C89}"/>
              </a:ext>
            </a:extLst>
          </p:cNvPr>
          <p:cNvSpPr/>
          <p:nvPr/>
        </p:nvSpPr>
        <p:spPr>
          <a:xfrm>
            <a:off x="6813755" y="3097161"/>
            <a:ext cx="221226" cy="508820"/>
          </a:xfrm>
          <a:custGeom>
            <a:avLst/>
            <a:gdLst>
              <a:gd name="connsiteX0" fmla="*/ 206477 w 221226"/>
              <a:gd name="connsiteY0" fmla="*/ 147484 h 508820"/>
              <a:gd name="connsiteX1" fmla="*/ 221226 w 221226"/>
              <a:gd name="connsiteY1" fmla="*/ 58994 h 508820"/>
              <a:gd name="connsiteX2" fmla="*/ 147484 w 221226"/>
              <a:gd name="connsiteY2" fmla="*/ 0 h 508820"/>
              <a:gd name="connsiteX3" fmla="*/ 14748 w 221226"/>
              <a:gd name="connsiteY3" fmla="*/ 7374 h 508820"/>
              <a:gd name="connsiteX4" fmla="*/ 0 w 221226"/>
              <a:gd name="connsiteY4" fmla="*/ 368710 h 508820"/>
              <a:gd name="connsiteX5" fmla="*/ 88490 w 221226"/>
              <a:gd name="connsiteY5" fmla="*/ 508820 h 508820"/>
              <a:gd name="connsiteX6" fmla="*/ 117987 w 221226"/>
              <a:gd name="connsiteY6" fmla="*/ 117987 h 508820"/>
              <a:gd name="connsiteX7" fmla="*/ 206477 w 221226"/>
              <a:gd name="connsiteY7" fmla="*/ 147484 h 508820"/>
              <a:gd name="connsiteX0" fmla="*/ 206477 w 221226"/>
              <a:gd name="connsiteY0" fmla="*/ 147484 h 508820"/>
              <a:gd name="connsiteX1" fmla="*/ 221226 w 221226"/>
              <a:gd name="connsiteY1" fmla="*/ 58994 h 508820"/>
              <a:gd name="connsiteX2" fmla="*/ 147484 w 221226"/>
              <a:gd name="connsiteY2" fmla="*/ 0 h 508820"/>
              <a:gd name="connsiteX3" fmla="*/ 14748 w 221226"/>
              <a:gd name="connsiteY3" fmla="*/ 7374 h 508820"/>
              <a:gd name="connsiteX4" fmla="*/ 0 w 221226"/>
              <a:gd name="connsiteY4" fmla="*/ 368710 h 508820"/>
              <a:gd name="connsiteX5" fmla="*/ 88490 w 221226"/>
              <a:gd name="connsiteY5" fmla="*/ 508820 h 508820"/>
              <a:gd name="connsiteX6" fmla="*/ 117987 w 221226"/>
              <a:gd name="connsiteY6" fmla="*/ 147484 h 508820"/>
              <a:gd name="connsiteX7" fmla="*/ 206477 w 221226"/>
              <a:gd name="connsiteY7" fmla="*/ 147484 h 508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226" h="508820">
                <a:moveTo>
                  <a:pt x="206477" y="147484"/>
                </a:moveTo>
                <a:lnTo>
                  <a:pt x="221226" y="58994"/>
                </a:lnTo>
                <a:lnTo>
                  <a:pt x="147484" y="0"/>
                </a:lnTo>
                <a:lnTo>
                  <a:pt x="14748" y="7374"/>
                </a:lnTo>
                <a:lnTo>
                  <a:pt x="0" y="368710"/>
                </a:lnTo>
                <a:lnTo>
                  <a:pt x="88490" y="508820"/>
                </a:lnTo>
                <a:lnTo>
                  <a:pt x="117987" y="147484"/>
                </a:lnTo>
                <a:lnTo>
                  <a:pt x="206477" y="147484"/>
                </a:lnTo>
                <a:close/>
              </a:path>
            </a:pathLst>
          </a:cu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54D1F1-54EB-49D3-A6CD-64ED8748A1EE}"/>
              </a:ext>
            </a:extLst>
          </p:cNvPr>
          <p:cNvSpPr txBox="1"/>
          <p:nvPr/>
        </p:nvSpPr>
        <p:spPr>
          <a:xfrm>
            <a:off x="6771675" y="1742214"/>
            <a:ext cx="1349478" cy="47110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72EBBD-1AC2-4B34-B548-6A5DF1C09C04}"/>
              </a:ext>
            </a:extLst>
          </p:cNvPr>
          <p:cNvCxnSpPr>
            <a:cxnSpLocks/>
          </p:cNvCxnSpPr>
          <p:nvPr/>
        </p:nvCxnSpPr>
        <p:spPr>
          <a:xfrm flipH="1">
            <a:off x="6888724" y="2164465"/>
            <a:ext cx="86034" cy="867377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53711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048924B-59FD-452C-A359-3FB3DA1DBA95}"/>
              </a:ext>
            </a:extLst>
          </p:cNvPr>
          <p:cNvSpPr txBox="1"/>
          <p:nvPr/>
        </p:nvSpPr>
        <p:spPr>
          <a:xfrm>
            <a:off x="1248936" y="62094"/>
            <a:ext cx="6646127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Aluminum cooling water circuit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A2EBDFDB-AC65-464C-B7C0-9C99A100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6774" y="4869656"/>
            <a:ext cx="655703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pPr/>
              <a:t>11</a:t>
            </a:fld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2581D-A242-438E-AA1B-1729F38838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0852" y="2367887"/>
            <a:ext cx="3622480" cy="2734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50D95D-984A-4E96-ADA5-76FE96663E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3166" y="1222121"/>
            <a:ext cx="2362320" cy="2291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9AA295-B53E-4BA0-BDA3-8B6463C14371}"/>
              </a:ext>
            </a:extLst>
          </p:cNvPr>
          <p:cNvSpPr txBox="1"/>
          <p:nvPr/>
        </p:nvSpPr>
        <p:spPr>
          <a:xfrm>
            <a:off x="464574" y="918553"/>
            <a:ext cx="8214852" cy="394104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marL="457200" indent="-1920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Dedicated water cooling circuit for aluminum chambers cooling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1A72DF-0849-4EC8-BC52-0FDD7579A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8" y="1413684"/>
            <a:ext cx="3575742" cy="201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4053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048924B-59FD-452C-A359-3FB3DA1DBA95}"/>
              </a:ext>
            </a:extLst>
          </p:cNvPr>
          <p:cNvSpPr txBox="1"/>
          <p:nvPr/>
        </p:nvSpPr>
        <p:spPr>
          <a:xfrm>
            <a:off x="1248936" y="62094"/>
            <a:ext cx="6646127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baseline="30000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Order Harmonic Cavities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6DA7CC-E2AF-49E1-8E3A-3205DA0C0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3" y="822466"/>
            <a:ext cx="5806653" cy="1351391"/>
          </a:xfrm>
        </p:spPr>
        <p:txBody>
          <a:bodyPr>
            <a:normAutofit/>
          </a:bodyPr>
          <a:lstStyle/>
          <a:p>
            <a:r>
              <a:rPr lang="en-GB" dirty="0"/>
              <a:t>Installation of 4 harmonic RF systems in ALBA SR</a:t>
            </a:r>
          </a:p>
          <a:p>
            <a:r>
              <a:rPr lang="en-GB" dirty="0"/>
              <a:t>Planned to be in operation by the end 2026</a:t>
            </a:r>
          </a:p>
          <a:p>
            <a:r>
              <a:rPr lang="en-GB" dirty="0"/>
              <a:t>2 cavities in long straight sections: S08 &amp; S12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3AF41E-6310-4D58-A8B3-95892AE7B0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149559"/>
            <a:ext cx="2939730" cy="29939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2D25-3214-4626-88C4-B03A711069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9731" y="2173857"/>
            <a:ext cx="2923159" cy="2195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2AC432-9F2D-4C6B-86E3-ACE55B959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1972" y="4367890"/>
            <a:ext cx="911132" cy="775609"/>
          </a:xfrm>
          <a:prstGeom prst="rect">
            <a:avLst/>
          </a:prstGeom>
        </p:spPr>
      </p:pic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A2EBDFDB-AC65-464C-B7C0-9C99A100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6774" y="4869656"/>
            <a:ext cx="655703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pPr/>
              <a:t>12</a:t>
            </a:fld>
            <a:endParaRPr lang="es-E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D6CDA5C-554A-4F7E-B194-FB7EDCA20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070" y="1388273"/>
            <a:ext cx="2950177" cy="23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114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048924B-59FD-452C-A359-3FB3DA1DBA95}"/>
              </a:ext>
            </a:extLst>
          </p:cNvPr>
          <p:cNvSpPr txBox="1"/>
          <p:nvPr/>
        </p:nvSpPr>
        <p:spPr>
          <a:xfrm>
            <a:off x="1248936" y="62094"/>
            <a:ext cx="6646127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Dipole Kicker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A2EBDFDB-AC65-464C-B7C0-9C99A100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6774" y="4869656"/>
            <a:ext cx="655703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pPr/>
              <a:t>13</a:t>
            </a:fld>
            <a:endParaRPr lang="es-E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7345F15-0764-48CA-9709-BC976025F9FD}"/>
              </a:ext>
            </a:extLst>
          </p:cNvPr>
          <p:cNvSpPr txBox="1">
            <a:spLocks/>
          </p:cNvSpPr>
          <p:nvPr/>
        </p:nvSpPr>
        <p:spPr>
          <a:xfrm>
            <a:off x="628653" y="822466"/>
            <a:ext cx="5806653" cy="4532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Installation of DDK in ALBA SR this winter shutdown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1A21BE-D616-4D11-AF77-4EC4DED0B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27" y="1137725"/>
            <a:ext cx="1793854" cy="1434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8A9F1D-73D9-457F-A5B6-71D9803A03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75"/>
          <a:stretch/>
        </p:blipFill>
        <p:spPr>
          <a:xfrm>
            <a:off x="195077" y="2667003"/>
            <a:ext cx="2035277" cy="2348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AF4D9C-750C-4F04-BCE2-EB8F5C9965CD}"/>
              </a:ext>
            </a:extLst>
          </p:cNvPr>
          <p:cNvSpPr/>
          <p:nvPr/>
        </p:nvSpPr>
        <p:spPr>
          <a:xfrm>
            <a:off x="195077" y="3178277"/>
            <a:ext cx="122013" cy="1025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FB9A21-EB02-4648-BD2F-B8AEBD52D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9" y="2714629"/>
            <a:ext cx="2005293" cy="22529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099AC0-5CD4-4569-B6B4-17E47923B4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8076" y="3125337"/>
            <a:ext cx="1908122" cy="18812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188441-D641-4DC7-84CE-DE776CC011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6" b="10901"/>
          <a:stretch/>
        </p:blipFill>
        <p:spPr>
          <a:xfrm>
            <a:off x="4595624" y="1174330"/>
            <a:ext cx="3919723" cy="176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5320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B18F61B-7FE3-40A2-B6A0-9793F83362AC}"/>
              </a:ext>
            </a:extLst>
          </p:cNvPr>
          <p:cNvGrpSpPr/>
          <p:nvPr/>
        </p:nvGrpSpPr>
        <p:grpSpPr>
          <a:xfrm>
            <a:off x="0" y="1"/>
            <a:ext cx="9144000" cy="5143500"/>
            <a:chOff x="1246458" y="1250302"/>
            <a:chExt cx="9699083" cy="49732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F189D6-2189-445B-B64E-70CB004E9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6458" y="1250302"/>
              <a:ext cx="9699083" cy="4973216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51DD35-3E51-4672-9F7C-66C3E6C698CE}"/>
                </a:ext>
              </a:extLst>
            </p:cNvPr>
            <p:cNvSpPr/>
            <p:nvPr/>
          </p:nvSpPr>
          <p:spPr>
            <a:xfrm>
              <a:off x="1819200" y="4456800"/>
              <a:ext cx="1108800" cy="1334400"/>
            </a:xfrm>
            <a:custGeom>
              <a:avLst/>
              <a:gdLst>
                <a:gd name="connsiteX0" fmla="*/ 9600 w 1108800"/>
                <a:gd name="connsiteY0" fmla="*/ 105600 h 1334400"/>
                <a:gd name="connsiteX1" fmla="*/ 9600 w 1108800"/>
                <a:gd name="connsiteY1" fmla="*/ 105600 h 1334400"/>
                <a:gd name="connsiteX2" fmla="*/ 12000 w 1108800"/>
                <a:gd name="connsiteY2" fmla="*/ 127200 h 1334400"/>
                <a:gd name="connsiteX3" fmla="*/ 14400 w 1108800"/>
                <a:gd name="connsiteY3" fmla="*/ 151200 h 1334400"/>
                <a:gd name="connsiteX4" fmla="*/ 21600 w 1108800"/>
                <a:gd name="connsiteY4" fmla="*/ 177600 h 1334400"/>
                <a:gd name="connsiteX5" fmla="*/ 24000 w 1108800"/>
                <a:gd name="connsiteY5" fmla="*/ 196800 h 1334400"/>
                <a:gd name="connsiteX6" fmla="*/ 28800 w 1108800"/>
                <a:gd name="connsiteY6" fmla="*/ 297600 h 1334400"/>
                <a:gd name="connsiteX7" fmla="*/ 36000 w 1108800"/>
                <a:gd name="connsiteY7" fmla="*/ 324000 h 1334400"/>
                <a:gd name="connsiteX8" fmla="*/ 26400 w 1108800"/>
                <a:gd name="connsiteY8" fmla="*/ 374400 h 1334400"/>
                <a:gd name="connsiteX9" fmla="*/ 19200 w 1108800"/>
                <a:gd name="connsiteY9" fmla="*/ 391200 h 1334400"/>
                <a:gd name="connsiteX10" fmla="*/ 16800 w 1108800"/>
                <a:gd name="connsiteY10" fmla="*/ 412800 h 1334400"/>
                <a:gd name="connsiteX11" fmla="*/ 12000 w 1108800"/>
                <a:gd name="connsiteY11" fmla="*/ 432000 h 1334400"/>
                <a:gd name="connsiteX12" fmla="*/ 7200 w 1108800"/>
                <a:gd name="connsiteY12" fmla="*/ 453600 h 1334400"/>
                <a:gd name="connsiteX13" fmla="*/ 4800 w 1108800"/>
                <a:gd name="connsiteY13" fmla="*/ 482400 h 1334400"/>
                <a:gd name="connsiteX14" fmla="*/ 2400 w 1108800"/>
                <a:gd name="connsiteY14" fmla="*/ 520800 h 1334400"/>
                <a:gd name="connsiteX15" fmla="*/ 0 w 1108800"/>
                <a:gd name="connsiteY15" fmla="*/ 540000 h 1334400"/>
                <a:gd name="connsiteX16" fmla="*/ 14400 w 1108800"/>
                <a:gd name="connsiteY16" fmla="*/ 657600 h 1334400"/>
                <a:gd name="connsiteX17" fmla="*/ 21600 w 1108800"/>
                <a:gd name="connsiteY17" fmla="*/ 674400 h 1334400"/>
                <a:gd name="connsiteX18" fmla="*/ 26400 w 1108800"/>
                <a:gd name="connsiteY18" fmla="*/ 708000 h 1334400"/>
                <a:gd name="connsiteX19" fmla="*/ 28800 w 1108800"/>
                <a:gd name="connsiteY19" fmla="*/ 732000 h 1334400"/>
                <a:gd name="connsiteX20" fmla="*/ 31200 w 1108800"/>
                <a:gd name="connsiteY20" fmla="*/ 744000 h 1334400"/>
                <a:gd name="connsiteX21" fmla="*/ 38400 w 1108800"/>
                <a:gd name="connsiteY21" fmla="*/ 777600 h 1334400"/>
                <a:gd name="connsiteX22" fmla="*/ 48000 w 1108800"/>
                <a:gd name="connsiteY22" fmla="*/ 796800 h 1334400"/>
                <a:gd name="connsiteX23" fmla="*/ 52800 w 1108800"/>
                <a:gd name="connsiteY23" fmla="*/ 808800 h 1334400"/>
                <a:gd name="connsiteX24" fmla="*/ 64800 w 1108800"/>
                <a:gd name="connsiteY24" fmla="*/ 830400 h 1334400"/>
                <a:gd name="connsiteX25" fmla="*/ 69600 w 1108800"/>
                <a:gd name="connsiteY25" fmla="*/ 844800 h 1334400"/>
                <a:gd name="connsiteX26" fmla="*/ 76800 w 1108800"/>
                <a:gd name="connsiteY26" fmla="*/ 856800 h 1334400"/>
                <a:gd name="connsiteX27" fmla="*/ 81600 w 1108800"/>
                <a:gd name="connsiteY27" fmla="*/ 866400 h 1334400"/>
                <a:gd name="connsiteX28" fmla="*/ 86400 w 1108800"/>
                <a:gd name="connsiteY28" fmla="*/ 890400 h 1334400"/>
                <a:gd name="connsiteX29" fmla="*/ 91200 w 1108800"/>
                <a:gd name="connsiteY29" fmla="*/ 909600 h 1334400"/>
                <a:gd name="connsiteX30" fmla="*/ 93600 w 1108800"/>
                <a:gd name="connsiteY30" fmla="*/ 972000 h 1334400"/>
                <a:gd name="connsiteX31" fmla="*/ 96000 w 1108800"/>
                <a:gd name="connsiteY31" fmla="*/ 979200 h 1334400"/>
                <a:gd name="connsiteX32" fmla="*/ 91200 w 1108800"/>
                <a:gd name="connsiteY32" fmla="*/ 1017600 h 1334400"/>
                <a:gd name="connsiteX33" fmla="*/ 86400 w 1108800"/>
                <a:gd name="connsiteY33" fmla="*/ 1046400 h 1334400"/>
                <a:gd name="connsiteX34" fmla="*/ 84000 w 1108800"/>
                <a:gd name="connsiteY34" fmla="*/ 1058400 h 1334400"/>
                <a:gd name="connsiteX35" fmla="*/ 86400 w 1108800"/>
                <a:gd name="connsiteY35" fmla="*/ 1111200 h 1334400"/>
                <a:gd name="connsiteX36" fmla="*/ 91200 w 1108800"/>
                <a:gd name="connsiteY36" fmla="*/ 1130400 h 1334400"/>
                <a:gd name="connsiteX37" fmla="*/ 98400 w 1108800"/>
                <a:gd name="connsiteY37" fmla="*/ 1166400 h 1334400"/>
                <a:gd name="connsiteX38" fmla="*/ 105600 w 1108800"/>
                <a:gd name="connsiteY38" fmla="*/ 1207200 h 1334400"/>
                <a:gd name="connsiteX39" fmla="*/ 108000 w 1108800"/>
                <a:gd name="connsiteY39" fmla="*/ 1228800 h 1334400"/>
                <a:gd name="connsiteX40" fmla="*/ 115200 w 1108800"/>
                <a:gd name="connsiteY40" fmla="*/ 1238400 h 1334400"/>
                <a:gd name="connsiteX41" fmla="*/ 127200 w 1108800"/>
                <a:gd name="connsiteY41" fmla="*/ 1252800 h 1334400"/>
                <a:gd name="connsiteX42" fmla="*/ 136800 w 1108800"/>
                <a:gd name="connsiteY42" fmla="*/ 1264800 h 1334400"/>
                <a:gd name="connsiteX43" fmla="*/ 146400 w 1108800"/>
                <a:gd name="connsiteY43" fmla="*/ 1272000 h 1334400"/>
                <a:gd name="connsiteX44" fmla="*/ 163200 w 1108800"/>
                <a:gd name="connsiteY44" fmla="*/ 1288800 h 1334400"/>
                <a:gd name="connsiteX45" fmla="*/ 189600 w 1108800"/>
                <a:gd name="connsiteY45" fmla="*/ 1312800 h 1334400"/>
                <a:gd name="connsiteX46" fmla="*/ 201600 w 1108800"/>
                <a:gd name="connsiteY46" fmla="*/ 1320000 h 1334400"/>
                <a:gd name="connsiteX47" fmla="*/ 206400 w 1108800"/>
                <a:gd name="connsiteY47" fmla="*/ 1327200 h 1334400"/>
                <a:gd name="connsiteX48" fmla="*/ 232800 w 1108800"/>
                <a:gd name="connsiteY48" fmla="*/ 1334400 h 1334400"/>
                <a:gd name="connsiteX49" fmla="*/ 297600 w 1108800"/>
                <a:gd name="connsiteY49" fmla="*/ 1327200 h 1334400"/>
                <a:gd name="connsiteX50" fmla="*/ 326400 w 1108800"/>
                <a:gd name="connsiteY50" fmla="*/ 1317600 h 1334400"/>
                <a:gd name="connsiteX51" fmla="*/ 340800 w 1108800"/>
                <a:gd name="connsiteY51" fmla="*/ 1315200 h 1334400"/>
                <a:gd name="connsiteX52" fmla="*/ 352800 w 1108800"/>
                <a:gd name="connsiteY52" fmla="*/ 1312800 h 1334400"/>
                <a:gd name="connsiteX53" fmla="*/ 393600 w 1108800"/>
                <a:gd name="connsiteY53" fmla="*/ 1308000 h 1334400"/>
                <a:gd name="connsiteX54" fmla="*/ 436800 w 1108800"/>
                <a:gd name="connsiteY54" fmla="*/ 1296000 h 1334400"/>
                <a:gd name="connsiteX55" fmla="*/ 475200 w 1108800"/>
                <a:gd name="connsiteY55" fmla="*/ 1284000 h 1334400"/>
                <a:gd name="connsiteX56" fmla="*/ 540000 w 1108800"/>
                <a:gd name="connsiteY56" fmla="*/ 1276800 h 1334400"/>
                <a:gd name="connsiteX57" fmla="*/ 607200 w 1108800"/>
                <a:gd name="connsiteY57" fmla="*/ 1281600 h 1334400"/>
                <a:gd name="connsiteX58" fmla="*/ 624000 w 1108800"/>
                <a:gd name="connsiteY58" fmla="*/ 1286400 h 1334400"/>
                <a:gd name="connsiteX59" fmla="*/ 645600 w 1108800"/>
                <a:gd name="connsiteY59" fmla="*/ 1291200 h 1334400"/>
                <a:gd name="connsiteX60" fmla="*/ 655200 w 1108800"/>
                <a:gd name="connsiteY60" fmla="*/ 1296000 h 1334400"/>
                <a:gd name="connsiteX61" fmla="*/ 691200 w 1108800"/>
                <a:gd name="connsiteY61" fmla="*/ 1291200 h 1334400"/>
                <a:gd name="connsiteX62" fmla="*/ 705600 w 1108800"/>
                <a:gd name="connsiteY62" fmla="*/ 1284000 h 1334400"/>
                <a:gd name="connsiteX63" fmla="*/ 717600 w 1108800"/>
                <a:gd name="connsiteY63" fmla="*/ 1274400 h 1334400"/>
                <a:gd name="connsiteX64" fmla="*/ 744000 w 1108800"/>
                <a:gd name="connsiteY64" fmla="*/ 1267200 h 1334400"/>
                <a:gd name="connsiteX65" fmla="*/ 765600 w 1108800"/>
                <a:gd name="connsiteY65" fmla="*/ 1262400 h 1334400"/>
                <a:gd name="connsiteX66" fmla="*/ 784800 w 1108800"/>
                <a:gd name="connsiteY66" fmla="*/ 1245600 h 1334400"/>
                <a:gd name="connsiteX67" fmla="*/ 796800 w 1108800"/>
                <a:gd name="connsiteY67" fmla="*/ 1238400 h 1334400"/>
                <a:gd name="connsiteX68" fmla="*/ 813600 w 1108800"/>
                <a:gd name="connsiteY68" fmla="*/ 1219200 h 1334400"/>
                <a:gd name="connsiteX69" fmla="*/ 835200 w 1108800"/>
                <a:gd name="connsiteY69" fmla="*/ 1209600 h 1334400"/>
                <a:gd name="connsiteX70" fmla="*/ 864000 w 1108800"/>
                <a:gd name="connsiteY70" fmla="*/ 1185600 h 1334400"/>
                <a:gd name="connsiteX71" fmla="*/ 873600 w 1108800"/>
                <a:gd name="connsiteY71" fmla="*/ 1180800 h 1334400"/>
                <a:gd name="connsiteX72" fmla="*/ 885600 w 1108800"/>
                <a:gd name="connsiteY72" fmla="*/ 1173600 h 1334400"/>
                <a:gd name="connsiteX73" fmla="*/ 895200 w 1108800"/>
                <a:gd name="connsiteY73" fmla="*/ 1166400 h 1334400"/>
                <a:gd name="connsiteX74" fmla="*/ 909600 w 1108800"/>
                <a:gd name="connsiteY74" fmla="*/ 1154400 h 1334400"/>
                <a:gd name="connsiteX75" fmla="*/ 964800 w 1108800"/>
                <a:gd name="connsiteY75" fmla="*/ 1130400 h 1334400"/>
                <a:gd name="connsiteX76" fmla="*/ 974400 w 1108800"/>
                <a:gd name="connsiteY76" fmla="*/ 1120800 h 1334400"/>
                <a:gd name="connsiteX77" fmla="*/ 998400 w 1108800"/>
                <a:gd name="connsiteY77" fmla="*/ 1108800 h 1334400"/>
                <a:gd name="connsiteX78" fmla="*/ 1005600 w 1108800"/>
                <a:gd name="connsiteY78" fmla="*/ 1104000 h 1334400"/>
                <a:gd name="connsiteX79" fmla="*/ 1015200 w 1108800"/>
                <a:gd name="connsiteY79" fmla="*/ 1089600 h 1334400"/>
                <a:gd name="connsiteX80" fmla="*/ 1017600 w 1108800"/>
                <a:gd name="connsiteY80" fmla="*/ 1082400 h 1334400"/>
                <a:gd name="connsiteX81" fmla="*/ 1032000 w 1108800"/>
                <a:gd name="connsiteY81" fmla="*/ 1070400 h 1334400"/>
                <a:gd name="connsiteX82" fmla="*/ 1039200 w 1108800"/>
                <a:gd name="connsiteY82" fmla="*/ 1068000 h 1334400"/>
                <a:gd name="connsiteX83" fmla="*/ 1046400 w 1108800"/>
                <a:gd name="connsiteY83" fmla="*/ 1063200 h 1334400"/>
                <a:gd name="connsiteX84" fmla="*/ 1053600 w 1108800"/>
                <a:gd name="connsiteY84" fmla="*/ 1060800 h 1334400"/>
                <a:gd name="connsiteX85" fmla="*/ 1068000 w 1108800"/>
                <a:gd name="connsiteY85" fmla="*/ 1051200 h 1334400"/>
                <a:gd name="connsiteX86" fmla="*/ 1075200 w 1108800"/>
                <a:gd name="connsiteY86" fmla="*/ 1046400 h 1334400"/>
                <a:gd name="connsiteX87" fmla="*/ 1089600 w 1108800"/>
                <a:gd name="connsiteY87" fmla="*/ 1032000 h 1334400"/>
                <a:gd name="connsiteX88" fmla="*/ 1094400 w 1108800"/>
                <a:gd name="connsiteY88" fmla="*/ 1010400 h 1334400"/>
                <a:gd name="connsiteX89" fmla="*/ 1101600 w 1108800"/>
                <a:gd name="connsiteY89" fmla="*/ 979200 h 1334400"/>
                <a:gd name="connsiteX90" fmla="*/ 1104000 w 1108800"/>
                <a:gd name="connsiteY90" fmla="*/ 972000 h 1334400"/>
                <a:gd name="connsiteX91" fmla="*/ 1108800 w 1108800"/>
                <a:gd name="connsiteY91" fmla="*/ 952800 h 1334400"/>
                <a:gd name="connsiteX92" fmla="*/ 1104000 w 1108800"/>
                <a:gd name="connsiteY92" fmla="*/ 909600 h 1334400"/>
                <a:gd name="connsiteX93" fmla="*/ 1099200 w 1108800"/>
                <a:gd name="connsiteY93" fmla="*/ 895200 h 1334400"/>
                <a:gd name="connsiteX94" fmla="*/ 1096800 w 1108800"/>
                <a:gd name="connsiteY94" fmla="*/ 888000 h 1334400"/>
                <a:gd name="connsiteX95" fmla="*/ 1096800 w 1108800"/>
                <a:gd name="connsiteY95" fmla="*/ 830400 h 1334400"/>
                <a:gd name="connsiteX96" fmla="*/ 1080000 w 1108800"/>
                <a:gd name="connsiteY96" fmla="*/ 813600 h 1334400"/>
                <a:gd name="connsiteX97" fmla="*/ 1056000 w 1108800"/>
                <a:gd name="connsiteY97" fmla="*/ 787200 h 1334400"/>
                <a:gd name="connsiteX98" fmla="*/ 1044000 w 1108800"/>
                <a:gd name="connsiteY98" fmla="*/ 772800 h 1334400"/>
                <a:gd name="connsiteX99" fmla="*/ 1029600 w 1108800"/>
                <a:gd name="connsiteY99" fmla="*/ 763200 h 1334400"/>
                <a:gd name="connsiteX100" fmla="*/ 1008000 w 1108800"/>
                <a:gd name="connsiteY100" fmla="*/ 748800 h 1334400"/>
                <a:gd name="connsiteX101" fmla="*/ 998400 w 1108800"/>
                <a:gd name="connsiteY101" fmla="*/ 746400 h 1334400"/>
                <a:gd name="connsiteX102" fmla="*/ 984000 w 1108800"/>
                <a:gd name="connsiteY102" fmla="*/ 739200 h 1334400"/>
                <a:gd name="connsiteX103" fmla="*/ 957600 w 1108800"/>
                <a:gd name="connsiteY103" fmla="*/ 734400 h 1334400"/>
                <a:gd name="connsiteX104" fmla="*/ 948000 w 1108800"/>
                <a:gd name="connsiteY104" fmla="*/ 732000 h 1334400"/>
                <a:gd name="connsiteX105" fmla="*/ 926400 w 1108800"/>
                <a:gd name="connsiteY105" fmla="*/ 724800 h 1334400"/>
                <a:gd name="connsiteX106" fmla="*/ 897600 w 1108800"/>
                <a:gd name="connsiteY106" fmla="*/ 722400 h 1334400"/>
                <a:gd name="connsiteX107" fmla="*/ 873600 w 1108800"/>
                <a:gd name="connsiteY107" fmla="*/ 715200 h 1334400"/>
                <a:gd name="connsiteX108" fmla="*/ 866400 w 1108800"/>
                <a:gd name="connsiteY108" fmla="*/ 710400 h 1334400"/>
                <a:gd name="connsiteX109" fmla="*/ 859200 w 1108800"/>
                <a:gd name="connsiteY109" fmla="*/ 708000 h 1334400"/>
                <a:gd name="connsiteX110" fmla="*/ 835200 w 1108800"/>
                <a:gd name="connsiteY110" fmla="*/ 700800 h 1334400"/>
                <a:gd name="connsiteX111" fmla="*/ 820800 w 1108800"/>
                <a:gd name="connsiteY111" fmla="*/ 696000 h 1334400"/>
                <a:gd name="connsiteX112" fmla="*/ 811200 w 1108800"/>
                <a:gd name="connsiteY112" fmla="*/ 691200 h 1334400"/>
                <a:gd name="connsiteX113" fmla="*/ 794400 w 1108800"/>
                <a:gd name="connsiteY113" fmla="*/ 681600 h 1334400"/>
                <a:gd name="connsiteX114" fmla="*/ 780000 w 1108800"/>
                <a:gd name="connsiteY114" fmla="*/ 676800 h 1334400"/>
                <a:gd name="connsiteX115" fmla="*/ 753600 w 1108800"/>
                <a:gd name="connsiteY115" fmla="*/ 652800 h 1334400"/>
                <a:gd name="connsiteX116" fmla="*/ 739200 w 1108800"/>
                <a:gd name="connsiteY116" fmla="*/ 633600 h 1334400"/>
                <a:gd name="connsiteX117" fmla="*/ 727200 w 1108800"/>
                <a:gd name="connsiteY117" fmla="*/ 628800 h 1334400"/>
                <a:gd name="connsiteX118" fmla="*/ 705600 w 1108800"/>
                <a:gd name="connsiteY118" fmla="*/ 609600 h 1334400"/>
                <a:gd name="connsiteX119" fmla="*/ 691200 w 1108800"/>
                <a:gd name="connsiteY119" fmla="*/ 600000 h 1334400"/>
                <a:gd name="connsiteX120" fmla="*/ 681600 w 1108800"/>
                <a:gd name="connsiteY120" fmla="*/ 590400 h 1334400"/>
                <a:gd name="connsiteX121" fmla="*/ 655200 w 1108800"/>
                <a:gd name="connsiteY121" fmla="*/ 576000 h 1334400"/>
                <a:gd name="connsiteX122" fmla="*/ 638400 w 1108800"/>
                <a:gd name="connsiteY122" fmla="*/ 561600 h 1334400"/>
                <a:gd name="connsiteX123" fmla="*/ 633600 w 1108800"/>
                <a:gd name="connsiteY123" fmla="*/ 547200 h 1334400"/>
                <a:gd name="connsiteX124" fmla="*/ 621600 w 1108800"/>
                <a:gd name="connsiteY124" fmla="*/ 528000 h 1334400"/>
                <a:gd name="connsiteX125" fmla="*/ 612000 w 1108800"/>
                <a:gd name="connsiteY125" fmla="*/ 477600 h 1334400"/>
                <a:gd name="connsiteX126" fmla="*/ 609600 w 1108800"/>
                <a:gd name="connsiteY126" fmla="*/ 453600 h 1334400"/>
                <a:gd name="connsiteX127" fmla="*/ 614400 w 1108800"/>
                <a:gd name="connsiteY127" fmla="*/ 360000 h 1334400"/>
                <a:gd name="connsiteX128" fmla="*/ 616800 w 1108800"/>
                <a:gd name="connsiteY128" fmla="*/ 345600 h 1334400"/>
                <a:gd name="connsiteX129" fmla="*/ 621600 w 1108800"/>
                <a:gd name="connsiteY129" fmla="*/ 312000 h 1334400"/>
                <a:gd name="connsiteX130" fmla="*/ 619200 w 1108800"/>
                <a:gd name="connsiteY130" fmla="*/ 261600 h 1334400"/>
                <a:gd name="connsiteX131" fmla="*/ 614400 w 1108800"/>
                <a:gd name="connsiteY131" fmla="*/ 244800 h 1334400"/>
                <a:gd name="connsiteX132" fmla="*/ 604800 w 1108800"/>
                <a:gd name="connsiteY132" fmla="*/ 235200 h 1334400"/>
                <a:gd name="connsiteX133" fmla="*/ 590400 w 1108800"/>
                <a:gd name="connsiteY133" fmla="*/ 230400 h 1334400"/>
                <a:gd name="connsiteX134" fmla="*/ 580800 w 1108800"/>
                <a:gd name="connsiteY134" fmla="*/ 223200 h 1334400"/>
                <a:gd name="connsiteX135" fmla="*/ 552000 w 1108800"/>
                <a:gd name="connsiteY135" fmla="*/ 201600 h 1334400"/>
                <a:gd name="connsiteX136" fmla="*/ 544800 w 1108800"/>
                <a:gd name="connsiteY136" fmla="*/ 192000 h 1334400"/>
                <a:gd name="connsiteX137" fmla="*/ 530400 w 1108800"/>
                <a:gd name="connsiteY137" fmla="*/ 177600 h 1334400"/>
                <a:gd name="connsiteX138" fmla="*/ 523200 w 1108800"/>
                <a:gd name="connsiteY138" fmla="*/ 170400 h 1334400"/>
                <a:gd name="connsiteX139" fmla="*/ 516000 w 1108800"/>
                <a:gd name="connsiteY139" fmla="*/ 165600 h 1334400"/>
                <a:gd name="connsiteX140" fmla="*/ 487200 w 1108800"/>
                <a:gd name="connsiteY140" fmla="*/ 141600 h 1334400"/>
                <a:gd name="connsiteX141" fmla="*/ 475200 w 1108800"/>
                <a:gd name="connsiteY141" fmla="*/ 134400 h 1334400"/>
                <a:gd name="connsiteX142" fmla="*/ 458400 w 1108800"/>
                <a:gd name="connsiteY142" fmla="*/ 115200 h 1334400"/>
                <a:gd name="connsiteX143" fmla="*/ 453600 w 1108800"/>
                <a:gd name="connsiteY143" fmla="*/ 108000 h 1334400"/>
                <a:gd name="connsiteX144" fmla="*/ 439200 w 1108800"/>
                <a:gd name="connsiteY144" fmla="*/ 96000 h 1334400"/>
                <a:gd name="connsiteX145" fmla="*/ 434400 w 1108800"/>
                <a:gd name="connsiteY145" fmla="*/ 88800 h 1334400"/>
                <a:gd name="connsiteX146" fmla="*/ 417600 w 1108800"/>
                <a:gd name="connsiteY146" fmla="*/ 72000 h 1334400"/>
                <a:gd name="connsiteX147" fmla="*/ 412800 w 1108800"/>
                <a:gd name="connsiteY147" fmla="*/ 64800 h 1334400"/>
                <a:gd name="connsiteX148" fmla="*/ 388800 w 1108800"/>
                <a:gd name="connsiteY148" fmla="*/ 40800 h 1334400"/>
                <a:gd name="connsiteX149" fmla="*/ 367200 w 1108800"/>
                <a:gd name="connsiteY149" fmla="*/ 16800 h 1334400"/>
                <a:gd name="connsiteX150" fmla="*/ 360000 w 1108800"/>
                <a:gd name="connsiteY150" fmla="*/ 9600 h 1334400"/>
                <a:gd name="connsiteX151" fmla="*/ 340800 w 1108800"/>
                <a:gd name="connsiteY151" fmla="*/ 0 h 1334400"/>
                <a:gd name="connsiteX152" fmla="*/ 314400 w 1108800"/>
                <a:gd name="connsiteY152" fmla="*/ 2400 h 1334400"/>
                <a:gd name="connsiteX153" fmla="*/ 304800 w 1108800"/>
                <a:gd name="connsiteY153" fmla="*/ 4800 h 1334400"/>
                <a:gd name="connsiteX154" fmla="*/ 276000 w 1108800"/>
                <a:gd name="connsiteY154" fmla="*/ 14400 h 1334400"/>
                <a:gd name="connsiteX155" fmla="*/ 261600 w 1108800"/>
                <a:gd name="connsiteY155" fmla="*/ 19200 h 1334400"/>
                <a:gd name="connsiteX156" fmla="*/ 223200 w 1108800"/>
                <a:gd name="connsiteY156" fmla="*/ 28800 h 1334400"/>
                <a:gd name="connsiteX157" fmla="*/ 204000 w 1108800"/>
                <a:gd name="connsiteY157" fmla="*/ 33600 h 1334400"/>
                <a:gd name="connsiteX158" fmla="*/ 194400 w 1108800"/>
                <a:gd name="connsiteY158" fmla="*/ 36000 h 1334400"/>
                <a:gd name="connsiteX159" fmla="*/ 160800 w 1108800"/>
                <a:gd name="connsiteY159" fmla="*/ 40800 h 1334400"/>
                <a:gd name="connsiteX160" fmla="*/ 124800 w 1108800"/>
                <a:gd name="connsiteY160" fmla="*/ 38400 h 1334400"/>
                <a:gd name="connsiteX161" fmla="*/ 108000 w 1108800"/>
                <a:gd name="connsiteY161" fmla="*/ 28800 h 1334400"/>
                <a:gd name="connsiteX162" fmla="*/ 76800 w 1108800"/>
                <a:gd name="connsiteY162" fmla="*/ 24000 h 1334400"/>
                <a:gd name="connsiteX163" fmla="*/ 57600 w 1108800"/>
                <a:gd name="connsiteY163" fmla="*/ 26400 h 1334400"/>
                <a:gd name="connsiteX164" fmla="*/ 48000 w 1108800"/>
                <a:gd name="connsiteY164" fmla="*/ 40800 h 1334400"/>
                <a:gd name="connsiteX165" fmla="*/ 43200 w 1108800"/>
                <a:gd name="connsiteY165" fmla="*/ 48000 h 1334400"/>
                <a:gd name="connsiteX166" fmla="*/ 38400 w 1108800"/>
                <a:gd name="connsiteY166" fmla="*/ 55200 h 1334400"/>
                <a:gd name="connsiteX167" fmla="*/ 31200 w 1108800"/>
                <a:gd name="connsiteY167" fmla="*/ 64800 h 1334400"/>
                <a:gd name="connsiteX168" fmla="*/ 24000 w 1108800"/>
                <a:gd name="connsiteY168" fmla="*/ 81600 h 1334400"/>
                <a:gd name="connsiteX169" fmla="*/ 9600 w 1108800"/>
                <a:gd name="connsiteY169" fmla="*/ 105600 h 133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1108800" h="1334400">
                  <a:moveTo>
                    <a:pt x="9600" y="105600"/>
                  </a:moveTo>
                  <a:lnTo>
                    <a:pt x="9600" y="105600"/>
                  </a:lnTo>
                  <a:cubicBezTo>
                    <a:pt x="10400" y="112800"/>
                    <a:pt x="11242" y="119995"/>
                    <a:pt x="12000" y="127200"/>
                  </a:cubicBezTo>
                  <a:cubicBezTo>
                    <a:pt x="12842" y="135196"/>
                    <a:pt x="12896" y="143302"/>
                    <a:pt x="14400" y="151200"/>
                  </a:cubicBezTo>
                  <a:cubicBezTo>
                    <a:pt x="16107" y="160160"/>
                    <a:pt x="19200" y="168800"/>
                    <a:pt x="21600" y="177600"/>
                  </a:cubicBezTo>
                  <a:cubicBezTo>
                    <a:pt x="22400" y="184000"/>
                    <a:pt x="23614" y="190362"/>
                    <a:pt x="24000" y="196800"/>
                  </a:cubicBezTo>
                  <a:cubicBezTo>
                    <a:pt x="26015" y="230378"/>
                    <a:pt x="25641" y="264111"/>
                    <a:pt x="28800" y="297600"/>
                  </a:cubicBezTo>
                  <a:cubicBezTo>
                    <a:pt x="29657" y="306681"/>
                    <a:pt x="33600" y="315200"/>
                    <a:pt x="36000" y="324000"/>
                  </a:cubicBezTo>
                  <a:cubicBezTo>
                    <a:pt x="34222" y="334671"/>
                    <a:pt x="30102" y="362552"/>
                    <a:pt x="26400" y="374400"/>
                  </a:cubicBezTo>
                  <a:cubicBezTo>
                    <a:pt x="24583" y="380215"/>
                    <a:pt x="21600" y="385600"/>
                    <a:pt x="19200" y="391200"/>
                  </a:cubicBezTo>
                  <a:cubicBezTo>
                    <a:pt x="18400" y="398400"/>
                    <a:pt x="18059" y="405666"/>
                    <a:pt x="16800" y="412800"/>
                  </a:cubicBezTo>
                  <a:cubicBezTo>
                    <a:pt x="15654" y="419297"/>
                    <a:pt x="13511" y="425578"/>
                    <a:pt x="12000" y="432000"/>
                  </a:cubicBezTo>
                  <a:cubicBezTo>
                    <a:pt x="10311" y="439180"/>
                    <a:pt x="8800" y="446400"/>
                    <a:pt x="7200" y="453600"/>
                  </a:cubicBezTo>
                  <a:cubicBezTo>
                    <a:pt x="6400" y="463200"/>
                    <a:pt x="5486" y="472791"/>
                    <a:pt x="4800" y="482400"/>
                  </a:cubicBezTo>
                  <a:cubicBezTo>
                    <a:pt x="3886" y="495192"/>
                    <a:pt x="3465" y="508019"/>
                    <a:pt x="2400" y="520800"/>
                  </a:cubicBezTo>
                  <a:cubicBezTo>
                    <a:pt x="1864" y="527228"/>
                    <a:pt x="800" y="533600"/>
                    <a:pt x="0" y="540000"/>
                  </a:cubicBezTo>
                  <a:cubicBezTo>
                    <a:pt x="3591" y="581893"/>
                    <a:pt x="3181" y="618335"/>
                    <a:pt x="14400" y="657600"/>
                  </a:cubicBezTo>
                  <a:cubicBezTo>
                    <a:pt x="16074" y="663458"/>
                    <a:pt x="19200" y="668800"/>
                    <a:pt x="21600" y="674400"/>
                  </a:cubicBezTo>
                  <a:cubicBezTo>
                    <a:pt x="23200" y="685600"/>
                    <a:pt x="25274" y="696742"/>
                    <a:pt x="26400" y="708000"/>
                  </a:cubicBezTo>
                  <a:cubicBezTo>
                    <a:pt x="27200" y="716000"/>
                    <a:pt x="27737" y="724031"/>
                    <a:pt x="28800" y="732000"/>
                  </a:cubicBezTo>
                  <a:cubicBezTo>
                    <a:pt x="29339" y="736043"/>
                    <a:pt x="30529" y="739976"/>
                    <a:pt x="31200" y="744000"/>
                  </a:cubicBezTo>
                  <a:cubicBezTo>
                    <a:pt x="34470" y="763618"/>
                    <a:pt x="31999" y="758396"/>
                    <a:pt x="38400" y="777600"/>
                  </a:cubicBezTo>
                  <a:cubicBezTo>
                    <a:pt x="46705" y="802514"/>
                    <a:pt x="39181" y="779162"/>
                    <a:pt x="48000" y="796800"/>
                  </a:cubicBezTo>
                  <a:cubicBezTo>
                    <a:pt x="49927" y="800653"/>
                    <a:pt x="50873" y="804947"/>
                    <a:pt x="52800" y="808800"/>
                  </a:cubicBezTo>
                  <a:cubicBezTo>
                    <a:pt x="56483" y="816167"/>
                    <a:pt x="61317" y="822936"/>
                    <a:pt x="64800" y="830400"/>
                  </a:cubicBezTo>
                  <a:cubicBezTo>
                    <a:pt x="66940" y="834985"/>
                    <a:pt x="67506" y="840194"/>
                    <a:pt x="69600" y="844800"/>
                  </a:cubicBezTo>
                  <a:cubicBezTo>
                    <a:pt x="71530" y="849047"/>
                    <a:pt x="74535" y="852722"/>
                    <a:pt x="76800" y="856800"/>
                  </a:cubicBezTo>
                  <a:cubicBezTo>
                    <a:pt x="78537" y="859927"/>
                    <a:pt x="80000" y="863200"/>
                    <a:pt x="81600" y="866400"/>
                  </a:cubicBezTo>
                  <a:cubicBezTo>
                    <a:pt x="83200" y="874400"/>
                    <a:pt x="84630" y="882436"/>
                    <a:pt x="86400" y="890400"/>
                  </a:cubicBezTo>
                  <a:cubicBezTo>
                    <a:pt x="87831" y="896840"/>
                    <a:pt x="91200" y="909600"/>
                    <a:pt x="91200" y="909600"/>
                  </a:cubicBezTo>
                  <a:cubicBezTo>
                    <a:pt x="92000" y="930400"/>
                    <a:pt x="92168" y="951234"/>
                    <a:pt x="93600" y="972000"/>
                  </a:cubicBezTo>
                  <a:cubicBezTo>
                    <a:pt x="93774" y="974524"/>
                    <a:pt x="96000" y="976670"/>
                    <a:pt x="96000" y="979200"/>
                  </a:cubicBezTo>
                  <a:cubicBezTo>
                    <a:pt x="96000" y="1015470"/>
                    <a:pt x="95021" y="997222"/>
                    <a:pt x="91200" y="1017600"/>
                  </a:cubicBezTo>
                  <a:cubicBezTo>
                    <a:pt x="89406" y="1027166"/>
                    <a:pt x="88091" y="1036816"/>
                    <a:pt x="86400" y="1046400"/>
                  </a:cubicBezTo>
                  <a:cubicBezTo>
                    <a:pt x="85691" y="1050417"/>
                    <a:pt x="84800" y="1054400"/>
                    <a:pt x="84000" y="1058400"/>
                  </a:cubicBezTo>
                  <a:cubicBezTo>
                    <a:pt x="84800" y="1076000"/>
                    <a:pt x="84647" y="1093669"/>
                    <a:pt x="86400" y="1111200"/>
                  </a:cubicBezTo>
                  <a:cubicBezTo>
                    <a:pt x="87056" y="1117764"/>
                    <a:pt x="89600" y="1124000"/>
                    <a:pt x="91200" y="1130400"/>
                  </a:cubicBezTo>
                  <a:cubicBezTo>
                    <a:pt x="95279" y="1146716"/>
                    <a:pt x="96862" y="1150248"/>
                    <a:pt x="98400" y="1166400"/>
                  </a:cubicBezTo>
                  <a:cubicBezTo>
                    <a:pt x="102019" y="1204397"/>
                    <a:pt x="94311" y="1190267"/>
                    <a:pt x="105600" y="1207200"/>
                  </a:cubicBezTo>
                  <a:cubicBezTo>
                    <a:pt x="106400" y="1214400"/>
                    <a:pt x="105870" y="1221876"/>
                    <a:pt x="108000" y="1228800"/>
                  </a:cubicBezTo>
                  <a:cubicBezTo>
                    <a:pt x="109176" y="1232623"/>
                    <a:pt x="112875" y="1235145"/>
                    <a:pt x="115200" y="1238400"/>
                  </a:cubicBezTo>
                  <a:cubicBezTo>
                    <a:pt x="128844" y="1257501"/>
                    <a:pt x="109769" y="1232879"/>
                    <a:pt x="127200" y="1252800"/>
                  </a:cubicBezTo>
                  <a:cubicBezTo>
                    <a:pt x="130573" y="1256655"/>
                    <a:pt x="133178" y="1261178"/>
                    <a:pt x="136800" y="1264800"/>
                  </a:cubicBezTo>
                  <a:cubicBezTo>
                    <a:pt x="139628" y="1267628"/>
                    <a:pt x="143440" y="1269309"/>
                    <a:pt x="146400" y="1272000"/>
                  </a:cubicBezTo>
                  <a:cubicBezTo>
                    <a:pt x="152260" y="1277327"/>
                    <a:pt x="157600" y="1283200"/>
                    <a:pt x="163200" y="1288800"/>
                  </a:cubicBezTo>
                  <a:cubicBezTo>
                    <a:pt x="172434" y="1298034"/>
                    <a:pt x="177816" y="1303736"/>
                    <a:pt x="189600" y="1312800"/>
                  </a:cubicBezTo>
                  <a:cubicBezTo>
                    <a:pt x="193297" y="1315644"/>
                    <a:pt x="197600" y="1317600"/>
                    <a:pt x="201600" y="1320000"/>
                  </a:cubicBezTo>
                  <a:cubicBezTo>
                    <a:pt x="203200" y="1322400"/>
                    <a:pt x="204053" y="1325523"/>
                    <a:pt x="206400" y="1327200"/>
                  </a:cubicBezTo>
                  <a:cubicBezTo>
                    <a:pt x="213438" y="1332227"/>
                    <a:pt x="224859" y="1333076"/>
                    <a:pt x="232800" y="1334400"/>
                  </a:cubicBezTo>
                  <a:cubicBezTo>
                    <a:pt x="254400" y="1332000"/>
                    <a:pt x="276098" y="1330362"/>
                    <a:pt x="297600" y="1327200"/>
                  </a:cubicBezTo>
                  <a:cubicBezTo>
                    <a:pt x="319269" y="1324013"/>
                    <a:pt x="308455" y="1322494"/>
                    <a:pt x="326400" y="1317600"/>
                  </a:cubicBezTo>
                  <a:cubicBezTo>
                    <a:pt x="331095" y="1316320"/>
                    <a:pt x="336012" y="1316070"/>
                    <a:pt x="340800" y="1315200"/>
                  </a:cubicBezTo>
                  <a:cubicBezTo>
                    <a:pt x="344813" y="1314470"/>
                    <a:pt x="348757" y="1313339"/>
                    <a:pt x="352800" y="1312800"/>
                  </a:cubicBezTo>
                  <a:cubicBezTo>
                    <a:pt x="359640" y="1311888"/>
                    <a:pt x="384875" y="1310094"/>
                    <a:pt x="393600" y="1308000"/>
                  </a:cubicBezTo>
                  <a:cubicBezTo>
                    <a:pt x="408133" y="1304512"/>
                    <a:pt x="422471" y="1300246"/>
                    <a:pt x="436800" y="1296000"/>
                  </a:cubicBezTo>
                  <a:cubicBezTo>
                    <a:pt x="461401" y="1288711"/>
                    <a:pt x="453039" y="1289540"/>
                    <a:pt x="475200" y="1284000"/>
                  </a:cubicBezTo>
                  <a:cubicBezTo>
                    <a:pt x="496215" y="1278746"/>
                    <a:pt x="518597" y="1278329"/>
                    <a:pt x="540000" y="1276800"/>
                  </a:cubicBezTo>
                  <a:cubicBezTo>
                    <a:pt x="549126" y="1277280"/>
                    <a:pt x="591275" y="1278614"/>
                    <a:pt x="607200" y="1281600"/>
                  </a:cubicBezTo>
                  <a:cubicBezTo>
                    <a:pt x="612924" y="1282673"/>
                    <a:pt x="618381" y="1284868"/>
                    <a:pt x="624000" y="1286400"/>
                  </a:cubicBezTo>
                  <a:cubicBezTo>
                    <a:pt x="633321" y="1288942"/>
                    <a:pt x="635605" y="1289201"/>
                    <a:pt x="645600" y="1291200"/>
                  </a:cubicBezTo>
                  <a:cubicBezTo>
                    <a:pt x="648800" y="1292800"/>
                    <a:pt x="651631" y="1295745"/>
                    <a:pt x="655200" y="1296000"/>
                  </a:cubicBezTo>
                  <a:cubicBezTo>
                    <a:pt x="665538" y="1296738"/>
                    <a:pt x="680308" y="1293378"/>
                    <a:pt x="691200" y="1291200"/>
                  </a:cubicBezTo>
                  <a:cubicBezTo>
                    <a:pt x="696000" y="1288800"/>
                    <a:pt x="701072" y="1286881"/>
                    <a:pt x="705600" y="1284000"/>
                  </a:cubicBezTo>
                  <a:cubicBezTo>
                    <a:pt x="709922" y="1281250"/>
                    <a:pt x="712907" y="1276453"/>
                    <a:pt x="717600" y="1274400"/>
                  </a:cubicBezTo>
                  <a:cubicBezTo>
                    <a:pt x="725957" y="1270744"/>
                    <a:pt x="735230" y="1269706"/>
                    <a:pt x="744000" y="1267200"/>
                  </a:cubicBezTo>
                  <a:cubicBezTo>
                    <a:pt x="760543" y="1262473"/>
                    <a:pt x="739613" y="1266731"/>
                    <a:pt x="765600" y="1262400"/>
                  </a:cubicBezTo>
                  <a:cubicBezTo>
                    <a:pt x="772000" y="1256800"/>
                    <a:pt x="778059" y="1250785"/>
                    <a:pt x="784800" y="1245600"/>
                  </a:cubicBezTo>
                  <a:cubicBezTo>
                    <a:pt x="788497" y="1242756"/>
                    <a:pt x="793361" y="1241552"/>
                    <a:pt x="796800" y="1238400"/>
                  </a:cubicBezTo>
                  <a:cubicBezTo>
                    <a:pt x="803069" y="1232654"/>
                    <a:pt x="806797" y="1224302"/>
                    <a:pt x="813600" y="1219200"/>
                  </a:cubicBezTo>
                  <a:cubicBezTo>
                    <a:pt x="819903" y="1214473"/>
                    <a:pt x="828409" y="1213595"/>
                    <a:pt x="835200" y="1209600"/>
                  </a:cubicBezTo>
                  <a:cubicBezTo>
                    <a:pt x="876882" y="1185081"/>
                    <a:pt x="838074" y="1205045"/>
                    <a:pt x="864000" y="1185600"/>
                  </a:cubicBezTo>
                  <a:cubicBezTo>
                    <a:pt x="866862" y="1183453"/>
                    <a:pt x="870473" y="1182537"/>
                    <a:pt x="873600" y="1180800"/>
                  </a:cubicBezTo>
                  <a:cubicBezTo>
                    <a:pt x="877678" y="1178535"/>
                    <a:pt x="881719" y="1176188"/>
                    <a:pt x="885600" y="1173600"/>
                  </a:cubicBezTo>
                  <a:cubicBezTo>
                    <a:pt x="888928" y="1171381"/>
                    <a:pt x="892077" y="1168899"/>
                    <a:pt x="895200" y="1166400"/>
                  </a:cubicBezTo>
                  <a:cubicBezTo>
                    <a:pt x="900079" y="1162497"/>
                    <a:pt x="904148" y="1157453"/>
                    <a:pt x="909600" y="1154400"/>
                  </a:cubicBezTo>
                  <a:cubicBezTo>
                    <a:pt x="944654" y="1134770"/>
                    <a:pt x="941536" y="1136216"/>
                    <a:pt x="964800" y="1130400"/>
                  </a:cubicBezTo>
                  <a:cubicBezTo>
                    <a:pt x="968000" y="1127200"/>
                    <a:pt x="970593" y="1123247"/>
                    <a:pt x="974400" y="1120800"/>
                  </a:cubicBezTo>
                  <a:cubicBezTo>
                    <a:pt x="981924" y="1115963"/>
                    <a:pt x="990958" y="1113761"/>
                    <a:pt x="998400" y="1108800"/>
                  </a:cubicBezTo>
                  <a:lnTo>
                    <a:pt x="1005600" y="1104000"/>
                  </a:lnTo>
                  <a:cubicBezTo>
                    <a:pt x="1008800" y="1099200"/>
                    <a:pt x="1013376" y="1095073"/>
                    <a:pt x="1015200" y="1089600"/>
                  </a:cubicBezTo>
                  <a:cubicBezTo>
                    <a:pt x="1016000" y="1087200"/>
                    <a:pt x="1016197" y="1084505"/>
                    <a:pt x="1017600" y="1082400"/>
                  </a:cubicBezTo>
                  <a:cubicBezTo>
                    <a:pt x="1020254" y="1078419"/>
                    <a:pt x="1027573" y="1072614"/>
                    <a:pt x="1032000" y="1070400"/>
                  </a:cubicBezTo>
                  <a:cubicBezTo>
                    <a:pt x="1034263" y="1069269"/>
                    <a:pt x="1036937" y="1069131"/>
                    <a:pt x="1039200" y="1068000"/>
                  </a:cubicBezTo>
                  <a:cubicBezTo>
                    <a:pt x="1041780" y="1066710"/>
                    <a:pt x="1043820" y="1064490"/>
                    <a:pt x="1046400" y="1063200"/>
                  </a:cubicBezTo>
                  <a:cubicBezTo>
                    <a:pt x="1048663" y="1062069"/>
                    <a:pt x="1051389" y="1062029"/>
                    <a:pt x="1053600" y="1060800"/>
                  </a:cubicBezTo>
                  <a:cubicBezTo>
                    <a:pt x="1058643" y="1057998"/>
                    <a:pt x="1063200" y="1054400"/>
                    <a:pt x="1068000" y="1051200"/>
                  </a:cubicBezTo>
                  <a:cubicBezTo>
                    <a:pt x="1070400" y="1049600"/>
                    <a:pt x="1073469" y="1048708"/>
                    <a:pt x="1075200" y="1046400"/>
                  </a:cubicBezTo>
                  <a:cubicBezTo>
                    <a:pt x="1084131" y="1034492"/>
                    <a:pt x="1079072" y="1039019"/>
                    <a:pt x="1089600" y="1032000"/>
                  </a:cubicBezTo>
                  <a:cubicBezTo>
                    <a:pt x="1096838" y="995808"/>
                    <a:pt x="1087621" y="1040904"/>
                    <a:pt x="1094400" y="1010400"/>
                  </a:cubicBezTo>
                  <a:cubicBezTo>
                    <a:pt x="1096938" y="998977"/>
                    <a:pt x="1097679" y="990963"/>
                    <a:pt x="1101600" y="979200"/>
                  </a:cubicBezTo>
                  <a:cubicBezTo>
                    <a:pt x="1102400" y="976800"/>
                    <a:pt x="1103386" y="974454"/>
                    <a:pt x="1104000" y="972000"/>
                  </a:cubicBezTo>
                  <a:lnTo>
                    <a:pt x="1108800" y="952800"/>
                  </a:lnTo>
                  <a:cubicBezTo>
                    <a:pt x="1107711" y="938644"/>
                    <a:pt x="1107811" y="923572"/>
                    <a:pt x="1104000" y="909600"/>
                  </a:cubicBezTo>
                  <a:cubicBezTo>
                    <a:pt x="1102669" y="904719"/>
                    <a:pt x="1100800" y="900000"/>
                    <a:pt x="1099200" y="895200"/>
                  </a:cubicBezTo>
                  <a:lnTo>
                    <a:pt x="1096800" y="888000"/>
                  </a:lnTo>
                  <a:cubicBezTo>
                    <a:pt x="1097948" y="871924"/>
                    <a:pt x="1101624" y="847283"/>
                    <a:pt x="1096800" y="830400"/>
                  </a:cubicBezTo>
                  <a:cubicBezTo>
                    <a:pt x="1094023" y="820679"/>
                    <a:pt x="1085977" y="820121"/>
                    <a:pt x="1080000" y="813600"/>
                  </a:cubicBezTo>
                  <a:cubicBezTo>
                    <a:pt x="1052902" y="784038"/>
                    <a:pt x="1073486" y="798857"/>
                    <a:pt x="1056000" y="787200"/>
                  </a:cubicBezTo>
                  <a:cubicBezTo>
                    <a:pt x="1051733" y="780800"/>
                    <a:pt x="1050397" y="777775"/>
                    <a:pt x="1044000" y="772800"/>
                  </a:cubicBezTo>
                  <a:cubicBezTo>
                    <a:pt x="1039446" y="769258"/>
                    <a:pt x="1033679" y="767279"/>
                    <a:pt x="1029600" y="763200"/>
                  </a:cubicBezTo>
                  <a:cubicBezTo>
                    <a:pt x="1020443" y="754043"/>
                    <a:pt x="1022530" y="754612"/>
                    <a:pt x="1008000" y="748800"/>
                  </a:cubicBezTo>
                  <a:cubicBezTo>
                    <a:pt x="1004937" y="747575"/>
                    <a:pt x="1001463" y="747625"/>
                    <a:pt x="998400" y="746400"/>
                  </a:cubicBezTo>
                  <a:cubicBezTo>
                    <a:pt x="993417" y="744407"/>
                    <a:pt x="989043" y="741034"/>
                    <a:pt x="984000" y="739200"/>
                  </a:cubicBezTo>
                  <a:cubicBezTo>
                    <a:pt x="980854" y="738056"/>
                    <a:pt x="959769" y="734834"/>
                    <a:pt x="957600" y="734400"/>
                  </a:cubicBezTo>
                  <a:cubicBezTo>
                    <a:pt x="954366" y="733753"/>
                    <a:pt x="951153" y="732970"/>
                    <a:pt x="948000" y="732000"/>
                  </a:cubicBezTo>
                  <a:cubicBezTo>
                    <a:pt x="940746" y="729768"/>
                    <a:pt x="933963" y="725430"/>
                    <a:pt x="926400" y="724800"/>
                  </a:cubicBezTo>
                  <a:lnTo>
                    <a:pt x="897600" y="722400"/>
                  </a:lnTo>
                  <a:cubicBezTo>
                    <a:pt x="870466" y="708833"/>
                    <a:pt x="909458" y="727153"/>
                    <a:pt x="873600" y="715200"/>
                  </a:cubicBezTo>
                  <a:cubicBezTo>
                    <a:pt x="870864" y="714288"/>
                    <a:pt x="868980" y="711690"/>
                    <a:pt x="866400" y="710400"/>
                  </a:cubicBezTo>
                  <a:cubicBezTo>
                    <a:pt x="864137" y="709269"/>
                    <a:pt x="861632" y="708695"/>
                    <a:pt x="859200" y="708000"/>
                  </a:cubicBezTo>
                  <a:cubicBezTo>
                    <a:pt x="833810" y="700746"/>
                    <a:pt x="869421" y="712207"/>
                    <a:pt x="835200" y="700800"/>
                  </a:cubicBezTo>
                  <a:cubicBezTo>
                    <a:pt x="830400" y="699200"/>
                    <a:pt x="825325" y="698263"/>
                    <a:pt x="820800" y="696000"/>
                  </a:cubicBezTo>
                  <a:cubicBezTo>
                    <a:pt x="817600" y="694400"/>
                    <a:pt x="814341" y="692913"/>
                    <a:pt x="811200" y="691200"/>
                  </a:cubicBezTo>
                  <a:cubicBezTo>
                    <a:pt x="805538" y="688111"/>
                    <a:pt x="800256" y="684303"/>
                    <a:pt x="794400" y="681600"/>
                  </a:cubicBezTo>
                  <a:cubicBezTo>
                    <a:pt x="789806" y="679480"/>
                    <a:pt x="784800" y="678400"/>
                    <a:pt x="780000" y="676800"/>
                  </a:cubicBezTo>
                  <a:cubicBezTo>
                    <a:pt x="769857" y="668686"/>
                    <a:pt x="762137" y="663234"/>
                    <a:pt x="753600" y="652800"/>
                  </a:cubicBezTo>
                  <a:cubicBezTo>
                    <a:pt x="747056" y="644802"/>
                    <a:pt x="747951" y="639069"/>
                    <a:pt x="739200" y="633600"/>
                  </a:cubicBezTo>
                  <a:cubicBezTo>
                    <a:pt x="735547" y="631317"/>
                    <a:pt x="731200" y="630400"/>
                    <a:pt x="727200" y="628800"/>
                  </a:cubicBezTo>
                  <a:cubicBezTo>
                    <a:pt x="720000" y="622400"/>
                    <a:pt x="713122" y="615618"/>
                    <a:pt x="705600" y="609600"/>
                  </a:cubicBezTo>
                  <a:cubicBezTo>
                    <a:pt x="701095" y="605996"/>
                    <a:pt x="695279" y="604079"/>
                    <a:pt x="691200" y="600000"/>
                  </a:cubicBezTo>
                  <a:cubicBezTo>
                    <a:pt x="688000" y="596800"/>
                    <a:pt x="685307" y="592995"/>
                    <a:pt x="681600" y="590400"/>
                  </a:cubicBezTo>
                  <a:cubicBezTo>
                    <a:pt x="646037" y="565506"/>
                    <a:pt x="686571" y="599528"/>
                    <a:pt x="655200" y="576000"/>
                  </a:cubicBezTo>
                  <a:cubicBezTo>
                    <a:pt x="649299" y="571575"/>
                    <a:pt x="644000" y="566400"/>
                    <a:pt x="638400" y="561600"/>
                  </a:cubicBezTo>
                  <a:cubicBezTo>
                    <a:pt x="636800" y="556800"/>
                    <a:pt x="635694" y="551806"/>
                    <a:pt x="633600" y="547200"/>
                  </a:cubicBezTo>
                  <a:cubicBezTo>
                    <a:pt x="631532" y="542651"/>
                    <a:pt x="624896" y="532944"/>
                    <a:pt x="621600" y="528000"/>
                  </a:cubicBezTo>
                  <a:cubicBezTo>
                    <a:pt x="620184" y="520922"/>
                    <a:pt x="612626" y="483859"/>
                    <a:pt x="612000" y="477600"/>
                  </a:cubicBezTo>
                  <a:lnTo>
                    <a:pt x="609600" y="453600"/>
                  </a:lnTo>
                  <a:cubicBezTo>
                    <a:pt x="610788" y="421530"/>
                    <a:pt x="610904" y="391463"/>
                    <a:pt x="614400" y="360000"/>
                  </a:cubicBezTo>
                  <a:cubicBezTo>
                    <a:pt x="614937" y="355164"/>
                    <a:pt x="616157" y="350424"/>
                    <a:pt x="616800" y="345600"/>
                  </a:cubicBezTo>
                  <a:cubicBezTo>
                    <a:pt x="621361" y="311394"/>
                    <a:pt x="616816" y="335919"/>
                    <a:pt x="621600" y="312000"/>
                  </a:cubicBezTo>
                  <a:cubicBezTo>
                    <a:pt x="620800" y="295200"/>
                    <a:pt x="620541" y="278365"/>
                    <a:pt x="619200" y="261600"/>
                  </a:cubicBezTo>
                  <a:cubicBezTo>
                    <a:pt x="619141" y="260865"/>
                    <a:pt x="615577" y="246448"/>
                    <a:pt x="614400" y="244800"/>
                  </a:cubicBezTo>
                  <a:cubicBezTo>
                    <a:pt x="611770" y="241117"/>
                    <a:pt x="608681" y="237528"/>
                    <a:pt x="604800" y="235200"/>
                  </a:cubicBezTo>
                  <a:cubicBezTo>
                    <a:pt x="600461" y="232597"/>
                    <a:pt x="595200" y="232000"/>
                    <a:pt x="590400" y="230400"/>
                  </a:cubicBezTo>
                  <a:cubicBezTo>
                    <a:pt x="587200" y="228000"/>
                    <a:pt x="584077" y="225494"/>
                    <a:pt x="580800" y="223200"/>
                  </a:cubicBezTo>
                  <a:cubicBezTo>
                    <a:pt x="568683" y="214718"/>
                    <a:pt x="562728" y="212328"/>
                    <a:pt x="552000" y="201600"/>
                  </a:cubicBezTo>
                  <a:cubicBezTo>
                    <a:pt x="549172" y="198772"/>
                    <a:pt x="547476" y="194973"/>
                    <a:pt x="544800" y="192000"/>
                  </a:cubicBezTo>
                  <a:cubicBezTo>
                    <a:pt x="540259" y="186954"/>
                    <a:pt x="535200" y="182400"/>
                    <a:pt x="530400" y="177600"/>
                  </a:cubicBezTo>
                  <a:cubicBezTo>
                    <a:pt x="528000" y="175200"/>
                    <a:pt x="526024" y="172283"/>
                    <a:pt x="523200" y="170400"/>
                  </a:cubicBezTo>
                  <a:cubicBezTo>
                    <a:pt x="520800" y="168800"/>
                    <a:pt x="518252" y="167402"/>
                    <a:pt x="516000" y="165600"/>
                  </a:cubicBezTo>
                  <a:cubicBezTo>
                    <a:pt x="506242" y="157794"/>
                    <a:pt x="497916" y="148029"/>
                    <a:pt x="487200" y="141600"/>
                  </a:cubicBezTo>
                  <a:cubicBezTo>
                    <a:pt x="483200" y="139200"/>
                    <a:pt x="478882" y="137264"/>
                    <a:pt x="475200" y="134400"/>
                  </a:cubicBezTo>
                  <a:cubicBezTo>
                    <a:pt x="468412" y="129121"/>
                    <a:pt x="463330" y="122101"/>
                    <a:pt x="458400" y="115200"/>
                  </a:cubicBezTo>
                  <a:cubicBezTo>
                    <a:pt x="456723" y="112853"/>
                    <a:pt x="455640" y="110040"/>
                    <a:pt x="453600" y="108000"/>
                  </a:cubicBezTo>
                  <a:cubicBezTo>
                    <a:pt x="449182" y="103582"/>
                    <a:pt x="443618" y="100418"/>
                    <a:pt x="439200" y="96000"/>
                  </a:cubicBezTo>
                  <a:cubicBezTo>
                    <a:pt x="437160" y="93960"/>
                    <a:pt x="436330" y="90944"/>
                    <a:pt x="434400" y="88800"/>
                  </a:cubicBezTo>
                  <a:cubicBezTo>
                    <a:pt x="429102" y="82913"/>
                    <a:pt x="422898" y="77887"/>
                    <a:pt x="417600" y="72000"/>
                  </a:cubicBezTo>
                  <a:cubicBezTo>
                    <a:pt x="415670" y="69856"/>
                    <a:pt x="414756" y="66919"/>
                    <a:pt x="412800" y="64800"/>
                  </a:cubicBezTo>
                  <a:cubicBezTo>
                    <a:pt x="405126" y="56487"/>
                    <a:pt x="394621" y="50501"/>
                    <a:pt x="388800" y="40800"/>
                  </a:cubicBezTo>
                  <a:cubicBezTo>
                    <a:pt x="377426" y="21844"/>
                    <a:pt x="386468" y="33927"/>
                    <a:pt x="367200" y="16800"/>
                  </a:cubicBezTo>
                  <a:cubicBezTo>
                    <a:pt x="364663" y="14545"/>
                    <a:pt x="362715" y="11636"/>
                    <a:pt x="360000" y="9600"/>
                  </a:cubicBezTo>
                  <a:cubicBezTo>
                    <a:pt x="350932" y="2799"/>
                    <a:pt x="349659" y="2953"/>
                    <a:pt x="340800" y="0"/>
                  </a:cubicBezTo>
                  <a:cubicBezTo>
                    <a:pt x="332000" y="800"/>
                    <a:pt x="323159" y="1232"/>
                    <a:pt x="314400" y="2400"/>
                  </a:cubicBezTo>
                  <a:cubicBezTo>
                    <a:pt x="311130" y="2836"/>
                    <a:pt x="307948" y="3816"/>
                    <a:pt x="304800" y="4800"/>
                  </a:cubicBezTo>
                  <a:cubicBezTo>
                    <a:pt x="295141" y="7818"/>
                    <a:pt x="285600" y="11200"/>
                    <a:pt x="276000" y="14400"/>
                  </a:cubicBezTo>
                  <a:cubicBezTo>
                    <a:pt x="275968" y="14411"/>
                    <a:pt x="261600" y="19200"/>
                    <a:pt x="261600" y="19200"/>
                  </a:cubicBezTo>
                  <a:lnTo>
                    <a:pt x="223200" y="28800"/>
                  </a:lnTo>
                  <a:lnTo>
                    <a:pt x="204000" y="33600"/>
                  </a:lnTo>
                  <a:cubicBezTo>
                    <a:pt x="200800" y="34400"/>
                    <a:pt x="197673" y="35591"/>
                    <a:pt x="194400" y="36000"/>
                  </a:cubicBezTo>
                  <a:cubicBezTo>
                    <a:pt x="170371" y="39004"/>
                    <a:pt x="181562" y="37340"/>
                    <a:pt x="160800" y="40800"/>
                  </a:cubicBezTo>
                  <a:cubicBezTo>
                    <a:pt x="148800" y="40000"/>
                    <a:pt x="136761" y="39659"/>
                    <a:pt x="124800" y="38400"/>
                  </a:cubicBezTo>
                  <a:cubicBezTo>
                    <a:pt x="104900" y="36305"/>
                    <a:pt x="124742" y="37171"/>
                    <a:pt x="108000" y="28800"/>
                  </a:cubicBezTo>
                  <a:cubicBezTo>
                    <a:pt x="104335" y="26968"/>
                    <a:pt x="76869" y="24009"/>
                    <a:pt x="76800" y="24000"/>
                  </a:cubicBezTo>
                  <a:cubicBezTo>
                    <a:pt x="70400" y="24800"/>
                    <a:pt x="63171" y="23150"/>
                    <a:pt x="57600" y="26400"/>
                  </a:cubicBezTo>
                  <a:cubicBezTo>
                    <a:pt x="52617" y="29307"/>
                    <a:pt x="51200" y="36000"/>
                    <a:pt x="48000" y="40800"/>
                  </a:cubicBezTo>
                  <a:lnTo>
                    <a:pt x="43200" y="48000"/>
                  </a:lnTo>
                  <a:cubicBezTo>
                    <a:pt x="41600" y="50400"/>
                    <a:pt x="40131" y="52892"/>
                    <a:pt x="38400" y="55200"/>
                  </a:cubicBezTo>
                  <a:lnTo>
                    <a:pt x="31200" y="64800"/>
                  </a:lnTo>
                  <a:cubicBezTo>
                    <a:pt x="29364" y="72144"/>
                    <a:pt x="29525" y="76075"/>
                    <a:pt x="24000" y="81600"/>
                  </a:cubicBezTo>
                  <a:cubicBezTo>
                    <a:pt x="16134" y="89466"/>
                    <a:pt x="12000" y="101600"/>
                    <a:pt x="9600" y="105600"/>
                  </a:cubicBezTo>
                  <a:close/>
                </a:path>
              </a:pathLst>
            </a:custGeom>
            <a:solidFill>
              <a:srgbClr val="E7E8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D5D852B9-7240-BA46-8595-647F3F372DCA}"/>
              </a:ext>
            </a:extLst>
          </p:cNvPr>
          <p:cNvSpPr txBox="1"/>
          <p:nvPr/>
        </p:nvSpPr>
        <p:spPr>
          <a:xfrm>
            <a:off x="95859" y="4419381"/>
            <a:ext cx="39870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ALBA II Upgrade</a:t>
            </a:r>
          </a:p>
        </p:txBody>
      </p:sp>
      <p:pic>
        <p:nvPicPr>
          <p:cNvPr id="7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665AE36-7C91-4164-812F-9F4333792A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9" y="59700"/>
            <a:ext cx="1270842" cy="634393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7E96582-A812-47D8-A1BE-A590954ABD5F}"/>
              </a:ext>
            </a:extLst>
          </p:cNvPr>
          <p:cNvSpPr txBox="1">
            <a:spLocks/>
          </p:cNvSpPr>
          <p:nvPr/>
        </p:nvSpPr>
        <p:spPr>
          <a:xfrm>
            <a:off x="7086600" y="48688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675" b="1" kern="1200">
                <a:solidFill>
                  <a:schemeClr val="bg1"/>
                </a:solidFill>
                <a:latin typeface="ClanOT-Book" panose="0200050303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14</a:t>
            </a:fld>
            <a:endParaRPr lang="es-ES" dirty="0"/>
          </a:p>
        </p:txBody>
      </p:sp>
      <p:pic>
        <p:nvPicPr>
          <p:cNvPr id="12" name="Picture 11" descr="Logo_ministerio-ICTS">
            <a:extLst>
              <a:ext uri="{FF2B5EF4-FFF2-40B4-BE49-F238E27FC236}">
                <a16:creationId xmlns:a16="http://schemas.microsoft.com/office/drawing/2014/main" id="{A4C4529D-420A-4376-872C-F95B1DA2C5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3594" y="4773089"/>
            <a:ext cx="1008878" cy="27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2F6EE5-DB4B-404C-A71D-E83E45FF22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9339" y="4734819"/>
            <a:ext cx="716493" cy="32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Logo next generation">
            <a:extLst>
              <a:ext uri="{FF2B5EF4-FFF2-40B4-BE49-F238E27FC236}">
                <a16:creationId xmlns:a16="http://schemas.microsoft.com/office/drawing/2014/main" id="{5CA81D1F-44FC-41B9-A9C1-9EE9E4F4ABB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2700" y="4736989"/>
            <a:ext cx="942928" cy="3032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602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58937BF-DC3F-0E43-9B47-49BD5A940D2E}"/>
              </a:ext>
            </a:extLst>
          </p:cNvPr>
          <p:cNvSpPr txBox="1"/>
          <p:nvPr/>
        </p:nvSpPr>
        <p:spPr>
          <a:xfrm>
            <a:off x="0" y="62094"/>
            <a:ext cx="7895063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II Objectives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1A5A365-F74B-47AD-B7B0-0F1E23E29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073" y="826204"/>
            <a:ext cx="5381687" cy="3022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9"/>
          <a:stretch/>
        </p:blipFill>
        <p:spPr>
          <a:xfrm>
            <a:off x="8220074" y="4305300"/>
            <a:ext cx="923925" cy="8338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3328" y="826204"/>
            <a:ext cx="70770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Replace the Storage ring Accelerator of ALBA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Upgrade the existing beamlines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Build new long beamlines</a:t>
            </a:r>
          </a:p>
        </p:txBody>
      </p:sp>
      <p:sp>
        <p:nvSpPr>
          <p:cNvPr id="5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86600" y="4868863"/>
            <a:ext cx="2057400" cy="274637"/>
          </a:xfrm>
        </p:spPr>
        <p:txBody>
          <a:bodyPr/>
          <a:lstStyle/>
          <a:p>
            <a:fld id="{AD0627C3-EE84-4211-8BCE-7A358FA88D44}" type="slidenum">
              <a:rPr lang="en-GB" altLang="en-US" smtClean="0"/>
              <a:pPr/>
              <a:t>15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F89A9939-99BC-4CA8-A58B-2AB9B8DDD1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5216" y="3123625"/>
                <a:ext cx="4375180" cy="18825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ca-ES" sz="1000" b="1" u="sng" dirty="0">
                    <a:solidFill>
                      <a:schemeClr val="tx2"/>
                    </a:solidFill>
                  </a:rPr>
                  <a:t>ALBA II </a:t>
                </a:r>
                <a:r>
                  <a:rPr lang="ca-ES" sz="1000" b="1" u="sng" dirty="0" err="1">
                    <a:solidFill>
                      <a:schemeClr val="tx2"/>
                    </a:solidFill>
                  </a:rPr>
                  <a:t>Design</a:t>
                </a:r>
                <a:r>
                  <a:rPr lang="ca-ES" sz="1000" b="1" u="sng" dirty="0">
                    <a:solidFill>
                      <a:schemeClr val="tx2"/>
                    </a:solidFill>
                  </a:rPr>
                  <a:t> </a:t>
                </a:r>
                <a:r>
                  <a:rPr lang="ca-ES" sz="1000" b="1" u="sng" dirty="0" err="1">
                    <a:solidFill>
                      <a:schemeClr val="tx2"/>
                    </a:solidFill>
                  </a:rPr>
                  <a:t>Constrains</a:t>
                </a:r>
                <a:endParaRPr lang="ca-ES" sz="1000" b="1" u="sng" dirty="0">
                  <a:solidFill>
                    <a:schemeClr val="tx2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000" b="1" u="sng" dirty="0">
                  <a:solidFill>
                    <a:schemeClr val="tx2"/>
                  </a:solidFill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000" b="1" dirty="0">
                    <a:solidFill>
                      <a:schemeClr val="tx2"/>
                    </a:solidFill>
                  </a:rPr>
                  <a:t>Keep beam energy </a:t>
                </a:r>
                <a:r>
                  <a:rPr lang="en-US" sz="1000" b="1" dirty="0">
                    <a:solidFill>
                      <a:srgbClr val="009282"/>
                    </a:solidFill>
                  </a:rPr>
                  <a:t>3 GeV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000" b="1" dirty="0">
                    <a:solidFill>
                      <a:schemeClr val="tx2"/>
                    </a:solidFill>
                  </a:rPr>
                  <a:t>Keep the </a:t>
                </a:r>
                <a:r>
                  <a:rPr lang="en-US" sz="1000" b="1" dirty="0">
                    <a:solidFill>
                      <a:srgbClr val="009282"/>
                    </a:solidFill>
                  </a:rPr>
                  <a:t>tunnel</a:t>
                </a:r>
                <a:r>
                  <a:rPr lang="en-US" sz="1000" b="1" dirty="0">
                    <a:solidFill>
                      <a:schemeClr val="tx2"/>
                    </a:solidFill>
                  </a:rPr>
                  <a:t> </a:t>
                </a:r>
                <a:r>
                  <a:rPr lang="en-US" sz="1000" b="1" dirty="0">
                    <a:solidFill>
                      <a:schemeClr val="tx2"/>
                    </a:solidFill>
                    <a:sym typeface="Wingdings" pitchFamily="2" charset="2"/>
                  </a:rPr>
                  <a:t> </a:t>
                </a:r>
                <a:r>
                  <a:rPr lang="en-US" sz="1000" b="1" dirty="0">
                    <a:solidFill>
                      <a:schemeClr val="tx2"/>
                    </a:solidFill>
                  </a:rPr>
                  <a:t>SR with similar compact circumference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</a:pPr>
                <a:endParaRPr lang="en-US" sz="1000" b="1" dirty="0">
                  <a:solidFill>
                    <a:schemeClr val="tx2"/>
                  </a:solidFill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000" b="1" dirty="0">
                    <a:solidFill>
                      <a:schemeClr val="tx2"/>
                    </a:solidFill>
                  </a:rPr>
                  <a:t>Keep </a:t>
                </a:r>
                <a:r>
                  <a:rPr lang="en-US" sz="1000" b="1" dirty="0">
                    <a:solidFill>
                      <a:srgbClr val="009282"/>
                    </a:solidFill>
                  </a:rPr>
                  <a:t>existing ID beamlines </a:t>
                </a:r>
                <a:r>
                  <a:rPr lang="en-US" sz="1000" b="1" dirty="0">
                    <a:solidFill>
                      <a:schemeClr val="tx2"/>
                    </a:solidFill>
                    <a:sym typeface="Wingdings" pitchFamily="2" charset="2"/>
                  </a:rPr>
                  <a:t> </a:t>
                </a:r>
                <a:r>
                  <a:rPr lang="en-US" sz="1000" b="1" dirty="0">
                    <a:solidFill>
                      <a:schemeClr val="tx2"/>
                    </a:solidFill>
                  </a:rPr>
                  <a:t>preserve 16 cells and source points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000" b="1" dirty="0">
                    <a:solidFill>
                      <a:schemeClr val="tx2"/>
                    </a:solidFill>
                  </a:rPr>
                  <a:t>Bending beamlines can be relocated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</a:pPr>
                <a:endParaRPr lang="en-US" sz="1000" b="1" dirty="0">
                  <a:solidFill>
                    <a:schemeClr val="tx2"/>
                  </a:solidFill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000" b="1" dirty="0">
                    <a:solidFill>
                      <a:schemeClr val="tx2"/>
                    </a:solidFill>
                  </a:rPr>
                  <a:t>Keep </a:t>
                </a:r>
                <a:r>
                  <a:rPr lang="en-US" sz="1000" b="1" dirty="0">
                    <a:solidFill>
                      <a:srgbClr val="009282"/>
                    </a:solidFill>
                  </a:rPr>
                  <a:t>injector</a:t>
                </a:r>
                <a:r>
                  <a:rPr lang="en-US" sz="1000" b="1" dirty="0">
                    <a:solidFill>
                      <a:schemeClr val="tx2"/>
                    </a:solidFill>
                  </a:rPr>
                  <a:t> (present </a:t>
                </a:r>
                <a:r>
                  <a:rPr lang="el-GR" sz="1000" b="1" dirty="0">
                    <a:solidFill>
                      <a:schemeClr val="tx2"/>
                    </a:solidFill>
                    <a:latin typeface="Calibri"/>
                  </a:rPr>
                  <a:t>ε</a:t>
                </a:r>
                <a:r>
                  <a:rPr lang="en-US" sz="1000" b="1" baseline="-25000" dirty="0">
                    <a:solidFill>
                      <a:schemeClr val="tx2"/>
                    </a:solidFill>
                  </a:rPr>
                  <a:t>x</a:t>
                </a:r>
                <a:r>
                  <a:rPr lang="en-US" sz="1000" b="1" baseline="30000" dirty="0">
                    <a:solidFill>
                      <a:schemeClr val="tx2"/>
                    </a:solidFill>
                  </a:rPr>
                  <a:t>booster</a:t>
                </a:r>
                <a:r>
                  <a:rPr lang="en-US" sz="1000" b="1" dirty="0">
                    <a:solidFill>
                      <a:schemeClr val="tx2"/>
                    </a:solidFill>
                  </a:rPr>
                  <a:t> = 10 nm</a:t>
                </a:r>
                <a:r>
                  <a:rPr lang="en-US" sz="1000" b="1" dirty="0">
                    <a:solidFill>
                      <a:schemeClr val="tx2"/>
                    </a:solidFill>
                    <a:latin typeface="Times New Roman"/>
                    <a:cs typeface="Times New Roman"/>
                  </a:rPr>
                  <a:t>∙</a:t>
                </a:r>
                <a:r>
                  <a:rPr lang="en-US" sz="1000" b="1" dirty="0">
                    <a:solidFill>
                      <a:schemeClr val="tx2"/>
                    </a:solidFill>
                  </a:rPr>
                  <a:t>rad)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000" b="1" dirty="0">
                    <a:solidFill>
                      <a:schemeClr val="tx2"/>
                    </a:solidFill>
                  </a:rPr>
                  <a:t>Keep </a:t>
                </a:r>
                <a:r>
                  <a:rPr lang="en-US" sz="1000" b="1" dirty="0">
                    <a:solidFill>
                      <a:srgbClr val="009282"/>
                    </a:solidFill>
                  </a:rPr>
                  <a:t>infrastructures</a:t>
                </a:r>
                <a:r>
                  <a:rPr lang="en-US" sz="1000" b="1" dirty="0">
                    <a:solidFill>
                      <a:schemeClr val="tx2"/>
                    </a:solidFill>
                  </a:rPr>
                  <a:t>, as much as possible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</a:pPr>
                <a:endParaRPr lang="en-US" sz="1000" b="1" dirty="0">
                  <a:solidFill>
                    <a:schemeClr val="tx2"/>
                  </a:solidFill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000" b="1" dirty="0">
                    <a:solidFill>
                      <a:srgbClr val="009282"/>
                    </a:solidFill>
                  </a:rPr>
                  <a:t>Straight sections </a:t>
                </a:r>
                <a14:m>
                  <m:oMath xmlns:m="http://schemas.openxmlformats.org/officeDocument/2006/math">
                    <m:r>
                      <a:rPr lang="en-US" sz="1000" b="1" i="1">
                        <a:solidFill>
                          <a:srgbClr val="00928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000" b="1" dirty="0">
                    <a:solidFill>
                      <a:srgbClr val="009282"/>
                    </a:solidFill>
                  </a:rPr>
                  <a:t>4 m</a:t>
                </a:r>
                <a:r>
                  <a:rPr lang="en-US" sz="1000" b="1" dirty="0">
                    <a:solidFill>
                      <a:schemeClr val="tx2"/>
                    </a:solidFill>
                  </a:rPr>
                  <a:t>, with </a:t>
                </a:r>
                <a:r>
                  <a:rPr lang="en-US" sz="1000" b="1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β</a:t>
                </a:r>
                <a:r>
                  <a:rPr lang="en-US" sz="1000" b="1" baseline="-25000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x</a:t>
                </a:r>
                <a:r>
                  <a:rPr lang="en-US" sz="1000" b="1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1000" b="1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~ </m:t>
                    </m:r>
                  </m:oMath>
                </a14:m>
                <a:r>
                  <a:rPr lang="en-US" sz="1000" b="1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β</a:t>
                </a:r>
                <a:r>
                  <a:rPr lang="en-US" sz="1000" b="1" baseline="-25000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y</a:t>
                </a:r>
                <a14:m>
                  <m:oMath xmlns:m="http://schemas.openxmlformats.org/officeDocument/2006/math">
                    <m:r>
                      <a:rPr lang="en-US" sz="1000" b="1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~</m:t>
                    </m:r>
                  </m:oMath>
                </a14:m>
                <a:r>
                  <a:rPr lang="en-US" sz="1000" b="1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 2 m</a:t>
                </a:r>
                <a:endParaRPr lang="en-US" sz="1000" b="1" dirty="0">
                  <a:solidFill>
                    <a:schemeClr val="tx2"/>
                  </a:solidFill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000" b="1" dirty="0">
                    <a:solidFill>
                      <a:schemeClr val="tx2"/>
                    </a:solidFill>
                  </a:rPr>
                  <a:t>Reduce </a:t>
                </a:r>
                <a:r>
                  <a:rPr lang="en-US" sz="1000" b="1" dirty="0">
                    <a:solidFill>
                      <a:srgbClr val="009282"/>
                    </a:solidFill>
                  </a:rPr>
                  <a:t>emittance</a:t>
                </a:r>
                <a:r>
                  <a:rPr lang="en-US" sz="1000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1000" b="1" dirty="0">
                    <a:solidFill>
                      <a:schemeClr val="tx2"/>
                    </a:solidFill>
                  </a:rPr>
                  <a:t>by more than a factor 10 </a:t>
                </a:r>
                <a:r>
                  <a:rPr lang="en-US" sz="1000" b="1" dirty="0">
                    <a:solidFill>
                      <a:srgbClr val="009282"/>
                    </a:solidFill>
                  </a:rPr>
                  <a:t>(&lt;400pmrad)</a:t>
                </a:r>
              </a:p>
            </p:txBody>
          </p:sp>
        </mc:Choice>
        <mc:Fallback xmlns=""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F89A9939-99BC-4CA8-A58B-2AB9B8DDD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16" y="3123625"/>
                <a:ext cx="4375180" cy="1882556"/>
              </a:xfrm>
              <a:prstGeom prst="rect">
                <a:avLst/>
              </a:prstGeom>
              <a:blipFill>
                <a:blip r:embed="rId5"/>
                <a:stretch>
                  <a:fillRect t="-647" b="-1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52F81C5-E97C-43BE-A698-5C1610FAA2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06" r="6756"/>
          <a:stretch/>
        </p:blipFill>
        <p:spPr>
          <a:xfrm>
            <a:off x="7519893" y="-6531"/>
            <a:ext cx="1630639" cy="152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67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BD0D351-D71A-4490-B5CF-1ED2246BE72D}"/>
              </a:ext>
            </a:extLst>
          </p:cNvPr>
          <p:cNvSpPr txBox="1"/>
          <p:nvPr/>
        </p:nvSpPr>
        <p:spPr>
          <a:xfrm>
            <a:off x="134414" y="762459"/>
            <a:ext cx="782427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Starting the design</a:t>
            </a:r>
          </a:p>
          <a:p>
            <a:r>
              <a:rPr lang="en-US" sz="1600" dirty="0">
                <a:solidFill>
                  <a:srgbClr val="00B050"/>
                </a:solidFill>
              </a:rPr>
              <a:t>Presenting to funding agencies the ‘pre-White Paper’</a:t>
            </a:r>
          </a:p>
          <a:p>
            <a:r>
              <a:rPr lang="en-US" sz="1600" dirty="0"/>
              <a:t>   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ALBA II included in 2021-2024 ALBA Strategy Plan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          First funding for prototyping (ALBA01) – 7.5 M€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                     </a:t>
            </a:r>
            <a:r>
              <a:rPr lang="en-US" sz="1600" dirty="0">
                <a:solidFill>
                  <a:srgbClr val="00B050"/>
                </a:solidFill>
              </a:rPr>
              <a:t>Funding for 1</a:t>
            </a:r>
            <a:r>
              <a:rPr lang="en-US" sz="1600" baseline="30000" dirty="0">
                <a:solidFill>
                  <a:srgbClr val="00B050"/>
                </a:solidFill>
              </a:rPr>
              <a:t>st</a:t>
            </a:r>
            <a:r>
              <a:rPr lang="en-US" sz="1600" dirty="0">
                <a:solidFill>
                  <a:srgbClr val="00B050"/>
                </a:solidFill>
              </a:rPr>
              <a:t> ALBA II BL (ALBA05) – 10 M€</a:t>
            </a:r>
          </a:p>
          <a:p>
            <a:r>
              <a:rPr lang="en-US" sz="1600" dirty="0">
                <a:solidFill>
                  <a:srgbClr val="00B050"/>
                </a:solidFill>
              </a:rPr>
              <a:t>	  New plots assigned for Long BLs extension - 16 M€</a:t>
            </a:r>
          </a:p>
          <a:p>
            <a:r>
              <a:rPr lang="en-US" sz="1600" dirty="0"/>
              <a:t>	            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White Paper published</a:t>
            </a:r>
          </a:p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	             Decision on long BLs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en-US" sz="1600" dirty="0">
                <a:solidFill>
                  <a:srgbClr val="00B050"/>
                </a:solidFill>
              </a:rPr>
              <a:t>               Government approval long-term budget (2024-2038)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		                       Define project work packages</a:t>
            </a:r>
            <a:endParaRPr lang="en-US" sz="1600" dirty="0">
              <a:solidFill>
                <a:srgbClr val="00B050"/>
              </a:solidFill>
            </a:endParaRPr>
          </a:p>
          <a:p>
            <a:endParaRPr lang="en-US" sz="1600" dirty="0">
              <a:solidFill>
                <a:srgbClr val="00B050"/>
              </a:solidFill>
            </a:endParaRPr>
          </a:p>
          <a:p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dirty="0">
                <a:solidFill>
                  <a:srgbClr val="00B050"/>
                </a:solidFill>
              </a:rPr>
              <a:t>	                       Prototyping</a:t>
            </a:r>
          </a:p>
          <a:p>
            <a:r>
              <a:rPr lang="en-US" sz="1600" dirty="0">
                <a:solidFill>
                  <a:srgbClr val="00B050"/>
                </a:solidFill>
              </a:rPr>
              <a:t>		   Design</a:t>
            </a:r>
          </a:p>
          <a:p>
            <a:r>
              <a:rPr lang="en-US" sz="1600" dirty="0">
                <a:solidFill>
                  <a:srgbClr val="00B050"/>
                </a:solidFill>
              </a:rPr>
              <a:t>			        Production + Assembly</a:t>
            </a:r>
          </a:p>
          <a:p>
            <a:r>
              <a:rPr lang="en-US" sz="1600" dirty="0">
                <a:solidFill>
                  <a:srgbClr val="00B050"/>
                </a:solidFill>
              </a:rPr>
              <a:t>					        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highlight>
                  <a:srgbClr val="C0C0C0"/>
                </a:highlight>
              </a:rPr>
              <a:t>Dark period</a:t>
            </a:r>
          </a:p>
          <a:p>
            <a:r>
              <a:rPr lang="en-US" sz="1600" dirty="0">
                <a:solidFill>
                  <a:srgbClr val="00B050"/>
                </a:solidFill>
              </a:rPr>
              <a:t>						             Operation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	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EF0D23-4C5F-4C48-A1E4-087B6165E89E}"/>
              </a:ext>
            </a:extLst>
          </p:cNvPr>
          <p:cNvSpPr txBox="1"/>
          <p:nvPr/>
        </p:nvSpPr>
        <p:spPr>
          <a:xfrm>
            <a:off x="0" y="62094"/>
            <a:ext cx="7895063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II Main Dates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36D25C-E664-4748-9C12-E2B28BBF0A2B}"/>
              </a:ext>
            </a:extLst>
          </p:cNvPr>
          <p:cNvCxnSpPr>
            <a:cxnSpLocks/>
          </p:cNvCxnSpPr>
          <p:nvPr/>
        </p:nvCxnSpPr>
        <p:spPr>
          <a:xfrm flipV="1">
            <a:off x="199729" y="875210"/>
            <a:ext cx="0" cy="2730137"/>
          </a:xfrm>
          <a:prstGeom prst="straightConnector1">
            <a:avLst/>
          </a:prstGeom>
          <a:ln w="12700">
            <a:solidFill>
              <a:srgbClr val="00B05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0BAF80-64C0-4CE6-9044-9E8AE2AC9EC0}"/>
              </a:ext>
            </a:extLst>
          </p:cNvPr>
          <p:cNvCxnSpPr>
            <a:cxnSpLocks/>
          </p:cNvCxnSpPr>
          <p:nvPr/>
        </p:nvCxnSpPr>
        <p:spPr>
          <a:xfrm flipV="1">
            <a:off x="717889" y="1332410"/>
            <a:ext cx="0" cy="2272938"/>
          </a:xfrm>
          <a:prstGeom prst="straightConnector1">
            <a:avLst/>
          </a:prstGeom>
          <a:ln w="12700">
            <a:solidFill>
              <a:srgbClr val="0070C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0780B19-70A7-4615-B486-A4ABBFD5DCB0}"/>
              </a:ext>
            </a:extLst>
          </p:cNvPr>
          <p:cNvCxnSpPr>
            <a:cxnSpLocks/>
          </p:cNvCxnSpPr>
          <p:nvPr/>
        </p:nvCxnSpPr>
        <p:spPr>
          <a:xfrm flipV="1">
            <a:off x="1220809" y="1835330"/>
            <a:ext cx="0" cy="1770018"/>
          </a:xfrm>
          <a:prstGeom prst="straightConnector1">
            <a:avLst/>
          </a:prstGeom>
          <a:ln w="12700">
            <a:solidFill>
              <a:srgbClr val="00B05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711ECA8-CD53-4F40-9C3C-8384EEB6BFF3}"/>
              </a:ext>
            </a:extLst>
          </p:cNvPr>
          <p:cNvCxnSpPr>
            <a:cxnSpLocks/>
          </p:cNvCxnSpPr>
          <p:nvPr/>
        </p:nvCxnSpPr>
        <p:spPr>
          <a:xfrm flipV="1">
            <a:off x="1723729" y="2340300"/>
            <a:ext cx="0" cy="1265048"/>
          </a:xfrm>
          <a:prstGeom prst="straightConnector1">
            <a:avLst/>
          </a:prstGeom>
          <a:ln w="12700">
            <a:solidFill>
              <a:srgbClr val="0070C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12AA737-83BD-4AFC-903F-8554F3C8B4BD}"/>
              </a:ext>
            </a:extLst>
          </p:cNvPr>
          <p:cNvCxnSpPr>
            <a:cxnSpLocks/>
          </p:cNvCxnSpPr>
          <p:nvPr/>
        </p:nvCxnSpPr>
        <p:spPr>
          <a:xfrm flipV="1">
            <a:off x="2712424" y="2834638"/>
            <a:ext cx="0" cy="770709"/>
          </a:xfrm>
          <a:prstGeom prst="straightConnector1">
            <a:avLst/>
          </a:prstGeom>
          <a:ln w="12700">
            <a:solidFill>
              <a:srgbClr val="00B05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9A2AD84-028D-4CF0-B63F-F96DB9676E96}"/>
              </a:ext>
            </a:extLst>
          </p:cNvPr>
          <p:cNvSpPr txBox="1"/>
          <p:nvPr/>
        </p:nvSpPr>
        <p:spPr>
          <a:xfrm>
            <a:off x="134414" y="3354281"/>
            <a:ext cx="8108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2020</a:t>
            </a:r>
            <a:r>
              <a:rPr lang="en-US" sz="1600" b="1" dirty="0"/>
              <a:t> 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2021</a:t>
            </a:r>
            <a:r>
              <a:rPr lang="en-US" sz="1600" b="1" dirty="0"/>
              <a:t>  </a:t>
            </a:r>
            <a:r>
              <a:rPr lang="en-US" sz="1600" b="1" dirty="0">
                <a:solidFill>
                  <a:srgbClr val="00B050"/>
                </a:solidFill>
              </a:rPr>
              <a:t>2022</a:t>
            </a:r>
            <a:r>
              <a:rPr lang="en-US" sz="1600" b="1" dirty="0"/>
              <a:t> 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2023</a:t>
            </a:r>
            <a:r>
              <a:rPr lang="en-US" sz="1600" b="1" dirty="0"/>
              <a:t>  </a:t>
            </a:r>
            <a:r>
              <a:rPr lang="en-US" sz="1600" b="1" dirty="0">
                <a:solidFill>
                  <a:srgbClr val="00B050"/>
                </a:solidFill>
              </a:rPr>
              <a:t>2024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r>
              <a:rPr lang="en-US" sz="1600" b="1" dirty="0">
                <a:solidFill>
                  <a:srgbClr val="00B050"/>
                </a:solidFill>
              </a:rPr>
              <a:t>2025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2026  2027  2028  2029 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C0C0C0"/>
                </a:highlight>
              </a:rPr>
              <a:t>2030  2031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2032  2033 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2D2A8EC-11D6-49C9-8368-433A68B824E1}"/>
              </a:ext>
            </a:extLst>
          </p:cNvPr>
          <p:cNvCxnSpPr>
            <a:cxnSpLocks/>
          </p:cNvCxnSpPr>
          <p:nvPr/>
        </p:nvCxnSpPr>
        <p:spPr>
          <a:xfrm flipV="1">
            <a:off x="6278312" y="3409406"/>
            <a:ext cx="0" cy="1580605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17AACF5-3DDE-4C25-9F1F-361F8E1B089A}"/>
              </a:ext>
            </a:extLst>
          </p:cNvPr>
          <p:cNvCxnSpPr>
            <a:cxnSpLocks/>
          </p:cNvCxnSpPr>
          <p:nvPr/>
        </p:nvCxnSpPr>
        <p:spPr>
          <a:xfrm flipH="1">
            <a:off x="1275076" y="4142096"/>
            <a:ext cx="88028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6CD4605-EA86-4A45-9102-363948267B67}"/>
              </a:ext>
            </a:extLst>
          </p:cNvPr>
          <p:cNvCxnSpPr>
            <a:cxnSpLocks/>
          </p:cNvCxnSpPr>
          <p:nvPr/>
        </p:nvCxnSpPr>
        <p:spPr>
          <a:xfrm>
            <a:off x="2796801" y="4142096"/>
            <a:ext cx="839337" cy="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ECC0FDC-4A6E-4176-8FCA-E21A814C7D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616" y="1033530"/>
            <a:ext cx="2912789" cy="17230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3B9342-7ADB-4135-8E6B-549D9BE81D66}"/>
              </a:ext>
            </a:extLst>
          </p:cNvPr>
          <p:cNvSpPr txBox="1"/>
          <p:nvPr/>
        </p:nvSpPr>
        <p:spPr>
          <a:xfrm>
            <a:off x="6073597" y="713329"/>
            <a:ext cx="241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September 2025</a:t>
            </a:r>
          </a:p>
        </p:txBody>
      </p:sp>
    </p:spTree>
    <p:extLst>
      <p:ext uri="{BB962C8B-B14F-4D97-AF65-F5344CB8AC3E}">
        <p14:creationId xmlns:p14="http://schemas.microsoft.com/office/powerpoint/2010/main" val="2348744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F15E297-283D-4E77-B185-9FB0195C06BC}"/>
              </a:ext>
            </a:extLst>
          </p:cNvPr>
          <p:cNvSpPr txBox="1"/>
          <p:nvPr/>
        </p:nvSpPr>
        <p:spPr>
          <a:xfrm>
            <a:off x="0" y="62094"/>
            <a:ext cx="7895063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II Lattice Design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CF1D24-A315-414B-9980-A187431157AC}"/>
              </a:ext>
            </a:extLst>
          </p:cNvPr>
          <p:cNvSpPr txBox="1"/>
          <p:nvPr/>
        </p:nvSpPr>
        <p:spPr>
          <a:xfrm>
            <a:off x="365760" y="645022"/>
            <a:ext cx="45300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October 2024 5</a:t>
            </a:r>
            <a:r>
              <a:rPr lang="en-US" dirty="0">
                <a:sym typeface="Wingdings" panose="05000000000000000000" pitchFamily="2" charset="2"/>
              </a:rPr>
              <a:t>BA with octupoles (ESLS’24)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September 2025 Alpha lattice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1" name="Content Placeholder 18">
            <a:extLst>
              <a:ext uri="{FF2B5EF4-FFF2-40B4-BE49-F238E27FC236}">
                <a16:creationId xmlns:a16="http://schemas.microsoft.com/office/drawing/2014/main" id="{6A31F612-C9D4-41F3-8EFE-1B4CB56544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766" y="958651"/>
            <a:ext cx="8300467" cy="7368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626FF0-9590-4553-8631-9ADA71758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37" y="2177645"/>
            <a:ext cx="7239126" cy="296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28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F15E297-283D-4E77-B185-9FB0195C06BC}"/>
              </a:ext>
            </a:extLst>
          </p:cNvPr>
          <p:cNvSpPr txBox="1"/>
          <p:nvPr/>
        </p:nvSpPr>
        <p:spPr>
          <a:xfrm>
            <a:off x="0" y="62094"/>
            <a:ext cx="7895063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II Correction Scheme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5C2BBA-0C3F-4134-A325-6B21C4BE86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74" y="978463"/>
            <a:ext cx="9037482" cy="2711609"/>
          </a:xfrm>
          <a:prstGeom prst="rect">
            <a:avLst/>
          </a:prstGeom>
        </p:spPr>
      </p:pic>
      <p:sp>
        <p:nvSpPr>
          <p:cNvPr id="2" name="Diamond 1">
            <a:extLst>
              <a:ext uri="{FF2B5EF4-FFF2-40B4-BE49-F238E27FC236}">
                <a16:creationId xmlns:a16="http://schemas.microsoft.com/office/drawing/2014/main" id="{DA0F9B41-AF68-497D-9C5C-86BB460FDE54}"/>
              </a:ext>
            </a:extLst>
          </p:cNvPr>
          <p:cNvSpPr/>
          <p:nvPr/>
        </p:nvSpPr>
        <p:spPr>
          <a:xfrm>
            <a:off x="3389319" y="3867764"/>
            <a:ext cx="294968" cy="169606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65C8F6-F7BE-4BAB-903F-38B7A46B6474}"/>
              </a:ext>
            </a:extLst>
          </p:cNvPr>
          <p:cNvSpPr txBox="1"/>
          <p:nvPr/>
        </p:nvSpPr>
        <p:spPr>
          <a:xfrm>
            <a:off x="3411442" y="3778562"/>
            <a:ext cx="252478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11 BPM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11 HCM (7 in Sext, 4 in SS)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11 VCM (7 in Sext, 4 in SS)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16 quadrupole gradients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11 SKCOR in octupoles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62AC9CB-B675-4FBB-B21C-F3FB4DA171FE}"/>
              </a:ext>
            </a:extLst>
          </p:cNvPr>
          <p:cNvSpPr/>
          <p:nvPr/>
        </p:nvSpPr>
        <p:spPr>
          <a:xfrm>
            <a:off x="3459374" y="4052830"/>
            <a:ext cx="154858" cy="169606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4 Points 4">
            <a:extLst>
              <a:ext uri="{FF2B5EF4-FFF2-40B4-BE49-F238E27FC236}">
                <a16:creationId xmlns:a16="http://schemas.microsoft.com/office/drawing/2014/main" id="{7CF91428-9B58-4C94-88A3-F13B9B160B17}"/>
              </a:ext>
            </a:extLst>
          </p:cNvPr>
          <p:cNvSpPr/>
          <p:nvPr/>
        </p:nvSpPr>
        <p:spPr>
          <a:xfrm rot="18527606">
            <a:off x="3433006" y="4753391"/>
            <a:ext cx="206477" cy="221225"/>
          </a:xfrm>
          <a:prstGeom prst="star4">
            <a:avLst>
              <a:gd name="adj" fmla="val 191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59D81BF-BACF-422F-B484-7F1E67601EDB}"/>
              </a:ext>
            </a:extLst>
          </p:cNvPr>
          <p:cNvSpPr/>
          <p:nvPr/>
        </p:nvSpPr>
        <p:spPr>
          <a:xfrm flipV="1">
            <a:off x="3463062" y="4325674"/>
            <a:ext cx="154858" cy="169606"/>
          </a:xfrm>
          <a:prstGeom prst="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24767B-F8F3-4C37-8679-14DAA012B8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06" r="6756"/>
          <a:stretch/>
        </p:blipFill>
        <p:spPr>
          <a:xfrm>
            <a:off x="7519893" y="-6531"/>
            <a:ext cx="1630639" cy="152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20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F15E297-283D-4E77-B185-9FB0195C06BC}"/>
              </a:ext>
            </a:extLst>
          </p:cNvPr>
          <p:cNvSpPr txBox="1"/>
          <p:nvPr/>
        </p:nvSpPr>
        <p:spPr>
          <a:xfrm>
            <a:off x="0" y="62094"/>
            <a:ext cx="7895063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II Lattice Design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CF1D24-A315-414B-9980-A187431157AC}"/>
              </a:ext>
            </a:extLst>
          </p:cNvPr>
          <p:cNvSpPr txBox="1"/>
          <p:nvPr/>
        </p:nvSpPr>
        <p:spPr>
          <a:xfrm>
            <a:off x="365760" y="645022"/>
            <a:ext cx="5741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Octupoles ON only during injection? </a:t>
            </a:r>
            <a:r>
              <a:rPr lang="en-US" dirty="0">
                <a:sym typeface="Wingdings" panose="05000000000000000000" pitchFamily="2" charset="2"/>
              </a:rPr>
              <a:t> improve lifetime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11967-4AF3-4836-8B82-6B7A9E02B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4" y="1809820"/>
            <a:ext cx="2086924" cy="1855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841DB-4B09-4E38-95DB-4DB7F9ED5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253" y="1495948"/>
            <a:ext cx="6754761" cy="280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15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10EC8C-E71A-4897-A337-C5F76C5F2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pPr/>
              <a:t>2</a:t>
            </a:fld>
            <a:endParaRPr lang="es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ADE302-7E03-4806-A120-D7CFE9259060}"/>
              </a:ext>
            </a:extLst>
          </p:cNvPr>
          <p:cNvSpPr txBox="1"/>
          <p:nvPr/>
        </p:nvSpPr>
        <p:spPr>
          <a:xfrm>
            <a:off x="0" y="0"/>
            <a:ext cx="9142478" cy="51434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Operation</a:t>
            </a:r>
          </a:p>
        </p:txBody>
      </p:sp>
    </p:spTree>
    <p:extLst>
      <p:ext uri="{BB962C8B-B14F-4D97-AF65-F5344CB8AC3E}">
        <p14:creationId xmlns:p14="http://schemas.microsoft.com/office/powerpoint/2010/main" val="2467829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17A799B-6398-4B54-B79B-B6C6877E7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91" y="1149653"/>
            <a:ext cx="1866314" cy="32094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8134A8-1966-472D-980B-FA2437C1136D}"/>
              </a:ext>
            </a:extLst>
          </p:cNvPr>
          <p:cNvSpPr txBox="1"/>
          <p:nvPr/>
        </p:nvSpPr>
        <p:spPr>
          <a:xfrm>
            <a:off x="0" y="62094"/>
            <a:ext cx="7895063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II Prototyping</a:t>
            </a:r>
          </a:p>
        </p:txBody>
      </p:sp>
      <p:pic>
        <p:nvPicPr>
          <p:cNvPr id="11" name="Picture 10" descr="A machine with wires and wires&#10;&#10;Description automatically generated">
            <a:extLst>
              <a:ext uri="{FF2B5EF4-FFF2-40B4-BE49-F238E27FC236}">
                <a16:creationId xmlns:a16="http://schemas.microsoft.com/office/drawing/2014/main" id="{0A76E57A-D256-495B-AC44-616771F6B8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28104" y="1501750"/>
            <a:ext cx="3209496" cy="2505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CD7FC1-949F-4E5B-AF4C-4E5F5710DA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91004">
            <a:off x="6840838" y="868260"/>
            <a:ext cx="1312033" cy="1390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43C7AD-5463-49A5-B07B-2CD7FC35FC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35719" y="2906224"/>
            <a:ext cx="1573892" cy="1331955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C068E1B-505F-4554-8F15-9211A7282443}"/>
              </a:ext>
            </a:extLst>
          </p:cNvPr>
          <p:cNvSpPr/>
          <p:nvPr/>
        </p:nvSpPr>
        <p:spPr>
          <a:xfrm>
            <a:off x="2660008" y="2412858"/>
            <a:ext cx="341289" cy="744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A162C6C-D4EE-47E8-823F-C18103446D4B}"/>
              </a:ext>
            </a:extLst>
          </p:cNvPr>
          <p:cNvSpPr/>
          <p:nvPr/>
        </p:nvSpPr>
        <p:spPr>
          <a:xfrm rot="5400000">
            <a:off x="7352021" y="2156493"/>
            <a:ext cx="341289" cy="744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72594C-9DD0-46FE-A6AA-F4E8083DBB70}"/>
              </a:ext>
            </a:extLst>
          </p:cNvPr>
          <p:cNvSpPr txBox="1"/>
          <p:nvPr/>
        </p:nvSpPr>
        <p:spPr>
          <a:xfrm>
            <a:off x="1515436" y="4359148"/>
            <a:ext cx="325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Straight Section SR corrector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D56947-BD84-47B6-B920-379395B2FF26}"/>
              </a:ext>
            </a:extLst>
          </p:cNvPr>
          <p:cNvSpPr txBox="1"/>
          <p:nvPr/>
        </p:nvSpPr>
        <p:spPr>
          <a:xfrm>
            <a:off x="6464720" y="4359148"/>
            <a:ext cx="2115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BPM test chamber and buttons</a:t>
            </a:r>
          </a:p>
        </p:txBody>
      </p:sp>
    </p:spTree>
    <p:extLst>
      <p:ext uri="{BB962C8B-B14F-4D97-AF65-F5344CB8AC3E}">
        <p14:creationId xmlns:p14="http://schemas.microsoft.com/office/powerpoint/2010/main" val="2408965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7E11D5-9565-42F7-8169-F04DE3F03C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136" y="746477"/>
            <a:ext cx="2215668" cy="1543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D5FC2-D5BE-4059-9DBE-1C382B67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634" y="2360646"/>
            <a:ext cx="2215667" cy="1586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932A56-69D3-46EB-8B4A-8A85860971FE}"/>
              </a:ext>
            </a:extLst>
          </p:cNvPr>
          <p:cNvSpPr txBox="1"/>
          <p:nvPr/>
        </p:nvSpPr>
        <p:spPr>
          <a:xfrm>
            <a:off x="0" y="62094"/>
            <a:ext cx="7895063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II Prototyping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8A4924-49A4-4C68-AB36-75EDE041C2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395" y="3127673"/>
            <a:ext cx="2989814" cy="1237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2873D6-94BD-458F-8943-8D147D6596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64" b="90000" l="2217" r="96279">
                        <a14:foregroundMark x1="7047" y1="84318" x2="7047" y2="84318"/>
                        <a14:foregroundMark x1="5384" y1="64318" x2="5384" y2="64318"/>
                        <a14:foregroundMark x1="15598" y1="53636" x2="15598" y2="53636"/>
                        <a14:foregroundMark x1="25337" y1="61591" x2="25337" y2="61591"/>
                        <a14:foregroundMark x1="36421" y1="34545" x2="36421" y2="34545"/>
                        <a14:foregroundMark x1="46397" y1="27727" x2="46397" y2="27727"/>
                        <a14:foregroundMark x1="56611" y1="20455" x2="56611" y2="20455"/>
                        <a14:foregroundMark x1="65717" y1="28636" x2="65717" y2="28636"/>
                        <a14:foregroundMark x1="76010" y1="21364" x2="76010" y2="21364"/>
                        <a14:foregroundMark x1="81235" y1="16136" x2="81235" y2="16136"/>
                        <a14:foregroundMark x1="90182" y1="9773" x2="90182" y2="9773"/>
                        <a14:foregroundMark x1="92557" y1="19091" x2="92557" y2="19091"/>
                        <a14:foregroundMark x1="96279" y1="19545" x2="96279" y2="19545"/>
                        <a14:foregroundMark x1="78622" y1="13182" x2="78622" y2="13182"/>
                        <a14:foregroundMark x1="2296" y1="87727" x2="2296" y2="87727"/>
                        <a14:foregroundMark x1="74109" y1="17045" x2="74109" y2="17045"/>
                        <a14:foregroundMark x1="88678" y1="6364" x2="88678" y2="6364"/>
                        <a14:foregroundMark x1="40618" y1="52273" x2="40618" y2="52273"/>
                        <a14:foregroundMark x1="6017" y1="81136" x2="6017" y2="81136"/>
                        <a14:backgroundMark x1="32779" y1="74545" x2="32779" y2="74545"/>
                        <a14:backgroundMark x1="37846" y1="65227" x2="37846" y2="65227"/>
                        <a14:backgroundMark x1="36105" y1="63864" x2="36105" y2="63864"/>
                        <a14:backgroundMark x1="76880" y1="40227" x2="76880" y2="40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60"/>
          <a:stretch/>
        </p:blipFill>
        <p:spPr>
          <a:xfrm>
            <a:off x="5751939" y="3903751"/>
            <a:ext cx="3166727" cy="1071669"/>
          </a:xfrm>
          <a:prstGeom prst="rect">
            <a:avLst/>
          </a:prstGeom>
        </p:spPr>
      </p:pic>
      <p:pic>
        <p:nvPicPr>
          <p:cNvPr id="12" name="Picture 11" descr="A large metal piece with holes&#10;&#10;Description automatically generated with medium confidence">
            <a:extLst>
              <a:ext uri="{FF2B5EF4-FFF2-40B4-BE49-F238E27FC236}">
                <a16:creationId xmlns:a16="http://schemas.microsoft.com/office/drawing/2014/main" id="{E4257D1A-1AB5-45C1-9E13-B9735C192C8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535" y="2289580"/>
            <a:ext cx="2218857" cy="1105809"/>
          </a:xfrm>
          <a:prstGeom prst="rect">
            <a:avLst/>
          </a:prstGeom>
        </p:spPr>
      </p:pic>
      <p:pic>
        <p:nvPicPr>
          <p:cNvPr id="13" name="Picture 12" descr="A metal piece of metal with black shoes on it&#10;&#10;Description automatically generated">
            <a:extLst>
              <a:ext uri="{FF2B5EF4-FFF2-40B4-BE49-F238E27FC236}">
                <a16:creationId xmlns:a16="http://schemas.microsoft.com/office/drawing/2014/main" id="{AFAD2306-68A3-43F9-981E-3C29311703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39"/>
          <a:stretch/>
        </p:blipFill>
        <p:spPr>
          <a:xfrm>
            <a:off x="5904626" y="889296"/>
            <a:ext cx="1383972" cy="1850338"/>
          </a:xfrm>
          <a:prstGeom prst="rect">
            <a:avLst/>
          </a:prstGeom>
        </p:spPr>
      </p:pic>
      <p:pic>
        <p:nvPicPr>
          <p:cNvPr id="14" name="Picture 13" descr="A large metal piece of machinery&#10;&#10;Description automatically generated">
            <a:extLst>
              <a:ext uri="{FF2B5EF4-FFF2-40B4-BE49-F238E27FC236}">
                <a16:creationId xmlns:a16="http://schemas.microsoft.com/office/drawing/2014/main" id="{9A33E799-269B-42C5-86D0-60B0B89653B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651" y="899815"/>
            <a:ext cx="2215668" cy="954998"/>
          </a:xfrm>
          <a:prstGeom prst="rect">
            <a:avLst/>
          </a:prstGeom>
        </p:spPr>
      </p:pic>
      <p:pic>
        <p:nvPicPr>
          <p:cNvPr id="15" name="Picture 14" descr="A blue machine in a warehouse&#10;&#10;Description automatically generated">
            <a:extLst>
              <a:ext uri="{FF2B5EF4-FFF2-40B4-BE49-F238E27FC236}">
                <a16:creationId xmlns:a16="http://schemas.microsoft.com/office/drawing/2014/main" id="{F4B6C275-F467-48A4-9CDE-BB87EDC95E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535" y="3535465"/>
            <a:ext cx="2215668" cy="15459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BC0AC6-DC58-4D7C-B76C-F84FAF776F7A}"/>
              </a:ext>
            </a:extLst>
          </p:cNvPr>
          <p:cNvSpPr txBox="1"/>
          <p:nvPr/>
        </p:nvSpPr>
        <p:spPr>
          <a:xfrm rot="20676205">
            <a:off x="5673636" y="3137030"/>
            <a:ext cx="322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 dummies to test Girder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50201BD-3812-4531-8054-AF6B64877551}"/>
              </a:ext>
            </a:extLst>
          </p:cNvPr>
          <p:cNvSpPr/>
          <p:nvPr/>
        </p:nvSpPr>
        <p:spPr>
          <a:xfrm>
            <a:off x="2738835" y="1069671"/>
            <a:ext cx="341289" cy="744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134F2CE-D89C-44AE-9A99-76BCC8509CA9}"/>
              </a:ext>
            </a:extLst>
          </p:cNvPr>
          <p:cNvSpPr/>
          <p:nvPr/>
        </p:nvSpPr>
        <p:spPr>
          <a:xfrm>
            <a:off x="2738834" y="2584242"/>
            <a:ext cx="341289" cy="744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78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932A56-69D3-46EB-8B4A-8A85860971FE}"/>
              </a:ext>
            </a:extLst>
          </p:cNvPr>
          <p:cNvSpPr txBox="1"/>
          <p:nvPr/>
        </p:nvSpPr>
        <p:spPr>
          <a:xfrm>
            <a:off x="0" y="62094"/>
            <a:ext cx="7895063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II Prototyping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C3EFB1-3778-497A-9711-63D0987403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5" r="1111"/>
          <a:stretch/>
        </p:blipFill>
        <p:spPr>
          <a:xfrm>
            <a:off x="708228" y="1015442"/>
            <a:ext cx="2029346" cy="15127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60F386-CCF6-458D-9F0F-B2E9312267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463" y="1101180"/>
            <a:ext cx="1473309" cy="11439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857B9C-2FE2-4D11-A2AC-982B9A0D55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5546" y="1015442"/>
            <a:ext cx="1890944" cy="1556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C3D719-8F0F-4862-A3D7-1878667A1D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0211" y="3005382"/>
            <a:ext cx="2417814" cy="14663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95D02FF-7015-4AA3-BF64-AB5E68416800}"/>
              </a:ext>
            </a:extLst>
          </p:cNvPr>
          <p:cNvSpPr txBox="1"/>
          <p:nvPr/>
        </p:nvSpPr>
        <p:spPr>
          <a:xfrm>
            <a:off x="6490211" y="4471726"/>
            <a:ext cx="241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CuCrZr chamber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5C10F90-AFE2-4528-BEC1-8C257F286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502" y="2651154"/>
            <a:ext cx="5049962" cy="2510761"/>
          </a:xfrm>
          <a:prstGeom prst="snip2DiagRect">
            <a:avLst>
              <a:gd name="adj1" fmla="val 12071"/>
              <a:gd name="adj2" fmla="val 36894"/>
            </a:avLst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BC4DBEF3-CCD0-4782-9C16-3E50B4EF0273}"/>
              </a:ext>
            </a:extLst>
          </p:cNvPr>
          <p:cNvSpPr/>
          <p:nvPr/>
        </p:nvSpPr>
        <p:spPr>
          <a:xfrm>
            <a:off x="2900915" y="1423249"/>
            <a:ext cx="341289" cy="744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B167AEC-9423-4DAE-8426-3DE78BBE30CB}"/>
              </a:ext>
            </a:extLst>
          </p:cNvPr>
          <p:cNvSpPr/>
          <p:nvPr/>
        </p:nvSpPr>
        <p:spPr>
          <a:xfrm rot="5400000">
            <a:off x="7528472" y="2252855"/>
            <a:ext cx="341289" cy="744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C56219-2D99-4E64-8285-7FD6E5327859}"/>
              </a:ext>
            </a:extLst>
          </p:cNvPr>
          <p:cNvSpPr txBox="1"/>
          <p:nvPr/>
        </p:nvSpPr>
        <p:spPr>
          <a:xfrm>
            <a:off x="1918185" y="2676991"/>
            <a:ext cx="202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Vacuum test bench</a:t>
            </a:r>
          </a:p>
        </p:txBody>
      </p:sp>
    </p:spTree>
    <p:extLst>
      <p:ext uri="{BB962C8B-B14F-4D97-AF65-F5344CB8AC3E}">
        <p14:creationId xmlns:p14="http://schemas.microsoft.com/office/powerpoint/2010/main" val="508207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78134A8-1966-472D-980B-FA2437C1136D}"/>
              </a:ext>
            </a:extLst>
          </p:cNvPr>
          <p:cNvSpPr txBox="1"/>
          <p:nvPr/>
        </p:nvSpPr>
        <p:spPr>
          <a:xfrm>
            <a:off x="0" y="62094"/>
            <a:ext cx="7895063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II Eng. design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EF1729-1E39-43AC-BDAA-D8DD7902B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84" y="2765322"/>
            <a:ext cx="8429610" cy="16468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4D6D48-D5A5-4AE6-B13D-45157CB596BE}"/>
              </a:ext>
            </a:extLst>
          </p:cNvPr>
          <p:cNvSpPr txBox="1"/>
          <p:nvPr/>
        </p:nvSpPr>
        <p:spPr>
          <a:xfrm>
            <a:off x="2875936" y="4493950"/>
            <a:ext cx="410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extraction </a:t>
            </a:r>
            <a:r>
              <a:rPr lang="en-US" dirty="0">
                <a:sym typeface="Wingdings" panose="05000000000000000000" pitchFamily="2" charset="2"/>
              </a:rPr>
              <a:t> magnets modifications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2ACE9E-0146-4380-899A-587DE1086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7312"/>
            <a:ext cx="9144000" cy="127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63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F57E79-F6C2-4FBB-803D-CF688B48E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214" y="675411"/>
            <a:ext cx="6426388" cy="30885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8134A8-1966-472D-980B-FA2437C1136D}"/>
              </a:ext>
            </a:extLst>
          </p:cNvPr>
          <p:cNvSpPr txBox="1"/>
          <p:nvPr/>
        </p:nvSpPr>
        <p:spPr>
          <a:xfrm>
            <a:off x="0" y="62094"/>
            <a:ext cx="7895063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II Implementation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ADC8B-2DE0-488C-A8DE-413CBEB136B9}"/>
              </a:ext>
            </a:extLst>
          </p:cNvPr>
          <p:cNvSpPr txBox="1"/>
          <p:nvPr/>
        </p:nvSpPr>
        <p:spPr>
          <a:xfrm>
            <a:off x="348085" y="744036"/>
            <a:ext cx="252478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Tunnel Removal and Installation plan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Required spaces for storage and assembly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7E4F7F-6BC0-4C9A-AE27-D4C02E12BE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06" r="6756"/>
          <a:stretch/>
        </p:blipFill>
        <p:spPr>
          <a:xfrm>
            <a:off x="7519893" y="-6531"/>
            <a:ext cx="1630639" cy="1522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460F26-08F4-448E-B955-520CDEE682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067725" y="2140257"/>
            <a:ext cx="1820956" cy="40613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AD99D4-C78A-4A0F-92BF-9BD653C57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40937" y="1947789"/>
            <a:ext cx="2562147" cy="37555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1644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8937BF-DC3F-0E43-9B47-49BD5A940D2E}"/>
              </a:ext>
            </a:extLst>
          </p:cNvPr>
          <p:cNvSpPr txBox="1"/>
          <p:nvPr/>
        </p:nvSpPr>
        <p:spPr>
          <a:xfrm>
            <a:off x="1" y="1531542"/>
            <a:ext cx="9144000" cy="8436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behalf of the Accelerator Division</a:t>
            </a:r>
          </a:p>
          <a:p>
            <a:pPr algn="ct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ALBA II team,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937BF-DC3F-0E43-9B47-49BD5A940D2E}"/>
              </a:ext>
            </a:extLst>
          </p:cNvPr>
          <p:cNvSpPr txBox="1"/>
          <p:nvPr/>
        </p:nvSpPr>
        <p:spPr>
          <a:xfrm>
            <a:off x="0" y="2686915"/>
            <a:ext cx="9144000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your attention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86600" y="4868863"/>
            <a:ext cx="2057400" cy="274637"/>
          </a:xfrm>
        </p:spPr>
        <p:txBody>
          <a:bodyPr/>
          <a:lstStyle/>
          <a:p>
            <a:fld id="{32957E72-6B32-4D84-8CCA-C8610581103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82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A59ECD-5C5C-CE4C-A6A4-6551DFC2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pPr/>
              <a:t>3</a:t>
            </a:fld>
            <a:endParaRPr lang="es-E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FE7BA0-4694-4F3B-99B6-CF12C5012B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30" r="1613" b="1329"/>
          <a:stretch/>
        </p:blipFill>
        <p:spPr>
          <a:xfrm>
            <a:off x="558328" y="666202"/>
            <a:ext cx="7978250" cy="447398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1998B4E-252C-49DB-B2A9-8938E9793056}"/>
              </a:ext>
            </a:extLst>
          </p:cNvPr>
          <p:cNvSpPr txBox="1"/>
          <p:nvPr/>
        </p:nvSpPr>
        <p:spPr>
          <a:xfrm>
            <a:off x="1248936" y="62094"/>
            <a:ext cx="6646127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Synchrotron Light Source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5C2E9625-2E3A-4F21-B143-72BCCF39E2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" y="0"/>
            <a:ext cx="2734353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8FFEBD-0538-4313-92A9-05488CC5BB5F}"/>
              </a:ext>
            </a:extLst>
          </p:cNvPr>
          <p:cNvSpPr txBox="1"/>
          <p:nvPr/>
        </p:nvSpPr>
        <p:spPr>
          <a:xfrm>
            <a:off x="3292681" y="2227190"/>
            <a:ext cx="2246812" cy="13520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100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0.1 </a:t>
            </a:r>
            <a:r>
              <a:rPr lang="ca-ES" sz="1000" dirty="0" err="1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1000" dirty="0" err="1">
                <a:latin typeface="Arial" panose="020B0604020202020204" pitchFamily="34" charset="0"/>
                <a:cs typeface="Arial" panose="020B0604020202020204" pitchFamily="34" charset="0"/>
              </a:rPr>
              <a:t>Booster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0.1-3.0 </a:t>
            </a:r>
            <a:r>
              <a:rPr lang="ca-ES" sz="1000" dirty="0" err="1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1000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 Ring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3.0 </a:t>
            </a:r>
            <a:r>
              <a:rPr lang="ca-ES" sz="1000" dirty="0" err="1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268.8 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4.5 </a:t>
            </a:r>
            <a:r>
              <a:rPr lang="ca-ES" sz="1000" dirty="0" err="1">
                <a:latin typeface="Arial" panose="020B0604020202020204" pitchFamily="34" charset="0"/>
                <a:cs typeface="Arial" panose="020B0604020202020204" pitchFamily="34" charset="0"/>
              </a:rPr>
              <a:t>nm·rad</a:t>
            </a: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250 </a:t>
            </a:r>
            <a:r>
              <a:rPr lang="ca-ES" sz="1000" dirty="0" err="1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 in Top-Up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18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78D7E88-FBFA-BC42-A38A-B41E80643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296900"/>
              </p:ext>
            </p:extLst>
          </p:nvPr>
        </p:nvGraphicFramePr>
        <p:xfrm>
          <a:off x="4049775" y="4154936"/>
          <a:ext cx="981110" cy="843515"/>
        </p:xfrm>
        <a:graphic>
          <a:graphicData uri="http://schemas.openxmlformats.org/drawingml/2006/table">
            <a:tbl>
              <a:tblPr/>
              <a:tblGrid>
                <a:gridCol w="349250">
                  <a:extLst>
                    <a:ext uri="{9D8B030D-6E8A-4147-A177-3AD203B41FA5}">
                      <a16:colId xmlns:a16="http://schemas.microsoft.com/office/drawing/2014/main" val="4285926575"/>
                    </a:ext>
                  </a:extLst>
                </a:gridCol>
                <a:gridCol w="631860">
                  <a:extLst>
                    <a:ext uri="{9D8B030D-6E8A-4147-A177-3AD203B41FA5}">
                      <a16:colId xmlns:a16="http://schemas.microsoft.com/office/drawing/2014/main" val="2367906477"/>
                    </a:ext>
                  </a:extLst>
                </a:gridCol>
              </a:tblGrid>
              <a:tr h="2219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Hours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931993"/>
                  </a:ext>
                </a:extLst>
              </a:tr>
              <a:tr h="2219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</a:rPr>
                        <a:t>1.152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645088"/>
                  </a:ext>
                </a:extLst>
              </a:tr>
              <a:tr h="2008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effectLst/>
                          <a:latin typeface="Arial" panose="020B0604020202020204" pitchFamily="34" charset="0"/>
                        </a:rPr>
                        <a:t>BL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effectLst/>
                          <a:latin typeface="Arial" panose="020B0604020202020204" pitchFamily="34" charset="0"/>
                        </a:rPr>
                        <a:t>4.512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635737"/>
                  </a:ext>
                </a:extLst>
              </a:tr>
              <a:tr h="1987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</a:rPr>
                        <a:t>5.664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398200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148D59C-E203-48E5-80D8-D58729F4971E}"/>
              </a:ext>
            </a:extLst>
          </p:cNvPr>
          <p:cNvSpPr txBox="1"/>
          <p:nvPr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CD861B-B5F1-4512-9D21-F763466242A0}"/>
              </a:ext>
            </a:extLst>
          </p:cNvPr>
          <p:cNvSpPr txBox="1"/>
          <p:nvPr/>
        </p:nvSpPr>
        <p:spPr>
          <a:xfrm>
            <a:off x="1248936" y="62094"/>
            <a:ext cx="6646127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Calendar 2025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8C567DCF-2775-4E19-9009-EFDA7FFB5A54}"/>
              </a:ext>
            </a:extLst>
          </p:cNvPr>
          <p:cNvSpPr txBox="1">
            <a:spLocks/>
          </p:cNvSpPr>
          <p:nvPr/>
        </p:nvSpPr>
        <p:spPr>
          <a:xfrm>
            <a:off x="8559800" y="4869656"/>
            <a:ext cx="582678" cy="223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4</a:t>
            </a:fld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73C44-219C-4E56-8421-7CFAE032B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50" y="1470576"/>
            <a:ext cx="8880298" cy="2460297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5D87F8A-A372-42DC-9886-055FA7AD1020}"/>
              </a:ext>
            </a:extLst>
          </p:cNvPr>
          <p:cNvSpPr/>
          <p:nvPr/>
        </p:nvSpPr>
        <p:spPr>
          <a:xfrm>
            <a:off x="724420" y="2720232"/>
            <a:ext cx="739485" cy="11200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6C39C-2D78-4EE2-B106-1A8FAFBCA93B}"/>
              </a:ext>
            </a:extLst>
          </p:cNvPr>
          <p:cNvSpPr txBox="1"/>
          <p:nvPr/>
        </p:nvSpPr>
        <p:spPr>
          <a:xfrm>
            <a:off x="131850" y="4064318"/>
            <a:ext cx="2035608" cy="107918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 Bending magnets PS incident</a:t>
            </a:r>
          </a:p>
        </p:txBody>
      </p:sp>
    </p:spTree>
    <p:extLst>
      <p:ext uri="{BB962C8B-B14F-4D97-AF65-F5344CB8AC3E}">
        <p14:creationId xmlns:p14="http://schemas.microsoft.com/office/powerpoint/2010/main" val="254787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pPr/>
              <a:t>5</a:t>
            </a:fld>
            <a:endParaRPr lang="es-E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937BF-DC3F-0E43-9B47-49BD5A940D2E}"/>
              </a:ext>
            </a:extLst>
          </p:cNvPr>
          <p:cNvSpPr txBox="1"/>
          <p:nvPr/>
        </p:nvSpPr>
        <p:spPr>
          <a:xfrm>
            <a:off x="1248936" y="62094"/>
            <a:ext cx="6646127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834399" y="3799701"/>
            <a:ext cx="829073" cy="27699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73%   84%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5638800" y="1288728"/>
            <a:ext cx="0" cy="2787972"/>
          </a:xfrm>
          <a:prstGeom prst="line">
            <a:avLst/>
          </a:prstGeom>
          <a:ln w="38100">
            <a:solidFill>
              <a:srgbClr val="122D4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EA4816D-FBA8-435D-8A2D-8D2B91C5BA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426376"/>
              </p:ext>
            </p:extLst>
          </p:nvPr>
        </p:nvGraphicFramePr>
        <p:xfrm>
          <a:off x="0" y="675411"/>
          <a:ext cx="9142478" cy="4096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8921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3DD827-F844-41D9-8C88-CBF10FF7C3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03" y="2544690"/>
            <a:ext cx="3099955" cy="23249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220EC9-5E3C-43C1-9297-46351C2DC4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49780" y="379444"/>
            <a:ext cx="1775799" cy="23677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173D5E-78D1-4007-A3C0-BCC6A999F9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7841" y="975306"/>
            <a:ext cx="2640370" cy="35204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F944A5-FA8C-4F8E-B108-C5A4C84546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8394" y="873705"/>
            <a:ext cx="2421948" cy="3723696"/>
          </a:xfrm>
          <a:prstGeom prst="rect">
            <a:avLst/>
          </a:prstGeom>
        </p:spPr>
      </p:pic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6147ACB-5502-48F1-BCF4-F64AA4E62CE2}"/>
              </a:ext>
            </a:extLst>
          </p:cNvPr>
          <p:cNvSpPr txBox="1">
            <a:spLocks/>
          </p:cNvSpPr>
          <p:nvPr/>
        </p:nvSpPr>
        <p:spPr>
          <a:xfrm>
            <a:off x="8559800" y="4869656"/>
            <a:ext cx="582678" cy="223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6</a:t>
            </a:fld>
            <a:endParaRPr lang="es-E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61927D7-92FA-424E-B97D-5E4BDCEC88B4}"/>
              </a:ext>
            </a:extLst>
          </p:cNvPr>
          <p:cNvSpPr/>
          <p:nvPr/>
        </p:nvSpPr>
        <p:spPr>
          <a:xfrm rot="4794702">
            <a:off x="2118348" y="2299176"/>
            <a:ext cx="1217476" cy="253654"/>
          </a:xfrm>
          <a:prstGeom prst="rightArrow">
            <a:avLst>
              <a:gd name="adj1" fmla="val 50000"/>
              <a:gd name="adj2" fmla="val 7580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1F808D-E249-4BCE-85D6-683FC6CF9618}"/>
              </a:ext>
            </a:extLst>
          </p:cNvPr>
          <p:cNvSpPr txBox="1"/>
          <p:nvPr/>
        </p:nvSpPr>
        <p:spPr>
          <a:xfrm>
            <a:off x="471055" y="62094"/>
            <a:ext cx="7424009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SR-Bending Magnets Power Converter incident</a:t>
            </a:r>
          </a:p>
        </p:txBody>
      </p:sp>
    </p:spTree>
    <p:extLst>
      <p:ext uri="{BB962C8B-B14F-4D97-AF65-F5344CB8AC3E}">
        <p14:creationId xmlns:p14="http://schemas.microsoft.com/office/powerpoint/2010/main" val="2894520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47A6CA-C1B2-4566-8AE1-B96B1BAABEE8}"/>
              </a:ext>
            </a:extLst>
          </p:cNvPr>
          <p:cNvSpPr txBox="1"/>
          <p:nvPr/>
        </p:nvSpPr>
        <p:spPr>
          <a:xfrm>
            <a:off x="576238" y="634315"/>
            <a:ext cx="7213641" cy="2134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SR PS tested after Winter Shutdown (1 week before start operation)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SR PS worked during first 4 M days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Failure the day before start with Beamlines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Temporary solution: rent two transformers from a Belgium company (not same voltage)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New transformers bought and installed following shutdown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Operations calendar 2025 modified to recover the 13 BL days lost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395B31-A387-4A40-8FBF-A78D2858E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04" y="2834421"/>
            <a:ext cx="7600575" cy="22469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5ED84A-3FEC-46E3-8836-24BF67AA9E94}"/>
              </a:ext>
            </a:extLst>
          </p:cNvPr>
          <p:cNvSpPr txBox="1"/>
          <p:nvPr/>
        </p:nvSpPr>
        <p:spPr>
          <a:xfrm>
            <a:off x="471055" y="62094"/>
            <a:ext cx="7424009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SR-Bending Magnets Power Converter incident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C1FF15AB-6F25-4AA5-A075-903D91A4FA8C}"/>
              </a:ext>
            </a:extLst>
          </p:cNvPr>
          <p:cNvSpPr txBox="1">
            <a:spLocks/>
          </p:cNvSpPr>
          <p:nvPr/>
        </p:nvSpPr>
        <p:spPr>
          <a:xfrm>
            <a:off x="8559800" y="4869656"/>
            <a:ext cx="582678" cy="223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9333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6147ACB-5502-48F1-BCF4-F64AA4E62CE2}"/>
              </a:ext>
            </a:extLst>
          </p:cNvPr>
          <p:cNvSpPr txBox="1">
            <a:spLocks/>
          </p:cNvSpPr>
          <p:nvPr/>
        </p:nvSpPr>
        <p:spPr>
          <a:xfrm>
            <a:off x="8559800" y="4869656"/>
            <a:ext cx="582678" cy="223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8</a:t>
            </a:fld>
            <a:endParaRPr lang="es-E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1F808D-E249-4BCE-85D6-683FC6CF9618}"/>
              </a:ext>
            </a:extLst>
          </p:cNvPr>
          <p:cNvSpPr txBox="1"/>
          <p:nvPr/>
        </p:nvSpPr>
        <p:spPr>
          <a:xfrm>
            <a:off x="471055" y="62094"/>
            <a:ext cx="7424009" cy="6133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Peninsula blackout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D936A0-8357-4308-AAD1-0717CC432656}"/>
              </a:ext>
            </a:extLst>
          </p:cNvPr>
          <p:cNvSpPr txBox="1"/>
          <p:nvPr/>
        </p:nvSpPr>
        <p:spPr>
          <a:xfrm>
            <a:off x="603788" y="716641"/>
            <a:ext cx="8597881" cy="4325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28</a:t>
            </a:r>
            <a:r>
              <a:rPr lang="en-US" sz="1500" baseline="30000" dirty="0"/>
              <a:t>th</a:t>
            </a:r>
            <a:r>
              <a:rPr lang="en-US" sz="1500" dirty="0"/>
              <a:t> April 12h30 a general blackout affected the whole country (ALBA machine day)</a:t>
            </a:r>
          </a:p>
          <a:p>
            <a:pPr marL="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ALBA UPS and diesel generators worked as expected</a:t>
            </a:r>
          </a:p>
          <a:p>
            <a:pPr marL="627063" lvl="2" indent="-176213"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en-US" sz="1500" dirty="0"/>
              <a:t>Critical equipment kept running: data servers, internet, vacuum system, SCW cryocoolers, …</a:t>
            </a:r>
          </a:p>
          <a:p>
            <a:pPr marL="627063" lvl="2" indent="-176213"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en-US" sz="1500" dirty="0"/>
              <a:t>Some equipment status secured for a safe restart</a:t>
            </a:r>
          </a:p>
          <a:p>
            <a:pPr marL="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Afternoon and night shifts cancelled. All the staff required for the recovery to meet early next morning</a:t>
            </a:r>
          </a:p>
          <a:p>
            <a:pPr marL="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The following day (beam for users) it took 8h to recover</a:t>
            </a:r>
          </a:p>
          <a:p>
            <a:pPr marL="627063" lvl="2" indent="-176213">
              <a:buFont typeface="Arial" panose="020B0604020202020204" pitchFamily="34" charset="0"/>
              <a:buChar char="•"/>
            </a:pPr>
            <a:r>
              <a:rPr lang="en-US" sz="1500" dirty="0"/>
              <a:t>Turn on transformers, power up SA racks, turn on water cooling…</a:t>
            </a:r>
          </a:p>
          <a:p>
            <a:pPr marL="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Some lessons learnt </a:t>
            </a:r>
            <a:r>
              <a:rPr lang="en-US" sz="1500" dirty="0">
                <a:sym typeface="Wingdings" panose="05000000000000000000" pitchFamily="2" charset="2"/>
              </a:rPr>
              <a:t> CRISIS COMMITTEE working in procedures/checklists</a:t>
            </a:r>
            <a:endParaRPr lang="en-US" sz="15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8C5DC0-C099-4CD9-9938-47ADEDE091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485" y="1187356"/>
            <a:ext cx="3240823" cy="14807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709518-EE2F-452D-A313-B4794BCD6F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868" y="1187356"/>
            <a:ext cx="2221173" cy="14807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1FF40C-EB30-4E6C-AFF1-5620B87414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91" y="1187356"/>
            <a:ext cx="2623034" cy="14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98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10EC8C-E71A-4897-A337-C5F76C5F2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pPr/>
              <a:t>9</a:t>
            </a:fld>
            <a:endParaRPr lang="es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ADE302-7E03-4806-A120-D7CFE9259060}"/>
              </a:ext>
            </a:extLst>
          </p:cNvPr>
          <p:cNvSpPr txBox="1"/>
          <p:nvPr/>
        </p:nvSpPr>
        <p:spPr>
          <a:xfrm>
            <a:off x="0" y="0"/>
            <a:ext cx="9142478" cy="51434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Accelerator Developments</a:t>
            </a:r>
          </a:p>
        </p:txBody>
      </p:sp>
    </p:spTree>
    <p:extLst>
      <p:ext uri="{BB962C8B-B14F-4D97-AF65-F5344CB8AC3E}">
        <p14:creationId xmlns:p14="http://schemas.microsoft.com/office/powerpoint/2010/main" val="13379026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>
          <a:defRPr sz="28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49623</TotalTime>
  <Words>729</Words>
  <Application>Microsoft Office PowerPoint</Application>
  <PresentationFormat>On-screen Show (16:9)</PresentationFormat>
  <Paragraphs>148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Arial Black</vt:lpstr>
      <vt:lpstr>Arial Unicode MS</vt:lpstr>
      <vt:lpstr>Calibri</vt:lpstr>
      <vt:lpstr>Calibri Light</vt:lpstr>
      <vt:lpstr>Cambria Math</vt:lpstr>
      <vt:lpstr>ClanOT-Book</vt:lpstr>
      <vt:lpstr>Gill Sans</vt:lpstr>
      <vt:lpstr>Helvetica Neue</vt:lpstr>
      <vt:lpstr>Open Sans</vt:lpstr>
      <vt:lpstr>Outfit</vt:lpstr>
      <vt:lpstr>Roboto</vt:lpstr>
      <vt:lpstr>Times New Roman</vt:lpstr>
      <vt:lpstr>Wingdings</vt:lpstr>
      <vt:lpstr>Tema de Office</vt:lpstr>
      <vt:lpstr>1_Tema de Office</vt:lpstr>
      <vt:lpstr>ALBA Status and Upgrade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Lucas Wainer</dc:creator>
  <cp:lastModifiedBy>Ferran Fernández Banqué</cp:lastModifiedBy>
  <cp:revision>630</cp:revision>
  <dcterms:created xsi:type="dcterms:W3CDTF">2015-04-21T23:16:41Z</dcterms:created>
  <dcterms:modified xsi:type="dcterms:W3CDTF">2025-10-27T14:16:05Z</dcterms:modified>
</cp:coreProperties>
</file>