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995" r:id="rId3"/>
    <p:sldId id="318" r:id="rId4"/>
    <p:sldId id="988" r:id="rId5"/>
    <p:sldId id="1046" r:id="rId6"/>
    <p:sldId id="985" r:id="rId7"/>
    <p:sldId id="1060" r:id="rId8"/>
    <p:sldId id="992" r:id="rId9"/>
    <p:sldId id="1051" r:id="rId10"/>
    <p:sldId id="1061" r:id="rId11"/>
    <p:sldId id="1048" r:id="rId12"/>
    <p:sldId id="1056" r:id="rId13"/>
    <p:sldId id="1062" r:id="rId14"/>
    <p:sldId id="1063" r:id="rId15"/>
    <p:sldId id="1050" r:id="rId16"/>
    <p:sldId id="1029" r:id="rId17"/>
    <p:sldId id="1058" r:id="rId18"/>
    <p:sldId id="1064" r:id="rId19"/>
    <p:sldId id="1065" r:id="rId20"/>
    <p:sldId id="1066" r:id="rId21"/>
    <p:sldId id="1067" r:id="rId22"/>
    <p:sldId id="1044" r:id="rId23"/>
    <p:sldId id="1068" r:id="rId24"/>
    <p:sldId id="1055" r:id="rId25"/>
    <p:sldId id="1069" r:id="rId26"/>
    <p:sldId id="1071" r:id="rId27"/>
    <p:sldId id="1035" r:id="rId28"/>
    <p:sldId id="1037" r:id="rId29"/>
    <p:sldId id="1040" r:id="rId30"/>
    <p:sldId id="1008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F4E0CC"/>
    <a:srgbClr val="C8C07A"/>
    <a:srgbClr val="F0C382"/>
    <a:srgbClr val="FF9933"/>
    <a:srgbClr val="FF9900"/>
    <a:srgbClr val="184E8B"/>
    <a:srgbClr val="BCD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1"/>
    <p:restoredTop sz="94694"/>
  </p:normalViewPr>
  <p:slideViewPr>
    <p:cSldViewPr snapToGrid="0" snapToObjects="1" showGuides="1">
      <p:cViewPr varScale="1">
        <p:scale>
          <a:sx n="60" d="100"/>
          <a:sy n="60" d="100"/>
        </p:scale>
        <p:origin x="12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Profile\ldi\Nextcloud\papers_slides\2025\2025_ESLS\Beamloss%20Statistik_2025_mod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Profile\ldi\Nextcloud\papers_slides\2025\2025_ESLS\Beamloss%20Statistik_2025_mo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07804724286909"/>
          <c:y val="0.14457525623237397"/>
          <c:w val="0.74421894561639579"/>
          <c:h val="0.772884054080337"/>
        </c:manualLayout>
      </c:layout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5C-41E5-BD1F-4C76C13CCE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25C-41E5-BD1F-4C76C13CCE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25C-41E5-BD1F-4C76C13CCE2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25C-41E5-BD1F-4C76C13CCE2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25C-41E5-BD1F-4C76C13CCE2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25C-41E5-BD1F-4C76C13CCE2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25C-41E5-BD1F-4C76C13CCE2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825C-41E5-BD1F-4C76C13CCE2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825C-41E5-BD1F-4C76C13CCE2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825C-41E5-BD1F-4C76C13CCE2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825C-41E5-BD1F-4C76C13CCE2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825C-41E5-BD1F-4C76C13CCE2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5C-41E5-BD1F-4C76C13CCE27}"/>
                </c:ext>
              </c:extLst>
            </c:dLbl>
            <c:dLbl>
              <c:idx val="1"/>
              <c:layout>
                <c:manualLayout>
                  <c:x val="-5.524859211123645E-2"/>
                  <c:y val="-1.73949012394209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5C-41E5-BD1F-4C76C13CCE27}"/>
                </c:ext>
              </c:extLst>
            </c:dLbl>
            <c:dLbl>
              <c:idx val="2"/>
              <c:layout>
                <c:manualLayout>
                  <c:x val="-6.6365055783730907E-3"/>
                  <c:y val="-1.9931427420619466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5C-41E5-BD1F-4C76C13CCE27}"/>
                </c:ext>
              </c:extLst>
            </c:dLbl>
            <c:dLbl>
              <c:idx val="3"/>
              <c:layout>
                <c:manualLayout>
                  <c:x val="2.6824831586676579E-2"/>
                  <c:y val="-8.69745061971047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5C-41E5-BD1F-4C76C13CCE27}"/>
                </c:ext>
              </c:extLst>
            </c:dLbl>
            <c:dLbl>
              <c:idx val="4"/>
              <c:layout>
                <c:manualLayout>
                  <c:x val="-1.5353760576420219E-16"/>
                  <c:y val="-9.1323231506960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25C-41E5-BD1F-4C76C13CCE27}"/>
                </c:ext>
              </c:extLst>
            </c:dLbl>
            <c:dLbl>
              <c:idx val="5"/>
              <c:layout>
                <c:manualLayout>
                  <c:x val="0"/>
                  <c:y val="2.17436265492761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25C-41E5-BD1F-4C76C13CCE2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25C-41E5-BD1F-4C76C13CCE27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25C-41E5-BD1F-4C76C13CCE27}"/>
                </c:ext>
              </c:extLst>
            </c:dLbl>
            <c:dLbl>
              <c:idx val="8"/>
              <c:layout>
                <c:manualLayout>
                  <c:x val="-2.1076653389531706E-2"/>
                  <c:y val="-1.5945141936495573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25C-41E5-BD1F-4C76C13CCE27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25C-41E5-BD1F-4C76C13CCE27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25C-41E5-BD1F-4C76C13CCE27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25C-41E5-BD1F-4C76C13CCE2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'Bessy Auswertung 2025'!$A$32:$A$43</c:f>
              <c:strCache>
                <c:ptCount val="12"/>
                <c:pt idx="0">
                  <c:v>RF</c:v>
                </c:pt>
                <c:pt idx="1">
                  <c:v>Control System</c:v>
                </c:pt>
                <c:pt idx="2">
                  <c:v>Vacuum</c:v>
                </c:pt>
                <c:pt idx="3">
                  <c:v>Infrastructure</c:v>
                </c:pt>
                <c:pt idx="4">
                  <c:v>Injector/ LINAC</c:v>
                </c:pt>
                <c:pt idx="5">
                  <c:v>Interlock Systems</c:v>
                </c:pt>
                <c:pt idx="6">
                  <c:v>Diagnostics</c:v>
                </c:pt>
                <c:pt idx="7">
                  <c:v>Others</c:v>
                </c:pt>
                <c:pt idx="8">
                  <c:v>Unidentified</c:v>
                </c:pt>
                <c:pt idx="9">
                  <c:v>Pulsed Elements</c:v>
                </c:pt>
                <c:pt idx="10">
                  <c:v>Insertion Devices</c:v>
                </c:pt>
                <c:pt idx="11">
                  <c:v>Power Supplies</c:v>
                </c:pt>
              </c:strCache>
            </c:strRef>
          </c:cat>
          <c:val>
            <c:numRef>
              <c:f>'Bessy Auswertung 2025'!$B$32:$B$43</c:f>
              <c:numCache>
                <c:formatCode>General</c:formatCode>
                <c:ptCount val="12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6</c:v>
                </c:pt>
                <c:pt idx="5">
                  <c:v>1</c:v>
                </c:pt>
                <c:pt idx="6">
                  <c:v>4</c:v>
                </c:pt>
                <c:pt idx="7">
                  <c:v>2</c:v>
                </c:pt>
                <c:pt idx="8">
                  <c:v>2</c:v>
                </c:pt>
                <c:pt idx="9">
                  <c:v>16</c:v>
                </c:pt>
                <c:pt idx="10">
                  <c:v>4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825C-41E5-BD1F-4C76C13CCE2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Duration of outages (hours)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580296762256508"/>
          <c:y val="0.14457528098505837"/>
          <c:w val="0.67217599597134015"/>
          <c:h val="0.772884015195887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5E-47E9-AC75-BD2D2531A5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5E-47E9-AC75-BD2D2531A5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45E-47E9-AC75-BD2D2531A5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45E-47E9-AC75-BD2D2531A57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45E-47E9-AC75-BD2D2531A57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45E-47E9-AC75-BD2D2531A57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45E-47E9-AC75-BD2D2531A57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45E-47E9-AC75-BD2D2531A57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45E-47E9-AC75-BD2D2531A57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45E-47E9-AC75-BD2D2531A57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45E-47E9-AC75-BD2D2531A57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F45E-47E9-AC75-BD2D2531A57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5E-47E9-AC75-BD2D2531A57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5E-47E9-AC75-BD2D2531A57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5E-47E9-AC75-BD2D2531A57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5E-47E9-AC75-BD2D2531A574}"/>
                </c:ext>
              </c:extLst>
            </c:dLbl>
            <c:dLbl>
              <c:idx val="4"/>
              <c:layout>
                <c:manualLayout>
                  <c:x val="1.891040058631176E-3"/>
                  <c:y val="-7.9725723332291676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5E-47E9-AC75-BD2D2531A57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5E-47E9-AC75-BD2D2531A57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5E-47E9-AC75-BD2D2531A57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45E-47E9-AC75-BD2D2531A574}"/>
                </c:ext>
              </c:extLst>
            </c:dLbl>
            <c:dLbl>
              <c:idx val="8"/>
              <c:layout>
                <c:manualLayout>
                  <c:x val="1.8064516496103952E-2"/>
                  <c:y val="-1.08718151359978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45E-47E9-AC75-BD2D2531A57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45E-47E9-AC75-BD2D2531A57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45E-47E9-AC75-BD2D2531A574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317334389933353"/>
                      <c:h val="4.17587275422113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F45E-47E9-AC75-BD2D2531A57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'Bessy Auswertung 2025'!$A$47:$A$58</c:f>
              <c:strCache>
                <c:ptCount val="12"/>
                <c:pt idx="0">
                  <c:v>RF</c:v>
                </c:pt>
                <c:pt idx="1">
                  <c:v>Control System</c:v>
                </c:pt>
                <c:pt idx="2">
                  <c:v>Vacuum</c:v>
                </c:pt>
                <c:pt idx="3">
                  <c:v>Infrastructure</c:v>
                </c:pt>
                <c:pt idx="4">
                  <c:v>Injector/ LINAC</c:v>
                </c:pt>
                <c:pt idx="5">
                  <c:v>Interlock Systems</c:v>
                </c:pt>
                <c:pt idx="6">
                  <c:v>Diagnostics</c:v>
                </c:pt>
                <c:pt idx="7">
                  <c:v>Others</c:v>
                </c:pt>
                <c:pt idx="8">
                  <c:v>Unidentified</c:v>
                </c:pt>
                <c:pt idx="9">
                  <c:v>Pulsed Elements</c:v>
                </c:pt>
                <c:pt idx="10">
                  <c:v>Insertion Devices</c:v>
                </c:pt>
                <c:pt idx="11">
                  <c:v>Power Supplies</c:v>
                </c:pt>
              </c:strCache>
            </c:strRef>
          </c:cat>
          <c:val>
            <c:numRef>
              <c:f>'Bessy Auswertung 2025'!$B$47:$B$58</c:f>
              <c:numCache>
                <c:formatCode>0.0</c:formatCode>
                <c:ptCount val="12"/>
                <c:pt idx="0">
                  <c:v>4.0833333333333348</c:v>
                </c:pt>
                <c:pt idx="1">
                  <c:v>4.0999999999999925</c:v>
                </c:pt>
                <c:pt idx="2">
                  <c:v>79.733333333333277</c:v>
                </c:pt>
                <c:pt idx="3">
                  <c:v>7.05</c:v>
                </c:pt>
                <c:pt idx="4">
                  <c:v>5.2000000000000108</c:v>
                </c:pt>
                <c:pt idx="5">
                  <c:v>2.9666666666666641</c:v>
                </c:pt>
                <c:pt idx="6">
                  <c:v>3.0833333333333295</c:v>
                </c:pt>
                <c:pt idx="7">
                  <c:v>0.80000000000001703</c:v>
                </c:pt>
                <c:pt idx="8">
                  <c:v>1.0999999999999934</c:v>
                </c:pt>
                <c:pt idx="9">
                  <c:v>6.6833333333333567</c:v>
                </c:pt>
                <c:pt idx="10">
                  <c:v>3.7000000000000068</c:v>
                </c:pt>
                <c:pt idx="11">
                  <c:v>9.1500000000000234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45E-47E9-AC75-BD2D2531A57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98376-67D4-4BC4-996C-AE07EC230E2C}" type="datetimeFigureOut">
              <a:rPr lang="de-DE" smtClean="0"/>
              <a:t>28.10.2025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C999A-5A26-482F-B6E8-F8DEB88A06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76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25591CE0-D79E-0246-BC2A-3F5CA4010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62785"/>
            <a:ext cx="12192000" cy="41061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262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262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262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59F48FC-2605-394C-88DA-678ACCBE2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828C05B-6588-224C-A400-0B770D4C0864}"/>
              </a:ext>
            </a:extLst>
          </p:cNvPr>
          <p:cNvSpPr/>
          <p:nvPr userDrawn="1"/>
        </p:nvSpPr>
        <p:spPr>
          <a:xfrm>
            <a:off x="8805742" y="4749256"/>
            <a:ext cx="1656184" cy="16561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7714C198-5905-BE49-AC9F-57E747432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DE464674-1518-1647-8861-DF39B0AB3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1EB2A590-122C-9E41-BF84-61FE894EF59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1A12957-312E-7A4C-8525-81C600AB25B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F048576-E8AD-B649-970A-914BCCB6CCC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BCD233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FD99AFF-F828-F24B-B40D-0909AA29A358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BESSY II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 b="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Meghan McAteer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on behalf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BII </a:t>
            </a:r>
            <a:r>
              <a:rPr lang="de-DE" dirty="0" err="1"/>
              <a:t>Machine</a:t>
            </a:r>
            <a:r>
              <a:rPr lang="de-DE" dirty="0"/>
              <a:t> Group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Status and Upgrades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B5A3834-3A04-D74D-B87D-899C34517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5C00210-99AF-0E4F-BE9C-4E18FB441107}"/>
              </a:ext>
            </a:extLst>
          </p:cNvPr>
          <p:cNvSpPr/>
          <p:nvPr userDrawn="1"/>
        </p:nvSpPr>
        <p:spPr>
          <a:xfrm>
            <a:off x="8827666" y="4749256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56651F90-87D8-A343-9F3F-9DCBBA9635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ESLS‘24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762CF7CF-1CAF-4546-9B84-0B533C25F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/>
              <a:t>DLS</a:t>
            </a:r>
          </a:p>
        </p:txBody>
      </p:sp>
    </p:spTree>
    <p:extLst>
      <p:ext uri="{BB962C8B-B14F-4D97-AF65-F5344CB8AC3E}">
        <p14:creationId xmlns:p14="http://schemas.microsoft.com/office/powerpoint/2010/main" val="4294645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3 z.B.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BEF23178-630A-874F-9CB2-FB6BFF2EE8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926" y="4616450"/>
            <a:ext cx="11614150" cy="19446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B38E91-AAE6-6643-86D1-EE5CEB74B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EF8A3F-99D4-0E4F-A11C-D6DCB358D1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8926" y="1612900"/>
            <a:ext cx="11614150" cy="3284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941342"/>
            <a:ext cx="12192000" cy="26751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3249612"/>
            <a:ext cx="11036300" cy="54768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mehrzeilig sein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B68C694-BBB6-1847-A5CC-ED5BB5EC0B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1941342"/>
            <a:ext cx="11036300" cy="1855957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27666" y="3854450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3544949-F749-CB48-BC8D-DCF4F8DE65FC}"/>
              </a:ext>
            </a:extLst>
          </p:cNvPr>
          <p:cNvSpPr/>
          <p:nvPr userDrawn="1"/>
        </p:nvSpPr>
        <p:spPr>
          <a:xfrm>
            <a:off x="577850" y="461645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3E6ED63-906E-E043-ABF7-0EAB54F027B8}"/>
              </a:ext>
            </a:extLst>
          </p:cNvPr>
          <p:cNvSpPr/>
          <p:nvPr userDrawn="1"/>
        </p:nvSpPr>
        <p:spPr>
          <a:xfrm>
            <a:off x="1009850" y="461645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C1BE680-5E65-2B4D-AB30-5DE75588709B}"/>
              </a:ext>
            </a:extLst>
          </p:cNvPr>
          <p:cNvSpPr/>
          <p:nvPr userDrawn="1"/>
        </p:nvSpPr>
        <p:spPr>
          <a:xfrm>
            <a:off x="1441550" y="461645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/>
              </a:solidFill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4410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4844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0054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F2E95589-6537-4D47-84C0-55FA48CA11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M. McAteer et al., ESLS33, 2025.10.30</a:t>
            </a:r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934F5C24-478F-4341-8AB2-C3B8DAAADCE3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93E4E5B-8250-48E7-86A0-03124C1ED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D844AD-7FE7-7C4B-ABC7-62D1AFD61512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36159AA-0883-E040-B04F-0956C54F2AF6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9E1E49-C4A6-ED46-A5AD-D3CAAFA0BB8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FBA6DC7-BF94-48AA-8460-D93B036698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M. McAteer et al., ESLS33, 2025.10.30</a:t>
            </a:r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01C9A59-950A-4DEF-A536-2C1DBF8356C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AEDFA0C-2E95-4249-82B2-632B5E753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166127-8F6F-3747-9D2E-9343E79C6A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8ECD78C-D996-2C49-9E17-07F0B3247BE9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959A54-9950-1B43-817C-EE295E98FAA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8D0AD654-8EEA-470E-AC89-8552940BB5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M. McAteer et al., ESLS33, 2025.10.30</a:t>
            </a:r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FB1A686-F9A8-464B-A05C-73FD48B605EF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D939512-455D-41B3-9A15-5757B3582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5847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29E17F-F786-DA46-892D-9AC9057EFBEC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8A19D77-AAFF-8B4C-A56A-219924348047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AF1682-6FCF-B24A-88D5-A567401A8E4A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C867531C-1840-48DB-9725-42BE371E956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M. McAteer et al., ESLS33, 2025.10.30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A2F92D8B-11D6-4CE3-9144-1D5D6008DEA8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2ACEFA0-62B9-4775-B0CC-1EFE86A8C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CEBBC38-EF7B-F448-AB72-6B21CE4927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172F898-CDD2-EB46-935F-1A01F39663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84A07B7-25E7-A147-A6FE-B58A3B5D85F6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6911299D-57C4-48C5-8B2E-2ADB5BE1EE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M. McAteer et al., ESLS33, 2025.10.30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BFF68FFA-1044-4E9F-8356-97B6F0E329F9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258A15-D87F-4778-A194-3C5F2B995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8C26B1F-6643-5D4B-9331-A6AF47F302BF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E5AE330-4793-1247-A8B2-0502F6C0C372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B5D097C-8800-2843-8D1C-E802969F5417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8F2A7931-4B8D-4FA0-B0B0-05D8F7315E7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M. McAteer et al., ESLS33, 2025.10.30</a:t>
            </a:r>
          </a:p>
        </p:txBody>
      </p:sp>
      <p:sp>
        <p:nvSpPr>
          <p:cNvPr id="11" name="Foliennummernplatzhalter 11">
            <a:extLst>
              <a:ext uri="{FF2B5EF4-FFF2-40B4-BE49-F238E27FC236}">
                <a16:creationId xmlns:a16="http://schemas.microsoft.com/office/drawing/2014/main" id="{47EF36CD-9CB8-453C-8BD8-2E830C36A0DA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89F8082-7472-4054-BF27-BE3C2C9D6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F44F69-732F-B74F-945A-CBDADE829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750C6-0F28-DD4E-ABB0-AE06DA556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M. McAteer et al., ESLS33, 2025.10.30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230171-9C22-6342-A988-40172D895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DF1E7-7728-684B-896D-8CFDB8DC33E7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61" r:id="rId3"/>
    <p:sldLayoutId id="2147483650" r:id="rId4"/>
    <p:sldLayoutId id="2147483651" r:id="rId5"/>
    <p:sldLayoutId id="2147483662" r:id="rId6"/>
    <p:sldLayoutId id="2147483663" r:id="rId7"/>
    <p:sldLayoutId id="2147483664" r:id="rId8"/>
    <p:sldLayoutId id="2147483665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24397C25-5DBA-C834-B75D-9AD420AFADC1}"/>
              </a:ext>
            </a:extLst>
          </p:cNvPr>
          <p:cNvSpPr txBox="1">
            <a:spLocks/>
          </p:cNvSpPr>
          <p:nvPr/>
        </p:nvSpPr>
        <p:spPr>
          <a:xfrm>
            <a:off x="584910" y="2307941"/>
            <a:ext cx="7666740" cy="90989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 baseline="0">
                <a:solidFill>
                  <a:schemeClr val="bg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BESSY II</a:t>
            </a:r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A6AD9696-351C-68B7-7B0B-6C38F45585F9}"/>
              </a:ext>
            </a:extLst>
          </p:cNvPr>
          <p:cNvSpPr txBox="1">
            <a:spLocks/>
          </p:cNvSpPr>
          <p:nvPr/>
        </p:nvSpPr>
        <p:spPr>
          <a:xfrm>
            <a:off x="584910" y="3247945"/>
            <a:ext cx="7659245" cy="8243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952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4800" b="0" i="0" kern="1200">
                <a:solidFill>
                  <a:schemeClr val="bg1"/>
                </a:solidFill>
                <a:latin typeface="Source Sans Pro Light" panose="020B04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status &amp; upgrade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A9D38EB-E485-146B-22A3-2AB2C1DF6745}"/>
              </a:ext>
            </a:extLst>
          </p:cNvPr>
          <p:cNvSpPr txBox="1">
            <a:spLocks/>
          </p:cNvSpPr>
          <p:nvPr/>
        </p:nvSpPr>
        <p:spPr>
          <a:xfrm>
            <a:off x="584909" y="4596411"/>
            <a:ext cx="7890742" cy="20591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10.30.2025</a:t>
            </a:r>
          </a:p>
          <a:p>
            <a:r>
              <a:rPr lang="de-DE" dirty="0"/>
              <a:t>Meghan McAteer on behalf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BII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group</a:t>
            </a:r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FCEA7440-832C-D053-680F-8F3781686945}"/>
              </a:ext>
            </a:extLst>
          </p:cNvPr>
          <p:cNvSpPr txBox="1">
            <a:spLocks/>
          </p:cNvSpPr>
          <p:nvPr/>
        </p:nvSpPr>
        <p:spPr>
          <a:xfrm rot="486283">
            <a:off x="8947599" y="5300495"/>
            <a:ext cx="1386591" cy="3245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ESLS 2025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31131ECB-6FF7-2121-2198-9A9537B81EF4}"/>
              </a:ext>
            </a:extLst>
          </p:cNvPr>
          <p:cNvSpPr txBox="1">
            <a:spLocks/>
          </p:cNvSpPr>
          <p:nvPr/>
        </p:nvSpPr>
        <p:spPr>
          <a:xfrm rot="486283">
            <a:off x="8879727" y="5734442"/>
            <a:ext cx="1386591" cy="3245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bg1"/>
                </a:solidFill>
                <a:latin typeface="Source Sans Pro Light" panose="020B04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SOLEIL</a:t>
            </a:r>
          </a:p>
        </p:txBody>
      </p:sp>
    </p:spTree>
    <p:extLst>
      <p:ext uri="{BB962C8B-B14F-4D97-AF65-F5344CB8AC3E}">
        <p14:creationId xmlns:p14="http://schemas.microsoft.com/office/powerpoint/2010/main" val="209576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6FF13-A2C4-5533-4318-A7E3CB9C5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55B283-82DD-48BD-28F6-1F05F826520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FAC18D-13F0-7E13-DA0A-CB6751F409AB}"/>
              </a:ext>
            </a:extLst>
          </p:cNvPr>
          <p:cNvSpPr txBox="1">
            <a:spLocks/>
          </p:cNvSpPr>
          <p:nvPr/>
        </p:nvSpPr>
        <p:spPr bwMode="auto">
          <a:xfrm>
            <a:off x="577848" y="288925"/>
            <a:ext cx="8825644" cy="8517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Vacuum intervention (March 2025)</a:t>
            </a:r>
            <a:endParaRPr lang="en-US" sz="1400" b="1" dirty="0"/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E7C1BE59-C9C5-D160-AE98-D1BA4DD98BA9}"/>
              </a:ext>
            </a:extLst>
          </p:cNvPr>
          <p:cNvSpPr txBox="1">
            <a:spLocks/>
          </p:cNvSpPr>
          <p:nvPr/>
        </p:nvSpPr>
        <p:spPr bwMode="auto">
          <a:xfrm>
            <a:off x="577800" y="1093394"/>
            <a:ext cx="3864454" cy="487980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cap="none" spc="-1" dirty="0">
                <a:solidFill>
                  <a:schemeClr val="dk1"/>
                </a:solidFill>
                <a:latin typeface="Source Sans Pro"/>
              </a:rPr>
              <a:t>Heating and discharges; couldn’t store 200 mA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cap="none" spc="-1" dirty="0">
                <a:solidFill>
                  <a:schemeClr val="dk1"/>
                </a:solidFill>
                <a:latin typeface="Source Sans Pro"/>
              </a:rPr>
              <a:t>Happened on Friday before Machine Commissioning week -&gt; quick decision to break vacuum before weekend to investigate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cap="none" spc="-1" dirty="0">
                <a:solidFill>
                  <a:schemeClr val="dk1"/>
                </a:solidFill>
                <a:latin typeface="Source Sans Pro"/>
              </a:rPr>
              <a:t>Found mismatched RF connector (bad fit left a gap)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cap="none" spc="-1" dirty="0">
                <a:solidFill>
                  <a:schemeClr val="dk1"/>
                </a:solidFill>
                <a:latin typeface="Source Sans Pro"/>
              </a:rPr>
              <a:t>Beam scrubbing the following week</a:t>
            </a:r>
          </a:p>
          <a:p>
            <a:pPr>
              <a:lnSpc>
                <a:spcPts val="2500"/>
              </a:lnSpc>
              <a:spcBef>
                <a:spcPts val="1001"/>
              </a:spcBef>
              <a:tabLst>
                <a:tab pos="0" algn="l"/>
              </a:tabLst>
            </a:pPr>
            <a:endParaRPr lang="en-US" sz="1800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  <a:tabLst>
                <a:tab pos="0" algn="l"/>
              </a:tabLst>
            </a:pPr>
            <a:endParaRPr lang="en-US" sz="1800" b="0" cap="none" spc="-1" dirty="0">
              <a:solidFill>
                <a:schemeClr val="dk1"/>
              </a:solidFill>
              <a:latin typeface="Source Sans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C008A-1583-3C92-8FC5-DFE5E99198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60" t="18043" r="21842" b="13094"/>
          <a:stretch>
            <a:fillRect/>
          </a:stretch>
        </p:blipFill>
        <p:spPr>
          <a:xfrm>
            <a:off x="4990670" y="1071080"/>
            <a:ext cx="2278392" cy="3058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0A4BEB-B9DE-7639-884F-9803BEE7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18" r="5647" b="10982"/>
          <a:stretch>
            <a:fillRect/>
          </a:stretch>
        </p:blipFill>
        <p:spPr>
          <a:xfrm>
            <a:off x="7576284" y="1071080"/>
            <a:ext cx="3036468" cy="24622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F1AB2A-78A1-66FE-17CB-90F6E07E3A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99" t="8338" b="14898"/>
          <a:stretch>
            <a:fillRect/>
          </a:stretch>
        </p:blipFill>
        <p:spPr>
          <a:xfrm>
            <a:off x="7576284" y="3807038"/>
            <a:ext cx="2269658" cy="257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5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82FB5-482A-8FAE-5A52-B658420D7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8B777F-AA4F-7026-51A6-6B2258E007F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E8A58B-D951-EE1C-F474-F93A1E25B023}"/>
              </a:ext>
            </a:extLst>
          </p:cNvPr>
          <p:cNvSpPr txBox="1">
            <a:spLocks/>
          </p:cNvSpPr>
          <p:nvPr/>
        </p:nvSpPr>
        <p:spPr bwMode="auto">
          <a:xfrm>
            <a:off x="577848" y="288925"/>
            <a:ext cx="6593419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spc="-1" dirty="0">
                <a:solidFill>
                  <a:srgbClr val="44546A"/>
                </a:solidFill>
                <a:latin typeface="Source Sans Pro"/>
                <a:ea typeface="Roboto"/>
              </a:rPr>
              <a:t>Other disturbances</a:t>
            </a:r>
            <a:endParaRPr lang="en-US" sz="1400" b="1" dirty="0"/>
          </a:p>
        </p:txBody>
      </p:sp>
      <p:sp>
        <p:nvSpPr>
          <p:cNvPr id="8" name="PlaceHolder 2">
            <a:extLst>
              <a:ext uri="{FF2B5EF4-FFF2-40B4-BE49-F238E27FC236}">
                <a16:creationId xmlns:a16="http://schemas.microsoft.com/office/drawing/2014/main" id="{91A96BBB-04A5-F313-C292-AFCFB36D20C7}"/>
              </a:ext>
            </a:extLst>
          </p:cNvPr>
          <p:cNvSpPr txBox="1">
            <a:spLocks/>
          </p:cNvSpPr>
          <p:nvPr/>
        </p:nvSpPr>
        <p:spPr bwMode="auto">
          <a:xfrm>
            <a:off x="577799" y="1093394"/>
            <a:ext cx="5518201" cy="487980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cap="none" spc="-1" dirty="0">
                <a:solidFill>
                  <a:schemeClr val="dk1"/>
                </a:solidFill>
                <a:latin typeface="Source Sans Pro"/>
              </a:rPr>
              <a:t>Lots of construction work and vibrations (two new buildings, new underground electrical infrastructure)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cap="none" spc="-1" dirty="0">
                <a:solidFill>
                  <a:schemeClr val="dk1"/>
                </a:solidFill>
                <a:latin typeface="Source Sans Pro"/>
              </a:rPr>
              <a:t>Two significant power outages</a:t>
            </a:r>
          </a:p>
          <a:p>
            <a:pPr marL="743040" lvl="1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chemeClr val="dk1"/>
                </a:solidFill>
                <a:latin typeface="Source Sans Pro"/>
              </a:rPr>
              <a:t>Five minutes (during user operation – 6 </a:t>
            </a:r>
            <a:r>
              <a:rPr lang="en-US" spc="-1" dirty="0" err="1">
                <a:solidFill>
                  <a:schemeClr val="dk1"/>
                </a:solidFill>
                <a:latin typeface="Source Sans Pro"/>
              </a:rPr>
              <a:t>hrs</a:t>
            </a:r>
            <a:r>
              <a:rPr lang="en-US" spc="-1" dirty="0">
                <a:solidFill>
                  <a:schemeClr val="dk1"/>
                </a:solidFill>
                <a:latin typeface="Source Sans Pro"/>
              </a:rPr>
              <a:t> to get beam back)</a:t>
            </a:r>
          </a:p>
          <a:p>
            <a:pPr marL="743040" lvl="1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cap="none" spc="-1" dirty="0">
                <a:solidFill>
                  <a:schemeClr val="dk1"/>
                </a:solidFill>
                <a:latin typeface="Source Sans Pro"/>
              </a:rPr>
              <a:t>Three </a:t>
            </a:r>
            <a:r>
              <a:rPr lang="en-US" b="1" cap="none" spc="-1" dirty="0">
                <a:solidFill>
                  <a:schemeClr val="dk1"/>
                </a:solidFill>
                <a:latin typeface="Source Sans Pro"/>
              </a:rPr>
              <a:t>days</a:t>
            </a:r>
            <a:r>
              <a:rPr lang="en-US" b="0" cap="none" spc="-1" dirty="0">
                <a:solidFill>
                  <a:schemeClr val="dk1"/>
                </a:solidFill>
                <a:latin typeface="Source Sans Pro"/>
              </a:rPr>
              <a:t> (during shutdown)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cap="none" spc="-1" dirty="0">
                <a:solidFill>
                  <a:schemeClr val="dk1"/>
                </a:solidFill>
                <a:latin typeface="Source Sans Pro"/>
              </a:rPr>
              <a:t>Network disruption due to failure in server room (luckily no disruption to user operation)</a:t>
            </a:r>
          </a:p>
          <a:p>
            <a:pPr>
              <a:lnSpc>
                <a:spcPts val="2500"/>
              </a:lnSpc>
              <a:spcBef>
                <a:spcPts val="1001"/>
              </a:spcBef>
            </a:pPr>
            <a:endParaRPr lang="en-US" sz="1800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  <a:tabLst>
                <a:tab pos="0" algn="l"/>
              </a:tabLst>
            </a:pPr>
            <a:endParaRPr lang="en-US" sz="1800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  <a:tabLst>
                <a:tab pos="0" algn="l"/>
              </a:tabLst>
            </a:pPr>
            <a:endParaRPr lang="en-US" sz="1800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  <a:tabLst>
                <a:tab pos="0" algn="l"/>
              </a:tabLst>
            </a:pPr>
            <a:endParaRPr lang="en-US" sz="1800" b="0" cap="none" spc="-1" dirty="0">
              <a:solidFill>
                <a:schemeClr val="dk1"/>
              </a:solidFill>
              <a:latin typeface="Source Sans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273E57-68E1-05DE-4AD4-010C189350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40" b="21659"/>
          <a:stretch>
            <a:fillRect/>
          </a:stretch>
        </p:blipFill>
        <p:spPr>
          <a:xfrm>
            <a:off x="8497748" y="288925"/>
            <a:ext cx="3271376" cy="4225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0EEE2-9C14-1A8A-2A08-C84D732B8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3806474" cy="285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3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0AF41-46B0-C0BE-9236-FA3DDA2F2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0F27-2C5B-0536-0DE2-9E20EBF42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Developments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8FAC3A-D251-52D0-8F94-CCE10E86791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</p:spTree>
    <p:extLst>
      <p:ext uri="{BB962C8B-B14F-4D97-AF65-F5344CB8AC3E}">
        <p14:creationId xmlns:p14="http://schemas.microsoft.com/office/powerpoint/2010/main" val="2196669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45F90-A187-BC9C-0EB0-061F4BD8B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07D234-FDE3-A331-C9CC-03F5567F32F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54FE85-26B5-E0B7-EFB6-AE36953E6B85}"/>
              </a:ext>
            </a:extLst>
          </p:cNvPr>
          <p:cNvSpPr txBox="1">
            <a:spLocks/>
          </p:cNvSpPr>
          <p:nvPr/>
        </p:nvSpPr>
        <p:spPr bwMode="auto">
          <a:xfrm>
            <a:off x="577848" y="288925"/>
            <a:ext cx="6593419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spc="-1" dirty="0">
                <a:solidFill>
                  <a:srgbClr val="44546A"/>
                </a:solidFill>
                <a:latin typeface="Source Sans Pro"/>
                <a:ea typeface="Roboto"/>
              </a:rPr>
              <a:t>shutdown work 2025</a:t>
            </a:r>
            <a:endParaRPr lang="en-US" sz="1400" b="1" dirty="0"/>
          </a:p>
        </p:txBody>
      </p:sp>
      <p:sp>
        <p:nvSpPr>
          <p:cNvPr id="8" name="PlaceHolder 2">
            <a:extLst>
              <a:ext uri="{FF2B5EF4-FFF2-40B4-BE49-F238E27FC236}">
                <a16:creationId xmlns:a16="http://schemas.microsoft.com/office/drawing/2014/main" id="{A6FFC01D-08C4-A5FE-20F7-D08A307CE9E1}"/>
              </a:ext>
            </a:extLst>
          </p:cNvPr>
          <p:cNvSpPr txBox="1">
            <a:spLocks/>
          </p:cNvSpPr>
          <p:nvPr/>
        </p:nvSpPr>
        <p:spPr bwMode="auto">
          <a:xfrm>
            <a:off x="808074" y="1291571"/>
            <a:ext cx="5784112" cy="487980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cap="none" spc="-1" dirty="0">
                <a:solidFill>
                  <a:schemeClr val="dk1"/>
                </a:solidFill>
                <a:latin typeface="Source Sans Pro"/>
              </a:rPr>
              <a:t>Sections of vacuum chamber replaced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cap="none" spc="-1" dirty="0">
                <a:solidFill>
                  <a:schemeClr val="dk1"/>
                </a:solidFill>
                <a:latin typeface="Source Sans Pro"/>
              </a:rPr>
              <a:t>Redesign of magnet feedback loop in Booster dipoles; (attempted) long-term study of magnet stability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cap="none" spc="-1" dirty="0">
                <a:solidFill>
                  <a:schemeClr val="dk1"/>
                </a:solidFill>
                <a:latin typeface="Source Sans Pro"/>
              </a:rPr>
              <a:t>Prototype harmonic cavity uninstalled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cap="none" spc="-1" dirty="0">
                <a:solidFill>
                  <a:schemeClr val="dk1"/>
                </a:solidFill>
                <a:latin typeface="Source Sans Pro"/>
              </a:rPr>
              <a:t>Extensive surveying campaign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cap="none" spc="-1" dirty="0">
                <a:solidFill>
                  <a:schemeClr val="dk1"/>
                </a:solidFill>
                <a:latin typeface="Source Sans Pro"/>
              </a:rPr>
              <a:t>Removal of heating jackets 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cap="none" spc="-1" dirty="0">
                <a:solidFill>
                  <a:schemeClr val="dk1"/>
                </a:solidFill>
                <a:latin typeface="Source Sans Pro"/>
                <a:ea typeface="Roboto"/>
              </a:rPr>
              <a:t>Much more…</a:t>
            </a:r>
            <a:endParaRPr lang="en-US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</a:pPr>
            <a:endParaRPr lang="en-US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  <a:tabLst>
                <a:tab pos="0" algn="l"/>
              </a:tabLst>
            </a:pPr>
            <a:endParaRPr lang="en-US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  <a:tabLst>
                <a:tab pos="0" algn="l"/>
              </a:tabLst>
            </a:pPr>
            <a:endParaRPr lang="en-US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  <a:tabLst>
                <a:tab pos="0" algn="l"/>
              </a:tabLst>
            </a:pPr>
            <a:endParaRPr lang="en-US" b="0" cap="none" spc="-1" dirty="0">
              <a:solidFill>
                <a:schemeClr val="dk1"/>
              </a:solidFill>
              <a:latin typeface="Source Sans Pr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03F1BA-62E9-8E92-E610-1FE01FFB3B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361" b="5457"/>
          <a:stretch>
            <a:fillRect/>
          </a:stretch>
        </p:blipFill>
        <p:spPr>
          <a:xfrm>
            <a:off x="7663880" y="636175"/>
            <a:ext cx="2830456" cy="219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10B654-175D-CD38-C350-B7ECF6F09D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410" b="12033"/>
          <a:stretch>
            <a:fillRect/>
          </a:stretch>
        </p:blipFill>
        <p:spPr>
          <a:xfrm>
            <a:off x="6162608" y="3981266"/>
            <a:ext cx="2361471" cy="21901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0B9D83-BB33-76B6-E964-F28414E75A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73" r="6121" b="19469"/>
          <a:stretch>
            <a:fillRect/>
          </a:stretch>
        </p:blipFill>
        <p:spPr>
          <a:xfrm>
            <a:off x="9079108" y="3209612"/>
            <a:ext cx="2148811" cy="23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7577E-0C8D-4347-5219-AC7315629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DE91633-DB9F-F4E2-7230-6A6D10C372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6CDB15-9C25-EAB8-6375-8C9720A7836E}"/>
              </a:ext>
            </a:extLst>
          </p:cNvPr>
          <p:cNvSpPr txBox="1">
            <a:spLocks/>
          </p:cNvSpPr>
          <p:nvPr/>
        </p:nvSpPr>
        <p:spPr bwMode="auto">
          <a:xfrm>
            <a:off x="577848" y="288925"/>
            <a:ext cx="8825644" cy="8517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Replacement of vacuum chamber sections</a:t>
            </a:r>
            <a:endParaRPr lang="en-US" sz="1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714A48-7FC6-68BE-0D43-E0565F9F0B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64"/>
          <a:stretch>
            <a:fillRect/>
          </a:stretch>
        </p:blipFill>
        <p:spPr bwMode="auto">
          <a:xfrm>
            <a:off x="557771" y="1166345"/>
            <a:ext cx="7153213" cy="243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5698E-14B0-0BA6-442A-4555C1235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90670" y="3521652"/>
            <a:ext cx="5814822" cy="29286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F0A73B-35B0-A33E-49C2-3F02E1227A94}"/>
              </a:ext>
            </a:extLst>
          </p:cNvPr>
          <p:cNvSpPr txBox="1"/>
          <p:nvPr/>
        </p:nvSpPr>
        <p:spPr>
          <a:xfrm>
            <a:off x="239981" y="784162"/>
            <a:ext cx="7658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L</a:t>
            </a:r>
            <a:r>
              <a:rPr lang="en-US" sz="1800" b="1" dirty="0"/>
              <a:t>ast year: intermittent low-frequency mystery noise in vertical beam motion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7225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A8BE4-AD7A-D6B3-F75F-84599B4B6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9F50CE-0F7C-0C91-C2C2-94F1EA11B21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FE2205-4AB2-CBF4-99FF-09B37C5C344D}"/>
              </a:ext>
            </a:extLst>
          </p:cNvPr>
          <p:cNvSpPr txBox="1">
            <a:spLocks/>
          </p:cNvSpPr>
          <p:nvPr/>
        </p:nvSpPr>
        <p:spPr bwMode="auto">
          <a:xfrm>
            <a:off x="577848" y="288925"/>
            <a:ext cx="8825644" cy="8517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Replacement of vacuum chamber sections</a:t>
            </a:r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F75B44-0BCD-8CE7-80F5-CEFED33A9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000" y="1140643"/>
            <a:ext cx="6299543" cy="4724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AE91B7-F768-F9A6-DB34-3C5B5DFC5B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35" r="10080" b="13901"/>
          <a:stretch>
            <a:fillRect/>
          </a:stretch>
        </p:blipFill>
        <p:spPr>
          <a:xfrm>
            <a:off x="2218640" y="3428999"/>
            <a:ext cx="2227638" cy="2529035"/>
          </a:xfrm>
          <a:prstGeom prst="rect">
            <a:avLst/>
          </a:prstGeom>
        </p:spPr>
      </p:pic>
      <p:sp>
        <p:nvSpPr>
          <p:cNvPr id="19" name="PlaceHolder 2">
            <a:extLst>
              <a:ext uri="{FF2B5EF4-FFF2-40B4-BE49-F238E27FC236}">
                <a16:creationId xmlns:a16="http://schemas.microsoft.com/office/drawing/2014/main" id="{F0FB81BE-3B71-99AF-4B49-A5CB70997CEF}"/>
              </a:ext>
            </a:extLst>
          </p:cNvPr>
          <p:cNvSpPr txBox="1">
            <a:spLocks/>
          </p:cNvSpPr>
          <p:nvPr/>
        </p:nvSpPr>
        <p:spPr bwMode="auto">
          <a:xfrm>
            <a:off x="500918" y="1140643"/>
            <a:ext cx="5195152" cy="3667004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cap="none" spc="-1" dirty="0">
                <a:solidFill>
                  <a:schemeClr val="dk1"/>
                </a:solidFill>
                <a:latin typeface="Source Sans Pro"/>
              </a:rPr>
              <a:t>Sections of copper vacuum chamber replaced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cap="none" spc="-1" dirty="0">
                <a:solidFill>
                  <a:schemeClr val="dk1"/>
                </a:solidFill>
                <a:latin typeface="Source Sans Pro"/>
              </a:rPr>
              <a:t>Burn marks evident on vacuum chamber, photon absorbers</a:t>
            </a:r>
          </a:p>
          <a:p>
            <a:pPr>
              <a:lnSpc>
                <a:spcPts val="2500"/>
              </a:lnSpc>
              <a:spcBef>
                <a:spcPts val="1001"/>
              </a:spcBef>
            </a:pPr>
            <a:endParaRPr lang="en-US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  <a:tabLst>
                <a:tab pos="0" algn="l"/>
              </a:tabLst>
            </a:pPr>
            <a:endParaRPr lang="en-US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  <a:tabLst>
                <a:tab pos="0" algn="l"/>
              </a:tabLst>
            </a:pPr>
            <a:endParaRPr lang="en-US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  <a:tabLst>
                <a:tab pos="0" algn="l"/>
              </a:tabLst>
            </a:pPr>
            <a:endParaRPr lang="en-US" b="0" cap="none" spc="-1" dirty="0">
              <a:solidFill>
                <a:schemeClr val="dk1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05346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CA39EE-BC6C-A072-A993-5350CEDA11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986429-C25A-4B65-CB08-C173AD3AA63A}"/>
              </a:ext>
            </a:extLst>
          </p:cNvPr>
          <p:cNvSpPr txBox="1">
            <a:spLocks/>
          </p:cNvSpPr>
          <p:nvPr/>
        </p:nvSpPr>
        <p:spPr bwMode="auto">
          <a:xfrm>
            <a:off x="577848" y="288925"/>
            <a:ext cx="7218119" cy="8517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Startup after shutdown 2025:</a:t>
            </a:r>
          </a:p>
          <a:p>
            <a:pPr>
              <a:defRPr/>
            </a:pPr>
            <a:r>
              <a:rPr lang="en-US" sz="2400" b="1" dirty="0" err="1"/>
              <a:t>Beamscrubbing</a:t>
            </a:r>
            <a:endParaRPr lang="en-US" sz="1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0390C-E367-4044-7091-9271F8388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496"/>
            <a:ext cx="12192000" cy="50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0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5799A-0379-E005-3945-9B5034954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9B8707-2837-CB87-EC18-A7FC999500D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6CB634-5969-819D-6C94-052DFD50FE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9" y="288925"/>
            <a:ext cx="4493683" cy="365125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BII perspectives until 2035</a:t>
            </a:r>
            <a:endParaRPr lang="en-DE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4D31A-359A-F550-ECF5-03CCB46AEAB6}"/>
              </a:ext>
            </a:extLst>
          </p:cNvPr>
          <p:cNvSpPr txBox="1">
            <a:spLocks/>
          </p:cNvSpPr>
          <p:nvPr/>
        </p:nvSpPr>
        <p:spPr>
          <a:xfrm>
            <a:off x="862868" y="1221465"/>
            <a:ext cx="5856909" cy="3893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Planned upgrades and developments: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BPM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Timing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Vacuum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Magnet power supply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1.5 GHz cavities, 1.75 GHz cavities, digital LLRF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New WLS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Digital Twin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4052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CFF75-2379-28E3-1390-0E0381B92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4C4C41-73D0-6CF9-EB00-BDDE1EE64E19}"/>
              </a:ext>
            </a:extLst>
          </p:cNvPr>
          <p:cNvSpPr txBox="1">
            <a:spLocks/>
          </p:cNvSpPr>
          <p:nvPr/>
        </p:nvSpPr>
        <p:spPr>
          <a:xfrm>
            <a:off x="1301707" y="1033054"/>
            <a:ext cx="8812760" cy="3893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Timing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Vacuum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Magnet power supply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1.5 GHz cavities, 1.75 GHz cavities, digital LLRF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New WLS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Permanent magnets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Digital Twin</a:t>
            </a: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30B1A9-417A-42CB-766D-6453348CC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087" y="2774005"/>
            <a:ext cx="6337070" cy="396066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53CC4F-FE37-AB53-D1FB-4A941BB0EE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2607CC-45A6-449A-37D9-EA92F42B65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9" y="288925"/>
            <a:ext cx="4493683" cy="365125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BII perspectives until 2035</a:t>
            </a:r>
            <a:endParaRPr lang="en-DE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0AE5B-909E-57F7-ECEC-D1B8F7861510}"/>
              </a:ext>
            </a:extLst>
          </p:cNvPr>
          <p:cNvSpPr txBox="1">
            <a:spLocks/>
          </p:cNvSpPr>
          <p:nvPr/>
        </p:nvSpPr>
        <p:spPr>
          <a:xfrm>
            <a:off x="862868" y="1221465"/>
            <a:ext cx="8812760" cy="3893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Planned upgrades and developments: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BPM system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Phased installation of Libera Sparks (w/ hybrid orbit correction) completed; full TBT capability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Lots of BBA (of quads and </a:t>
            </a:r>
            <a:r>
              <a:rPr lang="en-US" sz="2200" dirty="0" err="1">
                <a:solidFill>
                  <a:schemeClr val="tx1"/>
                </a:solidFill>
              </a:rPr>
              <a:t>sextupoles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843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9CFED-74A7-035F-CAC6-4D3761D7C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521B94-B0F1-7BB0-58C6-8A9DCC1959B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ABD5FA-329E-D503-6236-44C3BD9AFE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9" y="288925"/>
            <a:ext cx="4493683" cy="365125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BII perspectives until 2035</a:t>
            </a:r>
            <a:endParaRPr lang="en-DE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8AAC1-1227-2A80-9D6B-57AA417ED21D}"/>
              </a:ext>
            </a:extLst>
          </p:cNvPr>
          <p:cNvSpPr txBox="1">
            <a:spLocks/>
          </p:cNvSpPr>
          <p:nvPr/>
        </p:nvSpPr>
        <p:spPr>
          <a:xfrm>
            <a:off x="862868" y="1221465"/>
            <a:ext cx="7749504" cy="3893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Planned upgrades and developments: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BPM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Timing system renovation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First components operational; will continue with phased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Vacuum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Magnet power supply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1.5 GHz cavities, 1.75 GHz cavities, digital LLRF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New WLS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Digital Twin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256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auto">
          <a:xfrm>
            <a:off x="577850" y="495673"/>
            <a:ext cx="11036300" cy="1476375"/>
          </a:xfrm>
        </p:spPr>
        <p:txBody>
          <a:bodyPr/>
          <a:lstStyle/>
          <a:p>
            <a:pPr>
              <a:defRPr/>
            </a:pPr>
            <a:r>
              <a:rPr lang="en-US" dirty="0"/>
              <a:t>BESSY II Machine Group</a:t>
            </a:r>
            <a:endParaRPr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 bwMode="auto">
          <a:xfrm>
            <a:off x="264405" y="1640187"/>
            <a:ext cx="11666861" cy="452762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de-DE" sz="2400" dirty="0">
                <a:latin typeface="Century Gothic"/>
              </a:rPr>
              <a:t>Michael Abo-Bakr, Pauline </a:t>
            </a:r>
            <a:r>
              <a:rPr lang="de-DE" sz="2400" dirty="0" err="1">
                <a:latin typeface="Century Gothic"/>
              </a:rPr>
              <a:t>Ahmels</a:t>
            </a:r>
            <a:r>
              <a:rPr lang="de-DE" sz="2400" dirty="0">
                <a:latin typeface="Century Gothic"/>
              </a:rPr>
              <a:t>, Rebecca </a:t>
            </a:r>
            <a:r>
              <a:rPr lang="de-DE" sz="2400" dirty="0" err="1">
                <a:latin typeface="Century Gothic"/>
              </a:rPr>
              <a:t>Barsotti</a:t>
            </a:r>
            <a:r>
              <a:rPr lang="de-DE" sz="2400" dirty="0">
                <a:latin typeface="Century Gothic"/>
              </a:rPr>
              <a:t>, </a:t>
            </a:r>
            <a:r>
              <a:rPr lang="de-DE" sz="2400" dirty="0" err="1">
                <a:latin typeface="Century Gothic"/>
              </a:rPr>
              <a:t>Beñat</a:t>
            </a:r>
            <a:r>
              <a:rPr lang="de-DE" sz="2400" dirty="0">
                <a:latin typeface="Century Gothic"/>
              </a:rPr>
              <a:t> </a:t>
            </a:r>
            <a:r>
              <a:rPr lang="de-DE" sz="2400" dirty="0" err="1">
                <a:latin typeface="Century Gothic"/>
              </a:rPr>
              <a:t>Alberdi</a:t>
            </a:r>
            <a:r>
              <a:rPr lang="de-DE" sz="2400" dirty="0">
                <a:latin typeface="Century Gothic"/>
              </a:rPr>
              <a:t> </a:t>
            </a:r>
            <a:r>
              <a:rPr lang="de-DE" sz="2400" dirty="0" err="1">
                <a:latin typeface="Century Gothic"/>
              </a:rPr>
              <a:t>Esuain</a:t>
            </a:r>
            <a:r>
              <a:rPr lang="de-DE" sz="2400" dirty="0">
                <a:latin typeface="Century Gothic"/>
              </a:rPr>
              <a:t>, Terry Atkinson, Yvonne Bergmann, Thomas Birke, Daniel </a:t>
            </a:r>
            <a:r>
              <a:rPr lang="de-DE" sz="2400" dirty="0" err="1">
                <a:latin typeface="Century Gothic"/>
              </a:rPr>
              <a:t>Böhlick</a:t>
            </a:r>
            <a:r>
              <a:rPr lang="de-DE" sz="2400" dirty="0">
                <a:latin typeface="Century Gothic"/>
              </a:rPr>
              <a:t>, Jörg </a:t>
            </a:r>
            <a:r>
              <a:rPr lang="de-DE" sz="2400" dirty="0" err="1">
                <a:latin typeface="Century Gothic"/>
              </a:rPr>
              <a:t>Borninkhof</a:t>
            </a:r>
            <a:r>
              <a:rPr lang="de-DE" sz="2400" dirty="0">
                <a:latin typeface="Century Gothic"/>
              </a:rPr>
              <a:t>, Anne </a:t>
            </a:r>
            <a:r>
              <a:rPr lang="de-DE" sz="2400" dirty="0" err="1">
                <a:latin typeface="Century Gothic"/>
              </a:rPr>
              <a:t>Bundels</a:t>
            </a:r>
            <a:r>
              <a:rPr lang="de-DE" sz="2400" dirty="0">
                <a:latin typeface="Century Gothic"/>
              </a:rPr>
              <a:t>, Robert </a:t>
            </a:r>
            <a:r>
              <a:rPr lang="de-DE" sz="2400" dirty="0" err="1">
                <a:latin typeface="Century Gothic"/>
              </a:rPr>
              <a:t>Burneleit</a:t>
            </a:r>
            <a:r>
              <a:rPr lang="de-DE" sz="2400" dirty="0">
                <a:latin typeface="Century Gothic"/>
              </a:rPr>
              <a:t>, </a:t>
            </a:r>
            <a:r>
              <a:rPr lang="de-DE" sz="2400" dirty="0" err="1">
                <a:latin typeface="Century Gothic"/>
              </a:rPr>
              <a:t>Natthawut</a:t>
            </a:r>
            <a:r>
              <a:rPr lang="de-DE" sz="2400" dirty="0">
                <a:latin typeface="Century Gothic"/>
              </a:rPr>
              <a:t> </a:t>
            </a:r>
            <a:r>
              <a:rPr lang="de-DE" sz="2400" dirty="0" err="1">
                <a:latin typeface="Century Gothic"/>
              </a:rPr>
              <a:t>Chaisueb</a:t>
            </a:r>
            <a:r>
              <a:rPr lang="de-DE" sz="2400" dirty="0">
                <a:latin typeface="Century Gothic"/>
              </a:rPr>
              <a:t>, Nathalie Childs, Matthias Diehn, Marc </a:t>
            </a:r>
            <a:r>
              <a:rPr lang="de-DE" sz="2400" dirty="0" err="1">
                <a:latin typeface="Century Gothic"/>
              </a:rPr>
              <a:t>Dirsat</a:t>
            </a:r>
            <a:r>
              <a:rPr lang="de-DE" sz="2400" dirty="0">
                <a:latin typeface="Century Gothic"/>
              </a:rPr>
              <a:t>, Olaf Dreßler, Michael Edling, Silvio Ehlert, Dan Eichel, Volker Dürr, Pablo </a:t>
            </a:r>
            <a:r>
              <a:rPr lang="de-DE" sz="2400" dirty="0" err="1">
                <a:latin typeface="Century Gothic"/>
              </a:rPr>
              <a:t>Echevarria</a:t>
            </a:r>
            <a:r>
              <a:rPr lang="de-DE" sz="2400" dirty="0">
                <a:latin typeface="Century Gothic"/>
              </a:rPr>
              <a:t>, Dennis Engel, Fjodor Falkenstern, Jörg </a:t>
            </a:r>
            <a:r>
              <a:rPr lang="de-DE" sz="2400" dirty="0" err="1">
                <a:latin typeface="Century Gothic"/>
              </a:rPr>
              <a:t>Feikes</a:t>
            </a:r>
            <a:r>
              <a:rPr lang="de-DE" sz="2400" dirty="0">
                <a:latin typeface="Century Gothic"/>
              </a:rPr>
              <a:t>, Nadine Fischer, Roland Fleischhauer, Andre Frahm, Benjamin </a:t>
            </a:r>
            <a:r>
              <a:rPr lang="de-DE" sz="2400" dirty="0" err="1">
                <a:latin typeface="Century Gothic"/>
              </a:rPr>
              <a:t>Franksen</a:t>
            </a:r>
            <a:r>
              <a:rPr lang="de-DE" sz="2400" dirty="0">
                <a:latin typeface="Century Gothic"/>
              </a:rPr>
              <a:t>, Holger Glass, Hans-Walter Glock, Felix Glöckner, Anny Gora, Paul </a:t>
            </a:r>
            <a:r>
              <a:rPr lang="de-DE" sz="2400" dirty="0" err="1">
                <a:latin typeface="Century Gothic"/>
              </a:rPr>
              <a:t>Goslawski</a:t>
            </a:r>
            <a:r>
              <a:rPr lang="de-DE" sz="2400" dirty="0">
                <a:latin typeface="Century Gothic"/>
              </a:rPr>
              <a:t>, Malte Gotz, Ronja Grünke, Mario Haucke, Jochen Heinrich, Stine Heise, Marco Herzog, </a:t>
            </a:r>
            <a:r>
              <a:rPr lang="de-DE" dirty="0">
                <a:latin typeface="Century Gothic"/>
              </a:rPr>
              <a:t>Sören Heucke, </a:t>
            </a:r>
            <a:r>
              <a:rPr lang="de-DE" sz="2400" dirty="0">
                <a:latin typeface="Century Gothic"/>
              </a:rPr>
              <a:t>Andreas Heugel, Frank Hoeft, Harry Hoffmann, Falk Hoffmann, Karsten </a:t>
            </a:r>
            <a:r>
              <a:rPr lang="de-DE" sz="2400" dirty="0" err="1">
                <a:latin typeface="Century Gothic"/>
              </a:rPr>
              <a:t>Holldack</a:t>
            </a:r>
            <a:r>
              <a:rPr lang="de-DE" sz="2400" dirty="0">
                <a:latin typeface="Century Gothic"/>
              </a:rPr>
              <a:t>, Holger Huck, Karsten Janke, Andreas </a:t>
            </a:r>
            <a:r>
              <a:rPr lang="de-DE" sz="2400" dirty="0" err="1">
                <a:latin typeface="Century Gothic"/>
              </a:rPr>
              <a:t>Jankowiak</a:t>
            </a:r>
            <a:r>
              <a:rPr lang="de-DE" sz="2400" dirty="0">
                <a:latin typeface="Century Gothic"/>
              </a:rPr>
              <a:t>, Sébastien Joly, Christian Jung, Nicole </a:t>
            </a:r>
            <a:r>
              <a:rPr lang="de-DE" sz="2400" dirty="0" err="1">
                <a:latin typeface="Century Gothic"/>
              </a:rPr>
              <a:t>Kaubisch</a:t>
            </a:r>
            <a:r>
              <a:rPr lang="de-DE" dirty="0">
                <a:latin typeface="Century Gothic"/>
              </a:rPr>
              <a:t>, </a:t>
            </a:r>
            <a:r>
              <a:rPr lang="de-DE" sz="2400" dirty="0">
                <a:latin typeface="Century Gothic"/>
              </a:rPr>
              <a:t>Christian Kalus, Jens Knobloch, Jörg Kolbe, Arnold </a:t>
            </a:r>
            <a:r>
              <a:rPr lang="de-DE" sz="2400" dirty="0" err="1">
                <a:latin typeface="Century Gothic"/>
              </a:rPr>
              <a:t>Kruschinski</a:t>
            </a:r>
            <a:r>
              <a:rPr lang="de-DE" sz="2400" dirty="0">
                <a:latin typeface="Century Gothic"/>
              </a:rPr>
              <a:t>, Bernhard </a:t>
            </a:r>
            <a:r>
              <a:rPr lang="de-DE" sz="2400" dirty="0" err="1">
                <a:latin typeface="Century Gothic"/>
              </a:rPr>
              <a:t>Kuner</a:t>
            </a:r>
            <a:r>
              <a:rPr lang="de-DE" sz="2400" dirty="0">
                <a:latin typeface="Century Gothic"/>
              </a:rPr>
              <a:t>, Jens </a:t>
            </a:r>
            <a:r>
              <a:rPr lang="de-DE" sz="2400" dirty="0" err="1">
                <a:latin typeface="Century Gothic"/>
              </a:rPr>
              <a:t>Kuszynski</a:t>
            </a:r>
            <a:r>
              <a:rPr lang="de-DE" sz="2400" dirty="0">
                <a:latin typeface="Century Gothic"/>
              </a:rPr>
              <a:t>, Victoria Laux, Sven Lederer, Benjamin Liebe, Melis Löhr, Tobias </a:t>
            </a:r>
            <a:r>
              <a:rPr lang="de-DE" sz="2400" dirty="0" err="1">
                <a:latin typeface="Century Gothic"/>
              </a:rPr>
              <a:t>Loewner</a:t>
            </a:r>
            <a:r>
              <a:rPr lang="de-DE" sz="2400" dirty="0">
                <a:latin typeface="Century Gothic"/>
              </a:rPr>
              <a:t>, Michael Markert, Aleksandr </a:t>
            </a:r>
            <a:r>
              <a:rPr lang="de-DE" sz="2400" dirty="0" err="1">
                <a:latin typeface="Century Gothic"/>
              </a:rPr>
              <a:t>Matveenko</a:t>
            </a:r>
            <a:r>
              <a:rPr lang="de-DE" sz="2400" dirty="0">
                <a:latin typeface="Century Gothic"/>
              </a:rPr>
              <a:t>, Meghan McAteer, Andreas Meissner, Marco </a:t>
            </a:r>
            <a:r>
              <a:rPr lang="de-DE" sz="2400" dirty="0" err="1">
                <a:latin typeface="Century Gothic"/>
              </a:rPr>
              <a:t>Marongiu</a:t>
            </a:r>
            <a:r>
              <a:rPr lang="de-DE" sz="2400" dirty="0">
                <a:latin typeface="Century Gothic"/>
              </a:rPr>
              <a:t>, Ingo Müller, Nicolas Müller,  Christian Nass, Ingo Neumann, Teresia Olsson, Volker Oswald, Sylvia </a:t>
            </a:r>
            <a:r>
              <a:rPr lang="de-DE" sz="2400" dirty="0" err="1">
                <a:latin typeface="Century Gothic"/>
              </a:rPr>
              <a:t>Pavlis</a:t>
            </a:r>
            <a:r>
              <a:rPr lang="de-DE" sz="2400" dirty="0">
                <a:latin typeface="Century Gothic"/>
              </a:rPr>
              <a:t>, Götz Pfeiffer, Fabian </a:t>
            </a:r>
            <a:r>
              <a:rPr lang="de-DE" sz="2400" dirty="0" err="1">
                <a:latin typeface="Century Gothic"/>
              </a:rPr>
              <a:t>Pflocksch</a:t>
            </a:r>
            <a:r>
              <a:rPr lang="de-DE" sz="2400" dirty="0">
                <a:latin typeface="Century Gothic"/>
              </a:rPr>
              <a:t>, Lutz Pichl, Henry Plötz, Jens Raeder, Günther Rehm, Markus Ries, Stefan Rotterdam, David Rückert, Roswitha </a:t>
            </a:r>
            <a:r>
              <a:rPr lang="de-DE" sz="2400" dirty="0" err="1">
                <a:latin typeface="Century Gothic"/>
              </a:rPr>
              <a:t>Schabardin</a:t>
            </a:r>
            <a:r>
              <a:rPr lang="de-DE" sz="2400" dirty="0">
                <a:latin typeface="Century Gothic"/>
              </a:rPr>
              <a:t>, Andreas </a:t>
            </a:r>
            <a:r>
              <a:rPr lang="de-DE" sz="2400" dirty="0" err="1">
                <a:latin typeface="Century Gothic"/>
              </a:rPr>
              <a:t>Schälicke</a:t>
            </a:r>
            <a:r>
              <a:rPr lang="de-DE" sz="2400" dirty="0">
                <a:latin typeface="Century Gothic"/>
              </a:rPr>
              <a:t>, Tobias Schneegans, Günter Schindhelm, Kevin Schemmel, Gregor </a:t>
            </a:r>
            <a:r>
              <a:rPr lang="de-DE" sz="2400" dirty="0" err="1">
                <a:latin typeface="Century Gothic"/>
              </a:rPr>
              <a:t>Schiwietz</a:t>
            </a:r>
            <a:r>
              <a:rPr lang="de-DE" sz="2400" dirty="0">
                <a:latin typeface="Century Gothic"/>
              </a:rPr>
              <a:t>, Jörg </a:t>
            </a:r>
            <a:r>
              <a:rPr lang="de-DE" sz="2400" dirty="0" err="1">
                <a:latin typeface="Century Gothic"/>
              </a:rPr>
              <a:t>Schleuer</a:t>
            </a:r>
            <a:r>
              <a:rPr lang="de-DE" sz="2400" dirty="0">
                <a:latin typeface="Century Gothic"/>
              </a:rPr>
              <a:t>, Pierre Schnizer, Bernhard </a:t>
            </a:r>
            <a:r>
              <a:rPr lang="de-DE" sz="2400" dirty="0" err="1">
                <a:latin typeface="Century Gothic"/>
              </a:rPr>
              <a:t>Schriefer</a:t>
            </a:r>
            <a:r>
              <a:rPr lang="de-DE" sz="2400" dirty="0">
                <a:latin typeface="Century Gothic"/>
              </a:rPr>
              <a:t>, Christoph Schröder, Michael Schuster, Dirk Schüler, Ines Seiler, Nicola Selbach, </a:t>
            </a:r>
            <a:r>
              <a:rPr lang="de-DE" sz="2400" dirty="0" err="1">
                <a:latin typeface="Century Gothic"/>
              </a:rPr>
              <a:t>Liangliang</a:t>
            </a:r>
            <a:r>
              <a:rPr lang="de-DE" sz="2400" dirty="0">
                <a:latin typeface="Century Gothic"/>
              </a:rPr>
              <a:t> Shi, Irma </a:t>
            </a:r>
            <a:r>
              <a:rPr lang="de-DE" sz="2400" dirty="0" err="1">
                <a:latin typeface="Century Gothic"/>
              </a:rPr>
              <a:t>Shmidt</a:t>
            </a:r>
            <a:r>
              <a:rPr lang="de-DE" sz="2400" dirty="0">
                <a:latin typeface="Century Gothic"/>
              </a:rPr>
              <a:t>, Hannes Stein, Tom </a:t>
            </a:r>
            <a:r>
              <a:rPr lang="de-DE" sz="2400" dirty="0" err="1">
                <a:latin typeface="Century Gothic"/>
              </a:rPr>
              <a:t>Struppert</a:t>
            </a:r>
            <a:r>
              <a:rPr lang="de-DE" sz="2400" dirty="0">
                <a:latin typeface="Century Gothic"/>
              </a:rPr>
              <a:t>, </a:t>
            </a:r>
            <a:r>
              <a:rPr lang="de-DE" sz="2400" dirty="0" err="1">
                <a:latin typeface="Century Gothic"/>
              </a:rPr>
              <a:t>Waheedullah</a:t>
            </a:r>
            <a:r>
              <a:rPr lang="de-DE" sz="2400" dirty="0">
                <a:latin typeface="Century Gothic"/>
              </a:rPr>
              <a:t> Sulaiman </a:t>
            </a:r>
            <a:r>
              <a:rPr lang="de-DE" sz="2400" dirty="0" err="1">
                <a:latin typeface="Century Gothic"/>
              </a:rPr>
              <a:t>Khail</a:t>
            </a:r>
            <a:r>
              <a:rPr lang="de-DE" sz="2400" dirty="0">
                <a:latin typeface="Century Gothic"/>
              </a:rPr>
              <a:t>, </a:t>
            </a:r>
            <a:r>
              <a:rPr lang="de-DE" sz="2400" dirty="0" err="1">
                <a:latin typeface="Century Gothic"/>
              </a:rPr>
              <a:t>Ervis</a:t>
            </a:r>
            <a:r>
              <a:rPr lang="de-DE" sz="2400" dirty="0">
                <a:latin typeface="Century Gothic"/>
              </a:rPr>
              <a:t> </a:t>
            </a:r>
            <a:r>
              <a:rPr lang="de-DE" sz="2400" dirty="0" err="1">
                <a:latin typeface="Century Gothic"/>
              </a:rPr>
              <a:t>Suljoti</a:t>
            </a:r>
            <a:r>
              <a:rPr lang="de-DE" sz="2400" dirty="0">
                <a:latin typeface="Century Gothic"/>
              </a:rPr>
              <a:t>, </a:t>
            </a:r>
            <a:r>
              <a:rPr lang="de-DE" sz="2400" dirty="0" err="1">
                <a:latin typeface="Century Gothic"/>
              </a:rPr>
              <a:t>Fatbardh</a:t>
            </a:r>
            <a:r>
              <a:rPr lang="de-DE" sz="2400" dirty="0">
                <a:latin typeface="Century Gothic"/>
              </a:rPr>
              <a:t> </a:t>
            </a:r>
            <a:r>
              <a:rPr lang="de-DE" sz="2400" dirty="0" err="1">
                <a:latin typeface="Century Gothic"/>
              </a:rPr>
              <a:t>Tafaj</a:t>
            </a:r>
            <a:r>
              <a:rPr lang="de-DE" sz="2400" dirty="0">
                <a:latin typeface="Century Gothic"/>
              </a:rPr>
              <a:t>, </a:t>
            </a:r>
            <a:r>
              <a:rPr lang="de-DE" sz="2400" dirty="0" err="1">
                <a:latin typeface="Century Gothic"/>
              </a:rPr>
              <a:t>Yegor</a:t>
            </a:r>
            <a:r>
              <a:rPr lang="de-DE" sz="2400" dirty="0">
                <a:latin typeface="Century Gothic"/>
              </a:rPr>
              <a:t> </a:t>
            </a:r>
            <a:r>
              <a:rPr lang="de-DE" sz="2400" dirty="0" err="1">
                <a:latin typeface="Century Gothic"/>
              </a:rPr>
              <a:t>Tamashevich</a:t>
            </a:r>
            <a:r>
              <a:rPr lang="de-DE" sz="2400" dirty="0">
                <a:latin typeface="Century Gothic"/>
              </a:rPr>
              <a:t>, Michael Ulrich, Stefan Wiese, Daniel Wolk, Adolfo Velez, Marie-Louis Venzke, Jens Völker, Antje Vollmer, Sven Wrede, Anna Ziegler,  </a:t>
            </a:r>
            <a:r>
              <a:rPr sz="2400" dirty="0">
                <a:latin typeface="Century Gothic"/>
              </a:rPr>
              <a:t>…</a:t>
            </a:r>
            <a:endParaRPr lang="en-US" sz="2400" dirty="0">
              <a:latin typeface="Century Gothic"/>
            </a:endParaRPr>
          </a:p>
          <a:p>
            <a:pPr algn="just">
              <a:defRPr/>
            </a:pPr>
            <a:r>
              <a:rPr lang="en-GB" sz="2400" dirty="0">
                <a:latin typeface="Century Gothic"/>
              </a:rPr>
              <a:t> and many more</a:t>
            </a:r>
            <a:endParaRPr lang="de-DE" sz="2400" dirty="0">
              <a:latin typeface="Century Gothic"/>
            </a:endParaRPr>
          </a:p>
          <a:p>
            <a:pPr algn="just">
              <a:defRPr/>
            </a:pPr>
            <a:endParaRPr lang="en-US" sz="2400" dirty="0"/>
          </a:p>
          <a:p>
            <a:pPr algn="just">
              <a:defRPr/>
            </a:pPr>
            <a:endParaRPr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874D4F-6B03-53E9-799C-F74C3481757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C19D9-61B3-6C49-2DC2-E59F6248D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CFA853-80B0-A1CD-A8F9-896C7381DE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5389BE-AAEC-22A1-0D40-B592B56F4D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9" y="288925"/>
            <a:ext cx="4493683" cy="365125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BII perspectives until 2035</a:t>
            </a:r>
            <a:endParaRPr lang="en-DE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18E27-B95B-8471-F8E3-0BBF59806152}"/>
              </a:ext>
            </a:extLst>
          </p:cNvPr>
          <p:cNvSpPr txBox="1">
            <a:spLocks/>
          </p:cNvSpPr>
          <p:nvPr/>
        </p:nvSpPr>
        <p:spPr>
          <a:xfrm>
            <a:off x="862868" y="1221465"/>
            <a:ext cx="7334834" cy="3893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Planned upgrades and developments: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BPM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Timing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Vacuum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Magnet power supply renovation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100 power supplies replaced (slicing bends, magnet families in straight sections)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Phased approach (5 per week)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1.5 GHz cavities, 1.75 GHz cavities, digital LLRF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New WLS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Permanent magnets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Digital Twin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6E053-83C4-F2E7-55BA-55DF170CF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739" y="1221465"/>
            <a:ext cx="2920393" cy="389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19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BCE22-49EF-FC83-F837-063126939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82F0B8-277C-7FDE-B9F7-4D96220CC2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41D14F-18BF-5D68-DF26-6196990294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9" y="288925"/>
            <a:ext cx="4493683" cy="365125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BII perspectives until 2035</a:t>
            </a:r>
            <a:endParaRPr lang="en-DE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62C6B-2CD1-354D-B482-8F8CB1079D01}"/>
              </a:ext>
            </a:extLst>
          </p:cNvPr>
          <p:cNvSpPr txBox="1">
            <a:spLocks/>
          </p:cNvSpPr>
          <p:nvPr/>
        </p:nvSpPr>
        <p:spPr>
          <a:xfrm>
            <a:off x="862868" y="1221465"/>
            <a:ext cx="7877095" cy="3893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Planned upgrades and developments: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BPM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Timing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Vacuum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Magnet power supply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1.5 GHz cavities, 1.75 GHz cavities, digital LLRF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New WLS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Digital Twin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8229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56907EE-78B6-0AD8-368A-9D6C9378851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58B2FE-8D1E-ED2B-11C9-AA9934E0E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  <a:endParaRPr lang="de-DE" dirty="0"/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2B64E4E3-BD23-4595-485D-6555DE6CE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99" y="213840"/>
            <a:ext cx="9087195" cy="4414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pc="-1" dirty="0">
                <a:solidFill>
                  <a:schemeClr val="dk2"/>
                </a:solidFill>
                <a:latin typeface="Source Sans Pro"/>
                <a:ea typeface="Roboto"/>
              </a:rPr>
              <a:t>Higher-harmonic cav</a:t>
            </a:r>
            <a:r>
              <a:rPr lang="en-US" sz="2400" b="1" strike="noStrike" cap="all" spc="-1" dirty="0">
                <a:solidFill>
                  <a:schemeClr val="dk2"/>
                </a:solidFill>
                <a:latin typeface="Source Sans Pro"/>
                <a:ea typeface="Roboto"/>
              </a:rPr>
              <a:t>ities and digital LLRF</a:t>
            </a:r>
            <a:endParaRPr lang="de-DE" sz="2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85E2FCB-C29F-6951-37E2-92C017AC4B48}"/>
              </a:ext>
            </a:extLst>
          </p:cNvPr>
          <p:cNvSpPr/>
          <p:nvPr/>
        </p:nvSpPr>
        <p:spPr>
          <a:xfrm>
            <a:off x="6172921" y="4660256"/>
            <a:ext cx="6018840" cy="190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500"/>
              </a:lnSpc>
              <a:spcBef>
                <a:spcPts val="1001"/>
              </a:spcBef>
            </a:pPr>
            <a:endParaRPr lang="en-US" sz="2000" b="0" strike="noStrike" spc="-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14400">
              <a:lnSpc>
                <a:spcPts val="2500"/>
              </a:lnSpc>
              <a:spcBef>
                <a:spcPts val="1001"/>
              </a:spcBef>
            </a:pPr>
            <a:endParaRPr lang="en-US" sz="2000" b="0" strike="noStrike" spc="-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PlaceHolder 4">
            <a:extLst>
              <a:ext uri="{FF2B5EF4-FFF2-40B4-BE49-F238E27FC236}">
                <a16:creationId xmlns:a16="http://schemas.microsoft.com/office/drawing/2014/main" id="{F864A1DD-5C0C-512D-AFEB-13C60E6CD635}"/>
              </a:ext>
            </a:extLst>
          </p:cNvPr>
          <p:cNvSpPr txBox="1">
            <a:spLocks/>
          </p:cNvSpPr>
          <p:nvPr/>
        </p:nvSpPr>
        <p:spPr>
          <a:xfrm>
            <a:off x="549880" y="1094595"/>
            <a:ext cx="6346390" cy="507924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000" b="0" cap="none" spc="-1" dirty="0">
                <a:solidFill>
                  <a:schemeClr val="dk1"/>
                </a:solidFill>
                <a:latin typeface="Source Sans Pro"/>
                <a:ea typeface="Roboto"/>
              </a:rPr>
              <a:t>1.5 GHz cavities (bunch lengthening):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cap="none" spc="-1" dirty="0">
                <a:solidFill>
                  <a:schemeClr val="dk1"/>
                </a:solidFill>
                <a:latin typeface="Source Sans Pro"/>
                <a:ea typeface="Roboto"/>
              </a:rPr>
              <a:t>Prototype EU harmonic cavity of Alba design uninstalled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cap="none" spc="-1" dirty="0">
                <a:solidFill>
                  <a:schemeClr val="dk1"/>
                </a:solidFill>
                <a:latin typeface="Source Sans Pro"/>
              </a:rPr>
              <a:t>First new cavity received, conditioning started</a:t>
            </a:r>
          </a:p>
          <a:p>
            <a:pPr marL="285840" indent="-28584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cap="none" spc="-1" dirty="0">
                <a:solidFill>
                  <a:schemeClr val="dk1"/>
                </a:solidFill>
                <a:latin typeface="Source Sans Pro"/>
              </a:rPr>
              <a:t>Remainder arriving before end of year; installation in 2026</a:t>
            </a:r>
          </a:p>
          <a:p>
            <a:pPr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000" b="0" cap="none" spc="-1" dirty="0">
                <a:solidFill>
                  <a:schemeClr val="dk1"/>
                </a:solidFill>
                <a:latin typeface="Source Sans Pro"/>
              </a:rPr>
              <a:t>1.75 GHz cavities (variable bunch lengthening):</a:t>
            </a:r>
          </a:p>
          <a:p>
            <a:pPr marL="285750" indent="-28575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b="0" cap="none" spc="-1" dirty="0">
                <a:solidFill>
                  <a:schemeClr val="dk1"/>
                </a:solidFill>
                <a:latin typeface="Source Sans Pro"/>
              </a:rPr>
              <a:t>Installation in 2027</a:t>
            </a:r>
            <a:endParaRPr lang="en-US" sz="2000" b="0" cap="none" spc="-1" dirty="0">
              <a:solidFill>
                <a:schemeClr val="dk1"/>
              </a:solidFill>
              <a:latin typeface="Source Sans Pro"/>
            </a:endParaRPr>
          </a:p>
          <a:p>
            <a:pPr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000" b="0" cap="none" spc="-1" dirty="0">
                <a:solidFill>
                  <a:schemeClr val="dk1"/>
                </a:solidFill>
                <a:latin typeface="Source Sans Pro"/>
              </a:rPr>
              <a:t>Digital LLRF</a:t>
            </a:r>
          </a:p>
          <a:p>
            <a:pPr marL="285750" indent="-28575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b="0" cap="none" spc="-1" dirty="0">
                <a:solidFill>
                  <a:schemeClr val="dk1"/>
                </a:solidFill>
                <a:latin typeface="Source Sans Pro"/>
              </a:rPr>
              <a:t>Replacing LLRF for all frequencies in all rings </a:t>
            </a:r>
          </a:p>
          <a:p>
            <a:pPr marL="285750" indent="-28575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b="0" cap="none" spc="-1" dirty="0">
                <a:solidFill>
                  <a:schemeClr val="dk1"/>
                </a:solidFill>
                <a:latin typeface="Source Sans Pro"/>
              </a:rPr>
              <a:t>Call for tender completed, delivery of first system expected in November, remainder next year</a:t>
            </a:r>
          </a:p>
          <a:p>
            <a:pPr marL="285750" indent="-285750">
              <a:lnSpc>
                <a:spcPts val="25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b="0" cap="none" spc="-1" dirty="0">
                <a:solidFill>
                  <a:schemeClr val="dk1"/>
                </a:solidFill>
                <a:latin typeface="Source Sans Pro"/>
              </a:rPr>
              <a:t>Phased installation, starting with 1.5 GHz cavities in 2026</a:t>
            </a:r>
            <a:endParaRPr lang="de-DE" sz="2000" b="0" cap="none" spc="-1" dirty="0">
              <a:solidFill>
                <a:schemeClr val="dk1"/>
              </a:solidFill>
              <a:latin typeface="Source Sans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BF78F-E5AE-45BD-36F8-BE8ABBED6FFF}"/>
              </a:ext>
            </a:extLst>
          </p:cNvPr>
          <p:cNvSpPr txBox="1"/>
          <p:nvPr/>
        </p:nvSpPr>
        <p:spPr>
          <a:xfrm>
            <a:off x="3280528" y="65610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604BB0-708D-7E33-0E62-AC02D852F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730"/>
          <a:stretch>
            <a:fillRect/>
          </a:stretch>
        </p:blipFill>
        <p:spPr>
          <a:xfrm>
            <a:off x="6896270" y="1441501"/>
            <a:ext cx="4572142" cy="42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97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CD280-5D42-751D-8ABB-51B7917C9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8FD77F-CEF6-CEB0-5EDE-36339E040AB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F28527-8E72-26F7-0643-090D4AF23F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9" y="288925"/>
            <a:ext cx="4493683" cy="365125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BII perspectives until 2035</a:t>
            </a:r>
            <a:endParaRPr lang="en-DE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D05D-3014-17FA-149C-53222FC443E2}"/>
              </a:ext>
            </a:extLst>
          </p:cNvPr>
          <p:cNvSpPr txBox="1">
            <a:spLocks/>
          </p:cNvSpPr>
          <p:nvPr/>
        </p:nvSpPr>
        <p:spPr>
          <a:xfrm>
            <a:off x="862868" y="1221465"/>
            <a:ext cx="8132276" cy="3893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Planned upgrades and developments: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BPM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Timing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Vacuum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Magnet power supply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1.5 GHz cavities, 1.75 GHz cavities, digital LLRF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New WLS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Digital Twin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1589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8CB0CF5-7AF2-E28C-4708-69D8583A6C0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>
            <a:extLst>
              <a:ext uri="{FF2B5EF4-FFF2-40B4-BE49-F238E27FC236}">
                <a16:creationId xmlns:a16="http://schemas.microsoft.com/office/drawing/2014/main" id="{A6A0E742-8C53-3C22-04D4-66B437854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00" y="168114"/>
            <a:ext cx="5517720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400" b="1" strike="noStrike" cap="all" spc="-1" dirty="0">
                <a:solidFill>
                  <a:schemeClr val="dk2"/>
                </a:solidFill>
                <a:latin typeface="Source Sans Pro"/>
                <a:ea typeface="Source Sans Pro"/>
              </a:rPr>
              <a:t>7T wavelength shifter</a:t>
            </a:r>
            <a:endParaRPr lang="de-DE" sz="2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7A6520DA-6A11-D41E-684D-DB37773A632C}"/>
              </a:ext>
            </a:extLst>
          </p:cNvPr>
          <p:cNvSpPr/>
          <p:nvPr/>
        </p:nvSpPr>
        <p:spPr>
          <a:xfrm>
            <a:off x="1436324" y="786248"/>
            <a:ext cx="10562388" cy="35556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an established and efficient way to extend the spectral range towards tender x-rays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024795-EC17-62BE-65F3-A474F3F4E36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pic>
        <p:nvPicPr>
          <p:cNvPr id="3" name="Picture 14" descr="A picture containing text, indoor, engine, miller&#10;&#10;Description automatically generated">
            <a:extLst>
              <a:ext uri="{FF2B5EF4-FFF2-40B4-BE49-F238E27FC236}">
                <a16:creationId xmlns:a16="http://schemas.microsoft.com/office/drawing/2014/main" id="{E0C758ED-1183-8AB0-0E25-25043687110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40015" y="4090530"/>
            <a:ext cx="9453960" cy="2171880"/>
          </a:xfrm>
          <a:prstGeom prst="rect">
            <a:avLst/>
          </a:prstGeom>
          <a:ln w="0">
            <a:noFill/>
          </a:ln>
        </p:spPr>
      </p:pic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515A8ACA-3ABC-E17E-58E9-EA5512501E83}"/>
              </a:ext>
            </a:extLst>
          </p:cNvPr>
          <p:cNvPicPr/>
          <p:nvPr/>
        </p:nvPicPr>
        <p:blipFill>
          <a:blip r:embed="rId3"/>
          <a:srcRect l="27361" t="20206" r="30671" b="25097"/>
          <a:stretch/>
        </p:blipFill>
        <p:spPr>
          <a:xfrm>
            <a:off x="9781135" y="1759650"/>
            <a:ext cx="2112840" cy="2065320"/>
          </a:xfrm>
          <a:prstGeom prst="rect">
            <a:avLst/>
          </a:prstGeom>
          <a:ln w="0">
            <a:noFill/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2BD65D-3F80-00D2-7177-D10610C4074D}"/>
              </a:ext>
            </a:extLst>
          </p:cNvPr>
          <p:cNvPicPr/>
          <p:nvPr/>
        </p:nvPicPr>
        <p:blipFill>
          <a:blip r:embed="rId4"/>
          <a:stretch/>
        </p:blipFill>
        <p:spPr>
          <a:xfrm rot="5400000">
            <a:off x="7723015" y="2006970"/>
            <a:ext cx="2077560" cy="1558080"/>
          </a:xfrm>
          <a:prstGeom prst="rect">
            <a:avLst/>
          </a:prstGeom>
          <a:ln w="0">
            <a:noFill/>
          </a:ln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89FFC00-F46F-628D-AB1E-3807ADBACDDE}"/>
              </a:ext>
            </a:extLst>
          </p:cNvPr>
          <p:cNvSpPr/>
          <p:nvPr/>
        </p:nvSpPr>
        <p:spPr bwMode="auto">
          <a:xfrm>
            <a:off x="577800" y="1296615"/>
            <a:ext cx="7360470" cy="35556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pc="-1" dirty="0">
                <a:solidFill>
                  <a:schemeClr val="dk1"/>
                </a:solidFill>
                <a:latin typeface="Source Sans Pro"/>
                <a:ea typeface="Source Sans Pro"/>
              </a:rPr>
              <a:t>Existing WLS b</a:t>
            </a:r>
            <a:r>
              <a:rPr lang="en-US" sz="1800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uilt by </a:t>
            </a:r>
            <a:r>
              <a:rPr lang="en-US" sz="1800" b="0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BINP, Novosibirsk, Russia</a:t>
            </a:r>
          </a:p>
          <a:p>
            <a:pPr marL="285750" indent="-285750">
              <a:spcAft>
                <a:spcPts val="601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Maintenance is not available in foreseeable future; </a:t>
            </a:r>
            <a:r>
              <a:rPr lang="en-US" spc="-1" dirty="0">
                <a:solidFill>
                  <a:schemeClr val="dk1"/>
                </a:solidFill>
                <a:latin typeface="Source Sans Pro" panose="020B0503030403020204"/>
              </a:rPr>
              <a:t>reliable but not expected to last until 2035 </a:t>
            </a:r>
            <a:endParaRPr lang="en-US" sz="1800" b="0" strike="noStrike" spc="-1" dirty="0">
              <a:solidFill>
                <a:schemeClr val="dk1"/>
              </a:solidFill>
              <a:latin typeface="Source Sans Pro"/>
              <a:ea typeface="Source Sans Pro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pc="-1" dirty="0">
                <a:solidFill>
                  <a:schemeClr val="dk1"/>
                </a:solidFill>
                <a:latin typeface="Source Sans Pro"/>
              </a:rPr>
              <a:t>Replacement project:</a:t>
            </a:r>
          </a:p>
          <a:p>
            <a:pPr marL="285750" indent="-285750" defTabSz="914400">
              <a:lnSpc>
                <a:spcPct val="100000"/>
              </a:lnSpc>
              <a:spcAft>
                <a:spcPts val="601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Source Sans Pro"/>
              </a:rPr>
              <a:t>Discussions </a:t>
            </a:r>
            <a:r>
              <a:rPr lang="en-US" spc="-1" dirty="0">
                <a:solidFill>
                  <a:schemeClr val="dk1"/>
                </a:solidFill>
                <a:latin typeface="Source Sans Pro"/>
              </a:rPr>
              <a:t>with European manufacturers; call for tender soon</a:t>
            </a:r>
          </a:p>
          <a:p>
            <a:pPr marL="285750" indent="-285750" defTabSz="914400">
              <a:lnSpc>
                <a:spcPct val="100000"/>
              </a:lnSpc>
              <a:spcAft>
                <a:spcPts val="601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chemeClr val="dk1"/>
                </a:solidFill>
                <a:latin typeface="Source Sans Pro"/>
              </a:rPr>
              <a:t>R</a:t>
            </a:r>
            <a:r>
              <a:rPr lang="en-US" sz="1800" spc="-1" dirty="0">
                <a:solidFill>
                  <a:schemeClr val="dk1"/>
                </a:solidFill>
                <a:latin typeface="Source Sans Pro"/>
              </a:rPr>
              <a:t>e</a:t>
            </a:r>
            <a:r>
              <a:rPr lang="en-US" spc="-1" dirty="0">
                <a:solidFill>
                  <a:schemeClr val="dk1"/>
                </a:solidFill>
                <a:latin typeface="Source Sans Pro"/>
              </a:rPr>
              <a:t>plicate existing functionality, maybe with design modifications (dry cryostat, smaller vertical gap, maybe 5 SC coils instead of 3)</a:t>
            </a:r>
          </a:p>
          <a:p>
            <a:pPr marL="285750" indent="-285750" defTabSz="914400">
              <a:lnSpc>
                <a:spcPct val="100000"/>
              </a:lnSpc>
              <a:spcAft>
                <a:spcPts val="601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replacement on site for BESSY II not later than 2029… 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1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A4EFD-9DD7-5990-F98D-DA42EA8CF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CB5607-551C-33FC-6119-D56CC1C245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BCDB07-0DE4-43DE-4474-49909D2D39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9" y="288925"/>
            <a:ext cx="4493683" cy="365125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BII perspectives until 2035</a:t>
            </a:r>
            <a:endParaRPr lang="en-DE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F4B20-5EF7-5752-1267-7FD250B47027}"/>
              </a:ext>
            </a:extLst>
          </p:cNvPr>
          <p:cNvSpPr txBox="1">
            <a:spLocks/>
          </p:cNvSpPr>
          <p:nvPr/>
        </p:nvSpPr>
        <p:spPr>
          <a:xfrm>
            <a:off x="862868" y="1221465"/>
            <a:ext cx="8281132" cy="3893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Planned upgrades and developments: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BPM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Timing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Vacuum system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Magnet power supply renovation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1.5 GHz cavities, 1.75 GHz cavities, digital LLRF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New WLS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Digital Twin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Simulated commissioning / preparing scripts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Details of software architecture: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F0F0A-8B2F-0431-81AC-F7C50D279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00" y="4958799"/>
            <a:ext cx="6477333" cy="14478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266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C8591-FECD-DF55-AA35-E33C2B947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88C4F70-573A-110C-3694-310CAD5E0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BIII Planning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AD6E08-6686-CCD7-D9B4-63E96B673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6BC356-9366-0A02-5700-EF7D0FE91E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C3B4E9-041E-1CE3-3A6A-0F064509AAE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828795" y="2053771"/>
            <a:ext cx="8614319" cy="4108753"/>
          </a:xfrm>
          <a:prstGeom prst="rect">
            <a:avLst/>
          </a:prstGeom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6465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8636B6-68D8-EFE1-09BC-6EB0C2C1EC1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1D291-F68F-1E75-149D-B691597CE935}"/>
              </a:ext>
            </a:extLst>
          </p:cNvPr>
          <p:cNvSpPr txBox="1"/>
          <p:nvPr/>
        </p:nvSpPr>
        <p:spPr>
          <a:xfrm>
            <a:off x="5699092" y="152762"/>
            <a:ext cx="484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Slide courtesy of P.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Goslawski</a:t>
            </a:r>
            <a:endParaRPr lang="de-DE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3D0454BD-1E70-273A-8311-C3324C1C67E0}"/>
              </a:ext>
            </a:extLst>
          </p:cNvPr>
          <p:cNvSpPr txBox="1">
            <a:spLocks/>
          </p:cNvSpPr>
          <p:nvPr/>
        </p:nvSpPr>
        <p:spPr>
          <a:xfrm>
            <a:off x="500918" y="112148"/>
            <a:ext cx="5517720" cy="4456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>
              <a:spcAft>
                <a:spcPts val="601"/>
              </a:spcAft>
            </a:pPr>
            <a:r>
              <a:rPr lang="en-GB" spc="-1" dirty="0">
                <a:solidFill>
                  <a:schemeClr val="accent1"/>
                </a:solidFill>
                <a:latin typeface="Source Sans Pro"/>
                <a:ea typeface="Roboto"/>
              </a:rPr>
              <a:t> BESSY III Baseline lattice</a:t>
            </a:r>
            <a:endParaRPr lang="de-DE" b="0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A8CC83AE-7447-214D-BAAC-464169358C66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30" b="16772"/>
          <a:stretch/>
        </p:blipFill>
        <p:spPr>
          <a:xfrm>
            <a:off x="7020000" y="3244680"/>
            <a:ext cx="4988160" cy="2762280"/>
          </a:xfrm>
          <a:prstGeom prst="rect">
            <a:avLst/>
          </a:prstGeom>
          <a:ln w="9525">
            <a:solidFill>
              <a:srgbClr val="005186"/>
            </a:solidFill>
            <a:round/>
          </a:ln>
        </p:spPr>
      </p:pic>
      <p:sp>
        <p:nvSpPr>
          <p:cNvPr id="6" name="Textfeld 9">
            <a:extLst>
              <a:ext uri="{FF2B5EF4-FFF2-40B4-BE49-F238E27FC236}">
                <a16:creationId xmlns:a16="http://schemas.microsoft.com/office/drawing/2014/main" id="{B8C605CB-12A0-30A1-E59E-29F16C8B79D3}"/>
              </a:ext>
            </a:extLst>
          </p:cNvPr>
          <p:cNvSpPr/>
          <p:nvPr/>
        </p:nvSpPr>
        <p:spPr>
          <a:xfrm>
            <a:off x="500918" y="1085760"/>
            <a:ext cx="6975000" cy="492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5186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chemeClr val="accent1"/>
                </a:solidFill>
                <a:latin typeface="Calibri"/>
              </a:rPr>
              <a:t>A systematic, deterministic lattice approach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  <a:latin typeface="Calibri"/>
              </a:rPr>
              <a:t>stepwise investigation of the MBA lattice basic building blocks!</a:t>
            </a:r>
            <a:br>
              <a:rPr sz="1600" dirty="0"/>
            </a:br>
            <a:r>
              <a:rPr lang="en-US" sz="1600" b="0" strike="noStrike" spc="-1" dirty="0">
                <a:solidFill>
                  <a:schemeClr val="dk1"/>
                </a:solidFill>
                <a:latin typeface="Calibri"/>
              </a:rPr>
              <a:t>Power and Function of each Component &amp; “Knob” </a:t>
            </a:r>
            <a:r>
              <a:rPr lang="en-US" sz="1600" b="0" strike="noStrike" spc="-1" dirty="0">
                <a:solidFill>
                  <a:schemeClr val="dk1"/>
                </a:solidFill>
                <a:latin typeface="Wingdings"/>
              </a:rPr>
              <a:t></a:t>
            </a:r>
            <a:r>
              <a:rPr lang="en-US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US" sz="1600" b="1" strike="noStrike" spc="-1" dirty="0">
                <a:solidFill>
                  <a:schemeClr val="dk1"/>
                </a:solidFill>
                <a:latin typeface="Calibri"/>
              </a:rPr>
              <a:t>LEGO approach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  <a:latin typeface="Calibri"/>
              </a:rPr>
              <a:t>with relaxed hardware to minimize the technique risk</a:t>
            </a:r>
            <a:r>
              <a:rPr lang="en-US" sz="1600" b="1" strike="noStrike" spc="-1" dirty="0">
                <a:solidFill>
                  <a:schemeClr val="dk1"/>
                </a:solidFill>
                <a:latin typeface="Calibri"/>
              </a:rPr>
              <a:t> 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  <a:latin typeface="Calibri"/>
              </a:rPr>
              <a:t>not only focusing on </a:t>
            </a:r>
            <a:r>
              <a:rPr lang="en-US" sz="1600" b="1" strike="noStrike" spc="-1" dirty="0">
                <a:solidFill>
                  <a:schemeClr val="dk1"/>
                </a:solidFill>
                <a:latin typeface="Calibri"/>
              </a:rPr>
              <a:t>emittance, but also on stability &amp; flexibility </a:t>
            </a:r>
            <a:br>
              <a:rPr sz="1600" dirty="0"/>
            </a:br>
            <a:r>
              <a:rPr lang="en-US" sz="1600" b="0" strike="noStrike" spc="-1" dirty="0">
                <a:solidFill>
                  <a:schemeClr val="dk1"/>
                </a:solidFill>
                <a:latin typeface="Wingdings"/>
              </a:rPr>
              <a:t></a:t>
            </a:r>
            <a:r>
              <a:rPr lang="en-US" sz="1600" b="0" strike="noStrike" spc="-1" dirty="0">
                <a:solidFill>
                  <a:schemeClr val="dk1"/>
                </a:solidFill>
                <a:latin typeface="Calibri"/>
              </a:rPr>
              <a:t> Good control of non-linear beam dynamics</a:t>
            </a:r>
            <a:br>
              <a:rPr sz="1600" dirty="0"/>
            </a:br>
            <a:r>
              <a:rPr lang="en-US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01"/>
              </a:spcBef>
              <a:buClr>
                <a:srgbClr val="005186"/>
              </a:buClr>
              <a:buFont typeface="Arial"/>
              <a:buChar char="•"/>
            </a:pPr>
            <a:r>
              <a:rPr lang="de-DE" sz="2000" b="0" strike="noStrike" spc="-1" dirty="0">
                <a:solidFill>
                  <a:schemeClr val="accent1"/>
                </a:solidFill>
                <a:latin typeface="Calibri"/>
              </a:rPr>
              <a:t>6MB-HOA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Calibri"/>
              </a:rPr>
              <a:t>with</a:t>
            </a:r>
            <a:r>
              <a:rPr lang="de-DE" sz="2000" b="0" strike="noStrike" spc="-1" dirty="0">
                <a:solidFill>
                  <a:schemeClr val="accent1"/>
                </a:solidFill>
                <a:latin typeface="Calibri"/>
              </a:rPr>
              <a:t>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Calibri"/>
              </a:rPr>
              <a:t>homogenous</a:t>
            </a:r>
            <a:r>
              <a:rPr lang="de-DE" sz="2000" b="0" strike="noStrike" spc="-1" dirty="0">
                <a:solidFill>
                  <a:schemeClr val="accent1"/>
                </a:solidFill>
                <a:latin typeface="Calibri"/>
              </a:rPr>
              <a:t>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Calibri"/>
              </a:rPr>
              <a:t>metrology</a:t>
            </a:r>
            <a:r>
              <a:rPr lang="de-DE" sz="2000" b="0" strike="noStrike" spc="-1" dirty="0">
                <a:solidFill>
                  <a:schemeClr val="accent1"/>
                </a:solidFill>
                <a:latin typeface="Calibri"/>
              </a:rPr>
              <a:t>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Calibri"/>
              </a:rPr>
              <a:t>bends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100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pm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rad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emittance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@ 2.5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GeV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,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with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16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straights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on 350 m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15µm source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size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, 10 ps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zero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current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bunch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length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,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lifetime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spc="-1" dirty="0">
                <a:solidFill>
                  <a:schemeClr val="dk1"/>
                </a:solidFill>
                <a:latin typeface="Calibri"/>
              </a:rPr>
              <a:t>&gt;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5 h</a:t>
            </a:r>
            <a:br>
              <a:rPr sz="1600" dirty="0"/>
            </a:br>
            <a:r>
              <a:rPr lang="de-DE" sz="1600" b="0" strike="noStrike" spc="-1" dirty="0">
                <a:solidFill>
                  <a:schemeClr val="accent1"/>
                </a:solidFill>
                <a:latin typeface="Calibri"/>
              </a:rPr>
              <a:t> 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01"/>
              </a:spcBef>
              <a:buClr>
                <a:srgbClr val="005186"/>
              </a:buClr>
              <a:buFont typeface="Arial"/>
              <a:buChar char="•"/>
            </a:pPr>
            <a:r>
              <a:rPr lang="de-DE" sz="2000" b="0" strike="noStrike" spc="-1" dirty="0" err="1">
                <a:solidFill>
                  <a:schemeClr val="accent1"/>
                </a:solidFill>
                <a:latin typeface="Calibri"/>
              </a:rPr>
              <a:t>Sustainibility</a:t>
            </a:r>
            <a:r>
              <a:rPr lang="de-DE" sz="2000" b="0" strike="noStrike" spc="-1" dirty="0">
                <a:solidFill>
                  <a:schemeClr val="accent1"/>
                </a:solidFill>
                <a:latin typeface="Calibri"/>
              </a:rPr>
              <a:t> and power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Calibri"/>
              </a:rPr>
              <a:t>consumption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dipoles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and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quadrupoles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mainly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build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as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permanent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magnets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power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consumption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reduce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from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1000 kW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for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electro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magnets</a:t>
            </a:r>
            <a:br>
              <a:rPr sz="1600" dirty="0"/>
            </a:b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down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Calibri"/>
              </a:rPr>
              <a:t>to</a:t>
            </a: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 &lt; 200 </a:t>
            </a:r>
            <a:r>
              <a:rPr lang="de-DE" sz="1600" b="0" strike="noStrike" spc="-1" dirty="0">
                <a:solidFill>
                  <a:srgbClr val="FF0000"/>
                </a:solidFill>
                <a:latin typeface="Calibri"/>
              </a:rPr>
              <a:t>kW</a:t>
            </a:r>
            <a:endParaRPr lang="en-US" sz="1600" b="0" strike="noStrike" spc="-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346A017-3768-1385-5059-F710CFCC2EE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84880" y="836640"/>
            <a:ext cx="2562480" cy="1700280"/>
          </a:xfrm>
          <a:prstGeom prst="rect">
            <a:avLst/>
          </a:prstGeom>
          <a:ln w="0">
            <a:solidFill>
              <a:srgbClr val="005186"/>
            </a:solidFill>
          </a:ln>
        </p:spPr>
      </p:pic>
      <p:pic>
        <p:nvPicPr>
          <p:cNvPr id="198" name="Grafik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000" y="2614320"/>
            <a:ext cx="4988160" cy="630000"/>
          </a:xfrm>
          <a:prstGeom prst="rect">
            <a:avLst/>
          </a:prstGeom>
          <a:ln w="9525">
            <a:solidFill>
              <a:srgbClr val="005186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835698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8636B6-68D8-EFE1-09BC-6EB0C2C1EC1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1D291-F68F-1E75-149D-B691597CE935}"/>
              </a:ext>
            </a:extLst>
          </p:cNvPr>
          <p:cNvSpPr txBox="1"/>
          <p:nvPr/>
        </p:nvSpPr>
        <p:spPr>
          <a:xfrm>
            <a:off x="5699092" y="152762"/>
            <a:ext cx="484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Slide courtesy of P.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Goslawski</a:t>
            </a:r>
            <a:endParaRPr lang="de-DE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1" name="PlaceHolder 1"/>
          <p:cNvSpPr txBox="1">
            <a:spLocks/>
          </p:cNvSpPr>
          <p:nvPr/>
        </p:nvSpPr>
        <p:spPr>
          <a:xfrm>
            <a:off x="500918" y="114588"/>
            <a:ext cx="5517720" cy="4456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>
              <a:spcAft>
                <a:spcPts val="601"/>
              </a:spcAft>
            </a:pPr>
            <a:r>
              <a:rPr lang="en-GB" spc="-1" dirty="0">
                <a:solidFill>
                  <a:schemeClr val="accent1"/>
                </a:solidFill>
                <a:latin typeface="Source Sans Pro"/>
                <a:ea typeface="Roboto"/>
              </a:rPr>
              <a:t> BESSY III Baseline lattice</a:t>
            </a:r>
            <a:endParaRPr lang="de-DE" b="0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03" name="Pictur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00" y="3093626"/>
            <a:ext cx="6145560" cy="1263960"/>
          </a:xfrm>
          <a:prstGeom prst="rect">
            <a:avLst/>
          </a:prstGeom>
          <a:ln w="0">
            <a:solidFill>
              <a:srgbClr val="D15E57">
                <a:shade val="15000"/>
              </a:srgbClr>
            </a:solidFill>
          </a:ln>
        </p:spPr>
      </p:pic>
      <p:pic>
        <p:nvPicPr>
          <p:cNvPr id="204" name="Picture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17" y="4368746"/>
            <a:ext cx="6145560" cy="1099440"/>
          </a:xfrm>
          <a:prstGeom prst="rect">
            <a:avLst/>
          </a:prstGeom>
          <a:ln w="0">
            <a:solidFill>
              <a:srgbClr val="D15E57">
                <a:shade val="15000"/>
              </a:srgbClr>
            </a:solidFill>
          </a:ln>
        </p:spPr>
      </p:pic>
      <p:pic>
        <p:nvPicPr>
          <p:cNvPr id="205" name="Picture 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46"/>
          <a:stretch/>
        </p:blipFill>
        <p:spPr>
          <a:xfrm>
            <a:off x="7291080" y="642240"/>
            <a:ext cx="4543920" cy="2969280"/>
          </a:xfrm>
          <a:prstGeom prst="rect">
            <a:avLst/>
          </a:prstGeom>
          <a:ln w="0">
            <a:solidFill>
              <a:srgbClr val="D15E57">
                <a:shade val="15000"/>
              </a:srgbClr>
            </a:solidFill>
          </a:ln>
        </p:spPr>
      </p:pic>
      <p:pic>
        <p:nvPicPr>
          <p:cNvPr id="206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7291080" y="3611880"/>
            <a:ext cx="4547880" cy="2969280"/>
          </a:xfrm>
          <a:prstGeom prst="rect">
            <a:avLst/>
          </a:prstGeom>
          <a:ln w="0">
            <a:solidFill>
              <a:srgbClr val="D15E57">
                <a:shade val="15000"/>
              </a:srgbClr>
            </a:solidFill>
          </a:ln>
        </p:spPr>
      </p:pic>
      <p:sp>
        <p:nvSpPr>
          <p:cNvPr id="213" name="Textfeld 16"/>
          <p:cNvSpPr/>
          <p:nvPr/>
        </p:nvSpPr>
        <p:spPr>
          <a:xfrm>
            <a:off x="532800" y="1273826"/>
            <a:ext cx="6706440" cy="143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5186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accent1"/>
                </a:solidFill>
                <a:latin typeface="Calibri"/>
              </a:rPr>
              <a:t>Flexibility of bending dipole sources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Extract up to two dipol bending beamlines per 6-MBA arc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The critical photon energy is to some extent adjustable with Longitudinal Gradient Bends (LGBs)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Textfeld 17"/>
          <p:cNvSpPr/>
          <p:nvPr/>
        </p:nvSpPr>
        <p:spPr>
          <a:xfrm>
            <a:off x="619200" y="5607020"/>
            <a:ext cx="376560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100" b="0" strike="noStrike" spc="-1" dirty="0" err="1">
                <a:solidFill>
                  <a:schemeClr val="dk1"/>
                </a:solidFill>
                <a:latin typeface="Calibri"/>
              </a:rPr>
              <a:t>Magnetic</a:t>
            </a:r>
            <a:r>
              <a:rPr lang="de-DE" sz="1100" b="0" strike="noStrike" spc="-1" dirty="0">
                <a:solidFill>
                  <a:schemeClr val="dk1"/>
                </a:solidFill>
                <a:latin typeface="Calibri"/>
              </a:rPr>
              <a:t> Field:	                     0.64 T            1.5 T	           2.5 T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1100" b="0" strike="noStrike" spc="-1" dirty="0">
                <a:solidFill>
                  <a:schemeClr val="dk1"/>
                </a:solidFill>
                <a:latin typeface="Calibri"/>
              </a:rPr>
              <a:t>Critical Photon Energy:         2.6 keV          6.2 keV           10.4 keV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15" name="Gerader Verbinder 19"/>
          <p:cNvCxnSpPr/>
          <p:nvPr/>
        </p:nvCxnSpPr>
        <p:spPr>
          <a:xfrm flipV="1">
            <a:off x="2502000" y="3109103"/>
            <a:ext cx="4576320" cy="780840"/>
          </a:xfrm>
          <a:prstGeom prst="straightConnector1">
            <a:avLst/>
          </a:prstGeom>
          <a:ln w="38100">
            <a:solidFill>
              <a:srgbClr val="00FFFF"/>
            </a:solidFill>
          </a:ln>
        </p:spPr>
      </p:cxnSp>
      <p:cxnSp>
        <p:nvCxnSpPr>
          <p:cNvPr id="216" name="Gerader Verbinder 24"/>
          <p:cNvCxnSpPr/>
          <p:nvPr/>
        </p:nvCxnSpPr>
        <p:spPr>
          <a:xfrm flipV="1">
            <a:off x="4039200" y="3792383"/>
            <a:ext cx="2946960" cy="43560"/>
          </a:xfrm>
          <a:prstGeom prst="straightConnector1">
            <a:avLst/>
          </a:prstGeom>
          <a:ln w="38100">
            <a:solidFill>
              <a:srgbClr val="00FFFF"/>
            </a:solidFill>
          </a:ln>
        </p:spPr>
      </p:cxnSp>
      <p:sp>
        <p:nvSpPr>
          <p:cNvPr id="209" name="Textfeld 11"/>
          <p:cNvSpPr/>
          <p:nvPr/>
        </p:nvSpPr>
        <p:spPr>
          <a:xfrm>
            <a:off x="10303560" y="722880"/>
            <a:ext cx="1470960" cy="47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l-GR" sz="1100" b="0" strike="noStrike" spc="-1" dirty="0">
                <a:solidFill>
                  <a:srgbClr val="1155CC"/>
                </a:solidFill>
                <a:latin typeface="Calibri"/>
              </a:rPr>
              <a:t>ε</a:t>
            </a:r>
            <a:r>
              <a:rPr lang="de-DE" sz="1100" b="0" strike="noStrike" spc="-1" baseline="-25000" dirty="0">
                <a:solidFill>
                  <a:srgbClr val="1155CC"/>
                </a:solidFill>
                <a:latin typeface="Calibri"/>
              </a:rPr>
              <a:t>c </a:t>
            </a:r>
            <a:r>
              <a:rPr lang="de-DE" sz="1100" b="0" strike="noStrike" spc="-1" dirty="0">
                <a:solidFill>
                  <a:srgbClr val="1155CC"/>
                </a:solidFill>
                <a:latin typeface="Calibri"/>
              </a:rPr>
              <a:t>= 2.50 keV, B = 1.3 T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l-GR" sz="1100" b="0" strike="noStrike" spc="-1" dirty="0">
                <a:solidFill>
                  <a:srgbClr val="E69138"/>
                </a:solidFill>
                <a:latin typeface="Calibri"/>
              </a:rPr>
              <a:t>ε</a:t>
            </a:r>
            <a:r>
              <a:rPr lang="de-DE" sz="1100" b="0" strike="noStrike" spc="-1" baseline="-25000" dirty="0">
                <a:solidFill>
                  <a:srgbClr val="E69138"/>
                </a:solidFill>
                <a:latin typeface="Calibri"/>
              </a:rPr>
              <a:t>c </a:t>
            </a:r>
            <a:r>
              <a:rPr lang="de-DE" sz="1100" b="0" strike="noStrike" spc="-1" dirty="0">
                <a:solidFill>
                  <a:srgbClr val="E69138"/>
                </a:solidFill>
                <a:latin typeface="Calibri"/>
              </a:rPr>
              <a:t>= 13.3 keV, B = 6.9 T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Textfeld 13"/>
          <p:cNvSpPr/>
          <p:nvPr/>
        </p:nvSpPr>
        <p:spPr>
          <a:xfrm>
            <a:off x="10307880" y="3695040"/>
            <a:ext cx="1466640" cy="598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l-GR" sz="1100" b="0" strike="noStrike" spc="-1" dirty="0">
                <a:solidFill>
                  <a:srgbClr val="2FA12F"/>
                </a:solidFill>
                <a:latin typeface="Calibri"/>
              </a:rPr>
              <a:t>ε</a:t>
            </a:r>
            <a:r>
              <a:rPr lang="de-DE" sz="1100" b="0" strike="noStrike" spc="-1" baseline="-25000" dirty="0">
                <a:solidFill>
                  <a:srgbClr val="2FA12F"/>
                </a:solidFill>
                <a:latin typeface="Calibri"/>
              </a:rPr>
              <a:t>c </a:t>
            </a:r>
            <a:r>
              <a:rPr lang="de-DE" sz="1100" b="0" strike="noStrike" spc="-1" dirty="0">
                <a:solidFill>
                  <a:srgbClr val="2FA12F"/>
                </a:solidFill>
                <a:latin typeface="Calibri"/>
              </a:rPr>
              <a:t>= </a:t>
            </a:r>
            <a:r>
              <a:rPr lang="de-DE" sz="1100" spc="-1" dirty="0">
                <a:solidFill>
                  <a:srgbClr val="2FA12F"/>
                </a:solidFill>
                <a:latin typeface="Calibri"/>
              </a:rPr>
              <a:t>2.64 </a:t>
            </a:r>
            <a:r>
              <a:rPr lang="de-DE" sz="1100" b="0" strike="noStrike" spc="-1" dirty="0">
                <a:solidFill>
                  <a:srgbClr val="2FA12F"/>
                </a:solidFill>
                <a:latin typeface="Calibri"/>
              </a:rPr>
              <a:t>keV, B = 1.5 T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l-GR" sz="1100" b="0" strike="noStrike" spc="-1" dirty="0">
                <a:solidFill>
                  <a:srgbClr val="CC0000"/>
                </a:solidFill>
                <a:latin typeface="Calibri"/>
              </a:rPr>
              <a:t>ε</a:t>
            </a:r>
            <a:r>
              <a:rPr lang="de-DE" sz="1100" b="0" strike="noStrike" spc="-1" baseline="-25000" dirty="0">
                <a:solidFill>
                  <a:srgbClr val="CC0000"/>
                </a:solidFill>
                <a:latin typeface="Calibri"/>
              </a:rPr>
              <a:t>c </a:t>
            </a:r>
            <a:r>
              <a:rPr lang="de-DE" sz="1100" b="0" strike="noStrike" spc="-1" dirty="0">
                <a:solidFill>
                  <a:srgbClr val="CC0000"/>
                </a:solidFill>
                <a:latin typeface="Calibri"/>
              </a:rPr>
              <a:t>= 6.23 keV, B = 1.5 T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l-GR" sz="1100" b="0" strike="noStrike" spc="-1" dirty="0">
                <a:solidFill>
                  <a:srgbClr val="9900FF"/>
                </a:solidFill>
                <a:latin typeface="Calibri"/>
              </a:rPr>
              <a:t>ε</a:t>
            </a:r>
            <a:r>
              <a:rPr lang="de-DE" sz="1100" b="0" strike="noStrike" spc="-1" baseline="-25000" dirty="0">
                <a:solidFill>
                  <a:srgbClr val="9900FF"/>
                </a:solidFill>
                <a:latin typeface="Calibri"/>
              </a:rPr>
              <a:t>c </a:t>
            </a:r>
            <a:r>
              <a:rPr lang="de-DE" sz="1100" b="0" strike="noStrike" spc="-1" dirty="0">
                <a:solidFill>
                  <a:srgbClr val="9900FF"/>
                </a:solidFill>
                <a:latin typeface="Calibri"/>
              </a:rPr>
              <a:t>= 10.4 keV, B = 2.5 T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Textfeld 14"/>
          <p:cNvSpPr/>
          <p:nvPr/>
        </p:nvSpPr>
        <p:spPr>
          <a:xfrm>
            <a:off x="9511200" y="690480"/>
            <a:ext cx="8211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600" b="0" strike="noStrike" spc="-1" dirty="0">
                <a:solidFill>
                  <a:schemeClr val="dk1"/>
                </a:solidFill>
                <a:latin typeface="Calibri"/>
              </a:rPr>
              <a:t>BESSY II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Textfeld 15"/>
          <p:cNvSpPr/>
          <p:nvPr/>
        </p:nvSpPr>
        <p:spPr>
          <a:xfrm>
            <a:off x="9510840" y="3670560"/>
            <a:ext cx="8730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Calibri"/>
              </a:rPr>
              <a:t>BESSY III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945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8636B6-68D8-EFE1-09BC-6EB0C2C1EC1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1D291-F68F-1E75-149D-B691597CE935}"/>
              </a:ext>
            </a:extLst>
          </p:cNvPr>
          <p:cNvSpPr txBox="1"/>
          <p:nvPr/>
        </p:nvSpPr>
        <p:spPr>
          <a:xfrm>
            <a:off x="3036681" y="863304"/>
            <a:ext cx="484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Slide courtesy of P.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Goslawski</a:t>
            </a:r>
            <a:endParaRPr lang="de-DE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F89E025-4370-5095-D0AD-A98629D04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33" y="164158"/>
            <a:ext cx="5874616" cy="13072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PlaceHolder 1">
            <a:extLst>
              <a:ext uri="{FF2B5EF4-FFF2-40B4-BE49-F238E27FC236}">
                <a16:creationId xmlns:a16="http://schemas.microsoft.com/office/drawing/2014/main" id="{E8C71A36-AEBF-4C51-5253-D938137FCA20}"/>
              </a:ext>
            </a:extLst>
          </p:cNvPr>
          <p:cNvSpPr txBox="1">
            <a:spLocks/>
          </p:cNvSpPr>
          <p:nvPr/>
        </p:nvSpPr>
        <p:spPr>
          <a:xfrm>
            <a:off x="500918" y="204121"/>
            <a:ext cx="5517720" cy="4456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>
              <a:spcAft>
                <a:spcPts val="601"/>
              </a:spcAft>
            </a:pPr>
            <a:r>
              <a:rPr lang="en-GB" spc="-1" dirty="0">
                <a:solidFill>
                  <a:schemeClr val="accent1"/>
                </a:solidFill>
                <a:latin typeface="Source Sans Pro"/>
                <a:ea typeface="Roboto"/>
              </a:rPr>
              <a:t> BESSY III Baseline lattice</a:t>
            </a:r>
            <a:endParaRPr lang="de-DE" b="0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8" name="Rechteck 6">
            <a:extLst>
              <a:ext uri="{FF2B5EF4-FFF2-40B4-BE49-F238E27FC236}">
                <a16:creationId xmlns:a16="http://schemas.microsoft.com/office/drawing/2014/main" id="{CAF9EB04-CC9A-78D5-F9B5-172479D6667A}"/>
              </a:ext>
            </a:extLst>
          </p:cNvPr>
          <p:cNvSpPr/>
          <p:nvPr/>
        </p:nvSpPr>
        <p:spPr>
          <a:xfrm>
            <a:off x="7827120" y="4453200"/>
            <a:ext cx="698040" cy="223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13" name="Textfeld 16">
            <a:extLst>
              <a:ext uri="{FF2B5EF4-FFF2-40B4-BE49-F238E27FC236}">
                <a16:creationId xmlns:a16="http://schemas.microsoft.com/office/drawing/2014/main" id="{F72AE517-6C99-0562-BD78-788D9F1DC080}"/>
              </a:ext>
            </a:extLst>
          </p:cNvPr>
          <p:cNvSpPr/>
          <p:nvPr/>
        </p:nvSpPr>
        <p:spPr>
          <a:xfrm>
            <a:off x="584280" y="1599120"/>
            <a:ext cx="7543720" cy="41227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5186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chemeClr val="accent1"/>
                </a:solidFill>
                <a:latin typeface="Calibri"/>
              </a:rPr>
              <a:t>Pushing the lattice toward the TDR phase</a:t>
            </a: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spc="-1" dirty="0">
                <a:solidFill>
                  <a:schemeClr val="dk1"/>
                </a:solidFill>
                <a:latin typeface="Calibri"/>
              </a:rPr>
              <a:t>Technical/engineering adaptions: </a:t>
            </a:r>
            <a:br>
              <a:rPr lang="en-US" sz="1600" spc="-1" dirty="0">
                <a:solidFill>
                  <a:schemeClr val="dk1"/>
                </a:solidFill>
                <a:latin typeface="Calibri"/>
              </a:rPr>
            </a:br>
            <a:r>
              <a:rPr lang="en-US" sz="1600" spc="-1" dirty="0">
                <a:solidFill>
                  <a:schemeClr val="dk1"/>
                </a:solidFill>
                <a:latin typeface="Calibri"/>
              </a:rPr>
              <a:t>	Absorbers, Front-Ends, </a:t>
            </a:r>
            <a:r>
              <a:rPr lang="en-US" sz="1600" spc="-1" dirty="0" err="1">
                <a:solidFill>
                  <a:schemeClr val="dk1"/>
                </a:solidFill>
                <a:latin typeface="Calibri"/>
              </a:rPr>
              <a:t>Syn.Rad</a:t>
            </a:r>
            <a:r>
              <a:rPr lang="en-US" sz="1600" spc="-1" dirty="0">
                <a:solidFill>
                  <a:schemeClr val="dk1"/>
                </a:solidFill>
                <a:latin typeface="Calibri"/>
              </a:rPr>
              <a:t>. Extraction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  <a:latin typeface="Calibri"/>
              </a:rPr>
              <a:t>Orbit/Optics etc. Correction </a:t>
            </a:r>
            <a:r>
              <a:rPr lang="en-US" sz="1600" spc="-1" dirty="0">
                <a:solidFill>
                  <a:schemeClr val="dk1"/>
                </a:solidFill>
                <a:latin typeface="Calibri"/>
              </a:rPr>
              <a:t>S</a:t>
            </a:r>
            <a:r>
              <a:rPr lang="en-US" sz="1600" b="0" strike="noStrike" spc="-1" dirty="0">
                <a:solidFill>
                  <a:schemeClr val="dk1"/>
                </a:solidFill>
                <a:latin typeface="Calibri"/>
              </a:rPr>
              <a:t>chemes: </a:t>
            </a:r>
            <a:br>
              <a:rPr lang="en-US" sz="1600" b="0" strike="noStrike" spc="-1" dirty="0">
                <a:solidFill>
                  <a:schemeClr val="dk1"/>
                </a:solidFill>
                <a:latin typeface="Calibri"/>
              </a:rPr>
            </a:br>
            <a:r>
              <a:rPr lang="en-US" sz="1600" b="0" strike="noStrike" spc="-1" dirty="0">
                <a:solidFill>
                  <a:schemeClr val="dk1"/>
                </a:solidFill>
                <a:latin typeface="Calibri"/>
              </a:rPr>
              <a:t>	BPMs, Steerers, etc. </a:t>
            </a: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spc="-1" dirty="0">
                <a:solidFill>
                  <a:schemeClr val="dk1"/>
                </a:solidFill>
                <a:latin typeface="Calibri"/>
              </a:rPr>
              <a:t>Injection scheme / Injection optics:</a:t>
            </a:r>
            <a:br>
              <a:rPr lang="en-US" sz="1600" spc="-1" dirty="0">
                <a:solidFill>
                  <a:schemeClr val="dk1"/>
                </a:solidFill>
                <a:latin typeface="Calibri"/>
              </a:rPr>
            </a:br>
            <a:r>
              <a:rPr lang="en-US" sz="1600" spc="-1" dirty="0">
                <a:solidFill>
                  <a:schemeClr val="dk1"/>
                </a:solidFill>
                <a:latin typeface="Calibri"/>
              </a:rPr>
              <a:t>	Lattice adaption for injection dynamics &amp; hardware:</a:t>
            </a:r>
            <a:br>
              <a:rPr lang="en-US" sz="1600" spc="-1" dirty="0">
                <a:solidFill>
                  <a:schemeClr val="dk1"/>
                </a:solidFill>
                <a:latin typeface="Calibri"/>
              </a:rPr>
            </a:br>
            <a:r>
              <a:rPr lang="en-US" sz="1600" spc="-1" dirty="0">
                <a:solidFill>
                  <a:schemeClr val="dk1"/>
                </a:solidFill>
                <a:latin typeface="Calibri"/>
              </a:rPr>
              <a:t>	septum and non-linear kicker</a:t>
            </a: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spc="-1" dirty="0">
                <a:solidFill>
                  <a:schemeClr val="dk1"/>
                </a:solidFill>
                <a:latin typeface="Calibri"/>
              </a:rPr>
              <a:t>Non-linear optimization to find the operational sweet spot</a:t>
            </a:r>
            <a:br>
              <a:rPr lang="en-US" sz="1600" spc="-1" dirty="0">
                <a:solidFill>
                  <a:schemeClr val="dk1"/>
                </a:solidFill>
                <a:latin typeface="Calibri"/>
              </a:rPr>
            </a:br>
            <a:r>
              <a:rPr lang="en-US" sz="1600" spc="-1" dirty="0">
                <a:solidFill>
                  <a:schemeClr val="dk1"/>
                </a:solidFill>
                <a:latin typeface="Calibri"/>
              </a:rPr>
              <a:t>	Operation Schemes</a:t>
            </a:r>
          </a:p>
          <a:p>
            <a:pPr marL="800280" lvl="1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spc="-1" dirty="0">
                <a:solidFill>
                  <a:schemeClr val="dk1"/>
                </a:solidFill>
                <a:latin typeface="Calibri"/>
              </a:rPr>
              <a:t>Collective Effects &amp; Bunch Length Manipulation</a:t>
            </a:r>
            <a:br>
              <a:rPr lang="en-US" sz="1600" spc="-1" dirty="0">
                <a:solidFill>
                  <a:schemeClr val="dk1"/>
                </a:solidFill>
                <a:latin typeface="Calibri"/>
              </a:rPr>
            </a:br>
            <a:r>
              <a:rPr lang="en-US" sz="1600" spc="-1" dirty="0">
                <a:solidFill>
                  <a:schemeClr val="dk1"/>
                </a:solidFill>
                <a:latin typeface="Calibri"/>
              </a:rPr>
              <a:t>		</a:t>
            </a:r>
            <a:br>
              <a:rPr lang="en-US" sz="1600" spc="-1" dirty="0">
                <a:solidFill>
                  <a:schemeClr val="dk1"/>
                </a:solidFill>
                <a:latin typeface="Calibri"/>
              </a:rPr>
            </a:b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EC3FC7F1-59C2-166F-7746-B978909E91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32" y="1575130"/>
            <a:ext cx="5874617" cy="2448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02F28C94-1516-81DD-18D0-702FAD9EB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8252" r="18192" b="20996"/>
          <a:stretch/>
        </p:blipFill>
        <p:spPr>
          <a:xfrm>
            <a:off x="6913917" y="4150872"/>
            <a:ext cx="5095732" cy="26147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7633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B00FF18-ACFE-30A3-F88F-A37F41EBC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669099"/>
            <a:ext cx="6691334" cy="319845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2879725" cy="224546"/>
          </a:xfrm>
        </p:spPr>
        <p:txBody>
          <a:bodyPr>
            <a:normAutofit/>
          </a:bodyPr>
          <a:lstStyle/>
          <a:p>
            <a:r>
              <a:rPr lang="en-US" dirty="0"/>
              <a:t>BESSY II, Berlin, Germany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Inhaltsplatzhalter 3"/>
              <p:cNvGraphicFramePr>
                <a:graphicFrameLocks/>
              </p:cNvGraphicFramePr>
              <p:nvPr/>
            </p:nvGraphicFramePr>
            <p:xfrm>
              <a:off x="7538761" y="669099"/>
              <a:ext cx="3634025" cy="40585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779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5610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6081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 noProof="0" dirty="0">
                              <a:solidFill>
                                <a:schemeClr val="bg1"/>
                              </a:solidFill>
                            </a:rPr>
                            <a:t>Parameters</a:t>
                          </a:r>
                          <a:endParaRPr lang="en-US" sz="150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081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1.7 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500" i="0" noProof="0" smtClean="0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en-US" sz="1500" i="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6081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Circumference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240 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500" i="0" noProof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US" sz="1500" i="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29269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Horizontal</a:t>
                          </a:r>
                          <a:r>
                            <a:rPr lang="en-US" sz="1500" baseline="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emittance</a:t>
                          </a:r>
                          <a:endParaRPr lang="en-US" sz="15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7 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500" i="0" noProof="0" smtClean="0">
                                    <a:latin typeface="Cambria Math" panose="02040503050406030204" pitchFamily="18" charset="0"/>
                                  </a:rPr>
                                  <m:t>nm</m:t>
                                </m:r>
                                <m:r>
                                  <a:rPr lang="en-US" sz="1500" i="0" noProof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500" i="0" noProof="0" smtClean="0">
                                    <a:latin typeface="Cambria Math" panose="02040503050406030204" pitchFamily="18" charset="0"/>
                                  </a:rPr>
                                  <m:t>rad</m:t>
                                </m:r>
                              </m:oMath>
                            </m:oMathPara>
                          </a14:m>
                          <a:endParaRPr lang="en-US" sz="1500" i="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7325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Beam current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300</m:t>
                                </m:r>
                                <m:r>
                                  <a:rPr lang="en-US" sz="1500" i="1" baseline="0" noProof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500" i="0" baseline="0" noProof="0" smtClean="0">
                                    <a:latin typeface="Cambria Math" panose="02040503050406030204" pitchFamily="18" charset="0"/>
                                  </a:rPr>
                                  <m:t>mA</m:t>
                                </m:r>
                              </m:oMath>
                            </m:oMathPara>
                          </a14:m>
                          <a:endParaRPr lang="en-US" sz="1500" i="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46081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RF frequency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500 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500" i="0" noProof="0" smtClean="0">
                                    <a:latin typeface="Cambria Math" panose="02040503050406030204" pitchFamily="18" charset="0"/>
                                  </a:rPr>
                                  <m:t>MHz</m:t>
                                </m:r>
                              </m:oMath>
                            </m:oMathPara>
                          </a14:m>
                          <a:endParaRPr lang="en-US" sz="1500" i="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46081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max. RF voltage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500" i="0" noProof="0" smtClean="0">
                                    <a:latin typeface="Cambria Math" panose="02040503050406030204" pitchFamily="18" charset="0"/>
                                  </a:rPr>
                                  <m:t>MV</m:t>
                                </m:r>
                              </m:oMath>
                            </m:oMathPara>
                          </a14:m>
                          <a:endParaRPr lang="en-US" sz="1500" i="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721239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Bunch length</a:t>
                          </a:r>
                          <a:b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(zero</a:t>
                          </a:r>
                          <a:r>
                            <a:rPr lang="en-US" sz="1500" baseline="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current</a:t>
                          </a:r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</a:t>
                          </a:r>
                          <a:r>
                            <a:rPr lang="en-US" sz="1500" baseline="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low-α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500" b="0" i="1" noProof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500" i="0" noProof="0" smtClean="0">
                                    <a:latin typeface="Cambria Math" panose="02040503050406030204" pitchFamily="18" charset="0"/>
                                  </a:rPr>
                                  <m:t>ps</m:t>
                                </m:r>
                              </m:oMath>
                            </m:oMathPara>
                          </a14:m>
                          <a:br>
                            <a:rPr lang="en-US" sz="1500" i="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endParaRPr lang="en-US" sz="1500" i="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r"/>
                          <a:endParaRPr lang="en-US" sz="1500" i="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1500" i="1" noProof="0" smtClean="0"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500" i="0" noProof="0" smtClean="0">
                                    <a:latin typeface="Cambria Math" panose="02040503050406030204" pitchFamily="18" charset="0"/>
                                  </a:rPr>
                                  <m:t>ps</m:t>
                                </m:r>
                              </m:oMath>
                            </m:oMathPara>
                          </a14:m>
                          <a:endParaRPr lang="en-US" sz="1500" i="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797214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Mom. Comp. factor</a:t>
                          </a:r>
                          <a:b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low-α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1500" b="0" i="1" noProof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de-DE" sz="1500" b="0" i="1" noProof="0" smtClean="0">
                                    <a:latin typeface="Cambria Math" panose="02040503050406030204" pitchFamily="18" charset="0"/>
                                  </a:rPr>
                                  <m:t>.5</m:t>
                                </m:r>
                                <m:r>
                                  <a:rPr lang="en-US" sz="1500" b="0" i="1" noProof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5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5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500" b="0" noProof="0" dirty="0"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500" b="0" i="1" noProof="0" smtClean="0">
                                    <a:latin typeface="Cambria Math" panose="02040503050406030204" pitchFamily="18" charset="0"/>
                                  </a:rPr>
                                  <m:t>3.5</m:t>
                                </m:r>
                                <m:r>
                                  <a:rPr lang="en-US" sz="1500" b="0" i="1" noProof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5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5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de-DE" sz="15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Inhaltsplatzhalter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71232060"/>
                  </p:ext>
                </p:extLst>
              </p:nvPr>
            </p:nvGraphicFramePr>
            <p:xfrm>
              <a:off x="7538761" y="669099"/>
              <a:ext cx="3634025" cy="40585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779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5610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6081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 noProof="0" dirty="0">
                              <a:solidFill>
                                <a:schemeClr val="bg1"/>
                              </a:solidFill>
                            </a:rPr>
                            <a:t>Parameters</a:t>
                          </a:r>
                          <a:endParaRPr lang="en-US" sz="150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081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33594" t="-105263" r="-1563" b="-97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6081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Circumference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33594" t="-205263" r="-1563" b="-87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29269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Horizontal</a:t>
                          </a:r>
                          <a:r>
                            <a:rPr lang="en-US" sz="1500" baseline="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emittance</a:t>
                          </a:r>
                          <a:endParaRPr lang="en-US" sz="15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33594" t="-248571" r="-1563" b="-61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7325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Beam current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33594" t="-428070" r="-1563" b="-650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46081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RF frequency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33594" t="-528070" r="-1563" b="-550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46081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max. RF voltage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33594" t="-628070" r="-1563" b="-450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754380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Bunch length</a:t>
                          </a:r>
                          <a:b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(zero</a:t>
                          </a:r>
                          <a:r>
                            <a:rPr lang="en-US" sz="1500" baseline="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current</a:t>
                          </a:r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</a:t>
                          </a:r>
                          <a:r>
                            <a:rPr lang="en-US" sz="1500" baseline="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low-α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33594" t="-334677" r="-1563" b="-1072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797214">
                    <a:tc>
                      <a:txBody>
                        <a:bodyPr/>
                        <a:lstStyle/>
                        <a:p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Mom. Comp. factor</a:t>
                          </a:r>
                          <a:b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500" noProof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low-α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33594" t="-411450" r="-1563" b="-15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platzhalter 3"/>
          <p:cNvSpPr txBox="1">
            <a:spLocks/>
          </p:cNvSpPr>
          <p:nvPr/>
        </p:nvSpPr>
        <p:spPr>
          <a:xfrm>
            <a:off x="7538761" y="4922197"/>
            <a:ext cx="4370320" cy="1034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Font typeface="Arial" pitchFamily="34" charset="0"/>
              <a:buNone/>
              <a:defRPr sz="1800" b="0" kern="1200" cap="none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>
                <a:tab pos="1169988" algn="l"/>
              </a:tabLst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in user operation since 1998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diverse user community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offering short x-ray pulses and timing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B79A50-AADD-B420-B51C-8A591B991A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54B62-3D96-B92A-9EC2-ADEED7C29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4046821"/>
            <a:ext cx="7538761" cy="1786158"/>
          </a:xfrm>
          <a:prstGeom prst="rect">
            <a:avLst/>
          </a:prstGeom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4F0428A-49EC-0238-7A18-BD30B2F72509}"/>
              </a:ext>
            </a:extLst>
          </p:cNvPr>
          <p:cNvSpPr txBox="1">
            <a:spLocks/>
          </p:cNvSpPr>
          <p:nvPr/>
        </p:nvSpPr>
        <p:spPr>
          <a:xfrm>
            <a:off x="695549" y="5832978"/>
            <a:ext cx="6418373" cy="591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Font typeface="Arial" pitchFamily="34" charset="0"/>
              <a:buNone/>
              <a:defRPr sz="1800" b="0" kern="1200" cap="none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>
                <a:tab pos="1169988" algn="l"/>
              </a:tabLst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‘New’ fill-pattern (shorter gap, reduced transients, increased lifetime, more efficient bunch lengthening)</a:t>
            </a:r>
          </a:p>
        </p:txBody>
      </p:sp>
    </p:spTree>
    <p:extLst>
      <p:ext uri="{BB962C8B-B14F-4D97-AF65-F5344CB8AC3E}">
        <p14:creationId xmlns:p14="http://schemas.microsoft.com/office/powerpoint/2010/main" val="3982132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AC84C6-4478-C058-860D-9A2C9E440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4" r="1651"/>
          <a:stretch/>
        </p:blipFill>
        <p:spPr>
          <a:xfrm>
            <a:off x="0" y="707366"/>
            <a:ext cx="12191999" cy="5434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98E27-5280-40C6-71B0-5966B25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76" y="1973559"/>
            <a:ext cx="8332531" cy="1476375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4E0CC"/>
                </a:solidFill>
              </a:rPr>
              <a:t>Questions?</a:t>
            </a:r>
            <a:br>
              <a:rPr lang="en-US" sz="5400" dirty="0">
                <a:solidFill>
                  <a:srgbClr val="F4E0CC"/>
                </a:solidFill>
              </a:rPr>
            </a:br>
            <a:r>
              <a:rPr lang="en-US" sz="5400" dirty="0">
                <a:solidFill>
                  <a:srgbClr val="F4E0CC"/>
                </a:solidFill>
              </a:rPr>
              <a:t>Comments?</a:t>
            </a:r>
            <a:endParaRPr lang="en-DE" sz="5400" dirty="0">
              <a:solidFill>
                <a:srgbClr val="F4E0CC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C223F-1374-D821-8C84-2CEDA9044A4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03D55-B239-5A6B-4FB3-688F14F60398}"/>
              </a:ext>
            </a:extLst>
          </p:cNvPr>
          <p:cNvSpPr txBox="1"/>
          <p:nvPr/>
        </p:nvSpPr>
        <p:spPr>
          <a:xfrm>
            <a:off x="10771674" y="6101889"/>
            <a:ext cx="1474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 A. Vollmer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550437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8E27-5280-40C6-71B0-5966B25DF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Statistics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D09C4-C3C9-46ED-B203-06BD9E823FA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</p:spTree>
    <p:extLst>
      <p:ext uri="{BB962C8B-B14F-4D97-AF65-F5344CB8AC3E}">
        <p14:creationId xmlns:p14="http://schemas.microsoft.com/office/powerpoint/2010/main" val="3080312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79D64-72F4-7323-9730-2B0D7B699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33BD7-0A97-2C4C-AAB8-F0DD6CCE4C7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6187017" cy="423862"/>
          </a:xfrm>
        </p:spPr>
        <p:txBody>
          <a:bodyPr>
            <a:normAutofit/>
          </a:bodyPr>
          <a:lstStyle/>
          <a:p>
            <a:r>
              <a:rPr lang="en-US" sz="2400" b="1" dirty="0"/>
              <a:t>operation schedule for 2025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882B5-B1E1-201E-4EBF-FEE94AE89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268"/>
            <a:ext cx="12192000" cy="525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10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6AA565C-F77C-AEA5-1081-7B69B949A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736271"/>
              </p:ext>
            </p:extLst>
          </p:nvPr>
        </p:nvGraphicFramePr>
        <p:xfrm>
          <a:off x="924519" y="779455"/>
          <a:ext cx="10332721" cy="5215994"/>
        </p:xfrm>
        <a:graphic>
          <a:graphicData uri="http://schemas.openxmlformats.org/drawingml/2006/table">
            <a:tbl>
              <a:tblPr/>
              <a:tblGrid>
                <a:gridCol w="901109">
                  <a:extLst>
                    <a:ext uri="{9D8B030D-6E8A-4147-A177-3AD203B41FA5}">
                      <a16:colId xmlns:a16="http://schemas.microsoft.com/office/drawing/2014/main" val="46093604"/>
                    </a:ext>
                  </a:extLst>
                </a:gridCol>
                <a:gridCol w="1565678">
                  <a:extLst>
                    <a:ext uri="{9D8B030D-6E8A-4147-A177-3AD203B41FA5}">
                      <a16:colId xmlns:a16="http://schemas.microsoft.com/office/drawing/2014/main" val="1011889433"/>
                    </a:ext>
                  </a:extLst>
                </a:gridCol>
                <a:gridCol w="1396720">
                  <a:extLst>
                    <a:ext uri="{9D8B030D-6E8A-4147-A177-3AD203B41FA5}">
                      <a16:colId xmlns:a16="http://schemas.microsoft.com/office/drawing/2014/main" val="3170338801"/>
                    </a:ext>
                  </a:extLst>
                </a:gridCol>
                <a:gridCol w="1430512">
                  <a:extLst>
                    <a:ext uri="{9D8B030D-6E8A-4147-A177-3AD203B41FA5}">
                      <a16:colId xmlns:a16="http://schemas.microsoft.com/office/drawing/2014/main" val="2384338172"/>
                    </a:ext>
                  </a:extLst>
                </a:gridCol>
                <a:gridCol w="1061880">
                  <a:extLst>
                    <a:ext uri="{9D8B030D-6E8A-4147-A177-3AD203B41FA5}">
                      <a16:colId xmlns:a16="http://schemas.microsoft.com/office/drawing/2014/main" val="1137891181"/>
                    </a:ext>
                  </a:extLst>
                </a:gridCol>
                <a:gridCol w="1422175">
                  <a:extLst>
                    <a:ext uri="{9D8B030D-6E8A-4147-A177-3AD203B41FA5}">
                      <a16:colId xmlns:a16="http://schemas.microsoft.com/office/drawing/2014/main" val="846629173"/>
                    </a:ext>
                  </a:extLst>
                </a:gridCol>
                <a:gridCol w="1296916">
                  <a:extLst>
                    <a:ext uri="{9D8B030D-6E8A-4147-A177-3AD203B41FA5}">
                      <a16:colId xmlns:a16="http://schemas.microsoft.com/office/drawing/2014/main" val="3850027558"/>
                    </a:ext>
                  </a:extLst>
                </a:gridCol>
                <a:gridCol w="1257731">
                  <a:extLst>
                    <a:ext uri="{9D8B030D-6E8A-4147-A177-3AD203B41FA5}">
                      <a16:colId xmlns:a16="http://schemas.microsoft.com/office/drawing/2014/main" val="4027122807"/>
                    </a:ext>
                  </a:extLst>
                </a:gridCol>
              </a:tblGrid>
              <a:tr h="36967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Scheduled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Delivered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Downtime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Outages</a:t>
                      </a:r>
                      <a:endParaRPr lang="de-DE" sz="1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Availability</a:t>
                      </a:r>
                      <a:endParaRPr lang="de-DE" sz="1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MTBF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MTTR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200326"/>
                  </a:ext>
                </a:extLst>
              </a:tr>
              <a:tr h="36967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4505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4346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159.3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96.5%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42.9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1.52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566859"/>
                  </a:ext>
                </a:extLst>
              </a:tr>
              <a:tr h="38318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5408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5024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384.4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92.9%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39.8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2.83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047656"/>
                  </a:ext>
                </a:extLst>
              </a:tr>
              <a:tr h="36967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3896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3804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92.5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97.6%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43.3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1.03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394461"/>
                  </a:ext>
                </a:extLst>
              </a:tr>
              <a:tr h="38318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4855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4793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61.9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98.7%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70.4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0.91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036272"/>
                  </a:ext>
                </a:extLst>
              </a:tr>
              <a:tr h="38318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4299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4050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249.5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94.2%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69.3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4.02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713658"/>
                  </a:ext>
                </a:extLst>
              </a:tr>
              <a:tr h="36967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3578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3550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28.3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99.2%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70.2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0.56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91399"/>
                  </a:ext>
                </a:extLst>
              </a:tr>
              <a:tr h="36967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4058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3990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67.7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98.3%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60.6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1.01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211825"/>
                  </a:ext>
                </a:extLst>
              </a:tr>
              <a:tr h="36967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3455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3404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50.9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98.5%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70.5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1.04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377824"/>
                  </a:ext>
                </a:extLst>
              </a:tr>
              <a:tr h="36967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4968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4917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50.6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99.0%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84.2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0.86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36153"/>
                  </a:ext>
                </a:extLst>
              </a:tr>
              <a:tr h="36967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3724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3695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29.0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99.2%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98.0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0.76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632723"/>
                  </a:ext>
                </a:extLst>
              </a:tr>
              <a:tr h="36967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4587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4528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58.2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98.7%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95.6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1.21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77253"/>
                  </a:ext>
                </a:extLst>
              </a:tr>
              <a:tr h="36967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4732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4669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63.4 h</a:t>
                      </a:r>
                      <a:endParaRPr lang="de-DE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98.7%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77.6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1.04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120943"/>
                  </a:ext>
                </a:extLst>
              </a:tr>
              <a:tr h="369676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2025*</a:t>
                      </a:r>
                    </a:p>
                  </a:txBody>
                  <a:tcPr marL="6200" marR="6200" marT="620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3839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3736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103.2 h**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97.3%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76.8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2.06 h</a:t>
                      </a:r>
                    </a:p>
                  </a:txBody>
                  <a:tcPr marL="6200" marR="6200" marT="62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681599"/>
                  </a:ext>
                </a:extLst>
              </a:tr>
            </a:tbl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77849" y="288925"/>
            <a:ext cx="5331884" cy="517683"/>
          </a:xfrm>
        </p:spPr>
        <p:txBody>
          <a:bodyPr>
            <a:normAutofit/>
          </a:bodyPr>
          <a:lstStyle/>
          <a:p>
            <a:r>
              <a:rPr lang="en-US" sz="2800" b="1" dirty="0"/>
              <a:t>Availability statistics</a:t>
            </a:r>
          </a:p>
          <a:p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A08F3-452C-973B-4BA4-4C4B67415136}"/>
              </a:ext>
            </a:extLst>
          </p:cNvPr>
          <p:cNvSpPr txBox="1"/>
          <p:nvPr/>
        </p:nvSpPr>
        <p:spPr>
          <a:xfrm>
            <a:off x="862735" y="5989760"/>
            <a:ext cx="19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Until 2025.10.28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69354-89C3-40A6-00A8-37B362F077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</p:spTree>
    <p:extLst>
      <p:ext uri="{BB962C8B-B14F-4D97-AF65-F5344CB8AC3E}">
        <p14:creationId xmlns:p14="http://schemas.microsoft.com/office/powerpoint/2010/main" val="121929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B953B-5055-9C0E-E4B6-485FCDA50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5BE56A-3243-B2CB-DCAD-5CEF47CDD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01" y="1214192"/>
            <a:ext cx="10700622" cy="424699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5EF935-9657-910E-A62D-CCBBABD7B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5"/>
            <a:ext cx="5331884" cy="517683"/>
          </a:xfrm>
        </p:spPr>
        <p:txBody>
          <a:bodyPr>
            <a:normAutofit/>
          </a:bodyPr>
          <a:lstStyle/>
          <a:p>
            <a:r>
              <a:rPr lang="en-US" sz="2800" b="1" dirty="0"/>
              <a:t>Availability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E43967-9B5A-8E49-53EA-D964B48D35AB}"/>
              </a:ext>
            </a:extLst>
          </p:cNvPr>
          <p:cNvSpPr txBox="1"/>
          <p:nvPr/>
        </p:nvSpPr>
        <p:spPr>
          <a:xfrm>
            <a:off x="4614440" y="729872"/>
            <a:ext cx="1667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Vacuum event</a:t>
            </a:r>
            <a:endParaRPr lang="en-DE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A0173-A7B1-3681-6CCA-9F185D05BC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C5726CD-4D7E-ACA8-F280-F4FC162DD0D0}"/>
              </a:ext>
            </a:extLst>
          </p:cNvPr>
          <p:cNvSpPr/>
          <p:nvPr/>
        </p:nvSpPr>
        <p:spPr>
          <a:xfrm rot="2236973">
            <a:off x="4130094" y="990924"/>
            <a:ext cx="457200" cy="717620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6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02EC82-4DD5-250C-9AE5-C05173F08D5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7583508-1705-C560-B51C-1F45691D512A}"/>
              </a:ext>
            </a:extLst>
          </p:cNvPr>
          <p:cNvSpPr txBox="1">
            <a:spLocks/>
          </p:cNvSpPr>
          <p:nvPr/>
        </p:nvSpPr>
        <p:spPr>
          <a:xfrm>
            <a:off x="577849" y="288925"/>
            <a:ext cx="5339872" cy="9791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number of outages </a:t>
            </a:r>
            <a:br>
              <a:rPr lang="en-US" sz="2400" b="1" dirty="0"/>
            </a:br>
            <a:endParaRPr lang="en-DE" sz="2400" b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EEE0122-39A9-178C-2386-F419CC517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335232"/>
              </p:ext>
            </p:extLst>
          </p:nvPr>
        </p:nvGraphicFramePr>
        <p:xfrm>
          <a:off x="3887481" y="291664"/>
          <a:ext cx="6253234" cy="593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5904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7E53E-D6DD-E1A3-A92B-6A64023F6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6F9810-5A24-9C21-08F3-C00DDB155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48" y="288925"/>
            <a:ext cx="3938547" cy="1186192"/>
          </a:xfrm>
        </p:spPr>
        <p:txBody>
          <a:bodyPr>
            <a:normAutofit/>
          </a:bodyPr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77"/>
                <a:ea typeface="Roboto" panose="02000000000000000000" pitchFamily="2" charset="0"/>
              </a:rPr>
              <a:t>Duration of outages </a:t>
            </a:r>
            <a:b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77"/>
                <a:ea typeface="Roboto" panose="02000000000000000000" pitchFamily="2" charset="0"/>
              </a:rPr>
            </a:br>
            <a:r>
              <a:rPr kumimoji="0" lang="en-US" sz="2000" i="0" u="none" strike="noStrike" kern="1200" cap="all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77"/>
                <a:ea typeface="Roboto" panose="02000000000000000000" pitchFamily="2" charset="0"/>
              </a:rPr>
              <a:t>(total = </a:t>
            </a:r>
            <a:r>
              <a:rPr lang="en-US" sz="2000" dirty="0">
                <a:solidFill>
                  <a:srgbClr val="44546A"/>
                </a:solidFill>
              </a:rPr>
              <a:t>128</a:t>
            </a:r>
            <a:r>
              <a:rPr kumimoji="0" lang="en-US" sz="2000" i="0" u="none" strike="noStrike" kern="1200" cap="all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77"/>
                <a:ea typeface="Roboto" panose="02000000000000000000" pitchFamily="2" charset="0"/>
              </a:rPr>
              <a:t>H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77"/>
                <a:ea typeface="Roboto" panose="02000000000000000000" pitchFamily="2" charset="0"/>
              </a:rPr>
              <a:t>, </a:t>
            </a:r>
            <a:r>
              <a:rPr kumimoji="0" lang="en-US" sz="2000" b="0" i="0" u="none" strike="noStrike" kern="1200" spc="0" normalizeH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of which </a:t>
            </a:r>
            <a:r>
              <a:rPr lang="en-US" sz="2000" dirty="0">
                <a:latin typeface="Source Sans Pro" panose="020B0503030403020204" pitchFamily="34" charset="0"/>
                <a:ea typeface="+mn-ea"/>
                <a:cs typeface="+mn-cs"/>
              </a:rPr>
              <a:t>80</a:t>
            </a:r>
            <a:r>
              <a:rPr kumimoji="0" lang="en-US" sz="2000" i="0" u="none" strike="noStrike" kern="1200" spc="0" normalizeH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spc="0" normalizeH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due to vacuum event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77"/>
                <a:ea typeface="Roboto" panose="02000000000000000000" pitchFamily="2" charset="0"/>
              </a:rPr>
              <a:t>)</a:t>
            </a:r>
            <a:endParaRPr lang="en-US" sz="2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4D50E-732D-4A84-5E17-6F8895DF7D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M. McAteer et al., ESLS33, 2025.10.30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9EA0500-4CDE-7ED9-D859-65A2BAFC4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2961533"/>
              </p:ext>
            </p:extLst>
          </p:nvPr>
        </p:nvGraphicFramePr>
        <p:xfrm>
          <a:off x="4136612" y="332174"/>
          <a:ext cx="6637262" cy="5936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0552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186"/>
      </a:accent1>
      <a:accent2>
        <a:srgbClr val="6CABE9"/>
      </a:accent2>
      <a:accent3>
        <a:srgbClr val="D15E57"/>
      </a:accent3>
      <a:accent4>
        <a:srgbClr val="C6D970"/>
      </a:accent4>
      <a:accent5>
        <a:srgbClr val="BCD233"/>
      </a:accent5>
      <a:accent6>
        <a:srgbClr val="9AC6F3"/>
      </a:accent6>
      <a:hlink>
        <a:srgbClr val="002D4D"/>
      </a:hlink>
      <a:folHlink>
        <a:srgbClr val="F765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</a:majorFont>
    <a:minorFont>
      <a:latin typeface="Calibri" panose="020F0502020204030204"/>
      <a:ea typeface=""/>
      <a:cs typeface=""/>
    </a:minorFont>
  </a:fontScheme>
  <a:fmtScheme>
    <a:fillStyleLst>
      <a:solidFill>
        <a:schemeClr val="phClr"/>
      </a:solidFill>
      <a:gradFill>
        <a:gsLst>
          <a:gs pos="0">
            <a:schemeClr val="phClr">
              <a:lumMod val="110000"/>
              <a:tint val="67000"/>
            </a:schemeClr>
          </a:gs>
          <a:gs pos="50000">
            <a:schemeClr val="phClr">
              <a:lumMod val="105000"/>
              <a:tint val="73000"/>
            </a:schemeClr>
          </a:gs>
          <a:gs pos="100000">
            <a:schemeClr val="phClr">
              <a:lumMod val="105000"/>
              <a:tint val="81000"/>
            </a:schemeClr>
          </a:gs>
        </a:gsLst>
        <a:lin ang="5400000" scaled="0"/>
        <a:tileRect/>
      </a:gradFill>
      <a:gradFill>
        <a:gsLst>
          <a:gs pos="0">
            <a:schemeClr val="phClr">
              <a:lumMod val="102000"/>
              <a:tint val="94000"/>
            </a:schemeClr>
          </a:gs>
          <a:gs pos="50000">
            <a:schemeClr val="phClr">
              <a:lumMod val="100000"/>
              <a:shade val="100000"/>
            </a:schemeClr>
          </a:gs>
          <a:gs pos="100000">
            <a:schemeClr val="phClr">
              <a:lumMod val="99000"/>
              <a:shade val="78000"/>
            </a:schemeClr>
          </a:gs>
        </a:gsLst>
        <a:lin ang="5400000" scaled="0"/>
        <a:tileRect/>
      </a:gradFill>
    </a:fillStyleLst>
    <a:lnStyleLst>
      <a:ln w="6350" cap="flat" cmpd="sng" algn="ctr">
        <a:prstDash val="solid"/>
        <a:miter lim="800000"/>
      </a:ln>
      <a:ln w="12700" cap="flat" cmpd="sng" algn="ctr">
        <a:prstDash val="solid"/>
        <a:miter lim="800000"/>
      </a:ln>
      <a:ln w="19050" cap="flat" cmpd="sng" algn="ctr"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phClr">
          <a:tint val="95000"/>
        </a:schemeClr>
      </a:solidFill>
      <a:gradFill>
        <a:gsLst>
          <a:gs pos="0">
            <a:schemeClr val="phClr">
              <a:tint val="93000"/>
              <a:shade val="98000"/>
              <a:lumMod val="102000"/>
            </a:schemeClr>
          </a:gs>
          <a:gs pos="50000">
            <a:schemeClr val="phClr">
              <a:tint val="98000"/>
              <a:shade val="90000"/>
              <a:lumMod val="103000"/>
            </a:schemeClr>
          </a:gs>
          <a:gs pos="100000">
            <a:schemeClr val="phClr">
              <a:shade val="63000"/>
            </a:schemeClr>
          </a:gs>
        </a:gsLst>
        <a:lin ang="5400000" scaled="0"/>
        <a:tileRect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</a:majorFont>
    <a:minorFont>
      <a:latin typeface="Calibri" panose="020F0502020204030204"/>
      <a:ea typeface=""/>
      <a:cs typeface=""/>
    </a:minorFont>
  </a:fontScheme>
  <a:fmtScheme>
    <a:fillStyleLst>
      <a:solidFill>
        <a:schemeClr val="phClr"/>
      </a:solidFill>
      <a:gradFill>
        <a:gsLst>
          <a:gs pos="0">
            <a:schemeClr val="phClr">
              <a:lumMod val="110000"/>
              <a:tint val="67000"/>
            </a:schemeClr>
          </a:gs>
          <a:gs pos="50000">
            <a:schemeClr val="phClr">
              <a:lumMod val="105000"/>
              <a:tint val="73000"/>
            </a:schemeClr>
          </a:gs>
          <a:gs pos="100000">
            <a:schemeClr val="phClr">
              <a:lumMod val="105000"/>
              <a:tint val="81000"/>
            </a:schemeClr>
          </a:gs>
        </a:gsLst>
        <a:lin ang="5400000" scaled="0"/>
        <a:tileRect/>
      </a:gradFill>
      <a:gradFill>
        <a:gsLst>
          <a:gs pos="0">
            <a:schemeClr val="phClr">
              <a:lumMod val="102000"/>
              <a:tint val="94000"/>
            </a:schemeClr>
          </a:gs>
          <a:gs pos="50000">
            <a:schemeClr val="phClr">
              <a:lumMod val="100000"/>
              <a:shade val="100000"/>
            </a:schemeClr>
          </a:gs>
          <a:gs pos="100000">
            <a:schemeClr val="phClr">
              <a:lumMod val="99000"/>
              <a:shade val="78000"/>
            </a:schemeClr>
          </a:gs>
        </a:gsLst>
        <a:lin ang="5400000" scaled="0"/>
        <a:tileRect/>
      </a:gradFill>
    </a:fillStyleLst>
    <a:lnStyleLst>
      <a:ln w="6350" cap="flat" cmpd="sng" algn="ctr">
        <a:prstDash val="solid"/>
        <a:miter lim="800000"/>
      </a:ln>
      <a:ln w="12700" cap="flat" cmpd="sng" algn="ctr">
        <a:prstDash val="solid"/>
        <a:miter lim="800000"/>
      </a:ln>
      <a:ln w="19050" cap="flat" cmpd="sng" algn="ctr"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phClr">
          <a:tint val="95000"/>
        </a:schemeClr>
      </a:solidFill>
      <a:gradFill>
        <a:gsLst>
          <a:gs pos="0">
            <a:schemeClr val="phClr">
              <a:tint val="93000"/>
              <a:shade val="98000"/>
              <a:lumMod val="102000"/>
            </a:schemeClr>
          </a:gs>
          <a:gs pos="50000">
            <a:schemeClr val="phClr">
              <a:tint val="98000"/>
              <a:shade val="90000"/>
              <a:lumMod val="103000"/>
            </a:schemeClr>
          </a:gs>
          <a:gs pos="100000">
            <a:schemeClr val="phClr">
              <a:shade val="63000"/>
            </a:schemeClr>
          </a:gs>
        </a:gsLst>
        <a:lin ang="5400000" scaled="0"/>
        <a:tileRect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2083</Words>
  <Application>Microsoft Office PowerPoint</Application>
  <PresentationFormat>Widescreen</PresentationFormat>
  <Paragraphs>375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Century Gothic</vt:lpstr>
      <vt:lpstr>Source Sans Pro</vt:lpstr>
      <vt:lpstr>Source Sans Pro Light</vt:lpstr>
      <vt:lpstr>Source Sans Pro Semibold</vt:lpstr>
      <vt:lpstr>Wingdings</vt:lpstr>
      <vt:lpstr>Office</vt:lpstr>
      <vt:lpstr>PowerPoint Presentation</vt:lpstr>
      <vt:lpstr>BESSY II Machine Group</vt:lpstr>
      <vt:lpstr>PowerPoint Presentation</vt:lpstr>
      <vt:lpstr>Operation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Developments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Higher-harmonic cavities and digital LLRF</vt:lpstr>
      <vt:lpstr>PowerPoint Presentation</vt:lpstr>
      <vt:lpstr>7T wavelength shifter</vt:lpstr>
      <vt:lpstr>PowerPoint Presentation</vt:lpstr>
      <vt:lpstr>BIII Planning</vt:lpstr>
      <vt:lpstr>PowerPoint Presentation</vt:lpstr>
      <vt:lpstr>PowerPoint Presentation</vt:lpstr>
      <vt:lpstr>PowerPoint Presentation</vt:lpstr>
      <vt:lpstr>Questions?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Meghan McAteer</dc:creator>
  <cp:lastModifiedBy>McAteer, Meghan</cp:lastModifiedBy>
  <cp:revision>186</cp:revision>
  <dcterms:created xsi:type="dcterms:W3CDTF">2021-07-30T13:31:34Z</dcterms:created>
  <dcterms:modified xsi:type="dcterms:W3CDTF">2025-10-30T10:59:49Z</dcterms:modified>
</cp:coreProperties>
</file>