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1"/>
  </p:notesMasterIdLst>
  <p:sldIdLst>
    <p:sldId id="432" r:id="rId2"/>
    <p:sldId id="433" r:id="rId3"/>
    <p:sldId id="434" r:id="rId4"/>
    <p:sldId id="431" r:id="rId5"/>
    <p:sldId id="424" r:id="rId6"/>
    <p:sldId id="553" r:id="rId7"/>
    <p:sldId id="528" r:id="rId8"/>
    <p:sldId id="438" r:id="rId9"/>
    <p:sldId id="529" r:id="rId10"/>
    <p:sldId id="531" r:id="rId11"/>
    <p:sldId id="522" r:id="rId12"/>
    <p:sldId id="443" r:id="rId13"/>
    <p:sldId id="440" r:id="rId14"/>
    <p:sldId id="523" r:id="rId15"/>
    <p:sldId id="524" r:id="rId16"/>
    <p:sldId id="445" r:id="rId17"/>
    <p:sldId id="550" r:id="rId18"/>
    <p:sldId id="551" r:id="rId19"/>
    <p:sldId id="451" r:id="rId20"/>
    <p:sldId id="446" r:id="rId21"/>
    <p:sldId id="526" r:id="rId22"/>
    <p:sldId id="525" r:id="rId23"/>
    <p:sldId id="487" r:id="rId24"/>
    <p:sldId id="488" r:id="rId25"/>
    <p:sldId id="430" r:id="rId26"/>
    <p:sldId id="480" r:id="rId27"/>
    <p:sldId id="316" r:id="rId28"/>
    <p:sldId id="485" r:id="rId29"/>
    <p:sldId id="530" r:id="rId30"/>
    <p:sldId id="552" r:id="rId31"/>
    <p:sldId id="537" r:id="rId32"/>
    <p:sldId id="543" r:id="rId33"/>
    <p:sldId id="544" r:id="rId34"/>
    <p:sldId id="494" r:id="rId35"/>
    <p:sldId id="457" r:id="rId36"/>
    <p:sldId id="536" r:id="rId37"/>
    <p:sldId id="549" r:id="rId38"/>
    <p:sldId id="389" r:id="rId39"/>
    <p:sldId id="390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40788-7BBA-4211-9BE6-D2A447EC1955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D66B4-29CB-4653-B0DC-34151577D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8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7D66B4-29CB-4653-B0DC-34151577D3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73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D51E9-90BE-1A43-51CA-BB5022D71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AA21989-3139-2FF2-881E-03EDE471C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A15FC0A-3FB2-D738-8FAD-A39915E1F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 the average helps to compensate for the fact that changing the quadrupoles strength perturbs the optics of the machine.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latin typeface="CMR10"/>
              </a:rPr>
              <a:t>The tune shifts produced by quadrupole variation should be above the statistical errors, the minimum quadrupole excitation (Δ</a:t>
            </a:r>
            <a:r>
              <a:rPr lang="en-US" sz="1200" b="0" i="0" u="none" strike="noStrike" baseline="0" dirty="0">
                <a:latin typeface="CMMI10"/>
              </a:rPr>
              <a:t>K</a:t>
            </a:r>
            <a:r>
              <a:rPr lang="en-US" sz="1200" b="0" i="0" u="none" strike="noStrike" baseline="0" dirty="0">
                <a:latin typeface="CMR10"/>
              </a:rPr>
              <a:t>) to obtain a tune shift about the statistical error, consider the smallest theoretical </a:t>
            </a:r>
            <a:r>
              <a:rPr lang="en-US" sz="1200" b="0" i="0" u="none" strike="noStrike" baseline="0" dirty="0">
                <a:latin typeface="CMMI10"/>
              </a:rPr>
              <a:t>β </a:t>
            </a:r>
            <a:r>
              <a:rPr lang="en-US" sz="1200" b="0" i="0" u="none" strike="noStrike" baseline="0" dirty="0">
                <a:latin typeface="CMR10"/>
              </a:rPr>
              <a:t>that we want to measure, </a:t>
            </a:r>
            <a:r>
              <a:rPr lang="el-GR" sz="1200" b="0" i="0" u="none" strike="noStrike" baseline="0" dirty="0">
                <a:latin typeface="CMR10"/>
              </a:rPr>
              <a:t>Δ</a:t>
            </a:r>
            <a:r>
              <a:rPr lang="en-US" sz="1200" b="0" i="0" u="none" strike="noStrike" baseline="0" dirty="0">
                <a:latin typeface="CMMI10"/>
              </a:rPr>
              <a:t>K</a:t>
            </a:r>
            <a:r>
              <a:rPr lang="en-US" sz="1200" b="0" i="0" u="none" strike="noStrike" baseline="0" dirty="0">
                <a:latin typeface="CMMI7"/>
              </a:rPr>
              <a:t>x</a:t>
            </a:r>
            <a:r>
              <a:rPr lang="en-US" sz="1200" b="0" i="0" u="none" strike="noStrike" baseline="0" dirty="0">
                <a:latin typeface="CMR7"/>
              </a:rPr>
              <a:t>, min </a:t>
            </a:r>
            <a:r>
              <a:rPr lang="en-US" sz="1200" b="0" i="0" u="none" strike="noStrike" baseline="0" dirty="0">
                <a:latin typeface="CMR10"/>
              </a:rPr>
              <a:t>is 0.014 A.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DC0F2C-08DD-AE6D-5963-89B1BC632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14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2F92B-EBA6-3423-C76E-9E5F6FD8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DFC4E5-A05E-03CC-9D3D-AED6F720F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423738B-1B70-5049-ABCD-79700143D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9968F8E-601F-F6BD-C01F-02B8519FA0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28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88D1B-A375-5AD0-F850-4B5F39218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F06D9FE-BDD4-07B6-35A4-276FEE67C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E4114B5-67DD-7920-5F40-36D07C79C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0A5AE9-3825-B82B-9696-86D7E14143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98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AD12D-763C-6EDE-3A77-EC78A691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58BED47-BCDE-F244-55E9-C4F7837C4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B3286A-FCB3-CBE6-9D89-729F85285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decrease of the tune in both directions indicates that the beam energy is shifting slightly as the machine is warming up. This corresponds to an energy shift of around -0.5 MeV.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38AF68-2F94-83B2-8641-812C89DDD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06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AD12D-763C-6EDE-3A77-EC78A691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58BED47-BCDE-F244-55E9-C4F7837C4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B3286A-FCB3-CBE6-9D89-729F85285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38AF68-2F94-83B2-8641-812C89DDD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89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53F36-82E1-C286-DF83-B702F4836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AA0EB32-4EB0-1C99-A5F9-6D08D8D28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11BB15D-5523-1728-7D1B-944BE2F02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Results from Run6.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Why below 2%?</a:t>
            </a:r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ACB164-7260-EA85-7792-E70E96EF8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27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27645-8F72-36B0-91B7-4A5D37BB8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E949619-68AC-317A-1592-45DEB6AF8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410D9BE-690C-95C6-4874-F9A834C4B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Results from Run6.</a:t>
            </a:r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45C080B-0D12-90CF-0366-C03741A5A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534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E6ADB-06FA-5045-05A9-4EC89777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767E777-4E86-E166-201D-336E1B9AFC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A8C15D5-5563-930F-602B-E914E7FF9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42A0E7-0095-523F-4232-9E2B76F59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BC49-0567-6DDF-D3AA-D299D81F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CEBC8FA-7C15-4ECA-00EA-179EB6F84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2C90A07-45DB-6099-AEEB-F5F691509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FOFB running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15B098-A83D-5366-5727-9C16ABB64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5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2F02-803F-E02E-138F-09C2F43A8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26F924C-40AB-E906-8C9A-74B32BACA7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6170017-2C6A-4B7E-B435-CFD9DDCDF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1987B7-A1F3-BBD2-06BC-E282CC95E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8C630-C5EF-3E6B-9322-2CF5FD6D0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80833-07C5-568C-C96A-B420276D9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1CE15-F25E-B73C-5D1B-6FC7C05F6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1007 Magnets. 388 in SLS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4190C-FD6E-B139-8946-2E5C5E85A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A6AE2-B8D0-4B27-AB6D-03B7FC428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361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3598F-DADF-FF2D-C6DD-5AC36FDE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2E0E402-C9B3-8198-F64F-EEFCECD56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8EA18FF-E2FE-CE4D-61AE-A741593AA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203FF4-A8C8-6DDF-4528-42F1E0EB6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9E343-C11E-9C46-B2A7-F1F666310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782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3598F-DADF-FF2D-C6DD-5AC36FDE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2E0E402-C9B3-8198-F64F-EEFCECD56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8EA18FF-E2FE-CE4D-61AE-A741593AA4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203FF4-A8C8-6DDF-4528-42F1E0EB68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9E343-C11E-9C46-B2A7-F1F666310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150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BF287-5FF8-1ED1-089D-8158F4E4A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A13CC0F-D7CF-6FE0-C218-F068ECE6A5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>
                <a:extLst>
                  <a:ext uri="{FF2B5EF4-FFF2-40B4-BE49-F238E27FC236}">
                    <a16:creationId xmlns:a16="http://schemas.microsoft.com/office/drawing/2014/main" id="{F4709DFD-7205-E647-E92C-952CB7EB1D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Marcador de notas 2">
                <a:extLst>
                  <a:ext uri="{FF2B5EF4-FFF2-40B4-BE49-F238E27FC236}">
                    <a16:creationId xmlns:a16="http://schemas.microsoft.com/office/drawing/2014/main" id="{F4709DFD-7205-E647-E92C-952CB7EB1D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>
                    <a:latin typeface="Cambria Math" panose="02040503050406030204" pitchFamily="18" charset="0"/>
                  </a:rPr>
                  <a:t>K=0.01 sin⁡〖</a:t>
                </a:r>
                <a:r>
                  <a:rPr lang="es-ES" sz="1200" b="0" i="0">
                    <a:latin typeface="Cambria Math" panose="02040503050406030204" pitchFamily="18" charset="0"/>
                  </a:rPr>
                  <a:t>[</a:t>
                </a:r>
                <a:r>
                  <a:rPr lang="en-US" sz="1200" b="0" i="0">
                    <a:latin typeface="Cambria Math" panose="02040503050406030204" pitchFamily="18" charset="0"/>
                  </a:rPr>
                  <a:t>2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𝜋 (1 𝐻𝑧)𝑡</a:t>
                </a:r>
                <a:r>
                  <a:rPr lang="es-E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]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〗</a:t>
                </a:r>
                <a:r>
                  <a:rPr lang="en-US" sz="1200" dirty="0"/>
                  <a:t>, </a:t>
                </a:r>
                <a:r>
                  <a:rPr lang="es-ES" sz="1200" b="0" i="0">
                    <a:latin typeface="Cambria Math" panose="02040503050406030204" pitchFamily="18" charset="0"/>
                  </a:rPr>
                  <a:t>𝑡=10 𝑠</a:t>
                </a:r>
                <a:r>
                  <a:rPr lang="en-US" dirty="0"/>
                  <a:t>. 𝑠𝑎𝑚𝑝𝑙𝑒 𝑟𝑎𝑡𝑒=100 𝐻𝑧.</a:t>
                </a:r>
                <a:r>
                  <a:rPr lang="en-US" baseline="0" dirty="0"/>
                  <a:t> </a:t>
                </a:r>
                <a:r>
                  <a:rPr lang="el-GR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</a:t>
                </a:r>
                <a:r>
                  <a:rPr lang="en-US" sz="1200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𝑄</a:t>
                </a:r>
                <a:r>
                  <a:rPr lang="en-US" sz="1200" dirty="0"/>
                  <a:t> the height of the peak.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Fallback>
      </mc:AlternateContent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8319A71-AB79-592F-F327-14B8C4FCD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80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B4FAB-83DF-DC27-992C-750A1413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9F24B8-3616-EF3C-8C34-8FE7B2D50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43CAAE-10A8-B677-9937-0EC27DDB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AD9FEE-ED66-580D-36CA-3833125D0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618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B4FAB-83DF-DC27-992C-750A14131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9F24B8-3616-EF3C-8C34-8FE7B2D50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743CAAE-10A8-B677-9937-0EC27DDBB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AD9FEE-ED66-580D-36CA-3833125D0E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86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2325-FB52-0FCE-3A96-C63F3668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3424F0-3CCE-0763-2420-5E208E5A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264C3F-138C-24F9-ACA6-0A0657EC9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DFT: N turns, N Fourier modes, mode with the highest amplitude is the tune. Precision of 1 / N. In FFT, m is an integer. \bar{w} gas a maximum when \Delta = 0, it is reach only on the very particular case where </a:t>
            </a:r>
            <a:r>
              <a:rPr lang="en-US" dirty="0" err="1"/>
              <a:t>Nfrac</a:t>
            </a:r>
            <a:r>
              <a:rPr lang="en-US" dirty="0"/>
              <a:t>{\nu} is also an integer. In Naff, m can take any value.</a:t>
            </a:r>
          </a:p>
          <a:p>
            <a:r>
              <a:rPr lang="en-US" dirty="0"/>
              <a:t>A filter can be apply. 1 / N^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3B8FE-02F8-5AC4-E625-B3BCDBF3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7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BCFFD-9C87-F02B-66F6-16DB68296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D016C7A-4662-4368-2881-55C87AD1F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FB2C5D5-1196-8254-E85F-3E2069515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 in sampling period since BPMs are not equidistant, error due to BPM-by-BPM modulation of the beta function. Errors are periodic.</a:t>
            </a:r>
          </a:p>
          <a:p>
            <a:endParaRPr lang="en-US" dirty="0"/>
          </a:p>
          <a:p>
            <a:r>
              <a:rPr lang="en-US" dirty="0"/>
              <a:t>Plots: The first 5 turns (top) in 42 BPMS, signal of each BPM with different color. 5 turns, 42 BPMs, 210 samples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5DABBD-2A32-5DBB-8D90-88A242B10C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94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2325-FB52-0FCE-3A96-C63F3668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3424F0-3CCE-0763-2420-5E208E5A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264C3F-138C-24F9-ACA6-0A0657EC9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3B8FE-02F8-5AC4-E625-B3BCDBF3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148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2325-FB52-0FCE-3A96-C63F3668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3424F0-3CCE-0763-2420-5E208E5A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264C3F-138C-24F9-ACA6-0A0657EC9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3B8FE-02F8-5AC4-E625-B3BCDBF3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85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2325-FB52-0FCE-3A96-C63F3668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3424F0-3CCE-0763-2420-5E208E5A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264C3F-138C-24F9-ACA6-0A0657EC9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 singular values (s), s / (s^2 + alpha^2)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3B8FE-02F8-5AC4-E625-B3BCDBF3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6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27FC8-6318-181E-F5D9-09B163786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FE921-64F3-98E7-7C20-BA7277904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9256C-FDAA-B0E3-A969-763F5C235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1007 Magnets.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CA2AD-307A-958E-CBC0-C5FEC2A54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A6AE2-B8D0-4B27-AB6D-03B7FC4284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50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6AE2-B8D0-4B27-AB6D-03B7FC4284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49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BC49-0567-6DDF-D3AA-D299D81F8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CEBC8FA-7C15-4ECA-00EA-179EB6F84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2C90A07-45DB-6099-AEEB-F5F6915094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15B098-A83D-5366-5727-9C16ABB64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933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2325-FB52-0FCE-3A96-C63F3668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3424F0-3CCE-0763-2420-5E208E5A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264C3F-138C-24F9-ACA6-0A0657EC9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3B8FE-02F8-5AC4-E625-B3BCDBF3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7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2325-FB52-0FCE-3A96-C63F36683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73424F0-3CCE-0763-2420-5E208E5A3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A264C3F-138C-24F9-ACA6-0A0657EC9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Maximum \gamma </a:t>
            </a:r>
            <a:r>
              <a:rPr lang="en-US" sz="1800" b="0" i="0" u="none" strike="noStrike" baseline="0" dirty="0">
                <a:latin typeface="CMR10"/>
              </a:rPr>
              <a:t>in the horizontal and vertical directions are 10.24 and 3.21, respectively. This means that the term </a:t>
            </a:r>
            <a:r>
              <a:rPr lang="en-US" sz="1800" b="0" i="0" u="none" strike="noStrike" baseline="0" dirty="0">
                <a:latin typeface="CMMI10"/>
              </a:rPr>
              <a:t>L</a:t>
            </a:r>
            <a:r>
              <a:rPr lang="en-US" sz="1800" b="0" i="0" u="none" strike="noStrike" baseline="0" dirty="0">
                <a:latin typeface="CMR7"/>
              </a:rPr>
              <a:t>2</a:t>
            </a:r>
            <a:r>
              <a:rPr lang="en-US" sz="1800" b="0" i="0" u="none" strike="noStrike" baseline="0" dirty="0">
                <a:latin typeface="CMMI7"/>
              </a:rPr>
              <a:t>q</a:t>
            </a:r>
            <a:r>
              <a:rPr lang="en-US" sz="1800" b="0" i="0" u="none" strike="noStrike" baseline="0" dirty="0">
                <a:latin typeface="CMMI10"/>
              </a:rPr>
              <a:t>γ</a:t>
            </a:r>
            <a:r>
              <a:rPr lang="en-US" sz="1800" b="0" i="0" u="none" strike="noStrike" baseline="0" dirty="0">
                <a:latin typeface="CMR7"/>
              </a:rPr>
              <a:t>0 </a:t>
            </a:r>
            <a:r>
              <a:rPr lang="en-US" sz="1800" b="0" i="0" u="none" strike="noStrike" baseline="0" dirty="0">
                <a:latin typeface="CMR10"/>
              </a:rPr>
              <a:t>is at most 0.037 m in </a:t>
            </a:r>
            <a:r>
              <a:rPr lang="en-US" sz="1800" b="0" i="0" u="none" strike="noStrike" baseline="0" dirty="0">
                <a:latin typeface="CMMI10"/>
              </a:rPr>
              <a:t>x</a:t>
            </a:r>
            <a:r>
              <a:rPr lang="en-US" sz="1800" b="0" i="0" u="none" strike="noStrike" baseline="0" dirty="0">
                <a:latin typeface="CMR10"/>
              </a:rPr>
              <a:t>, and 0.01 m in </a:t>
            </a:r>
            <a:r>
              <a:rPr lang="en-US" sz="1800" b="0" i="0" u="none" strike="noStrike" baseline="0" dirty="0">
                <a:latin typeface="CMMI10"/>
              </a:rPr>
              <a:t>y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3B8FE-02F8-5AC4-E625-B3BCDBF3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63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To the horizontal, - to the vertical plane.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6AE2-B8D0-4B27-AB6D-03B7FC4284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9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A7026-2078-5436-41F7-BC251CF3C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E04086D-80CC-EFDE-A1A6-33DE3CE5A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86A7739-5ECA-998B-8B30-F17DA6E471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A9A9638-F853-EDC1-E315-BF0DECD6C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48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6AE2-B8D0-4B27-AB6D-03B7FC4284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98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44489-3AEB-70D6-420E-AE9059BD3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A3907-8111-B61A-7E7D-91DEBED9B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9F7C2-A067-5FF4-ECE2-611917B8D5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D9178-F820-23FF-5387-A8346F018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A6AE2-B8D0-4B27-AB6D-03B7FC4284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52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2255D-766D-C706-5788-EAC63AC6F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2D6C83-DA1E-3AEF-846B-6A9374111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DD94E6-A19C-B4E7-67E1-2F8E26C0C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"C:\Users\avilap_j\Documents\Figs_exam\fft_real_data_plot.py“.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750660-FFF5-5E53-D4F4-3A1D42A8D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58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2255D-766D-C706-5788-EAC63AC6F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E2D6C83-DA1E-3AEF-846B-6A9374111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1DD94E6-A19C-B4E7-67E1-2F8E26C0C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750660-FFF5-5E53-D4F4-3A1D42A8D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5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829DE-4A06-D27D-94C6-318A8C57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4CF7EE1-CD73-4924-A80C-A52C92E39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74A3576-494A-8A95-7681-BCF680931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DCA877-05E7-12AB-CE39-28F4F7078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9E343-C11E-9C46-B2A7-F1F6663106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7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A2638D-B38B-003C-CEF8-94606F0C0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1FE6A2-0C6A-9BEE-D675-F84989D3C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A7B534-9AA2-7BDC-83B8-A11FF979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5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A707-816F-4DBF-9FC1-48440001C7D7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011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85C-7712-4F59-90E0-BF5F17A76AFF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06595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E6CB-B32D-41BB-A431-31ACE27797AC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247038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63D4-5156-42CD-86D2-F9C48C35F25C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43390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08EA-072D-4E88-A4E3-7561DD02B0D9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03660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72E-A9CB-4516-A020-A04A2928C07F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753983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D1A0-E3CA-4CD4-9E05-451A1800B6F9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8272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2EE5DD-8223-4F0C-9C85-5070DE4DBF46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78377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15EF-DBE8-4715-8E4D-3572642C6FC2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507363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4A55-A700-485F-B5C2-827481B42513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3949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E0B8465-E746-9D70-F459-A9E689DBA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DCFFAF-CE03-EAAE-EF7B-2D9CE7DA6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0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1C9E-DE46-47F4-999C-A6440E82C6E8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0279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2DA9-A50D-40A4-A931-BC275A2EBFA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9677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A11-DEB0-4E52-A890-5DCCA2942D1F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517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221E-9575-4F07-B839-745025E02771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511142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00C-1486-4C07-A8B7-272553D42C76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1164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DF8B-CF50-41FC-A12B-AAA89A0E8E51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8186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2750-6DAD-4BB3-A314-C78FD87B714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6368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C5A0-2FE0-40AF-833F-851850EA9092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0140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B552-B1A6-488D-8881-5C09CE5975F9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82663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76C6-FBF2-400C-840B-70F64F70310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496288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590BA4F-2B46-0F93-906A-902CA5CD3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A9535A-62CA-463C-3EC2-C8F0DB0BA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2"/>
          <a:stretch/>
        </p:blipFill>
        <p:spPr>
          <a:xfrm>
            <a:off x="2532062" y="536705"/>
            <a:ext cx="2162109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80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0AD-AB05-42A8-9D28-23EA7315BF7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8809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BE162-503C-4BD8-8879-ABE2B492B94E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648679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2956-A07D-4142-998D-643983E6B7D7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44878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9405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585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FD2566-A3FD-67ED-A874-3763AC327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472730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870C5F-11D5-8460-287C-2F6348198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8AE9AD-12B1-0B9A-D618-19C2B2C18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64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82E6CA-D243-3684-56BE-12FABE3F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2"/>
          <a:stretch/>
        </p:blipFill>
        <p:spPr>
          <a:xfrm>
            <a:off x="2532061" y="534324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31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4E84F3-2080-4163-B18A-D9792ECF084C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8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0BA4C1-9D90-413F-BC8E-FC708948DF54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87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19FEF2-6262-442A-8B9E-C58A73299CF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67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A4A3A4"/>
          </p15:clr>
        </p15:guide>
        <p15:guide id="2" pos="7242">
          <p15:clr>
            <a:srgbClr val="A4A3A4"/>
          </p15:clr>
        </p15:guide>
        <p15:guide id="3" orient="horz" pos="4110">
          <p15:clr>
            <a:srgbClr val="A4A3A4"/>
          </p15:clr>
        </p15:guide>
        <p15:guide id="4" orient="horz" pos="913">
          <p15:clr>
            <a:srgbClr val="A4A3A4"/>
          </p15:clr>
        </p15:guide>
        <p15:guide id="5" pos="3772">
          <p15:clr>
            <a:srgbClr val="A4A3A4"/>
          </p15:clr>
        </p15:guide>
        <p15:guide id="6" pos="3908">
          <p15:clr>
            <a:srgbClr val="A4A3A4"/>
          </p15:clr>
        </p15:guide>
        <p15:guide id="7" pos="2751">
          <p15:clr>
            <a:srgbClr val="A4A3A4"/>
          </p15:clr>
        </p15:guide>
        <p15:guide id="8" pos="2615">
          <p15:clr>
            <a:srgbClr val="A4A3A4"/>
          </p15:clr>
        </p15:guide>
        <p15:guide id="9" pos="1595">
          <p15:clr>
            <a:srgbClr val="A4A3A4"/>
          </p15:clr>
        </p15:guide>
        <p15:guide id="10" pos="1459">
          <p15:clr>
            <a:srgbClr val="A4A3A4"/>
          </p15:clr>
        </p15:guide>
        <p15:guide id="11" pos="4929">
          <p15:clr>
            <a:srgbClr val="A4A3A4"/>
          </p15:clr>
        </p15:guide>
        <p15:guide id="12" pos="5065">
          <p15:clr>
            <a:srgbClr val="A4A3A4"/>
          </p15:clr>
        </p15:guide>
        <p15:guide id="13" pos="6085">
          <p15:clr>
            <a:srgbClr val="A4A3A4"/>
          </p15:clr>
        </p15:guide>
        <p15:guide id="14" pos="6221">
          <p15:clr>
            <a:srgbClr val="A4A3A4"/>
          </p15:clr>
        </p15:guide>
        <p15:guide id="15" pos="2172">
          <p15:clr>
            <a:srgbClr val="A4A3A4"/>
          </p15:clr>
        </p15:guide>
        <p15:guide id="16" pos="2036">
          <p15:clr>
            <a:srgbClr val="A4A3A4"/>
          </p15:clr>
        </p15:guide>
        <p15:guide id="17" pos="3194">
          <p15:clr>
            <a:srgbClr val="A4A3A4"/>
          </p15:clr>
        </p15:guide>
        <p15:guide id="18" pos="3330">
          <p15:clr>
            <a:srgbClr val="A4A3A4"/>
          </p15:clr>
        </p15:guide>
        <p15:guide id="19" pos="881">
          <p15:clr>
            <a:srgbClr val="A4A3A4"/>
          </p15:clr>
        </p15:guide>
        <p15:guide id="20" pos="1017">
          <p15:clr>
            <a:srgbClr val="A4A3A4"/>
          </p15:clr>
        </p15:guide>
        <p15:guide id="21" pos="4351">
          <p15:clr>
            <a:srgbClr val="A4A3A4"/>
          </p15:clr>
        </p15:guide>
        <p15:guide id="22" pos="4487">
          <p15:clr>
            <a:srgbClr val="A4A3A4"/>
          </p15:clr>
        </p15:guide>
        <p15:guide id="23" pos="5508">
          <p15:clr>
            <a:srgbClr val="A4A3A4"/>
          </p15:clr>
        </p15:guide>
        <p15:guide id="24" pos="5642">
          <p15:clr>
            <a:srgbClr val="A4A3A4"/>
          </p15:clr>
        </p15:guide>
        <p15:guide id="25" pos="6663">
          <p15:clr>
            <a:srgbClr val="A4A3A4"/>
          </p15:clr>
        </p15:guide>
        <p15:guide id="26" pos="6799">
          <p15:clr>
            <a:srgbClr val="A4A3A4"/>
          </p15:clr>
        </p15:guide>
        <p15:guide id="27" orient="horz" pos="229">
          <p15:clr>
            <a:srgbClr val="A4A3A4"/>
          </p15:clr>
        </p15:guide>
        <p15:guide id="28" orient="horz" pos="867">
          <p15:clr>
            <a:srgbClr val="A4A3A4"/>
          </p15:clr>
        </p15:guide>
        <p15:guide id="29" orient="horz" pos="3793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30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4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1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1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8.jpg"/><Relationship Id="rId5" Type="http://schemas.openxmlformats.org/officeDocument/2006/relationships/image" Target="../media/image570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12" Type="http://schemas.openxmlformats.org/officeDocument/2006/relationships/image" Target="../media/image7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11" Type="http://schemas.openxmlformats.org/officeDocument/2006/relationships/image" Target="../media/image740.png"/><Relationship Id="rId5" Type="http://schemas.openxmlformats.org/officeDocument/2006/relationships/image" Target="../media/image44.png"/><Relationship Id="rId10" Type="http://schemas.openxmlformats.org/officeDocument/2006/relationships/image" Target="../media/image732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11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00.png"/><Relationship Id="rId5" Type="http://schemas.openxmlformats.org/officeDocument/2006/relationships/image" Target="../media/image730.png"/><Relationship Id="rId10" Type="http://schemas.openxmlformats.org/officeDocument/2006/relationships/image" Target="../media/image47.jpe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jp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1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microsoft.com/office/2007/relationships/hdphoto" Target="../media/hdphoto1.wdp"/><Relationship Id="rId9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2.jp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../media/hdphoto1.wdp"/><Relationship Id="rId3" Type="http://schemas.openxmlformats.org/officeDocument/2006/relationships/image" Target="../media/image540.png"/><Relationship Id="rId7" Type="http://schemas.openxmlformats.org/officeDocument/2006/relationships/image" Target="../media/image6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700.png"/><Relationship Id="rId11" Type="http://schemas.openxmlformats.org/officeDocument/2006/relationships/image" Target="../media/image620.png"/><Relationship Id="rId5" Type="http://schemas.openxmlformats.org/officeDocument/2006/relationships/image" Target="../media/image61.png"/><Relationship Id="rId10" Type="http://schemas.openxmlformats.org/officeDocument/2006/relationships/image" Target="../media/image610.png"/><Relationship Id="rId4" Type="http://schemas.openxmlformats.org/officeDocument/2006/relationships/image" Target="../media/image60.png"/><Relationship Id="rId9" Type="http://schemas.openxmlformats.org/officeDocument/2006/relationships/image" Target="../media/image6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microsoft.com/office/2007/relationships/hdphoto" Target="../media/hdphoto1.wdp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5" Type="http://schemas.openxmlformats.org/officeDocument/2006/relationships/image" Target="../media/image16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7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7.jpg"/><Relationship Id="rId5" Type="http://schemas.openxmlformats.org/officeDocument/2006/relationships/image" Target="../media/image18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Beta function measurement at the SLS 2.0 storage ring</a:t>
            </a:r>
            <a:endParaRPr lang="en-GB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noProof="0" dirty="0"/>
              <a:t>Jesús Ávila Pulido and Jonas Kallestrup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5325" y="6169895"/>
            <a:ext cx="5873917" cy="252028"/>
          </a:xfrm>
        </p:spPr>
        <p:txBody>
          <a:bodyPr/>
          <a:lstStyle/>
          <a:p>
            <a:r>
              <a:rPr lang="en-US" dirty="0"/>
              <a:t>European Synchrotron Light Source Workshop. </a:t>
            </a:r>
            <a:r>
              <a:rPr lang="en-GB" dirty="0"/>
              <a:t>31 October 2025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735A551-14BA-D82D-6E61-417D6E8D39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E2843-81DF-1D0D-D13F-954FB435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975DB-4B5C-E2D1-AD70-EC10978B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procedure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B08691A-A7BC-C33E-5934-083F9EA79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B93A2C-8176-112A-3C32-1D7E399C6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B8DA4BF-FBE0-D746-4BED-86B2287BC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73ABE4A5-E3D0-68A3-39B1-A06DAD485862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5366F56E-2966-B56E-91F6-E26C3CAC6D80}"/>
              </a:ext>
            </a:extLst>
          </p:cNvPr>
          <p:cNvSpPr txBox="1"/>
          <p:nvPr/>
        </p:nvSpPr>
        <p:spPr>
          <a:xfrm>
            <a:off x="5998290" y="3550888"/>
            <a:ext cx="5215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back to the original tune due to hysteresis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4BD76EE0-2FBB-64B6-34AC-433513F6F7CA}"/>
              </a:ext>
            </a:extLst>
          </p:cNvPr>
          <p:cNvSpPr txBox="1"/>
          <p:nvPr/>
        </p:nvSpPr>
        <p:spPr>
          <a:xfrm>
            <a:off x="1160417" y="3556233"/>
            <a:ext cx="4318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Varying the current of one quadrupole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22E64DF8-D91C-BB75-127C-FFE119192AB9}"/>
                  </a:ext>
                </a:extLst>
              </p:cNvPr>
              <p:cNvSpPr txBox="1"/>
              <p:nvPr/>
            </p:nvSpPr>
            <p:spPr>
              <a:xfrm>
                <a:off x="695325" y="4297328"/>
                <a:ext cx="4958052" cy="734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𝑑𝐼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(or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𝐾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≈0.0072 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Tune measured five times and averaged</a:t>
                </a:r>
              </a:p>
            </p:txBody>
          </p:sp>
        </mc:Choice>
        <mc:Fallback xmlns="">
          <p:sp>
            <p:nvSpPr>
              <p:cNvPr id="9" name="TextBox 13">
                <a:extLst>
                  <a:ext uri="{FF2B5EF4-FFF2-40B4-BE49-F238E27FC236}">
                    <a16:creationId xmlns:a16="http://schemas.microsoft.com/office/drawing/2014/main" id="{22E64DF8-D91C-BB75-127C-FFE119192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4297328"/>
                <a:ext cx="4958052" cy="734240"/>
              </a:xfrm>
              <a:prstGeom prst="rect">
                <a:avLst/>
              </a:prstGeom>
              <a:blipFill>
                <a:blip r:embed="rId5"/>
                <a:stretch>
                  <a:fillRect l="-1107" t="-5000" b="-1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6">
            <a:extLst>
              <a:ext uri="{FF2B5EF4-FFF2-40B4-BE49-F238E27FC236}">
                <a16:creationId xmlns:a16="http://schemas.microsoft.com/office/drawing/2014/main" id="{29A0340F-3182-98E0-1592-B3D680984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051" y="918265"/>
            <a:ext cx="5118107" cy="2626270"/>
          </a:xfrm>
          <a:prstGeom prst="rect">
            <a:avLst/>
          </a:prstGeom>
        </p:spPr>
      </p:pic>
      <p:pic>
        <p:nvPicPr>
          <p:cNvPr id="11" name="Picture 57">
            <a:extLst>
              <a:ext uri="{FF2B5EF4-FFF2-40B4-BE49-F238E27FC236}">
                <a16:creationId xmlns:a16="http://schemas.microsoft.com/office/drawing/2014/main" id="{15658218-4A24-0E8F-ECC9-81F2ECB29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908" y="918265"/>
            <a:ext cx="5125675" cy="2632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AEAE9BC2-AB64-1B3A-925F-6DA9462ED1CF}"/>
                  </a:ext>
                </a:extLst>
              </p:cNvPr>
              <p:cNvSpPr txBox="1"/>
              <p:nvPr/>
            </p:nvSpPr>
            <p:spPr>
              <a:xfrm>
                <a:off x="695325" y="4950247"/>
                <a:ext cx="5560612" cy="713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Vary the current until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|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≤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1×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−5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Repeat in the 264 quadrupoles</a:t>
                </a:r>
              </a:p>
            </p:txBody>
          </p:sp>
        </mc:Choice>
        <mc:Fallback xmlns="">
          <p:sp>
            <p:nvSpPr>
              <p:cNvPr id="12" name="TextBox 10">
                <a:extLst>
                  <a:ext uri="{FF2B5EF4-FFF2-40B4-BE49-F238E27FC236}">
                    <a16:creationId xmlns:a16="http://schemas.microsoft.com/office/drawing/2014/main" id="{AEAE9BC2-AB64-1B3A-925F-6DA9462ED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4950247"/>
                <a:ext cx="5560612" cy="713529"/>
              </a:xfrm>
              <a:prstGeom prst="rect">
                <a:avLst/>
              </a:prstGeom>
              <a:blipFill>
                <a:blip r:embed="rId8"/>
                <a:stretch>
                  <a:fillRect l="-911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A61D6424-B011-9443-E015-004326B04F9B}"/>
                  </a:ext>
                </a:extLst>
              </p:cNvPr>
              <p:cNvSpPr txBox="1"/>
              <p:nvPr/>
            </p:nvSpPr>
            <p:spPr>
              <a:xfrm>
                <a:off x="3568764" y="1212917"/>
                <a:ext cx="29046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A61D6424-B011-9443-E015-004326B04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764" y="1212917"/>
                <a:ext cx="290464" cy="246221"/>
              </a:xfrm>
              <a:prstGeom prst="rect">
                <a:avLst/>
              </a:prstGeom>
              <a:blipFill>
                <a:blip r:embed="rId9"/>
                <a:stretch>
                  <a:fillRect l="-20833" r="-833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F2D194F-0D88-EDBF-1286-56C5ACDA68B3}"/>
                  </a:ext>
                </a:extLst>
              </p:cNvPr>
              <p:cNvSpPr txBox="1"/>
              <p:nvPr/>
            </p:nvSpPr>
            <p:spPr>
              <a:xfrm>
                <a:off x="4957297" y="3092137"/>
                <a:ext cx="29046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AF2D194F-0D88-EDBF-1286-56C5ACDA6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297" y="3092137"/>
                <a:ext cx="290464" cy="246221"/>
              </a:xfrm>
              <a:prstGeom prst="rect">
                <a:avLst/>
              </a:prstGeom>
              <a:blipFill>
                <a:blip r:embed="rId10"/>
                <a:stretch>
                  <a:fillRect l="-25000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50FD019F-EA5D-8C23-3DA7-BE38880AA3EE}"/>
              </a:ext>
            </a:extLst>
          </p:cNvPr>
          <p:cNvCxnSpPr>
            <a:cxnSpLocks/>
          </p:cNvCxnSpPr>
          <p:nvPr/>
        </p:nvCxnSpPr>
        <p:spPr>
          <a:xfrm flipV="1">
            <a:off x="3167708" y="1371202"/>
            <a:ext cx="394413" cy="175873"/>
          </a:xfrm>
          <a:prstGeom prst="straightConnector1">
            <a:avLst/>
          </a:prstGeom>
          <a:ln w="28575">
            <a:solidFill>
              <a:srgbClr val="4FB8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CDEB1F8-B71F-5251-70A0-F98BA5BDDD3B}"/>
              </a:ext>
            </a:extLst>
          </p:cNvPr>
          <p:cNvCxnSpPr>
            <a:cxnSpLocks/>
          </p:cNvCxnSpPr>
          <p:nvPr/>
        </p:nvCxnSpPr>
        <p:spPr>
          <a:xfrm>
            <a:off x="4760090" y="2832835"/>
            <a:ext cx="197207" cy="247604"/>
          </a:xfrm>
          <a:prstGeom prst="straightConnector1">
            <a:avLst/>
          </a:prstGeom>
          <a:ln w="28575">
            <a:solidFill>
              <a:srgbClr val="4FB8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25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3C03C-243C-FB41-3480-DA0FDE16F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1463DF6-89D4-C74C-0EE6-D5EE6212C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B3BCA4-CB01-4098-4F3A-44AF2BEF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4C4582-1933-A5BA-C9EE-4FFBED9C8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1ED829B3-68F3-ED7A-3137-6FBCF123EEA3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D5FDAC-426A-0A01-637A-471C761D3AE2}"/>
              </a:ext>
            </a:extLst>
          </p:cNvPr>
          <p:cNvSpPr txBox="1">
            <a:spLocks/>
          </p:cNvSpPr>
          <p:nvPr/>
        </p:nvSpPr>
        <p:spPr>
          <a:xfrm>
            <a:off x="695325" y="33438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Beta function measurement</a:t>
            </a:r>
          </a:p>
        </p:txBody>
      </p:sp>
      <p:pic>
        <p:nvPicPr>
          <p:cNvPr id="24" name="Picture 23" descr="A close-up of a graph&#10;&#10;AI-generated content may be incorrect.">
            <a:extLst>
              <a:ext uri="{FF2B5EF4-FFF2-40B4-BE49-F238E27FC236}">
                <a16:creationId xmlns:a16="http://schemas.microsoft.com/office/drawing/2014/main" id="{8A077816-B931-9F44-FE75-B1AFD04A3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41" y="929631"/>
            <a:ext cx="10607718" cy="530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72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E47D1-9A3A-52AF-A488-0619DC485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007552-5168-9BD6-77E2-C10F089A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36EF21-4530-D869-E73F-6680AA38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E1D70A8-48B4-8DBE-0A94-B7132AE26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642A0064-34EA-CAD0-66CB-D40F2EC2E36F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006F85-8252-93BB-A18A-62C616F95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Beta function measurement</a:t>
            </a:r>
          </a:p>
        </p:txBody>
      </p:sp>
      <p:pic>
        <p:nvPicPr>
          <p:cNvPr id="4" name="Picture 3" descr="A graph of lines and points&#10;&#10;AI-generated content may be incorrect.">
            <a:extLst>
              <a:ext uri="{FF2B5EF4-FFF2-40B4-BE49-F238E27FC236}">
                <a16:creationId xmlns:a16="http://schemas.microsoft.com/office/drawing/2014/main" id="{8F8D0260-F74E-BF11-9C64-411C1F03E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86" y="982604"/>
            <a:ext cx="10167228" cy="50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3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355C2-7199-6424-08AA-AD5C1255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B442AD-7CA9-88D1-D143-8C0D960F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9B749D-D490-B4C2-060C-74335003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DCB665-AA60-7C4F-DC62-100C6AD0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AC1D46FB-0B80-F9D0-1D10-0E77DCAF5733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644C27-95F7-BFEB-5CB6-E732DF2FACD4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Tune noise</a:t>
            </a:r>
            <a:endParaRPr lang="en-US" dirty="0"/>
          </a:p>
        </p:txBody>
      </p:sp>
      <p:pic>
        <p:nvPicPr>
          <p:cNvPr id="4" name="Picture 3" descr="A graph showing the number of data&#10;&#10;AI-generated content may be incorrect.">
            <a:extLst>
              <a:ext uri="{FF2B5EF4-FFF2-40B4-BE49-F238E27FC236}">
                <a16:creationId xmlns:a16="http://schemas.microsoft.com/office/drawing/2014/main" id="{2B62DD03-4F7A-70A9-C3AF-F4F110031C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081" y="1120650"/>
            <a:ext cx="9875837" cy="493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8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355C2-7199-6424-08AA-AD5C1255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AB442AD-7CA9-88D1-D143-8C0D960F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9B749D-D490-B4C2-060C-74335003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DCB665-AA60-7C4F-DC62-100C6AD03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AC1D46FB-0B80-F9D0-1D10-0E77DCAF5733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644C27-95F7-BFEB-5CB6-E732DF2FACD4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Tune noise</a:t>
            </a:r>
            <a:endParaRPr lang="en-US" dirty="0"/>
          </a:p>
        </p:txBody>
      </p:sp>
      <p:pic>
        <p:nvPicPr>
          <p:cNvPr id="21" name="Picture 20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D2A3E78A-F736-7DF4-546E-23DF151E1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928" y="760288"/>
            <a:ext cx="5010764" cy="5567516"/>
          </a:xfrm>
          <a:prstGeom prst="rect">
            <a:avLst/>
          </a:prstGeom>
        </p:spPr>
      </p:pic>
      <p:pic>
        <p:nvPicPr>
          <p:cNvPr id="23" name="Picture 22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08C6FB1-2023-016C-2AC8-3033E00C8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5" y="760288"/>
            <a:ext cx="5010764" cy="55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57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A1523-BBAF-1BE2-ED38-EDDBF6812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FF9A39-F4B3-478B-5E8D-1884EB55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F78DCE-FFAB-0E4A-3276-664E019F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69DFE4-8555-0FDE-9184-AA5E92E0D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FDE26E69-3948-B38B-322A-D02837416A5D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A59A730-BB3A-0AF3-162E-D6FFCA8B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Beta-beat</a:t>
            </a:r>
          </a:p>
        </p:txBody>
      </p:sp>
      <p:sp>
        <p:nvSpPr>
          <p:cNvPr id="11" name="TextBox 36">
            <a:extLst>
              <a:ext uri="{FF2B5EF4-FFF2-40B4-BE49-F238E27FC236}">
                <a16:creationId xmlns:a16="http://schemas.microsoft.com/office/drawing/2014/main" id="{E223F0E7-D49E-02E7-10CF-ADB6648D9DDC}"/>
              </a:ext>
            </a:extLst>
          </p:cNvPr>
          <p:cNvSpPr txBox="1"/>
          <p:nvPr/>
        </p:nvSpPr>
        <p:spPr>
          <a:xfrm>
            <a:off x="4187159" y="5900754"/>
            <a:ext cx="313925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Targeted rms beta-beat: &lt;2%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C593ED-0292-AB33-B111-133D08A3F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9336" y="831114"/>
            <a:ext cx="10073328" cy="50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64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90191-C491-BE79-4E94-ADDAAADB6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667B14-CFBB-1AB9-EC75-0CBE01D6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BAEE65-6FB8-17E3-6043-498B5F70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16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C4E6396-5C3F-3160-897E-5BA449D9F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9C15021D-3DDD-255F-CBEE-6BCF7266395F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70B4862-D5BF-A546-7AF4-16689E5B9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Beta-beat</a:t>
            </a:r>
          </a:p>
        </p:txBody>
      </p:sp>
      <p:sp>
        <p:nvSpPr>
          <p:cNvPr id="10" name="TextBox 43">
            <a:extLst>
              <a:ext uri="{FF2B5EF4-FFF2-40B4-BE49-F238E27FC236}">
                <a16:creationId xmlns:a16="http://schemas.microsoft.com/office/drawing/2014/main" id="{76E0D39E-3501-298C-9874-ACAF7D303686}"/>
              </a:ext>
            </a:extLst>
          </p:cNvPr>
          <p:cNvSpPr txBox="1"/>
          <p:nvPr/>
        </p:nvSpPr>
        <p:spPr>
          <a:xfrm>
            <a:off x="713831" y="4892925"/>
            <a:ext cx="10903431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errors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 transfer function.</a:t>
            </a:r>
          </a:p>
          <a:p>
            <a:pPr marL="800100" marR="0" lvl="1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Closed orbit distortions.</a:t>
            </a:r>
          </a:p>
        </p:txBody>
      </p:sp>
      <p:pic>
        <p:nvPicPr>
          <p:cNvPr id="15" name="Picture 14" descr="A graph of a function&#10;&#10;AI-generated content may be incorrect.">
            <a:extLst>
              <a:ext uri="{FF2B5EF4-FFF2-40B4-BE49-F238E27FC236}">
                <a16:creationId xmlns:a16="http://schemas.microsoft.com/office/drawing/2014/main" id="{62040394-5C82-822E-1280-A9EC31DF9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26" y="1028233"/>
            <a:ext cx="5851801" cy="4096261"/>
          </a:xfrm>
          <a:prstGeom prst="rect">
            <a:avLst/>
          </a:prstGeom>
        </p:spPr>
      </p:pic>
      <p:pic>
        <p:nvPicPr>
          <p:cNvPr id="17" name="Picture 16" descr="A red graph with black lines&#10;&#10;AI-generated content may be incorrect.">
            <a:extLst>
              <a:ext uri="{FF2B5EF4-FFF2-40B4-BE49-F238E27FC236}">
                <a16:creationId xmlns:a16="http://schemas.microsoft.com/office/drawing/2014/main" id="{B92FF607-9C55-FB37-512C-6CCD3A927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547" y="1028233"/>
            <a:ext cx="5768227" cy="40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07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6A24B-AD09-C476-A649-4DDC7487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B3C402-5357-AAF2-84BE-C0C33FE9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beta-beat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E0A046-DB0E-2803-603E-11994F65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1568F6-1843-C832-E9A0-86364FD25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17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D007EF-CC7C-5ABC-5EA8-EBC85BB29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B309DD91-7304-BB47-FF89-69943AA9E0A5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6CAE1CF5-95DD-647B-4351-4C5F753F2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028861"/>
            <a:ext cx="99822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15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76836E-B796-55A6-4E9D-347F99DA5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EBA91-7EE5-E03E-32FD-4B25EBF61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ACF06-5753-A0CE-7B64-983BE0A34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18</a:t>
            </a:fld>
            <a:endParaRPr lang="en-GB" noProof="0" dirty="0"/>
          </a:p>
        </p:txBody>
      </p:sp>
      <p:pic>
        <p:nvPicPr>
          <p:cNvPr id="6" name="Picture 5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C0A90083-2856-86D2-FA0C-FB5B0B97E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547939"/>
            <a:ext cx="5374460" cy="3762122"/>
          </a:xfrm>
          <a:prstGeom prst="rect">
            <a:avLst/>
          </a:prstGeom>
        </p:spPr>
      </p:pic>
      <p:pic>
        <p:nvPicPr>
          <p:cNvPr id="8" name="Picture 7" descr="A graph showing the number of numbers&#10;&#10;AI-generated content may be incorrect.">
            <a:extLst>
              <a:ext uri="{FF2B5EF4-FFF2-40B4-BE49-F238E27FC236}">
                <a16:creationId xmlns:a16="http://schemas.microsoft.com/office/drawing/2014/main" id="{22F4736C-F4C9-B645-7511-C6CB08701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92" y="1547939"/>
            <a:ext cx="5321300" cy="372491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FCE7E0E-5BC3-B9AD-9A11-6DF38DA27DA5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Simulation of beta-beat</a:t>
            </a:r>
          </a:p>
        </p:txBody>
      </p:sp>
    </p:spTree>
    <p:extLst>
      <p:ext uri="{BB962C8B-B14F-4D97-AF65-F5344CB8AC3E}">
        <p14:creationId xmlns:p14="http://schemas.microsoft.com/office/powerpoint/2010/main" val="149148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34472-6990-C930-765E-69106DC16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6C2C9A-65CB-4464-A6FB-6D642FE9D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beta function due to closed orbit distortions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8103BC-FE72-9D36-67E3-A13C9D68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8D5392-F7E8-FE15-3F84-31C4B4BA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19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83AF17-B084-4545-718D-3B84E7EC8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1B1828D0-0DA2-452C-B954-A462B4A40C72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4C50A635-D501-7C08-55D2-DC5D86DF8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2" y="1088740"/>
            <a:ext cx="9490075" cy="47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12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4F893-91CE-4ABA-6514-D97F23ADC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9B039-DDA5-AEF5-0A4E-9C8AE2443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GB" noProof="0" dirty="0"/>
              <a:t>SLS 2.0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48EC8F-50CC-D97C-BC52-89D294CE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6858E-ACEB-48F0-9026-E82D3925330F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29.10.2025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C81179-32DE-0F17-44C4-1DF20E73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3A4D47-F1E0-D44A-368E-2B470F00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626273-4069-B4C5-4B7E-FAA3BAFC1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6"/>
          <a:stretch/>
        </p:blipFill>
        <p:spPr>
          <a:xfrm>
            <a:off x="6530932" y="1088740"/>
            <a:ext cx="3954880" cy="2227626"/>
          </a:xfrm>
          <a:prstGeom prst="rect">
            <a:avLst/>
          </a:prstGeom>
        </p:spPr>
      </p:pic>
      <p:pic>
        <p:nvPicPr>
          <p:cNvPr id="11" name="Picture 10" descr="A table of electrical components&#10;&#10;AI-generated content may be incorrect.">
            <a:extLst>
              <a:ext uri="{FF2B5EF4-FFF2-40B4-BE49-F238E27FC236}">
                <a16:creationId xmlns:a16="http://schemas.microsoft.com/office/drawing/2014/main" id="{8A19242E-C1BE-D33B-8ED3-28D7CA7F9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"/>
          <a:stretch/>
        </p:blipFill>
        <p:spPr>
          <a:xfrm>
            <a:off x="695325" y="825499"/>
            <a:ext cx="4788220" cy="52207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E70EAC-AF73-4297-C61E-B5B630305E8D}"/>
              </a:ext>
            </a:extLst>
          </p:cNvPr>
          <p:cNvSpPr txBox="1"/>
          <p:nvPr/>
        </p:nvSpPr>
        <p:spPr>
          <a:xfrm>
            <a:off x="5115064" y="6003473"/>
            <a:ext cx="3684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[1]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4D3D7-235C-FC70-3804-DEB4B69A066C}"/>
              </a:ext>
            </a:extLst>
          </p:cNvPr>
          <p:cNvSpPr txBox="1"/>
          <p:nvPr/>
        </p:nvSpPr>
        <p:spPr>
          <a:xfrm>
            <a:off x="3230545" y="934851"/>
            <a:ext cx="88927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1572E3-9790-EB97-68DF-9632A883DA6E}"/>
              </a:ext>
            </a:extLst>
          </p:cNvPr>
          <p:cNvSpPr txBox="1"/>
          <p:nvPr/>
        </p:nvSpPr>
        <p:spPr>
          <a:xfrm>
            <a:off x="4396155" y="934851"/>
            <a:ext cx="96129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SLS 2.0</a:t>
            </a:r>
          </a:p>
        </p:txBody>
      </p:sp>
    </p:spTree>
    <p:extLst>
      <p:ext uri="{BB962C8B-B14F-4D97-AF65-F5344CB8AC3E}">
        <p14:creationId xmlns:p14="http://schemas.microsoft.com/office/powerpoint/2010/main" val="3880490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38E7C-5B60-5E68-5744-2C90B345F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3224BF-2EEC-BDE9-42B2-558173580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29F3AD7-2379-BF7E-E8D6-CAF821DF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20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AE987E-33F4-569D-98A4-D468CD3A0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98455B3F-DC25-01FC-3A59-387238E11D07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0529C1-5F74-015E-AB4E-5A0131517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Reproducibility</a:t>
            </a:r>
          </a:p>
        </p:txBody>
      </p:sp>
      <p:pic>
        <p:nvPicPr>
          <p:cNvPr id="4" name="Picture 3" descr="A graph of lines and dots&#10;&#10;AI-generated content may be incorrect.">
            <a:extLst>
              <a:ext uri="{FF2B5EF4-FFF2-40B4-BE49-F238E27FC236}">
                <a16:creationId xmlns:a16="http://schemas.microsoft.com/office/drawing/2014/main" id="{DB06C445-FBAA-DD21-E746-7B4987D1C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93" y="925007"/>
            <a:ext cx="10397613" cy="519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1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0CB7-95C5-6CED-535C-1B0FB963C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3FDA7-A1BC-7CB1-8FFA-E0FB0CB2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00CBB11-23DF-8644-A6AE-ACC97F5D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0EAF5-CD0C-4FC0-AC99-7554DE12F6ED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65B915-2EDA-8A25-4BD8-07E0E9A7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DB1E1F-012A-1802-CB90-A54ECC46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7020F117-2BE6-17D9-D62F-2576A2F0ECEB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 and École Polytechnique Fédérale de Lausanne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CB9E5E3-D29F-FB84-6BBE-86C9BC6CAB9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5325" y="1088740"/>
              <a:ext cx="8128000" cy="24053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9669">
                      <a:extLst>
                        <a:ext uri="{9D8B030D-6E8A-4147-A177-3AD203B41FA5}">
                          <a16:colId xmlns:a16="http://schemas.microsoft.com/office/drawing/2014/main" val="720797877"/>
                        </a:ext>
                      </a:extLst>
                    </a:gridCol>
                    <a:gridCol w="3016045">
                      <a:extLst>
                        <a:ext uri="{9D8B030D-6E8A-4147-A177-3AD203B41FA5}">
                          <a16:colId xmlns:a16="http://schemas.microsoft.com/office/drawing/2014/main" val="1693859356"/>
                        </a:ext>
                      </a:extLst>
                    </a:gridCol>
                    <a:gridCol w="1548580">
                      <a:extLst>
                        <a:ext uri="{9D8B030D-6E8A-4147-A177-3AD203B41FA5}">
                          <a16:colId xmlns:a16="http://schemas.microsoft.com/office/drawing/2014/main" val="983365381"/>
                        </a:ext>
                      </a:extLst>
                    </a:gridCol>
                    <a:gridCol w="1913706">
                      <a:extLst>
                        <a:ext uri="{9D8B030D-6E8A-4147-A177-3AD203B41FA5}">
                          <a16:colId xmlns:a16="http://schemas.microsoft.com/office/drawing/2014/main" val="1982248970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Errors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65720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Type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Origin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Contribution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71093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1" dirty="0"/>
                            <a:t> [cm]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1" dirty="0"/>
                            <a:t> [cm]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27618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Statistical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Tune jitter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2000" b="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2000" b="0" dirty="0"/>
                            <a:t>0.38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7725089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Systematic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Closed orbit distortions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2000" b="0" dirty="0"/>
                            <a:t>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2000" b="0" dirty="0"/>
                            <a:t>0.40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9456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Magnet transfer 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816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CB9E5E3-D29F-FB84-6BBE-86C9BC6CAB9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5325" y="1088740"/>
              <a:ext cx="8128000" cy="24053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9669">
                      <a:extLst>
                        <a:ext uri="{9D8B030D-6E8A-4147-A177-3AD203B41FA5}">
                          <a16:colId xmlns:a16="http://schemas.microsoft.com/office/drawing/2014/main" val="720797877"/>
                        </a:ext>
                      </a:extLst>
                    </a:gridCol>
                    <a:gridCol w="3016045">
                      <a:extLst>
                        <a:ext uri="{9D8B030D-6E8A-4147-A177-3AD203B41FA5}">
                          <a16:colId xmlns:a16="http://schemas.microsoft.com/office/drawing/2014/main" val="1693859356"/>
                        </a:ext>
                      </a:extLst>
                    </a:gridCol>
                    <a:gridCol w="1548580">
                      <a:extLst>
                        <a:ext uri="{9D8B030D-6E8A-4147-A177-3AD203B41FA5}">
                          <a16:colId xmlns:a16="http://schemas.microsoft.com/office/drawing/2014/main" val="983365381"/>
                        </a:ext>
                      </a:extLst>
                    </a:gridCol>
                    <a:gridCol w="1913706">
                      <a:extLst>
                        <a:ext uri="{9D8B030D-6E8A-4147-A177-3AD203B41FA5}">
                          <a16:colId xmlns:a16="http://schemas.microsoft.com/office/drawing/2014/main" val="1982248970"/>
                        </a:ext>
                      </a:extLst>
                    </a:gridCol>
                  </a:tblGrid>
                  <a:tr h="3962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Errors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65720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Type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Origin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Contribution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710930"/>
                      </a:ext>
                    </a:extLst>
                  </a:tr>
                  <a:tr h="42411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1969" t="-192857" r="-125197" b="-30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25159" t="-192857" r="-1274" b="-30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276181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Statistical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Tune jitter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1969" t="-310606" r="-125197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25159" t="-310606" r="-1274" b="-22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7725089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Systematic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Closed orbit distortions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1969" t="-416923" r="-125197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25159" t="-416923" r="-1274" b="-1261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9456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Magnet transfer 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81656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465555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0CB7-95C5-6CED-535C-1B0FB963C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3FDA7-A1BC-7CB1-8FFA-E0FB0CB2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00CBB11-23DF-8644-A6AE-ACC97F5D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0EAF5-CD0C-4FC0-AC99-7554DE12F6ED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E65B915-2EDA-8A25-4BD8-07E0E9A7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DB1E1F-012A-1802-CB90-A54ECC46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7020F117-2BE6-17D9-D62F-2576A2F0ECEB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 and École Polytechnique Fédérale de Lausanne 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CB9E5E3-D29F-FB84-6BBE-86C9BC6CAB9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5325" y="1019648"/>
              <a:ext cx="8128000" cy="24053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9669">
                      <a:extLst>
                        <a:ext uri="{9D8B030D-6E8A-4147-A177-3AD203B41FA5}">
                          <a16:colId xmlns:a16="http://schemas.microsoft.com/office/drawing/2014/main" val="720797877"/>
                        </a:ext>
                      </a:extLst>
                    </a:gridCol>
                    <a:gridCol w="3016045">
                      <a:extLst>
                        <a:ext uri="{9D8B030D-6E8A-4147-A177-3AD203B41FA5}">
                          <a16:colId xmlns:a16="http://schemas.microsoft.com/office/drawing/2014/main" val="1693859356"/>
                        </a:ext>
                      </a:extLst>
                    </a:gridCol>
                    <a:gridCol w="1548580">
                      <a:extLst>
                        <a:ext uri="{9D8B030D-6E8A-4147-A177-3AD203B41FA5}">
                          <a16:colId xmlns:a16="http://schemas.microsoft.com/office/drawing/2014/main" val="983365381"/>
                        </a:ext>
                      </a:extLst>
                    </a:gridCol>
                    <a:gridCol w="1913706">
                      <a:extLst>
                        <a:ext uri="{9D8B030D-6E8A-4147-A177-3AD203B41FA5}">
                          <a16:colId xmlns:a16="http://schemas.microsoft.com/office/drawing/2014/main" val="1982248970"/>
                        </a:ext>
                      </a:extLst>
                    </a:gridCol>
                  </a:tblGrid>
                  <a:tr h="3708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Errors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65720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Type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Origin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Contribution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710930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1" dirty="0"/>
                            <a:t> [cm]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1" dirty="0"/>
                            <a:t> [cm]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27618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Statistical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Tune jitter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2000" b="0" dirty="0"/>
                            <a:t>0.55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2000" b="0" dirty="0"/>
                            <a:t>0.38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7725089"/>
                      </a:ext>
                    </a:extLst>
                  </a:tr>
                  <a:tr h="3708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Systematic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Closed orbit distortions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2000" b="0" dirty="0"/>
                            <a:t>0.90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</m:oMath>
                          </a14:m>
                          <a:r>
                            <a:rPr lang="en-US" sz="2000" b="0" dirty="0"/>
                            <a:t>0.40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94566"/>
                      </a:ext>
                    </a:extLst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Magnet transfer 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81656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9CB9E5E3-D29F-FB84-6BBE-86C9BC6CAB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07244347"/>
                  </p:ext>
                </p:extLst>
              </p:nvPr>
            </p:nvGraphicFramePr>
            <p:xfrm>
              <a:off x="695325" y="1019648"/>
              <a:ext cx="8128000" cy="240531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49669">
                      <a:extLst>
                        <a:ext uri="{9D8B030D-6E8A-4147-A177-3AD203B41FA5}">
                          <a16:colId xmlns:a16="http://schemas.microsoft.com/office/drawing/2014/main" val="720797877"/>
                        </a:ext>
                      </a:extLst>
                    </a:gridCol>
                    <a:gridCol w="3016045">
                      <a:extLst>
                        <a:ext uri="{9D8B030D-6E8A-4147-A177-3AD203B41FA5}">
                          <a16:colId xmlns:a16="http://schemas.microsoft.com/office/drawing/2014/main" val="1693859356"/>
                        </a:ext>
                      </a:extLst>
                    </a:gridCol>
                    <a:gridCol w="1548580">
                      <a:extLst>
                        <a:ext uri="{9D8B030D-6E8A-4147-A177-3AD203B41FA5}">
                          <a16:colId xmlns:a16="http://schemas.microsoft.com/office/drawing/2014/main" val="983365381"/>
                        </a:ext>
                      </a:extLst>
                    </a:gridCol>
                    <a:gridCol w="1913706">
                      <a:extLst>
                        <a:ext uri="{9D8B030D-6E8A-4147-A177-3AD203B41FA5}">
                          <a16:colId xmlns:a16="http://schemas.microsoft.com/office/drawing/2014/main" val="1982248970"/>
                        </a:ext>
                      </a:extLst>
                    </a:gridCol>
                  </a:tblGrid>
                  <a:tr h="396240"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Errors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265720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Type</a:t>
                          </a:r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Origin</a:t>
                          </a: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Contribution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710930"/>
                      </a:ext>
                    </a:extLst>
                  </a:tr>
                  <a:tr h="424117"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en-US" sz="20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1969" t="-192857" r="-125197" b="-30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25159" t="-192857" r="-1274" b="-30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5276181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Statistical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Tune jitter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1969" t="-315385" r="-125197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25159" t="-315385" r="-1274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7725089"/>
                      </a:ext>
                    </a:extLst>
                  </a:tr>
                  <a:tr h="39624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/>
                            <a:t>Systematic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Closed orbit distortions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1969" t="-415385" r="-125197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25159" t="-415385" r="-1274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94566"/>
                      </a:ext>
                    </a:extLst>
                  </a:tr>
                  <a:tr h="396240">
                    <a:tc vMerge="1"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Magnet transfer 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/>
                            <a:t>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581656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0EE1D76-4414-1308-5D3E-C837FD38ED93}"/>
              </a:ext>
            </a:extLst>
          </p:cNvPr>
          <p:cNvSpPr txBox="1"/>
          <p:nvPr/>
        </p:nvSpPr>
        <p:spPr>
          <a:xfrm>
            <a:off x="695325" y="3623857"/>
            <a:ext cx="11165096" cy="2385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b="1" dirty="0"/>
              <a:t>Optics correction </a:t>
            </a:r>
          </a:p>
          <a:p>
            <a:pPr algn="l"/>
            <a:endParaRPr lang="en-US" sz="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 cannot correct the vertical and horizontal plane independently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Errors contributing to the beta-beat are not necessarily in the quadrupoles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We want to correct the beta-beat without perturbing the dispersion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en-US" sz="2000" dirty="0"/>
              <a:t>112 additional quadrupoles to help with the correction</a:t>
            </a:r>
          </a:p>
        </p:txBody>
      </p:sp>
    </p:spTree>
    <p:extLst>
      <p:ext uri="{BB962C8B-B14F-4D97-AF65-F5344CB8AC3E}">
        <p14:creationId xmlns:p14="http://schemas.microsoft.com/office/powerpoint/2010/main" val="1714809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6E85-D27A-3E9E-A59F-BC10ADE1C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95A888-D9D3-FE05-D9CC-A4E34331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518819"/>
          </a:xfrm>
        </p:spPr>
        <p:txBody>
          <a:bodyPr/>
          <a:lstStyle/>
          <a:p>
            <a:r>
              <a:rPr lang="en-US" dirty="0"/>
              <a:t>Outlook: Sinusoidal QV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755EBF-7034-4697-25B0-8ABCEE271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D3F316F-35C3-3ED4-A171-2A1EBD41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23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A87974-E529-6876-92C5-200A73660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BDF775A6-B1F3-866B-057B-5E89A49281A5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44031E8D-EE19-26B6-D152-21434D0B9461}"/>
                  </a:ext>
                </a:extLst>
              </p:cNvPr>
              <p:cNvSpPr txBox="1"/>
              <p:nvPr/>
            </p:nvSpPr>
            <p:spPr>
              <a:xfrm>
                <a:off x="655033" y="865362"/>
                <a:ext cx="10743438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endParaRPr lang="en-US" sz="100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QV is lengthy,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2 hours for the whole ring.</a:t>
                </a:r>
                <a:r>
                  <a:rPr lang="en-US" sz="20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 Working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on a faster version of QV</a:t>
                </a:r>
                <a:r>
                  <a:rPr lang="en-US" sz="2000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000" b="1" noProof="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Calibri" panose="020F0502020204030204" pitchFamily="34" charset="0"/>
                  </a:rPr>
                  <a:t>Sinusoidal QV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7">
                <a:extLst>
                  <a:ext uri="{FF2B5EF4-FFF2-40B4-BE49-F238E27FC236}">
                    <a16:creationId xmlns:a16="http://schemas.microsoft.com/office/drawing/2014/main" id="{44031E8D-EE19-26B6-D152-21434D0B9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33" y="865362"/>
                <a:ext cx="10743438" cy="553998"/>
              </a:xfrm>
              <a:prstGeom prst="rect">
                <a:avLst/>
              </a:prstGeom>
              <a:blipFill>
                <a:blip r:embed="rId5"/>
                <a:stretch>
                  <a:fillRect l="-510" b="-19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6E8E852-0407-97DE-4F0B-76317567FE04}"/>
                  </a:ext>
                </a:extLst>
              </p:cNvPr>
              <p:cNvSpPr txBox="1"/>
              <p:nvPr/>
            </p:nvSpPr>
            <p:spPr>
              <a:xfrm>
                <a:off x="695322" y="1948747"/>
                <a:ext cx="706183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noProof="0" dirty="0"/>
                  <a:t>Quadrupole strength</a:t>
                </a:r>
                <a:r>
                  <a:rPr lang="es-ES" sz="2000" b="0" dirty="0"/>
                  <a:t>: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 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96E8E852-0407-97DE-4F0B-76317567FE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2" y="1948747"/>
                <a:ext cx="7061836" cy="400110"/>
              </a:xfrm>
              <a:prstGeom prst="rect">
                <a:avLst/>
              </a:prstGeom>
              <a:blipFill>
                <a:blip r:embed="rId6"/>
                <a:stretch>
                  <a:fillRect l="-864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6B1C2451-5785-E669-1662-B1C126512F6A}"/>
              </a:ext>
            </a:extLst>
          </p:cNvPr>
          <p:cNvCxnSpPr/>
          <p:nvPr/>
        </p:nvCxnSpPr>
        <p:spPr>
          <a:xfrm>
            <a:off x="5462013" y="3903014"/>
            <a:ext cx="11582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6A6C433-638A-1FEA-3D46-FCD0B555C4C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62019" y="2558911"/>
            <a:ext cx="4499408" cy="3149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A4F2F-0024-A986-D6E7-C35C208259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84810" y="2484550"/>
            <a:ext cx="4711864" cy="32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21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D2E1-8656-1BF1-6ED7-18AAC42E4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6850DE-EEDE-8584-A602-B7E6D62B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BD80A4-AEB8-093E-F992-820C0D50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24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9EC7E0-4C04-691D-A1A3-0EB637F39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0D96A64E-0413-DEBF-7E19-F22287E647C5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889C9B4-BDEF-EDF5-8E30-A7BDE10AB941}"/>
                  </a:ext>
                </a:extLst>
              </p:cNvPr>
              <p:cNvSpPr txBox="1"/>
              <p:nvPr/>
            </p:nvSpPr>
            <p:spPr>
              <a:xfrm>
                <a:off x="573437" y="834290"/>
                <a:ext cx="109232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/>
                  <a:t>10 consecutive quadrupoles,</a:t>
                </a:r>
                <a:r>
                  <a:rPr lang="en-US" sz="2000" b="1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 from 1 to 10 Hz,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=0, 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889C9B4-BDEF-EDF5-8E30-A7BDE10AB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437" y="834290"/>
                <a:ext cx="10923238" cy="400110"/>
              </a:xfrm>
              <a:prstGeom prst="rect">
                <a:avLst/>
              </a:prstGeom>
              <a:blipFill>
                <a:blip r:embed="rId5"/>
                <a:stretch>
                  <a:fillRect l="-581" t="-6250" b="-3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9">
            <a:extLst>
              <a:ext uri="{FF2B5EF4-FFF2-40B4-BE49-F238E27FC236}">
                <a16:creationId xmlns:a16="http://schemas.microsoft.com/office/drawing/2014/main" id="{37EEFAA7-7A35-4BE1-5570-E717E0B19244}"/>
              </a:ext>
            </a:extLst>
          </p:cNvPr>
          <p:cNvCxnSpPr>
            <a:cxnSpLocks/>
          </p:cNvCxnSpPr>
          <p:nvPr/>
        </p:nvCxnSpPr>
        <p:spPr>
          <a:xfrm>
            <a:off x="5375307" y="3184367"/>
            <a:ext cx="123493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4E001B7-2523-7689-14FD-B0ECD0A63A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73437" y="1747684"/>
            <a:ext cx="4725161" cy="33076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032704-1A84-9350-C649-22FE725F46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93172" y="1755264"/>
            <a:ext cx="4703502" cy="329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9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8BF6-994D-F331-298E-DCBBBBF9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GB" noProof="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04EF-CE90-61E7-7535-832EEBD18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827" y="938887"/>
            <a:ext cx="11367239" cy="5465683"/>
          </a:xfrm>
        </p:spPr>
        <p:txBody>
          <a:bodyPr>
            <a:normAutofit/>
          </a:bodyPr>
          <a:lstStyle/>
          <a:p>
            <a:r>
              <a:rPr lang="en-GB" sz="2200" dirty="0"/>
              <a:t>[1]	A. Streun et al. “Swiss Light Source upgrade lattice design.” In: Phys. Rev. Accel. Beams 26 (9 Sept. 2023), p. 091601. </a:t>
            </a:r>
            <a:r>
              <a:rPr lang="en-GB" sz="2200" dirty="0" err="1"/>
              <a:t>doi</a:t>
            </a:r>
            <a:r>
              <a:rPr lang="en-GB" sz="2200" dirty="0"/>
              <a:t>: 10.1103/PhysRevAccelBeams.26.091601.</a:t>
            </a:r>
          </a:p>
          <a:p>
            <a:endParaRPr lang="en-GB" sz="2200" dirty="0"/>
          </a:p>
          <a:p>
            <a:r>
              <a:rPr lang="en-GB" sz="2200" dirty="0"/>
              <a:t>[2]	</a:t>
            </a:r>
            <a:r>
              <a:rPr lang="en-US" sz="2200" dirty="0"/>
              <a:t>G. M. Michiko and F. Zimmermann. Measurement and Control of Charged Particle Beams. Heidelberg: Springer, 2003. DOI: 10.1007/978-3-662-08581-3.</a:t>
            </a:r>
          </a:p>
          <a:p>
            <a:endParaRPr lang="en-GB" sz="2200" dirty="0"/>
          </a:p>
          <a:p>
            <a:r>
              <a:rPr lang="en-GB" sz="2200" dirty="0"/>
              <a:t>[3] 	P. </a:t>
            </a:r>
            <a:r>
              <a:rPr lang="en-GB" sz="2200" dirty="0" err="1"/>
              <a:t>Zisopoulos</a:t>
            </a:r>
            <a:r>
              <a:rPr lang="en-GB" sz="2200" dirty="0"/>
              <a:t>, Y. </a:t>
            </a:r>
            <a:r>
              <a:rPr lang="en-GB" sz="2200" dirty="0" err="1"/>
              <a:t>Papaphilippou</a:t>
            </a:r>
            <a:r>
              <a:rPr lang="en-GB" sz="2200" dirty="0"/>
              <a:t>, and J. Laskar. “Refined betatron tune measurements by mixing beam position data”. In: Phys. Rev. Accel. Beams 22 (7 July 2019), p. 071002. doi:10.1103 /PhysRevAccelBeams.22.071002.</a:t>
            </a:r>
          </a:p>
          <a:p>
            <a:endParaRPr lang="en-GB" sz="2200" dirty="0"/>
          </a:p>
          <a:p>
            <a:r>
              <a:rPr lang="en-GB" sz="2200" dirty="0"/>
              <a:t>[4]	</a:t>
            </a:r>
            <a:r>
              <a:rPr lang="en-US" sz="2200" dirty="0"/>
              <a:t>A. Wolski. Beam Dynamics in High Energy Particle Accelerators. London: Imperial College Press, 2014.</a:t>
            </a:r>
          </a:p>
          <a:p>
            <a:endParaRPr lang="en-GB" sz="2200" dirty="0"/>
          </a:p>
          <a:p>
            <a:pPr marL="0" indent="0" algn="just">
              <a:buNone/>
            </a:pPr>
            <a:endParaRPr lang="en-GB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C9756-45F9-5EB2-ABD8-7939EBE3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FD041-7785-4A05-8780-12BFC7B5B3D9}" type="datetime1">
              <a:rPr lang="de-CH" smtClean="0"/>
              <a:t>29.10.2025</a:t>
            </a:fld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ABFE3-7119-B484-EE9F-779778D7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6564125A-B164-F8E9-E599-9F015F724BF7}"/>
              </a:ext>
            </a:extLst>
          </p:cNvPr>
          <p:cNvSpPr txBox="1">
            <a:spLocks/>
          </p:cNvSpPr>
          <p:nvPr/>
        </p:nvSpPr>
        <p:spPr>
          <a:xfrm>
            <a:off x="1154905" y="6404572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PSI Center for Accelerator Science and Engineering and École Polytechnique Fédérale de Lausanne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09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D2E1-8656-1BF1-6ED7-18AAC42E4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6850DE-EEDE-8584-A602-B7E6D62B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BD80A4-AEB8-093E-F992-820C0D50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26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9EC7E0-4C04-691D-A1A3-0EB637F39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0D96A64E-0413-DEBF-7E19-F22287E647C5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10" name="Picture 9" descr="An aerial view of a large circular building&#10;&#10;AI-generated content may be incorrect.">
            <a:extLst>
              <a:ext uri="{FF2B5EF4-FFF2-40B4-BE49-F238E27FC236}">
                <a16:creationId xmlns:a16="http://schemas.microsoft.com/office/drawing/2014/main" id="{A0004B05-E82B-3376-CC76-7FA4419DF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711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3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12F6A2-005A-8611-2B32-6456FB591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6D679-D731-408C-88EE-E66F22936E95}" type="datetime1">
              <a:rPr lang="de-CH" smtClean="0"/>
              <a:t>29.10.2025</a:t>
            </a:fld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D2F161-58E4-C46C-77D5-0AC495BCA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92D963-65C5-93CB-4161-3F876AAA2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noProof="0" dirty="0"/>
              <a:t>Extra slides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0B38E70-CA83-95B7-E9B8-4ED69C775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599281" y="30941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40C03CA8-5C85-16EC-8F35-7AC38D136F34}"/>
              </a:ext>
            </a:extLst>
          </p:cNvPr>
          <p:cNvSpPr txBox="1">
            <a:spLocks/>
          </p:cNvSpPr>
          <p:nvPr/>
        </p:nvSpPr>
        <p:spPr>
          <a:xfrm>
            <a:off x="1487371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PSI Center for Accelerator Science and Engineering and École Polytechnique Fédérale de Lausanne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87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B626-EC24-5C02-8A14-AEBF0960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FBC7-A339-DFAB-9E11-0B028D43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NAFF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C79542-8A2C-B6AD-67C0-369C5B0F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74F70-E394-F532-1E9B-8D1723B8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ED7682-1132-EE18-8C6D-E6015952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E536B94D-F408-2F40-5343-6FA61AC79D89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B4AC49B1-DB3C-DA8C-CBC5-AD44CE21C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9315" r="11765" b="6129"/>
          <a:stretch>
            <a:fillRect/>
          </a:stretch>
        </p:blipFill>
        <p:spPr>
          <a:xfrm>
            <a:off x="5923587" y="1380162"/>
            <a:ext cx="5573087" cy="359838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28C10B1-D1FD-6A48-8B60-ECE79A1F6C0D}"/>
              </a:ext>
            </a:extLst>
          </p:cNvPr>
          <p:cNvSpPr txBox="1"/>
          <p:nvPr/>
        </p:nvSpPr>
        <p:spPr>
          <a:xfrm>
            <a:off x="695325" y="934851"/>
            <a:ext cx="43338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Consider the signal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4C87B44-6AAC-9A18-CFF0-60AF88B0D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8" t="9289" r="13539" b="75766"/>
          <a:stretch>
            <a:fillRect/>
          </a:stretch>
        </p:blipFill>
        <p:spPr>
          <a:xfrm>
            <a:off x="1295253" y="1228365"/>
            <a:ext cx="3837278" cy="499883"/>
          </a:xfrm>
          <a:prstGeom prst="rect">
            <a:avLst/>
          </a:prstGeom>
        </p:spPr>
      </p:pic>
      <p:sp>
        <p:nvSpPr>
          <p:cNvPr id="10" name="CuadroTexto 10">
            <a:extLst>
              <a:ext uri="{FF2B5EF4-FFF2-40B4-BE49-F238E27FC236}">
                <a16:creationId xmlns:a16="http://schemas.microsoft.com/office/drawing/2014/main" id="{9F5FDB71-0325-19E2-A890-E9D27A15BE05}"/>
              </a:ext>
            </a:extLst>
          </p:cNvPr>
          <p:cNvSpPr txBox="1"/>
          <p:nvPr/>
        </p:nvSpPr>
        <p:spPr>
          <a:xfrm>
            <a:off x="695324" y="1729206"/>
            <a:ext cx="43338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On the n-</a:t>
            </a:r>
            <a:r>
              <a:rPr lang="en-US" sz="2000" dirty="0" err="1"/>
              <a:t>th</a:t>
            </a:r>
            <a:r>
              <a:rPr lang="en-US" sz="2000" dirty="0"/>
              <a:t> turn,</a:t>
            </a:r>
          </a:p>
        </p:txBody>
      </p:sp>
      <p:sp>
        <p:nvSpPr>
          <p:cNvPr id="12" name="CuadroTexto 12">
            <a:extLst>
              <a:ext uri="{FF2B5EF4-FFF2-40B4-BE49-F238E27FC236}">
                <a16:creationId xmlns:a16="http://schemas.microsoft.com/office/drawing/2014/main" id="{6C735F50-3E80-08F6-03C6-A9224A3F98EE}"/>
              </a:ext>
            </a:extLst>
          </p:cNvPr>
          <p:cNvSpPr txBox="1"/>
          <p:nvPr/>
        </p:nvSpPr>
        <p:spPr>
          <a:xfrm>
            <a:off x="695324" y="2526056"/>
            <a:ext cx="43338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The Fourier transform is,</a:t>
            </a:r>
          </a:p>
        </p:txBody>
      </p:sp>
      <p:pic>
        <p:nvPicPr>
          <p:cNvPr id="13" name="Imagen 13">
            <a:extLst>
              <a:ext uri="{FF2B5EF4-FFF2-40B4-BE49-F238E27FC236}">
                <a16:creationId xmlns:a16="http://schemas.microsoft.com/office/drawing/2014/main" id="{77EF6940-D032-FDB7-CD26-8ADF07169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 t="65201" r="20543" b="9211"/>
          <a:stretch>
            <a:fillRect/>
          </a:stretch>
        </p:blipFill>
        <p:spPr>
          <a:xfrm>
            <a:off x="1781472" y="2831338"/>
            <a:ext cx="2864839" cy="788738"/>
          </a:xfrm>
          <a:prstGeom prst="rect">
            <a:avLst/>
          </a:prstGeom>
        </p:spPr>
      </p:pic>
      <p:pic>
        <p:nvPicPr>
          <p:cNvPr id="14" name="Imagen 15">
            <a:extLst>
              <a:ext uri="{FF2B5EF4-FFF2-40B4-BE49-F238E27FC236}">
                <a16:creationId xmlns:a16="http://schemas.microsoft.com/office/drawing/2014/main" id="{0F017772-A49B-E257-DF16-65D1ABB355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5043" r="56072" b="61622"/>
          <a:stretch>
            <a:fillRect/>
          </a:stretch>
        </p:blipFill>
        <p:spPr>
          <a:xfrm>
            <a:off x="695324" y="3679158"/>
            <a:ext cx="3062637" cy="647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8">
                <a:extLst>
                  <a:ext uri="{FF2B5EF4-FFF2-40B4-BE49-F238E27FC236}">
                    <a16:creationId xmlns:a16="http://schemas.microsoft.com/office/drawing/2014/main" id="{521559E3-CC2D-A3A5-CBE7-1BC124EAA5FE}"/>
                  </a:ext>
                </a:extLst>
              </p:cNvPr>
              <p:cNvSpPr txBox="1"/>
              <p:nvPr/>
            </p:nvSpPr>
            <p:spPr>
              <a:xfrm>
                <a:off x="695323" y="4401951"/>
                <a:ext cx="43338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be a real number,  </a:t>
                </a:r>
              </a:p>
            </p:txBody>
          </p:sp>
        </mc:Choice>
        <mc:Fallback xmlns="">
          <p:sp>
            <p:nvSpPr>
              <p:cNvPr id="17" name="CuadroTexto 18">
                <a:extLst>
                  <a:ext uri="{FF2B5EF4-FFF2-40B4-BE49-F238E27FC236}">
                    <a16:creationId xmlns:a16="http://schemas.microsoft.com/office/drawing/2014/main" id="{521559E3-CC2D-A3A5-CBE7-1BC124EAA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3" y="4401951"/>
                <a:ext cx="4333875" cy="307777"/>
              </a:xfrm>
              <a:prstGeom prst="rect">
                <a:avLst/>
              </a:prstGeom>
              <a:blipFill>
                <a:blip r:embed="rId8"/>
                <a:stretch>
                  <a:fillRect l="-3516" t="-23529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9">
                <a:extLst>
                  <a:ext uri="{FF2B5EF4-FFF2-40B4-BE49-F238E27FC236}">
                    <a16:creationId xmlns:a16="http://schemas.microsoft.com/office/drawing/2014/main" id="{86B50FC5-51E3-3F99-31EF-63E4920102DB}"/>
                  </a:ext>
                </a:extLst>
              </p:cNvPr>
              <p:cNvSpPr txBox="1"/>
              <p:nvPr/>
            </p:nvSpPr>
            <p:spPr>
              <a:xfrm>
                <a:off x="695323" y="5366784"/>
                <a:ext cx="10946550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noProof="0" dirty="0">
                    <a:latin typeface="Aptos" panose="020B0004020202020204" pitchFamily="34" charset="0"/>
                  </a:rPr>
                  <a:t>Finding an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noProof="0" dirty="0">
                    <a:latin typeface="Aptos" panose="020B0004020202020204" pitchFamily="34" charset="0"/>
                  </a:rPr>
                  <a:t> that maximizes </a:t>
                </a:r>
                <a14:m>
                  <m:oMath xmlns:m="http://schemas.openxmlformats.org/officeDocument/2006/math">
                    <m:r>
                      <a:rPr lang="es-ES" sz="2000" b="0" i="1" noProof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s-ES" sz="20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s-ES" sz="2000" b="0" i="1" noProof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</m:e>
                      <m:sub>
                        <m:r>
                          <a:rPr lang="es-ES" sz="2000" b="0" i="1" noProof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s-ES" sz="2000" b="0" i="1" noProof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noProof="0" dirty="0">
                    <a:latin typeface="Aptos" panose="020B0004020202020204" pitchFamily="34" charset="0"/>
                  </a:rPr>
                  <a:t> </a:t>
                </a:r>
                <a:r>
                  <a:rPr lang="en-US" sz="2000" dirty="0">
                    <a:latin typeface="Aptos" panose="020B0004020202020204" pitchFamily="34" charset="0"/>
                  </a:rPr>
                  <a:t>implies searching for a frequency that gives the maximum overlap between the measured signal and a signal at the given frequency.</a:t>
                </a:r>
                <a:endParaRPr lang="en-US" sz="2000" noProof="0" dirty="0">
                  <a:latin typeface="Aptos" panose="020B0004020202020204" pitchFamily="34" charset="0"/>
                </a:endParaRPr>
              </a:p>
            </p:txBody>
          </p:sp>
        </mc:Choice>
        <mc:Fallback xmlns="">
          <p:sp>
            <p:nvSpPr>
              <p:cNvPr id="18" name="CuadroTexto 19">
                <a:extLst>
                  <a:ext uri="{FF2B5EF4-FFF2-40B4-BE49-F238E27FC236}">
                    <a16:creationId xmlns:a16="http://schemas.microsoft.com/office/drawing/2014/main" id="{86B50FC5-51E3-3F99-31EF-63E492010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3" y="5366784"/>
                <a:ext cx="10946550" cy="615553"/>
              </a:xfrm>
              <a:prstGeom prst="rect">
                <a:avLst/>
              </a:prstGeom>
              <a:blipFill>
                <a:blip r:embed="rId9"/>
                <a:stretch>
                  <a:fillRect l="-1392" t="-11881" r="-1114" b="-24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6941538-1511-74A5-7490-7CEEDFC71739}"/>
              </a:ext>
            </a:extLst>
          </p:cNvPr>
          <p:cNvSpPr txBox="1"/>
          <p:nvPr/>
        </p:nvSpPr>
        <p:spPr>
          <a:xfrm>
            <a:off x="11107467" y="1093117"/>
            <a:ext cx="4322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[4]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53A525-182C-035C-4A76-8DA71BCEE4EE}"/>
                  </a:ext>
                </a:extLst>
              </p:cNvPr>
              <p:cNvSpPr txBox="1"/>
              <p:nvPr/>
            </p:nvSpPr>
            <p:spPr>
              <a:xfrm>
                <a:off x="1740386" y="2078311"/>
                <a:ext cx="2698944" cy="37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rad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F53A525-182C-035C-4A76-8DA71BCEE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386" y="2078311"/>
                <a:ext cx="2698944" cy="372731"/>
              </a:xfrm>
              <a:prstGeom prst="rect">
                <a:avLst/>
              </a:prstGeom>
              <a:blipFill>
                <a:blip r:embed="rId10"/>
                <a:stretch>
                  <a:fillRect b="-19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A415C8-941C-E17F-7473-0BC2217EB07A}"/>
                  </a:ext>
                </a:extLst>
              </p:cNvPr>
              <p:cNvSpPr txBox="1"/>
              <p:nvPr/>
            </p:nvSpPr>
            <p:spPr>
              <a:xfrm>
                <a:off x="3872897" y="3929468"/>
                <a:ext cx="205069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𝑓𝑟𝑎𝑐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A415C8-941C-E17F-7473-0BC2217EB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897" y="3929468"/>
                <a:ext cx="2050690" cy="276999"/>
              </a:xfrm>
              <a:prstGeom prst="rect">
                <a:avLst/>
              </a:prstGeom>
              <a:blipFill>
                <a:blip r:embed="rId11"/>
                <a:stretch>
                  <a:fillRect l="-2374" t="-4444" r="-118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6C3BFC-F98E-7E5D-9DAE-6DCC4AD8E8EA}"/>
                  </a:ext>
                </a:extLst>
              </p:cNvPr>
              <p:cNvSpPr txBox="1"/>
              <p:nvPr/>
            </p:nvSpPr>
            <p:spPr>
              <a:xfrm>
                <a:off x="2383984" y="4718471"/>
                <a:ext cx="1659813" cy="58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𝑓𝑟𝑎𝑐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96C3BFC-F98E-7E5D-9DAE-6DCC4AD8E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984" y="4718471"/>
                <a:ext cx="1659813" cy="58458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99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53644-DD0F-D9C9-F79D-3B0CA4382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F9BA5-D903-A4DA-C7CD-FBF270126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BPM Method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B9ECC65-3A15-D650-BD05-724D6FDC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47387A-6246-E05B-10D5-4DE45F5BE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29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0C222E-09FC-3539-798F-5AD18CEA7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B8D77D0B-03EC-CA86-A647-6E9A83FAA6DE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A4B853-5E3E-8036-47EC-3F6A115FD38F}"/>
                  </a:ext>
                </a:extLst>
              </p:cNvPr>
              <p:cNvSpPr txBox="1"/>
              <p:nvPr/>
            </p:nvSpPr>
            <p:spPr>
              <a:xfrm>
                <a:off x="635636" y="4554362"/>
                <a:ext cx="6445308" cy="15193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Error for N turns: 		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=|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|∝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FFT: 		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000" dirty="0"/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NAFF (Hann window order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000" dirty="0"/>
                  <a:t>): 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Mixed BPM method:		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+2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DA8646-E03F-BE56-282E-E54AA0D70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36" y="4554362"/>
                <a:ext cx="6445308" cy="1519390"/>
              </a:xfrm>
              <a:prstGeom prst="rect">
                <a:avLst/>
              </a:prstGeom>
              <a:blipFill>
                <a:blip r:embed="rId5"/>
                <a:stretch>
                  <a:fillRect l="-2268" t="-402" r="-567" b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3D4BAB-E221-5116-3FC7-CC906ED409B8}"/>
                  </a:ext>
                </a:extLst>
              </p:cNvPr>
              <p:cNvSpPr txBox="1"/>
              <p:nvPr/>
            </p:nvSpPr>
            <p:spPr>
              <a:xfrm>
                <a:off x="695326" y="1069989"/>
                <a:ext cx="6385618" cy="22639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Use data of M BPMs for N turns with NAFF method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Vectorize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/>
                  <a:t> array. More samples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𝑁𝑀</m:t>
                    </m:r>
                  </m:oMath>
                </a14:m>
                <a:r>
                  <a:rPr lang="en-US" sz="2000" dirty="0"/>
                  <a:t>), and higher sample rate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/>
                  <a:t> per turn)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Transform the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000" dirty="0"/>
                  <a:t> array into a vector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</m:t>
                    </m:r>
                  </m:oMath>
                </a14:m>
                <a:r>
                  <a:rPr lang="en-US" sz="2000" dirty="0"/>
                  <a:t> dimensions (BPM by BPM):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D71725-EAEC-BE0A-570F-F5DDFE124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6" y="1069989"/>
                <a:ext cx="6385618" cy="2263953"/>
              </a:xfrm>
              <a:prstGeom prst="rect">
                <a:avLst/>
              </a:prstGeom>
              <a:blipFill>
                <a:blip r:embed="rId6"/>
                <a:stretch>
                  <a:fillRect l="-2290" r="-1240" b="-5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DB6FC29-D102-C869-3168-7550FEB51469}"/>
                  </a:ext>
                </a:extLst>
              </p:cNvPr>
              <p:cNvSpPr txBox="1"/>
              <p:nvPr/>
            </p:nvSpPr>
            <p:spPr>
              <a:xfrm>
                <a:off x="571126" y="3538688"/>
                <a:ext cx="2413738" cy="81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0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𝑁𝑀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CE07A38-68DA-5AF2-D062-F5E4F2F1C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26" y="3538688"/>
                <a:ext cx="2413738" cy="8109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13266B1-9BDE-3485-589A-2438B5471841}"/>
              </a:ext>
            </a:extLst>
          </p:cNvPr>
          <p:cNvCxnSpPr>
            <a:cxnSpLocks/>
          </p:cNvCxnSpPr>
          <p:nvPr/>
        </p:nvCxnSpPr>
        <p:spPr>
          <a:xfrm>
            <a:off x="2984864" y="3944152"/>
            <a:ext cx="997425" cy="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AB404E-6F35-8044-7BCE-A18C153336FD}"/>
                  </a:ext>
                </a:extLst>
              </p:cNvPr>
              <p:cNvSpPr txBox="1"/>
              <p:nvPr/>
            </p:nvSpPr>
            <p:spPr>
              <a:xfrm>
                <a:off x="4041978" y="3778070"/>
                <a:ext cx="2870850" cy="3141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𝑁𝑀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𝑁𝑀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5D05AD-9899-E149-2941-04FC162E9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978" y="3778070"/>
                <a:ext cx="2870850" cy="314125"/>
              </a:xfrm>
              <a:prstGeom prst="rect">
                <a:avLst/>
              </a:prstGeom>
              <a:blipFill>
                <a:blip r:embed="rId8"/>
                <a:stretch>
                  <a:fillRect l="-1486" t="-25490" r="-2972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636B43DF-5675-0DFA-FFDB-B4B8DB1B8A8D}"/>
              </a:ext>
            </a:extLst>
          </p:cNvPr>
          <p:cNvSpPr txBox="1"/>
          <p:nvPr/>
        </p:nvSpPr>
        <p:spPr>
          <a:xfrm>
            <a:off x="7867988" y="6271927"/>
            <a:ext cx="4322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[3]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73699-A247-5CBB-7907-A56CDF888C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3989" y="801348"/>
            <a:ext cx="3802685" cy="2661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4E5BE5-6A79-3930-D367-DC21425D3A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3719" y="3538688"/>
            <a:ext cx="3823223" cy="267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DB7B6-D60F-C44B-1C8B-B636FDF7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AF694-92C4-8415-F369-77453A1AB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GB" noProof="0" dirty="0"/>
              <a:t>SLS 2.0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6F7AA3D-D0E5-DFF2-208F-F34293CF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6858E-ACEB-48F0-9026-E82D3925330F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29.10.2025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5FA908-72BB-A8AF-D153-4B4D0677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</a:t>
            </a:r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CAA31DF-2B5D-FDDF-07B2-9F0C917E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CH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B5D56C-ED0F-EA7E-0D12-5106A76B3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6"/>
          <a:stretch/>
        </p:blipFill>
        <p:spPr>
          <a:xfrm>
            <a:off x="6530932" y="1088740"/>
            <a:ext cx="3954880" cy="2227626"/>
          </a:xfrm>
          <a:prstGeom prst="rect">
            <a:avLst/>
          </a:prstGeom>
        </p:spPr>
      </p:pic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6FC2AFA4-B989-EA04-1F78-AC311ABB0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0"/>
          <a:stretch/>
        </p:blipFill>
        <p:spPr>
          <a:xfrm>
            <a:off x="5637212" y="3507173"/>
            <a:ext cx="5742320" cy="2706593"/>
          </a:xfrm>
          <a:prstGeom prst="rect">
            <a:avLst/>
          </a:prstGeom>
        </p:spPr>
      </p:pic>
      <p:pic>
        <p:nvPicPr>
          <p:cNvPr id="8" name="Picture 7" descr="A table of electrical components&#10;&#10;AI-generated content may be incorrect.">
            <a:extLst>
              <a:ext uri="{FF2B5EF4-FFF2-40B4-BE49-F238E27FC236}">
                <a16:creationId xmlns:a16="http://schemas.microsoft.com/office/drawing/2014/main" id="{87973AFD-23FC-ADFD-853A-15053AB2B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"/>
          <a:stretch/>
        </p:blipFill>
        <p:spPr>
          <a:xfrm>
            <a:off x="695325" y="825499"/>
            <a:ext cx="4788220" cy="5220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97A08A-D4ED-5549-A906-1F8C433954CE}"/>
              </a:ext>
            </a:extLst>
          </p:cNvPr>
          <p:cNvSpPr txBox="1"/>
          <p:nvPr/>
        </p:nvSpPr>
        <p:spPr>
          <a:xfrm>
            <a:off x="5115064" y="6003473"/>
            <a:ext cx="3684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[1]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15341-A524-C96D-4229-35CAA2076C4D}"/>
              </a:ext>
            </a:extLst>
          </p:cNvPr>
          <p:cNvSpPr txBox="1"/>
          <p:nvPr/>
        </p:nvSpPr>
        <p:spPr>
          <a:xfrm>
            <a:off x="3230545" y="934851"/>
            <a:ext cx="88927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CE344-C4E1-56AC-0523-5E20B55E82ED}"/>
              </a:ext>
            </a:extLst>
          </p:cNvPr>
          <p:cNvSpPr txBox="1"/>
          <p:nvPr/>
        </p:nvSpPr>
        <p:spPr>
          <a:xfrm>
            <a:off x="4396155" y="934851"/>
            <a:ext cx="961292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SLS 2.0</a:t>
            </a:r>
          </a:p>
        </p:txBody>
      </p:sp>
    </p:spTree>
    <p:extLst>
      <p:ext uri="{BB962C8B-B14F-4D97-AF65-F5344CB8AC3E}">
        <p14:creationId xmlns:p14="http://schemas.microsoft.com/office/powerpoint/2010/main" val="3203721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B1D0C-0148-E3C7-BC0F-69BB75109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221A0-D26B-23EC-A4FD-15464C2D8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C37E2-7DCA-1A44-5792-141EA05E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30</a:t>
            </a:fld>
            <a:endParaRPr lang="en-GB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EE8B997-74ED-767D-877D-3D91CE5E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</p:spPr>
        <p:txBody>
          <a:bodyPr/>
          <a:lstStyle/>
          <a:p>
            <a:r>
              <a:rPr lang="en-US" dirty="0"/>
              <a:t>Simulation of beta-beat</a:t>
            </a:r>
          </a:p>
        </p:txBody>
      </p:sp>
      <p:pic>
        <p:nvPicPr>
          <p:cNvPr id="8" name="Picture 7" descr="A graph of a number of blue bars&#10;&#10;AI-generated content may be incorrect.">
            <a:extLst>
              <a:ext uri="{FF2B5EF4-FFF2-40B4-BE49-F238E27FC236}">
                <a16:creationId xmlns:a16="http://schemas.microsoft.com/office/drawing/2014/main" id="{8D75EF13-26C1-4F06-C455-EF1E18091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9" y="1759263"/>
            <a:ext cx="5393371" cy="3775360"/>
          </a:xfrm>
          <a:prstGeom prst="rect">
            <a:avLst/>
          </a:prstGeom>
        </p:spPr>
      </p:pic>
      <p:pic>
        <p:nvPicPr>
          <p:cNvPr id="10" name="Picture 9" descr="A red graph with white squares&#10;&#10;AI-generated content may be incorrect.">
            <a:extLst>
              <a:ext uri="{FF2B5EF4-FFF2-40B4-BE49-F238E27FC236}">
                <a16:creationId xmlns:a16="http://schemas.microsoft.com/office/drawing/2014/main" id="{397E870A-699F-C06B-ECCD-3A61751A6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1759263"/>
            <a:ext cx="5393371" cy="3775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68038F-C19E-C1D5-0430-B4C82BE41CCE}"/>
              </a:ext>
            </a:extLst>
          </p:cNvPr>
          <p:cNvSpPr txBox="1"/>
          <p:nvPr/>
        </p:nvSpPr>
        <p:spPr>
          <a:xfrm>
            <a:off x="806450" y="1088740"/>
            <a:ext cx="69977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Distribution of the mean beta-beat for 44 seeds.</a:t>
            </a:r>
          </a:p>
        </p:txBody>
      </p:sp>
    </p:spTree>
    <p:extLst>
      <p:ext uri="{BB962C8B-B14F-4D97-AF65-F5344CB8AC3E}">
        <p14:creationId xmlns:p14="http://schemas.microsoft.com/office/powerpoint/2010/main" val="3503690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B626-EC24-5C02-8A14-AEBF0960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FBC7-A339-DFAB-9E11-0B028D43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Dispersion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C79542-8A2C-B6AD-67C0-369C5B0F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74F70-E394-F532-1E9B-8D1723B8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31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ED7682-1132-EE18-8C6D-E6015952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E536B94D-F408-2F40-5343-6FA61AC79D89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10" name="Picture 9" descr="A graph showing a number of lines&#10;&#10;AI-generated content may be incorrect.">
            <a:extLst>
              <a:ext uri="{FF2B5EF4-FFF2-40B4-BE49-F238E27FC236}">
                <a16:creationId xmlns:a16="http://schemas.microsoft.com/office/drawing/2014/main" id="{7933F413-25D3-8448-4EB0-5EA69626C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850" y="1088740"/>
            <a:ext cx="10274300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100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B626-EC24-5C02-8A14-AEBF0960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FBC7-A339-DFAB-9E11-0B028D43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correction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C79542-8A2C-B6AD-67C0-369C5B0F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74F70-E394-F532-1E9B-8D1723B8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32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ED7682-1132-EE18-8C6D-E6015952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E536B94D-F408-2F40-5343-6FA61AC79D89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C67423-570A-BAFF-2092-7A62ECB36E4C}"/>
                  </a:ext>
                </a:extLst>
              </p:cNvPr>
              <p:cNvSpPr txBox="1"/>
              <p:nvPr/>
            </p:nvSpPr>
            <p:spPr>
              <a:xfrm>
                <a:off x="695324" y="868328"/>
                <a:ext cx="1103285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/>
                  <a:t>Consider the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2000" dirty="0"/>
                  <a:t> optics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n </a:t>
                </a:r>
                <a:r>
                  <a:rPr lang="en-US" sz="2000" dirty="0"/>
                  <a:t>quadrupoles with strengths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/>
                  <a:t> </a:t>
                </a:r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C67423-570A-BAFF-2092-7A62ECB36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4" y="868328"/>
                <a:ext cx="11032850" cy="307777"/>
              </a:xfrm>
              <a:prstGeom prst="rect">
                <a:avLst/>
              </a:prstGeom>
              <a:blipFill>
                <a:blip r:embed="rId5"/>
                <a:stretch>
                  <a:fillRect l="-1381" t="-23529" b="-50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F04351-E861-A830-8DA6-F0A4C1A35C66}"/>
                  </a:ext>
                </a:extLst>
              </p:cNvPr>
              <p:cNvSpPr txBox="1"/>
              <p:nvPr/>
            </p:nvSpPr>
            <p:spPr>
              <a:xfrm>
                <a:off x="3230218" y="1278582"/>
                <a:ext cx="609467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6F04351-E861-A830-8DA6-F0A4C1A35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0218" y="1278582"/>
                <a:ext cx="6094674" cy="400110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06CD95-5C4F-2854-01C9-780803CD2B7E}"/>
                  </a:ext>
                </a:extLst>
              </p:cNvPr>
              <p:cNvSpPr txBox="1"/>
              <p:nvPr/>
            </p:nvSpPr>
            <p:spPr>
              <a:xfrm>
                <a:off x="695324" y="1766137"/>
                <a:ext cx="10913580" cy="6423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/>
                  <a:t>We want to reach the ideal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 …,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/>
                  <a:t> We have the initial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0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0</m:t>
                        </m:r>
                      </m:sub>
                    </m:sSub>
                  </m:oMath>
                </a14:m>
                <a:r>
                  <a:rPr lang="en-US" sz="2000" dirty="0"/>
                  <a:t> . We can do a first order expansion,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06CD95-5C4F-2854-01C9-780803CD2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4" y="1766137"/>
                <a:ext cx="10913580" cy="642355"/>
              </a:xfrm>
              <a:prstGeom prst="rect">
                <a:avLst/>
              </a:prstGeom>
              <a:blipFill>
                <a:blip r:embed="rId7"/>
                <a:stretch>
                  <a:fillRect l="-1397" t="-1047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math equations with numbers&#10;&#10;AI-generated content may be incorrect.">
            <a:extLst>
              <a:ext uri="{FF2B5EF4-FFF2-40B4-BE49-F238E27FC236}">
                <a16:creationId xmlns:a16="http://schemas.microsoft.com/office/drawing/2014/main" id="{D3205807-0045-C4F4-EC2A-460999947D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2892"/>
          <a:stretch/>
        </p:blipFill>
        <p:spPr>
          <a:xfrm>
            <a:off x="2936019" y="2613662"/>
            <a:ext cx="7540498" cy="1630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37C84A-1302-075C-0526-C0790D04CA2A}"/>
              </a:ext>
            </a:extLst>
          </p:cNvPr>
          <p:cNvSpPr txBox="1"/>
          <p:nvPr/>
        </p:nvSpPr>
        <p:spPr>
          <a:xfrm>
            <a:off x="639210" y="4378733"/>
            <a:ext cx="109135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i="1" dirty="0"/>
              <a:t>A</a:t>
            </a:r>
            <a:r>
              <a:rPr lang="en-US" sz="2000" dirty="0"/>
              <a:t> is the response matrix.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3B24C3-F478-5A1D-4B49-DD74D9A35E16}"/>
                  </a:ext>
                </a:extLst>
              </p:cNvPr>
              <p:cNvSpPr txBox="1"/>
              <p:nvPr/>
            </p:nvSpPr>
            <p:spPr>
              <a:xfrm>
                <a:off x="639210" y="4820905"/>
                <a:ext cx="1091358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/>
                  <a:t>Unfortunately, we would like match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 optics function with only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 quadrupoles,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3B24C3-F478-5A1D-4B49-DD74D9A35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210" y="4820905"/>
                <a:ext cx="10913580" cy="307777"/>
              </a:xfrm>
              <a:prstGeom prst="rect">
                <a:avLst/>
              </a:prstGeom>
              <a:blipFill>
                <a:blip r:embed="rId9"/>
                <a:stretch>
                  <a:fillRect l="-1453" t="-24000" b="-5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row: Right 9">
            <a:extLst>
              <a:ext uri="{FF2B5EF4-FFF2-40B4-BE49-F238E27FC236}">
                <a16:creationId xmlns:a16="http://schemas.microsoft.com/office/drawing/2014/main" id="{5880ED55-A7B6-96F1-6BAA-F79D3712E7C8}"/>
              </a:ext>
            </a:extLst>
          </p:cNvPr>
          <p:cNvSpPr/>
          <p:nvPr/>
        </p:nvSpPr>
        <p:spPr>
          <a:xfrm>
            <a:off x="695324" y="5366462"/>
            <a:ext cx="1624055" cy="747423"/>
          </a:xfrm>
          <a:prstGeom prst="rightArrow">
            <a:avLst>
              <a:gd name="adj1" fmla="val 30866"/>
              <a:gd name="adj2" fmla="val 3427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ECC21-EDAC-4F20-92FE-097CBFC3023F}"/>
              </a:ext>
            </a:extLst>
          </p:cNvPr>
          <p:cNvSpPr txBox="1"/>
          <p:nvPr/>
        </p:nvSpPr>
        <p:spPr>
          <a:xfrm>
            <a:off x="2433989" y="5590393"/>
            <a:ext cx="4117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Singular value decomposition</a:t>
            </a:r>
          </a:p>
        </p:txBody>
      </p:sp>
    </p:spTree>
    <p:extLst>
      <p:ext uri="{BB962C8B-B14F-4D97-AF65-F5344CB8AC3E}">
        <p14:creationId xmlns:p14="http://schemas.microsoft.com/office/powerpoint/2010/main" val="3691778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B626-EC24-5C02-8A14-AEBF0960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FBC7-A339-DFAB-9E11-0B028D43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Optics correction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C79542-8A2C-B6AD-67C0-369C5B0F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74F70-E394-F532-1E9B-8D1723B8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33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ED7682-1132-EE18-8C6D-E6015952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E536B94D-F408-2F40-5343-6FA61AC79D89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0ECC21-EDAC-4F20-92FE-097CBFC3023F}"/>
              </a:ext>
            </a:extLst>
          </p:cNvPr>
          <p:cNvSpPr txBox="1"/>
          <p:nvPr/>
        </p:nvSpPr>
        <p:spPr>
          <a:xfrm>
            <a:off x="695325" y="1088740"/>
            <a:ext cx="3669941" cy="3077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Singular value decomposition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CF9368-79F1-BED1-7C6A-59559A85FB05}"/>
              </a:ext>
            </a:extLst>
          </p:cNvPr>
          <p:cNvCxnSpPr>
            <a:cxnSpLocks/>
          </p:cNvCxnSpPr>
          <p:nvPr/>
        </p:nvCxnSpPr>
        <p:spPr>
          <a:xfrm flipH="1">
            <a:off x="1398588" y="1399036"/>
            <a:ext cx="727123" cy="8079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52BEEFF-F42C-8B07-5069-BDC49ED441D6}"/>
              </a:ext>
            </a:extLst>
          </p:cNvPr>
          <p:cNvSpPr txBox="1"/>
          <p:nvPr/>
        </p:nvSpPr>
        <p:spPr>
          <a:xfrm>
            <a:off x="720114" y="2237197"/>
            <a:ext cx="1006254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SVD cut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ECA098-8B1F-D080-4745-6BEF4BD48725}"/>
              </a:ext>
            </a:extLst>
          </p:cNvPr>
          <p:cNvSpPr txBox="1"/>
          <p:nvPr/>
        </p:nvSpPr>
        <p:spPr>
          <a:xfrm>
            <a:off x="2530295" y="2233467"/>
            <a:ext cx="271352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Tikhonov regularization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4F6AEC-E49B-50F2-717B-763221EBEB6B}"/>
              </a:ext>
            </a:extLst>
          </p:cNvPr>
          <p:cNvCxnSpPr>
            <a:cxnSpLocks/>
          </p:cNvCxnSpPr>
          <p:nvPr/>
        </p:nvCxnSpPr>
        <p:spPr>
          <a:xfrm>
            <a:off x="2702827" y="1411635"/>
            <a:ext cx="878105" cy="8104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F39B18-2ECF-917C-9A0F-4A60B65A97F7}"/>
              </a:ext>
            </a:extLst>
          </p:cNvPr>
          <p:cNvCxnSpPr>
            <a:cxnSpLocks/>
          </p:cNvCxnSpPr>
          <p:nvPr/>
        </p:nvCxnSpPr>
        <p:spPr>
          <a:xfrm>
            <a:off x="1223241" y="2553482"/>
            <a:ext cx="0" cy="566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D99795-AC08-2522-E919-DF76A76AB370}"/>
              </a:ext>
            </a:extLst>
          </p:cNvPr>
          <p:cNvCxnSpPr>
            <a:cxnSpLocks/>
          </p:cNvCxnSpPr>
          <p:nvPr/>
        </p:nvCxnSpPr>
        <p:spPr>
          <a:xfrm>
            <a:off x="3887057" y="2535566"/>
            <a:ext cx="0" cy="5662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9FEFFC-69F3-2A9B-88E4-4C8906618D65}"/>
              </a:ext>
            </a:extLst>
          </p:cNvPr>
          <p:cNvSpPr txBox="1"/>
          <p:nvPr/>
        </p:nvSpPr>
        <p:spPr>
          <a:xfrm>
            <a:off x="695325" y="3154895"/>
            <a:ext cx="2070795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Consider only some singular values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312459-3984-DA14-78E4-76E3CBD9803B}"/>
              </a:ext>
            </a:extLst>
          </p:cNvPr>
          <p:cNvSpPr txBox="1"/>
          <p:nvPr/>
        </p:nvSpPr>
        <p:spPr>
          <a:xfrm>
            <a:off x="3173025" y="3154895"/>
            <a:ext cx="2070795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‘Damping’ of singular values</a:t>
            </a:r>
          </a:p>
        </p:txBody>
      </p:sp>
      <p:pic>
        <p:nvPicPr>
          <p:cNvPr id="34" name="Picture 33" descr="A graph showing the number of vector&#10;&#10;AI-generated content may be incorrect.">
            <a:extLst>
              <a:ext uri="{FF2B5EF4-FFF2-40B4-BE49-F238E27FC236}">
                <a16:creationId xmlns:a16="http://schemas.microsoft.com/office/drawing/2014/main" id="{82D1FB37-0119-0AEA-6260-DEA923D34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936" y="1194936"/>
            <a:ext cx="5780661" cy="40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09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04614-2A73-6611-D8FC-9A0B7B73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Reproducibility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2386D4-25E5-4B75-63EE-2F364FB7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3724D-2F78-0B1F-820B-274F9301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34</a:t>
            </a:fld>
            <a:endParaRPr lang="en-GB" noProof="0" dirty="0"/>
          </a:p>
        </p:txBody>
      </p:sp>
      <p:pic>
        <p:nvPicPr>
          <p:cNvPr id="8" name="Picture 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1A2CC55E-CF60-AF15-4B14-1567BA714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/>
          <a:stretch/>
        </p:blipFill>
        <p:spPr>
          <a:xfrm>
            <a:off x="6497638" y="1442305"/>
            <a:ext cx="4857750" cy="3772355"/>
          </a:xfrm>
          <a:prstGeom prst="rect">
            <a:avLst/>
          </a:prstGeom>
        </p:spPr>
      </p:pic>
      <p:pic>
        <p:nvPicPr>
          <p:cNvPr id="4" name="Picture 3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0B3BE88D-5189-B8C1-208B-CD25311BC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2"/>
          <a:stretch/>
        </p:blipFill>
        <p:spPr>
          <a:xfrm>
            <a:off x="695325" y="1442305"/>
            <a:ext cx="4857750" cy="37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4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34472-6990-C930-765E-69106DC16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8103BC-FE72-9D36-67E3-A13C9D68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48D5392-F7E8-FE15-3F84-31C4B4BA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35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83AF17-B084-4545-718D-3B84E7EC8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1B1828D0-0DA2-452C-B954-A462B4A40C72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18" name="Picture 17" descr="A graph showing a waveform&#10;&#10;AI-generated content may be incorrect.">
            <a:extLst>
              <a:ext uri="{FF2B5EF4-FFF2-40B4-BE49-F238E27FC236}">
                <a16:creationId xmlns:a16="http://schemas.microsoft.com/office/drawing/2014/main" id="{00E3F47E-12FA-9977-6540-F5F22343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967" y="1334275"/>
            <a:ext cx="5724999" cy="4007499"/>
          </a:xfrm>
          <a:prstGeom prst="rect">
            <a:avLst/>
          </a:prstGeom>
        </p:spPr>
      </p:pic>
      <p:pic>
        <p:nvPicPr>
          <p:cNvPr id="20" name="Picture 19" descr="A graph showing a graph of a graph&#10;&#10;AI-generated content may be incorrect.">
            <a:extLst>
              <a:ext uri="{FF2B5EF4-FFF2-40B4-BE49-F238E27FC236}">
                <a16:creationId xmlns:a16="http://schemas.microsoft.com/office/drawing/2014/main" id="{ACBD1054-4524-BEFE-1986-096BAB0B33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37" y="1334275"/>
            <a:ext cx="5724997" cy="400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0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B626-EC24-5C02-8A14-AEBF0960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FBC7-A339-DFAB-9E11-0B028D43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beta function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C79542-8A2C-B6AD-67C0-369C5B0F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74F70-E394-F532-1E9B-8D1723B8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36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ED7682-1132-EE18-8C6D-E6015952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E536B94D-F408-2F40-5343-6FA61AC79D89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8" name="Picture 7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B2DCD1CE-B7B8-CEE6-2316-A5F5BE82E6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0" t="1623" r="15236" b="79826"/>
          <a:stretch/>
        </p:blipFill>
        <p:spPr>
          <a:xfrm>
            <a:off x="4464655" y="929512"/>
            <a:ext cx="3262685" cy="835247"/>
          </a:xfrm>
          <a:prstGeom prst="rect">
            <a:avLst/>
          </a:prstGeom>
        </p:spPr>
      </p:pic>
      <p:pic>
        <p:nvPicPr>
          <p:cNvPr id="10" name="Picture 9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5A7AE972-B0E6-C53A-608A-B7BAC9B45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69" t="50000" r="13832" b="31942"/>
          <a:stretch/>
        </p:blipFill>
        <p:spPr>
          <a:xfrm>
            <a:off x="4561397" y="1764759"/>
            <a:ext cx="3069203" cy="746920"/>
          </a:xfrm>
          <a:prstGeom prst="rect">
            <a:avLst/>
          </a:prstGeom>
        </p:spPr>
      </p:pic>
      <p:pic>
        <p:nvPicPr>
          <p:cNvPr id="15" name="Picture 14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D4D94974-EA5E-F3AF-78AD-ED3B0ED2B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4" t="2551" r="10498" b="71478"/>
          <a:stretch/>
        </p:blipFill>
        <p:spPr>
          <a:xfrm>
            <a:off x="3449996" y="2649511"/>
            <a:ext cx="5292007" cy="10307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792319-C136-8AB3-E103-AD01FE848441}"/>
              </a:ext>
            </a:extLst>
          </p:cNvPr>
          <p:cNvSpPr txBox="1"/>
          <p:nvPr/>
        </p:nvSpPr>
        <p:spPr>
          <a:xfrm>
            <a:off x="695325" y="3820216"/>
            <a:ext cx="52920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The Twiss parameters can also be transported,</a:t>
            </a:r>
          </a:p>
        </p:txBody>
      </p:sp>
      <p:pic>
        <p:nvPicPr>
          <p:cNvPr id="18" name="Picture 17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DF96A397-A598-8BF9-2EDC-C9CB6B41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53" t="41392" r="5755" b="31478"/>
          <a:stretch/>
        </p:blipFill>
        <p:spPr>
          <a:xfrm>
            <a:off x="2944651" y="4208348"/>
            <a:ext cx="6085362" cy="1159822"/>
          </a:xfrm>
          <a:prstGeom prst="rect">
            <a:avLst/>
          </a:prstGeom>
        </p:spPr>
      </p:pic>
      <p:pic>
        <p:nvPicPr>
          <p:cNvPr id="20" name="Picture 19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F6564EAE-A51C-83C1-8735-45D37A6C53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303" t="85976" r="22320" b="2207"/>
          <a:stretch/>
        </p:blipFill>
        <p:spPr>
          <a:xfrm>
            <a:off x="3484657" y="5563512"/>
            <a:ext cx="5222680" cy="6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18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4B626-EC24-5C02-8A14-AEBF0960E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FBC7-A339-DFAB-9E11-0B028D43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beta function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FC79542-8A2C-B6AD-67C0-369C5B0F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2E74F70-E394-F532-1E9B-8D1723B8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37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ED7682-1132-EE18-8C6D-E60159523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E536B94D-F408-2F40-5343-6FA61AC79D89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pic>
        <p:nvPicPr>
          <p:cNvPr id="9" name="Picture 8" descr="A math equations with numbers and symbols&#10;&#10;AI-generated content may be incorrect.">
            <a:extLst>
              <a:ext uri="{FF2B5EF4-FFF2-40B4-BE49-F238E27FC236}">
                <a16:creationId xmlns:a16="http://schemas.microsoft.com/office/drawing/2014/main" id="{3A78F85D-88D9-204E-C301-6EA1ED13F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36"/>
          <a:stretch/>
        </p:blipFill>
        <p:spPr>
          <a:xfrm>
            <a:off x="1748375" y="1088740"/>
            <a:ext cx="9597224" cy="2902815"/>
          </a:xfrm>
          <a:prstGeom prst="rect">
            <a:avLst/>
          </a:prstGeom>
        </p:spPr>
      </p:pic>
      <p:pic>
        <p:nvPicPr>
          <p:cNvPr id="12" name="Picture 11" descr="A math equations and formulas on a white background&#10;&#10;AI-generated content may be incorrect.">
            <a:extLst>
              <a:ext uri="{FF2B5EF4-FFF2-40B4-BE49-F238E27FC236}">
                <a16:creationId xmlns:a16="http://schemas.microsoft.com/office/drawing/2014/main" id="{EE117A86-A9B3-13EF-6118-67F23924EC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9" t="80232" r="11325"/>
          <a:stretch/>
        </p:blipFill>
        <p:spPr>
          <a:xfrm>
            <a:off x="2637147" y="4054577"/>
            <a:ext cx="6917705" cy="916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9AFE07-4695-753B-7D4F-33EE4C5514C0}"/>
                  </a:ext>
                </a:extLst>
              </p:cNvPr>
              <p:cNvSpPr txBox="1"/>
              <p:nvPr/>
            </p:nvSpPr>
            <p:spPr>
              <a:xfrm>
                <a:off x="695324" y="5034047"/>
                <a:ext cx="10801350" cy="6447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/>
                  <a:t>The measured beta function is equivalent to the beta function in the middle of the quadrupole. In SLS 2.0,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0.0601 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, and the maximum magnet strength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=0.037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=0.047≪1</m:t>
                    </m:r>
                  </m:oMath>
                </a14:m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9AFE07-4695-753B-7D4F-33EE4C551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4" y="5034047"/>
                <a:ext cx="10801350" cy="644792"/>
              </a:xfrm>
              <a:prstGeom prst="rect">
                <a:avLst/>
              </a:prstGeom>
              <a:blipFill>
                <a:blip r:embed="rId7"/>
                <a:stretch>
                  <a:fillRect l="-1411" t="-12264" b="-19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941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B899-2950-1371-77EF-3B3343FA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 for beta function determination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C22451-2754-3BB5-89A9-DBAD5C4E2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D0FC6-A0EE-1DF1-0D97-C75BE396F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PSI Center for Accelerator Science and Engineering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EAB9DD-CE5D-26B8-5AC4-21C06E16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38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2">
                <a:extLst>
                  <a:ext uri="{FF2B5EF4-FFF2-40B4-BE49-F238E27FC236}">
                    <a16:creationId xmlns:a16="http://schemas.microsoft.com/office/drawing/2014/main" id="{B577ACF4-98C2-15FA-037F-96FC0D7B9AA8}"/>
                  </a:ext>
                </a:extLst>
              </p:cNvPr>
              <p:cNvSpPr txBox="1"/>
              <p:nvPr/>
            </p:nvSpPr>
            <p:spPr>
              <a:xfrm>
                <a:off x="612199" y="965342"/>
                <a:ext cx="820631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horizontal motion of a particle in a quadrupole of strength k [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sz="2000" dirty="0"/>
                  <a:t>]:</a:t>
                </a:r>
              </a:p>
            </p:txBody>
          </p:sp>
        </mc:Choice>
        <mc:Fallback xmlns="">
          <p:sp>
            <p:nvSpPr>
              <p:cNvPr id="10" name="CuadroTexto 2">
                <a:extLst>
                  <a:ext uri="{FF2B5EF4-FFF2-40B4-BE49-F238E27FC236}">
                    <a16:creationId xmlns:a16="http://schemas.microsoft.com/office/drawing/2014/main" id="{B577ACF4-98C2-15FA-037F-96FC0D7B9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99" y="965342"/>
                <a:ext cx="8206311" cy="707886"/>
              </a:xfrm>
              <a:prstGeom prst="rect">
                <a:avLst/>
              </a:prstGeom>
              <a:blipFill>
                <a:blip r:embed="rId3"/>
                <a:stretch>
                  <a:fillRect l="-668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4">
            <a:extLst>
              <a:ext uri="{FF2B5EF4-FFF2-40B4-BE49-F238E27FC236}">
                <a16:creationId xmlns:a16="http://schemas.microsoft.com/office/drawing/2014/main" id="{39400E26-153C-BD67-2F04-01625F02E9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02" t="33595" r="19607" b="27451"/>
          <a:stretch/>
        </p:blipFill>
        <p:spPr>
          <a:xfrm>
            <a:off x="8993477" y="886575"/>
            <a:ext cx="1499173" cy="722902"/>
          </a:xfrm>
          <a:prstGeom prst="rect">
            <a:avLst/>
          </a:prstGeom>
        </p:spPr>
      </p:pic>
      <p:sp>
        <p:nvSpPr>
          <p:cNvPr id="12" name="CuadroTexto 5">
            <a:extLst>
              <a:ext uri="{FF2B5EF4-FFF2-40B4-BE49-F238E27FC236}">
                <a16:creationId xmlns:a16="http://schemas.microsoft.com/office/drawing/2014/main" id="{40EB64EF-215B-CACB-3C94-5798A99DB040}"/>
              </a:ext>
            </a:extLst>
          </p:cNvPr>
          <p:cNvSpPr txBox="1"/>
          <p:nvPr/>
        </p:nvSpPr>
        <p:spPr>
          <a:xfrm>
            <a:off x="612199" y="1846815"/>
            <a:ext cx="8206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effect of the quadrupole can be represented by a deflection:  </a:t>
            </a:r>
          </a:p>
        </p:txBody>
      </p:sp>
      <p:pic>
        <p:nvPicPr>
          <p:cNvPr id="13" name="Imagen 7">
            <a:extLst>
              <a:ext uri="{FF2B5EF4-FFF2-40B4-BE49-F238E27FC236}">
                <a16:creationId xmlns:a16="http://schemas.microsoft.com/office/drawing/2014/main" id="{1A9441CA-ED54-D5CE-9703-2D8630F874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59" t="40626" r="15182" b="34051"/>
          <a:stretch/>
        </p:blipFill>
        <p:spPr>
          <a:xfrm>
            <a:off x="8741689" y="1821508"/>
            <a:ext cx="1750961" cy="384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8">
                <a:extLst>
                  <a:ext uri="{FF2B5EF4-FFF2-40B4-BE49-F238E27FC236}">
                    <a16:creationId xmlns:a16="http://schemas.microsoft.com/office/drawing/2014/main" id="{1C86B2D0-E139-596B-EE6F-62DFB1FADAEC}"/>
                  </a:ext>
                </a:extLst>
              </p:cNvPr>
              <p:cNvSpPr txBox="1"/>
              <p:nvPr/>
            </p:nvSpPr>
            <p:spPr>
              <a:xfrm>
                <a:off x="958129" y="2201956"/>
                <a:ext cx="8206311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With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000" dirty="0"/>
                  <a:t> the integrated quadrupole strength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14" name="CuadroTexto 8">
                <a:extLst>
                  <a:ext uri="{FF2B5EF4-FFF2-40B4-BE49-F238E27FC236}">
                    <a16:creationId xmlns:a16="http://schemas.microsoft.com/office/drawing/2014/main" id="{1C86B2D0-E139-596B-EE6F-62DFB1FAD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29" y="2201956"/>
                <a:ext cx="8206311" cy="423770"/>
              </a:xfrm>
              <a:prstGeom prst="rect">
                <a:avLst/>
              </a:prstGeom>
              <a:blipFill>
                <a:blip r:embed="rId6"/>
                <a:stretch>
                  <a:fillRect l="-743" t="-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n 10">
            <a:extLst>
              <a:ext uri="{FF2B5EF4-FFF2-40B4-BE49-F238E27FC236}">
                <a16:creationId xmlns:a16="http://schemas.microsoft.com/office/drawing/2014/main" id="{19C85231-E0DD-2CFE-F430-D195144F981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392" t="48030" r="9314" b="31678"/>
          <a:stretch/>
        </p:blipFill>
        <p:spPr>
          <a:xfrm>
            <a:off x="2073274" y="3261570"/>
            <a:ext cx="8045451" cy="1196295"/>
          </a:xfrm>
          <a:prstGeom prst="rect">
            <a:avLst/>
          </a:prstGeom>
        </p:spPr>
      </p:pic>
      <p:sp>
        <p:nvSpPr>
          <p:cNvPr id="16" name="CuadroTexto 11">
            <a:extLst>
              <a:ext uri="{FF2B5EF4-FFF2-40B4-BE49-F238E27FC236}">
                <a16:creationId xmlns:a16="http://schemas.microsoft.com/office/drawing/2014/main" id="{0B52C719-60FE-9A93-BF7F-F436BBFB60E1}"/>
              </a:ext>
            </a:extLst>
          </p:cNvPr>
          <p:cNvSpPr txBox="1"/>
          <p:nvPr/>
        </p:nvSpPr>
        <p:spPr>
          <a:xfrm>
            <a:off x="612199" y="2877607"/>
            <a:ext cx="3470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Recall the one-turn matrix:</a:t>
            </a:r>
          </a:p>
        </p:txBody>
      </p:sp>
      <p:pic>
        <p:nvPicPr>
          <p:cNvPr id="17" name="Imagen 4">
            <a:extLst>
              <a:ext uri="{FF2B5EF4-FFF2-40B4-BE49-F238E27FC236}">
                <a16:creationId xmlns:a16="http://schemas.microsoft.com/office/drawing/2014/main" id="{CFA482FA-324F-4395-C44B-EFE602FBD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320" t="19084" r="11765" b="33334"/>
          <a:stretch/>
        </p:blipFill>
        <p:spPr>
          <a:xfrm>
            <a:off x="8496630" y="4924272"/>
            <a:ext cx="2050578" cy="859920"/>
          </a:xfrm>
          <a:prstGeom prst="rect">
            <a:avLst/>
          </a:prstGeom>
        </p:spPr>
      </p:pic>
      <p:sp>
        <p:nvSpPr>
          <p:cNvPr id="18" name="CuadroTexto 2">
            <a:extLst>
              <a:ext uri="{FF2B5EF4-FFF2-40B4-BE49-F238E27FC236}">
                <a16:creationId xmlns:a16="http://schemas.microsoft.com/office/drawing/2014/main" id="{5DF6CEAC-95D2-4871-C80C-F037B7F0664B}"/>
              </a:ext>
            </a:extLst>
          </p:cNvPr>
          <p:cNvSpPr txBox="1"/>
          <p:nvPr/>
        </p:nvSpPr>
        <p:spPr>
          <a:xfrm>
            <a:off x="695325" y="5108930"/>
            <a:ext cx="6359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effect of a change in gradient can be written as: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8">
                <a:extLst>
                  <a:ext uri="{FF2B5EF4-FFF2-40B4-BE49-F238E27FC236}">
                    <a16:creationId xmlns:a16="http://schemas.microsoft.com/office/drawing/2014/main" id="{03BC7B4A-7B94-628B-ED35-232022B4CF59}"/>
                  </a:ext>
                </a:extLst>
              </p:cNvPr>
              <p:cNvSpPr txBox="1"/>
              <p:nvPr/>
            </p:nvSpPr>
            <p:spPr>
              <a:xfrm>
                <a:off x="958129" y="4327668"/>
                <a:ext cx="82063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With trace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9" name="CuadroTexto 8">
                <a:extLst>
                  <a:ext uri="{FF2B5EF4-FFF2-40B4-BE49-F238E27FC236}">
                    <a16:creationId xmlns:a16="http://schemas.microsoft.com/office/drawing/2014/main" id="{03BC7B4A-7B94-628B-ED35-232022B4C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129" y="4327668"/>
                <a:ext cx="8206311" cy="400110"/>
              </a:xfrm>
              <a:prstGeom prst="rect">
                <a:avLst/>
              </a:prstGeom>
              <a:blipFill>
                <a:blip r:embed="rId9"/>
                <a:stretch>
                  <a:fillRect l="-743" t="-757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593E13-B434-7D68-0613-FC735DD3E519}"/>
                  </a:ext>
                </a:extLst>
              </p:cNvPr>
              <p:cNvSpPr txBox="1"/>
              <p:nvPr/>
            </p:nvSpPr>
            <p:spPr>
              <a:xfrm>
                <a:off x="11095993" y="3705828"/>
                <a:ext cx="4071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D593E13-B434-7D68-0613-FC735DD3E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5993" y="3705828"/>
                <a:ext cx="407163" cy="307777"/>
              </a:xfrm>
              <a:prstGeom prst="rect">
                <a:avLst/>
              </a:prstGeom>
              <a:blipFill>
                <a:blip r:embed="rId10"/>
                <a:stretch>
                  <a:fillRect l="-22388" t="-2000" r="-2238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CE9302-6485-AE81-1D4B-B94CDAE78898}"/>
                  </a:ext>
                </a:extLst>
              </p:cNvPr>
              <p:cNvSpPr txBox="1"/>
              <p:nvPr/>
            </p:nvSpPr>
            <p:spPr>
              <a:xfrm>
                <a:off x="11099743" y="5186428"/>
                <a:ext cx="4071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CE9302-6485-AE81-1D4B-B94CDAE788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743" y="5186428"/>
                <a:ext cx="407163" cy="307777"/>
              </a:xfrm>
              <a:prstGeom prst="rect">
                <a:avLst/>
              </a:prstGeom>
              <a:blipFill>
                <a:blip r:embed="rId11"/>
                <a:stretch>
                  <a:fillRect l="-22388" t="-2000" r="-22388" b="-3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22D6BF92-EA18-66D9-C0D4-88A728C1F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45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D5E89-022D-528D-85BB-E957BDBF8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E31F5-E3C8-22AC-07E9-CBBFF50E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0A3F0-5AB6-3D8E-E45D-B9907B58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39</a:t>
            </a:fld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2">
                <a:extLst>
                  <a:ext uri="{FF2B5EF4-FFF2-40B4-BE49-F238E27FC236}">
                    <a16:creationId xmlns:a16="http://schemas.microsoft.com/office/drawing/2014/main" id="{40184566-F101-763E-D59A-59D669D02BC4}"/>
                  </a:ext>
                </a:extLst>
              </p:cNvPr>
              <p:cNvSpPr txBox="1"/>
              <p:nvPr/>
            </p:nvSpPr>
            <p:spPr>
              <a:xfrm>
                <a:off x="695325" y="892730"/>
                <a:ext cx="10932930" cy="1048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/>
                  <a:t>, the new tune after a change in gradient. The trace of the product of (1) and (2) should be equal to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acc>
                              <m:accPr>
                                <m:chr m:val="̅"/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d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5" name="CuadroTexto 2">
                <a:extLst>
                  <a:ext uri="{FF2B5EF4-FFF2-40B4-BE49-F238E27FC236}">
                    <a16:creationId xmlns:a16="http://schemas.microsoft.com/office/drawing/2014/main" id="{40184566-F101-763E-D59A-59D669D02B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892730"/>
                <a:ext cx="10932930" cy="1048364"/>
              </a:xfrm>
              <a:prstGeom prst="rect">
                <a:avLst/>
              </a:prstGeom>
              <a:blipFill>
                <a:blip r:embed="rId2"/>
                <a:stretch>
                  <a:fillRect l="-502" t="-1163" r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330E75A0-0913-2CA5-57B3-25D5B069E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27"/>
          <a:stretch/>
        </p:blipFill>
        <p:spPr>
          <a:xfrm>
            <a:off x="2032143" y="1821462"/>
            <a:ext cx="8127713" cy="1287628"/>
          </a:xfrm>
          <a:prstGeom prst="rect">
            <a:avLst/>
          </a:prstGeom>
        </p:spPr>
      </p:pic>
      <p:pic>
        <p:nvPicPr>
          <p:cNvPr id="8" name="Picture 7" descr="A math equations and formulas&#10;&#10;AI-generated content may be incorrect.">
            <a:extLst>
              <a:ext uri="{FF2B5EF4-FFF2-40B4-BE49-F238E27FC236}">
                <a16:creationId xmlns:a16="http://schemas.microsoft.com/office/drawing/2014/main" id="{541AF2D7-4326-5764-D362-4C7D93B150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4" t="71312" r="37094"/>
          <a:stretch/>
        </p:blipFill>
        <p:spPr>
          <a:xfrm>
            <a:off x="5095565" y="3748911"/>
            <a:ext cx="2183280" cy="639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D10484E-AF58-D859-1A1E-CECAB626D282}"/>
                  </a:ext>
                </a:extLst>
              </p:cNvPr>
              <p:cNvSpPr txBox="1"/>
              <p:nvPr/>
            </p:nvSpPr>
            <p:spPr>
              <a:xfrm>
                <a:off x="1046956" y="3305817"/>
                <a:ext cx="4048609" cy="446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If </a:t>
                </a:r>
                <a14:m>
                  <m:oMath xmlns:m="http://schemas.openxmlformats.org/officeDocument/2006/math">
                    <m:r>
                      <a:rPr lang="es-E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s-E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E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sz="2000" b="0" i="0" smtClean="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s-E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s-E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5D10484E-AF58-D859-1A1E-CECAB626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956" y="3305817"/>
                <a:ext cx="4048609" cy="446404"/>
              </a:xfrm>
              <a:prstGeom prst="rect">
                <a:avLst/>
              </a:prstGeom>
              <a:blipFill>
                <a:blip r:embed="rId4"/>
                <a:stretch>
                  <a:fillRect l="-1657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766EB5-BD8F-484A-20AD-50069E2D08B1}"/>
                  </a:ext>
                </a:extLst>
              </p:cNvPr>
              <p:cNvSpPr txBox="1"/>
              <p:nvPr/>
            </p:nvSpPr>
            <p:spPr>
              <a:xfrm>
                <a:off x="695325" y="4916889"/>
                <a:ext cx="106591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Approximation not valid close to integer and half-integer resonances and large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s-E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766EB5-BD8F-484A-20AD-50069E2D0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4916889"/>
                <a:ext cx="10659138" cy="400110"/>
              </a:xfrm>
              <a:prstGeom prst="rect">
                <a:avLst/>
              </a:prstGeom>
              <a:blipFill>
                <a:blip r:embed="rId5"/>
                <a:stretch>
                  <a:fillRect l="-572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197A1B50-005C-EC2E-791A-334BC742D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328E-075E-16EB-9FCE-D056F4DD8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26B3E-DEEA-5CE4-E433-83D6DEEA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function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0540D3-EDCF-D1E4-0B76-2D813E1F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2513D0-6E2A-F65A-4023-062FA0563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4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C975BF-B524-ACC3-EB42-CA9F565F9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BD2314C2-72CB-DF95-7E80-7311779784C4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32CEB06F-B55D-3D2E-A16B-4C32CD0E216B}"/>
              </a:ext>
            </a:extLst>
          </p:cNvPr>
          <p:cNvSpPr txBox="1"/>
          <p:nvPr/>
        </p:nvSpPr>
        <p:spPr>
          <a:xfrm>
            <a:off x="703932" y="996466"/>
            <a:ext cx="49487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Trajectory of a particle in the beam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betatron oscillations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):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6350760B-E2E2-7E58-CCC8-67EEC9C320D6}"/>
                  </a:ext>
                </a:extLst>
              </p:cNvPr>
              <p:cNvSpPr txBox="1"/>
              <p:nvPr/>
            </p:nvSpPr>
            <p:spPr>
              <a:xfrm>
                <a:off x="1953943" y="1927847"/>
                <a:ext cx="3586045" cy="3727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</m:rad>
                      <m:r>
                        <m:rPr>
                          <m:sty m:val="p"/>
                        </m:rPr>
                        <a:rPr kumimoji="0" 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⁡[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𝜑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+</m:t>
                      </m:r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𝜗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4">
                <a:extLst>
                  <a:ext uri="{FF2B5EF4-FFF2-40B4-BE49-F238E27FC236}">
                    <a16:creationId xmlns:a16="http://schemas.microsoft.com/office/drawing/2014/main" id="{6350760B-E2E2-7E58-CCC8-67EEC9C32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43" y="1927847"/>
                <a:ext cx="3586045" cy="372731"/>
              </a:xfrm>
              <a:prstGeom prst="rect">
                <a:avLst/>
              </a:prstGeom>
              <a:blipFill>
                <a:blip r:embed="rId5"/>
                <a:stretch>
                  <a:fillRect l="-680" r="-2211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F476CD8B-EF87-F18B-C29A-8433E8BD40BD}"/>
                  </a:ext>
                </a:extLst>
              </p:cNvPr>
              <p:cNvSpPr txBox="1"/>
              <p:nvPr/>
            </p:nvSpPr>
            <p:spPr>
              <a:xfrm>
                <a:off x="703932" y="2469799"/>
                <a:ext cx="6094674" cy="1468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Beam envelope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: </a:t>
                </a:r>
              </a:p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lvl="1"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d>
                        <m:d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±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𝑠</m:t>
                              </m:r>
                            </m:e>
                          </m:d>
                        </m:e>
                      </m:rad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,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s-E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s-E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⟨"/>
                              <m:endChr m:val="⟩"/>
                              <m:ctrlPr>
                                <a:rPr lang="es-E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′2</m:t>
                                  </m:r>
                                </m:sup>
                              </m:sSup>
                            </m:e>
                          </m:d>
                          <m:r>
                            <a:rPr lang="es-E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E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s-E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sSup>
                                    <m:sSupPr>
                                      <m:ctrlPr>
                                        <a:rPr lang="es-E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s-E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s-E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s-E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  <a:p>
                <a:pPr marL="457200" marR="0" lvl="1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/>
                  <a:ea typeface="+mn-ea"/>
                  <a:cs typeface="+mn-cs"/>
                </a:endParaRPr>
              </a:p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𝜖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emittance</a:t>
                </a:r>
                <a:r>
                  <a:rPr kumimoji="0" lang="en-US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5">
                <a:extLst>
                  <a:ext uri="{FF2B5EF4-FFF2-40B4-BE49-F238E27FC236}">
                    <a16:creationId xmlns:a16="http://schemas.microsoft.com/office/drawing/2014/main" id="{F476CD8B-EF87-F18B-C29A-8433E8BD4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932" y="2469799"/>
                <a:ext cx="6094674" cy="1468672"/>
              </a:xfrm>
              <a:prstGeom prst="rect">
                <a:avLst/>
              </a:prstGeom>
              <a:blipFill>
                <a:blip r:embed="rId6"/>
                <a:stretch>
                  <a:fillRect l="-900" t="-2075" b="-3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ED2915FA-7241-F991-185D-13010CFDB74C}"/>
                  </a:ext>
                </a:extLst>
              </p:cNvPr>
              <p:cNvSpPr txBox="1"/>
              <p:nvPr/>
            </p:nvSpPr>
            <p:spPr>
              <a:xfrm>
                <a:off x="695325" y="3954197"/>
                <a:ext cx="5813540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is the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beta function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, it describes the transverse focusing properties of the storage ring</a:t>
                </a:r>
              </a:p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  is different than expected, the beam quality is degraded</a:t>
                </a:r>
              </a:p>
            </p:txBody>
          </p:sp>
        </mc:Choice>
        <mc:Fallback xmlns="">
          <p:sp>
            <p:nvSpPr>
              <p:cNvPr id="25" name="TextBox 13">
                <a:extLst>
                  <a:ext uri="{FF2B5EF4-FFF2-40B4-BE49-F238E27FC236}">
                    <a16:creationId xmlns:a16="http://schemas.microsoft.com/office/drawing/2014/main" id="{ED2915FA-7241-F991-185D-13010CFDB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3954197"/>
                <a:ext cx="5813540" cy="1631216"/>
              </a:xfrm>
              <a:prstGeom prst="rect">
                <a:avLst/>
              </a:prstGeom>
              <a:blipFill>
                <a:blip r:embed="rId7"/>
                <a:stretch>
                  <a:fillRect l="-943" t="-2247" r="-1048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diagram of a beam envelop&#10;&#10;AI-generated content may be incorrect.">
            <a:extLst>
              <a:ext uri="{FF2B5EF4-FFF2-40B4-BE49-F238E27FC236}">
                <a16:creationId xmlns:a16="http://schemas.microsoft.com/office/drawing/2014/main" id="{11E7987F-34CA-B5C9-0A47-572D44AC8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8606" y="2104717"/>
            <a:ext cx="5297130" cy="264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EF0A-3E1E-78D1-585C-6B489B83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magnets, tune, and beta functions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15568-C1EF-B1C3-C12A-00D67B84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0EAF5-CD0C-4FC0-AC99-7554DE12F6ED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94DE5A-0235-3C29-872A-16A64AAE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B97688-7214-14D3-C84D-0AEEA20E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F8BD1-8A3C-E77E-70C3-FB67E9F7837B}"/>
                  </a:ext>
                </a:extLst>
              </p:cNvPr>
              <p:cNvSpPr txBox="1"/>
              <p:nvPr/>
            </p:nvSpPr>
            <p:spPr>
              <a:xfrm>
                <a:off x="695325" y="1088740"/>
                <a:ext cx="6814028" cy="1231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Tune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): number of betatron oscillations per turn,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𝑑𝑠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F8BD1-8A3C-E77E-70C3-FB67E9F78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1088740"/>
                <a:ext cx="6814028" cy="1231619"/>
              </a:xfrm>
              <a:prstGeom prst="rect">
                <a:avLst/>
              </a:prstGeom>
              <a:blipFill>
                <a:blip r:embed="rId3"/>
                <a:stretch>
                  <a:fillRect l="-743" t="-71429" b="-13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9D257A-1E22-4A51-4144-DEE9F0A89667}"/>
                  </a:ext>
                </a:extLst>
              </p:cNvPr>
              <p:cNvSpPr txBox="1"/>
              <p:nvPr/>
            </p:nvSpPr>
            <p:spPr>
              <a:xfrm>
                <a:off x="695324" y="2364836"/>
                <a:ext cx="6814028" cy="19404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Quadrupole magnets provide focusing and defocusing to the beam. </a:t>
                </a:r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Changing their strength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𝐾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changes the tune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by,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∆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≈±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den>
                      </m:f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                            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≈±4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𝜋</m:t>
                      </m:r>
                      <m:f>
                        <m:f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 </m:t>
                              </m:r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∆</m:t>
                          </m:r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sz="2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9D257A-1E22-4A51-4144-DEE9F0A89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4" y="2364836"/>
                <a:ext cx="6814028" cy="1940468"/>
              </a:xfrm>
              <a:prstGeom prst="rect">
                <a:avLst/>
              </a:prstGeom>
              <a:blipFill>
                <a:blip r:embed="rId4"/>
                <a:stretch>
                  <a:fillRect l="-805" t="-1887" r="-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n 5">
            <a:extLst>
              <a:ext uri="{FF2B5EF4-FFF2-40B4-BE49-F238E27FC236}">
                <a16:creationId xmlns:a16="http://schemas.microsoft.com/office/drawing/2014/main" id="{D513EB2F-D51A-D794-9480-F1D5259D3F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8" t="28497" r="48490" b="9020"/>
          <a:stretch/>
        </p:blipFill>
        <p:spPr>
          <a:xfrm>
            <a:off x="8123237" y="3226621"/>
            <a:ext cx="3073400" cy="2438400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EFAAEF35-65C6-F29B-EC93-06F6835F1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5030" r="37476" b="18066"/>
          <a:stretch>
            <a:fillRect/>
          </a:stretch>
        </p:blipFill>
        <p:spPr>
          <a:xfrm>
            <a:off x="8386200" y="823269"/>
            <a:ext cx="2547475" cy="192693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FCC20F-2A33-AD97-4571-6DC1808D7930}"/>
              </a:ext>
            </a:extLst>
          </p:cNvPr>
          <p:cNvCxnSpPr/>
          <p:nvPr/>
        </p:nvCxnSpPr>
        <p:spPr>
          <a:xfrm>
            <a:off x="3404046" y="3688620"/>
            <a:ext cx="13647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7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086E8-AA7D-0C9E-167C-C53A85081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72DF6-00B6-1A78-0C8E-1A6C1A542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Quadrupole magnets, tune, and beta functions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51E22-2240-2AE5-E662-E83D21CF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40EAF5-CD0C-4FC0-AC99-7554DE12F6ED}" type="datetime1">
              <a:rPr kumimoji="0" lang="de-CH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29.10.2025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8C610F-8DF4-D7EF-F372-089614FA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PSI Center for Accelerator Science and Engineering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80E31-086A-B2D6-3C6D-5B233662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AD375-037F-43D0-B059-5172DA06796A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1082BD-B747-C8CF-33C4-5448365CED72}"/>
                  </a:ext>
                </a:extLst>
              </p:cNvPr>
              <p:cNvSpPr txBox="1"/>
              <p:nvPr/>
            </p:nvSpPr>
            <p:spPr>
              <a:xfrm>
                <a:off x="695325" y="1088740"/>
                <a:ext cx="6814028" cy="1231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Tune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): number of betatron oscillations per turn,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 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Calibri" panose="020F0502020204030204" pitchFamily="34" charset="0"/>
                                </a:rPr>
                                <m:t>𝑑𝑠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, </m:t>
                                  </m:r>
                                  <m:r>
                                    <a:rPr kumimoji="0" lang="en-US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Calibri" panose="020F0502020204030204" pitchFamily="34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F9F8BD1-8A3C-E77E-70C3-FB67E9F78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5" y="1088740"/>
                <a:ext cx="6814028" cy="1231619"/>
              </a:xfrm>
              <a:prstGeom prst="rect">
                <a:avLst/>
              </a:prstGeom>
              <a:blipFill>
                <a:blip r:embed="rId3"/>
                <a:stretch>
                  <a:fillRect l="-743" t="-71429" b="-13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7F535-2C28-B360-D89E-CE5A8BFC56BA}"/>
                  </a:ext>
                </a:extLst>
              </p:cNvPr>
              <p:cNvSpPr txBox="1"/>
              <p:nvPr/>
            </p:nvSpPr>
            <p:spPr>
              <a:xfrm>
                <a:off x="695324" y="2364836"/>
                <a:ext cx="6814028" cy="10398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Quadrupole magnets provide focusing and defocusing to the beam. </a:t>
                </a:r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Changing their strength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𝐾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 changes the tune (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). The beta function can be obtained from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B7F535-2C28-B360-D89E-CE5A8BFC5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324" y="2364836"/>
                <a:ext cx="6814028" cy="1039836"/>
              </a:xfrm>
              <a:prstGeom prst="rect">
                <a:avLst/>
              </a:prstGeom>
              <a:blipFill>
                <a:blip r:embed="rId4"/>
                <a:stretch>
                  <a:fillRect l="-805" t="-3509" r="-984" b="-7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E4CF729-A8D2-0C8A-E890-8490C279CF9E}"/>
              </a:ext>
            </a:extLst>
          </p:cNvPr>
          <p:cNvSpPr txBox="1"/>
          <p:nvPr/>
        </p:nvSpPr>
        <p:spPr>
          <a:xfrm>
            <a:off x="695324" y="4445821"/>
            <a:ext cx="68140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method is known 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quadrupole variation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(QV).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“direct” measurement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SLS 2.0 has 264 quadrupoles and 115 beam position monitors (BPMs)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5">
            <a:extLst>
              <a:ext uri="{FF2B5EF4-FFF2-40B4-BE49-F238E27FC236}">
                <a16:creationId xmlns:a16="http://schemas.microsoft.com/office/drawing/2014/main" id="{686CBBE7-2D44-925E-B815-9635A058C9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88" t="28497" r="48490" b="9020"/>
          <a:stretch/>
        </p:blipFill>
        <p:spPr>
          <a:xfrm>
            <a:off x="8123237" y="3226621"/>
            <a:ext cx="3073400" cy="2438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F2C169-3953-F5C3-3F8D-E34DAAB20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4" y="3472708"/>
            <a:ext cx="6904876" cy="853126"/>
          </a:xfrm>
          <a:prstGeom prst="rect">
            <a:avLst/>
          </a:prstGeom>
        </p:spPr>
      </p:pic>
      <p:pic>
        <p:nvPicPr>
          <p:cNvPr id="14" name="Imagen 14">
            <a:extLst>
              <a:ext uri="{FF2B5EF4-FFF2-40B4-BE49-F238E27FC236}">
                <a16:creationId xmlns:a16="http://schemas.microsoft.com/office/drawing/2014/main" id="{FA427DBB-F6D2-B27A-CFB5-920613A92D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t="15030" r="37476" b="18066"/>
          <a:stretch>
            <a:fillRect/>
          </a:stretch>
        </p:blipFill>
        <p:spPr>
          <a:xfrm>
            <a:off x="8386200" y="823269"/>
            <a:ext cx="2547475" cy="1926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7B3FA1-4248-8A41-3A9F-D2BBB1345CA1}"/>
              </a:ext>
            </a:extLst>
          </p:cNvPr>
          <p:cNvSpPr txBox="1"/>
          <p:nvPr/>
        </p:nvSpPr>
        <p:spPr>
          <a:xfrm>
            <a:off x="7600200" y="4118284"/>
            <a:ext cx="3684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568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EC428-1418-63F5-909F-58FDB9D1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FCCBDC-5224-72F8-102B-2729EAAE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5DCAA0-DB57-AA33-CA6E-76BACE16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PSI Center for Accelerator Science and Engineering and École Polytechnique Fédérale de Lausanne </a:t>
            </a:r>
            <a:endParaRPr lang="en-GB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4CFB4B-117E-33C6-6A77-227F49A9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C28E35-72F9-8327-277D-761F9F7E64F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Measuring tune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91922C3-8892-1CF5-07B1-7C6091E1FE9F}"/>
              </a:ext>
            </a:extLst>
          </p:cNvPr>
          <p:cNvSpPr txBox="1"/>
          <p:nvPr/>
        </p:nvSpPr>
        <p:spPr>
          <a:xfrm>
            <a:off x="695325" y="1098911"/>
            <a:ext cx="9245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beam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the centroid coordinates as a function of the number of turns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237858-A432-C720-710C-DF673C7C7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pic>
        <p:nvPicPr>
          <p:cNvPr id="8" name="Picture 7" descr="A blue wave graph with numbers&#10;&#10;AI-generated content may be incorrect.">
            <a:extLst>
              <a:ext uri="{FF2B5EF4-FFF2-40B4-BE49-F238E27FC236}">
                <a16:creationId xmlns:a16="http://schemas.microsoft.com/office/drawing/2014/main" id="{D8AF92E0-4860-1F90-04C0-7109A3663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4" y="2229203"/>
            <a:ext cx="5400676" cy="34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2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EC428-1418-63F5-909F-58FDB9D1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CFCCBDC-5224-72F8-102B-2729EAAE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5DCAA0-DB57-AA33-CA6E-76BACE16D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PSI Center for Accelerator Science and Engineering and École Polytechnique Fédérale de Lausanne </a:t>
            </a:r>
            <a:endParaRPr lang="en-GB" noProof="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44CFB4B-117E-33C6-6A77-227F49A9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C28E35-72F9-8327-277D-761F9F7E64F9}"/>
              </a:ext>
            </a:extLst>
          </p:cNvPr>
          <p:cNvSpPr txBox="1">
            <a:spLocks/>
          </p:cNvSpPr>
          <p:nvPr/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Measuring tune</a:t>
            </a:r>
            <a:endParaRPr lang="en-US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C91922C3-8892-1CF5-07B1-7C6091E1FE9F}"/>
              </a:ext>
            </a:extLst>
          </p:cNvPr>
          <p:cNvSpPr txBox="1"/>
          <p:nvPr/>
        </p:nvSpPr>
        <p:spPr>
          <a:xfrm>
            <a:off x="695325" y="1098911"/>
            <a:ext cx="9245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beam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the centroid coordinates as a function of the number of turns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40D3C22F-2A41-8006-5AF3-049D4F62D795}"/>
              </a:ext>
            </a:extLst>
          </p:cNvPr>
          <p:cNvSpPr txBox="1"/>
          <p:nvPr/>
        </p:nvSpPr>
        <p:spPr>
          <a:xfrm>
            <a:off x="695324" y="5804562"/>
            <a:ext cx="844156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Tune was determined using the NAFF (Numerical Analysis of Fundamental Frequencies) method.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7435526-0456-6BE7-6ACA-9D3B46DB4E0C}"/>
              </a:ext>
            </a:extLst>
          </p:cNvPr>
          <p:cNvSpPr txBox="1"/>
          <p:nvPr/>
        </p:nvSpPr>
        <p:spPr>
          <a:xfrm>
            <a:off x="695324" y="1714464"/>
            <a:ext cx="3992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    Perform a Fourier Transform*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A237858-A432-C720-710C-DF673C7C7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6B4C22-0A92-3F65-F6D4-5B8A5ED8A9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59680" y="2195005"/>
            <a:ext cx="5400674" cy="3436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22C40-843C-C174-AB28-CFBD6A790B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95325" y="2195005"/>
            <a:ext cx="5400674" cy="34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07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90E6-281E-B1CE-B85C-9B910B96F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FAFB2-142D-1275-C732-4E3C83E7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Mixed BPM Method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E0093B-C4DA-F2A9-A48F-89D9EDB8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29.10.2025</a:t>
            </a:fld>
            <a:endParaRPr lang="en-GB" noProof="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A406D9-6239-5D29-27D2-254380C2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F84E4F9-7EF8-1157-ADEE-A470AC3CC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0" b="68672" l="9176" r="82581">
                        <a14:foregroundMark x1="22754" y1="34896" x2="22754" y2="34896"/>
                        <a14:foregroundMark x1="21875" y1="48958" x2="21875" y2="48958"/>
                        <a14:foregroundMark x1="16699" y1="60243" x2="16699" y2="60243"/>
                        <a14:foregroundMark x1="64258" y1="34549" x2="64258" y2="34549"/>
                        <a14:foregroundMark x1="61621" y1="50000" x2="61621" y2="50000"/>
                        <a14:foregroundMark x1="54980" y1="61111" x2="54980" y2="61111"/>
                        <a14:foregroundMark x1="74023" y1="49653" x2="74023" y2="49653"/>
                      </a14:backgroundRemoval>
                    </a14:imgEffect>
                  </a14:imgLayer>
                </a14:imgProps>
              </a:ext>
            </a:extLst>
          </a:blip>
          <a:srcRect t="22969" r="8243" b="23698"/>
          <a:stretch>
            <a:fillRect/>
          </a:stretch>
        </p:blipFill>
        <p:spPr>
          <a:xfrm>
            <a:off x="9719628" y="353891"/>
            <a:ext cx="888090" cy="290358"/>
          </a:xfrm>
          <a:prstGeom prst="rect">
            <a:avLst/>
          </a:prstGeom>
        </p:spPr>
      </p:pic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id="{F658879D-143A-57DF-D756-26B1CB7AB081}"/>
              </a:ext>
            </a:extLst>
          </p:cNvPr>
          <p:cNvSpPr txBox="1">
            <a:spLocks/>
          </p:cNvSpPr>
          <p:nvPr/>
        </p:nvSpPr>
        <p:spPr>
          <a:xfrm>
            <a:off x="1154905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s-MX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PSI Center for Accelerator Science and Engineering and École Polytechnique Fédérale de Lausanne 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48FEFC-53EF-E1FF-9FFE-B5B2B18BAA83}"/>
              </a:ext>
            </a:extLst>
          </p:cNvPr>
          <p:cNvSpPr txBox="1"/>
          <p:nvPr/>
        </p:nvSpPr>
        <p:spPr>
          <a:xfrm>
            <a:off x="628089" y="1215737"/>
            <a:ext cx="11353239" cy="417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Use data of M BPMs for N turns with NAFF method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C668A-E910-CB7B-801A-D69084DFB310}"/>
              </a:ext>
            </a:extLst>
          </p:cNvPr>
          <p:cNvSpPr txBox="1"/>
          <p:nvPr/>
        </p:nvSpPr>
        <p:spPr>
          <a:xfrm>
            <a:off x="695325" y="778332"/>
            <a:ext cx="4322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000" dirty="0"/>
              <a:t>[3]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1C59E-F854-2C76-8F6E-0B7039D95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089" y="1957936"/>
            <a:ext cx="5026071" cy="3518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E9BF7A-48B8-5E25-BB86-E42C636E99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950330"/>
            <a:ext cx="5036937" cy="35258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C1FE85-4F61-D11E-72C8-318000E16107}"/>
              </a:ext>
            </a:extLst>
          </p:cNvPr>
          <p:cNvSpPr txBox="1"/>
          <p:nvPr/>
        </p:nvSpPr>
        <p:spPr>
          <a:xfrm>
            <a:off x="695325" y="5610102"/>
            <a:ext cx="38612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For 60 BPMs and 5 turns.</a:t>
            </a:r>
          </a:p>
        </p:txBody>
      </p:sp>
    </p:spTree>
    <p:extLst>
      <p:ext uri="{BB962C8B-B14F-4D97-AF65-F5344CB8AC3E}">
        <p14:creationId xmlns:p14="http://schemas.microsoft.com/office/powerpoint/2010/main" val="372945665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AS V8" id="{064E1F69-F7DB-4A09-94E4-8C427170E7EA}" vid="{7643CE5B-6D02-48B3-BE19-E2325451F8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2184</Words>
  <Application>Microsoft Office PowerPoint</Application>
  <PresentationFormat>Widescreen</PresentationFormat>
  <Paragraphs>348</Paragraphs>
  <Slides>39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Aptos</vt:lpstr>
      <vt:lpstr>Arial</vt:lpstr>
      <vt:lpstr>Calibri</vt:lpstr>
      <vt:lpstr>Cambria Math</vt:lpstr>
      <vt:lpstr>CMMI10</vt:lpstr>
      <vt:lpstr>CMMI7</vt:lpstr>
      <vt:lpstr>CMR10</vt:lpstr>
      <vt:lpstr>CMR7</vt:lpstr>
      <vt:lpstr>Wingdings</vt:lpstr>
      <vt:lpstr>Benutzerdefiniertes Design</vt:lpstr>
      <vt:lpstr>Beta function measurement at the SLS 2.0 storage ring</vt:lpstr>
      <vt:lpstr>SLS 2.0</vt:lpstr>
      <vt:lpstr>SLS 2.0</vt:lpstr>
      <vt:lpstr>Beta function</vt:lpstr>
      <vt:lpstr>Quadrupole magnets, tune, and beta functions</vt:lpstr>
      <vt:lpstr>Quadrupole magnets, tune, and beta functions</vt:lpstr>
      <vt:lpstr>PowerPoint Presentation</vt:lpstr>
      <vt:lpstr>PowerPoint Presentation</vt:lpstr>
      <vt:lpstr>Mixed BPM Method</vt:lpstr>
      <vt:lpstr>Experimental procedure</vt:lpstr>
      <vt:lpstr>PowerPoint Presentation</vt:lpstr>
      <vt:lpstr>Beta function measurement</vt:lpstr>
      <vt:lpstr>PowerPoint Presentation</vt:lpstr>
      <vt:lpstr>PowerPoint Presentation</vt:lpstr>
      <vt:lpstr>Beta-beat</vt:lpstr>
      <vt:lpstr>Beta-beat</vt:lpstr>
      <vt:lpstr>Simulation of beta-beat</vt:lpstr>
      <vt:lpstr>PowerPoint Presentation</vt:lpstr>
      <vt:lpstr>Changes in beta function due to closed orbit distortions</vt:lpstr>
      <vt:lpstr>Reproducibility</vt:lpstr>
      <vt:lpstr>Summary and outlook</vt:lpstr>
      <vt:lpstr>Summary and outlook</vt:lpstr>
      <vt:lpstr>Outlook: Sinusoidal QV</vt:lpstr>
      <vt:lpstr>PowerPoint Presentation</vt:lpstr>
      <vt:lpstr>References</vt:lpstr>
      <vt:lpstr>PowerPoint Presentation</vt:lpstr>
      <vt:lpstr>PowerPoint Presentation</vt:lpstr>
      <vt:lpstr>NAFF</vt:lpstr>
      <vt:lpstr>Mixed BPM Method</vt:lpstr>
      <vt:lpstr>Simulation of beta-beat</vt:lpstr>
      <vt:lpstr>Dispersion</vt:lpstr>
      <vt:lpstr>Optics correction</vt:lpstr>
      <vt:lpstr>Optics correction</vt:lpstr>
      <vt:lpstr>Reproducibility</vt:lpstr>
      <vt:lpstr>PowerPoint Presentation</vt:lpstr>
      <vt:lpstr>Average beta function</vt:lpstr>
      <vt:lpstr>Average beta function</vt:lpstr>
      <vt:lpstr>Equation for beta function determination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Avila Pulido, Jesus</dc:creator>
  <cp:lastModifiedBy>Avila Pulido, Jesus</cp:lastModifiedBy>
  <cp:revision>55</cp:revision>
  <dcterms:created xsi:type="dcterms:W3CDTF">2025-10-22T07:28:01Z</dcterms:created>
  <dcterms:modified xsi:type="dcterms:W3CDTF">2025-10-29T10:58:23Z</dcterms:modified>
</cp:coreProperties>
</file>