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83" r:id="rId2"/>
    <p:sldId id="287" r:id="rId3"/>
    <p:sldId id="519" r:id="rId4"/>
    <p:sldId id="293" r:id="rId5"/>
    <p:sldId id="522" r:id="rId6"/>
    <p:sldId id="538" r:id="rId7"/>
    <p:sldId id="551" r:id="rId8"/>
    <p:sldId id="886" r:id="rId9"/>
    <p:sldId id="382" r:id="rId10"/>
    <p:sldId id="548" r:id="rId11"/>
    <p:sldId id="532" r:id="rId12"/>
    <p:sldId id="554" r:id="rId13"/>
    <p:sldId id="555" r:id="rId14"/>
    <p:sldId id="346" r:id="rId15"/>
    <p:sldId id="363" r:id="rId16"/>
    <p:sldId id="529" r:id="rId17"/>
    <p:sldId id="545" r:id="rId18"/>
    <p:sldId id="270" r:id="rId19"/>
    <p:sldId id="269" r:id="rId20"/>
    <p:sldId id="275" r:id="rId21"/>
    <p:sldId id="518" r:id="rId22"/>
    <p:sldId id="887" r:id="rId23"/>
    <p:sldId id="257" r:id="rId24"/>
    <p:sldId id="260" r:id="rId25"/>
    <p:sldId id="888" r:id="rId26"/>
    <p:sldId id="550" r:id="rId27"/>
    <p:sldId id="467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1pPr>
    <a:lvl2pPr marL="45718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2pPr>
    <a:lvl3pPr marL="91437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3pPr>
    <a:lvl4pPr marL="13715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4pPr>
    <a:lvl5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000"/>
    <a:srgbClr val="0000D6"/>
    <a:srgbClr val="0070C0"/>
    <a:srgbClr val="78ACFF"/>
    <a:srgbClr val="5B31A5"/>
    <a:srgbClr val="E5EC6A"/>
    <a:srgbClr val="2533EC"/>
    <a:srgbClr val="FF6F00"/>
    <a:srgbClr val="00B050"/>
    <a:srgbClr val="544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 autoAdjust="0"/>
    <p:restoredTop sz="96100"/>
  </p:normalViewPr>
  <p:slideViewPr>
    <p:cSldViewPr snapToGrid="0">
      <p:cViewPr varScale="1">
        <p:scale>
          <a:sx n="115" d="100"/>
          <a:sy n="115" d="100"/>
        </p:scale>
        <p:origin x="840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97" y="4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6D56CB7-3575-43D5-BAB1-98AEF944A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DD8934-3882-4112-8F98-C07C049F36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18AE565-D85A-4203-A71B-D50C417864CB}" type="datetimeFigureOut">
              <a:rPr lang="fr-FR" altLang="fr-FR"/>
              <a:pPr>
                <a:defRPr/>
              </a:pPr>
              <a:t>31/10/2025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7BDDBC-6326-48D6-B5E9-0F656B6EF1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DF1851-6B56-41BF-A1C4-DA054FE8EC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A8AF37-72C6-4A5B-9EA7-CA3C38FFEE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272A787-91AF-4CFB-8D9E-6C5CA0C038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7FC0521-7FDF-4E9A-988D-A5AA008B72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FB253801-7386-4847-B88D-D0BCB3DCECB5}" type="datetimeFigureOut">
              <a:rPr lang="fr-FR" altLang="fr-FR"/>
              <a:pPr>
                <a:defRPr/>
              </a:pPr>
              <a:t>31/10/2025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BBC1133E-E04C-4761-8A71-3AFB46E705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817E0866-4D01-419E-A4B2-C2BD917A8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Modifiez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D352F4-C05C-47F4-A115-272FDDB624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Roscoff 2015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D22A8A-1362-4C2A-8625-C44F6FF47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FB9C88-7C0E-4259-84EA-29E2F93012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2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795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62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689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</p:spTree>
    <p:extLst>
      <p:ext uri="{BB962C8B-B14F-4D97-AF65-F5344CB8AC3E}">
        <p14:creationId xmlns:p14="http://schemas.microsoft.com/office/powerpoint/2010/main" val="3817055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44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061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231F20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7546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3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833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7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32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958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952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97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91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674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1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11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01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64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43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noProof="0" dirty="0"/>
          </a:p>
        </p:txBody>
      </p:sp>
    </p:spTree>
    <p:extLst>
      <p:ext uri="{BB962C8B-B14F-4D97-AF65-F5344CB8AC3E}">
        <p14:creationId xmlns:p14="http://schemas.microsoft.com/office/powerpoint/2010/main" val="160102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272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35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1299F0C-36EC-4B69-B637-0AF1C1B97B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418264"/>
            <a:ext cx="91122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FR" altLang="fr-FR" sz="800" dirty="0">
                <a:latin typeface="Arial" charset="0"/>
              </a:rPr>
              <a:t>Programme Investissements d’avenir de l’Etat ANR-10-EQPX-51. Financé également par la Région Ile-de-France. </a:t>
            </a:r>
            <a:r>
              <a:rPr lang="fr-FR" altLang="fr-FR" sz="800" i="1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800" i="1" dirty="0">
                <a:latin typeface="Arial" charset="0"/>
              </a:rPr>
              <a:t>Program « </a:t>
            </a:r>
            <a:r>
              <a:rPr lang="fr-FR" altLang="fr-FR" sz="800" i="1" dirty="0" err="1">
                <a:latin typeface="Arial" charset="0"/>
              </a:rPr>
              <a:t>Investing</a:t>
            </a:r>
            <a:r>
              <a:rPr lang="fr-FR" altLang="fr-FR" sz="800" i="1" dirty="0">
                <a:latin typeface="Arial" charset="0"/>
              </a:rPr>
              <a:t> in the future » ANR-10-EQOX-51. </a:t>
            </a:r>
            <a:r>
              <a:rPr lang="fr-FR" altLang="fr-FR" sz="800" i="1" dirty="0" err="1">
                <a:latin typeface="Arial" charset="0"/>
              </a:rPr>
              <a:t>Work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also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supported</a:t>
            </a:r>
            <a:r>
              <a:rPr lang="fr-FR" altLang="fr-FR" sz="800" i="1" dirty="0">
                <a:latin typeface="Arial" charset="0"/>
              </a:rPr>
              <a:t> by </a:t>
            </a:r>
            <a:r>
              <a:rPr lang="fr-FR" altLang="fr-FR" sz="800" i="1" dirty="0" err="1">
                <a:latin typeface="Arial" charset="0"/>
              </a:rPr>
              <a:t>grants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from</a:t>
            </a:r>
            <a:r>
              <a:rPr lang="fr-FR" altLang="fr-FR" sz="800" i="1" dirty="0">
                <a:latin typeface="Arial" charset="0"/>
              </a:rPr>
              <a:t> Région Ile-de-France.</a:t>
            </a:r>
            <a:endParaRPr lang="fr-FR" altLang="fr-FR" sz="800" dirty="0">
              <a:latin typeface="Arial" charset="0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FDB5D6C9-BC7A-47BE-B744-E7FB2FBA4E72}"/>
              </a:ext>
            </a:extLst>
          </p:cNvPr>
          <p:cNvSpPr/>
          <p:nvPr/>
        </p:nvSpPr>
        <p:spPr>
          <a:xfrm>
            <a:off x="-7937" y="-7939"/>
            <a:ext cx="863601" cy="5697539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rgbClr val="FF6F0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E2108206-8EDC-4593-8761-D2F818E2B9F3}"/>
              </a:ext>
            </a:extLst>
          </p:cNvPr>
          <p:cNvCxnSpPr/>
          <p:nvPr userDrawn="1"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04B0F43B-B4D6-42BD-AA04-97B7012C0EC7}"/>
              </a:ext>
            </a:extLst>
          </p:cNvPr>
          <p:cNvCxnSpPr/>
          <p:nvPr userDrawn="1"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8">
            <a:extLst>
              <a:ext uri="{FF2B5EF4-FFF2-40B4-BE49-F238E27FC236}">
                <a16:creationId xmlns:a16="http://schemas.microsoft.com/office/drawing/2014/main" id="{15B6E1F9-F210-442F-89C1-F6817E87D176}"/>
              </a:ext>
            </a:extLst>
          </p:cNvPr>
          <p:cNvSpPr/>
          <p:nvPr userDrawn="1"/>
        </p:nvSpPr>
        <p:spPr>
          <a:xfrm>
            <a:off x="9188451" y="-7939"/>
            <a:ext cx="3006725" cy="6865939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67B0C4E-7839-4331-B426-BD1C870584B3}"/>
              </a:ext>
            </a:extLst>
          </p:cNvPr>
          <p:cNvSpPr/>
          <p:nvPr userDrawn="1"/>
        </p:nvSpPr>
        <p:spPr>
          <a:xfrm>
            <a:off x="9604375" y="-7939"/>
            <a:ext cx="2590800" cy="6865939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F31D1DB-9D53-41C4-B3EF-14FF3611BB5C}"/>
              </a:ext>
            </a:extLst>
          </p:cNvPr>
          <p:cNvSpPr/>
          <p:nvPr userDrawn="1"/>
        </p:nvSpPr>
        <p:spPr>
          <a:xfrm>
            <a:off x="8934451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904E48D-2438-4FB3-AF28-0198B565D260}"/>
              </a:ext>
            </a:extLst>
          </p:cNvPr>
          <p:cNvSpPr/>
          <p:nvPr userDrawn="1"/>
        </p:nvSpPr>
        <p:spPr>
          <a:xfrm>
            <a:off x="9340851" y="-7939"/>
            <a:ext cx="2854325" cy="6865939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F83096-295F-43B0-AAC5-73F6144EC737}"/>
              </a:ext>
            </a:extLst>
          </p:cNvPr>
          <p:cNvSpPr/>
          <p:nvPr userDrawn="1"/>
        </p:nvSpPr>
        <p:spPr>
          <a:xfrm>
            <a:off x="10907714" y="-7939"/>
            <a:ext cx="1287463" cy="6865939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5D5E352-EF06-49E3-B696-31C4BAF9AF25}"/>
              </a:ext>
            </a:extLst>
          </p:cNvPr>
          <p:cNvSpPr/>
          <p:nvPr userDrawn="1"/>
        </p:nvSpPr>
        <p:spPr>
          <a:xfrm>
            <a:off x="10941051" y="-7939"/>
            <a:ext cx="1271588" cy="6865939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FC4ECC4-CFDF-43C6-B5CE-29A4C1085E57}"/>
              </a:ext>
            </a:extLst>
          </p:cNvPr>
          <p:cNvSpPr/>
          <p:nvPr userDrawn="1"/>
        </p:nvSpPr>
        <p:spPr>
          <a:xfrm>
            <a:off x="10394951" y="3589338"/>
            <a:ext cx="1820863" cy="326866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AutoShape 2" descr="imap://vermes@imap.lal.in2p3.fr:143/fetch%3EUID%3E.INBOX.ThomX%20-%20Admin%3E468?part=1.1.2.2&amp;filename=logo_ThomX_versionHD.jpg">
            <a:extLst>
              <a:ext uri="{FF2B5EF4-FFF2-40B4-BE49-F238E27FC236}">
                <a16:creationId xmlns:a16="http://schemas.microsoft.com/office/drawing/2014/main" id="{B5F64196-43FB-4332-98F6-F2C3802FE45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333499"/>
            <a:ext cx="6877051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ea typeface="+mn-ea"/>
              <a:cs typeface="Arial" charset="0"/>
            </a:endParaRPr>
          </a:p>
        </p:txBody>
      </p:sp>
      <p:sp>
        <p:nvSpPr>
          <p:cNvPr id="16" name="AutoShape 4" descr="imap://vermes@imap.lal.in2p3.fr:143/fetch%3EUID%3E.INBOX.ThomX%20-%20Admin%3E468?part=1.1.2.2&amp;filename=logo_ThomX_versionHD.jpg">
            <a:extLst>
              <a:ext uri="{FF2B5EF4-FFF2-40B4-BE49-F238E27FC236}">
                <a16:creationId xmlns:a16="http://schemas.microsoft.com/office/drawing/2014/main" id="{72233F4E-1E18-41B3-A0EF-1EFB50A3B74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307975" y="-1181099"/>
            <a:ext cx="6877051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ea typeface="+mn-ea"/>
              <a:cs typeface="Arial" charset="0"/>
            </a:endParaRP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B5EA5B3-8658-4618-BD02-E81F3BC25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2549" y="3390902"/>
            <a:ext cx="3219451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E0B9C4-6C4E-40A6-A710-788BFA89F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5591176"/>
            <a:ext cx="94107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58" y="1537252"/>
            <a:ext cx="7996999" cy="2000272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358" y="4526424"/>
            <a:ext cx="7996999" cy="98480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512" y="609601"/>
            <a:ext cx="8598907" cy="3845719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1" y="5367339"/>
            <a:ext cx="8598907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CA35C1-3716-4E57-ADDC-65B48E3EF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07B23-0482-4E56-89C7-EA0145D8DE7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FACD7A9-4ED4-4D33-93A7-AFCC992C02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8333CB7-BBC1-45F8-AF70-DC007A5E90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2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3" y="609600"/>
            <a:ext cx="8598907" cy="3403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3" y="4470400"/>
            <a:ext cx="8598907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4492EA-D4F8-4542-AED2-AB469960B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23C54-61FC-4C14-9709-E2EA0A34844A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30FAAEAB-4377-4AF5-9425-4889B0A1789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6D808A-C44F-4E3D-8629-EF8C492009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376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3" cy="3022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3" y="4470400"/>
            <a:ext cx="8598907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326875-7DB7-4949-B79F-72DAE4E153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36B5-E967-47FD-8030-1B6BD5A42E29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477EA6E4-E557-4875-8D7A-70A50073441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820557B-9F81-40C0-8C25-ECA5EA881A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01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3" y="1931989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151391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7FFC5B-2113-456E-AAF1-9BDEA0A9C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D0F9-7F19-4B7B-BCB7-6F39CB3A3CBB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54492F2B-03A8-4F89-A227-77833966688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23A741F-B07E-4B4D-9433-07F6365F6E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129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3" cy="3022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151391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10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3E59E9-E00C-4B19-9392-F9114B404A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E3B0-7ECF-456E-9CD7-6991DC3D1346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0E4777BC-8D98-449A-9B1C-95569D131D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9FEDED3-BE52-453C-AE5D-EBB2779AAA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97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9" y="609600"/>
            <a:ext cx="8590440" cy="3022600"/>
          </a:xfrm>
        </p:spPr>
        <p:txBody>
          <a:bodyPr>
            <a:normAutofit/>
          </a:bodyPr>
          <a:lstStyle>
            <a:lvl1pPr algn="l">
              <a:defRPr sz="4400" b="0" cap="none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151391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10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FF6F00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4C95DB-FABB-491F-B293-CED574047B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0B27-8D47-420D-B697-CEF4D8827D7E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0CBD518-8259-4A5A-B335-951FD752BB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B3242D0-4EFB-4EB7-A8AD-474836A668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629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7E0E64-2FBB-4657-8FE3-A67F81F5CB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AE41-7165-4324-9C31-3307DE2DAF49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57AA6951-0082-4C7A-90D0-25389F7FF4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D8DBB02-2A85-4FCE-B434-2550659966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40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512" y="609600"/>
            <a:ext cx="7061989" cy="525145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F6CB4-A93D-4FB7-902C-1FD1ABD8F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FBF6-2C29-4C7A-AF10-B8F221FD6E8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66436FFD-8E53-434C-A999-B8DA8C0B74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B6923BD-26C1-4F0D-9642-72156978CE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63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644"/>
            <a:ext cx="12192000" cy="6858223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5" y="6467913"/>
            <a:ext cx="2741673" cy="364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12" y="2"/>
            <a:ext cx="9225184" cy="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14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6122"/>
            <a:ext cx="12191599" cy="6857999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4D6A35E-3467-4B8A-8E91-AFF600B6A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36" y="250613"/>
            <a:ext cx="9070089" cy="364729"/>
          </a:xfrm>
        </p:spPr>
        <p:txBody>
          <a:bodyPr>
            <a:noAutofit/>
          </a:bodyPr>
          <a:lstStyle>
            <a:lvl1pPr>
              <a:defRPr sz="2263" b="1" i="0" baseline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6619AAD9-B821-4E53-81ED-6B6596A5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45" y="6444393"/>
            <a:ext cx="4114307" cy="364731"/>
          </a:xfrm>
        </p:spPr>
        <p:txBody>
          <a:bodyPr/>
          <a:lstStyle/>
          <a:p>
            <a:r>
              <a:rPr lang="fr-FR"/>
              <a:t>ThomX status - ESLS Meeting 31/10/2025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0F3EB2C-3A46-42EB-AA09-E1DE5AD0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540" y="6444393"/>
            <a:ext cx="2741673" cy="3647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765277-D7CF-464E-9F96-48F87584797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A0A910F-B48B-48E6-9E08-1DE7E0391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40" y="1798497"/>
            <a:ext cx="8882589" cy="4238412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53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32" indent="-285744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2971" indent="-228594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349" indent="-228594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0B9FF-5D68-4106-9A7D-8AE102B1D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A5B1-4BEF-4D4F-AC1C-7F4A5259318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86218052-9607-44AF-8046-EB08702767E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D6A4D8C2-A071-4D5E-A1DD-88D8EEA584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998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ThomX status - ESLS Meeting 31/10/2025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381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8E7DB-7585-4E9B-861F-06A2EDB8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5B2D06-3ACD-473B-94F9-432D75E6A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39BB83-EDE5-4FB8-A87C-C9C6AFFC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A70EF0-4C8B-4B01-94EA-CAB82CAD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ThomX status - ESLS Meeting 31/10/2025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B67807-B227-4B7D-AE83-FE1808D9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509F2-5403-4F9A-BBB1-71071169F3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4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1" y="1012828"/>
            <a:ext cx="4248000" cy="52657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32" indent="-285744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2971" indent="-228594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349" indent="-228594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108725" y="1017589"/>
            <a:ext cx="4248000" cy="52657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32" indent="-285744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2971" indent="-228594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349" indent="-228594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3AA89-B63D-410F-8DCF-5BF8E082A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29493-F15B-46D7-9B5E-DA08171B6563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FD78600-A26E-44DD-98CF-180E5B9BE2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85ABCF5-0F52-4194-A97F-BE33FC0892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643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7513" y="2700868"/>
            <a:ext cx="8598907" cy="1826581"/>
          </a:xfrm>
        </p:spPr>
        <p:txBody>
          <a:bodyPr anchor="b"/>
          <a:lstStyle>
            <a:lvl1pPr algn="l">
              <a:defRPr sz="4000" b="0" cap="none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77513" y="4527448"/>
            <a:ext cx="859890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D9E5CE-2FF7-4A65-89FF-F9F75F65D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6924-81EF-483C-80CC-FDCC23BCBB06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79D36C47-E123-46CF-9513-8636C963D8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F9548E0A-4E53-4B04-AE46-7F0753DFDC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013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8826" y="1027188"/>
            <a:ext cx="4186713" cy="551633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951" y="1751932"/>
            <a:ext cx="4202588" cy="453163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54143" y="1014230"/>
            <a:ext cx="4186708" cy="569428"/>
          </a:xfrm>
        </p:spPr>
        <p:txBody>
          <a:bodyPr anchor="t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4143" y="1751932"/>
            <a:ext cx="4186708" cy="45316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C2F90A-60D6-43CB-A4E4-ABD5E8BE8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75D4D-0BC0-4D45-9FFF-C774D4725FC0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48B82ECF-9516-4457-8DEF-13E15D5084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D4E7C36-9032-4200-B6A8-5FC6FCF50A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22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125A8EB-E7FD-447B-901D-DFB5A4791F61}"/>
              </a:ext>
            </a:extLst>
          </p:cNvPr>
          <p:cNvCxnSpPr/>
          <p:nvPr userDrawn="1"/>
        </p:nvCxnSpPr>
        <p:spPr>
          <a:xfrm flipH="1" flipV="1">
            <a:off x="5124451" y="622300"/>
            <a:ext cx="3175" cy="5738813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82CE35-261F-476F-81DB-9330E2361FCE}"/>
              </a:ext>
            </a:extLst>
          </p:cNvPr>
          <p:cNvCxnSpPr/>
          <p:nvPr userDrawn="1"/>
        </p:nvCxnSpPr>
        <p:spPr>
          <a:xfrm>
            <a:off x="228601" y="4686300"/>
            <a:ext cx="4897439" cy="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7FE4C21-740A-4BFB-A740-58A9B7CBB0F7}"/>
              </a:ext>
            </a:extLst>
          </p:cNvPr>
          <p:cNvCxnSpPr/>
          <p:nvPr userDrawn="1"/>
        </p:nvCxnSpPr>
        <p:spPr>
          <a:xfrm flipV="1">
            <a:off x="5135563" y="4005263"/>
            <a:ext cx="4489451" cy="4763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BD630A4-8EE4-4794-83C3-C05B82FAB454}"/>
              </a:ext>
            </a:extLst>
          </p:cNvPr>
          <p:cNvCxnSpPr/>
          <p:nvPr userDrawn="1"/>
        </p:nvCxnSpPr>
        <p:spPr>
          <a:xfrm flipV="1">
            <a:off x="5130800" y="1628775"/>
            <a:ext cx="4494213" cy="6351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6FEC70C-0185-43A1-935D-0B20C329FD43}"/>
              </a:ext>
            </a:extLst>
          </p:cNvPr>
          <p:cNvCxnSpPr/>
          <p:nvPr userDrawn="1"/>
        </p:nvCxnSpPr>
        <p:spPr>
          <a:xfrm>
            <a:off x="228601" y="2914651"/>
            <a:ext cx="4897439" cy="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225287" y="630058"/>
            <a:ext cx="4898300" cy="306783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287" y="92766"/>
            <a:ext cx="9415919" cy="530087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288" y="940279"/>
            <a:ext cx="4902459" cy="1966823"/>
          </a:xfrm>
        </p:spPr>
        <p:txBody>
          <a:bodyPr>
            <a:normAutofit/>
          </a:bodyPr>
          <a:lstStyle>
            <a:lvl1pPr marL="171446" indent="-171446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189" indent="0">
              <a:spcBef>
                <a:spcPts val="0"/>
              </a:spcBef>
              <a:buFontTx/>
              <a:buNone/>
              <a:defRPr sz="1200"/>
            </a:lvl2pPr>
            <a:lvl3pPr marL="914377" indent="0">
              <a:buFontTx/>
              <a:buNone/>
              <a:defRPr sz="1200"/>
            </a:lvl3pPr>
            <a:lvl4pPr marL="1371566" indent="0">
              <a:buFontTx/>
              <a:buNone/>
              <a:defRPr sz="1200"/>
            </a:lvl4pPr>
            <a:lvl5pPr marL="1828754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223287" y="3243532"/>
            <a:ext cx="4891412" cy="1442365"/>
          </a:xfrm>
        </p:spPr>
        <p:txBody>
          <a:bodyPr>
            <a:normAutofit/>
          </a:bodyPr>
          <a:lstStyle>
            <a:lvl1pPr marL="171446" indent="-171446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189" indent="0">
              <a:spcBef>
                <a:spcPts val="0"/>
              </a:spcBef>
              <a:buFontTx/>
              <a:buNone/>
              <a:defRPr sz="1200"/>
            </a:lvl2pPr>
            <a:lvl3pPr marL="914377" indent="0">
              <a:buFontTx/>
              <a:buNone/>
              <a:defRPr sz="1200"/>
            </a:lvl3pPr>
            <a:lvl4pPr marL="1371566" indent="0">
              <a:buFontTx/>
              <a:buNone/>
              <a:defRPr sz="1200"/>
            </a:lvl4pPr>
            <a:lvl5pPr marL="1828754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25287" y="5048624"/>
            <a:ext cx="4898300" cy="1340469"/>
          </a:xfrm>
        </p:spPr>
        <p:txBody>
          <a:bodyPr>
            <a:normAutofit/>
          </a:bodyPr>
          <a:lstStyle>
            <a:lvl1pPr marL="171446" indent="-171446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189" indent="0">
              <a:spcBef>
                <a:spcPts val="0"/>
              </a:spcBef>
              <a:buFontTx/>
              <a:buNone/>
              <a:defRPr sz="1200"/>
            </a:lvl2pPr>
            <a:lvl3pPr marL="914377" indent="0">
              <a:buFontTx/>
              <a:buNone/>
              <a:defRPr sz="1200"/>
            </a:lvl3pPr>
            <a:lvl4pPr marL="1371566" indent="0">
              <a:buFontTx/>
              <a:buNone/>
              <a:defRPr sz="1200"/>
            </a:lvl4pPr>
            <a:lvl5pPr marL="1828754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5" name="Content Placeholder 3"/>
          <p:cNvSpPr>
            <a:spLocks noGrp="1"/>
          </p:cNvSpPr>
          <p:nvPr>
            <p:ph sz="half" idx="24"/>
          </p:nvPr>
        </p:nvSpPr>
        <p:spPr>
          <a:xfrm>
            <a:off x="5114778" y="4350731"/>
            <a:ext cx="4526183" cy="2004704"/>
          </a:xfrm>
        </p:spPr>
        <p:txBody>
          <a:bodyPr>
            <a:normAutofit/>
          </a:bodyPr>
          <a:lstStyle>
            <a:lvl1pPr marL="171446" indent="-171446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189" indent="0">
              <a:spcBef>
                <a:spcPts val="0"/>
              </a:spcBef>
              <a:buFontTx/>
              <a:buNone/>
              <a:defRPr sz="1200"/>
            </a:lvl2pPr>
            <a:lvl3pPr marL="914377" indent="0">
              <a:buFontTx/>
              <a:buNone/>
              <a:defRPr sz="1200"/>
            </a:lvl3pPr>
            <a:lvl4pPr marL="1371566" indent="0">
              <a:buFontTx/>
              <a:buNone/>
              <a:defRPr sz="1200"/>
            </a:lvl4pPr>
            <a:lvl5pPr marL="1828754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6" name="Content Placeholder 3"/>
          <p:cNvSpPr>
            <a:spLocks noGrp="1"/>
          </p:cNvSpPr>
          <p:nvPr>
            <p:ph sz="half" idx="25"/>
          </p:nvPr>
        </p:nvSpPr>
        <p:spPr>
          <a:xfrm>
            <a:off x="5108775" y="1975448"/>
            <a:ext cx="4526183" cy="2024333"/>
          </a:xfrm>
        </p:spPr>
        <p:txBody>
          <a:bodyPr>
            <a:normAutofit/>
          </a:bodyPr>
          <a:lstStyle>
            <a:lvl1pPr marL="171446" indent="-171446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189" indent="0">
              <a:spcBef>
                <a:spcPts val="0"/>
              </a:spcBef>
              <a:buFontTx/>
              <a:buNone/>
              <a:defRPr sz="1200"/>
            </a:lvl2pPr>
            <a:lvl3pPr marL="914377" indent="0">
              <a:buFontTx/>
              <a:buNone/>
              <a:defRPr sz="1200"/>
            </a:lvl3pPr>
            <a:lvl4pPr marL="1371566" indent="0">
              <a:buFontTx/>
              <a:buNone/>
              <a:defRPr sz="1200"/>
            </a:lvl4pPr>
            <a:lvl5pPr marL="1828754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idx="26"/>
          </p:nvPr>
        </p:nvSpPr>
        <p:spPr>
          <a:xfrm>
            <a:off x="225225" y="2908733"/>
            <a:ext cx="4898300" cy="334801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idx="27"/>
          </p:nvPr>
        </p:nvSpPr>
        <p:spPr>
          <a:xfrm>
            <a:off x="225225" y="4685896"/>
            <a:ext cx="4898300" cy="343304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idx="28"/>
          </p:nvPr>
        </p:nvSpPr>
        <p:spPr>
          <a:xfrm>
            <a:off x="5105400" y="1637775"/>
            <a:ext cx="4532557" cy="329048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idx="29"/>
          </p:nvPr>
        </p:nvSpPr>
        <p:spPr>
          <a:xfrm>
            <a:off x="5108648" y="4015764"/>
            <a:ext cx="4532557" cy="328933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idx="30"/>
          </p:nvPr>
        </p:nvSpPr>
        <p:spPr>
          <a:xfrm>
            <a:off x="5120528" y="629730"/>
            <a:ext cx="4532557" cy="310551"/>
          </a:xfrm>
        </p:spPr>
        <p:txBody>
          <a:bodyPr anchor="b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F00"/>
              </a:buClr>
              <a:buSzPct val="80000"/>
              <a:buFont typeface="Wingdings 3" charset="2"/>
              <a:buNone/>
              <a:tabLst/>
              <a:defRPr sz="1600" b="0">
                <a:solidFill>
                  <a:srgbClr val="FF6F0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97ABE21-D2D0-407E-B566-26526DF5C75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r" eaLnBrk="1" hangingPunct="1">
              <a:defRPr sz="1100" b="1" i="1" baseline="0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fld id="{C4CEC5C5-355E-48C0-8731-7DF743223B3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22" name="Espace réservé de la date 1">
            <a:extLst>
              <a:ext uri="{FF2B5EF4-FFF2-40B4-BE49-F238E27FC236}">
                <a16:creationId xmlns:a16="http://schemas.microsoft.com/office/drawing/2014/main" id="{2B376B3C-886D-4E4E-82D5-BA81BA5A93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 algn="l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E131B161-4BC8-441B-BE44-E0CFC121113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 algn="ctr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56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155577"/>
            <a:ext cx="8598907" cy="68619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14A31C-FF39-4B30-B503-DFCE479892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77225" y="6443663"/>
            <a:ext cx="5603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37D4F-F942-444B-98A9-C0F1E181797E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1C25919E-EC81-40F0-BFAB-725D379D2B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7415B54-41E1-4F08-B500-3A2BE8BFB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663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1B545A-77B6-4538-9FA6-79B14AC43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1E79-97A3-476C-9BAE-50E006CD7E5F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827D6CC7-6290-4F4F-9572-9E68E578AC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B1AA9F27-306A-4CA5-BC18-D0850012F3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26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1498604"/>
            <a:ext cx="3855532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6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1" y="2777070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B5E052-4DEB-456F-8C72-84516A641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D9A07-2BCF-42EF-9622-66E326868543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699AA02-1A1C-4372-B177-F6E6A9FAF2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80AE400-53C0-4D65-80F0-C7AC030E8E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426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343A63-E118-4ED6-9C60-05E794EDC407}"/>
              </a:ext>
            </a:extLst>
          </p:cNvPr>
          <p:cNvCxnSpPr/>
          <p:nvPr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6EE61-4203-45FE-ADC1-0650CA3B99D2}"/>
              </a:ext>
            </a:extLst>
          </p:cNvPr>
          <p:cNvCxnSpPr/>
          <p:nvPr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CDB2B36B-F9F5-4487-B1D7-C155F48CC1D1}"/>
              </a:ext>
            </a:extLst>
          </p:cNvPr>
          <p:cNvSpPr/>
          <p:nvPr/>
        </p:nvSpPr>
        <p:spPr>
          <a:xfrm>
            <a:off x="9188451" y="-7939"/>
            <a:ext cx="3006725" cy="6865939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449C6F0-9FA5-4703-9541-5035559D98A2}"/>
              </a:ext>
            </a:extLst>
          </p:cNvPr>
          <p:cNvSpPr/>
          <p:nvPr/>
        </p:nvSpPr>
        <p:spPr>
          <a:xfrm>
            <a:off x="9604375" y="-7939"/>
            <a:ext cx="2590800" cy="6865939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F5FB8F1-C42C-4877-8CA7-0B9D65DF6C04}"/>
              </a:ext>
            </a:extLst>
          </p:cNvPr>
          <p:cNvSpPr/>
          <p:nvPr/>
        </p:nvSpPr>
        <p:spPr>
          <a:xfrm>
            <a:off x="8934451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4C7D2AF-420B-4F03-B0E7-6B00A9D91933}"/>
              </a:ext>
            </a:extLst>
          </p:cNvPr>
          <p:cNvSpPr/>
          <p:nvPr/>
        </p:nvSpPr>
        <p:spPr>
          <a:xfrm>
            <a:off x="9340851" y="-7939"/>
            <a:ext cx="2854325" cy="6865939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8B03E4C-5BE0-4D88-B8BA-0F05EBA69924}"/>
              </a:ext>
            </a:extLst>
          </p:cNvPr>
          <p:cNvSpPr/>
          <p:nvPr/>
        </p:nvSpPr>
        <p:spPr>
          <a:xfrm>
            <a:off x="10907714" y="-7939"/>
            <a:ext cx="1287463" cy="6865939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4FF5334-41C7-40D6-B418-91EB6BB591BF}"/>
              </a:ext>
            </a:extLst>
          </p:cNvPr>
          <p:cNvSpPr/>
          <p:nvPr/>
        </p:nvSpPr>
        <p:spPr>
          <a:xfrm>
            <a:off x="10941051" y="-7939"/>
            <a:ext cx="1271588" cy="6865939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53E767C-2332-44AA-BA5B-B6D86892EF3D}"/>
              </a:ext>
            </a:extLst>
          </p:cNvPr>
          <p:cNvSpPr/>
          <p:nvPr/>
        </p:nvSpPr>
        <p:spPr>
          <a:xfrm>
            <a:off x="10394951" y="3598863"/>
            <a:ext cx="1820863" cy="326866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F824A4-9FC0-4D2A-9FFA-3D2A81DA6272}"/>
              </a:ext>
            </a:extLst>
          </p:cNvPr>
          <p:cNvSpPr/>
          <p:nvPr/>
        </p:nvSpPr>
        <p:spPr>
          <a:xfrm>
            <a:off x="-7937" y="4025900"/>
            <a:ext cx="457201" cy="2854325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rgbClr val="FF6F00">
              <a:alpha val="8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6" name="Title Placeholder 1">
            <a:extLst>
              <a:ext uri="{FF2B5EF4-FFF2-40B4-BE49-F238E27FC236}">
                <a16:creationId xmlns:a16="http://schemas.microsoft.com/office/drawing/2014/main" id="{5AA59DE7-9804-45F7-9BC2-5AF02480C8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58826" y="155575"/>
            <a:ext cx="859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6B008A93-F489-4614-BA54-91FBD10CF1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42950" y="1017589"/>
            <a:ext cx="859790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692E7-6606-40AA-8593-44EDA5057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0464" y="6443664"/>
            <a:ext cx="5603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 i="1" baseline="0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fld id="{1BAF2A90-7BF2-4673-8E7E-82F99A8E4236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pic>
        <p:nvPicPr>
          <p:cNvPr id="1039" name="Image 17">
            <a:extLst>
              <a:ext uri="{FF2B5EF4-FFF2-40B4-BE49-F238E27FC236}">
                <a16:creationId xmlns:a16="http://schemas.microsoft.com/office/drawing/2014/main" id="{A40BCEE1-AC20-4350-BFEB-BDA27B8990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8389" y="5902325"/>
            <a:ext cx="2227263" cy="89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02B62B-0E22-434C-938F-F918F9383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951" y="6443664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0435E9-4249-49DD-94E9-FFD54D1B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6951" y="6443664"/>
            <a:ext cx="6338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01" r:id="rId2"/>
    <p:sldLayoutId id="2147484302" r:id="rId3"/>
    <p:sldLayoutId id="2147484303" r:id="rId4"/>
    <p:sldLayoutId id="2147484304" r:id="rId5"/>
    <p:sldLayoutId id="2147484317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  <p:sldLayoutId id="2147484311" r:id="rId13"/>
    <p:sldLayoutId id="2147484312" r:id="rId14"/>
    <p:sldLayoutId id="2147484313" r:id="rId15"/>
    <p:sldLayoutId id="2147484314" r:id="rId16"/>
    <p:sldLayoutId id="2147484315" r:id="rId17"/>
    <p:sldLayoutId id="2147484321" r:id="rId18"/>
    <p:sldLayoutId id="2147484322" r:id="rId19"/>
    <p:sldLayoutId id="2147484323" r:id="rId20"/>
    <p:sldLayoutId id="2147484324" r:id="rId21"/>
  </p:sldLayoutIdLst>
  <p:hf sldNum="0" hdr="0" dt="0"/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FF6F00"/>
          </a:solidFill>
          <a:latin typeface="+mj-lt"/>
          <a:ea typeface="MS PGothic" pitchFamily="34" charset="-128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32" indent="-285744" algn="l" defTabSz="457189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2971" indent="-228594" algn="l" defTabSz="457189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160" indent="-228594" algn="l" defTabSz="457189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349" indent="-228594" algn="l" defTabSz="457189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Trebuchet MS" panose="020B0603020202020204" pitchFamily="34" charset="0"/>
        <a:buChar char="—"/>
        <a:defRPr sz="1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20.png"/><Relationship Id="rId7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67.png"/><Relationship Id="rId10" Type="http://schemas.openxmlformats.org/officeDocument/2006/relationships/image" Target="../media/image80.png"/><Relationship Id="rId4" Type="http://schemas.openxmlformats.org/officeDocument/2006/relationships/image" Target="../media/image630.pn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297240"/>
            <a:ext cx="8640000" cy="529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ctrTitle"/>
          </p:nvPr>
        </p:nvSpPr>
        <p:spPr>
          <a:xfrm>
            <a:off x="619125" y="657546"/>
            <a:ext cx="9035387" cy="2632419"/>
          </a:xfrm>
        </p:spPr>
        <p:txBody>
          <a:bodyPr/>
          <a:lstStyle/>
          <a:p>
            <a:r>
              <a:rPr lang="en-US" altLang="fr-FR" sz="5400" b="1" dirty="0"/>
              <a:t>The </a:t>
            </a:r>
            <a:r>
              <a:rPr lang="en-US" altLang="fr-FR" sz="5400" b="1" dirty="0" err="1"/>
              <a:t>ThomX</a:t>
            </a:r>
            <a:r>
              <a:rPr lang="en-US" altLang="fr-FR" sz="5400" b="1" dirty="0"/>
              <a:t> </a:t>
            </a:r>
            <a:br>
              <a:rPr lang="en-US" altLang="fr-FR" sz="5400" b="1" dirty="0"/>
            </a:br>
            <a:r>
              <a:rPr lang="en-US" altLang="fr-FR" sz="5400" b="1" dirty="0"/>
              <a:t>Compton Source</a:t>
            </a:r>
            <a:endParaRPr lang="fr-FR" sz="5400" b="1" dirty="0">
              <a:solidFill>
                <a:srgbClr val="FF7000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C3236D1-BA5E-C440-122C-9DAEBB0514DD}"/>
              </a:ext>
            </a:extLst>
          </p:cNvPr>
          <p:cNvSpPr txBox="1">
            <a:spLocks/>
          </p:cNvSpPr>
          <p:nvPr/>
        </p:nvSpPr>
        <p:spPr bwMode="auto">
          <a:xfrm>
            <a:off x="619125" y="4140079"/>
            <a:ext cx="8842375" cy="8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4572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 3" pitchFamily="2" charset="2"/>
              <a:buNone/>
            </a:pPr>
            <a:r>
              <a:rPr lang="en-US" alt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Nicolas DELERUE 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IJCLab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Paris-</a:t>
            </a:r>
            <a:r>
              <a:rPr lang="en-US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Saclay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University)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 3" pitchFamily="2" charset="2"/>
              <a:buNone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the </a:t>
            </a:r>
            <a:r>
              <a:rPr lang="en-US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ThomX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780D6-3222-EA1A-A516-1F7182E4C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615" y="5185003"/>
            <a:ext cx="1662723" cy="1662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566C7-A256-B8FC-0D93-54D0289FB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452" y="6323803"/>
            <a:ext cx="672548" cy="345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E6776-2BC9-1456-392B-970747332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327" y="6304193"/>
            <a:ext cx="914400" cy="340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C23C0-84C6-45CC-6A87-7536FB2B2B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79" y="6135949"/>
            <a:ext cx="677006" cy="677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02EF7-5D6E-C150-0135-5C03FB2F74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79" y="6297032"/>
            <a:ext cx="914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5"/>
    </mc:Choice>
    <mc:Fallback xmlns="">
      <p:transition spd="slow" advTm="359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208395-B037-21B8-950D-0D5D49B7DA08}"/>
              </a:ext>
            </a:extLst>
          </p:cNvPr>
          <p:cNvSpPr txBox="1">
            <a:spLocks/>
          </p:cNvSpPr>
          <p:nvPr/>
        </p:nvSpPr>
        <p:spPr bwMode="auto">
          <a:xfrm>
            <a:off x="45293" y="40070"/>
            <a:ext cx="11417184" cy="77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b="1" dirty="0"/>
              <a:t>Linac, Transfer Line and Extraction Line</a:t>
            </a:r>
            <a:endParaRPr lang="fr-FR" b="1" dirty="0">
              <a:solidFill>
                <a:srgbClr val="FF7000"/>
              </a:solidFill>
            </a:endParaRPr>
          </a:p>
        </p:txBody>
      </p:sp>
      <p:pic>
        <p:nvPicPr>
          <p:cNvPr id="7" name="Image 6" descr="image 2.jpg">
            <a:extLst>
              <a:ext uri="{FF2B5EF4-FFF2-40B4-BE49-F238E27FC236}">
                <a16:creationId xmlns:a16="http://schemas.microsoft.com/office/drawing/2014/main" id="{6A52FCB2-3218-80AA-25F5-AE5D938D0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068427" y="995886"/>
            <a:ext cx="9747228" cy="50925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F71365-D30F-5D53-C759-83DE726FACF2}"/>
              </a:ext>
            </a:extLst>
          </p:cNvPr>
          <p:cNvSpPr txBox="1">
            <a:spLocks/>
          </p:cNvSpPr>
          <p:nvPr/>
        </p:nvSpPr>
        <p:spPr bwMode="auto">
          <a:xfrm>
            <a:off x="176181" y="2882629"/>
            <a:ext cx="2886457" cy="14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600" dirty="0">
                <a:ea typeface="ＭＳ Ｐゴシック" panose="020B0600070205080204" pitchFamily="34" charset="-128"/>
              </a:rPr>
              <a:t>6 Dipoles </a:t>
            </a:r>
          </a:p>
          <a:p>
            <a:r>
              <a:rPr lang="en-GB" altLang="en-US" sz="1600" dirty="0">
                <a:ea typeface="ＭＳ Ｐゴシック" panose="020B0600070205080204" pitchFamily="34" charset="-128"/>
              </a:rPr>
              <a:t>14 Quadrupoles</a:t>
            </a:r>
          </a:p>
          <a:p>
            <a:r>
              <a:rPr lang="en-GB" altLang="en-US" sz="1600" dirty="0">
                <a:ea typeface="ＭＳ Ｐゴシック" panose="020B0600070205080204" pitchFamily="34" charset="-128"/>
              </a:rPr>
              <a:t>2 Dipoles for inj./</a:t>
            </a:r>
            <a:r>
              <a:rPr lang="en-GB" altLang="en-US" sz="1600" dirty="0" err="1">
                <a:ea typeface="ＭＳ Ｐゴシック" panose="020B0600070205080204" pitchFamily="34" charset="-128"/>
              </a:rPr>
              <a:t>extr</a:t>
            </a:r>
            <a:r>
              <a:rPr lang="en-GB" altLang="en-US" sz="16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GB" altLang="en-US" sz="1600" dirty="0">
                <a:ea typeface="ＭＳ Ｐゴシック" panose="020B0600070205080204" pitchFamily="34" charset="-128"/>
              </a:rPr>
              <a:t>8 Correctors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58D5B5E9-3A80-EEC6-CFF5-013275DB1102}"/>
              </a:ext>
            </a:extLst>
          </p:cNvPr>
          <p:cNvSpPr/>
          <p:nvPr/>
        </p:nvSpPr>
        <p:spPr>
          <a:xfrm>
            <a:off x="9178647" y="4478475"/>
            <a:ext cx="2252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sz="1400" dirty="0">
                <a:ea typeface="ＭＳ Ｐゴシック" panose="020B0600070205080204" pitchFamily="34" charset="-128"/>
              </a:rPr>
              <a:t>7 BPM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sz="1400" dirty="0">
                <a:ea typeface="ＭＳ Ｐゴシック" panose="020B0600070205080204" pitchFamily="34" charset="-128"/>
              </a:rPr>
              <a:t>5 Diagnostic stations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sz="1400" dirty="0">
                <a:ea typeface="ＭＳ Ｐゴシック" panose="020B0600070205080204" pitchFamily="34" charset="-128"/>
              </a:rPr>
              <a:t>3 ICT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sz="1400" dirty="0">
                <a:ea typeface="ＭＳ Ｐゴシック" panose="020B0600070205080204" pitchFamily="34" charset="-128"/>
              </a:rPr>
              <a:t>2 Faraday Cups</a:t>
            </a:r>
          </a:p>
        </p:txBody>
      </p:sp>
      <p:sp>
        <p:nvSpPr>
          <p:cNvPr id="15" name="Стрілка: вліво 14">
            <a:extLst>
              <a:ext uri="{FF2B5EF4-FFF2-40B4-BE49-F238E27FC236}">
                <a16:creationId xmlns:a16="http://schemas.microsoft.com/office/drawing/2014/main" id="{DC1201F4-D0B3-4BB5-FBB7-2110D52175BA}"/>
              </a:ext>
            </a:extLst>
          </p:cNvPr>
          <p:cNvSpPr/>
          <p:nvPr/>
        </p:nvSpPr>
        <p:spPr>
          <a:xfrm rot="20619200">
            <a:off x="7768843" y="877671"/>
            <a:ext cx="788338" cy="13963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Стрілка: вліво 15">
            <a:extLst>
              <a:ext uri="{FF2B5EF4-FFF2-40B4-BE49-F238E27FC236}">
                <a16:creationId xmlns:a16="http://schemas.microsoft.com/office/drawing/2014/main" id="{2D3EE3B9-6A81-F070-A559-01D641778ABF}"/>
              </a:ext>
            </a:extLst>
          </p:cNvPr>
          <p:cNvSpPr/>
          <p:nvPr/>
        </p:nvSpPr>
        <p:spPr>
          <a:xfrm rot="8575791">
            <a:off x="2080418" y="1938961"/>
            <a:ext cx="711165" cy="12518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ілка: вліво 16">
            <a:extLst>
              <a:ext uri="{FF2B5EF4-FFF2-40B4-BE49-F238E27FC236}">
                <a16:creationId xmlns:a16="http://schemas.microsoft.com/office/drawing/2014/main" id="{DC7B7B1F-24A9-67ED-B010-EC4FFD80A139}"/>
              </a:ext>
            </a:extLst>
          </p:cNvPr>
          <p:cNvSpPr/>
          <p:nvPr/>
        </p:nvSpPr>
        <p:spPr>
          <a:xfrm rot="20378949">
            <a:off x="3427113" y="2594987"/>
            <a:ext cx="610296" cy="1339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ілка: вліво 17">
            <a:extLst>
              <a:ext uri="{FF2B5EF4-FFF2-40B4-BE49-F238E27FC236}">
                <a16:creationId xmlns:a16="http://schemas.microsoft.com/office/drawing/2014/main" id="{C4979E84-3D9D-0FD4-CCBE-ACF4E8279610}"/>
              </a:ext>
            </a:extLst>
          </p:cNvPr>
          <p:cNvSpPr/>
          <p:nvPr/>
        </p:nvSpPr>
        <p:spPr>
          <a:xfrm rot="5400000">
            <a:off x="4963848" y="4657788"/>
            <a:ext cx="463786" cy="890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403B71-1800-F49E-89D7-2D291576B154}"/>
              </a:ext>
            </a:extLst>
          </p:cNvPr>
          <p:cNvSpPr txBox="1"/>
          <p:nvPr/>
        </p:nvSpPr>
        <p:spPr>
          <a:xfrm>
            <a:off x="176181" y="2415894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04/08/2023</a:t>
            </a:r>
          </a:p>
        </p:txBody>
      </p:sp>
      <p:pic>
        <p:nvPicPr>
          <p:cNvPr id="23" name="Image 39">
            <a:extLst>
              <a:ext uri="{FF2B5EF4-FFF2-40B4-BE49-F238E27FC236}">
                <a16:creationId xmlns:a16="http://schemas.microsoft.com/office/drawing/2014/main" id="{C6D54A3C-241B-1264-DFC5-425CDC8CC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328" y="5164634"/>
            <a:ext cx="1491767" cy="1337085"/>
          </a:xfrm>
          <a:prstGeom prst="rect">
            <a:avLst/>
          </a:prstGeom>
        </p:spPr>
      </p:pic>
      <p:sp>
        <p:nvSpPr>
          <p:cNvPr id="25" name="Стрілка: вліво 17">
            <a:extLst>
              <a:ext uri="{FF2B5EF4-FFF2-40B4-BE49-F238E27FC236}">
                <a16:creationId xmlns:a16="http://schemas.microsoft.com/office/drawing/2014/main" id="{668D19F6-3548-A57C-AD09-815FE8325E98}"/>
              </a:ext>
            </a:extLst>
          </p:cNvPr>
          <p:cNvSpPr/>
          <p:nvPr/>
        </p:nvSpPr>
        <p:spPr>
          <a:xfrm rot="10268629">
            <a:off x="8561086" y="5961952"/>
            <a:ext cx="1601644" cy="12649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280C8-F6C9-5A2F-BDD6-39924D7869B3}"/>
              </a:ext>
            </a:extLst>
          </p:cNvPr>
          <p:cNvSpPr txBox="1"/>
          <p:nvPr/>
        </p:nvSpPr>
        <p:spPr>
          <a:xfrm>
            <a:off x="4222642" y="3246702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04/08/2023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BEBED2-3AA6-E85E-DA8B-6BE4047B88D0}"/>
              </a:ext>
            </a:extLst>
          </p:cNvPr>
          <p:cNvSpPr txBox="1"/>
          <p:nvPr/>
        </p:nvSpPr>
        <p:spPr>
          <a:xfrm>
            <a:off x="8677917" y="724622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04/08/2023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3102B4-16FE-A0AA-7450-C5CA33BB7CDC}"/>
              </a:ext>
            </a:extLst>
          </p:cNvPr>
          <p:cNvSpPr txBox="1"/>
          <p:nvPr/>
        </p:nvSpPr>
        <p:spPr>
          <a:xfrm>
            <a:off x="4237654" y="5911326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04/08/2023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B0E6A6-1B06-C885-EFE7-5DC5744E3EAB}"/>
              </a:ext>
            </a:extLst>
          </p:cNvPr>
          <p:cNvSpPr txBox="1"/>
          <p:nvPr/>
        </p:nvSpPr>
        <p:spPr>
          <a:xfrm>
            <a:off x="6989755" y="6148918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09/12/2022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04D792-73A1-5B2A-40F7-983A7BC8B087}"/>
              </a:ext>
            </a:extLst>
          </p:cNvPr>
          <p:cNvSpPr txBox="1"/>
          <p:nvPr/>
        </p:nvSpPr>
        <p:spPr>
          <a:xfrm rot="5400000">
            <a:off x="9924874" y="3680473"/>
            <a:ext cx="344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System of linear equations for the thick lens approximation is solved  c.f. M.C. Ross et al. PAC87</a:t>
            </a:r>
          </a:p>
        </p:txBody>
      </p:sp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BB225C5D-5BB4-1C14-E55F-DD9DE6E83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74" y="4328016"/>
            <a:ext cx="3286820" cy="19921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404DEBC-72C1-C687-05E7-3FD24ECB55A6}"/>
              </a:ext>
            </a:extLst>
          </p:cNvPr>
          <p:cNvSpPr txBox="1"/>
          <p:nvPr/>
        </p:nvSpPr>
        <p:spPr>
          <a:xfrm>
            <a:off x="6878068" y="793597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RF-gun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CEFF74-8908-9F7B-A271-DBD8D6311C3E}"/>
              </a:ext>
            </a:extLst>
          </p:cNvPr>
          <p:cNvSpPr txBox="1"/>
          <p:nvPr/>
        </p:nvSpPr>
        <p:spPr>
          <a:xfrm>
            <a:off x="2215319" y="86302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Dump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D673A-0A34-A05A-2645-44B105565A84}"/>
              </a:ext>
            </a:extLst>
          </p:cNvPr>
          <p:cNvSpPr txBox="1"/>
          <p:nvPr/>
        </p:nvSpPr>
        <p:spPr>
          <a:xfrm>
            <a:off x="11108914" y="5313935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Dump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573B53-D297-06A0-9A7B-09843F703DC0}"/>
              </a:ext>
            </a:extLst>
          </p:cNvPr>
          <p:cNvSpPr txBox="1"/>
          <p:nvPr/>
        </p:nvSpPr>
        <p:spPr>
          <a:xfrm>
            <a:off x="6240245" y="3589525"/>
            <a:ext cx="753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To ring</a:t>
            </a:r>
          </a:p>
        </p:txBody>
      </p:sp>
      <p:sp>
        <p:nvSpPr>
          <p:cNvPr id="42" name="Стрілка: вліво 16">
            <a:extLst>
              <a:ext uri="{FF2B5EF4-FFF2-40B4-BE49-F238E27FC236}">
                <a16:creationId xmlns:a16="http://schemas.microsoft.com/office/drawing/2014/main" id="{EF857446-4443-06AC-4D4B-DBFDDB50227D}"/>
              </a:ext>
            </a:extLst>
          </p:cNvPr>
          <p:cNvSpPr/>
          <p:nvPr/>
        </p:nvSpPr>
        <p:spPr>
          <a:xfrm rot="9870580">
            <a:off x="5691292" y="3869396"/>
            <a:ext cx="499620" cy="7249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A198D7F-0B7B-43C1-A7EA-2832E47DA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143" y="606727"/>
            <a:ext cx="2160000" cy="16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F3866F-5271-906E-9AE3-67E80B898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573" y="230829"/>
            <a:ext cx="1987213" cy="148448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9B12095-4898-4EC8-BBDB-79CB0F128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4" y="1107874"/>
            <a:ext cx="2305150" cy="1670586"/>
          </a:xfrm>
          <a:prstGeom prst="rect">
            <a:avLst/>
          </a:prstGeom>
        </p:spPr>
      </p:pic>
      <p:sp>
        <p:nvSpPr>
          <p:cNvPr id="36" name="TextBox 29">
            <a:extLst>
              <a:ext uri="{FF2B5EF4-FFF2-40B4-BE49-F238E27FC236}">
                <a16:creationId xmlns:a16="http://schemas.microsoft.com/office/drawing/2014/main" id="{14A59289-2452-4FDD-AF5C-359C55D0599F}"/>
              </a:ext>
            </a:extLst>
          </p:cNvPr>
          <p:cNvSpPr txBox="1"/>
          <p:nvPr/>
        </p:nvSpPr>
        <p:spPr>
          <a:xfrm>
            <a:off x="8646311" y="724622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21/03/2025</a:t>
            </a: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78386805-D340-4CF5-A48B-1593A13904E9}"/>
              </a:ext>
            </a:extLst>
          </p:cNvPr>
          <p:cNvSpPr txBox="1"/>
          <p:nvPr/>
        </p:nvSpPr>
        <p:spPr>
          <a:xfrm>
            <a:off x="392062" y="1260000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21/03/2025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C4113F8-9A08-4CAC-9042-E61486156B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242" y="1715310"/>
            <a:ext cx="2160000" cy="1620000"/>
          </a:xfrm>
          <a:prstGeom prst="rect">
            <a:avLst/>
          </a:prstGeom>
        </p:spPr>
      </p:pic>
      <p:sp>
        <p:nvSpPr>
          <p:cNvPr id="43" name="TextBox 29">
            <a:extLst>
              <a:ext uri="{FF2B5EF4-FFF2-40B4-BE49-F238E27FC236}">
                <a16:creationId xmlns:a16="http://schemas.microsoft.com/office/drawing/2014/main" id="{06729704-3B9B-4F88-8918-78E56897AB8B}"/>
              </a:ext>
            </a:extLst>
          </p:cNvPr>
          <p:cNvSpPr txBox="1"/>
          <p:nvPr/>
        </p:nvSpPr>
        <p:spPr>
          <a:xfrm>
            <a:off x="4257128" y="1862847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21/03/2025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4CB67D9-8598-4B92-95B4-60E000087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1168" y="1754900"/>
            <a:ext cx="2478227" cy="1858670"/>
          </a:xfrm>
          <a:prstGeom prst="rect">
            <a:avLst/>
          </a:prstGeom>
        </p:spPr>
      </p:pic>
      <p:sp>
        <p:nvSpPr>
          <p:cNvPr id="27" name="Стрілка: вліво 26">
            <a:extLst>
              <a:ext uri="{FF2B5EF4-FFF2-40B4-BE49-F238E27FC236}">
                <a16:creationId xmlns:a16="http://schemas.microsoft.com/office/drawing/2014/main" id="{3391AD35-F3C5-F3CF-9215-FD35563C7CEB}"/>
              </a:ext>
            </a:extLst>
          </p:cNvPr>
          <p:cNvSpPr/>
          <p:nvPr/>
        </p:nvSpPr>
        <p:spPr>
          <a:xfrm>
            <a:off x="5771241" y="1952142"/>
            <a:ext cx="530902" cy="1401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EF3AD3EB-29FB-47E2-BE24-D2D88CFBB513}"/>
              </a:ext>
            </a:extLst>
          </p:cNvPr>
          <p:cNvSpPr txBox="1"/>
          <p:nvPr/>
        </p:nvSpPr>
        <p:spPr>
          <a:xfrm>
            <a:off x="6411027" y="2419727"/>
            <a:ext cx="1980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</a:t>
            </a:r>
            <a:r>
              <a:rPr lang="en-US" baseline="-25000" dirty="0">
                <a:sym typeface="Symbol" panose="05050102010706020507" pitchFamily="18" charset="2"/>
              </a:rPr>
              <a:t>rms</a:t>
            </a:r>
            <a:r>
              <a:rPr lang="en-US" dirty="0">
                <a:sym typeface="Symbol" panose="05050102010706020507" pitchFamily="18" charset="2"/>
              </a:rPr>
              <a:t> = 0.08%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6375F10-F7ED-4EB2-B3C8-C4B91B8BE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5056" y="4802124"/>
            <a:ext cx="2411736" cy="1738627"/>
          </a:xfrm>
          <a:prstGeom prst="rect">
            <a:avLst/>
          </a:prstGeom>
        </p:spPr>
      </p:pic>
      <p:sp>
        <p:nvSpPr>
          <p:cNvPr id="45" name="TextBox 29">
            <a:extLst>
              <a:ext uri="{FF2B5EF4-FFF2-40B4-BE49-F238E27FC236}">
                <a16:creationId xmlns:a16="http://schemas.microsoft.com/office/drawing/2014/main" id="{C50EEB1F-42C3-41CD-96EF-896457F62AE5}"/>
              </a:ext>
            </a:extLst>
          </p:cNvPr>
          <p:cNvSpPr txBox="1"/>
          <p:nvPr/>
        </p:nvSpPr>
        <p:spPr>
          <a:xfrm>
            <a:off x="4425148" y="5036936"/>
            <a:ext cx="163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21/03/2025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81AD24C-A4A7-4CD0-BBB1-E7B15CB695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2069" y="2244474"/>
            <a:ext cx="3025856" cy="22607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39E590-F1BB-18B4-6680-536C2B1103B6}"/>
              </a:ext>
            </a:extLst>
          </p:cNvPr>
          <p:cNvSpPr txBox="1"/>
          <p:nvPr/>
        </p:nvSpPr>
        <p:spPr>
          <a:xfrm>
            <a:off x="9435752" y="2945976"/>
            <a:ext cx="1201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@ </a:t>
            </a:r>
            <a:r>
              <a:rPr lang="en-US" sz="1200" b="1" dirty="0" err="1"/>
              <a:t>I</a:t>
            </a:r>
            <a:r>
              <a:rPr lang="en-US" sz="1200" b="1" baseline="-25000" dirty="0" err="1"/>
              <a:t>sol</a:t>
            </a:r>
            <a:r>
              <a:rPr lang="en-US" sz="1200" b="1" dirty="0"/>
              <a:t> = 230 A,</a:t>
            </a:r>
          </a:p>
          <a:p>
            <a:pPr algn="ctr"/>
            <a:r>
              <a:rPr lang="en-GB" sz="1200" b="1" dirty="0"/>
              <a:t>50 MeV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9646AAA-713B-F068-7FBE-6840B53614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47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149320-BC94-2659-6B00-201A3364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" y="56120"/>
            <a:ext cx="8346995" cy="686196"/>
          </a:xfrm>
        </p:spPr>
        <p:txBody>
          <a:bodyPr/>
          <a:lstStyle/>
          <a:p>
            <a:pPr algn="l"/>
            <a:r>
              <a:rPr lang="en-US" altLang="en-US" b="1" dirty="0">
                <a:ea typeface="ＭＳ Ｐゴシック" panose="020B0600070205080204" pitchFamily="34" charset="-128"/>
              </a:rPr>
              <a:t>Ring lattice and nominal parameters</a:t>
            </a:r>
            <a:endParaRPr lang="en-GB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8867B9-1337-3194-8929-FAD622CC17D8}"/>
              </a:ext>
            </a:extLst>
          </p:cNvPr>
          <p:cNvSpPr txBox="1">
            <a:spLocks/>
          </p:cNvSpPr>
          <p:nvPr/>
        </p:nvSpPr>
        <p:spPr>
          <a:xfrm>
            <a:off x="279400" y="1091566"/>
            <a:ext cx="2511181" cy="3384550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32" indent="-28574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8 Dipoles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24 Quadrupoles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</a:t>
            </a:r>
            <a:r>
              <a:rPr lang="en-US" altLang="en-US" dirty="0" err="1">
                <a:ea typeface="ＭＳ Ｐゴシック" panose="020B0600070205080204" pitchFamily="34" charset="-128"/>
              </a:rPr>
              <a:t>Sextupoles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 Kickers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 Septum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 RF cavity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BPM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 Correctors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01FF631A-D096-91D6-D25F-A6A663922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2808" y="587106"/>
            <a:ext cx="4619817" cy="346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DFF11818-D336-951A-C7A6-FEB586015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913" y="494506"/>
            <a:ext cx="3160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/>
              <a:t>Working point 3.17/1.64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A75A920-B936-2669-0CEE-27D4D1AF7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82" y="4597399"/>
            <a:ext cx="22907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EA822944-01A3-266D-9833-D6B242B8C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15" y="5049784"/>
            <a:ext cx="10054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/>
              <a:t>28x40 mm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48B6BCF-7028-FCD1-4E3F-BA4F29D9C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301" y="3928508"/>
            <a:ext cx="4195197" cy="282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D790B867-90DB-60E3-257D-E2E79ECDEA36}"/>
              </a:ext>
            </a:extLst>
          </p:cNvPr>
          <p:cNvSpPr txBox="1">
            <a:spLocks/>
          </p:cNvSpPr>
          <p:nvPr/>
        </p:nvSpPr>
        <p:spPr>
          <a:xfrm>
            <a:off x="8957035" y="6452213"/>
            <a:ext cx="560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rgbClr val="FF6F00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1pPr>
            <a:lvl2pPr marL="4571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2pPr>
            <a:lvl3pPr marL="9143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3pPr>
            <a:lvl4pPr marL="13715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4pPr>
            <a:lvl5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5pPr>
            <a:lvl6pPr marL="2285943" algn="l" defTabSz="914377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6pPr>
            <a:lvl7pPr marL="2743131" algn="l" defTabSz="914377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7pPr>
            <a:lvl8pPr marL="3200320" algn="l" defTabSz="914377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8pPr>
            <a:lvl9pPr marL="3657509" algn="l" defTabSz="914377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1520DBE-3395-F54B-81E5-01EE60B31B3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7191DE-2227-E690-0456-F54F36DAD9BA}"/>
              </a:ext>
            </a:extLst>
          </p:cNvPr>
          <p:cNvSpPr/>
          <p:nvPr/>
        </p:nvSpPr>
        <p:spPr>
          <a:xfrm>
            <a:off x="2368357" y="1062654"/>
            <a:ext cx="5124450" cy="368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i-FI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ThomX</a:t>
            </a:r>
            <a:r>
              <a:rPr lang="fi-FI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SR: L = 18 m, T = 60 </a:t>
            </a:r>
            <a:r>
              <a:rPr lang="fi-FI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ns</a:t>
            </a:r>
            <a:r>
              <a:rPr lang="fi-FI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</a:t>
            </a:r>
            <a:r>
              <a:rPr lang="fi-FI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fi-FI" baseline="-25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rep</a:t>
            </a:r>
            <a:r>
              <a:rPr lang="fi-FI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= 16.7 MHz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60CB0-A242-2597-4D5C-ED756C83F771}"/>
              </a:ext>
            </a:extLst>
          </p:cNvPr>
          <p:cNvSpPr txBox="1"/>
          <p:nvPr/>
        </p:nvSpPr>
        <p:spPr>
          <a:xfrm>
            <a:off x="10083499" y="6445429"/>
            <a:ext cx="20046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+mn-lt"/>
                <a:ea typeface="ＭＳ Ｐゴシック" charset="0"/>
              </a:rPr>
              <a:t>Very dense integration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8DEAED9-C1A1-276F-626A-4CD21CDFA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443292"/>
              </p:ext>
            </p:extLst>
          </p:nvPr>
        </p:nvGraphicFramePr>
        <p:xfrm>
          <a:off x="3016504" y="1627447"/>
          <a:ext cx="4291013" cy="4405934"/>
        </p:xfrm>
        <a:graphic>
          <a:graphicData uri="http://schemas.openxmlformats.org/drawingml/2006/table">
            <a:tbl>
              <a:tblPr/>
              <a:tblGrid>
                <a:gridCol w="214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Parameter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2D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Value/Units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4B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Beam energy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50-70 MeV</a:t>
                      </a:r>
                      <a:endParaRPr kumimoji="0" lang="de-DE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Bunch Charge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 nC</a:t>
                      </a:r>
                      <a:endParaRPr kumimoji="0" lang="ru-RU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Bunch length (rms)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~30 ps</a:t>
                      </a:r>
                      <a:endParaRPr kumimoji="0" lang="is-I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Circumference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18 m</a:t>
                      </a:r>
                      <a:endParaRPr kumimoji="0" lang="fi-FI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Revolution frequency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16.7 MHz</a:t>
                      </a:r>
                      <a:endParaRPr kumimoji="0" lang="fi-FI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Current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16.7 mA</a:t>
                      </a:r>
                      <a:endParaRPr kumimoji="0" lang="hr-HR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RF frequency/Harmonics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500/30 MHz</a:t>
                      </a:r>
                      <a:endParaRPr kumimoji="0" lang="fi-FI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Momentum compaction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0.0125 - 0.025</a:t>
                      </a:r>
                      <a:endParaRPr kumimoji="0" lang="nb-NO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Betatron tunes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3.17/1.64</a:t>
                      </a:r>
                      <a:endParaRPr kumimoji="0" lang="bg-BG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Natural chromaticity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-</a:t>
                      </a: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9</a:t>
                      </a: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/-</a:t>
                      </a: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13</a:t>
                      </a:r>
                      <a:endParaRPr kumimoji="0" lang="bg-BG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Damping time trans./long.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1</a:t>
                      </a: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.2</a:t>
                      </a: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/0.</a:t>
                      </a: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6</a:t>
                      </a:r>
                      <a:r>
                        <a:rPr kumimoji="0" lang="bg-BG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 </a:t>
                      </a:r>
                      <a:r>
                        <a:rPr kumimoji="0" lang="bg-BG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s</a:t>
                      </a:r>
                      <a:endParaRPr kumimoji="0" lang="bg-BG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Repetition frequency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50 Hz (20 </a:t>
                      </a:r>
                      <a:r>
                        <a:rPr kumimoji="0" lang="tr-T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ms</a:t>
                      </a:r>
                      <a:r>
                        <a:rPr kumimoji="0" lang="tr-T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)</a:t>
                      </a:r>
                      <a:endParaRPr kumimoji="0" lang="tr-TR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Beam size at the IP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≳</a:t>
                      </a:r>
                      <a:r>
                        <a:rPr kumimoji="0" lang="el-G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70 </a:t>
                      </a:r>
                      <a:r>
                        <a:rPr kumimoji="0" lang="el-G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μm</a:t>
                      </a:r>
                      <a:endParaRPr kumimoji="0" lang="el-GR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1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Nominal RF Voltage/cavity 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300 kV (500 kV </a:t>
                      </a:r>
                      <a:r>
                        <a:rPr kumimoji="0" lang="hr-HR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max</a:t>
                      </a:r>
                      <a:r>
                        <a:rPr kumimoji="0" lang="hr-HR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)</a:t>
                      </a:r>
                      <a:endParaRPr kumimoji="0" lang="hr-HR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Energy loss per turn</a:t>
                      </a:r>
                      <a:endParaRPr kumimoji="0" lang="en-US" alt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600">
                          <a:solidFill>
                            <a:schemeClr val="tx1"/>
                          </a:solidFill>
                          <a:latin typeface="Trebuchet MS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 3" charset="2"/>
                        <a:defRPr sz="12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Wingdings" charset="2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FF6F00"/>
                        </a:buClr>
                        <a:buSzPct val="80000"/>
                        <a:buFont typeface="Trebuchet MS" charset="0"/>
                        <a:defRPr sz="1000">
                          <a:solidFill>
                            <a:schemeClr val="tx1"/>
                          </a:solidFill>
                          <a:latin typeface="Trebuchet MS" charset="0"/>
                          <a:ea typeface="MS PGothic" charset="-128"/>
                          <a:cs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 1.57 </a:t>
                      </a:r>
                      <a:r>
                        <a:rPr kumimoji="0" lang="sk-SK" alt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ＭＳ Ｐゴシック" charset="-128"/>
                        </a:rPr>
                        <a:t>eV</a:t>
                      </a:r>
                      <a:endParaRPr kumimoji="0" lang="sk-SK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-128"/>
                      </a:endParaRPr>
                    </a:p>
                  </a:txBody>
                  <a:tcPr marL="36992" marR="36992" marT="36982" marB="3698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4C75990-A896-2CBE-AF7F-A07A40A85E61}"/>
              </a:ext>
            </a:extLst>
          </p:cNvPr>
          <p:cNvCxnSpPr/>
          <p:nvPr/>
        </p:nvCxnSpPr>
        <p:spPr>
          <a:xfrm>
            <a:off x="8985193" y="2485847"/>
            <a:ext cx="0" cy="7704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DA37ED2-3AD7-96B3-25CB-90AA0E30B6DB}"/>
              </a:ext>
            </a:extLst>
          </p:cNvPr>
          <p:cNvSpPr txBox="1"/>
          <p:nvPr/>
        </p:nvSpPr>
        <p:spPr>
          <a:xfrm>
            <a:off x="8827938" y="2118104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CE1AE6-35FF-B76D-399D-ED0E756F4F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061013-026B-B5A7-A503-CAB5C3DA5C71}"/>
              </a:ext>
            </a:extLst>
          </p:cNvPr>
          <p:cNvCxnSpPr>
            <a:cxnSpLocks/>
          </p:cNvCxnSpPr>
          <p:nvPr/>
        </p:nvCxnSpPr>
        <p:spPr>
          <a:xfrm flipV="1">
            <a:off x="7723010" y="5882420"/>
            <a:ext cx="258799" cy="150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A83C8E7-3B0F-E2F2-8463-0D126F549669}"/>
              </a:ext>
            </a:extLst>
          </p:cNvPr>
          <p:cNvSpPr txBox="1"/>
          <p:nvPr/>
        </p:nvSpPr>
        <p:spPr>
          <a:xfrm>
            <a:off x="7596856" y="6033381"/>
            <a:ext cx="317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272436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B31F2-E2C1-BD5E-4C7F-885A342F0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816" y="4974611"/>
            <a:ext cx="3162517" cy="1709948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9EF0CEF1-6EA8-72CA-94BC-9E5180F4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" y="56120"/>
            <a:ext cx="9158238" cy="686196"/>
          </a:xfrm>
        </p:spPr>
        <p:txBody>
          <a:bodyPr/>
          <a:lstStyle/>
          <a:p>
            <a:pPr algn="l"/>
            <a:r>
              <a:rPr lang="en-US" altLang="en-US" b="1" dirty="0">
                <a:ea typeface="ＭＳ Ｐゴシック" panose="020B0600070205080204" pitchFamily="34" charset="-128"/>
              </a:rPr>
              <a:t>Ring commissioning highlights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C15EC-0020-B9D2-C77C-781164610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661" y="3497818"/>
            <a:ext cx="3238011" cy="2255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7AFD2-927A-1F06-5763-123F3EBA5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4" y="3614346"/>
            <a:ext cx="2828287" cy="2278452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DC67C83-D097-43A7-BF99-2DF9EA445550}"/>
              </a:ext>
            </a:extLst>
          </p:cNvPr>
          <p:cNvSpPr txBox="1">
            <a:spLocks/>
          </p:cNvSpPr>
          <p:nvPr/>
        </p:nvSpPr>
        <p:spPr>
          <a:xfrm>
            <a:off x="292152" y="705754"/>
            <a:ext cx="7226985" cy="2836719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32" indent="-28574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The Ring operation and its commissioning is a big challenge due to : </a:t>
            </a:r>
          </a:p>
          <a:p>
            <a:r>
              <a:rPr lang="en-GB" sz="1600" dirty="0"/>
              <a:t>high particle density (1 </a:t>
            </a:r>
            <a:r>
              <a:rPr lang="en-GB" sz="1600" dirty="0" err="1"/>
              <a:t>nC</a:t>
            </a:r>
            <a:r>
              <a:rPr lang="en-GB" sz="1600" dirty="0"/>
              <a:t>/bunch) and low energy operation (50-70 MeV) </a:t>
            </a:r>
          </a:p>
          <a:p>
            <a:r>
              <a:rPr lang="en-GB" sz="1600" dirty="0"/>
              <a:t>mismatched beam injection </a:t>
            </a:r>
          </a:p>
          <a:p>
            <a:r>
              <a:rPr lang="en-GB" sz="1600" dirty="0"/>
              <a:t>absence of the synchrotron damping (stored time &lt;&lt; damping time) </a:t>
            </a:r>
          </a:p>
          <a:p>
            <a:r>
              <a:rPr lang="en-GB" sz="1600" dirty="0"/>
              <a:t>strong impact of collective effects (</a:t>
            </a:r>
            <a:r>
              <a:rPr lang="en-GB" sz="1600" dirty="0" err="1"/>
              <a:t>intrabeam</a:t>
            </a:r>
            <a:r>
              <a:rPr lang="en-GB" sz="1600" dirty="0"/>
              <a:t> and Compton scattering, coherent synchrotron radiation, ion instabilities, etc.)</a:t>
            </a:r>
          </a:p>
          <a:p>
            <a:pPr marL="0" indent="0">
              <a:buNone/>
            </a:pPr>
            <a:r>
              <a:rPr lang="en-GB" b="1" dirty="0"/>
              <a:t>Beam dynamics is very different from usual dynamics in synchrotrons </a:t>
            </a:r>
          </a:p>
          <a:p>
            <a:endParaRPr lang="en-GB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4A4734-A155-E513-B868-1464964F6D46}"/>
              </a:ext>
            </a:extLst>
          </p:cNvPr>
          <p:cNvGrpSpPr/>
          <p:nvPr/>
        </p:nvGrpSpPr>
        <p:grpSpPr>
          <a:xfrm>
            <a:off x="8051921" y="246954"/>
            <a:ext cx="3507843" cy="2160412"/>
            <a:chOff x="8757313" y="1366024"/>
            <a:chExt cx="3153036" cy="1864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543F43-A8EE-6FE5-6B46-3D9E31590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7313" y="1366024"/>
              <a:ext cx="3153036" cy="18649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04FEF7-EF57-8986-9BA4-28C3ADB8338E}"/>
                </a:ext>
              </a:extLst>
            </p:cNvPr>
            <p:cNvSpPr txBox="1"/>
            <p:nvPr/>
          </p:nvSpPr>
          <p:spPr>
            <a:xfrm>
              <a:off x="10455852" y="1533111"/>
              <a:ext cx="11661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  <a:effectLst/>
                  <a:latin typeface="Helvetica" pitchFamily="2" charset="0"/>
                </a:rPr>
                <a:t>IBS only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AA999D-8F45-9586-BBE7-CDF379118BAB}"/>
                </a:ext>
              </a:extLst>
            </p:cNvPr>
            <p:cNvSpPr txBox="1"/>
            <p:nvPr/>
          </p:nvSpPr>
          <p:spPr>
            <a:xfrm>
              <a:off x="9973733" y="2298476"/>
              <a:ext cx="16057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effectLst/>
                  <a:latin typeface="Helvetica" pitchFamily="2" charset="0"/>
                </a:rPr>
                <a:t>IBS + Compton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5C54D-8D6F-7912-F4F7-8CFA406E7367}"/>
              </a:ext>
            </a:extLst>
          </p:cNvPr>
          <p:cNvSpPr txBox="1"/>
          <p:nvPr/>
        </p:nvSpPr>
        <p:spPr>
          <a:xfrm>
            <a:off x="391148" y="5839223"/>
            <a:ext cx="1847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 hor./vert. tune</a:t>
            </a:r>
          </a:p>
          <a:p>
            <a:r>
              <a:rPr lang="en-GB" sz="140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3.17/1.64</a:t>
            </a:r>
          </a:p>
        </p:txBody>
      </p:sp>
      <p:sp>
        <p:nvSpPr>
          <p:cNvPr id="19" name="ZoneTexte 36">
            <a:extLst>
              <a:ext uri="{FF2B5EF4-FFF2-40B4-BE49-F238E27FC236}">
                <a16:creationId xmlns:a16="http://schemas.microsoft.com/office/drawing/2014/main" id="{5ABD95EE-F3A5-0080-7BFB-CB00A141CAE4}"/>
              </a:ext>
            </a:extLst>
          </p:cNvPr>
          <p:cNvSpPr txBox="1"/>
          <p:nvPr/>
        </p:nvSpPr>
        <p:spPr>
          <a:xfrm>
            <a:off x="2238458" y="3634659"/>
            <a:ext cx="55899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GB" sz="1400" dirty="0">
                <a:latin typeface="+mn-lt"/>
              </a:rPr>
              <a:t>Tune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9EAC61-4927-2871-3F40-6401D8E192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85868"/>
            <a:ext cx="2355637" cy="17887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646C73-8B63-1CFA-67C0-BB17940B5000}"/>
              </a:ext>
            </a:extLst>
          </p:cNvPr>
          <p:cNvSpPr txBox="1"/>
          <p:nvPr/>
        </p:nvSpPr>
        <p:spPr>
          <a:xfrm>
            <a:off x="2284884" y="5933195"/>
            <a:ext cx="47472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Improvement in beam storage: @10 Hz ~95 %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model vs. real machine: good. </a:t>
            </a:r>
          </a:p>
          <a:p>
            <a:r>
              <a:rPr lang="en-GB" sz="1400" b="1" u="sng" dirty="0">
                <a:solidFill>
                  <a:srgbClr val="C00000"/>
                </a:solidFill>
              </a:rPr>
              <a:t>Work in progress!</a:t>
            </a:r>
          </a:p>
        </p:txBody>
      </p:sp>
      <p:pic>
        <p:nvPicPr>
          <p:cNvPr id="28" name="Image 2">
            <a:extLst>
              <a:ext uri="{FF2B5EF4-FFF2-40B4-BE49-F238E27FC236}">
                <a16:creationId xmlns:a16="http://schemas.microsoft.com/office/drawing/2014/main" id="{6EB41DD4-BD87-F559-FDAB-192B3B9B7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707" y="2359302"/>
            <a:ext cx="3635294" cy="27394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5272A8-D244-52BF-3124-F8501F5865E3}"/>
              </a:ext>
            </a:extLst>
          </p:cNvPr>
          <p:cNvSpPr txBox="1"/>
          <p:nvPr/>
        </p:nvSpPr>
        <p:spPr>
          <a:xfrm>
            <a:off x="9586387" y="3267356"/>
            <a:ext cx="1858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X-ray flux drops by 30 %</a:t>
            </a:r>
          </a:p>
          <a:p>
            <a:r>
              <a:rPr lang="en-GB" sz="1200" dirty="0"/>
              <a:t>in ~60 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2C0F74-CD92-6CE1-1C3D-1151EFBE905F}"/>
              </a:ext>
            </a:extLst>
          </p:cNvPr>
          <p:cNvSpPr txBox="1"/>
          <p:nvPr/>
        </p:nvSpPr>
        <p:spPr>
          <a:xfrm>
            <a:off x="8910727" y="357550"/>
            <a:ext cx="10946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1 </a:t>
            </a:r>
            <a:r>
              <a:rPr lang="en-GB" sz="1200" dirty="0" err="1"/>
              <a:t>nC</a:t>
            </a:r>
            <a:r>
              <a:rPr lang="en-GB" sz="1200" dirty="0"/>
              <a:t>/bunch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B8E6DE-6B75-3043-4A90-94B9E73DE7EB}"/>
              </a:ext>
            </a:extLst>
          </p:cNvPr>
          <p:cNvSpPr txBox="1"/>
          <p:nvPr/>
        </p:nvSpPr>
        <p:spPr>
          <a:xfrm>
            <a:off x="8877187" y="4404618"/>
            <a:ext cx="13531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≲ 100 </a:t>
            </a:r>
            <a:r>
              <a:rPr lang="en-GB" sz="1200" dirty="0" err="1"/>
              <a:t>pC</a:t>
            </a:r>
            <a:r>
              <a:rPr lang="en-GB" sz="1200" dirty="0"/>
              <a:t>/bunch</a:t>
            </a:r>
          </a:p>
        </p:txBody>
      </p:sp>
      <p:sp>
        <p:nvSpPr>
          <p:cNvPr id="32" name="ZoneTexte 36">
            <a:extLst>
              <a:ext uri="{FF2B5EF4-FFF2-40B4-BE49-F238E27FC236}">
                <a16:creationId xmlns:a16="http://schemas.microsoft.com/office/drawing/2014/main" id="{BADDD8DB-5776-72EB-679F-8071D55588F9}"/>
              </a:ext>
            </a:extLst>
          </p:cNvPr>
          <p:cNvSpPr txBox="1"/>
          <p:nvPr/>
        </p:nvSpPr>
        <p:spPr>
          <a:xfrm>
            <a:off x="152751" y="5663709"/>
            <a:ext cx="7918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11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= 0.174</a:t>
            </a:r>
          </a:p>
        </p:txBody>
      </p:sp>
      <p:sp>
        <p:nvSpPr>
          <p:cNvPr id="33" name="ZoneTexte 36">
            <a:extLst>
              <a:ext uri="{FF2B5EF4-FFF2-40B4-BE49-F238E27FC236}">
                <a16:creationId xmlns:a16="http://schemas.microsoft.com/office/drawing/2014/main" id="{103936EB-4CD4-AE47-EE84-16343921B848}"/>
              </a:ext>
            </a:extLst>
          </p:cNvPr>
          <p:cNvSpPr txBox="1"/>
          <p:nvPr/>
        </p:nvSpPr>
        <p:spPr>
          <a:xfrm>
            <a:off x="2212843" y="5655518"/>
            <a:ext cx="74571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US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11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= 0.646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9EFAB73D-40AB-1C92-C397-E8AC259C48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sp>
        <p:nvSpPr>
          <p:cNvPr id="5" name="ZoneTexte 36">
            <a:extLst>
              <a:ext uri="{FF2B5EF4-FFF2-40B4-BE49-F238E27FC236}">
                <a16:creationId xmlns:a16="http://schemas.microsoft.com/office/drawing/2014/main" id="{968D81E9-0D20-D0D4-847B-AFD155A0F79E}"/>
              </a:ext>
            </a:extLst>
          </p:cNvPr>
          <p:cNvSpPr txBox="1"/>
          <p:nvPr/>
        </p:nvSpPr>
        <p:spPr>
          <a:xfrm>
            <a:off x="7291147" y="5098739"/>
            <a:ext cx="596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GB" sz="1400" dirty="0">
                <a:latin typeface="+mn-lt"/>
              </a:rPr>
              <a:t>Orbit</a:t>
            </a:r>
          </a:p>
        </p:txBody>
      </p:sp>
      <p:sp>
        <p:nvSpPr>
          <p:cNvPr id="7" name="ZoneTexte 36">
            <a:extLst>
              <a:ext uri="{FF2B5EF4-FFF2-40B4-BE49-F238E27FC236}">
                <a16:creationId xmlns:a16="http://schemas.microsoft.com/office/drawing/2014/main" id="{16594A4B-D7E5-60B4-F29D-AC6E05EB7BA6}"/>
              </a:ext>
            </a:extLst>
          </p:cNvPr>
          <p:cNvSpPr txBox="1"/>
          <p:nvPr/>
        </p:nvSpPr>
        <p:spPr>
          <a:xfrm>
            <a:off x="4179390" y="3571240"/>
            <a:ext cx="100380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GB" sz="1400" dirty="0">
                <a:latin typeface="+mn-lt"/>
              </a:rPr>
              <a:t>Dispersion</a:t>
            </a:r>
          </a:p>
        </p:txBody>
      </p:sp>
      <p:sp>
        <p:nvSpPr>
          <p:cNvPr id="9" name="ZoneTexte 36">
            <a:extLst>
              <a:ext uri="{FF2B5EF4-FFF2-40B4-BE49-F238E27FC236}">
                <a16:creationId xmlns:a16="http://schemas.microsoft.com/office/drawing/2014/main" id="{6276F799-F1C6-5D06-5A5D-06F8A7D01958}"/>
              </a:ext>
            </a:extLst>
          </p:cNvPr>
          <p:cNvSpPr txBox="1"/>
          <p:nvPr/>
        </p:nvSpPr>
        <p:spPr>
          <a:xfrm>
            <a:off x="6461721" y="4446749"/>
            <a:ext cx="129875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GB" sz="1400" dirty="0">
                <a:latin typeface="+mn-lt"/>
              </a:rPr>
              <a:t>Stored charge</a:t>
            </a:r>
          </a:p>
        </p:txBody>
      </p:sp>
    </p:spTree>
    <p:extLst>
      <p:ext uri="{BB962C8B-B14F-4D97-AF65-F5344CB8AC3E}">
        <p14:creationId xmlns:p14="http://schemas.microsoft.com/office/powerpoint/2010/main" val="15785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FCE45-EF35-2403-7A21-690BD1127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5" y="1407977"/>
            <a:ext cx="5890673" cy="2190900"/>
          </a:xfrm>
          <a:prstGeom prst="rect">
            <a:avLst/>
          </a:prstGeom>
        </p:spPr>
      </p:pic>
      <p:sp>
        <p:nvSpPr>
          <p:cNvPr id="4" name="ZoneTexte 36">
            <a:extLst>
              <a:ext uri="{FF2B5EF4-FFF2-40B4-BE49-F238E27FC236}">
                <a16:creationId xmlns:a16="http://schemas.microsoft.com/office/drawing/2014/main" id="{1BE083BC-456B-11A8-726D-6203F15B735A}"/>
              </a:ext>
            </a:extLst>
          </p:cNvPr>
          <p:cNvSpPr txBox="1"/>
          <p:nvPr/>
        </p:nvSpPr>
        <p:spPr>
          <a:xfrm>
            <a:off x="4190960" y="3618222"/>
            <a:ext cx="248933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GB" sz="1400" b="1" dirty="0">
                <a:solidFill>
                  <a:prstClr val="black"/>
                </a:solidFill>
                <a:latin typeface="Garamond" panose="02020404030301010803" pitchFamily="18" charset="0"/>
              </a:rPr>
              <a:t>Short and small-radius dipoles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D2838-5D7C-760A-8ABA-9B9895E83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55" y="3633673"/>
            <a:ext cx="2605234" cy="174149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FA03525-F0F2-425D-991B-69B94320E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9112" y="1490993"/>
            <a:ext cx="3915095" cy="26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2">
            <a:extLst>
              <a:ext uri="{FF2B5EF4-FFF2-40B4-BE49-F238E27FC236}">
                <a16:creationId xmlns:a16="http://schemas.microsoft.com/office/drawing/2014/main" id="{54B3B49D-435D-9E29-FF79-F2B4115C8347}"/>
              </a:ext>
            </a:extLst>
          </p:cNvPr>
          <p:cNvCxnSpPr>
            <a:cxnSpLocks/>
          </p:cNvCxnSpPr>
          <p:nvPr/>
        </p:nvCxnSpPr>
        <p:spPr>
          <a:xfrm>
            <a:off x="9325087" y="2521345"/>
            <a:ext cx="1800285" cy="157931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4">
            <a:extLst>
              <a:ext uri="{FF2B5EF4-FFF2-40B4-BE49-F238E27FC236}">
                <a16:creationId xmlns:a16="http://schemas.microsoft.com/office/drawing/2014/main" id="{EC8561E1-749F-ABCF-E92B-ACDC8A3340A5}"/>
              </a:ext>
            </a:extLst>
          </p:cNvPr>
          <p:cNvCxnSpPr>
            <a:cxnSpLocks/>
          </p:cNvCxnSpPr>
          <p:nvPr/>
        </p:nvCxnSpPr>
        <p:spPr>
          <a:xfrm rot="2460000" flipV="1">
            <a:off x="9563451" y="2120565"/>
            <a:ext cx="0" cy="288000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15">
            <a:extLst>
              <a:ext uri="{FF2B5EF4-FFF2-40B4-BE49-F238E27FC236}">
                <a16:creationId xmlns:a16="http://schemas.microsoft.com/office/drawing/2014/main" id="{A5662543-D061-9A30-DAE2-EB3B4AA5D7DA}"/>
              </a:ext>
            </a:extLst>
          </p:cNvPr>
          <p:cNvCxnSpPr>
            <a:cxnSpLocks/>
          </p:cNvCxnSpPr>
          <p:nvPr/>
        </p:nvCxnSpPr>
        <p:spPr>
          <a:xfrm rot="2460000" flipV="1">
            <a:off x="9683193" y="2240307"/>
            <a:ext cx="0" cy="288000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CE8B5-2E2A-D18C-D4F9-CF30D30B8E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720" y="4029436"/>
            <a:ext cx="3174321" cy="1737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DECE7-BEE3-9787-C479-F53D956B1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540" y="3190759"/>
            <a:ext cx="1020492" cy="1171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71680A-9D5D-92C3-B6BE-2FFB028316FF}"/>
              </a:ext>
            </a:extLst>
          </p:cNvPr>
          <p:cNvSpPr txBox="1"/>
          <p:nvPr/>
        </p:nvSpPr>
        <p:spPr>
          <a:xfrm>
            <a:off x="1600020" y="824439"/>
            <a:ext cx="8177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The RF frequency was found to be </a:t>
            </a:r>
            <a:r>
              <a:rPr lang="en-GB" dirty="0"/>
              <a:t>~</a:t>
            </a:r>
            <a:r>
              <a:rPr lang="en-GB" sz="1800" dirty="0"/>
              <a:t>0.4 MHz higher. A big difficulty for synchronization with the Fabry-Perot cavity laser (limited BW, ≤ 0.25 MHz)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FCF6EA-251C-80B5-24D3-1CBFC0A54E95}"/>
              </a:ext>
            </a:extLst>
          </p:cNvPr>
          <p:cNvSpPr/>
          <p:nvPr/>
        </p:nvSpPr>
        <p:spPr>
          <a:xfrm>
            <a:off x="85565" y="5797333"/>
            <a:ext cx="8496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</a:rPr>
              <a:t>To guarantee the high-intensity X-ray production: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</a:rPr>
              <a:t>mechanical extension of the ring by ~12 mm</a:t>
            </a:r>
            <a:endParaRPr lang="en-GB" spc="-1" dirty="0"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454013-8307-2063-BF58-521B640D7BA0}"/>
              </a:ext>
            </a:extLst>
          </p:cNvPr>
          <p:cNvSpPr txBox="1"/>
          <p:nvPr/>
        </p:nvSpPr>
        <p:spPr>
          <a:xfrm>
            <a:off x="4612544" y="2053369"/>
            <a:ext cx="3174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☞ shorter pathlength and </a:t>
            </a:r>
            <a:b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so smaller total circumference</a:t>
            </a:r>
            <a:endParaRPr lang="en-GB" sz="1600" dirty="0"/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F34A3A7C-5660-40C0-F5C6-C1173050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6" y="56120"/>
            <a:ext cx="10047120" cy="686196"/>
          </a:xfrm>
        </p:spPr>
        <p:txBody>
          <a:bodyPr/>
          <a:lstStyle/>
          <a:p>
            <a:pPr algn="l"/>
            <a:r>
              <a:rPr lang="en-US" altLang="en-US" b="1" dirty="0">
                <a:ea typeface="ＭＳ Ｐゴシック" panose="020B0600070205080204" pitchFamily="34" charset="-128"/>
              </a:rPr>
              <a:t>An unexpected find: shorter circumference</a:t>
            </a:r>
            <a:endParaRPr lang="en-GB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DE02F0-5837-9375-464D-689810390CF1}"/>
              </a:ext>
            </a:extLst>
          </p:cNvPr>
          <p:cNvSpPr txBox="1"/>
          <p:nvPr/>
        </p:nvSpPr>
        <p:spPr>
          <a:xfrm>
            <a:off x="10258816" y="372984"/>
            <a:ext cx="14279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latin typeface="Helvetica" pitchFamily="2" charset="0"/>
                <a:sym typeface="Wingdings" pitchFamily="2" charset="2"/>
              </a:rPr>
              <a:t>EXAMPLE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9CC2C473-E676-89E9-9F29-602D6542E4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42726EB-FA19-02A8-6783-B674815DE90E}"/>
              </a:ext>
            </a:extLst>
          </p:cNvPr>
          <p:cNvGrpSpPr/>
          <p:nvPr/>
        </p:nvGrpSpPr>
        <p:grpSpPr>
          <a:xfrm>
            <a:off x="8019112" y="4352774"/>
            <a:ext cx="4176464" cy="2505226"/>
            <a:chOff x="193879" y="0"/>
            <a:chExt cx="4472428" cy="281597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2FD2417-A175-E455-5CCB-5A68F46EAF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3879" y="0"/>
              <a:ext cx="4472428" cy="2815973"/>
              <a:chOff x="193878" y="1"/>
              <a:chExt cx="7577868" cy="4771250"/>
            </a:xfrm>
          </p:grpSpPr>
          <p:pic>
            <p:nvPicPr>
              <p:cNvPr id="13" name="Picture 5">
                <a:extLst>
                  <a:ext uri="{FF2B5EF4-FFF2-40B4-BE49-F238E27FC236}">
                    <a16:creationId xmlns:a16="http://schemas.microsoft.com/office/drawing/2014/main" id="{AD03B6C6-5925-DF98-DB72-6866CDC80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878" y="1"/>
                <a:ext cx="7577868" cy="4771250"/>
              </a:xfrm>
              <a:prstGeom prst="rect">
                <a:avLst/>
              </a:prstGeom>
            </p:spPr>
          </p:pic>
          <p:sp>
            <p:nvSpPr>
              <p:cNvPr id="15" name="Direct Access Storage 1">
                <a:extLst>
                  <a:ext uri="{FF2B5EF4-FFF2-40B4-BE49-F238E27FC236}">
                    <a16:creationId xmlns:a16="http://schemas.microsoft.com/office/drawing/2014/main" id="{278E3FA6-6B12-0EEB-D175-B252351257AB}"/>
                  </a:ext>
                </a:extLst>
              </p:cNvPr>
              <p:cNvSpPr/>
              <p:nvPr/>
            </p:nvSpPr>
            <p:spPr>
              <a:xfrm>
                <a:off x="2452621" y="773552"/>
                <a:ext cx="166170" cy="389641"/>
              </a:xfrm>
              <a:prstGeom prst="flowChartMagneticDrum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  <p:sp>
            <p:nvSpPr>
              <p:cNvPr id="16" name="Direct Access Storage 6">
                <a:extLst>
                  <a:ext uri="{FF2B5EF4-FFF2-40B4-BE49-F238E27FC236}">
                    <a16:creationId xmlns:a16="http://schemas.microsoft.com/office/drawing/2014/main" id="{B2DFAEAB-3FE7-9091-1184-B3CCFEC652A6}"/>
                  </a:ext>
                </a:extLst>
              </p:cNvPr>
              <p:cNvSpPr/>
              <p:nvPr/>
            </p:nvSpPr>
            <p:spPr>
              <a:xfrm>
                <a:off x="2452621" y="3503902"/>
                <a:ext cx="166170" cy="389641"/>
              </a:xfrm>
              <a:prstGeom prst="flowChartMagneticDrum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9A6F89BF-6163-9404-8B7E-789729128825}"/>
                </a:ext>
              </a:extLst>
            </p:cNvPr>
            <p:cNvSpPr txBox="1"/>
            <p:nvPr/>
          </p:nvSpPr>
          <p:spPr>
            <a:xfrm>
              <a:off x="1555320" y="1728089"/>
              <a:ext cx="1438214" cy="364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7" dirty="0"/>
                <a:t>+6mm drifts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86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2" y="1"/>
            <a:ext cx="8598907" cy="686196"/>
          </a:xfrm>
        </p:spPr>
        <p:txBody>
          <a:bodyPr/>
          <a:lstStyle/>
          <a:p>
            <a:pPr algn="l"/>
            <a:r>
              <a:rPr lang="en-GB" b="1" dirty="0"/>
              <a:t>Fabry-Perot cavity @</a:t>
            </a:r>
            <a:r>
              <a:rPr lang="en-GB" b="1" dirty="0" err="1"/>
              <a:t>ThomX</a:t>
            </a:r>
            <a:endParaRPr lang="en-GB" b="1" dirty="0"/>
          </a:p>
        </p:txBody>
      </p:sp>
      <p:pic>
        <p:nvPicPr>
          <p:cNvPr id="3" name="Objet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6" t="-4382" r="-14223" b="-3683"/>
          <a:stretch>
            <a:fillRect/>
          </a:stretch>
        </p:blipFill>
        <p:spPr bwMode="auto">
          <a:xfrm>
            <a:off x="6096000" y="343099"/>
            <a:ext cx="5857380" cy="494459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831" y="3975097"/>
            <a:ext cx="4567757" cy="223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1B8BC8-5CD0-4013-BABA-D1EBE0A8BBDD}"/>
              </a:ext>
            </a:extLst>
          </p:cNvPr>
          <p:cNvSpPr/>
          <p:nvPr/>
        </p:nvSpPr>
        <p:spPr>
          <a:xfrm>
            <a:off x="313404" y="6144313"/>
            <a:ext cx="5122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/>
              <a:t>Optical table is installed on the </a:t>
            </a:r>
            <a:r>
              <a:rPr lang="en-GB" sz="1400" i="1" dirty="0" err="1"/>
              <a:t>hexapode</a:t>
            </a:r>
            <a:r>
              <a:rPr lang="en-GB" sz="1400" i="1" dirty="0"/>
              <a:t> (</a:t>
            </a:r>
            <a:r>
              <a:rPr lang="en-GB" sz="1400" baseline="0" dirty="0"/>
              <a:t>µm precision</a:t>
            </a:r>
            <a:r>
              <a:rPr lang="en-GB" sz="1400" i="1" dirty="0"/>
              <a:t>)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CA1DD57-ED97-CA86-0C33-2B1A1EC1A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2" y="873303"/>
            <a:ext cx="4979688" cy="31162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altLang="fr-FR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Oscil</a:t>
            </a: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LASER  40 </a:t>
            </a:r>
            <a:r>
              <a:rPr lang="en-US" altLang="fr-FR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33.3 MHz, 10-15 </a:t>
            </a:r>
            <a:r>
              <a:rPr lang="en-US" altLang="fr-FR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1031 nm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Optical FIBER AMPLIFICATION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</a:t>
            </a: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(fibers doped with Ytterbium)       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  50 - 100 W   </a:t>
            </a: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(1 </a:t>
            </a: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- 2 </a:t>
            </a:r>
            <a:r>
              <a:rPr lang="el-GR" alt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J/pulse)</a:t>
            </a: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</a:t>
            </a:r>
            <a:endParaRPr lang="en-US" alt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fontAlgn="base" hangingPunct="1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Optical CAVITY AMPLIFICATION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fr-FR" sz="1600" b="1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4 mirrors planar cavity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2 plan &amp; 2 spherical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fr-FR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Optical path ~ 9 m</a:t>
            </a:r>
          </a:p>
          <a:p>
            <a:pPr eaLnBrk="1" fontAlgn="base" hangingPunct="1">
              <a:spcAft>
                <a:spcPts val="300"/>
              </a:spcAft>
            </a:pPr>
            <a:r>
              <a:rPr lang="en-US" alt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Gain 10000    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4C52D50F-AD78-7C96-4AFC-FCC736989BEF}"/>
              </a:ext>
            </a:extLst>
          </p:cNvPr>
          <p:cNvSpPr txBox="1"/>
          <p:nvPr/>
        </p:nvSpPr>
        <p:spPr>
          <a:xfrm>
            <a:off x="5075216" y="4818214"/>
            <a:ext cx="362310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1" fontAlgn="base" hangingPunct="1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0.5 - 1 MW stored power</a:t>
            </a:r>
          </a:p>
          <a:p>
            <a:pPr marL="342900" indent="-342900" fontAlgn="base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 	~ 10 </a:t>
            </a:r>
            <a:r>
              <a:rPr lang="en-US" altLang="fr-FR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(rms)  </a:t>
            </a:r>
          </a:p>
          <a:p>
            <a:pPr marL="342900" indent="-342900" fontAlgn="base"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 size 	~ 70  </a:t>
            </a:r>
            <a:r>
              <a:rPr lang="el-GR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fr-FR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 (rms)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98839BB-8643-9A6B-648C-C3DE4D8F931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2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4"/>
    </mc:Choice>
    <mc:Fallback xmlns="">
      <p:transition spd="slow" advTm="1608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" y="1"/>
            <a:ext cx="8598907" cy="686196"/>
          </a:xfrm>
        </p:spPr>
        <p:txBody>
          <a:bodyPr/>
          <a:lstStyle/>
          <a:p>
            <a:pPr algn="l"/>
            <a:r>
              <a:rPr lang="en-GB" b="1" dirty="0"/>
              <a:t>X-line design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D741E2D-E1EA-3B71-5C32-99E162F6AA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2D82C1-B523-F8DC-DFC2-E74656D44039}"/>
              </a:ext>
            </a:extLst>
          </p:cNvPr>
          <p:cNvGrpSpPr/>
          <p:nvPr/>
        </p:nvGrpSpPr>
        <p:grpSpPr>
          <a:xfrm>
            <a:off x="101385" y="800587"/>
            <a:ext cx="9238164" cy="5221411"/>
            <a:chOff x="101385" y="800587"/>
            <a:chExt cx="9238164" cy="5221411"/>
          </a:xfrm>
        </p:grpSpPr>
        <p:pic>
          <p:nvPicPr>
            <p:cNvPr id="12290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1385" y="800587"/>
              <a:ext cx="9238164" cy="522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0">
              <a:extLst>
                <a:ext uri="{FF2B5EF4-FFF2-40B4-BE49-F238E27FC236}">
                  <a16:creationId xmlns:a16="http://schemas.microsoft.com/office/drawing/2014/main" id="{25892D28-2861-E561-F310-26C1995E4D9C}"/>
                </a:ext>
              </a:extLst>
            </p:cNvPr>
            <p:cNvSpPr txBox="1"/>
            <p:nvPr/>
          </p:nvSpPr>
          <p:spPr>
            <a:xfrm>
              <a:off x="7012249" y="3123367"/>
              <a:ext cx="1664238" cy="70788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Experimental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      X-hutch</a:t>
              </a:r>
            </a:p>
          </p:txBody>
        </p:sp>
        <p:sp>
          <p:nvSpPr>
            <p:cNvPr id="19" name="ZoneTexte 11">
              <a:extLst>
                <a:ext uri="{FF2B5EF4-FFF2-40B4-BE49-F238E27FC236}">
                  <a16:creationId xmlns:a16="http://schemas.microsoft.com/office/drawing/2014/main" id="{8566A45A-CCE4-26B5-3191-1E19DABC26B9}"/>
                </a:ext>
              </a:extLst>
            </p:cNvPr>
            <p:cNvSpPr txBox="1"/>
            <p:nvPr/>
          </p:nvSpPr>
          <p:spPr>
            <a:xfrm>
              <a:off x="560728" y="2918572"/>
              <a:ext cx="1365182" cy="4001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>
                  <a:latin typeface="Garamond" panose="02020404030301010803" pitchFamily="18" charset="0"/>
                </a:rPr>
                <a:t>BUNKER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279826" y="2395139"/>
            <a:ext cx="6776100" cy="4003707"/>
            <a:chOff x="4279826" y="2483291"/>
            <a:chExt cx="6776099" cy="4003706"/>
          </a:xfrm>
        </p:grpSpPr>
        <p:sp>
          <p:nvSpPr>
            <p:cNvPr id="5" name="Ellipse 4"/>
            <p:cNvSpPr/>
            <p:nvPr/>
          </p:nvSpPr>
          <p:spPr>
            <a:xfrm>
              <a:off x="4279826" y="2483291"/>
              <a:ext cx="1141309" cy="1296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Connecteur droit avec flèche 5"/>
            <p:cNvCxnSpPr>
              <a:stCxn id="28" idx="0"/>
              <a:endCxn id="5" idx="5"/>
            </p:cNvCxnSpPr>
            <p:nvPr/>
          </p:nvCxnSpPr>
          <p:spPr>
            <a:xfrm flipH="1" flipV="1">
              <a:off x="5253994" y="3589619"/>
              <a:ext cx="848175" cy="857699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7478726" y="4657901"/>
              <a:ext cx="3577199" cy="1631216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GB" altLang="fr-FR" sz="1600" b="1" u="sng" dirty="0">
                  <a:solidFill>
                    <a:srgbClr val="FF9900"/>
                  </a:solidFill>
                  <a:latin typeface="Calibri" pitchFamily="34" charset="0"/>
                </a:rPr>
                <a:t>Table 1</a:t>
              </a:r>
              <a:r>
                <a:rPr lang="en-GB" altLang="fr-FR" sz="1600" b="1" dirty="0">
                  <a:solidFill>
                    <a:srgbClr val="FF9900"/>
                  </a:solidFill>
                  <a:latin typeface="Calibri" pitchFamily="34" charset="0"/>
                </a:rPr>
                <a:t> (igloo)</a:t>
              </a:r>
              <a:endParaRPr lang="en-GB" altLang="fr-FR" sz="1600" dirty="0">
                <a:solidFill>
                  <a:srgbClr val="FF9900"/>
                </a:solidFill>
                <a:latin typeface="Calibri" pitchFamily="34" charset="0"/>
              </a:endParaRP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FF9900"/>
                  </a:solidFill>
                  <a:latin typeface="Calibri" pitchFamily="34" charset="0"/>
                </a:rPr>
                <a:t>Follow the beam line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FF9900"/>
                  </a:solidFill>
                  <a:latin typeface="Calibri" pitchFamily="34" charset="0"/>
                </a:rPr>
                <a:t>On-line monitoring of the X-ray beam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FF9900"/>
                  </a:solidFill>
                  <a:latin typeface="Calibri" pitchFamily="34" charset="0"/>
                </a:rPr>
                <a:t>BW selection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FF9900"/>
                  </a:solidFill>
                  <a:latin typeface="Calibri" pitchFamily="34" charset="0"/>
                </a:rPr>
                <a:t>Collimation et focusing of the X-ray beam (</a:t>
              </a:r>
              <a:r>
                <a:rPr lang="en-GB" altLang="fr-FR" sz="2000" b="1" dirty="0" err="1">
                  <a:solidFill>
                    <a:srgbClr val="FF9900"/>
                  </a:solidFill>
                  <a:latin typeface="Calibri" pitchFamily="34" charset="0"/>
                </a:rPr>
                <a:t>transfocator</a:t>
              </a:r>
              <a:r>
                <a:rPr lang="en-GB" altLang="fr-FR" sz="1600" dirty="0">
                  <a:solidFill>
                    <a:srgbClr val="FF9900"/>
                  </a:solidFill>
                  <a:latin typeface="Calibri" pitchFamily="34" charset="0"/>
                </a:rPr>
                <a:t>)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4932015" y="4447318"/>
              <a:ext cx="2340308" cy="2039679"/>
              <a:chOff x="4761894" y="5427770"/>
              <a:chExt cx="2340308" cy="2039679"/>
            </a:xfrm>
          </p:grpSpPr>
          <p:sp>
            <p:nvSpPr>
              <p:cNvPr id="28" name="Rectangle 27"/>
              <p:cNvSpPr>
                <a:spLocks noChangeAspect="1"/>
              </p:cNvSpPr>
              <p:nvPr/>
            </p:nvSpPr>
            <p:spPr>
              <a:xfrm>
                <a:off x="4761894" y="5427770"/>
                <a:ext cx="2340308" cy="2039679"/>
              </a:xfrm>
              <a:prstGeom prst="rect">
                <a:avLst/>
              </a:prstGeom>
              <a:solidFill>
                <a:srgbClr val="F8F8F8"/>
              </a:solidFill>
              <a:ln w="571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29" name="Picture 16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25095" y="5591400"/>
                <a:ext cx="2073451" cy="171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" name="Groupe 39"/>
          <p:cNvGrpSpPr/>
          <p:nvPr/>
        </p:nvGrpSpPr>
        <p:grpSpPr>
          <a:xfrm>
            <a:off x="6531071" y="895676"/>
            <a:ext cx="5581421" cy="3655853"/>
            <a:chOff x="6531070" y="908412"/>
            <a:chExt cx="5581421" cy="3655853"/>
          </a:xfrm>
        </p:grpSpPr>
        <p:sp>
          <p:nvSpPr>
            <p:cNvPr id="12298" name="Text Box 14"/>
            <p:cNvSpPr txBox="1">
              <a:spLocks noChangeArrowheads="1"/>
            </p:cNvSpPr>
            <p:nvPr/>
          </p:nvSpPr>
          <p:spPr bwMode="auto">
            <a:xfrm>
              <a:off x="8786474" y="2994605"/>
              <a:ext cx="3326017" cy="156966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GB" altLang="fr-FR" sz="1600" b="1" dirty="0">
                  <a:solidFill>
                    <a:srgbClr val="00B050"/>
                  </a:solidFill>
                  <a:latin typeface="Calibri" pitchFamily="34" charset="0"/>
                </a:rPr>
                <a:t>T</a:t>
              </a:r>
              <a:r>
                <a:rPr lang="en-GB" altLang="fr-FR" sz="1600" b="1" u="sng" dirty="0">
                  <a:solidFill>
                    <a:srgbClr val="00B050"/>
                  </a:solidFill>
                  <a:latin typeface="Calibri" pitchFamily="34" charset="0"/>
                </a:rPr>
                <a:t>able 2</a:t>
              </a:r>
              <a:r>
                <a:rPr lang="en-GB" altLang="fr-FR" sz="1600" b="1" dirty="0">
                  <a:solidFill>
                    <a:srgbClr val="00B050"/>
                  </a:solidFill>
                  <a:latin typeface="Calibri" pitchFamily="34" charset="0"/>
                </a:rPr>
                <a:t> (hall D1)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00B050"/>
                  </a:solidFill>
                  <a:latin typeface="Calibri" pitchFamily="34" charset="0"/>
                </a:rPr>
                <a:t>Characterization of the X-rays 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00B050"/>
                  </a:solidFill>
                  <a:latin typeface="Calibri" pitchFamily="34" charset="0"/>
                </a:rPr>
                <a:t>Monochromator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00B050"/>
                  </a:solidFill>
                  <a:latin typeface="Calibri" pitchFamily="34" charset="0"/>
                </a:rPr>
                <a:t>Experimental set-ups</a:t>
              </a:r>
            </a:p>
            <a:p>
              <a:pPr marL="285744" indent="-285744">
                <a:spcBef>
                  <a:spcPct val="0"/>
                </a:spcBef>
              </a:pPr>
              <a:r>
                <a:rPr lang="en-GB" altLang="fr-FR" sz="1600" dirty="0">
                  <a:solidFill>
                    <a:srgbClr val="00B050"/>
                  </a:solidFill>
                  <a:latin typeface="Calibri" pitchFamily="34" charset="0"/>
                </a:rPr>
                <a:t>Detectors (spectrometers, X-ray cameras, etc.)</a:t>
              </a:r>
            </a:p>
          </p:txBody>
        </p:sp>
        <p:cxnSp>
          <p:nvCxnSpPr>
            <p:cNvPr id="22" name="Connecteur droit avec flèche 21"/>
            <p:cNvCxnSpPr>
              <a:stCxn id="2" idx="1"/>
              <a:endCxn id="39" idx="6"/>
            </p:cNvCxnSpPr>
            <p:nvPr/>
          </p:nvCxnSpPr>
          <p:spPr>
            <a:xfrm flipH="1">
              <a:off x="7876394" y="1750714"/>
              <a:ext cx="628927" cy="69958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519"/>
            <a:stretch/>
          </p:blipFill>
          <p:spPr>
            <a:xfrm>
              <a:off x="8505321" y="908412"/>
              <a:ext cx="3496741" cy="1684604"/>
            </a:xfrm>
            <a:prstGeom prst="rect">
              <a:avLst/>
            </a:prstGeom>
            <a:ln w="57150">
              <a:solidFill>
                <a:srgbClr val="00B050"/>
              </a:solidFill>
            </a:ln>
          </p:spPr>
        </p:pic>
        <p:sp>
          <p:nvSpPr>
            <p:cNvPr id="39" name="Ellipse 38"/>
            <p:cNvSpPr/>
            <p:nvPr/>
          </p:nvSpPr>
          <p:spPr>
            <a:xfrm>
              <a:off x="6531070" y="1769235"/>
              <a:ext cx="1345324" cy="136212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125B32-82E5-9C8B-0787-D4393D9CBFAA}"/>
              </a:ext>
            </a:extLst>
          </p:cNvPr>
          <p:cNvGrpSpPr/>
          <p:nvPr/>
        </p:nvGrpSpPr>
        <p:grpSpPr>
          <a:xfrm>
            <a:off x="539683" y="821328"/>
            <a:ext cx="10186337" cy="5179928"/>
            <a:chOff x="776071" y="826017"/>
            <a:chExt cx="10186337" cy="51799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0AC710-EFFF-9925-E972-341E03860079}"/>
                </a:ext>
              </a:extLst>
            </p:cNvPr>
            <p:cNvSpPr/>
            <p:nvPr/>
          </p:nvSpPr>
          <p:spPr>
            <a:xfrm>
              <a:off x="776071" y="826017"/>
              <a:ext cx="10186337" cy="51799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7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Image 18">
              <a:extLst>
                <a:ext uri="{FF2B5EF4-FFF2-40B4-BE49-F238E27FC236}">
                  <a16:creationId xmlns:a16="http://schemas.microsoft.com/office/drawing/2014/main" id="{A3F31784-3F95-F843-9B9E-C6FF16458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899" y="1707039"/>
              <a:ext cx="4665910" cy="293637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ZoneTexte 19">
              <a:extLst>
                <a:ext uri="{FF2B5EF4-FFF2-40B4-BE49-F238E27FC236}">
                  <a16:creationId xmlns:a16="http://schemas.microsoft.com/office/drawing/2014/main" id="{F4ACBDAC-4ABB-EC7D-FD62-2DEBF2F29302}"/>
                </a:ext>
              </a:extLst>
            </p:cNvPr>
            <p:cNvSpPr txBox="1"/>
            <p:nvPr/>
          </p:nvSpPr>
          <p:spPr>
            <a:xfrm>
              <a:off x="1496291" y="4959981"/>
              <a:ext cx="3697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X-LINE elements inside bunker</a:t>
              </a:r>
            </a:p>
          </p:txBody>
        </p:sp>
        <p:pic>
          <p:nvPicPr>
            <p:cNvPr id="14" name="Image 2">
              <a:extLst>
                <a:ext uri="{FF2B5EF4-FFF2-40B4-BE49-F238E27FC236}">
                  <a16:creationId xmlns:a16="http://schemas.microsoft.com/office/drawing/2014/main" id="{6133E8DA-BAFE-6816-ECEA-4011FD9F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802" y="1707039"/>
              <a:ext cx="4461164" cy="297410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5" name="ZoneTexte 19">
              <a:extLst>
                <a:ext uri="{FF2B5EF4-FFF2-40B4-BE49-F238E27FC236}">
                  <a16:creationId xmlns:a16="http://schemas.microsoft.com/office/drawing/2014/main" id="{526F7515-1EA7-D1C2-7CB2-5A1385692727}"/>
                </a:ext>
              </a:extLst>
            </p:cNvPr>
            <p:cNvSpPr txBox="1"/>
            <p:nvPr/>
          </p:nvSpPr>
          <p:spPr>
            <a:xfrm>
              <a:off x="6812884" y="4959981"/>
              <a:ext cx="24309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X-LINE in X-Hutch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50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2"/>
    </mc:Choice>
    <mc:Fallback xmlns="">
      <p:transition spd="slow" advTm="2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1836B-9197-9418-3B5B-BE890830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82" y="265335"/>
            <a:ext cx="8598907" cy="914400"/>
          </a:xfrm>
        </p:spPr>
        <p:txBody>
          <a:bodyPr/>
          <a:lstStyle/>
          <a:p>
            <a:r>
              <a:rPr lang="fr-FR" b="1" dirty="0"/>
              <a:t>The first X-rays</a:t>
            </a:r>
            <a:endParaRPr lang="en-GB" b="1" dirty="0"/>
          </a:p>
        </p:txBody>
      </p: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E5600A7F-3DD5-2834-6C2C-1DAC7CDE0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2326" y="389024"/>
            <a:ext cx="914400" cy="914400"/>
          </a:xfrm>
          <a:prstGeom prst="rect">
            <a:avLst/>
          </a:prstGeom>
        </p:spPr>
      </p:pic>
      <p:sp>
        <p:nvSpPr>
          <p:cNvPr id="2" name="ZoneTexte 36">
            <a:extLst>
              <a:ext uri="{FF2B5EF4-FFF2-40B4-BE49-F238E27FC236}">
                <a16:creationId xmlns:a16="http://schemas.microsoft.com/office/drawing/2014/main" id="{D3F4AC7E-1884-1DFB-97B2-91B1DFF2F64A}"/>
              </a:ext>
            </a:extLst>
          </p:cNvPr>
          <p:cNvSpPr txBox="1"/>
          <p:nvPr/>
        </p:nvSpPr>
        <p:spPr>
          <a:xfrm>
            <a:off x="7256958" y="1076989"/>
            <a:ext cx="18036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7000"/>
            </a:solidFill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fr-FR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23 June 2023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07C7F88-7542-5F89-E3CD-9E52649D8A7F}"/>
              </a:ext>
            </a:extLst>
          </p:cNvPr>
          <p:cNvSpPr/>
          <p:nvPr/>
        </p:nvSpPr>
        <p:spPr>
          <a:xfrm>
            <a:off x="439438" y="1427113"/>
            <a:ext cx="6328785" cy="4235582"/>
          </a:xfrm>
          <a:prstGeom prst="roundRect">
            <a:avLst/>
          </a:prstGeom>
          <a:noFill/>
          <a:ln w="38100">
            <a:solidFill>
              <a:srgbClr val="FF7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F712D9-A516-8F09-BC0A-CE433B11687D}"/>
              </a:ext>
            </a:extLst>
          </p:cNvPr>
          <p:cNvGrpSpPr/>
          <p:nvPr/>
        </p:nvGrpSpPr>
        <p:grpSpPr>
          <a:xfrm>
            <a:off x="515403" y="1581377"/>
            <a:ext cx="5988616" cy="3784485"/>
            <a:chOff x="6109013" y="283262"/>
            <a:chExt cx="5320089" cy="3146104"/>
          </a:xfrm>
        </p:grpSpPr>
        <p:pic>
          <p:nvPicPr>
            <p:cNvPr id="10" name="Image 10">
              <a:extLst>
                <a:ext uri="{FF2B5EF4-FFF2-40B4-BE49-F238E27FC236}">
                  <a16:creationId xmlns:a16="http://schemas.microsoft.com/office/drawing/2014/main" id="{6CDEFB79-4FDE-603B-B23A-F8C87EBD8AB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8571" y="647918"/>
              <a:ext cx="4889617" cy="2781448"/>
            </a:xfrm>
            <a:prstGeom prst="rect">
              <a:avLst/>
            </a:prstGeom>
          </p:spPr>
        </p:pic>
        <p:sp>
          <p:nvSpPr>
            <p:cNvPr id="11" name="ZoneTexte 11">
              <a:extLst>
                <a:ext uri="{FF2B5EF4-FFF2-40B4-BE49-F238E27FC236}">
                  <a16:creationId xmlns:a16="http://schemas.microsoft.com/office/drawing/2014/main" id="{87B00C42-42B6-5717-1989-722EA3F26126}"/>
                </a:ext>
              </a:extLst>
            </p:cNvPr>
            <p:cNvSpPr txBox="1"/>
            <p:nvPr/>
          </p:nvSpPr>
          <p:spPr>
            <a:xfrm>
              <a:off x="6337943" y="345136"/>
              <a:ext cx="2516271" cy="276999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Garamond" panose="02020404030301010803" pitchFamily="18" charset="0"/>
                </a:rPr>
                <a:t>Laser LOCKED (~25-30 kW stored)   </a:t>
              </a:r>
            </a:p>
          </p:txBody>
        </p:sp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D47A3DA0-6356-4A9C-742B-5D1AA2A00A81}"/>
                </a:ext>
              </a:extLst>
            </p:cNvPr>
            <p:cNvSpPr txBox="1"/>
            <p:nvPr/>
          </p:nvSpPr>
          <p:spPr>
            <a:xfrm>
              <a:off x="7148128" y="2307786"/>
              <a:ext cx="12451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latin typeface="Garamond" panose="02020404030301010803" pitchFamily="18" charset="0"/>
                </a:rPr>
                <a:t>No e- beam</a:t>
              </a:r>
            </a:p>
            <a:p>
              <a:r>
                <a:rPr lang="en-GB" sz="1100" b="1" dirty="0">
                  <a:latin typeface="Garamond" panose="02020404030301010803" pitchFamily="18" charset="0"/>
                </a:rPr>
                <a:t> shutter CLOSED</a:t>
              </a:r>
            </a:p>
          </p:txBody>
        </p:sp>
        <p:sp>
          <p:nvSpPr>
            <p:cNvPr id="13" name="ZoneTexte 13">
              <a:extLst>
                <a:ext uri="{FF2B5EF4-FFF2-40B4-BE49-F238E27FC236}">
                  <a16:creationId xmlns:a16="http://schemas.microsoft.com/office/drawing/2014/main" id="{F4190334-2700-EAF9-EFAA-B69CD224364C}"/>
                </a:ext>
              </a:extLst>
            </p:cNvPr>
            <p:cNvSpPr txBox="1"/>
            <p:nvPr/>
          </p:nvSpPr>
          <p:spPr>
            <a:xfrm>
              <a:off x="8763241" y="2916468"/>
              <a:ext cx="9989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latin typeface="Garamond" panose="02020404030301010803" pitchFamily="18" charset="0"/>
                </a:rPr>
                <a:t>Laser </a:t>
              </a:r>
            </a:p>
            <a:p>
              <a:r>
                <a:rPr lang="en-GB" sz="1100" b="1" dirty="0">
                  <a:latin typeface="Garamond" panose="02020404030301010803" pitchFamily="18" charset="0"/>
                </a:rPr>
                <a:t>DELOCKED</a:t>
              </a:r>
            </a:p>
          </p:txBody>
        </p:sp>
        <p:cxnSp>
          <p:nvCxnSpPr>
            <p:cNvPr id="14" name="Connecteur droit avec flèche 14">
              <a:extLst>
                <a:ext uri="{FF2B5EF4-FFF2-40B4-BE49-F238E27FC236}">
                  <a16:creationId xmlns:a16="http://schemas.microsoft.com/office/drawing/2014/main" id="{4DC5E289-431E-4A25-DF8B-EC85F22BFF68}"/>
                </a:ext>
              </a:extLst>
            </p:cNvPr>
            <p:cNvCxnSpPr/>
            <p:nvPr/>
          </p:nvCxnSpPr>
          <p:spPr>
            <a:xfrm>
              <a:off x="8512337" y="2184826"/>
              <a:ext cx="0" cy="864000"/>
            </a:xfrm>
            <a:prstGeom prst="straightConnector1">
              <a:avLst/>
            </a:prstGeom>
            <a:ln w="28575">
              <a:solidFill>
                <a:schemeClr val="accent4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5">
              <a:extLst>
                <a:ext uri="{FF2B5EF4-FFF2-40B4-BE49-F238E27FC236}">
                  <a16:creationId xmlns:a16="http://schemas.microsoft.com/office/drawing/2014/main" id="{61A8AD4D-F668-262A-5A99-064DA208CE7A}"/>
                </a:ext>
              </a:extLst>
            </p:cNvPr>
            <p:cNvSpPr txBox="1"/>
            <p:nvPr/>
          </p:nvSpPr>
          <p:spPr>
            <a:xfrm>
              <a:off x="7801508" y="2759484"/>
              <a:ext cx="92365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solidFill>
                    <a:schemeClr val="accent4">
                      <a:lumMod val="50000"/>
                    </a:schemeClr>
                  </a:solidFill>
                  <a:latin typeface="Garamond" panose="02020404030301010803" pitchFamily="18" charset="0"/>
                </a:rPr>
                <a:t>Laser </a:t>
              </a:r>
            </a:p>
            <a:p>
              <a:r>
                <a:rPr lang="en-GB" sz="1100" b="1" dirty="0">
                  <a:solidFill>
                    <a:schemeClr val="accent4">
                      <a:lumMod val="50000"/>
                    </a:schemeClr>
                  </a:solidFill>
                  <a:latin typeface="Garamond" panose="02020404030301010803" pitchFamily="18" charset="0"/>
                </a:rPr>
                <a:t>scattering </a:t>
              </a:r>
            </a:p>
            <a:p>
              <a:r>
                <a:rPr lang="en-GB" sz="1100" b="1" dirty="0">
                  <a:solidFill>
                    <a:schemeClr val="accent4">
                      <a:lumMod val="50000"/>
                    </a:schemeClr>
                  </a:solidFill>
                  <a:latin typeface="Garamond" panose="02020404030301010803" pitchFamily="18" charset="0"/>
                </a:rPr>
                <a:t>Background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A904CB38-C441-CF17-8BFF-644CDCA4BFDB}"/>
                </a:ext>
              </a:extLst>
            </p:cNvPr>
            <p:cNvSpPr/>
            <p:nvPr/>
          </p:nvSpPr>
          <p:spPr>
            <a:xfrm rot="9960000">
              <a:off x="7182309" y="1674977"/>
              <a:ext cx="1836000" cy="606884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DEB1A308-CFED-1301-F103-1F8D863C0A28}"/>
                </a:ext>
              </a:extLst>
            </p:cNvPr>
            <p:cNvSpPr/>
            <p:nvPr/>
          </p:nvSpPr>
          <p:spPr>
            <a:xfrm rot="7320000">
              <a:off x="8551277" y="2561390"/>
              <a:ext cx="288000" cy="4680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ZoneTexte 18">
              <a:extLst>
                <a:ext uri="{FF2B5EF4-FFF2-40B4-BE49-F238E27FC236}">
                  <a16:creationId xmlns:a16="http://schemas.microsoft.com/office/drawing/2014/main" id="{21624B77-F5DA-8262-4C24-9CFF4CAA7190}"/>
                </a:ext>
              </a:extLst>
            </p:cNvPr>
            <p:cNvSpPr txBox="1"/>
            <p:nvPr/>
          </p:nvSpPr>
          <p:spPr>
            <a:xfrm>
              <a:off x="7359797" y="1253078"/>
              <a:ext cx="641521" cy="523220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latin typeface="Garamond" panose="02020404030301010803" pitchFamily="18" charset="0"/>
                </a:rPr>
                <a:t>X-ray</a:t>
              </a:r>
            </a:p>
            <a:p>
              <a:pPr algn="ctr"/>
              <a:r>
                <a:rPr lang="en-GB" sz="1400" b="1" dirty="0">
                  <a:latin typeface="Garamond" panose="02020404030301010803" pitchFamily="18" charset="0"/>
                </a:rPr>
                <a:t>signal</a:t>
              </a: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E5E6410A-C18C-D68E-9E94-BF4D354154BB}"/>
                </a:ext>
              </a:extLst>
            </p:cNvPr>
            <p:cNvSpPr/>
            <p:nvPr/>
          </p:nvSpPr>
          <p:spPr>
            <a:xfrm rot="21428510">
              <a:off x="6172076" y="930736"/>
              <a:ext cx="1152000" cy="294796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0" name="Connecteur droit avec flèche 20">
              <a:extLst>
                <a:ext uri="{FF2B5EF4-FFF2-40B4-BE49-F238E27FC236}">
                  <a16:creationId xmlns:a16="http://schemas.microsoft.com/office/drawing/2014/main" id="{0FBD2282-98ED-87BF-1C76-C1F6FB854E33}"/>
                </a:ext>
              </a:extLst>
            </p:cNvPr>
            <p:cNvCxnSpPr/>
            <p:nvPr/>
          </p:nvCxnSpPr>
          <p:spPr>
            <a:xfrm>
              <a:off x="7292231" y="1072920"/>
              <a:ext cx="0" cy="1008000"/>
            </a:xfrm>
            <a:prstGeom prst="straightConnector1">
              <a:avLst/>
            </a:prstGeom>
            <a:ln w="28575">
              <a:solidFill>
                <a:srgbClr val="FF6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16">
              <a:extLst>
                <a:ext uri="{FF2B5EF4-FFF2-40B4-BE49-F238E27FC236}">
                  <a16:creationId xmlns:a16="http://schemas.microsoft.com/office/drawing/2014/main" id="{61F01126-EC64-9E3B-470C-EBBDC9A74FCD}"/>
                </a:ext>
              </a:extLst>
            </p:cNvPr>
            <p:cNvSpPr txBox="1"/>
            <p:nvPr/>
          </p:nvSpPr>
          <p:spPr>
            <a:xfrm>
              <a:off x="8854214" y="283262"/>
              <a:ext cx="2516271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 dirty="0">
                  <a:solidFill>
                    <a:srgbClr val="0066FF"/>
                  </a:solidFill>
                  <a:latin typeface="Garamond" panose="02020404030301010803" pitchFamily="18" charset="0"/>
                </a:rPr>
                <a:t>Measured photodiode signal </a:t>
              </a:r>
            </a:p>
          </p:txBody>
        </p:sp>
        <p:sp>
          <p:nvSpPr>
            <p:cNvPr id="22" name="ZoneTexte 22">
              <a:extLst>
                <a:ext uri="{FF2B5EF4-FFF2-40B4-BE49-F238E27FC236}">
                  <a16:creationId xmlns:a16="http://schemas.microsoft.com/office/drawing/2014/main" id="{2C5EA32B-8FAC-DEC1-6D33-C73DA8B03DF2}"/>
                </a:ext>
              </a:extLst>
            </p:cNvPr>
            <p:cNvSpPr txBox="1"/>
            <p:nvPr/>
          </p:nvSpPr>
          <p:spPr>
            <a:xfrm>
              <a:off x="9875472" y="3050696"/>
              <a:ext cx="15536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/>
                <a:t>A few minutes scale </a:t>
              </a:r>
            </a:p>
          </p:txBody>
        </p:sp>
        <p:sp>
          <p:nvSpPr>
            <p:cNvPr id="23" name="ZoneTexte 23">
              <a:extLst>
                <a:ext uri="{FF2B5EF4-FFF2-40B4-BE49-F238E27FC236}">
                  <a16:creationId xmlns:a16="http://schemas.microsoft.com/office/drawing/2014/main" id="{AA9C3F22-F23F-AE26-4CDB-A1A355EE0335}"/>
                </a:ext>
              </a:extLst>
            </p:cNvPr>
            <p:cNvSpPr txBox="1"/>
            <p:nvPr/>
          </p:nvSpPr>
          <p:spPr>
            <a:xfrm rot="-5400000">
              <a:off x="5302542" y="1847306"/>
              <a:ext cx="19207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Signal intensity (</a:t>
              </a:r>
              <a:r>
                <a:rPr lang="en-GB" sz="1400" b="1" dirty="0" err="1"/>
                <a:t>pA</a:t>
              </a:r>
              <a:r>
                <a:rPr lang="en-GB" sz="1400" b="1" dirty="0"/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E2B7F2-280D-151E-3EA4-D36BF94226D1}"/>
                </a:ext>
              </a:extLst>
            </p:cNvPr>
            <p:cNvSpPr txBox="1"/>
            <p:nvPr/>
          </p:nvSpPr>
          <p:spPr>
            <a:xfrm>
              <a:off x="6633456" y="141128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accent5">
                      <a:lumMod val="75000"/>
                    </a:schemeClr>
                  </a:solidFill>
                </a:rPr>
                <a:t>25 </a:t>
              </a:r>
              <a:r>
                <a:rPr lang="en-GB" sz="1400" b="1" dirty="0" err="1">
                  <a:solidFill>
                    <a:schemeClr val="accent5">
                      <a:lumMod val="75000"/>
                    </a:schemeClr>
                  </a:solidFill>
                </a:rPr>
                <a:t>pA</a:t>
              </a:r>
              <a:endParaRPr lang="en-GB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868046-2F48-572C-0467-6D51F0B0BDF1}"/>
                </a:ext>
              </a:extLst>
            </p:cNvPr>
            <p:cNvSpPr txBox="1"/>
            <p:nvPr/>
          </p:nvSpPr>
          <p:spPr>
            <a:xfrm>
              <a:off x="9737914" y="2126078"/>
              <a:ext cx="16898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2533EC"/>
                  </a:solidFill>
                  <a:highlight>
                    <a:srgbClr val="FFFF00"/>
                  </a:highlight>
                </a:rPr>
                <a:t>e-/laser beams </a:t>
              </a:r>
            </a:p>
            <a:p>
              <a:r>
                <a:rPr lang="en-GB" sz="1400" b="1" dirty="0">
                  <a:solidFill>
                    <a:srgbClr val="2533EC"/>
                  </a:solidFill>
                  <a:highlight>
                    <a:srgbClr val="FFFF00"/>
                  </a:highlight>
                </a:rPr>
                <a:t>NOT synchronised</a:t>
              </a:r>
            </a:p>
          </p:txBody>
        </p:sp>
        <p:sp>
          <p:nvSpPr>
            <p:cNvPr id="26" name="ZoneTexte 12">
              <a:extLst>
                <a:ext uri="{FF2B5EF4-FFF2-40B4-BE49-F238E27FC236}">
                  <a16:creationId xmlns:a16="http://schemas.microsoft.com/office/drawing/2014/main" id="{2C95BDD7-940D-A4A8-24D7-4B05CA46C39E}"/>
                </a:ext>
              </a:extLst>
            </p:cNvPr>
            <p:cNvSpPr txBox="1"/>
            <p:nvPr/>
          </p:nvSpPr>
          <p:spPr>
            <a:xfrm>
              <a:off x="6354728" y="2748158"/>
              <a:ext cx="449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+mj-lt"/>
                </a:rPr>
                <a:t>520</a:t>
              </a:r>
            </a:p>
          </p:txBody>
        </p:sp>
        <p:sp>
          <p:nvSpPr>
            <p:cNvPr id="27" name="ZoneTexte 12">
              <a:extLst>
                <a:ext uri="{FF2B5EF4-FFF2-40B4-BE49-F238E27FC236}">
                  <a16:creationId xmlns:a16="http://schemas.microsoft.com/office/drawing/2014/main" id="{BC6AF277-EF2F-332B-CDED-9268E9517704}"/>
                </a:ext>
              </a:extLst>
            </p:cNvPr>
            <p:cNvSpPr txBox="1"/>
            <p:nvPr/>
          </p:nvSpPr>
          <p:spPr>
            <a:xfrm>
              <a:off x="6347076" y="827630"/>
              <a:ext cx="4515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latin typeface="+mj-lt"/>
                </a:rPr>
                <a:t>570</a:t>
              </a:r>
            </a:p>
          </p:txBody>
        </p:sp>
      </p:grpSp>
      <p:sp>
        <p:nvSpPr>
          <p:cNvPr id="28" name="ZoneTexte 33">
            <a:extLst>
              <a:ext uri="{FF2B5EF4-FFF2-40B4-BE49-F238E27FC236}">
                <a16:creationId xmlns:a16="http://schemas.microsoft.com/office/drawing/2014/main" id="{E064285D-115F-7A5A-6B40-E221CA7A07D1}"/>
              </a:ext>
            </a:extLst>
          </p:cNvPr>
          <p:cNvSpPr txBox="1"/>
          <p:nvPr/>
        </p:nvSpPr>
        <p:spPr>
          <a:xfrm>
            <a:off x="6994721" y="2945940"/>
            <a:ext cx="4489222" cy="1650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Expected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Flux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 (0.5 - 2)∙10</a:t>
            </a:r>
            <a:r>
              <a:rPr lang="en-GB" b="1" baseline="30000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b="1" dirty="0" err="1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</a:p>
          <a:p>
            <a:pPr>
              <a:lnSpc>
                <a:spcPct val="120000"/>
              </a:lnSpc>
            </a:pP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(uncertainty on stored e</a:t>
            </a:r>
            <a:r>
              <a:rPr lang="en-GB" sz="1600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bunch charge </a:t>
            </a:r>
          </a:p>
          <a:p>
            <a:pPr>
              <a:lnSpc>
                <a:spcPct val="120000"/>
              </a:lnSpc>
            </a:pPr>
            <a:r>
              <a:rPr lang="en-GB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bunch length)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Measured 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  	          ~10</a:t>
            </a:r>
            <a:r>
              <a:rPr lang="en-GB" b="1" baseline="30000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b="1" dirty="0" err="1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en-GB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   </a:t>
            </a:r>
          </a:p>
          <a:p>
            <a:pPr>
              <a:lnSpc>
                <a:spcPct val="120000"/>
              </a:lnSpc>
            </a:pPr>
            <a:endParaRPr lang="en-GB" b="1" dirty="0">
              <a:solidFill>
                <a:srgbClr val="0000D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34">
            <a:extLst>
              <a:ext uri="{FF2B5EF4-FFF2-40B4-BE49-F238E27FC236}">
                <a16:creationId xmlns:a16="http://schemas.microsoft.com/office/drawing/2014/main" id="{5D4926D9-C4E9-77D3-7387-CBCAA102A9A5}"/>
              </a:ext>
            </a:extLst>
          </p:cNvPr>
          <p:cNvSpPr txBox="1"/>
          <p:nvPr/>
        </p:nvSpPr>
        <p:spPr>
          <a:xfrm>
            <a:off x="6991079" y="2317136"/>
            <a:ext cx="2727413" cy="4370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rgbClr val="0000D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X-ray flux measurement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9B60C4-CA7B-06F2-2935-FB5C11B66F64}"/>
              </a:ext>
            </a:extLst>
          </p:cNvPr>
          <p:cNvSpPr txBox="1"/>
          <p:nvPr/>
        </p:nvSpPr>
        <p:spPr>
          <a:xfrm>
            <a:off x="636387" y="5856775"/>
            <a:ext cx="76990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M.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Jacquet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et al. "First production of X-rays at the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ThomX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high-intensity Compton source." </a:t>
            </a:r>
          </a:p>
          <a:p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Eur. Phys. J. Plus 139, 459 (2024)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C049652-CF5C-5648-28C0-B4315B8E88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63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CE70D0C-9038-7284-C651-95999DE3CA14}"/>
              </a:ext>
            </a:extLst>
          </p:cNvPr>
          <p:cNvSpPr txBox="1">
            <a:spLocks/>
          </p:cNvSpPr>
          <p:nvPr/>
        </p:nvSpPr>
        <p:spPr bwMode="auto">
          <a:xfrm>
            <a:off x="55700" y="49211"/>
            <a:ext cx="9563788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/>
              <a:t>Current X-ray operational performance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3D878F-5E56-FF46-ABAE-0BFD7AE4A500}"/>
              </a:ext>
            </a:extLst>
          </p:cNvPr>
          <p:cNvSpPr txBox="1"/>
          <p:nvPr/>
        </p:nvSpPr>
        <p:spPr>
          <a:xfrm>
            <a:off x="10681829" y="2528117"/>
            <a:ext cx="62228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1"/>
                </a:solidFill>
              </a:rPr>
              <a:t>15 cm</a:t>
            </a:r>
          </a:p>
        </p:txBody>
      </p:sp>
      <p:pic>
        <p:nvPicPr>
          <p:cNvPr id="10" name="Espace réservé du contenu 17">
            <a:extLst>
              <a:ext uri="{FF2B5EF4-FFF2-40B4-BE49-F238E27FC236}">
                <a16:creationId xmlns:a16="http://schemas.microsoft.com/office/drawing/2014/main" id="{157F9E5F-2D32-A716-E283-89A19B8ADFD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9888368" y="238546"/>
            <a:ext cx="1863972" cy="105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21">
            <a:extLst>
              <a:ext uri="{FF2B5EF4-FFF2-40B4-BE49-F238E27FC236}">
                <a16:creationId xmlns:a16="http://schemas.microsoft.com/office/drawing/2014/main" id="{0D028520-1F8E-2098-3FF1-8FFAA9A5CBAC}"/>
              </a:ext>
            </a:extLst>
          </p:cNvPr>
          <p:cNvSpPr txBox="1"/>
          <p:nvPr/>
        </p:nvSpPr>
        <p:spPr>
          <a:xfrm>
            <a:off x="6756844" y="954331"/>
            <a:ext cx="1207382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defTabSz="342900">
              <a:spcAft>
                <a:spcPts val="300"/>
              </a:spcAft>
              <a:defRPr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12">
            <a:extLst>
              <a:ext uri="{FF2B5EF4-FFF2-40B4-BE49-F238E27FC236}">
                <a16:creationId xmlns:a16="http://schemas.microsoft.com/office/drawing/2014/main" id="{05FF7852-A104-B502-0BC7-9F85766C3675}"/>
              </a:ext>
            </a:extLst>
          </p:cNvPr>
          <p:cNvSpPr txBox="1"/>
          <p:nvPr/>
        </p:nvSpPr>
        <p:spPr>
          <a:xfrm>
            <a:off x="553701" y="955845"/>
            <a:ext cx="4552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ABSOLUTE FLUX measurement </a:t>
            </a:r>
            <a:r>
              <a:rPr lang="en-GB" sz="2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 X-Hutch with a calibrated diode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0">
            <a:extLst>
              <a:ext uri="{FF2B5EF4-FFF2-40B4-BE49-F238E27FC236}">
                <a16:creationId xmlns:a16="http://schemas.microsoft.com/office/drawing/2014/main" id="{BD67B496-D2C2-80D0-EDB0-4B4E7F3FB548}"/>
              </a:ext>
            </a:extLst>
          </p:cNvPr>
          <p:cNvSpPr txBox="1"/>
          <p:nvPr/>
        </p:nvSpPr>
        <p:spPr>
          <a:xfrm>
            <a:off x="2327891" y="5668649"/>
            <a:ext cx="2894382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Total FLUX ~ 3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 10</a:t>
            </a:r>
            <a:r>
              <a:rPr lang="fr-FR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10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ph/s</a:t>
            </a:r>
          </a:p>
        </p:txBody>
      </p:sp>
      <p:pic>
        <p:nvPicPr>
          <p:cNvPr id="29" name="Image 14">
            <a:extLst>
              <a:ext uri="{FF2B5EF4-FFF2-40B4-BE49-F238E27FC236}">
                <a16:creationId xmlns:a16="http://schemas.microsoft.com/office/drawing/2014/main" id="{68D1C1FE-F781-854B-D304-DC0A32DD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37" y="5245391"/>
            <a:ext cx="1200641" cy="938272"/>
          </a:xfrm>
          <a:prstGeom prst="rect">
            <a:avLst/>
          </a:prstGeom>
        </p:spPr>
      </p:pic>
      <p:sp>
        <p:nvSpPr>
          <p:cNvPr id="30" name="ZoneTexte 13">
            <a:extLst>
              <a:ext uri="{FF2B5EF4-FFF2-40B4-BE49-F238E27FC236}">
                <a16:creationId xmlns:a16="http://schemas.microsoft.com/office/drawing/2014/main" id="{42C96623-4AB1-D122-F047-3027D32C8F5C}"/>
              </a:ext>
            </a:extLst>
          </p:cNvPr>
          <p:cNvSpPr txBox="1"/>
          <p:nvPr/>
        </p:nvSpPr>
        <p:spPr>
          <a:xfrm>
            <a:off x="272380" y="6151275"/>
            <a:ext cx="1842172" cy="5847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Calibrated</a:t>
            </a:r>
            <a:r>
              <a:rPr kumimoji="0" lang="fr-FR" sz="16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Garamond" panose="02020404030301010803" pitchFamily="18" charset="0"/>
                <a:cs typeface="Arial" panose="020B0604020202020204" pitchFamily="34" charset="0"/>
              </a:rPr>
              <a:t> Si diode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Garamond" panose="02020404030301010803" pitchFamily="18" charset="0"/>
                <a:cs typeface="Arial" panose="020B0604020202020204" pitchFamily="34" charset="0"/>
              </a:rPr>
              <a:t>(Canberra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)</a:t>
            </a:r>
            <a:endParaRPr kumimoji="0" lang="fr-FR" sz="16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3" name="ZoneTexte 13">
            <a:extLst>
              <a:ext uri="{FF2B5EF4-FFF2-40B4-BE49-F238E27FC236}">
                <a16:creationId xmlns:a16="http://schemas.microsoft.com/office/drawing/2014/main" id="{3E329AD8-E3E5-6196-A9E7-F4ADC21CCBF3}"/>
              </a:ext>
            </a:extLst>
          </p:cNvPr>
          <p:cNvSpPr txBox="1"/>
          <p:nvPr/>
        </p:nvSpPr>
        <p:spPr>
          <a:xfrm>
            <a:off x="9977855" y="1243292"/>
            <a:ext cx="1863972" cy="33855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Spectrometer</a:t>
            </a:r>
            <a:r>
              <a:rPr lang="fr-F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CdTe</a:t>
            </a:r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677CE6C7-0374-3B97-1F1B-15FC94F3F9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AC54D53B-8E9A-70AF-9AA3-964457C2C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9" y="1581846"/>
            <a:ext cx="5089072" cy="381680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F2E33B5-8C44-A939-9655-9FF1209726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574" y="1581846"/>
            <a:ext cx="6226172" cy="40328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34471D-5F7A-F7BB-1511-50A83D41A054}"/>
              </a:ext>
            </a:extLst>
          </p:cNvPr>
          <p:cNvSpPr txBox="1"/>
          <p:nvPr/>
        </p:nvSpPr>
        <p:spPr>
          <a:xfrm>
            <a:off x="6756842" y="5483797"/>
            <a:ext cx="516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X-rays </a:t>
            </a:r>
            <a:r>
              <a:rPr lang="fr-FR" sz="2000" dirty="0" err="1"/>
              <a:t>energy</a:t>
            </a:r>
            <a:r>
              <a:rPr lang="fr-FR" sz="2000" dirty="0"/>
              <a:t> (keV) </a:t>
            </a:r>
            <a:br>
              <a:rPr lang="fr-FR" sz="2000" dirty="0"/>
            </a:br>
            <a:r>
              <a:rPr lang="fr-FR" sz="2000" dirty="0"/>
              <a:t>for </a:t>
            </a:r>
            <a:r>
              <a:rPr lang="fr-FR" sz="2000" dirty="0" err="1"/>
              <a:t>electrons</a:t>
            </a:r>
            <a:r>
              <a:rPr lang="fr-FR" sz="2000" dirty="0"/>
              <a:t> at 50 MeV, 61 MeV and 70 MeV </a:t>
            </a:r>
          </a:p>
        </p:txBody>
      </p:sp>
      <p:sp>
        <p:nvSpPr>
          <p:cNvPr id="8" name="ZoneTexte 27">
            <a:extLst>
              <a:ext uri="{FF2B5EF4-FFF2-40B4-BE49-F238E27FC236}">
                <a16:creationId xmlns:a16="http://schemas.microsoft.com/office/drawing/2014/main" id="{23C806EB-470E-FBCE-9A9E-E7E4B8289C51}"/>
              </a:ext>
            </a:extLst>
          </p:cNvPr>
          <p:cNvSpPr txBox="1"/>
          <p:nvPr/>
        </p:nvSpPr>
        <p:spPr>
          <a:xfrm rot="19628379">
            <a:off x="-497749" y="2239402"/>
            <a:ext cx="12580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>
                    <a:alpha val="30000"/>
                  </a:srgbClr>
                </a:solidFill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68549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46E5974-0314-4F08-8B3C-50DFDEB65F5F}"/>
                  </a:ext>
                </a:extLst>
              </p:cNvPr>
              <p:cNvSpPr txBox="1"/>
              <p:nvPr/>
            </p:nvSpPr>
            <p:spPr>
              <a:xfrm>
                <a:off x="4076537" y="4122914"/>
                <a:ext cx="2019463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𝑠𝑐𝑎𝑛</m:t>
                          </m:r>
                        </m:sub>
                      </m:sSub>
                      <m:r>
                        <a:rPr kumimoji="0" lang="en-GB" sz="1800" b="0" i="1" u="none" strike="noStrike" kern="1200" cap="none" spc="0" normalizeH="0" baseline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GB" sz="1800" b="0" i="1" u="none" strike="noStrike" kern="1200" cap="none" spc="0" normalizeH="0" baseline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GB" sz="1800" b="0" i="1" u="none" strike="noStrike" kern="1200" cap="none" spc="0" normalizeH="0" baseline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GB" sz="1800" b="0" i="1" u="none" strike="noStrike" kern="1200" cap="none" spc="0" normalizeH="0" baseline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46E5974-0314-4F08-8B3C-50DFDEB65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537" y="4122914"/>
                <a:ext cx="2019463" cy="563680"/>
              </a:xfrm>
              <a:prstGeom prst="rect">
                <a:avLst/>
              </a:prstGeom>
              <a:blipFill>
                <a:blip r:embed="rId3"/>
                <a:stretch>
                  <a:fillRect l="-1250" r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EF574FF-863F-4D92-92E0-EEE4BF43C1D2}"/>
                  </a:ext>
                </a:extLst>
              </p:cNvPr>
              <p:cNvSpPr txBox="1"/>
              <p:nvPr/>
            </p:nvSpPr>
            <p:spPr>
              <a:xfrm>
                <a:off x="6789459" y="4476240"/>
                <a:ext cx="418229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Using/Assumed</a:t>
                </a:r>
                <a:r>
                  <a:rPr lang="en-GB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≈70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endPara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Typical operational values for e- beam @IP</a:t>
                </a:r>
                <a:endPara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𝑒</m:t>
                        </m:r>
                      </m:sub>
                    </m:sSub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≈9</m:t>
                    </m:r>
                    <m:r>
                      <a:rPr kumimoji="0" lang="en-US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0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 −1</m:t>
                    </m:r>
                    <m:r>
                      <a:rPr kumimoji="0" lang="en-US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50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 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𝜇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𝑚</m:t>
                    </m:r>
                  </m:oMath>
                </a14:m>
                <a:endPara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EF574FF-863F-4D92-92E0-EEE4BF43C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459" y="4476240"/>
                <a:ext cx="4182299" cy="923330"/>
              </a:xfrm>
              <a:prstGeom prst="rect">
                <a:avLst/>
              </a:prstGeom>
              <a:blipFill>
                <a:blip r:embed="rId4"/>
                <a:stretch>
                  <a:fillRect l="-1208" t="-2703" b="-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56F2EDFF-96A1-40FF-A37E-A4F3DE0785A5}"/>
              </a:ext>
            </a:extLst>
          </p:cNvPr>
          <p:cNvGrpSpPr/>
          <p:nvPr/>
        </p:nvGrpSpPr>
        <p:grpSpPr>
          <a:xfrm>
            <a:off x="3552369" y="1162708"/>
            <a:ext cx="2910885" cy="2712440"/>
            <a:chOff x="7585599" y="3447633"/>
            <a:chExt cx="2910885" cy="271244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433F617-B7A2-4790-8B10-DEB236C42528}"/>
                </a:ext>
              </a:extLst>
            </p:cNvPr>
            <p:cNvSpPr/>
            <p:nvPr/>
          </p:nvSpPr>
          <p:spPr>
            <a:xfrm rot="20317556">
              <a:off x="8421115" y="4962938"/>
              <a:ext cx="1353853" cy="238539"/>
            </a:xfrm>
            <a:prstGeom prst="ellipse">
              <a:avLst/>
            </a:prstGeom>
            <a:solidFill>
              <a:srgbClr val="C00000">
                <a:alpha val="95000"/>
              </a:srgbClr>
            </a:solidFill>
            <a:ln>
              <a:solidFill>
                <a:srgbClr val="FF000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81B0652-B772-4742-8B92-89E08A42852D}"/>
                </a:ext>
              </a:extLst>
            </p:cNvPr>
            <p:cNvSpPr/>
            <p:nvPr/>
          </p:nvSpPr>
          <p:spPr>
            <a:xfrm rot="20317556">
              <a:off x="8421114" y="5261107"/>
              <a:ext cx="1353853" cy="23853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4BFFFA9-D901-4021-8653-FD56E6160D81}"/>
                </a:ext>
              </a:extLst>
            </p:cNvPr>
            <p:cNvSpPr/>
            <p:nvPr/>
          </p:nvSpPr>
          <p:spPr>
            <a:xfrm rot="20317556">
              <a:off x="8421114" y="4671391"/>
              <a:ext cx="1353853" cy="23853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94BD9CC-50C5-4771-AFA1-7132522A8576}"/>
                </a:ext>
              </a:extLst>
            </p:cNvPr>
            <p:cNvSpPr/>
            <p:nvPr/>
          </p:nvSpPr>
          <p:spPr>
            <a:xfrm>
              <a:off x="8382950" y="4962939"/>
              <a:ext cx="1353853" cy="238539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5CC1A975-D4F7-4D45-B419-C77F2612F197}"/>
                </a:ext>
              </a:extLst>
            </p:cNvPr>
            <p:cNvCxnSpPr/>
            <p:nvPr/>
          </p:nvCxnSpPr>
          <p:spPr>
            <a:xfrm>
              <a:off x="8103704" y="5082260"/>
              <a:ext cx="233900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24B967A9-7920-4384-99BA-FE95C6887BD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938053" y="4850347"/>
              <a:ext cx="233900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03C99F8F-A1FB-4EE4-87B6-7BB8753AEBF1}"/>
                    </a:ext>
                  </a:extLst>
                </p:cNvPr>
                <p:cNvSpPr txBox="1"/>
                <p:nvPr/>
              </p:nvSpPr>
              <p:spPr>
                <a:xfrm>
                  <a:off x="9193432" y="3447633"/>
                  <a:ext cx="246285" cy="3847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ctrlPr>
                              <a:rPr kumimoji="0" lang="en-GB" sz="1800" b="0" i="1" u="none" strike="noStrike" kern="1200" cap="none" spc="0" normalizeH="0" baseline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groupChrPr>
                          <m:e>
                            <m:r>
                              <m:rPr>
                                <m:brk m:alnAt="1"/>
                              </m:rPr>
                              <a:rPr kumimoji="0" lang="en-GB" sz="1800" b="0" i="1" u="none" strike="noStrike" kern="1200" cap="none" spc="0" normalizeH="0" baseline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groupChr>
                      </m:oMath>
                    </m:oMathPara>
                  </a14:m>
                  <a:endParaRPr kumimoji="0" lang="en-GB" sz="18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03C99F8F-A1FB-4EE4-87B6-7BB8753AEB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3432" y="3447633"/>
                  <a:ext cx="246285" cy="384785"/>
                </a:xfrm>
                <a:prstGeom prst="rect">
                  <a:avLst/>
                </a:prstGeom>
                <a:blipFill>
                  <a:blip r:embed="rId6"/>
                  <a:stretch>
                    <a:fillRect l="-58537" t="-28571" r="-78049" b="-2857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0D200E5A-FA41-45C3-80F8-6B72BAA625C7}"/>
                    </a:ext>
                  </a:extLst>
                </p:cNvPr>
                <p:cNvSpPr txBox="1"/>
                <p:nvPr/>
              </p:nvSpPr>
              <p:spPr>
                <a:xfrm>
                  <a:off x="10250199" y="5096376"/>
                  <a:ext cx="246285" cy="3523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pos m:val="top"/>
                            <m:ctrlPr>
                              <a:rPr kumimoji="0" lang="en-GB" sz="1800" b="1" i="1" u="none" strike="noStrike" kern="1200" cap="none" spc="0" normalizeH="0" baseline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groupChrPr>
                          <m:e>
                            <m:r>
                              <m:rPr>
                                <m:brk m:alnAt="1"/>
                              </m:rPr>
                              <a:rPr kumimoji="0" lang="en-GB" sz="1800" b="0" i="1" u="none" strike="noStrike" kern="1200" cap="none" spc="0" normalizeH="0" baseline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</m:groupChr>
                      </m:oMath>
                    </m:oMathPara>
                  </a14:m>
                  <a:endParaRPr kumimoji="0" lang="en-GB" sz="1800" b="1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0D200E5A-FA41-45C3-80F8-6B72BAA62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0199" y="5096376"/>
                  <a:ext cx="246285" cy="352341"/>
                </a:xfrm>
                <a:prstGeom prst="rect">
                  <a:avLst/>
                </a:prstGeom>
                <a:blipFill>
                  <a:blip r:embed="rId7"/>
                  <a:stretch>
                    <a:fillRect l="-58537" t="-29310" r="-78049" b="-413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FEFD804-5F91-4DA4-9A9F-7160F08B77B9}"/>
                </a:ext>
              </a:extLst>
            </p:cNvPr>
            <p:cNvSpPr txBox="1"/>
            <p:nvPr/>
          </p:nvSpPr>
          <p:spPr>
            <a:xfrm>
              <a:off x="10084615" y="4727044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EA22F35B-4B61-4760-9C5E-4F121C585A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4006" y="4584460"/>
              <a:ext cx="2359335" cy="90856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BAB45BC-FA1B-49AC-A95A-4D75C325A5EA}"/>
                </a:ext>
              </a:extLst>
            </p:cNvPr>
            <p:cNvSpPr txBox="1"/>
            <p:nvPr/>
          </p:nvSpPr>
          <p:spPr>
            <a:xfrm>
              <a:off x="7585599" y="5513742"/>
              <a:ext cx="838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Laser beam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3959F093-72C4-4EDF-A3BD-DAD33CD95968}"/>
              </a:ext>
            </a:extLst>
          </p:cNvPr>
          <p:cNvSpPr txBox="1"/>
          <p:nvPr/>
        </p:nvSpPr>
        <p:spPr>
          <a:xfrm>
            <a:off x="781386" y="5399570"/>
            <a:ext cx="5917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long scan duration (many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☞ good extraction of electron beam size @IP</a:t>
            </a:r>
            <a:endParaRPr kumimoji="0" lang="en-GB" sz="20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E86680-1424-0D15-C9D1-A91FECB2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" y="56120"/>
            <a:ext cx="9158238" cy="686196"/>
          </a:xfrm>
        </p:spPr>
        <p:txBody>
          <a:bodyPr/>
          <a:lstStyle/>
          <a:p>
            <a:pPr algn="l"/>
            <a:r>
              <a:rPr lang="en-GB" altLang="en-US" b="1" dirty="0">
                <a:ea typeface="ＭＳ Ｐゴシック" panose="020B0600070205080204" pitchFamily="34" charset="-128"/>
              </a:rPr>
              <a:t>Ring operation highlights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BE545-DD83-2FFB-3B7E-C885DA83C098}"/>
              </a:ext>
            </a:extLst>
          </p:cNvPr>
          <p:cNvSpPr txBox="1"/>
          <p:nvPr/>
        </p:nvSpPr>
        <p:spPr>
          <a:xfrm>
            <a:off x="182807" y="614974"/>
            <a:ext cx="7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  <a:sym typeface="Wingdings" pitchFamily="2" charset="2"/>
              </a:rPr>
              <a:t>Measurement of the vertical e- beam size @IP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0263F4-715D-C5D9-EE2A-3D7143C647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19" y="1117051"/>
            <a:ext cx="4353630" cy="3265224"/>
          </a:xfrm>
          <a:prstGeom prst="rect">
            <a:avLst/>
          </a:prstGeom>
        </p:spPr>
      </p:pic>
      <p:pic>
        <p:nvPicPr>
          <p:cNvPr id="13" name="Image 16">
            <a:extLst>
              <a:ext uri="{FF2B5EF4-FFF2-40B4-BE49-F238E27FC236}">
                <a16:creationId xmlns:a16="http://schemas.microsoft.com/office/drawing/2014/main" id="{50B9F26B-2D5C-C919-D8E8-9469EC5C56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26" y="1395917"/>
            <a:ext cx="2646543" cy="1619096"/>
          </a:xfrm>
          <a:prstGeom prst="rect">
            <a:avLst/>
          </a:prstGeom>
        </p:spPr>
      </p:pic>
      <p:cxnSp>
        <p:nvCxnSpPr>
          <p:cNvPr id="18" name="Connecteur droit avec flèche 2">
            <a:extLst>
              <a:ext uri="{FF2B5EF4-FFF2-40B4-BE49-F238E27FC236}">
                <a16:creationId xmlns:a16="http://schemas.microsoft.com/office/drawing/2014/main" id="{53465EB8-A089-5A36-9AED-5CC9D4057DEC}"/>
              </a:ext>
            </a:extLst>
          </p:cNvPr>
          <p:cNvCxnSpPr/>
          <p:nvPr/>
        </p:nvCxnSpPr>
        <p:spPr>
          <a:xfrm>
            <a:off x="3321611" y="1913959"/>
            <a:ext cx="0" cy="46800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15">
            <a:extLst>
              <a:ext uri="{FF2B5EF4-FFF2-40B4-BE49-F238E27FC236}">
                <a16:creationId xmlns:a16="http://schemas.microsoft.com/office/drawing/2014/main" id="{EEBDF245-A6A1-BB3F-8958-BD438277EC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93" y="3107010"/>
            <a:ext cx="2537645" cy="1669773"/>
          </a:xfrm>
          <a:prstGeom prst="rect">
            <a:avLst/>
          </a:prstGeom>
        </p:spPr>
      </p:pic>
      <p:cxnSp>
        <p:nvCxnSpPr>
          <p:cNvPr id="27" name="Connecteur droit avec flèche 17">
            <a:extLst>
              <a:ext uri="{FF2B5EF4-FFF2-40B4-BE49-F238E27FC236}">
                <a16:creationId xmlns:a16="http://schemas.microsoft.com/office/drawing/2014/main" id="{2306AB55-1A11-6F35-380F-F4838457F576}"/>
              </a:ext>
            </a:extLst>
          </p:cNvPr>
          <p:cNvCxnSpPr>
            <a:cxnSpLocks/>
          </p:cNvCxnSpPr>
          <p:nvPr/>
        </p:nvCxnSpPr>
        <p:spPr>
          <a:xfrm flipH="1" flipV="1">
            <a:off x="1370977" y="3932988"/>
            <a:ext cx="72000" cy="252000"/>
          </a:xfrm>
          <a:prstGeom prst="straightConnector1">
            <a:avLst/>
          </a:prstGeom>
          <a:ln w="19050">
            <a:solidFill>
              <a:srgbClr val="FFFF6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3">
            <a:extLst>
              <a:ext uri="{FF2B5EF4-FFF2-40B4-BE49-F238E27FC236}">
                <a16:creationId xmlns:a16="http://schemas.microsoft.com/office/drawing/2014/main" id="{4C4127D1-3AF1-FADF-5D0C-C90FDA31249B}"/>
              </a:ext>
            </a:extLst>
          </p:cNvPr>
          <p:cNvSpPr txBox="1"/>
          <p:nvPr/>
        </p:nvSpPr>
        <p:spPr>
          <a:xfrm>
            <a:off x="1198421" y="4136072"/>
            <a:ext cx="1890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FF00"/>
                </a:solidFill>
                <a:highlight>
                  <a:srgbClr val="808080"/>
                </a:highlight>
                <a:latin typeface="Garamond" panose="02020404030301010803" pitchFamily="18" charset="0"/>
              </a:rPr>
              <a:t>X-ray detector</a:t>
            </a:r>
          </a:p>
          <a:p>
            <a:r>
              <a:rPr lang="fr-FR" sz="1400" b="1" dirty="0">
                <a:solidFill>
                  <a:srgbClr val="FFFF00"/>
                </a:solidFill>
                <a:highlight>
                  <a:srgbClr val="808080"/>
                </a:highlight>
                <a:latin typeface="Garamond" panose="02020404030301010803" pitchFamily="18" charset="0"/>
              </a:rPr>
              <a:t>(fluo screen + </a:t>
            </a:r>
            <a:r>
              <a:rPr lang="fr-FR" sz="1400" b="1" dirty="0" err="1">
                <a:solidFill>
                  <a:srgbClr val="FFFF00"/>
                </a:solidFill>
                <a:highlight>
                  <a:srgbClr val="808080"/>
                </a:highlight>
                <a:latin typeface="Garamond" panose="02020404030301010803" pitchFamily="18" charset="0"/>
              </a:rPr>
              <a:t>pdiode</a:t>
            </a:r>
            <a:r>
              <a:rPr lang="fr-FR" sz="1400" b="1" dirty="0">
                <a:solidFill>
                  <a:srgbClr val="FFFF00"/>
                </a:solidFill>
                <a:highlight>
                  <a:srgbClr val="808080"/>
                </a:highlight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32" name="Flèche : droite 7">
            <a:extLst>
              <a:ext uri="{FF2B5EF4-FFF2-40B4-BE49-F238E27FC236}">
                <a16:creationId xmlns:a16="http://schemas.microsoft.com/office/drawing/2014/main" id="{B24E6C64-608F-CB7E-AA40-3C3C0A2DFC80}"/>
              </a:ext>
            </a:extLst>
          </p:cNvPr>
          <p:cNvSpPr/>
          <p:nvPr/>
        </p:nvSpPr>
        <p:spPr>
          <a:xfrm rot="-960000">
            <a:off x="102604" y="4050007"/>
            <a:ext cx="668066" cy="171641"/>
          </a:xfrm>
          <a:prstGeom prst="rightArrow">
            <a:avLst>
              <a:gd name="adj1" fmla="val 50000"/>
              <a:gd name="adj2" fmla="val 69556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ZoneTexte 15">
            <a:extLst>
              <a:ext uri="{FF2B5EF4-FFF2-40B4-BE49-F238E27FC236}">
                <a16:creationId xmlns:a16="http://schemas.microsoft.com/office/drawing/2014/main" id="{1548670C-7E25-3946-5D52-87B498B641D6}"/>
              </a:ext>
            </a:extLst>
          </p:cNvPr>
          <p:cNvSpPr txBox="1"/>
          <p:nvPr/>
        </p:nvSpPr>
        <p:spPr>
          <a:xfrm rot="-960000">
            <a:off x="165282" y="4156507"/>
            <a:ext cx="8158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latin typeface="Garamond" panose="02020404030301010803" pitchFamily="18" charset="0"/>
              </a:rPr>
              <a:t>X-rays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9574BE26-4F15-945A-1727-4236F73C8B7C}"/>
              </a:ext>
            </a:extLst>
          </p:cNvPr>
          <p:cNvSpPr txBox="1">
            <a:spLocks/>
          </p:cNvSpPr>
          <p:nvPr/>
        </p:nvSpPr>
        <p:spPr>
          <a:xfrm>
            <a:off x="6789459" y="5487231"/>
            <a:ext cx="5707371" cy="794960"/>
          </a:xfrm>
          <a:prstGeom prst="rect">
            <a:avLst/>
          </a:prstGeom>
          <a:noFill/>
        </p:spPr>
        <p:txBody>
          <a:bodyPr/>
          <a:lstStyle>
            <a:lvl1pPr marL="342891" indent="-342891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32" indent="-28574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From the model and using injector measured emittances</a:t>
            </a:r>
          </a:p>
          <a:p>
            <a:pPr marL="0" indent="0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𝜎</a:t>
            </a:r>
            <a:r>
              <a:rPr lang="en-GB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𝑒</a:t>
            </a:r>
            <a:r>
              <a:rPr lang="en-GB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VERT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mbria Math" panose="02040503050406030204" pitchFamily="18" charset="0"/>
                <a:ea typeface="+mn-ea"/>
              </a:rPr>
              <a:t>≈</a:t>
            </a:r>
            <a:r>
              <a:rPr lang="en-GB" i="1" dirty="0">
                <a:latin typeface="Cambria Math" panose="02040503050406030204" pitchFamily="18" charset="0"/>
                <a:ea typeface="+mn-ea"/>
              </a:rPr>
              <a:t> </a:t>
            </a:r>
            <a:r>
              <a:rPr lang="en-GB" dirty="0">
                <a:latin typeface="Cambria Math" panose="02040503050406030204" pitchFamily="18" charset="0"/>
                <a:ea typeface="+mn-ea"/>
              </a:rPr>
              <a:t>60 – 120 </a:t>
            </a:r>
            <a:r>
              <a:rPr lang="en-GB" i="1" dirty="0">
                <a:latin typeface="Cambria Math" panose="02040503050406030204" pitchFamily="18" charset="0"/>
                <a:ea typeface="+mn-ea"/>
              </a:rPr>
              <a:t>µm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(expected)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374D560-F7C1-67C2-CAFF-66423854144B}"/>
                  </a:ext>
                </a:extLst>
              </p:cNvPr>
              <p:cNvSpPr txBox="1"/>
              <p:nvPr/>
            </p:nvSpPr>
            <p:spPr>
              <a:xfrm>
                <a:off x="7518755" y="2439506"/>
                <a:ext cx="15553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m:t>𝜎</m:t>
                          </m:r>
                        </m:e>
                        <m:sub>
                          <m:r>
                            <a:rPr kumimoji="0" lang="en-GB" sz="1800" b="0" i="1" u="none" strike="noStrike" kern="1200" cap="none" spc="0" normalizeH="0" baseline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m:t>𝑒</m:t>
                          </m:r>
                        </m:sub>
                      </m:sSub>
                      <m:r>
                        <a:rPr kumimoji="0" lang="en-GB" sz="1800" b="0" i="1" u="none" strike="noStrike" kern="1200" cap="none" spc="0" normalizeH="0" baseline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≈9</m:t>
                      </m:r>
                      <m:r>
                        <a:rPr kumimoji="0" lang="en-US" sz="1800" b="0" i="1" u="none" strike="noStrike" kern="1200" cap="none" spc="0" normalizeH="0" baseline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m:t>2 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374D560-F7C1-67C2-CAFF-664238541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755" y="2439506"/>
                <a:ext cx="1555311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560EC6AA-2029-75AE-BE69-BF8010636FE9}"/>
              </a:ext>
            </a:extLst>
          </p:cNvPr>
          <p:cNvSpPr txBox="1"/>
          <p:nvPr/>
        </p:nvSpPr>
        <p:spPr>
          <a:xfrm>
            <a:off x="7521532" y="213803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@IP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01734C01-2CDA-24DE-6BC9-BBD61EC585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cxnSp>
        <p:nvCxnSpPr>
          <p:cNvPr id="2" name="Connecteur droit avec flèche 14">
            <a:extLst>
              <a:ext uri="{FF2B5EF4-FFF2-40B4-BE49-F238E27FC236}">
                <a16:creationId xmlns:a16="http://schemas.microsoft.com/office/drawing/2014/main" id="{80F4F6FB-0BCA-8DDE-3C59-F4FEB8F896D2}"/>
              </a:ext>
            </a:extLst>
          </p:cNvPr>
          <p:cNvCxnSpPr>
            <a:cxnSpLocks/>
          </p:cNvCxnSpPr>
          <p:nvPr/>
        </p:nvCxnSpPr>
        <p:spPr>
          <a:xfrm flipV="1">
            <a:off x="5487663" y="1726039"/>
            <a:ext cx="0" cy="249826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15">
            <a:extLst>
              <a:ext uri="{FF2B5EF4-FFF2-40B4-BE49-F238E27FC236}">
                <a16:creationId xmlns:a16="http://schemas.microsoft.com/office/drawing/2014/main" id="{DAD2CB55-21F4-A5D5-6F62-DA987E090943}"/>
              </a:ext>
            </a:extLst>
          </p:cNvPr>
          <p:cNvCxnSpPr>
            <a:cxnSpLocks/>
          </p:cNvCxnSpPr>
          <p:nvPr/>
        </p:nvCxnSpPr>
        <p:spPr>
          <a:xfrm flipV="1">
            <a:off x="5607405" y="1755893"/>
            <a:ext cx="0" cy="339714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14">
            <a:extLst>
              <a:ext uri="{FF2B5EF4-FFF2-40B4-BE49-F238E27FC236}">
                <a16:creationId xmlns:a16="http://schemas.microsoft.com/office/drawing/2014/main" id="{8F251BC5-DD23-5F25-7D73-AB4656CE38E6}"/>
              </a:ext>
            </a:extLst>
          </p:cNvPr>
          <p:cNvCxnSpPr>
            <a:cxnSpLocks/>
          </p:cNvCxnSpPr>
          <p:nvPr/>
        </p:nvCxnSpPr>
        <p:spPr>
          <a:xfrm>
            <a:off x="5487663" y="3200601"/>
            <a:ext cx="0" cy="293096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15">
            <a:extLst>
              <a:ext uri="{FF2B5EF4-FFF2-40B4-BE49-F238E27FC236}">
                <a16:creationId xmlns:a16="http://schemas.microsoft.com/office/drawing/2014/main" id="{E73C9005-7A05-308F-C249-FD05AB643782}"/>
              </a:ext>
            </a:extLst>
          </p:cNvPr>
          <p:cNvCxnSpPr>
            <a:cxnSpLocks/>
          </p:cNvCxnSpPr>
          <p:nvPr/>
        </p:nvCxnSpPr>
        <p:spPr>
          <a:xfrm>
            <a:off x="5607405" y="3320343"/>
            <a:ext cx="0" cy="244253"/>
          </a:xfrm>
          <a:prstGeom prst="straightConnector1">
            <a:avLst/>
          </a:prstGeom>
          <a:ln w="190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176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C9B3FEF-262B-4618-8C24-E40A3D8B8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46" y="767474"/>
            <a:ext cx="6356251" cy="3092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926D2FD-1DCC-466D-9A8A-B1CF5CCDA3B2}"/>
                  </a:ext>
                </a:extLst>
              </p:cNvPr>
              <p:cNvSpPr txBox="1"/>
              <p:nvPr/>
            </p:nvSpPr>
            <p:spPr>
              <a:xfrm>
                <a:off x="5748378" y="3998465"/>
                <a:ext cx="2800340" cy="588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𝑠𝑜𝑢𝑟𝑐𝑒</m:t>
                          </m:r>
                        </m:sub>
                      </m:sSub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926D2FD-1DCC-466D-9A8A-B1CF5CCDA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378" y="3998465"/>
                <a:ext cx="2800340" cy="588751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E37ACA2-9BF7-46DA-B493-B4E7DB3D3F76}"/>
                  </a:ext>
                </a:extLst>
              </p:cNvPr>
              <p:cNvSpPr txBox="1"/>
              <p:nvPr/>
            </p:nvSpPr>
            <p:spPr>
              <a:xfrm>
                <a:off x="8632086" y="4020058"/>
                <a:ext cx="28609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GB" sz="1800" b="0" i="0" u="none" strike="noStrike" kern="120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Using/Assumed</a:t>
                </a:r>
                <a:r>
                  <a:rPr lang="en-GB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1" u="none" strike="noStrike" kern="1200" cap="none" spc="0" normalizeH="0" baseline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≈70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  <m:r>
                      <a:rPr kumimoji="0" lang="en-GB" sz="1800" b="0" i="1" u="none" strike="noStrike" kern="1200" cap="none" spc="0" normalizeH="0" baseline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𝑒</m:t>
                        </m:r>
                      </m:sub>
                    </m:sSub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≈124 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𝜇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anose="05000000000000000000" pitchFamily="2" charset="2"/>
                      </a:rPr>
                      <m:t>𝑚</m:t>
                    </m:r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(vert.)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E37ACA2-9BF7-46DA-B493-B4E7DB3D3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086" y="4020058"/>
                <a:ext cx="2860911" cy="646331"/>
              </a:xfrm>
              <a:prstGeom prst="rect">
                <a:avLst/>
              </a:prstGeom>
              <a:blipFill>
                <a:blip r:embed="rId5"/>
                <a:stretch>
                  <a:fillRect l="-1770"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B23217A8-8ECA-40B3-B770-E9BAEF9AD044}"/>
              </a:ext>
            </a:extLst>
          </p:cNvPr>
          <p:cNvSpPr txBox="1"/>
          <p:nvPr/>
        </p:nvSpPr>
        <p:spPr>
          <a:xfrm>
            <a:off x="5091583" y="4747749"/>
            <a:ext cx="52685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« single shot » online source size measurement: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☞ Electron beam size extraction @IP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	☞ X-ray source position estimation</a:t>
            </a:r>
            <a:endParaRPr kumimoji="0" lang="en-GB" sz="20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10B72FE-3536-4DB4-A954-6986CAF8C04A}"/>
              </a:ext>
            </a:extLst>
          </p:cNvPr>
          <p:cNvGrpSpPr/>
          <p:nvPr/>
        </p:nvGrpSpPr>
        <p:grpSpPr>
          <a:xfrm>
            <a:off x="186648" y="711839"/>
            <a:ext cx="4385145" cy="4151307"/>
            <a:chOff x="246490" y="685094"/>
            <a:chExt cx="4385145" cy="415130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AD6AF6-175D-412B-903D-5AE8EB8B3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490" y="685094"/>
              <a:ext cx="4385145" cy="4151307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B2B43BA-1B77-4ABC-858C-36F4B64E1CA9}"/>
                </a:ext>
              </a:extLst>
            </p:cNvPr>
            <p:cNvSpPr txBox="1"/>
            <p:nvPr/>
          </p:nvSpPr>
          <p:spPr>
            <a:xfrm>
              <a:off x="3147358" y="3557044"/>
              <a:ext cx="1339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Projections of the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edges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Connecteur : en arc 35">
              <a:extLst>
                <a:ext uri="{FF2B5EF4-FFF2-40B4-BE49-F238E27FC236}">
                  <a16:creationId xmlns:a16="http://schemas.microsoft.com/office/drawing/2014/main" id="{ACB4EA30-F18A-40EF-8E5E-9ED8FEF0EF5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397441" y="3324261"/>
              <a:ext cx="549050" cy="104927"/>
            </a:xfrm>
            <a:prstGeom prst="curved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 : en arc 39">
              <a:extLst>
                <a:ext uri="{FF2B5EF4-FFF2-40B4-BE49-F238E27FC236}">
                  <a16:creationId xmlns:a16="http://schemas.microsoft.com/office/drawing/2014/main" id="{907F61C4-9FD1-4D6B-BF76-73F5FAB3D6B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57615" y="3880209"/>
              <a:ext cx="549050" cy="104927"/>
            </a:xfrm>
            <a:prstGeom prst="curvedConnector3">
              <a:avLst>
                <a:gd name="adj1" fmla="val 50000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EF71265-1819-4F51-914F-C6D9DB55FACD}"/>
              </a:ext>
            </a:extLst>
          </p:cNvPr>
          <p:cNvGrpSpPr/>
          <p:nvPr/>
        </p:nvGrpSpPr>
        <p:grpSpPr>
          <a:xfrm>
            <a:off x="1288148" y="5025618"/>
            <a:ext cx="3549446" cy="1678930"/>
            <a:chOff x="2370057" y="4786676"/>
            <a:chExt cx="3549446" cy="1678930"/>
          </a:xfrm>
        </p:grpSpPr>
        <p:sp>
          <p:nvSpPr>
            <p:cNvPr id="23" name="Organigramme : Opération manuelle 14">
              <a:extLst>
                <a:ext uri="{FF2B5EF4-FFF2-40B4-BE49-F238E27FC236}">
                  <a16:creationId xmlns:a16="http://schemas.microsoft.com/office/drawing/2014/main" id="{F5E813B7-3B67-4BBF-A58F-ADD95AF1CA91}"/>
                </a:ext>
              </a:extLst>
            </p:cNvPr>
            <p:cNvSpPr/>
            <p:nvPr/>
          </p:nvSpPr>
          <p:spPr>
            <a:xfrm rot="5400000" flipH="1" flipV="1">
              <a:off x="3990034" y="5754145"/>
              <a:ext cx="774149" cy="64877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9902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02"/>
                <a:gd name="connsiteX1" fmla="*/ 10000 w 10000"/>
                <a:gd name="connsiteY1" fmla="*/ 0 h 9902"/>
                <a:gd name="connsiteX2" fmla="*/ 6842 w 10000"/>
                <a:gd name="connsiteY2" fmla="*/ 9902 h 9902"/>
                <a:gd name="connsiteX3" fmla="*/ 3499 w 10000"/>
                <a:gd name="connsiteY3" fmla="*/ 9853 h 9902"/>
                <a:gd name="connsiteX4" fmla="*/ 0 w 10000"/>
                <a:gd name="connsiteY4" fmla="*/ 0 h 9902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964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1358 w 6819"/>
                <a:gd name="connsiteY0" fmla="*/ 114 h 10000"/>
                <a:gd name="connsiteX1" fmla="*/ 6819 w 6819"/>
                <a:gd name="connsiteY1" fmla="*/ 0 h 10000"/>
                <a:gd name="connsiteX2" fmla="*/ 3783 w 6819"/>
                <a:gd name="connsiteY2" fmla="*/ 10000 h 10000"/>
                <a:gd name="connsiteX3" fmla="*/ 0 w 6819"/>
                <a:gd name="connsiteY3" fmla="*/ 9987 h 10000"/>
                <a:gd name="connsiteX4" fmla="*/ 1358 w 6819"/>
                <a:gd name="connsiteY4" fmla="*/ 114 h 10000"/>
                <a:gd name="connsiteX0" fmla="*/ 1991 w 10000"/>
                <a:gd name="connsiteY0" fmla="*/ 114 h 10227"/>
                <a:gd name="connsiteX1" fmla="*/ 10000 w 10000"/>
                <a:gd name="connsiteY1" fmla="*/ 0 h 10227"/>
                <a:gd name="connsiteX2" fmla="*/ 7751 w 10000"/>
                <a:gd name="connsiteY2" fmla="*/ 10227 h 10227"/>
                <a:gd name="connsiteX3" fmla="*/ 0 w 10000"/>
                <a:gd name="connsiteY3" fmla="*/ 9987 h 10227"/>
                <a:gd name="connsiteX4" fmla="*/ 1991 w 10000"/>
                <a:gd name="connsiteY4" fmla="*/ 114 h 10227"/>
                <a:gd name="connsiteX0" fmla="*/ 3380 w 11389"/>
                <a:gd name="connsiteY0" fmla="*/ 114 h 10227"/>
                <a:gd name="connsiteX1" fmla="*/ 11389 w 11389"/>
                <a:gd name="connsiteY1" fmla="*/ 0 h 10227"/>
                <a:gd name="connsiteX2" fmla="*/ 9140 w 11389"/>
                <a:gd name="connsiteY2" fmla="*/ 10227 h 10227"/>
                <a:gd name="connsiteX3" fmla="*/ 0 w 11389"/>
                <a:gd name="connsiteY3" fmla="*/ 9987 h 10227"/>
                <a:gd name="connsiteX4" fmla="*/ 3380 w 11389"/>
                <a:gd name="connsiteY4" fmla="*/ 114 h 10227"/>
                <a:gd name="connsiteX0" fmla="*/ 3667 w 11676"/>
                <a:gd name="connsiteY0" fmla="*/ 114 h 10227"/>
                <a:gd name="connsiteX1" fmla="*/ 11676 w 11676"/>
                <a:gd name="connsiteY1" fmla="*/ 0 h 10227"/>
                <a:gd name="connsiteX2" fmla="*/ 9427 w 11676"/>
                <a:gd name="connsiteY2" fmla="*/ 10227 h 10227"/>
                <a:gd name="connsiteX3" fmla="*/ 0 w 11676"/>
                <a:gd name="connsiteY3" fmla="*/ 9987 h 10227"/>
                <a:gd name="connsiteX4" fmla="*/ 3667 w 11676"/>
                <a:gd name="connsiteY4" fmla="*/ 114 h 10227"/>
                <a:gd name="connsiteX0" fmla="*/ 3667 w 11676"/>
                <a:gd name="connsiteY0" fmla="*/ 0 h 10255"/>
                <a:gd name="connsiteX1" fmla="*/ 11676 w 11676"/>
                <a:gd name="connsiteY1" fmla="*/ 28 h 10255"/>
                <a:gd name="connsiteX2" fmla="*/ 9427 w 11676"/>
                <a:gd name="connsiteY2" fmla="*/ 10255 h 10255"/>
                <a:gd name="connsiteX3" fmla="*/ 0 w 11676"/>
                <a:gd name="connsiteY3" fmla="*/ 10015 h 10255"/>
                <a:gd name="connsiteX4" fmla="*/ 3667 w 11676"/>
                <a:gd name="connsiteY4" fmla="*/ 0 h 10255"/>
                <a:gd name="connsiteX0" fmla="*/ 3739 w 11676"/>
                <a:gd name="connsiteY0" fmla="*/ 0 h 10227"/>
                <a:gd name="connsiteX1" fmla="*/ 11676 w 11676"/>
                <a:gd name="connsiteY1" fmla="*/ 0 h 10227"/>
                <a:gd name="connsiteX2" fmla="*/ 9427 w 11676"/>
                <a:gd name="connsiteY2" fmla="*/ 10227 h 10227"/>
                <a:gd name="connsiteX3" fmla="*/ 0 w 11676"/>
                <a:gd name="connsiteY3" fmla="*/ 9987 h 10227"/>
                <a:gd name="connsiteX4" fmla="*/ 3739 w 11676"/>
                <a:gd name="connsiteY4" fmla="*/ 0 h 10227"/>
                <a:gd name="connsiteX0" fmla="*/ 3775 w 11676"/>
                <a:gd name="connsiteY0" fmla="*/ 0 h 10312"/>
                <a:gd name="connsiteX1" fmla="*/ 11676 w 11676"/>
                <a:gd name="connsiteY1" fmla="*/ 85 h 10312"/>
                <a:gd name="connsiteX2" fmla="*/ 9427 w 11676"/>
                <a:gd name="connsiteY2" fmla="*/ 10312 h 10312"/>
                <a:gd name="connsiteX3" fmla="*/ 0 w 11676"/>
                <a:gd name="connsiteY3" fmla="*/ 10072 h 10312"/>
                <a:gd name="connsiteX4" fmla="*/ 3775 w 11676"/>
                <a:gd name="connsiteY4" fmla="*/ 0 h 10312"/>
                <a:gd name="connsiteX0" fmla="*/ 3703 w 11676"/>
                <a:gd name="connsiteY0" fmla="*/ 0 h 10369"/>
                <a:gd name="connsiteX1" fmla="*/ 11676 w 11676"/>
                <a:gd name="connsiteY1" fmla="*/ 142 h 10369"/>
                <a:gd name="connsiteX2" fmla="*/ 9427 w 11676"/>
                <a:gd name="connsiteY2" fmla="*/ 10369 h 10369"/>
                <a:gd name="connsiteX3" fmla="*/ 0 w 11676"/>
                <a:gd name="connsiteY3" fmla="*/ 10129 h 10369"/>
                <a:gd name="connsiteX4" fmla="*/ 3703 w 11676"/>
                <a:gd name="connsiteY4" fmla="*/ 0 h 10369"/>
                <a:gd name="connsiteX0" fmla="*/ 3703 w 11676"/>
                <a:gd name="connsiteY0" fmla="*/ 0 h 10331"/>
                <a:gd name="connsiteX1" fmla="*/ 11676 w 11676"/>
                <a:gd name="connsiteY1" fmla="*/ 142 h 10331"/>
                <a:gd name="connsiteX2" fmla="*/ 9966 w 11676"/>
                <a:gd name="connsiteY2" fmla="*/ 10331 h 10331"/>
                <a:gd name="connsiteX3" fmla="*/ 0 w 11676"/>
                <a:gd name="connsiteY3" fmla="*/ 10129 h 10331"/>
                <a:gd name="connsiteX4" fmla="*/ 3703 w 11676"/>
                <a:gd name="connsiteY4" fmla="*/ 0 h 10331"/>
                <a:gd name="connsiteX0" fmla="*/ 3811 w 11676"/>
                <a:gd name="connsiteY0" fmla="*/ 0 h 10331"/>
                <a:gd name="connsiteX1" fmla="*/ 11676 w 11676"/>
                <a:gd name="connsiteY1" fmla="*/ 142 h 10331"/>
                <a:gd name="connsiteX2" fmla="*/ 9966 w 11676"/>
                <a:gd name="connsiteY2" fmla="*/ 10331 h 10331"/>
                <a:gd name="connsiteX3" fmla="*/ 0 w 11676"/>
                <a:gd name="connsiteY3" fmla="*/ 10129 h 10331"/>
                <a:gd name="connsiteX4" fmla="*/ 3811 w 11676"/>
                <a:gd name="connsiteY4" fmla="*/ 0 h 1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6" h="10331">
                  <a:moveTo>
                    <a:pt x="3811" y="0"/>
                  </a:moveTo>
                  <a:lnTo>
                    <a:pt x="11676" y="142"/>
                  </a:lnTo>
                  <a:lnTo>
                    <a:pt x="9966" y="10331"/>
                  </a:lnTo>
                  <a:lnTo>
                    <a:pt x="0" y="10129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C7C3180-1C91-4D7A-99A1-339356EDD530}"/>
                </a:ext>
              </a:extLst>
            </p:cNvPr>
            <p:cNvSpPr/>
            <p:nvPr/>
          </p:nvSpPr>
          <p:spPr>
            <a:xfrm>
              <a:off x="3166669" y="5538850"/>
              <a:ext cx="45719" cy="39756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rganigramme : Opération manuelle 14">
              <a:extLst>
                <a:ext uri="{FF2B5EF4-FFF2-40B4-BE49-F238E27FC236}">
                  <a16:creationId xmlns:a16="http://schemas.microsoft.com/office/drawing/2014/main" id="{ADAF4F59-749D-4A61-B400-A54BC0E24717}"/>
                </a:ext>
              </a:extLst>
            </p:cNvPr>
            <p:cNvSpPr/>
            <p:nvPr/>
          </p:nvSpPr>
          <p:spPr>
            <a:xfrm rot="5400000">
              <a:off x="3184157" y="5318435"/>
              <a:ext cx="972322" cy="83839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9902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02"/>
                <a:gd name="connsiteX1" fmla="*/ 10000 w 10000"/>
                <a:gd name="connsiteY1" fmla="*/ 0 h 9902"/>
                <a:gd name="connsiteX2" fmla="*/ 6842 w 10000"/>
                <a:gd name="connsiteY2" fmla="*/ 9902 h 9902"/>
                <a:gd name="connsiteX3" fmla="*/ 3499 w 10000"/>
                <a:gd name="connsiteY3" fmla="*/ 9853 h 9902"/>
                <a:gd name="connsiteX4" fmla="*/ 0 w 10000"/>
                <a:gd name="connsiteY4" fmla="*/ 0 h 9902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964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6964" y="10000"/>
                  </a:lnTo>
                  <a:lnTo>
                    <a:pt x="3181" y="9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133459-04AB-45EE-9049-5FBD403AB8C9}"/>
                </a:ext>
              </a:extLst>
            </p:cNvPr>
            <p:cNvSpPr/>
            <p:nvPr/>
          </p:nvSpPr>
          <p:spPr>
            <a:xfrm>
              <a:off x="4089516" y="5059442"/>
              <a:ext cx="45719" cy="632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32C985-BD17-43D0-8447-B7BF357DDAE0}"/>
                </a:ext>
              </a:extLst>
            </p:cNvPr>
            <p:cNvSpPr/>
            <p:nvPr/>
          </p:nvSpPr>
          <p:spPr>
            <a:xfrm>
              <a:off x="4658698" y="5071347"/>
              <a:ext cx="45719" cy="46840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D1C210-45AD-4F36-8B2C-95CD332542B6}"/>
                </a:ext>
              </a:extLst>
            </p:cNvPr>
            <p:cNvSpPr/>
            <p:nvPr/>
          </p:nvSpPr>
          <p:spPr>
            <a:xfrm>
              <a:off x="4658157" y="5538850"/>
              <a:ext cx="46800" cy="255019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100000">
                  <a:schemeClr val="accent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DA325B6-E790-41F9-A8DA-50CD2CDA4A58}"/>
                </a:ext>
              </a:extLst>
            </p:cNvPr>
            <p:cNvSpPr txBox="1"/>
            <p:nvPr/>
          </p:nvSpPr>
          <p:spPr>
            <a:xfrm>
              <a:off x="2370057" y="5538850"/>
              <a:ext cx="808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ADC5739-20AB-4B3A-9741-7ED30B2F9247}"/>
                </a:ext>
              </a:extLst>
            </p:cNvPr>
            <p:cNvSpPr txBox="1"/>
            <p:nvPr/>
          </p:nvSpPr>
          <p:spPr>
            <a:xfrm>
              <a:off x="3103519" y="4906128"/>
              <a:ext cx="1376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Slit /edge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ABC33D3-357A-43AB-9023-CFFBFF1DE09C}"/>
                </a:ext>
              </a:extLst>
            </p:cNvPr>
            <p:cNvSpPr txBox="1"/>
            <p:nvPr/>
          </p:nvSpPr>
          <p:spPr>
            <a:xfrm>
              <a:off x="4230225" y="4786676"/>
              <a:ext cx="14652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 plan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F43C433-5F56-4426-A3D2-CBDE4086CAC2}"/>
                </a:ext>
              </a:extLst>
            </p:cNvPr>
            <p:cNvSpPr txBox="1"/>
            <p:nvPr/>
          </p:nvSpPr>
          <p:spPr>
            <a:xfrm>
              <a:off x="4734252" y="5251471"/>
              <a:ext cx="1185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Blur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due to source size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F1688AB-47DE-4CDE-A940-6041F15B1927}"/>
                </a:ext>
              </a:extLst>
            </p:cNvPr>
            <p:cNvSpPr txBox="1"/>
            <p:nvPr/>
          </p:nvSpPr>
          <p:spPr>
            <a:xfrm>
              <a:off x="3211223" y="5532259"/>
              <a:ext cx="822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X-ray beam</a:t>
              </a:r>
            </a:p>
          </p:txBody>
        </p:sp>
        <p:sp>
          <p:nvSpPr>
            <p:cNvPr id="30" name="Organigramme : Opération manuelle 14">
              <a:extLst>
                <a:ext uri="{FF2B5EF4-FFF2-40B4-BE49-F238E27FC236}">
                  <a16:creationId xmlns:a16="http://schemas.microsoft.com/office/drawing/2014/main" id="{54B28AB2-7E3F-404F-90D3-E03CC1A783B5}"/>
                </a:ext>
              </a:extLst>
            </p:cNvPr>
            <p:cNvSpPr/>
            <p:nvPr/>
          </p:nvSpPr>
          <p:spPr>
            <a:xfrm rot="5400000" flipH="1" flipV="1">
              <a:off x="4284764" y="5409830"/>
              <a:ext cx="227388" cy="52018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9902 h 10000"/>
                <a:gd name="connsiteX3" fmla="*/ 3295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9902"/>
                <a:gd name="connsiteX1" fmla="*/ 10000 w 10000"/>
                <a:gd name="connsiteY1" fmla="*/ 0 h 9902"/>
                <a:gd name="connsiteX2" fmla="*/ 6842 w 10000"/>
                <a:gd name="connsiteY2" fmla="*/ 9902 h 9902"/>
                <a:gd name="connsiteX3" fmla="*/ 3499 w 10000"/>
                <a:gd name="connsiteY3" fmla="*/ 9853 h 9902"/>
                <a:gd name="connsiteX4" fmla="*/ 0 w 10000"/>
                <a:gd name="connsiteY4" fmla="*/ 0 h 9902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842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6964 w 10000"/>
                <a:gd name="connsiteY2" fmla="*/ 10000 h 10000"/>
                <a:gd name="connsiteX3" fmla="*/ 3181 w 10000"/>
                <a:gd name="connsiteY3" fmla="*/ 9987 h 10000"/>
                <a:gd name="connsiteX4" fmla="*/ 0 w 10000"/>
                <a:gd name="connsiteY4" fmla="*/ 0 h 10000"/>
                <a:gd name="connsiteX0" fmla="*/ 1358 w 6819"/>
                <a:gd name="connsiteY0" fmla="*/ 114 h 10000"/>
                <a:gd name="connsiteX1" fmla="*/ 6819 w 6819"/>
                <a:gd name="connsiteY1" fmla="*/ 0 h 10000"/>
                <a:gd name="connsiteX2" fmla="*/ 3783 w 6819"/>
                <a:gd name="connsiteY2" fmla="*/ 10000 h 10000"/>
                <a:gd name="connsiteX3" fmla="*/ 0 w 6819"/>
                <a:gd name="connsiteY3" fmla="*/ 9987 h 10000"/>
                <a:gd name="connsiteX4" fmla="*/ 1358 w 6819"/>
                <a:gd name="connsiteY4" fmla="*/ 114 h 10000"/>
                <a:gd name="connsiteX0" fmla="*/ 1991 w 10000"/>
                <a:gd name="connsiteY0" fmla="*/ 114 h 10227"/>
                <a:gd name="connsiteX1" fmla="*/ 10000 w 10000"/>
                <a:gd name="connsiteY1" fmla="*/ 0 h 10227"/>
                <a:gd name="connsiteX2" fmla="*/ 7751 w 10000"/>
                <a:gd name="connsiteY2" fmla="*/ 10227 h 10227"/>
                <a:gd name="connsiteX3" fmla="*/ 0 w 10000"/>
                <a:gd name="connsiteY3" fmla="*/ 9987 h 10227"/>
                <a:gd name="connsiteX4" fmla="*/ 1991 w 10000"/>
                <a:gd name="connsiteY4" fmla="*/ 114 h 10227"/>
                <a:gd name="connsiteX0" fmla="*/ 3380 w 11389"/>
                <a:gd name="connsiteY0" fmla="*/ 114 h 10227"/>
                <a:gd name="connsiteX1" fmla="*/ 11389 w 11389"/>
                <a:gd name="connsiteY1" fmla="*/ 0 h 10227"/>
                <a:gd name="connsiteX2" fmla="*/ 9140 w 11389"/>
                <a:gd name="connsiteY2" fmla="*/ 10227 h 10227"/>
                <a:gd name="connsiteX3" fmla="*/ 0 w 11389"/>
                <a:gd name="connsiteY3" fmla="*/ 9987 h 10227"/>
                <a:gd name="connsiteX4" fmla="*/ 3380 w 11389"/>
                <a:gd name="connsiteY4" fmla="*/ 114 h 10227"/>
                <a:gd name="connsiteX0" fmla="*/ 3667 w 11676"/>
                <a:gd name="connsiteY0" fmla="*/ 114 h 10227"/>
                <a:gd name="connsiteX1" fmla="*/ 11676 w 11676"/>
                <a:gd name="connsiteY1" fmla="*/ 0 h 10227"/>
                <a:gd name="connsiteX2" fmla="*/ 9427 w 11676"/>
                <a:gd name="connsiteY2" fmla="*/ 10227 h 10227"/>
                <a:gd name="connsiteX3" fmla="*/ 0 w 11676"/>
                <a:gd name="connsiteY3" fmla="*/ 9987 h 10227"/>
                <a:gd name="connsiteX4" fmla="*/ 3667 w 11676"/>
                <a:gd name="connsiteY4" fmla="*/ 114 h 10227"/>
                <a:gd name="connsiteX0" fmla="*/ 3667 w 11676"/>
                <a:gd name="connsiteY0" fmla="*/ 0 h 10255"/>
                <a:gd name="connsiteX1" fmla="*/ 11676 w 11676"/>
                <a:gd name="connsiteY1" fmla="*/ 28 h 10255"/>
                <a:gd name="connsiteX2" fmla="*/ 9427 w 11676"/>
                <a:gd name="connsiteY2" fmla="*/ 10255 h 10255"/>
                <a:gd name="connsiteX3" fmla="*/ 0 w 11676"/>
                <a:gd name="connsiteY3" fmla="*/ 10015 h 10255"/>
                <a:gd name="connsiteX4" fmla="*/ 3667 w 11676"/>
                <a:gd name="connsiteY4" fmla="*/ 0 h 10255"/>
                <a:gd name="connsiteX0" fmla="*/ 3739 w 11676"/>
                <a:gd name="connsiteY0" fmla="*/ 0 h 10227"/>
                <a:gd name="connsiteX1" fmla="*/ 11676 w 11676"/>
                <a:gd name="connsiteY1" fmla="*/ 0 h 10227"/>
                <a:gd name="connsiteX2" fmla="*/ 9427 w 11676"/>
                <a:gd name="connsiteY2" fmla="*/ 10227 h 10227"/>
                <a:gd name="connsiteX3" fmla="*/ 0 w 11676"/>
                <a:gd name="connsiteY3" fmla="*/ 9987 h 10227"/>
                <a:gd name="connsiteX4" fmla="*/ 3739 w 11676"/>
                <a:gd name="connsiteY4" fmla="*/ 0 h 10227"/>
                <a:gd name="connsiteX0" fmla="*/ 3775 w 11676"/>
                <a:gd name="connsiteY0" fmla="*/ 0 h 10312"/>
                <a:gd name="connsiteX1" fmla="*/ 11676 w 11676"/>
                <a:gd name="connsiteY1" fmla="*/ 85 h 10312"/>
                <a:gd name="connsiteX2" fmla="*/ 9427 w 11676"/>
                <a:gd name="connsiteY2" fmla="*/ 10312 h 10312"/>
                <a:gd name="connsiteX3" fmla="*/ 0 w 11676"/>
                <a:gd name="connsiteY3" fmla="*/ 10072 h 10312"/>
                <a:gd name="connsiteX4" fmla="*/ 3775 w 11676"/>
                <a:gd name="connsiteY4" fmla="*/ 0 h 10312"/>
                <a:gd name="connsiteX0" fmla="*/ 3703 w 11676"/>
                <a:gd name="connsiteY0" fmla="*/ 0 h 10369"/>
                <a:gd name="connsiteX1" fmla="*/ 11676 w 11676"/>
                <a:gd name="connsiteY1" fmla="*/ 142 h 10369"/>
                <a:gd name="connsiteX2" fmla="*/ 9427 w 11676"/>
                <a:gd name="connsiteY2" fmla="*/ 10369 h 10369"/>
                <a:gd name="connsiteX3" fmla="*/ 0 w 11676"/>
                <a:gd name="connsiteY3" fmla="*/ 10129 h 10369"/>
                <a:gd name="connsiteX4" fmla="*/ 3703 w 11676"/>
                <a:gd name="connsiteY4" fmla="*/ 0 h 10369"/>
                <a:gd name="connsiteX0" fmla="*/ 3703 w 11676"/>
                <a:gd name="connsiteY0" fmla="*/ 0 h 10331"/>
                <a:gd name="connsiteX1" fmla="*/ 11676 w 11676"/>
                <a:gd name="connsiteY1" fmla="*/ 142 h 10331"/>
                <a:gd name="connsiteX2" fmla="*/ 9966 w 11676"/>
                <a:gd name="connsiteY2" fmla="*/ 10331 h 10331"/>
                <a:gd name="connsiteX3" fmla="*/ 0 w 11676"/>
                <a:gd name="connsiteY3" fmla="*/ 10129 h 10331"/>
                <a:gd name="connsiteX4" fmla="*/ 3703 w 11676"/>
                <a:gd name="connsiteY4" fmla="*/ 0 h 10331"/>
                <a:gd name="connsiteX0" fmla="*/ 3811 w 11676"/>
                <a:gd name="connsiteY0" fmla="*/ 0 h 10331"/>
                <a:gd name="connsiteX1" fmla="*/ 11676 w 11676"/>
                <a:gd name="connsiteY1" fmla="*/ 142 h 10331"/>
                <a:gd name="connsiteX2" fmla="*/ 9966 w 11676"/>
                <a:gd name="connsiteY2" fmla="*/ 10331 h 10331"/>
                <a:gd name="connsiteX3" fmla="*/ 0 w 11676"/>
                <a:gd name="connsiteY3" fmla="*/ 10129 h 10331"/>
                <a:gd name="connsiteX4" fmla="*/ 3811 w 11676"/>
                <a:gd name="connsiteY4" fmla="*/ 0 h 10331"/>
                <a:gd name="connsiteX0" fmla="*/ 2949 w 11676"/>
                <a:gd name="connsiteY0" fmla="*/ 0 h 10824"/>
                <a:gd name="connsiteX1" fmla="*/ 11676 w 11676"/>
                <a:gd name="connsiteY1" fmla="*/ 635 h 10824"/>
                <a:gd name="connsiteX2" fmla="*/ 9966 w 11676"/>
                <a:gd name="connsiteY2" fmla="*/ 10824 h 10824"/>
                <a:gd name="connsiteX3" fmla="*/ 0 w 11676"/>
                <a:gd name="connsiteY3" fmla="*/ 10622 h 10824"/>
                <a:gd name="connsiteX4" fmla="*/ 2949 w 11676"/>
                <a:gd name="connsiteY4" fmla="*/ 0 h 10824"/>
                <a:gd name="connsiteX0" fmla="*/ 2949 w 9966"/>
                <a:gd name="connsiteY0" fmla="*/ 0 h 10824"/>
                <a:gd name="connsiteX1" fmla="*/ 3380 w 9966"/>
                <a:gd name="connsiteY1" fmla="*/ 104 h 10824"/>
                <a:gd name="connsiteX2" fmla="*/ 9966 w 9966"/>
                <a:gd name="connsiteY2" fmla="*/ 10824 h 10824"/>
                <a:gd name="connsiteX3" fmla="*/ 0 w 9966"/>
                <a:gd name="connsiteY3" fmla="*/ 10622 h 10824"/>
                <a:gd name="connsiteX4" fmla="*/ 2949 w 9966"/>
                <a:gd name="connsiteY4" fmla="*/ 0 h 10824"/>
                <a:gd name="connsiteX0" fmla="*/ 2959 w 4883"/>
                <a:gd name="connsiteY0" fmla="*/ 0 h 9813"/>
                <a:gd name="connsiteX1" fmla="*/ 3392 w 4883"/>
                <a:gd name="connsiteY1" fmla="*/ 96 h 9813"/>
                <a:gd name="connsiteX2" fmla="*/ 4883 w 4883"/>
                <a:gd name="connsiteY2" fmla="*/ 6882 h 9813"/>
                <a:gd name="connsiteX3" fmla="*/ 0 w 4883"/>
                <a:gd name="connsiteY3" fmla="*/ 9813 h 9813"/>
                <a:gd name="connsiteX4" fmla="*/ 2959 w 4883"/>
                <a:gd name="connsiteY4" fmla="*/ 0 h 9813"/>
                <a:gd name="connsiteX0" fmla="*/ 2960 w 6900"/>
                <a:gd name="connsiteY0" fmla="*/ 0 h 7608"/>
                <a:gd name="connsiteX1" fmla="*/ 3847 w 6900"/>
                <a:gd name="connsiteY1" fmla="*/ 98 h 7608"/>
                <a:gd name="connsiteX2" fmla="*/ 6900 w 6900"/>
                <a:gd name="connsiteY2" fmla="*/ 7013 h 7608"/>
                <a:gd name="connsiteX3" fmla="*/ 0 w 6900"/>
                <a:gd name="connsiteY3" fmla="*/ 7608 h 7608"/>
                <a:gd name="connsiteX4" fmla="*/ 2960 w 6900"/>
                <a:gd name="connsiteY4" fmla="*/ 0 h 7608"/>
                <a:gd name="connsiteX0" fmla="*/ 3755 w 9465"/>
                <a:gd name="connsiteY0" fmla="*/ 0 h 10141"/>
                <a:gd name="connsiteX1" fmla="*/ 5040 w 9465"/>
                <a:gd name="connsiteY1" fmla="*/ 129 h 10141"/>
                <a:gd name="connsiteX2" fmla="*/ 9465 w 9465"/>
                <a:gd name="connsiteY2" fmla="*/ 9218 h 10141"/>
                <a:gd name="connsiteX3" fmla="*/ 0 w 9465"/>
                <a:gd name="connsiteY3" fmla="*/ 10141 h 10141"/>
                <a:gd name="connsiteX4" fmla="*/ 3755 w 9465"/>
                <a:gd name="connsiteY4" fmla="*/ 0 h 10141"/>
                <a:gd name="connsiteX0" fmla="*/ 3967 w 11017"/>
                <a:gd name="connsiteY0" fmla="*/ 0 h 10000"/>
                <a:gd name="connsiteX1" fmla="*/ 5325 w 11017"/>
                <a:gd name="connsiteY1" fmla="*/ 127 h 10000"/>
                <a:gd name="connsiteX2" fmla="*/ 11017 w 11017"/>
                <a:gd name="connsiteY2" fmla="*/ 9969 h 10000"/>
                <a:gd name="connsiteX3" fmla="*/ 0 w 11017"/>
                <a:gd name="connsiteY3" fmla="*/ 10000 h 10000"/>
                <a:gd name="connsiteX4" fmla="*/ 3967 w 11017"/>
                <a:gd name="connsiteY4" fmla="*/ 0 h 10000"/>
                <a:gd name="connsiteX0" fmla="*/ 3967 w 11017"/>
                <a:gd name="connsiteY0" fmla="*/ 0 h 10000"/>
                <a:gd name="connsiteX1" fmla="*/ 4873 w 11017"/>
                <a:gd name="connsiteY1" fmla="*/ 127 h 10000"/>
                <a:gd name="connsiteX2" fmla="*/ 11017 w 11017"/>
                <a:gd name="connsiteY2" fmla="*/ 9969 h 10000"/>
                <a:gd name="connsiteX3" fmla="*/ 0 w 11017"/>
                <a:gd name="connsiteY3" fmla="*/ 10000 h 10000"/>
                <a:gd name="connsiteX4" fmla="*/ 3967 w 11017"/>
                <a:gd name="connsiteY4" fmla="*/ 0 h 10000"/>
                <a:gd name="connsiteX0" fmla="*/ 3967 w 11017"/>
                <a:gd name="connsiteY0" fmla="*/ 0 h 10000"/>
                <a:gd name="connsiteX1" fmla="*/ 4308 w 11017"/>
                <a:gd name="connsiteY1" fmla="*/ 220 h 10000"/>
                <a:gd name="connsiteX2" fmla="*/ 11017 w 11017"/>
                <a:gd name="connsiteY2" fmla="*/ 9969 h 10000"/>
                <a:gd name="connsiteX3" fmla="*/ 0 w 11017"/>
                <a:gd name="connsiteY3" fmla="*/ 10000 h 10000"/>
                <a:gd name="connsiteX4" fmla="*/ 3967 w 11017"/>
                <a:gd name="connsiteY4" fmla="*/ 0 h 10000"/>
                <a:gd name="connsiteX0" fmla="*/ 4193 w 11017"/>
                <a:gd name="connsiteY0" fmla="*/ 0 h 10046"/>
                <a:gd name="connsiteX1" fmla="*/ 4308 w 11017"/>
                <a:gd name="connsiteY1" fmla="*/ 266 h 10046"/>
                <a:gd name="connsiteX2" fmla="*/ 11017 w 11017"/>
                <a:gd name="connsiteY2" fmla="*/ 10015 h 10046"/>
                <a:gd name="connsiteX3" fmla="*/ 0 w 11017"/>
                <a:gd name="connsiteY3" fmla="*/ 10046 h 10046"/>
                <a:gd name="connsiteX4" fmla="*/ 4193 w 11017"/>
                <a:gd name="connsiteY4" fmla="*/ 0 h 10046"/>
                <a:gd name="connsiteX0" fmla="*/ 4193 w 11017"/>
                <a:gd name="connsiteY0" fmla="*/ 0 h 10046"/>
                <a:gd name="connsiteX1" fmla="*/ 4421 w 11017"/>
                <a:gd name="connsiteY1" fmla="*/ 266 h 10046"/>
                <a:gd name="connsiteX2" fmla="*/ 11017 w 11017"/>
                <a:gd name="connsiteY2" fmla="*/ 10015 h 10046"/>
                <a:gd name="connsiteX3" fmla="*/ 0 w 11017"/>
                <a:gd name="connsiteY3" fmla="*/ 10046 h 10046"/>
                <a:gd name="connsiteX4" fmla="*/ 4193 w 11017"/>
                <a:gd name="connsiteY4" fmla="*/ 0 h 10046"/>
                <a:gd name="connsiteX0" fmla="*/ 3967 w 10791"/>
                <a:gd name="connsiteY0" fmla="*/ 0 h 10046"/>
                <a:gd name="connsiteX1" fmla="*/ 4195 w 10791"/>
                <a:gd name="connsiteY1" fmla="*/ 266 h 10046"/>
                <a:gd name="connsiteX2" fmla="*/ 10791 w 10791"/>
                <a:gd name="connsiteY2" fmla="*/ 10015 h 10046"/>
                <a:gd name="connsiteX3" fmla="*/ 0 w 10791"/>
                <a:gd name="connsiteY3" fmla="*/ 10046 h 10046"/>
                <a:gd name="connsiteX4" fmla="*/ 3967 w 10791"/>
                <a:gd name="connsiteY4" fmla="*/ 0 h 10046"/>
                <a:gd name="connsiteX0" fmla="*/ 4080 w 10904"/>
                <a:gd name="connsiteY0" fmla="*/ 0 h 10092"/>
                <a:gd name="connsiteX1" fmla="*/ 4308 w 10904"/>
                <a:gd name="connsiteY1" fmla="*/ 266 h 10092"/>
                <a:gd name="connsiteX2" fmla="*/ 10904 w 10904"/>
                <a:gd name="connsiteY2" fmla="*/ 10015 h 10092"/>
                <a:gd name="connsiteX3" fmla="*/ 0 w 10904"/>
                <a:gd name="connsiteY3" fmla="*/ 10092 h 10092"/>
                <a:gd name="connsiteX4" fmla="*/ 4080 w 10904"/>
                <a:gd name="connsiteY4" fmla="*/ 0 h 10092"/>
                <a:gd name="connsiteX0" fmla="*/ 4080 w 10452"/>
                <a:gd name="connsiteY0" fmla="*/ 0 h 10092"/>
                <a:gd name="connsiteX1" fmla="*/ 4308 w 10452"/>
                <a:gd name="connsiteY1" fmla="*/ 266 h 10092"/>
                <a:gd name="connsiteX2" fmla="*/ 10452 w 10452"/>
                <a:gd name="connsiteY2" fmla="*/ 9969 h 10092"/>
                <a:gd name="connsiteX3" fmla="*/ 0 w 10452"/>
                <a:gd name="connsiteY3" fmla="*/ 10092 h 10092"/>
                <a:gd name="connsiteX4" fmla="*/ 4080 w 10452"/>
                <a:gd name="connsiteY4" fmla="*/ 0 h 10092"/>
                <a:gd name="connsiteX0" fmla="*/ 4080 w 10678"/>
                <a:gd name="connsiteY0" fmla="*/ 0 h 10092"/>
                <a:gd name="connsiteX1" fmla="*/ 4308 w 10678"/>
                <a:gd name="connsiteY1" fmla="*/ 266 h 10092"/>
                <a:gd name="connsiteX2" fmla="*/ 10678 w 10678"/>
                <a:gd name="connsiteY2" fmla="*/ 9923 h 10092"/>
                <a:gd name="connsiteX3" fmla="*/ 0 w 10678"/>
                <a:gd name="connsiteY3" fmla="*/ 10092 h 10092"/>
                <a:gd name="connsiteX4" fmla="*/ 4080 w 10678"/>
                <a:gd name="connsiteY4" fmla="*/ 0 h 10092"/>
                <a:gd name="connsiteX0" fmla="*/ 4080 w 10791"/>
                <a:gd name="connsiteY0" fmla="*/ 0 h 10108"/>
                <a:gd name="connsiteX1" fmla="*/ 4308 w 10791"/>
                <a:gd name="connsiteY1" fmla="*/ 266 h 10108"/>
                <a:gd name="connsiteX2" fmla="*/ 10791 w 10791"/>
                <a:gd name="connsiteY2" fmla="*/ 10108 h 10108"/>
                <a:gd name="connsiteX3" fmla="*/ 0 w 10791"/>
                <a:gd name="connsiteY3" fmla="*/ 10092 h 10108"/>
                <a:gd name="connsiteX4" fmla="*/ 4080 w 10791"/>
                <a:gd name="connsiteY4" fmla="*/ 0 h 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1" h="10108">
                  <a:moveTo>
                    <a:pt x="4080" y="0"/>
                  </a:moveTo>
                  <a:cubicBezTo>
                    <a:pt x="4118" y="89"/>
                    <a:pt x="4270" y="177"/>
                    <a:pt x="4308" y="266"/>
                  </a:cubicBezTo>
                  <a:lnTo>
                    <a:pt x="10791" y="10108"/>
                  </a:lnTo>
                  <a:lnTo>
                    <a:pt x="0" y="10092"/>
                  </a:lnTo>
                  <a:lnTo>
                    <a:pt x="408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2021DB09-575C-4ED9-B70C-730632A5065A}"/>
                </a:ext>
              </a:extLst>
            </p:cNvPr>
            <p:cNvCxnSpPr>
              <a:stCxn id="14" idx="4"/>
            </p:cNvCxnSpPr>
            <p:nvPr/>
          </p:nvCxnSpPr>
          <p:spPr>
            <a:xfrm flipV="1">
              <a:off x="3189529" y="5538850"/>
              <a:ext cx="1514350" cy="3975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EF7BCA0-87A3-429E-BF25-FD4AC2D7B5CF}"/>
                </a:ext>
              </a:extLst>
            </p:cNvPr>
            <p:cNvCxnSpPr>
              <a:stCxn id="14" idx="0"/>
            </p:cNvCxnSpPr>
            <p:nvPr/>
          </p:nvCxnSpPr>
          <p:spPr>
            <a:xfrm>
              <a:off x="3189529" y="5538850"/>
              <a:ext cx="1537210" cy="2621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C900DD4A-BAC7-463E-9ED1-7E21BFF29DFB}"/>
              </a:ext>
            </a:extLst>
          </p:cNvPr>
          <p:cNvSpPr txBox="1"/>
          <p:nvPr/>
        </p:nvSpPr>
        <p:spPr>
          <a:xfrm rot="19628379">
            <a:off x="-580637" y="2008264"/>
            <a:ext cx="12580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>
                    <a:alpha val="30000"/>
                  </a:srgbClr>
                </a:solidFill>
              </a:rPr>
              <a:t>Preliminary Results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697E03-DF57-420C-86D1-54DB97D4B2A5}"/>
              </a:ext>
            </a:extLst>
          </p:cNvPr>
          <p:cNvSpPr txBox="1"/>
          <p:nvPr/>
        </p:nvSpPr>
        <p:spPr>
          <a:xfrm>
            <a:off x="186648" y="815336"/>
            <a:ext cx="229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18/03/2025</a:t>
            </a:r>
          </a:p>
        </p:txBody>
      </p:sp>
      <p:sp>
        <p:nvSpPr>
          <p:cNvPr id="5" name="Titre 6">
            <a:extLst>
              <a:ext uri="{FF2B5EF4-FFF2-40B4-BE49-F238E27FC236}">
                <a16:creationId xmlns:a16="http://schemas.microsoft.com/office/drawing/2014/main" id="{43279F3B-48E1-8CF7-3D1A-B5C462210841}"/>
              </a:ext>
            </a:extLst>
          </p:cNvPr>
          <p:cNvSpPr txBox="1">
            <a:spLocks/>
          </p:cNvSpPr>
          <p:nvPr/>
        </p:nvSpPr>
        <p:spPr bwMode="auto">
          <a:xfrm>
            <a:off x="55700" y="49211"/>
            <a:ext cx="9563788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/>
              <a:t>Source size measurement</a:t>
            </a:r>
          </a:p>
        </p:txBody>
      </p:sp>
      <p:sp>
        <p:nvSpPr>
          <p:cNvPr id="6" name="ZoneTexte 20">
            <a:extLst>
              <a:ext uri="{FF2B5EF4-FFF2-40B4-BE49-F238E27FC236}">
                <a16:creationId xmlns:a16="http://schemas.microsoft.com/office/drawing/2014/main" id="{9DAC69B2-CB88-5147-934E-5E1D549F1E69}"/>
              </a:ext>
            </a:extLst>
          </p:cNvPr>
          <p:cNvSpPr txBox="1"/>
          <p:nvPr/>
        </p:nvSpPr>
        <p:spPr>
          <a:xfrm>
            <a:off x="4968291" y="5969226"/>
            <a:ext cx="449655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e- vert. beam size is in good agreement </a:t>
            </a:r>
          </a:p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 other measurements and model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0D5037-64C1-6E4A-39E3-1B6EAE8EC7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86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5941" y="75801"/>
            <a:ext cx="8598907" cy="686196"/>
          </a:xfrm>
        </p:spPr>
        <p:txBody>
          <a:bodyPr/>
          <a:lstStyle/>
          <a:p>
            <a:pPr algn="l"/>
            <a:r>
              <a:rPr lang="en-GB" b="1" dirty="0"/>
              <a:t>Compact Compton Sources</a:t>
            </a:r>
          </a:p>
        </p:txBody>
      </p:sp>
      <p:pic>
        <p:nvPicPr>
          <p:cNvPr id="18" name="Espace réservé du contenu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9853" y="441808"/>
            <a:ext cx="4861221" cy="435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2">
            <a:extLst>
              <a:ext uri="{FF2B5EF4-FFF2-40B4-BE49-F238E27FC236}">
                <a16:creationId xmlns:a16="http://schemas.microsoft.com/office/drawing/2014/main" id="{26F32F2C-4F4E-44B0-999C-D9D1A63F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26" y="3887039"/>
            <a:ext cx="5435937" cy="264687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GB" altLang="fr-FR" sz="1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High brightness beam </a:t>
            </a:r>
            <a:r>
              <a:rPr lang="en-GB" altLang="fr-FR" sz="2000" dirty="0">
                <a:latin typeface="Calibri" panose="020F0502020204030204" pitchFamily="34" charset="0"/>
              </a:rPr>
              <a:t>on </a:t>
            </a:r>
            <a:r>
              <a:rPr lang="en-GB" altLang="fr-FR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the laboratory-scale facilities </a:t>
            </a:r>
            <a:r>
              <a:rPr lang="en-GB" altLang="fr-FR" sz="2000" dirty="0">
                <a:latin typeface="Calibri" panose="020F0502020204030204" pitchFamily="34" charset="0"/>
              </a:rPr>
              <a:t>(hospitals, labs, museums…) </a:t>
            </a:r>
          </a:p>
          <a:p>
            <a:pPr>
              <a:spcBef>
                <a:spcPct val="0"/>
              </a:spcBef>
              <a:buNone/>
            </a:pPr>
            <a:r>
              <a:rPr lang="en-GB" alt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Beam is produced in a untypical way</a:t>
            </a:r>
          </a:p>
          <a:p>
            <a:pPr marL="1028674" lvl="1">
              <a:spcBef>
                <a:spcPct val="0"/>
              </a:spcBef>
            </a:pPr>
            <a:r>
              <a:rPr lang="en-GB" altLang="fr-FR" sz="1600" b="1" dirty="0">
                <a:latin typeface="Calibri" panose="020F0502020204030204" pitchFamily="34" charset="0"/>
              </a:rPr>
              <a:t>Compactness  </a:t>
            </a:r>
            <a:r>
              <a:rPr lang="en-GB" altLang="fr-FR" sz="1600" dirty="0">
                <a:latin typeface="Calibri" panose="020F0502020204030204" pitchFamily="34" charset="0"/>
              </a:rPr>
              <a:t>(footprint 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~ 100 m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GB" altLang="fr-FR" sz="1600" dirty="0">
                <a:latin typeface="Calibri" panose="020F0502020204030204" pitchFamily="34" charset="0"/>
              </a:rPr>
              <a:t>)</a:t>
            </a:r>
          </a:p>
          <a:p>
            <a:pPr marL="1028674" lvl="1">
              <a:spcBef>
                <a:spcPct val="0"/>
              </a:spcBef>
            </a:pPr>
            <a:r>
              <a:rPr lang="en-GB" altLang="fr-FR" sz="1600" b="1" dirty="0" err="1">
                <a:latin typeface="Calibri" panose="020F0502020204030204" pitchFamily="34" charset="0"/>
                <a:sym typeface="Wingdings" panose="05000000000000000000" pitchFamily="2" charset="2"/>
              </a:rPr>
              <a:t>Tunable</a:t>
            </a:r>
            <a:r>
              <a:rPr lang="en-GB" altLang="fr-FR" sz="1600" b="1" dirty="0">
                <a:latin typeface="Calibri" panose="020F0502020204030204" pitchFamily="34" charset="0"/>
                <a:sym typeface="Wingdings" panose="05000000000000000000" pitchFamily="2" charset="2"/>
              </a:rPr>
              <a:t> X-ray beam energy</a:t>
            </a:r>
          </a:p>
          <a:p>
            <a:pPr marL="1028674" lvl="1">
              <a:spcBef>
                <a:spcPct val="0"/>
              </a:spcBef>
            </a:pPr>
            <a:r>
              <a:rPr lang="en-GB" altLang="fr-FR" sz="1600" b="1" dirty="0">
                <a:latin typeface="Calibri" panose="020F0502020204030204" pitchFamily="34" charset="0"/>
              </a:rPr>
              <a:t>Large X-ray energy range (</a:t>
            </a:r>
            <a:r>
              <a:rPr lang="en-GB" altLang="fr-FR" sz="1600" b="1" dirty="0">
                <a:latin typeface="Calibri" panose="020F0502020204030204" pitchFamily="34" charset="0"/>
                <a:ea typeface="Cambria Math" panose="02040503050406030204" pitchFamily="18" charset="0"/>
              </a:rPr>
              <a:t>keV to MeV)</a:t>
            </a:r>
            <a:endParaRPr lang="en-GB" altLang="fr-FR" sz="1600" b="1" dirty="0">
              <a:latin typeface="Calibri" panose="020F0502020204030204" pitchFamily="34" charset="0"/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pPr marL="1028674" lvl="1">
              <a:spcBef>
                <a:spcPct val="0"/>
              </a:spcBef>
            </a:pPr>
            <a:r>
              <a:rPr lang="en-GB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High brightness 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10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11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– 10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13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GB" altLang="fr-FR" sz="1600" dirty="0" err="1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ph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/(s.mm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.mrad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2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) in  0.1% BW </a:t>
            </a:r>
          </a:p>
          <a:p>
            <a:pPr marL="1028674" lvl="1">
              <a:spcBef>
                <a:spcPct val="0"/>
              </a:spcBef>
            </a:pPr>
            <a:r>
              <a:rPr lang="en-GB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Flux 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10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12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- 10</a:t>
            </a:r>
            <a:r>
              <a:rPr lang="en-GB" altLang="fr-FR" sz="1600" baseline="300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13  </a:t>
            </a:r>
            <a:r>
              <a:rPr lang="en-GB" altLang="fr-FR" sz="1600" dirty="0" err="1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ph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/s</a:t>
            </a:r>
            <a:r>
              <a:rPr lang="en-GB" altLang="fr-FR" sz="1600" dirty="0">
                <a:latin typeface="Calibri" panose="020F0502020204030204" pitchFamily="34" charset="0"/>
              </a:rPr>
              <a:t>      </a:t>
            </a:r>
            <a:r>
              <a:rPr lang="en-GB" altLang="fr-FR" sz="1600" dirty="0">
                <a:latin typeface="Calibri" panose="020F0502020204030204" pitchFamily="34" charset="0"/>
                <a:ea typeface="Cambria Math" panose="02040503050406030204" pitchFamily="18" charset="0"/>
                <a:cs typeface="Cambria Math" panose="02040503050406030204" pitchFamily="18" charset="0"/>
              </a:rPr>
              <a:t>  </a:t>
            </a:r>
            <a:r>
              <a:rPr lang="en-GB" altLang="fr-FR" sz="1600" dirty="0">
                <a:latin typeface="Calibri" panose="020F0502020204030204" pitchFamily="34" charset="0"/>
              </a:rPr>
              <a:t> </a:t>
            </a: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3169A8D1-5EB0-E085-6414-4F9E57FF840F}"/>
              </a:ext>
            </a:extLst>
          </p:cNvPr>
          <p:cNvGrpSpPr/>
          <p:nvPr/>
        </p:nvGrpSpPr>
        <p:grpSpPr>
          <a:xfrm>
            <a:off x="5252729" y="2220315"/>
            <a:ext cx="4910306" cy="4323201"/>
            <a:chOff x="4546041" y="1155280"/>
            <a:chExt cx="4910306" cy="4323201"/>
          </a:xfrm>
        </p:grpSpPr>
        <p:sp>
          <p:nvSpPr>
            <p:cNvPr id="5" name="Ellipse 9">
              <a:extLst>
                <a:ext uri="{FF2B5EF4-FFF2-40B4-BE49-F238E27FC236}">
                  <a16:creationId xmlns:a16="http://schemas.microsoft.com/office/drawing/2014/main" id="{9BAA57BC-0183-1AFD-834D-C673BFA2069F}"/>
                </a:ext>
              </a:extLst>
            </p:cNvPr>
            <p:cNvSpPr/>
            <p:nvPr/>
          </p:nvSpPr>
          <p:spPr>
            <a:xfrm>
              <a:off x="9097185" y="1155280"/>
              <a:ext cx="359162" cy="216024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9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5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Ellipse 11">
              <a:extLst>
                <a:ext uri="{FF2B5EF4-FFF2-40B4-BE49-F238E27FC236}">
                  <a16:creationId xmlns:a16="http://schemas.microsoft.com/office/drawing/2014/main" id="{B0F332A3-7076-0449-651F-384BC80E18C0}"/>
                </a:ext>
              </a:extLst>
            </p:cNvPr>
            <p:cNvSpPr/>
            <p:nvPr/>
          </p:nvSpPr>
          <p:spPr>
            <a:xfrm>
              <a:off x="8893122" y="1598400"/>
              <a:ext cx="439263" cy="216024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9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5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ZoneTexte 62">
              <a:extLst>
                <a:ext uri="{FF2B5EF4-FFF2-40B4-BE49-F238E27FC236}">
                  <a16:creationId xmlns:a16="http://schemas.microsoft.com/office/drawing/2014/main" id="{DF782A61-AE18-4C60-26B0-28398FC3C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6041" y="3879710"/>
              <a:ext cx="4282263" cy="159877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13917">
                <a:spcBef>
                  <a:spcPct val="0"/>
                </a:spcBef>
                <a:buNone/>
                <a:defRPr/>
              </a:pPr>
              <a:r>
                <a:rPr lang="en-US" altLang="fr-FR" sz="1237" b="1" dirty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nominal		     energy                flux               brightness</a:t>
              </a:r>
            </a:p>
            <a:p>
              <a:pPr defTabSz="713917">
                <a:spcBef>
                  <a:spcPct val="0"/>
                </a:spcBef>
                <a:buNone/>
                <a:defRPr/>
              </a:pPr>
              <a:endParaRPr lang="en-US" altLang="fr-FR" sz="1237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713917">
                <a:spcBef>
                  <a:spcPct val="0"/>
                </a:spcBef>
                <a:buNone/>
                <a:defRPr/>
              </a:pPr>
              <a:r>
                <a:rPr lang="en-US" altLang="fr-FR" sz="1237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ThomX</a:t>
              </a:r>
              <a:r>
                <a:rPr lang="en-US" altLang="fr-FR" sz="1237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(Orsay, FR)           45-90 keV    10</a:t>
              </a:r>
              <a:r>
                <a:rPr lang="en-US" altLang="fr-FR" sz="1237" b="1" baseline="300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13</a:t>
              </a:r>
              <a:r>
                <a:rPr lang="en-US" altLang="fr-FR" sz="1237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fr-FR" sz="1237" b="1" dirty="0" err="1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ph</a:t>
              </a:r>
              <a:r>
                <a:rPr lang="en-US" altLang="fr-FR" sz="1237" b="1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/s            ~ 10</a:t>
              </a:r>
              <a:r>
                <a:rPr lang="en-US" altLang="fr-FR" sz="1237" b="1" baseline="30000" dirty="0">
                  <a:solidFill>
                    <a:srgbClr val="0070C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11</a:t>
              </a:r>
            </a:p>
            <a:p>
              <a:pPr defTabSz="713917">
                <a:spcBef>
                  <a:spcPct val="0"/>
                </a:spcBef>
                <a:buNone/>
                <a:defRPr/>
              </a:pPr>
              <a:endParaRPr lang="en-US" altLang="fr-FR" sz="1237" b="1" dirty="0">
                <a:solidFill>
                  <a:srgbClr val="FF660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713917">
                <a:spcBef>
                  <a:spcPct val="0"/>
                </a:spcBef>
                <a:spcAft>
                  <a:spcPts val="707"/>
                </a:spcAft>
                <a:buNone/>
                <a:defRPr/>
              </a:pPr>
              <a:r>
                <a:rPr lang="en-US" sz="1237" b="1" dirty="0" err="1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MuCLS</a:t>
              </a:r>
              <a:r>
                <a:rPr lang="en-US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		   </a:t>
              </a: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15-35</a:t>
              </a:r>
              <a:r>
                <a:rPr lang="en-US" altLang="fr-FR" sz="1237" b="1" dirty="0">
                  <a:solidFill>
                    <a:srgbClr val="0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fr-FR" sz="1237" b="1" dirty="0">
                  <a:solidFill>
                    <a:srgbClr val="FF7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keV</a:t>
              </a:r>
              <a:r>
                <a:rPr lang="en-US" altLang="fr-FR" sz="1237" b="1" dirty="0">
                  <a:solidFill>
                    <a:srgbClr val="0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  <a:r>
                <a:rPr lang="en-US" altLang="fr-FR" sz="1237" b="1" baseline="30000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- 10</a:t>
              </a:r>
              <a:r>
                <a:rPr lang="en-US" altLang="fr-FR" sz="1237" b="1" baseline="30000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11</a:t>
              </a: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fr-FR" sz="1237" b="1" dirty="0" err="1">
                  <a:solidFill>
                    <a:srgbClr val="FF7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ph</a:t>
              </a:r>
              <a:r>
                <a:rPr lang="en-US" altLang="fr-FR" sz="1237" b="1" dirty="0">
                  <a:solidFill>
                    <a:srgbClr val="FF7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/s    </a:t>
              </a: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  <a:r>
                <a:rPr lang="en-US" altLang="fr-FR" sz="1237" b="1" baseline="30000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8</a:t>
              </a: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- 10</a:t>
              </a:r>
              <a:r>
                <a:rPr lang="en-US" altLang="fr-FR" sz="1237" b="1" baseline="30000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9</a:t>
              </a:r>
              <a:endParaRPr lang="en-US" sz="1237" b="1" dirty="0">
                <a:solidFill>
                  <a:srgbClr val="FF660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713917">
                <a:spcBef>
                  <a:spcPct val="0"/>
                </a:spcBef>
                <a:spcAft>
                  <a:spcPts val="707"/>
                </a:spcAft>
                <a:buNone/>
                <a:defRPr/>
              </a:pPr>
              <a:r>
                <a:rPr lang="en-US" altLang="fr-FR" sz="1237" b="1" dirty="0">
                  <a:solidFill>
                    <a:srgbClr val="FF66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Lync. Tech (Munich, DE) 	</a:t>
              </a:r>
              <a:endParaRPr lang="en-US" sz="1237" b="1" dirty="0">
                <a:solidFill>
                  <a:srgbClr val="FF660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713917">
                <a:spcBef>
                  <a:spcPct val="0"/>
                </a:spcBef>
                <a:buNone/>
                <a:defRPr/>
              </a:pPr>
              <a:r>
                <a:rPr lang="en-US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*Only 2 “high-flux” Compton sources currently in the world</a:t>
              </a:r>
            </a:p>
          </p:txBody>
        </p:sp>
        <p:cxnSp>
          <p:nvCxnSpPr>
            <p:cNvPr id="9" name="Connecteur droit 13">
              <a:extLst>
                <a:ext uri="{FF2B5EF4-FFF2-40B4-BE49-F238E27FC236}">
                  <a16:creationId xmlns:a16="http://schemas.microsoft.com/office/drawing/2014/main" id="{AC9825C3-B207-60AA-F11E-88352B63BF65}"/>
                </a:ext>
              </a:extLst>
            </p:cNvPr>
            <p:cNvCxnSpPr>
              <a:cxnSpLocks/>
            </p:cNvCxnSpPr>
            <p:nvPr/>
          </p:nvCxnSpPr>
          <p:spPr>
            <a:xfrm>
              <a:off x="6146917" y="3969378"/>
              <a:ext cx="0" cy="1215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4">
              <a:extLst>
                <a:ext uri="{FF2B5EF4-FFF2-40B4-BE49-F238E27FC236}">
                  <a16:creationId xmlns:a16="http://schemas.microsoft.com/office/drawing/2014/main" id="{0B082C0A-9A56-8C31-A1E0-B654EC9C2B08}"/>
                </a:ext>
              </a:extLst>
            </p:cNvPr>
            <p:cNvCxnSpPr>
              <a:cxnSpLocks/>
            </p:cNvCxnSpPr>
            <p:nvPr/>
          </p:nvCxnSpPr>
          <p:spPr>
            <a:xfrm>
              <a:off x="4935335" y="4223873"/>
              <a:ext cx="4039658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5">
              <a:extLst>
                <a:ext uri="{FF2B5EF4-FFF2-40B4-BE49-F238E27FC236}">
                  <a16:creationId xmlns:a16="http://schemas.microsoft.com/office/drawing/2014/main" id="{74E267D9-B53D-2BD0-F153-803E988EBEFD}"/>
                </a:ext>
              </a:extLst>
            </p:cNvPr>
            <p:cNvCxnSpPr>
              <a:cxnSpLocks/>
            </p:cNvCxnSpPr>
            <p:nvPr/>
          </p:nvCxnSpPr>
          <p:spPr>
            <a:xfrm>
              <a:off x="6872128" y="4001059"/>
              <a:ext cx="0" cy="118350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6">
              <a:extLst>
                <a:ext uri="{FF2B5EF4-FFF2-40B4-BE49-F238E27FC236}">
                  <a16:creationId xmlns:a16="http://schemas.microsoft.com/office/drawing/2014/main" id="{F6C7DAE0-ECDB-45AE-BFFC-39BEE7EA8CCE}"/>
                </a:ext>
              </a:extLst>
            </p:cNvPr>
            <p:cNvCxnSpPr>
              <a:cxnSpLocks/>
            </p:cNvCxnSpPr>
            <p:nvPr/>
          </p:nvCxnSpPr>
          <p:spPr>
            <a:xfrm>
              <a:off x="7865866" y="3969378"/>
              <a:ext cx="0" cy="1215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8">
              <a:extLst>
                <a:ext uri="{FF2B5EF4-FFF2-40B4-BE49-F238E27FC236}">
                  <a16:creationId xmlns:a16="http://schemas.microsoft.com/office/drawing/2014/main" id="{97B23227-BA72-AA5B-802F-843167403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1077" y="1960314"/>
              <a:ext cx="318567" cy="2899697"/>
            </a:xfrm>
            <a:prstGeom prst="straightConnector1">
              <a:avLst/>
            </a:prstGeom>
            <a:ln w="1905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9">
              <a:extLst>
                <a:ext uri="{FF2B5EF4-FFF2-40B4-BE49-F238E27FC236}">
                  <a16:creationId xmlns:a16="http://schemas.microsoft.com/office/drawing/2014/main" id="{E45991AA-82EF-CE10-5DE3-E36EC31C36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8391" y="1393076"/>
              <a:ext cx="301769" cy="298990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 descr="C:\Users\$dupraz\Desktop\soutenance\Compton_scheme.png">
            <a:extLst>
              <a:ext uri="{FF2B5EF4-FFF2-40B4-BE49-F238E27FC236}">
                <a16:creationId xmlns:a16="http://schemas.microsoft.com/office/drawing/2014/main" id="{2D0E3150-3715-F6F8-AA5A-DF802805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728" y="1340607"/>
            <a:ext cx="4121394" cy="2231962"/>
          </a:xfrm>
          <a:prstGeom prst="rect">
            <a:avLst/>
          </a:prstGeom>
          <a:noFill/>
        </p:spPr>
      </p:pic>
      <p:pic>
        <p:nvPicPr>
          <p:cNvPr id="20" name="Image 19" descr="addin_tmp.png">
            <a:extLst>
              <a:ext uri="{FF2B5EF4-FFF2-40B4-BE49-F238E27FC236}">
                <a16:creationId xmlns:a16="http://schemas.microsoft.com/office/drawing/2014/main" id="{D71C12DD-3D13-C1DC-81D8-222AD65680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942" y="3351983"/>
            <a:ext cx="2998403" cy="69736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FF22A05-1BA0-1C3B-8399-5357B517909D}"/>
              </a:ext>
            </a:extLst>
          </p:cNvPr>
          <p:cNvSpPr txBox="1"/>
          <p:nvPr/>
        </p:nvSpPr>
        <p:spPr>
          <a:xfrm>
            <a:off x="644962" y="952083"/>
            <a:ext cx="468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X-rays produced by Compton interaction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181969C6-06B2-09FA-CF73-4EC7B13FF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1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07"/>
    </mc:Choice>
    <mc:Fallback xmlns="">
      <p:transition spd="slow" advTm="9360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2902" y="877825"/>
            <a:ext cx="5157764" cy="2808000"/>
          </a:xfrm>
          <a:prstGeom prst="rect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6666"/>
              </a:solidFill>
            </a:endParaRPr>
          </a:p>
        </p:txBody>
      </p:sp>
      <p:pic>
        <p:nvPicPr>
          <p:cNvPr id="26637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950" y="1021844"/>
            <a:ext cx="4349606" cy="116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6"/>
          <p:cNvSpPr>
            <a:spLocks noChangeArrowheads="1"/>
          </p:cNvSpPr>
          <p:nvPr/>
        </p:nvSpPr>
        <p:spPr bwMode="auto">
          <a:xfrm>
            <a:off x="6063936" y="3029357"/>
            <a:ext cx="3978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r-FR" sz="1200" dirty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GB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Measure large samples in a single exposure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    (patient, materials …) </a:t>
            </a:r>
            <a:endParaRPr lang="en-GB" altLang="fr-FR" sz="1600" dirty="0"/>
          </a:p>
        </p:txBody>
      </p:sp>
      <p:sp>
        <p:nvSpPr>
          <p:cNvPr id="22" name="Rectangle 21"/>
          <p:cNvSpPr/>
          <p:nvPr/>
        </p:nvSpPr>
        <p:spPr>
          <a:xfrm>
            <a:off x="5579343" y="4061772"/>
            <a:ext cx="5760640" cy="2356192"/>
          </a:xfrm>
          <a:prstGeom prst="rect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6666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600452" y="1027320"/>
            <a:ext cx="3377078" cy="2256556"/>
            <a:chOff x="1558926" y="753436"/>
            <a:chExt cx="3377078" cy="2256556"/>
          </a:xfrm>
        </p:grpSpPr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1558926" y="753436"/>
              <a:ext cx="3377078" cy="2154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600" dirty="0">
                  <a:solidFill>
                    <a:srgbClr val="FF9900"/>
                  </a:solidFill>
                  <a:latin typeface="Calibri" pitchFamily="34" charset="0"/>
                </a:rPr>
                <a:t>1. </a:t>
              </a:r>
              <a:r>
                <a:rPr lang="en-GB" sz="1600" u="sng" dirty="0">
                  <a:solidFill>
                    <a:srgbClr val="FF9900"/>
                  </a:solidFill>
                  <a:latin typeface="Calibri" pitchFamily="34" charset="0"/>
                </a:rPr>
                <a:t>Divergent beam in 2D</a:t>
              </a:r>
              <a:endParaRPr lang="en-GB" sz="1600" dirty="0">
                <a:solidFill>
                  <a:srgbClr val="FF9900"/>
                </a:solidFill>
                <a:latin typeface="Calibri" pitchFamily="34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FFFFFF"/>
                  </a:solidFill>
                  <a:latin typeface="Calibri" pitchFamily="34" charset="0"/>
                  <a:sym typeface="Wingdings" pitchFamily="2" charset="2"/>
                </a:rPr>
                <a:t>     </a:t>
              </a:r>
              <a:r>
                <a:rPr lang="en-GB" sz="1400" dirty="0">
                  <a:latin typeface="Calibri" pitchFamily="34" charset="0"/>
                  <a:sym typeface="Wingdings" pitchFamily="2" charset="2"/>
                </a:rPr>
                <a:t>Biomedical/cultural heritage applications</a:t>
              </a:r>
              <a:endParaRPr lang="en-GB" sz="2400" dirty="0">
                <a:latin typeface="Calibri" pitchFamily="34" charset="0"/>
                <a:sym typeface="Wingdings" pitchFamily="2" charset="2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latin typeface="Calibri" pitchFamily="34" charset="0"/>
                <a:sym typeface="Wingdings" pitchFamily="2" charset="2"/>
              </a:endParaRP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en-GB" sz="1600" dirty="0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Conventional Radiography</a:t>
              </a: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en-GB" sz="1600" dirty="0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K-edge subtraction</a:t>
              </a:r>
              <a:endParaRPr lang="en-GB" sz="1600" dirty="0">
                <a:solidFill>
                  <a:srgbClr val="FF9900"/>
                </a:solidFill>
                <a:latin typeface="Calibri" pitchFamily="34" charset="0"/>
              </a:endParaRP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en-GB" sz="1600" dirty="0">
                  <a:solidFill>
                    <a:srgbClr val="FF9900"/>
                  </a:solidFill>
                  <a:latin typeface="Calibri" pitchFamily="34" charset="0"/>
                  <a:cs typeface="Arial" charset="0"/>
                </a:rPr>
                <a:t>Phase contrast imaging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dirty="0">
                <a:solidFill>
                  <a:srgbClr val="FF9900"/>
                </a:solidFill>
                <a:latin typeface="Calibri" pitchFamily="34" charset="0"/>
                <a:cs typeface="Arial" charset="0"/>
              </a:endParaRPr>
            </a:p>
            <a:p>
              <a:pPr marL="285750" indent="-28575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en-GB" sz="1600" dirty="0">
                  <a:solidFill>
                    <a:srgbClr val="FF9900"/>
                  </a:solidFill>
                  <a:latin typeface="Calibri" pitchFamily="34" charset="0"/>
                </a:rPr>
                <a:t>RADIOTHERAPY </a:t>
              </a:r>
              <a:r>
                <a:rPr lang="en-GB" sz="1600" dirty="0">
                  <a:latin typeface="Calibri" pitchFamily="34" charset="0"/>
                  <a:sym typeface="Wingdings" pitchFamily="2" charset="2"/>
                </a:rPr>
                <a:t> </a:t>
              </a:r>
              <a:endParaRPr lang="en-GB" sz="1600" dirty="0">
                <a:latin typeface="Calibri" pitchFamily="34" charset="0"/>
              </a:endParaRPr>
            </a:p>
          </p:txBody>
        </p:sp>
        <p:sp>
          <p:nvSpPr>
            <p:cNvPr id="8" name="Arc 7"/>
            <p:cNvSpPr/>
            <p:nvPr/>
          </p:nvSpPr>
          <p:spPr>
            <a:xfrm rot="1741751">
              <a:off x="3252000" y="1353992"/>
              <a:ext cx="1260000" cy="1656000"/>
            </a:xfrm>
            <a:prstGeom prst="arc">
              <a:avLst>
                <a:gd name="adj1" fmla="val 17487819"/>
                <a:gd name="adj2" fmla="val 138673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/>
            </a:p>
          </p:txBody>
        </p:sp>
        <p:sp>
          <p:nvSpPr>
            <p:cNvPr id="26643" name="Text Box 36"/>
            <p:cNvSpPr txBox="1">
              <a:spLocks noChangeArrowheads="1"/>
            </p:cNvSpPr>
            <p:nvPr/>
          </p:nvSpPr>
          <p:spPr bwMode="auto">
            <a:xfrm rot="-3840000">
              <a:off x="4226000" y="2148711"/>
              <a:ext cx="99328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600">
                  <a:solidFill>
                    <a:srgbClr val="FF9900"/>
                  </a:solidFill>
                  <a:latin typeface="Calibri" panose="020F0502020204030204" pitchFamily="34" charset="0"/>
                </a:rPr>
                <a:t>IMAGING</a:t>
              </a:r>
            </a:p>
          </p:txBody>
        </p:sp>
      </p:grpSp>
      <p:sp>
        <p:nvSpPr>
          <p:cNvPr id="26645" name="Rectangle 24"/>
          <p:cNvSpPr>
            <a:spLocks noChangeArrowheads="1"/>
          </p:cNvSpPr>
          <p:nvPr/>
        </p:nvSpPr>
        <p:spPr bwMode="auto">
          <a:xfrm>
            <a:off x="6008491" y="2317988"/>
            <a:ext cx="2549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Several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cm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diameter</a:t>
            </a:r>
            <a:endParaRPr lang="fr-FR" altLang="fr-FR" sz="16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Pink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beam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(few % - 30% )</a:t>
            </a:r>
            <a:r>
              <a:rPr lang="fr-FR" altLang="fr-FR" sz="20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02806" y="4115981"/>
            <a:ext cx="400596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solidFill>
                  <a:srgbClr val="00B050"/>
                </a:solidFill>
                <a:latin typeface="Calibri" panose="020F0502020204030204" pitchFamily="34" charset="0"/>
              </a:rPr>
              <a:t>2. </a:t>
            </a:r>
            <a:r>
              <a:rPr lang="fr-FR" altLang="fr-FR" sz="1600" u="sng" dirty="0">
                <a:solidFill>
                  <a:srgbClr val="00B050"/>
                </a:solidFill>
                <a:latin typeface="Calibri" panose="020F0502020204030204" pitchFamily="34" charset="0"/>
              </a:rPr>
              <a:t>Beam </a:t>
            </a:r>
            <a:r>
              <a:rPr lang="fr-FR" altLang="fr-FR" sz="1600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core</a:t>
            </a:r>
            <a:endParaRPr lang="fr-FR" altLang="fr-FR" sz="16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400" dirty="0">
                <a:solidFill>
                  <a:srgbClr val="33CC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(Cultural </a:t>
            </a:r>
            <a:r>
              <a:rPr lang="fr-FR" altLang="fr-FR" sz="1400" dirty="0" err="1">
                <a:latin typeface="Calibri" panose="020F0502020204030204" pitchFamily="34" charset="0"/>
                <a:sym typeface="Wingdings" panose="05000000000000000000" pitchFamily="2" charset="2"/>
              </a:rPr>
              <a:t>heritage</a:t>
            </a: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altLang="fr-FR" sz="1400" dirty="0" err="1">
                <a:latin typeface="Calibri" panose="020F0502020204030204" pitchFamily="34" charset="0"/>
                <a:sym typeface="Wingdings" panose="05000000000000000000" pitchFamily="2" charset="2"/>
              </a:rPr>
              <a:t>material</a:t>
            </a: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 science, </a:t>
            </a:r>
            <a:r>
              <a:rPr lang="fr-FR" altLang="fr-FR" sz="1400" dirty="0" err="1">
                <a:latin typeface="Calibri" panose="020F0502020204030204" pitchFamily="34" charset="0"/>
                <a:sym typeface="Wingdings" panose="05000000000000000000" pitchFamily="2" charset="2"/>
              </a:rPr>
              <a:t>biomedical</a:t>
            </a:r>
            <a:r>
              <a:rPr lang="fr-FR" altLang="fr-FR" sz="1400" dirty="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fr-FR" sz="1600" dirty="0">
              <a:solidFill>
                <a:srgbClr val="00B050"/>
              </a:solidFill>
              <a:latin typeface="Calibri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</a:rPr>
              <a:t>Fluorescence </a:t>
            </a:r>
            <a:r>
              <a:rPr lang="fr-FR" sz="1600" dirty="0" err="1">
                <a:solidFill>
                  <a:srgbClr val="00B050"/>
                </a:solidFill>
                <a:latin typeface="Calibri" pitchFamily="34" charset="0"/>
              </a:rPr>
              <a:t>spectroscopy</a:t>
            </a:r>
            <a:endParaRPr lang="fr-FR" sz="1600" dirty="0">
              <a:solidFill>
                <a:srgbClr val="00B05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	Chemical composition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</a:rPr>
              <a:t>Diffraction</a:t>
            </a:r>
            <a:r>
              <a:rPr lang="fr-FR" sz="16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FR" sz="1600" dirty="0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	 Structural </a:t>
            </a:r>
            <a:r>
              <a:rPr lang="fr-FR" sz="1600" dirty="0" err="1">
                <a:solidFill>
                  <a:srgbClr val="00B050"/>
                </a:solidFill>
                <a:latin typeface="Calibri" pitchFamily="34" charset="0"/>
                <a:sym typeface="Wingdings" pitchFamily="2" charset="2"/>
              </a:rPr>
              <a:t>analysis</a:t>
            </a:r>
            <a:endParaRPr lang="fr-FR" sz="1600" dirty="0">
              <a:solidFill>
                <a:srgbClr val="00B05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3" name="ZoneTexte 20"/>
          <p:cNvSpPr txBox="1">
            <a:spLocks noChangeArrowheads="1"/>
          </p:cNvSpPr>
          <p:nvPr/>
        </p:nvSpPr>
        <p:spPr bwMode="auto">
          <a:xfrm>
            <a:off x="5943229" y="4154938"/>
            <a:ext cx="4054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u="sng" dirty="0">
                <a:latin typeface="Calibri" panose="020F0502020204030204" pitchFamily="34" charset="0"/>
              </a:rPr>
              <a:t>Focalisation </a:t>
            </a:r>
            <a:r>
              <a:rPr lang="fr-FR" altLang="fr-FR" sz="1600" dirty="0">
                <a:latin typeface="Calibri" panose="020F0502020204030204" pitchFamily="34" charset="0"/>
              </a:rPr>
              <a:t>= </a:t>
            </a:r>
            <a:r>
              <a:rPr lang="fr-FR" altLang="fr-FR" sz="1600" dirty="0" err="1">
                <a:latin typeface="Calibri" panose="020F0502020204030204" pitchFamily="34" charset="0"/>
              </a:rPr>
              <a:t>refractive</a:t>
            </a:r>
            <a:r>
              <a:rPr lang="fr-FR" altLang="fr-FR" sz="1600" dirty="0"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latin typeface="Calibri" panose="020F0502020204030204" pitchFamily="34" charset="0"/>
              </a:rPr>
              <a:t>lenses</a:t>
            </a:r>
            <a:r>
              <a:rPr lang="fr-FR" altLang="fr-FR" sz="1600" dirty="0">
                <a:latin typeface="Calibri" panose="020F0502020204030204" pitchFamily="34" charset="0"/>
              </a:rPr>
              <a:t> = </a:t>
            </a:r>
            <a:r>
              <a:rPr lang="fr-FR" altLang="fr-FR" sz="1600" dirty="0" err="1">
                <a:latin typeface="Calibri" panose="020F0502020204030204" pitchFamily="34" charset="0"/>
              </a:rPr>
              <a:t>Transfocator</a:t>
            </a:r>
            <a:endParaRPr lang="fr-FR" altLang="fr-FR" sz="1600" dirty="0">
              <a:latin typeface="Calibri" panose="020F0502020204030204" pitchFamily="34" charset="0"/>
            </a:endParaRPr>
          </a:p>
        </p:txBody>
      </p:sp>
      <p:sp>
        <p:nvSpPr>
          <p:cNvPr id="44" name="ZoneTexte 28"/>
          <p:cNvSpPr txBox="1">
            <a:spLocks noChangeArrowheads="1"/>
          </p:cNvSpPr>
          <p:nvPr/>
        </p:nvSpPr>
        <p:spPr bwMode="auto">
          <a:xfrm>
            <a:off x="5609731" y="5732144"/>
            <a:ext cx="4070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</a:rPr>
              <a:t>• </a:t>
            </a:r>
            <a:r>
              <a:rPr lang="fr-FR" altLang="fr-FR" sz="1600" dirty="0" err="1">
                <a:latin typeface="Calibri" panose="020F0502020204030204" pitchFamily="34" charset="0"/>
              </a:rPr>
              <a:t>beam</a:t>
            </a:r>
            <a:r>
              <a:rPr lang="fr-FR" altLang="fr-FR" sz="1600" dirty="0">
                <a:latin typeface="Calibri" panose="020F0502020204030204" pitchFamily="34" charset="0"/>
              </a:rPr>
              <a:t>: mm down to </a:t>
            </a:r>
            <a:r>
              <a:rPr lang="fr-FR" altLang="fr-FR" sz="1600" dirty="0" err="1">
                <a:latin typeface="Calibri" panose="020F0502020204030204" pitchFamily="34" charset="0"/>
              </a:rPr>
              <a:t>less</a:t>
            </a:r>
            <a:r>
              <a:rPr lang="fr-FR" altLang="fr-FR" sz="1600" dirty="0">
                <a:latin typeface="Calibri" panose="020F0502020204030204" pitchFamily="34" charset="0"/>
              </a:rPr>
              <a:t> </a:t>
            </a:r>
            <a:r>
              <a:rPr lang="fr-FR" altLang="fr-FR" sz="1600" dirty="0" err="1">
                <a:latin typeface="Calibri" panose="020F0502020204030204" pitchFamily="34" charset="0"/>
              </a:rPr>
              <a:t>than</a:t>
            </a:r>
            <a:r>
              <a:rPr lang="fr-FR" altLang="fr-FR" sz="1600" dirty="0">
                <a:latin typeface="Calibri" panose="020F0502020204030204" pitchFamily="34" charset="0"/>
              </a:rPr>
              <a:t> 150 μm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few % to 0.01 % spectral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width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with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mono.)</a:t>
            </a:r>
            <a:r>
              <a:rPr lang="fr-FR" altLang="fr-FR" sz="20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8759666" y="2245979"/>
            <a:ext cx="2338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>
                <a:latin typeface="Calibri" panose="020F0502020204030204" pitchFamily="34" charset="0"/>
                <a:sym typeface="Wingdings" panose="05000000000000000000" pitchFamily="2" charset="2"/>
              </a:rPr>
              <a:t>• Flux ~ </a:t>
            </a:r>
            <a:r>
              <a:rPr lang="fr-FR" altLang="fr-FR" sz="1600">
                <a:latin typeface="Calibri" panose="020F0502020204030204" pitchFamily="34" charset="0"/>
              </a:rPr>
              <a:t>10</a:t>
            </a:r>
            <a:r>
              <a:rPr lang="fr-FR" altLang="fr-FR" sz="1600" baseline="30000">
                <a:latin typeface="Calibri" panose="020F0502020204030204" pitchFamily="34" charset="0"/>
              </a:rPr>
              <a:t>11</a:t>
            </a:r>
            <a:r>
              <a:rPr lang="fr-FR" altLang="fr-FR" sz="1600">
                <a:latin typeface="Calibri" panose="020F0502020204030204" pitchFamily="34" charset="0"/>
              </a:rPr>
              <a:t> - 10</a:t>
            </a:r>
            <a:r>
              <a:rPr lang="fr-FR" altLang="fr-FR" sz="1600" baseline="30000">
                <a:latin typeface="Calibri" panose="020F0502020204030204" pitchFamily="34" charset="0"/>
              </a:rPr>
              <a:t>13 </a:t>
            </a:r>
            <a:r>
              <a:rPr lang="fr-FR" altLang="fr-FR" sz="1600">
                <a:latin typeface="Calibri" panose="020F0502020204030204" pitchFamily="34" charset="0"/>
              </a:rPr>
              <a:t>ph/s</a:t>
            </a:r>
            <a:r>
              <a:rPr lang="fr-FR" altLang="fr-FR" sz="160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200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>
                <a:latin typeface="Calibri" panose="020F0502020204030204" pitchFamily="34" charset="0"/>
                <a:sym typeface="Wingdings" panose="05000000000000000000" pitchFamily="2" charset="2"/>
              </a:rPr>
              <a:t>• 40 - 90 keV </a:t>
            </a:r>
            <a:r>
              <a:rPr lang="fr-FR" altLang="fr-FR" sz="200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34" name="ZoneTexte 28"/>
          <p:cNvSpPr txBox="1">
            <a:spLocks noChangeArrowheads="1"/>
          </p:cNvSpPr>
          <p:nvPr/>
        </p:nvSpPr>
        <p:spPr bwMode="auto">
          <a:xfrm>
            <a:off x="9323760" y="5771633"/>
            <a:ext cx="2154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Flux ~ </a:t>
            </a:r>
            <a:r>
              <a:rPr lang="fr-FR" altLang="fr-FR" sz="1600" dirty="0">
                <a:latin typeface="Calibri" panose="020F0502020204030204" pitchFamily="34" charset="0"/>
              </a:rPr>
              <a:t>10</a:t>
            </a:r>
            <a:r>
              <a:rPr lang="fr-FR" altLang="fr-FR" sz="1600" baseline="30000" dirty="0">
                <a:latin typeface="Calibri" panose="020F0502020204030204" pitchFamily="34" charset="0"/>
              </a:rPr>
              <a:t>8</a:t>
            </a:r>
            <a:r>
              <a:rPr lang="fr-FR" altLang="fr-FR" sz="1600" dirty="0">
                <a:latin typeface="Calibri" panose="020F0502020204030204" pitchFamily="34" charset="0"/>
              </a:rPr>
              <a:t> - 10</a:t>
            </a:r>
            <a:r>
              <a:rPr lang="fr-FR" altLang="fr-FR" sz="1600" baseline="30000" dirty="0">
                <a:latin typeface="Calibri" panose="020F0502020204030204" pitchFamily="34" charset="0"/>
              </a:rPr>
              <a:t>10 </a:t>
            </a:r>
            <a:r>
              <a:rPr lang="fr-FR" altLang="fr-FR" sz="1600" dirty="0">
                <a:latin typeface="Calibri" panose="020F0502020204030204" pitchFamily="34" charset="0"/>
              </a:rPr>
              <a:t>ph/s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fr-FR" altLang="fr-FR" sz="20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• </a:t>
            </a:r>
            <a:r>
              <a:rPr lang="fr-FR" altLang="fr-FR" sz="1600" dirty="0" err="1">
                <a:latin typeface="Calibri" panose="020F0502020204030204" pitchFamily="34" charset="0"/>
                <a:sym typeface="Wingdings" panose="05000000000000000000" pitchFamily="2" charset="2"/>
              </a:rPr>
              <a:t>energy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 40 - 90 keV</a:t>
            </a:r>
            <a:r>
              <a:rPr lang="fr-FR" altLang="fr-FR" sz="2000" dirty="0">
                <a:latin typeface="Calibri" panose="020F0502020204030204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ways</a:t>
            </a:r>
            <a:r>
              <a:rPr lang="fr-FR" dirty="0"/>
              <a:t> to use the Compton </a:t>
            </a:r>
            <a:r>
              <a:rPr lang="fr-FR" dirty="0" err="1"/>
              <a:t>beam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217C01CDF565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dirty="0"/>
              <a:t>24/03/2023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ThomX : Assemblée Générale Soleil Division AI</a:t>
            </a:r>
          </a:p>
        </p:txBody>
      </p: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5808523" y="4545111"/>
            <a:ext cx="5014567" cy="1183329"/>
            <a:chOff x="5029036" y="4200699"/>
            <a:chExt cx="5014567" cy="1183329"/>
          </a:xfrm>
        </p:grpSpPr>
        <p:sp>
          <p:nvSpPr>
            <p:cNvPr id="39" name="Rectangle 38"/>
            <p:cNvSpPr/>
            <p:nvPr/>
          </p:nvSpPr>
          <p:spPr>
            <a:xfrm>
              <a:off x="5029036" y="4200699"/>
              <a:ext cx="5014566" cy="1183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  <p:pic>
          <p:nvPicPr>
            <p:cNvPr id="40" name="Image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29037" y="4543580"/>
              <a:ext cx="3583931" cy="80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rc 40"/>
            <p:cNvSpPr/>
            <p:nvPr/>
          </p:nvSpPr>
          <p:spPr>
            <a:xfrm rot="1080000">
              <a:off x="6177345" y="4793198"/>
              <a:ext cx="176470" cy="19411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49" name="ZoneTexte 20"/>
            <p:cNvSpPr txBox="1">
              <a:spLocks noChangeArrowheads="1"/>
            </p:cNvSpPr>
            <p:nvPr/>
          </p:nvSpPr>
          <p:spPr bwMode="auto">
            <a:xfrm>
              <a:off x="5612671" y="4434129"/>
              <a:ext cx="54534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900">
                  <a:solidFill>
                    <a:srgbClr val="FF0000"/>
                  </a:solidFill>
                  <a:latin typeface="Calibri" panose="020F0502020204030204" pitchFamily="34" charset="0"/>
                </a:rPr>
                <a:t>65 μrad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6424403" y="4764663"/>
              <a:ext cx="0" cy="29999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20"/>
            <p:cNvSpPr txBox="1">
              <a:spLocks noChangeArrowheads="1"/>
            </p:cNvSpPr>
            <p:nvPr/>
          </p:nvSpPr>
          <p:spPr bwMode="auto">
            <a:xfrm>
              <a:off x="5759311" y="4979267"/>
              <a:ext cx="5822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FR" altLang="fr-FR" sz="1000">
                  <a:solidFill>
                    <a:srgbClr val="000000"/>
                  </a:solidFill>
                  <a:latin typeface="Calibri" panose="020F0502020204030204" pitchFamily="34" charset="0"/>
                </a:rPr>
                <a:t>0.4 mm</a:t>
              </a:r>
            </a:p>
          </p:txBody>
        </p:sp>
        <p:pic>
          <p:nvPicPr>
            <p:cNvPr id="54" name="Imag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693141" y="4641966"/>
              <a:ext cx="1296677" cy="648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Imag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43245" y="4209306"/>
              <a:ext cx="1200358" cy="1137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631848" y="4632419"/>
              <a:ext cx="249857" cy="2187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93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6"/>
    </mc:Choice>
    <mc:Fallback xmlns="">
      <p:transition spd="slow" advTm="4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  <p:bldP spid="43" grpId="0"/>
      <p:bldP spid="44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4F52D48-6222-E8EA-C77D-308D5470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27" y="1799517"/>
            <a:ext cx="9481088" cy="1826581"/>
          </a:xfrm>
        </p:spPr>
        <p:txBody>
          <a:bodyPr/>
          <a:lstStyle/>
          <a:p>
            <a:r>
              <a:rPr lang="en-GB" b="1" dirty="0"/>
              <a:t>Preliminary analysis: characterization of the X-ray </a:t>
            </a:r>
            <a:r>
              <a:rPr lang="en-GB" b="1" dirty="0" err="1"/>
              <a:t>ThomX</a:t>
            </a:r>
            <a:r>
              <a:rPr lang="en-GB" b="1" dirty="0"/>
              <a:t> setup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2B9FB-EC57-2BC0-15A7-5F19998184B6}"/>
              </a:ext>
            </a:extLst>
          </p:cNvPr>
          <p:cNvSpPr txBox="1"/>
          <p:nvPr/>
        </p:nvSpPr>
        <p:spPr>
          <a:xfrm>
            <a:off x="742951" y="4206214"/>
            <a:ext cx="7741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it-IT" dirty="0"/>
              <a:t>Bravin</a:t>
            </a:r>
            <a:r>
              <a:rPr lang="it-IT" baseline="30000" dirty="0"/>
              <a:t>1</a:t>
            </a:r>
            <a:r>
              <a:rPr lang="it-IT" dirty="0"/>
              <a:t>, P. Coan</a:t>
            </a:r>
            <a:r>
              <a:rPr lang="it-IT" baseline="30000" dirty="0"/>
              <a:t>2</a:t>
            </a:r>
            <a:r>
              <a:rPr lang="it-IT" dirty="0"/>
              <a:t>, L. Franzoni</a:t>
            </a:r>
            <a:r>
              <a:rPr lang="it-IT" baseline="30000" dirty="0"/>
              <a:t>1</a:t>
            </a:r>
            <a:r>
              <a:rPr lang="it-IT" dirty="0"/>
              <a:t>, </a:t>
            </a:r>
            <a:r>
              <a:rPr lang="it-IT" dirty="0" err="1"/>
              <a:t>F</a:t>
            </a:r>
            <a:r>
              <a:rPr lang="it-IT" dirty="0"/>
              <a:t>. Merighi</a:t>
            </a:r>
            <a:r>
              <a:rPr lang="it-IT" baseline="30000" dirty="0"/>
              <a:t>1 </a:t>
            </a:r>
            <a:r>
              <a:rPr lang="it-IT" dirty="0"/>
              <a:t>and </a:t>
            </a:r>
            <a:r>
              <a:rPr lang="it-IT" dirty="0" err="1"/>
              <a:t>ThomX</a:t>
            </a:r>
            <a:r>
              <a:rPr lang="it-IT" dirty="0"/>
              <a:t> </a:t>
            </a:r>
            <a:r>
              <a:rPr lang="it-IT" dirty="0" err="1"/>
              <a:t>collaboration</a:t>
            </a:r>
            <a:endParaRPr lang="it-IT" dirty="0"/>
          </a:p>
          <a:p>
            <a:pPr marL="342900" indent="-342900">
              <a:buAutoNum type="alphaUcPeriod"/>
            </a:pPr>
            <a:endParaRPr lang="it-IT" dirty="0"/>
          </a:p>
          <a:p>
            <a:r>
              <a:rPr lang="en-GB" sz="1400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1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University Milano Bicocca (Milan, Italy)</a:t>
            </a:r>
            <a:endParaRPr lang="it-IT" sz="1400" dirty="0"/>
          </a:p>
          <a:p>
            <a:r>
              <a:rPr lang="en-GB" sz="1400" baseline="30000" dirty="0"/>
              <a:t>2</a:t>
            </a:r>
            <a:r>
              <a:rPr lang="en-GB" sz="1400" dirty="0"/>
              <a:t>Ludwig </a:t>
            </a:r>
            <a:r>
              <a:rPr lang="en-GB" sz="1400" dirty="0" err="1"/>
              <a:t>Maximilians</a:t>
            </a:r>
            <a:r>
              <a:rPr lang="en-GB" sz="1400" dirty="0"/>
              <a:t> University (</a:t>
            </a:r>
            <a:r>
              <a:rPr lang="en-GB" sz="14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Munich, Germany</a:t>
            </a:r>
            <a:r>
              <a:rPr lang="en-GB" sz="1400" dirty="0"/>
              <a:t>)</a:t>
            </a:r>
            <a:endParaRPr lang="it-IT" sz="14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F3BA97-BF6E-BD7B-0797-2895CBC019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3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4D8292-FA33-4699-A0CB-133FDE72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295" y="1191734"/>
            <a:ext cx="4698951" cy="35286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CB5BDF1-241C-4469-8D69-B1F9E846D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783" y="1205005"/>
            <a:ext cx="4698951" cy="3502104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id="{E7ECB5B5-FE39-E30B-13E7-0C52D4F674BA}"/>
              </a:ext>
            </a:extLst>
          </p:cNvPr>
          <p:cNvSpPr txBox="1">
            <a:spLocks/>
          </p:cNvSpPr>
          <p:nvPr/>
        </p:nvSpPr>
        <p:spPr bwMode="auto">
          <a:xfrm>
            <a:off x="55700" y="49211"/>
            <a:ext cx="11668768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/>
              <a:t>Assessment of the spatial resolution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936F2943-AC48-CA64-214E-53C68E2E5F55}"/>
              </a:ext>
            </a:extLst>
          </p:cNvPr>
          <p:cNvSpPr txBox="1"/>
          <p:nvPr/>
        </p:nvSpPr>
        <p:spPr>
          <a:xfrm>
            <a:off x="519109" y="4843924"/>
            <a:ext cx="110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  <a:ea typeface="+mn-ea"/>
              </a:rPr>
              <a:t>Assessing the 10% MTF value is common method to evaluate the effective spatial resolution of an imaging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5036A-3A6E-90A8-504D-DD4C89C6EBA9}"/>
              </a:ext>
            </a:extLst>
          </p:cNvPr>
          <p:cNvSpPr txBox="1"/>
          <p:nvPr/>
        </p:nvSpPr>
        <p:spPr>
          <a:xfrm>
            <a:off x="55700" y="1550738"/>
            <a:ext cx="3186133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MTF (modulation transfer function)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describes the system response to different spatial frequencies/various sizes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4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i="0" u="none" strike="noStrike" dirty="0">
                <a:solidFill>
                  <a:srgbClr val="FF7000"/>
                </a:solidFill>
                <a:effectLst/>
                <a:latin typeface="-webkit-standard"/>
              </a:rPr>
              <a:t>MTF value of 1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at low spatial frequencies ➔ 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low-frequency (large-scale) details are transferred with full contrast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F7000"/>
                </a:solidFill>
                <a:latin typeface="Calibri" panose="020F0502020204030204"/>
                <a:ea typeface="+mn-ea"/>
              </a:rPr>
              <a:t>Smaller MTF </a:t>
            </a:r>
            <a:r>
              <a:rPr lang="en-GB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</a:t>
            </a:r>
            <a:r>
              <a:rPr lang="en-GB" sz="1400" dirty="0">
                <a:solidFill>
                  <a:srgbClr val="000000"/>
                </a:solidFill>
                <a:latin typeface="-webkit-standard"/>
                <a:ea typeface="+mn-ea"/>
              </a:rPr>
              <a:t>a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 the spatial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frequency increases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) 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➔ 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system is less effective at reproducing finer details</a:t>
            </a:r>
            <a:endParaRPr lang="en-GB" sz="1400" b="1" dirty="0"/>
          </a:p>
        </p:txBody>
      </p:sp>
      <p:sp>
        <p:nvSpPr>
          <p:cNvPr id="2" name="ZoneTexte 20">
            <a:extLst>
              <a:ext uri="{FF2B5EF4-FFF2-40B4-BE49-F238E27FC236}">
                <a16:creationId xmlns:a16="http://schemas.microsoft.com/office/drawing/2014/main" id="{4DE80ED1-71DA-CB5E-F6D1-6DF1556E0D2C}"/>
              </a:ext>
            </a:extLst>
          </p:cNvPr>
          <p:cNvSpPr txBox="1"/>
          <p:nvPr/>
        </p:nvSpPr>
        <p:spPr>
          <a:xfrm>
            <a:off x="519109" y="5524354"/>
            <a:ext cx="871257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Garamond" panose="02020404030301010803" pitchFamily="18" charset="0"/>
              </a:rPr>
              <a:t>Detector @</a:t>
            </a:r>
            <a:r>
              <a:rPr lang="en-GB" sz="2000" b="1" dirty="0" err="1">
                <a:latin typeface="Garamond" panose="02020404030301010803" pitchFamily="18" charset="0"/>
              </a:rPr>
              <a:t>ThomX</a:t>
            </a:r>
            <a:r>
              <a:rPr lang="en-GB" sz="2000" b="1" dirty="0">
                <a:latin typeface="Garamond" panose="02020404030301010803" pitchFamily="18" charset="0"/>
              </a:rPr>
              <a:t>: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13–14 line pairs per millimetre (</a:t>
            </a:r>
            <a:r>
              <a:rPr lang="en-GB" sz="2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lp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/mm)</a:t>
            </a:r>
          </a:p>
          <a:p>
            <a:r>
              <a:rPr lang="en-GB" sz="2000" dirty="0">
                <a:solidFill>
                  <a:srgbClr val="000000"/>
                </a:solidFill>
                <a:latin typeface="-webkit-standard"/>
              </a:rPr>
              <a:t>Should fulfil the requirement of resolving the blur generated @X-ray </a:t>
            </a:r>
            <a:r>
              <a:rPr lang="en-GB" sz="2000" dirty="0" err="1">
                <a:solidFill>
                  <a:srgbClr val="000000"/>
                </a:solidFill>
                <a:latin typeface="-webkit-standard"/>
              </a:rPr>
              <a:t>ThomX</a:t>
            </a:r>
            <a:r>
              <a:rPr lang="en-GB" sz="2000" dirty="0">
                <a:solidFill>
                  <a:srgbClr val="000000"/>
                </a:solidFill>
                <a:latin typeface="-webkit-standard"/>
              </a:rPr>
              <a:t> setup</a:t>
            </a:r>
            <a:endParaRPr lang="en-GB" sz="2000" b="1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CC9E3-48EC-5955-B372-8EB4A5EEAA0B}"/>
              </a:ext>
            </a:extLst>
          </p:cNvPr>
          <p:cNvSpPr txBox="1"/>
          <p:nvPr/>
        </p:nvSpPr>
        <p:spPr>
          <a:xfrm>
            <a:off x="55700" y="625760"/>
            <a:ext cx="825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First step: resolution of the </a:t>
            </a:r>
            <a:r>
              <a:rPr lang="en-GB" b="1" dirty="0"/>
              <a:t>t</a:t>
            </a:r>
            <a:r>
              <a:rPr lang="en-GB" sz="1800" b="1" dirty="0"/>
              <a:t>aper optics Photonic Science detector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E442646-95E0-4301-E341-116096DDFB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355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379AB27-44E3-441C-93F5-4AFB449A8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26" y="1279773"/>
            <a:ext cx="6113113" cy="4987799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04BD22E-D151-4E2B-AB06-22C08AA1A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672" y="837312"/>
            <a:ext cx="4768361" cy="277469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557BE05-AEF1-4955-B0A5-62E1A9731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674" y="3884348"/>
            <a:ext cx="4768362" cy="27746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4125A2C-A508-42B2-8803-3F75912B86D9}"/>
              </a:ext>
            </a:extLst>
          </p:cNvPr>
          <p:cNvSpPr/>
          <p:nvPr/>
        </p:nvSpPr>
        <p:spPr>
          <a:xfrm>
            <a:off x="3329354" y="3557399"/>
            <a:ext cx="293077" cy="23272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AFC72FC-0E0B-4366-8839-64DBDC69666F}"/>
              </a:ext>
            </a:extLst>
          </p:cNvPr>
          <p:cNvSpPr/>
          <p:nvPr/>
        </p:nvSpPr>
        <p:spPr>
          <a:xfrm>
            <a:off x="3688373" y="3826161"/>
            <a:ext cx="293077" cy="232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130B70A-0D43-4602-A8BA-9667E5B2E1C7}"/>
              </a:ext>
            </a:extLst>
          </p:cNvPr>
          <p:cNvCxnSpPr/>
          <p:nvPr/>
        </p:nvCxnSpPr>
        <p:spPr>
          <a:xfrm flipV="1">
            <a:off x="4103077" y="2973652"/>
            <a:ext cx="2872154" cy="8164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49C7970-5ABD-41F1-A5E4-F254AB8DC6C4}"/>
              </a:ext>
            </a:extLst>
          </p:cNvPr>
          <p:cNvCxnSpPr>
            <a:cxnSpLocks/>
          </p:cNvCxnSpPr>
          <p:nvPr/>
        </p:nvCxnSpPr>
        <p:spPr>
          <a:xfrm>
            <a:off x="3719382" y="3612005"/>
            <a:ext cx="2692903" cy="112184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6">
            <a:extLst>
              <a:ext uri="{FF2B5EF4-FFF2-40B4-BE49-F238E27FC236}">
                <a16:creationId xmlns:a16="http://schemas.microsoft.com/office/drawing/2014/main" id="{990A5CE1-F417-E50B-B388-E1C1D465EAF0}"/>
              </a:ext>
            </a:extLst>
          </p:cNvPr>
          <p:cNvSpPr txBox="1">
            <a:spLocks/>
          </p:cNvSpPr>
          <p:nvPr/>
        </p:nvSpPr>
        <p:spPr bwMode="auto">
          <a:xfrm>
            <a:off x="55700" y="49211"/>
            <a:ext cx="11210806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/>
              <a:t>Radiography: phase contrast imaging assessment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51FAB-3531-7311-E899-DA4CC0DE8F49}"/>
              </a:ext>
            </a:extLst>
          </p:cNvPr>
          <p:cNvSpPr txBox="1"/>
          <p:nvPr/>
        </p:nvSpPr>
        <p:spPr>
          <a:xfrm>
            <a:off x="55700" y="679086"/>
            <a:ext cx="5228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Wire/fishing line (propagation based) ~ 4,5m</a:t>
            </a:r>
            <a:endParaRPr lang="en-GB" b="1" dirty="0">
              <a:latin typeface="Helvetica" pitchFamily="2" charset="0"/>
              <a:sym typeface="Wingdings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2744A-1A73-E47F-819C-A5DB8B9A228B}"/>
              </a:ext>
            </a:extLst>
          </p:cNvPr>
          <p:cNvSpPr txBox="1"/>
          <p:nvPr/>
        </p:nvSpPr>
        <p:spPr>
          <a:xfrm>
            <a:off x="500332" y="6336512"/>
            <a:ext cx="3917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Fishing line has only 1-2% absorption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CF76B8-C1F6-41EA-3D26-2524764D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8005" y="6441289"/>
            <a:ext cx="6338888" cy="365125"/>
          </a:xfrm>
        </p:spPr>
        <p:txBody>
          <a:bodyPr/>
          <a:lstStyle/>
          <a:p>
            <a:r>
              <a:rPr lang="en-US" dirty="0" err="1"/>
              <a:t>ThomX</a:t>
            </a:r>
            <a:r>
              <a:rPr lang="en-US" dirty="0"/>
              <a:t> status - ESLS Meeting 31/10/2025</a:t>
            </a:r>
          </a:p>
        </p:txBody>
      </p:sp>
    </p:spTree>
    <p:extLst>
      <p:ext uri="{BB962C8B-B14F-4D97-AF65-F5344CB8AC3E}">
        <p14:creationId xmlns:p14="http://schemas.microsoft.com/office/powerpoint/2010/main" val="48066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1BE60B-3B22-EC87-7FB8-32A119AF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ThomX status - ESLS Meeting 31/10/2025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EBB783B-6F38-5BD0-5C2C-69240F8BE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14" y="1479080"/>
            <a:ext cx="4559320" cy="359313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6716ED6-B9DF-1F4D-FD53-42FB1A59345B}"/>
              </a:ext>
            </a:extLst>
          </p:cNvPr>
          <p:cNvSpPr/>
          <p:nvPr/>
        </p:nvSpPr>
        <p:spPr>
          <a:xfrm>
            <a:off x="1584306" y="3018532"/>
            <a:ext cx="2461136" cy="7901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230F8F7-4BF6-54A6-547A-256DEDB15F7A}"/>
              </a:ext>
            </a:extLst>
          </p:cNvPr>
          <p:cNvCxnSpPr>
            <a:cxnSpLocks/>
          </p:cNvCxnSpPr>
          <p:nvPr/>
        </p:nvCxnSpPr>
        <p:spPr>
          <a:xfrm>
            <a:off x="4183003" y="3426768"/>
            <a:ext cx="135848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3A403F7-2A9A-33C4-BBF9-DCD09F10B83F}"/>
              </a:ext>
            </a:extLst>
          </p:cNvPr>
          <p:cNvSpPr txBox="1"/>
          <p:nvPr/>
        </p:nvSpPr>
        <p:spPr>
          <a:xfrm>
            <a:off x="535214" y="5452004"/>
            <a:ext cx="3998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Sample: Bar Pattern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1000 projections from 0°to 180° </a:t>
            </a:r>
          </a:p>
        </p:txBody>
      </p:sp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3CA625E1-EE9D-EF29-01A1-43923D3EF165}"/>
              </a:ext>
            </a:extLst>
          </p:cNvPr>
          <p:cNvSpPr/>
          <p:nvPr/>
        </p:nvSpPr>
        <p:spPr>
          <a:xfrm>
            <a:off x="4212226" y="5664803"/>
            <a:ext cx="1072043" cy="22072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C755C48-EC2D-7035-C232-2F54EC9DEDD3}"/>
              </a:ext>
            </a:extLst>
          </p:cNvPr>
          <p:cNvSpPr txBox="1"/>
          <p:nvPr/>
        </p:nvSpPr>
        <p:spPr>
          <a:xfrm>
            <a:off x="5541484" y="5451176"/>
            <a:ext cx="49430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Next Steps:</a:t>
            </a:r>
          </a:p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Volume reconstruction and post-processing</a:t>
            </a:r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A19BAD2D-736D-0AF2-9ABA-F2BC48A1C853}"/>
              </a:ext>
            </a:extLst>
          </p:cNvPr>
          <p:cNvSpPr txBox="1">
            <a:spLocks/>
          </p:cNvSpPr>
          <p:nvPr/>
        </p:nvSpPr>
        <p:spPr bwMode="auto">
          <a:xfrm>
            <a:off x="55700" y="49211"/>
            <a:ext cx="11668768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/>
              <a:t>First Computed Tomography (CT)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9EA05-7F8E-B362-FE6A-0A58732AFB58}"/>
              </a:ext>
            </a:extLst>
          </p:cNvPr>
          <p:cNvSpPr txBox="1"/>
          <p:nvPr/>
        </p:nvSpPr>
        <p:spPr>
          <a:xfrm>
            <a:off x="55700" y="679086"/>
            <a:ext cx="5228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Technique for 3D Imaging</a:t>
            </a:r>
            <a:endParaRPr lang="en-GB" b="1" dirty="0">
              <a:latin typeface="Helvetica" pitchFamily="2" charset="0"/>
              <a:sym typeface="Wingdings" pitchFamily="2" charset="2"/>
            </a:endParaRPr>
          </a:p>
        </p:txBody>
      </p:sp>
      <p:pic>
        <p:nvPicPr>
          <p:cNvPr id="4" name="Image 22">
            <a:extLst>
              <a:ext uri="{FF2B5EF4-FFF2-40B4-BE49-F238E27FC236}">
                <a16:creationId xmlns:a16="http://schemas.microsoft.com/office/drawing/2014/main" id="{C71C5B22-50E1-9A82-C1C4-8F216293D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2216" y="624184"/>
            <a:ext cx="1669690" cy="1554213"/>
          </a:xfrm>
          <a:prstGeom prst="rect">
            <a:avLst/>
          </a:prstGeom>
        </p:spPr>
      </p:pic>
      <p:pic>
        <p:nvPicPr>
          <p:cNvPr id="5" name="Image 20">
            <a:extLst>
              <a:ext uri="{FF2B5EF4-FFF2-40B4-BE49-F238E27FC236}">
                <a16:creationId xmlns:a16="http://schemas.microsoft.com/office/drawing/2014/main" id="{F1A00474-8E20-61A3-090C-B41E50475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951" y="649060"/>
            <a:ext cx="2405704" cy="1226393"/>
          </a:xfrm>
          <a:prstGeom prst="rect">
            <a:avLst/>
          </a:prstGeom>
        </p:spPr>
      </p:pic>
      <p:sp>
        <p:nvSpPr>
          <p:cNvPr id="11" name="ZoneTexte 36">
            <a:extLst>
              <a:ext uri="{FF2B5EF4-FFF2-40B4-BE49-F238E27FC236}">
                <a16:creationId xmlns:a16="http://schemas.microsoft.com/office/drawing/2014/main" id="{FD1FEFD6-BAE3-3A9F-AD35-4A14142AB8DD}"/>
              </a:ext>
            </a:extLst>
          </p:cNvPr>
          <p:cNvSpPr txBox="1"/>
          <p:nvPr/>
        </p:nvSpPr>
        <p:spPr>
          <a:xfrm>
            <a:off x="8829888" y="1863866"/>
            <a:ext cx="88158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186">
              <a:defRPr/>
            </a:pPr>
            <a:r>
              <a:rPr lang="en-GB" sz="1400" dirty="0">
                <a:latin typeface="+mn-lt"/>
              </a:rPr>
              <a:t>Phantom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5B30AD0-E2B8-DC64-CDED-CA7805629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327756-4915-F886-DC48-ED1774E5F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084" y="2460579"/>
            <a:ext cx="61849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9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1BE60B-3B22-EC87-7FB8-32A119AF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ThomX status - ESLS Meeting 31/10/2025</a:t>
            </a:r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A19BAD2D-736D-0AF2-9ABA-F2BC48A1C853}"/>
              </a:ext>
            </a:extLst>
          </p:cNvPr>
          <p:cNvSpPr txBox="1">
            <a:spLocks/>
          </p:cNvSpPr>
          <p:nvPr/>
        </p:nvSpPr>
        <p:spPr bwMode="auto">
          <a:xfrm>
            <a:off x="55700" y="49211"/>
            <a:ext cx="11668768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/>
              <a:t>Recent measurements: Prostate biopsy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660AF6-8750-0BE0-F6D2-E79306D4D61F}"/>
              </a:ext>
            </a:extLst>
          </p:cNvPr>
          <p:cNvSpPr/>
          <p:nvPr/>
        </p:nvSpPr>
        <p:spPr>
          <a:xfrm>
            <a:off x="1175657" y="735407"/>
            <a:ext cx="1091294" cy="788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E895263-966F-9148-DA8C-89E2CD25C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49" y="927099"/>
            <a:ext cx="8258121" cy="379004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0521C86-FDFD-A68E-8731-9AE0E13BA6C4}"/>
              </a:ext>
            </a:extLst>
          </p:cNvPr>
          <p:cNvSpPr txBox="1"/>
          <p:nvPr/>
        </p:nvSpPr>
        <p:spPr>
          <a:xfrm>
            <a:off x="1146628" y="4908834"/>
            <a:ext cx="805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Prostate </a:t>
            </a:r>
            <a:r>
              <a:rPr lang="fr-FR" dirty="0" err="1"/>
              <a:t>biopsy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patient </a:t>
            </a:r>
            <a:r>
              <a:rPr lang="fr-FR" dirty="0" err="1"/>
              <a:t>exposed</a:t>
            </a:r>
            <a:r>
              <a:rPr lang="fr-FR" dirty="0"/>
              <a:t> to </a:t>
            </a:r>
            <a:r>
              <a:rPr lang="fr-FR" dirty="0" err="1"/>
              <a:t>metals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8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DD4627-727F-57D1-1215-810D7F521036}"/>
              </a:ext>
            </a:extLst>
          </p:cNvPr>
          <p:cNvSpPr txBox="1">
            <a:spLocks/>
          </p:cNvSpPr>
          <p:nvPr/>
        </p:nvSpPr>
        <p:spPr>
          <a:xfrm>
            <a:off x="319360" y="1063283"/>
            <a:ext cx="11129429" cy="45005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itchFamily="2" charset="2"/>
              <a:buChar char="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itchFamily="2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en-GB" altLang="en-US" b="1" dirty="0" err="1">
                <a:ea typeface="ＭＳ Ｐゴシック" panose="020B0600070205080204" pitchFamily="34" charset="-128"/>
              </a:rPr>
              <a:t>ThomX</a:t>
            </a:r>
            <a:r>
              <a:rPr lang="en-GB" altLang="en-US" b="1" dirty="0">
                <a:ea typeface="ＭＳ Ｐゴシック" panose="020B0600070205080204" pitchFamily="34" charset="-128"/>
              </a:rPr>
              <a:t> is a research platform and demonstrator ! </a:t>
            </a:r>
            <a:br>
              <a:rPr lang="en-GB" altLang="en-US" b="1" dirty="0">
                <a:ea typeface="ＭＳ Ｐゴシック" panose="020B0600070205080204" pitchFamily="34" charset="-128"/>
              </a:rPr>
            </a:br>
            <a:r>
              <a:rPr lang="en-GB" altLang="en-US" b="1" dirty="0">
                <a:ea typeface="ＭＳ Ｐゴシック" panose="020B0600070205080204" pitchFamily="34" charset="-128"/>
              </a:rPr>
              <a:t>Different from commissioning/operation of a user facility.</a:t>
            </a:r>
          </a:p>
          <a:p>
            <a:pPr>
              <a:spcBef>
                <a:spcPts val="1500"/>
              </a:spcBef>
            </a:pPr>
            <a:r>
              <a:rPr lang="en-GB" altLang="en-US" dirty="0">
                <a:ea typeface="ＭＳ Ｐゴシック" panose="020B0600070205080204" pitchFamily="34" charset="-128"/>
              </a:rPr>
              <a:t>X-ray flux of </a:t>
            </a: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~</a:t>
            </a:r>
            <a:r>
              <a:rPr lang="fr-FR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3 </a:t>
            </a:r>
            <a:r>
              <a:rPr lang="fr-FR" b="1" dirty="0">
                <a:solidFill>
                  <a:srgbClr val="FF7000"/>
                </a:solidFill>
                <a:ea typeface="ＭＳ Ｐゴシック" panose="020B0600070205080204" pitchFamily="34" charset="-128"/>
                <a:sym typeface="Symbol" panose="05050102010706020507" pitchFamily="18" charset="2"/>
              </a:rPr>
              <a:t> 10</a:t>
            </a:r>
            <a:r>
              <a:rPr lang="fr-FR" b="1" baseline="30000" dirty="0">
                <a:solidFill>
                  <a:srgbClr val="FF7000"/>
                </a:solidFill>
                <a:ea typeface="ＭＳ Ｐゴシック" panose="020B0600070205080204" pitchFamily="34" charset="-128"/>
                <a:sym typeface="Symbol" panose="05050102010706020507" pitchFamily="18" charset="2"/>
              </a:rPr>
              <a:t>10</a:t>
            </a:r>
            <a:r>
              <a:rPr lang="fr-FR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 ph/s </a:t>
            </a:r>
            <a:r>
              <a:rPr lang="en-GB" altLang="en-US" dirty="0">
                <a:ea typeface="ＭＳ Ｐゴシック" panose="020B0600070205080204" pitchFamily="34" charset="-128"/>
              </a:rPr>
              <a:t>is already </a:t>
            </a: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demonstrated</a:t>
            </a:r>
            <a:r>
              <a:rPr lang="en-GB" altLang="en-US" dirty="0">
                <a:ea typeface="ＭＳ Ｐゴシック" panose="020B0600070205080204" pitchFamily="34" charset="-128"/>
              </a:rPr>
              <a:t>. Several working points available at </a:t>
            </a:r>
            <a:br>
              <a:rPr lang="en-GB" altLang="en-US" dirty="0">
                <a:ea typeface="ＭＳ Ｐゴシック" panose="020B0600070205080204" pitchFamily="34" charset="-128"/>
              </a:rPr>
            </a:br>
            <a:r>
              <a:rPr lang="en-GB" altLang="en-US" dirty="0">
                <a:ea typeface="ＭＳ Ｐゴシック" panose="020B0600070205080204" pitchFamily="34" charset="-128"/>
              </a:rPr>
              <a:t>40 MeV, 50 MeV, 61.5 MeV and 70 MeV. </a:t>
            </a:r>
            <a:r>
              <a:rPr lang="en-GB" altLang="en-US" b="1" dirty="0">
                <a:ea typeface="ＭＳ Ｐゴシック" panose="020B0600070205080204" pitchFamily="34" charset="-128"/>
              </a:rPr>
              <a:t>Characterization of X-rays is in progress.</a:t>
            </a:r>
          </a:p>
          <a:p>
            <a:pPr>
              <a:spcBef>
                <a:spcPts val="1500"/>
              </a:spcBef>
            </a:pP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Currently one of the most advanced Compton source in operation: 10</a:t>
            </a:r>
            <a:r>
              <a:rPr lang="en-GB" altLang="en-US" b="1" baseline="30000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11 </a:t>
            </a: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− 10</a:t>
            </a:r>
            <a:r>
              <a:rPr lang="en-GB" altLang="en-US" b="1" baseline="30000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12</a:t>
            </a: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b="1" dirty="0" err="1">
                <a:solidFill>
                  <a:srgbClr val="FF7000"/>
                </a:solidFill>
                <a:ea typeface="ＭＳ Ｐゴシック" panose="020B0600070205080204" pitchFamily="34" charset="-128"/>
              </a:rPr>
              <a:t>ph</a:t>
            </a: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/s expected                   in near future  !</a:t>
            </a:r>
          </a:p>
          <a:p>
            <a:pPr>
              <a:spcBef>
                <a:spcPts val="1500"/>
              </a:spcBef>
            </a:pPr>
            <a:r>
              <a:rPr lang="en-GB" altLang="en-US" dirty="0">
                <a:ea typeface="ＭＳ Ｐゴシック" panose="020B0600070205080204" pitchFamily="34" charset="-128"/>
              </a:rPr>
              <a:t>Recent cathode change (Mg): increase of the e- charge aiming for 1 </a:t>
            </a:r>
            <a:r>
              <a:rPr lang="en-GB" altLang="en-US" dirty="0" err="1">
                <a:ea typeface="ＭＳ Ｐゴシック" panose="020B0600070205080204" pitchFamily="34" charset="-128"/>
              </a:rPr>
              <a:t>nC</a:t>
            </a:r>
            <a:r>
              <a:rPr lang="en-GB" altLang="en-US" dirty="0">
                <a:ea typeface="ＭＳ Ｐゴシック" panose="020B0600070205080204" pitchFamily="34" charset="-128"/>
              </a:rPr>
              <a:t> (Mg photocathode) and operation at 50 Hz. </a:t>
            </a:r>
          </a:p>
          <a:p>
            <a:pPr>
              <a:spcBef>
                <a:spcPts val="1500"/>
              </a:spcBef>
            </a:pPr>
            <a:r>
              <a:rPr lang="en-GB" altLang="en-US" dirty="0">
                <a:ea typeface="ＭＳ Ｐゴシック" panose="020B0600070205080204" pitchFamily="34" charset="-128"/>
              </a:rPr>
              <a:t>Fabry-Perrot cavity stored power gradually will be increased up to 500 kW. </a:t>
            </a:r>
            <a:r>
              <a:rPr lang="en-GB" altLang="en-US" b="1" dirty="0">
                <a:ea typeface="ＭＳ Ｐゴシック" panose="020B0600070205080204" pitchFamily="34" charset="-128"/>
              </a:rPr>
              <a:t>Goal: </a:t>
            </a:r>
            <a:r>
              <a:rPr lang="fr-FR" altLang="en-US" b="1" dirty="0">
                <a:ea typeface="ＭＳ Ｐゴシック" panose="020B0600070205080204" pitchFamily="34" charset="-128"/>
              </a:rPr>
              <a:t>~</a:t>
            </a:r>
            <a:r>
              <a:rPr lang="fr-FR" b="1" dirty="0">
                <a:ea typeface="ＭＳ Ｐゴシック" panose="020B0600070205080204" pitchFamily="34" charset="-128"/>
                <a:sym typeface="Symbol" panose="05050102010706020507" pitchFamily="18" charset="2"/>
              </a:rPr>
              <a:t>10</a:t>
            </a:r>
            <a:r>
              <a:rPr lang="fr-FR" b="1" baseline="30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12</a:t>
            </a:r>
            <a:r>
              <a:rPr lang="fr-FR" b="1" dirty="0">
                <a:ea typeface="ＭＳ Ｐゴシック" panose="020B0600070205080204" pitchFamily="34" charset="-128"/>
              </a:rPr>
              <a:t> ph/s </a:t>
            </a:r>
            <a:endParaRPr lang="en-GB" altLang="en-US" b="1" dirty="0">
              <a:ea typeface="ＭＳ Ｐゴシック" panose="020B0600070205080204" pitchFamily="34" charset="-128"/>
            </a:endParaRPr>
          </a:p>
          <a:p>
            <a:pPr>
              <a:spcBef>
                <a:spcPts val="1500"/>
              </a:spcBef>
            </a:pPr>
            <a:r>
              <a:rPr lang="en-GB" altLang="en-US" b="1" dirty="0">
                <a:solidFill>
                  <a:srgbClr val="FF7000"/>
                </a:solidFill>
                <a:ea typeface="ＭＳ Ｐゴシック" panose="020B0600070205080204" pitchFamily="34" charset="-128"/>
              </a:rPr>
              <a:t>successful first X-ray experiments /commissioning : </a:t>
            </a:r>
            <a:r>
              <a:rPr lang="en-GB" altLang="en-US" dirty="0">
                <a:ea typeface="ＭＳ Ｐゴシック" panose="020B0600070205080204" pitchFamily="34" charset="-128"/>
              </a:rPr>
              <a:t>standard/phase contrast imaging, tomography, fluorescent spectroscopy … to be continued. </a:t>
            </a:r>
          </a:p>
          <a:p>
            <a:pPr>
              <a:spcBef>
                <a:spcPts val="1500"/>
              </a:spcBef>
            </a:pPr>
            <a:r>
              <a:rPr lang="en-GB" altLang="en-US" b="1" dirty="0">
                <a:ea typeface="ＭＳ Ｐゴシック" panose="020B0600070205080204" pitchFamily="34" charset="-128"/>
              </a:rPr>
              <a:t>The help from SOLEIL’s team has been invaluable to us.</a:t>
            </a: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7AEF79-A76F-45DA-8555-1EAFD802D271}"/>
              </a:ext>
            </a:extLst>
          </p:cNvPr>
          <p:cNvSpPr txBox="1">
            <a:spLocks/>
          </p:cNvSpPr>
          <p:nvPr/>
        </p:nvSpPr>
        <p:spPr>
          <a:xfrm>
            <a:off x="182564" y="49211"/>
            <a:ext cx="8597900" cy="6985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ＭＳ Ｐゴシック" charset="0"/>
                <a:cs typeface="ＭＳ Ｐゴシック" panose="020B0600070205080204" pitchFamily="34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ＭＳ Ｐゴシック" charset="0"/>
                <a:cs typeface="ＭＳ Ｐゴシック" panose="020B0600070205080204" pitchFamily="34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ＭＳ Ｐゴシック" charset="0"/>
                <a:cs typeface="ＭＳ Ｐゴシック" panose="020B0600070205080204" pitchFamily="34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ＭＳ Ｐゴシック" charset="0"/>
                <a:cs typeface="ＭＳ Ｐゴシック" panose="020B0600070205080204" pitchFamily="34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ＭＳ Ｐゴシック" charset="0"/>
                <a:cs typeface="ＭＳ Ｐゴシック" panose="020B0600070205080204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b="1" dirty="0"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5370B-66D6-62D4-A88C-4185AA6B620E}"/>
              </a:ext>
            </a:extLst>
          </p:cNvPr>
          <p:cNvSpPr txBox="1"/>
          <p:nvPr/>
        </p:nvSpPr>
        <p:spPr>
          <a:xfrm>
            <a:off x="571501" y="5879455"/>
            <a:ext cx="7585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M. </a:t>
            </a:r>
            <a:r>
              <a:rPr lang="en-GB" sz="12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Alkadi</a:t>
            </a:r>
            <a:r>
              <a:rPr lang="en-GB" sz="1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, et al. "Commissioning of </a:t>
            </a:r>
            <a:r>
              <a:rPr lang="en-GB" sz="12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ThomX</a:t>
            </a:r>
            <a:r>
              <a:rPr lang="en-GB" sz="1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Compton source subsystems and demonstration of 10</a:t>
            </a:r>
            <a:r>
              <a:rPr lang="en-GB" sz="1200" b="0" i="0" u="none" strike="noStrike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GB" sz="1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x-rays/s." 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Noto Sans" panose="020B0502040504020204" pitchFamily="34" charset="0"/>
            </a:endParaRPr>
          </a:p>
          <a:p>
            <a:r>
              <a:rPr lang="en-GB" sz="1200" b="1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oto Sans" panose="020B0502040504020204" pitchFamily="34" charset="0"/>
              </a:rPr>
              <a:t>Phys. Rev. Accel. Beams 28</a:t>
            </a:r>
            <a:r>
              <a:rPr lang="en-GB" sz="1200" b="1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(2025): 023401</a:t>
            </a:r>
            <a:endParaRPr lang="en-GB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AB4793-0EBE-02AE-D697-ED81F8C00C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868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4404C-7699-A0DB-B8E8-1569E0951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0C061-43D2-6106-3784-D3C8150DD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287" y="2015851"/>
            <a:ext cx="4730994" cy="1909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42B45-2F4E-7708-1544-5F5843103369}"/>
              </a:ext>
            </a:extLst>
          </p:cNvPr>
          <p:cNvSpPr txBox="1"/>
          <p:nvPr/>
        </p:nvSpPr>
        <p:spPr>
          <a:xfrm>
            <a:off x="5205046" y="209791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E7E506-BB15-6BA9-8C74-F84DE4415A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30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9AC3E0-90D9-BD1D-6B8F-CA5CE706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28" y="3125376"/>
            <a:ext cx="8598907" cy="1826581"/>
          </a:xfrm>
        </p:spPr>
        <p:txBody>
          <a:bodyPr/>
          <a:lstStyle/>
          <a:p>
            <a:r>
              <a:rPr lang="en-GB" b="1" dirty="0" err="1"/>
              <a:t>ThomX</a:t>
            </a:r>
            <a:r>
              <a:rPr lang="en-GB" b="1" dirty="0"/>
              <a:t> facility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050A40-C2FE-0718-428B-623FBB247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728" y="4951956"/>
            <a:ext cx="8598907" cy="860400"/>
          </a:xfrm>
        </p:spPr>
        <p:txBody>
          <a:bodyPr/>
          <a:lstStyle/>
          <a:p>
            <a:r>
              <a:rPr lang="en-GB" dirty="0"/>
              <a:t>Compact Compton light 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9EB8D-34DF-13F9-06D9-43DB222375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sp>
        <p:nvSpPr>
          <p:cNvPr id="2" name="Titre 5">
            <a:extLst>
              <a:ext uri="{FF2B5EF4-FFF2-40B4-BE49-F238E27FC236}">
                <a16:creationId xmlns:a16="http://schemas.microsoft.com/office/drawing/2014/main" id="{A2DB0945-94EF-E520-B4F7-C84E6AB19DF2}"/>
              </a:ext>
            </a:extLst>
          </p:cNvPr>
          <p:cNvSpPr txBox="1">
            <a:spLocks/>
          </p:cNvSpPr>
          <p:nvPr/>
        </p:nvSpPr>
        <p:spPr bwMode="auto">
          <a:xfrm>
            <a:off x="6250839" y="441830"/>
            <a:ext cx="2908796" cy="10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6000" b="1" dirty="0"/>
              <a:t>Thom X</a:t>
            </a:r>
          </a:p>
        </p:txBody>
      </p:sp>
      <p:sp>
        <p:nvSpPr>
          <p:cNvPr id="8" name="Speech Bubble: Rectangle 2">
            <a:extLst>
              <a:ext uri="{FF2B5EF4-FFF2-40B4-BE49-F238E27FC236}">
                <a16:creationId xmlns:a16="http://schemas.microsoft.com/office/drawing/2014/main" id="{37415074-A263-1AD3-D454-C388FF0C144B}"/>
              </a:ext>
            </a:extLst>
          </p:cNvPr>
          <p:cNvSpPr/>
          <p:nvPr/>
        </p:nvSpPr>
        <p:spPr>
          <a:xfrm>
            <a:off x="6274692" y="471364"/>
            <a:ext cx="2149589" cy="959311"/>
          </a:xfrm>
          <a:prstGeom prst="wedgeRectCallout">
            <a:avLst>
              <a:gd name="adj1" fmla="val -61075"/>
              <a:gd name="adj2" fmla="val 13045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7">
            <a:extLst>
              <a:ext uri="{FF2B5EF4-FFF2-40B4-BE49-F238E27FC236}">
                <a16:creationId xmlns:a16="http://schemas.microsoft.com/office/drawing/2014/main" id="{D92C639F-7B2B-377F-F9C8-E98FB7F17F54}"/>
              </a:ext>
            </a:extLst>
          </p:cNvPr>
          <p:cNvSpPr/>
          <p:nvPr/>
        </p:nvSpPr>
        <p:spPr>
          <a:xfrm>
            <a:off x="8524527" y="471362"/>
            <a:ext cx="612444" cy="959311"/>
          </a:xfrm>
          <a:prstGeom prst="wedgeRectCallout">
            <a:avLst>
              <a:gd name="adj1" fmla="val 80157"/>
              <a:gd name="adj2" fmla="val 1698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5">
            <a:extLst>
              <a:ext uri="{FF2B5EF4-FFF2-40B4-BE49-F238E27FC236}">
                <a16:creationId xmlns:a16="http://schemas.microsoft.com/office/drawing/2014/main" id="{FA48E9B7-7B5B-0272-133E-B5A0A3998A61}"/>
              </a:ext>
            </a:extLst>
          </p:cNvPr>
          <p:cNvSpPr txBox="1">
            <a:spLocks/>
          </p:cNvSpPr>
          <p:nvPr/>
        </p:nvSpPr>
        <p:spPr bwMode="auto">
          <a:xfrm>
            <a:off x="5822234" y="2220647"/>
            <a:ext cx="2498684" cy="167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0" kern="1200" cap="none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b="1" dirty="0">
                <a:solidFill>
                  <a:srgbClr val="002060"/>
                </a:solidFill>
              </a:rPr>
              <a:t>Sir Joseph John Thomson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000" b="1" dirty="0">
                <a:solidFill>
                  <a:srgbClr val="002060"/>
                </a:solidFill>
              </a:rPr>
              <a:t>(1856 –1940)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4B662F-3B3A-3812-4FB7-73B82DC34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070" y="1796783"/>
            <a:ext cx="1400957" cy="2190163"/>
          </a:xfrm>
          <a:prstGeom prst="rect">
            <a:avLst/>
          </a:prstGeom>
        </p:spPr>
      </p:pic>
      <p:sp>
        <p:nvSpPr>
          <p:cNvPr id="12" name="Titre 5">
            <a:extLst>
              <a:ext uri="{FF2B5EF4-FFF2-40B4-BE49-F238E27FC236}">
                <a16:creationId xmlns:a16="http://schemas.microsoft.com/office/drawing/2014/main" id="{C3D516AB-1A9C-1A1A-3963-B3E404C81817}"/>
              </a:ext>
            </a:extLst>
          </p:cNvPr>
          <p:cNvSpPr txBox="1">
            <a:spLocks/>
          </p:cNvSpPr>
          <p:nvPr/>
        </p:nvSpPr>
        <p:spPr bwMode="auto">
          <a:xfrm>
            <a:off x="8695582" y="2479847"/>
            <a:ext cx="1454272" cy="64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0" kern="1200" cap="none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b="1" dirty="0">
                <a:solidFill>
                  <a:srgbClr val="002060"/>
                </a:solidFill>
              </a:rPr>
              <a:t>X-rays </a:t>
            </a:r>
          </a:p>
        </p:txBody>
      </p:sp>
    </p:spTree>
    <p:extLst>
      <p:ext uri="{BB962C8B-B14F-4D97-AF65-F5344CB8AC3E}">
        <p14:creationId xmlns:p14="http://schemas.microsoft.com/office/powerpoint/2010/main" val="322195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ThomX</a:t>
            </a:r>
            <a:r>
              <a:rPr lang="fr-FR" dirty="0"/>
              <a:t> : on the Orsay campus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ThomX status - ESLS Meeting 31/10/2025</a:t>
            </a:r>
            <a:endParaRPr lang="en-US" dirty="0"/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1428750" y="902082"/>
            <a:ext cx="7928982" cy="5521231"/>
            <a:chOff x="1640857" y="600079"/>
            <a:chExt cx="8436978" cy="5874966"/>
          </a:xfrm>
        </p:grpSpPr>
        <p:grpSp>
          <p:nvGrpSpPr>
            <p:cNvPr id="28" name="Groupe 27"/>
            <p:cNvGrpSpPr>
              <a:grpSpLocks noChangeAspect="1"/>
            </p:cNvGrpSpPr>
            <p:nvPr/>
          </p:nvGrpSpPr>
          <p:grpSpPr>
            <a:xfrm>
              <a:off x="1640857" y="600079"/>
              <a:ext cx="8436978" cy="5874966"/>
              <a:chOff x="155809" y="1259436"/>
              <a:chExt cx="7799539" cy="5431094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809" y="1259436"/>
                <a:ext cx="7799539" cy="520402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2993430" y="6463466"/>
                <a:ext cx="2124310" cy="227064"/>
              </a:xfrm>
              <a:prstGeom prst="rect">
                <a:avLst/>
              </a:prstGeom>
              <a:ln w="25400"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457200"/>
                <a:r>
                  <a:rPr lang="en-US" sz="900" i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Orsay Campus with </a:t>
                </a:r>
                <a:r>
                  <a:rPr lang="en-US" sz="900" i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Saclay</a:t>
                </a:r>
                <a:r>
                  <a:rPr lang="en-US" sz="900" i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in the back</a:t>
                </a:r>
              </a:p>
            </p:txBody>
          </p:sp>
        </p:grpSp>
        <p:grpSp>
          <p:nvGrpSpPr>
            <p:cNvPr id="26" name="Groupe 25"/>
            <p:cNvGrpSpPr>
              <a:grpSpLocks noChangeAspect="1"/>
            </p:cNvGrpSpPr>
            <p:nvPr/>
          </p:nvGrpSpPr>
          <p:grpSpPr>
            <a:xfrm>
              <a:off x="3362037" y="3281349"/>
              <a:ext cx="5228846" cy="1267436"/>
              <a:chOff x="1747984" y="3746500"/>
              <a:chExt cx="4833791" cy="1171677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1747984" y="4016477"/>
                <a:ext cx="4209113" cy="901700"/>
              </a:xfrm>
              <a:custGeom>
                <a:avLst/>
                <a:gdLst>
                  <a:gd name="connsiteX0" fmla="*/ 0 w 3794125"/>
                  <a:gd name="connsiteY0" fmla="*/ 200025 h 1069975"/>
                  <a:gd name="connsiteX1" fmla="*/ 95250 w 3794125"/>
                  <a:gd name="connsiteY1" fmla="*/ 139700 h 1069975"/>
                  <a:gd name="connsiteX2" fmla="*/ 92075 w 3794125"/>
                  <a:gd name="connsiteY2" fmla="*/ 92075 h 1069975"/>
                  <a:gd name="connsiteX3" fmla="*/ 130175 w 3794125"/>
                  <a:gd name="connsiteY3" fmla="*/ 53975 h 1069975"/>
                  <a:gd name="connsiteX4" fmla="*/ 171450 w 3794125"/>
                  <a:gd name="connsiteY4" fmla="*/ 44450 h 1069975"/>
                  <a:gd name="connsiteX5" fmla="*/ 349250 w 3794125"/>
                  <a:gd name="connsiteY5" fmla="*/ 69850 h 1069975"/>
                  <a:gd name="connsiteX6" fmla="*/ 406400 w 3794125"/>
                  <a:gd name="connsiteY6" fmla="*/ 3175 h 1069975"/>
                  <a:gd name="connsiteX7" fmla="*/ 581025 w 3794125"/>
                  <a:gd name="connsiteY7" fmla="*/ 34925 h 1069975"/>
                  <a:gd name="connsiteX8" fmla="*/ 635000 w 3794125"/>
                  <a:gd name="connsiteY8" fmla="*/ 0 h 1069975"/>
                  <a:gd name="connsiteX9" fmla="*/ 1079500 w 3794125"/>
                  <a:gd name="connsiteY9" fmla="*/ 85725 h 1069975"/>
                  <a:gd name="connsiteX10" fmla="*/ 1095375 w 3794125"/>
                  <a:gd name="connsiteY10" fmla="*/ 66675 h 1069975"/>
                  <a:gd name="connsiteX11" fmla="*/ 1111250 w 3794125"/>
                  <a:gd name="connsiteY11" fmla="*/ 73025 h 1069975"/>
                  <a:gd name="connsiteX12" fmla="*/ 1149350 w 3794125"/>
                  <a:gd name="connsiteY12" fmla="*/ 47625 h 1069975"/>
                  <a:gd name="connsiteX13" fmla="*/ 1257300 w 3794125"/>
                  <a:gd name="connsiteY13" fmla="*/ 66675 h 1069975"/>
                  <a:gd name="connsiteX14" fmla="*/ 1263650 w 3794125"/>
                  <a:gd name="connsiteY14" fmla="*/ 155575 h 1069975"/>
                  <a:gd name="connsiteX15" fmla="*/ 1628775 w 3794125"/>
                  <a:gd name="connsiteY15" fmla="*/ 228600 h 1069975"/>
                  <a:gd name="connsiteX16" fmla="*/ 1695450 w 3794125"/>
                  <a:gd name="connsiteY16" fmla="*/ 158750 h 1069975"/>
                  <a:gd name="connsiteX17" fmla="*/ 1800225 w 3794125"/>
                  <a:gd name="connsiteY17" fmla="*/ 184150 h 1069975"/>
                  <a:gd name="connsiteX18" fmla="*/ 1819275 w 3794125"/>
                  <a:gd name="connsiteY18" fmla="*/ 244475 h 1069975"/>
                  <a:gd name="connsiteX19" fmla="*/ 1784350 w 3794125"/>
                  <a:gd name="connsiteY19" fmla="*/ 279400 h 1069975"/>
                  <a:gd name="connsiteX20" fmla="*/ 1911350 w 3794125"/>
                  <a:gd name="connsiteY20" fmla="*/ 301625 h 1069975"/>
                  <a:gd name="connsiteX21" fmla="*/ 1920875 w 3794125"/>
                  <a:gd name="connsiteY21" fmla="*/ 260350 h 1069975"/>
                  <a:gd name="connsiteX22" fmla="*/ 1987550 w 3794125"/>
                  <a:gd name="connsiteY22" fmla="*/ 269875 h 1069975"/>
                  <a:gd name="connsiteX23" fmla="*/ 2028825 w 3794125"/>
                  <a:gd name="connsiteY23" fmla="*/ 231775 h 1069975"/>
                  <a:gd name="connsiteX24" fmla="*/ 2200275 w 3794125"/>
                  <a:gd name="connsiteY24" fmla="*/ 266700 h 1069975"/>
                  <a:gd name="connsiteX25" fmla="*/ 2206625 w 3794125"/>
                  <a:gd name="connsiteY25" fmla="*/ 304800 h 1069975"/>
                  <a:gd name="connsiteX26" fmla="*/ 2263775 w 3794125"/>
                  <a:gd name="connsiteY26" fmla="*/ 317500 h 1069975"/>
                  <a:gd name="connsiteX27" fmla="*/ 2286000 w 3794125"/>
                  <a:gd name="connsiteY27" fmla="*/ 301625 h 1069975"/>
                  <a:gd name="connsiteX28" fmla="*/ 2470150 w 3794125"/>
                  <a:gd name="connsiteY28" fmla="*/ 396875 h 1069975"/>
                  <a:gd name="connsiteX29" fmla="*/ 2470150 w 3794125"/>
                  <a:gd name="connsiteY29" fmla="*/ 428625 h 1069975"/>
                  <a:gd name="connsiteX30" fmla="*/ 2749550 w 3794125"/>
                  <a:gd name="connsiteY30" fmla="*/ 488950 h 1069975"/>
                  <a:gd name="connsiteX31" fmla="*/ 2778125 w 3794125"/>
                  <a:gd name="connsiteY31" fmla="*/ 469900 h 1069975"/>
                  <a:gd name="connsiteX32" fmla="*/ 3079750 w 3794125"/>
                  <a:gd name="connsiteY32" fmla="*/ 523875 h 1069975"/>
                  <a:gd name="connsiteX33" fmla="*/ 3073400 w 3794125"/>
                  <a:gd name="connsiteY33" fmla="*/ 587375 h 1069975"/>
                  <a:gd name="connsiteX34" fmla="*/ 3273425 w 3794125"/>
                  <a:gd name="connsiteY34" fmla="*/ 628650 h 1069975"/>
                  <a:gd name="connsiteX35" fmla="*/ 3368675 w 3794125"/>
                  <a:gd name="connsiteY35" fmla="*/ 568325 h 1069975"/>
                  <a:gd name="connsiteX36" fmla="*/ 3502025 w 3794125"/>
                  <a:gd name="connsiteY36" fmla="*/ 539750 h 1069975"/>
                  <a:gd name="connsiteX37" fmla="*/ 3686175 w 3794125"/>
                  <a:gd name="connsiteY37" fmla="*/ 577850 h 1069975"/>
                  <a:gd name="connsiteX38" fmla="*/ 3771900 w 3794125"/>
                  <a:gd name="connsiteY38" fmla="*/ 638175 h 1069975"/>
                  <a:gd name="connsiteX39" fmla="*/ 3794125 w 3794125"/>
                  <a:gd name="connsiteY39" fmla="*/ 695325 h 1069975"/>
                  <a:gd name="connsiteX40" fmla="*/ 3784600 w 3794125"/>
                  <a:gd name="connsiteY40" fmla="*/ 841375 h 1069975"/>
                  <a:gd name="connsiteX41" fmla="*/ 3762375 w 3794125"/>
                  <a:gd name="connsiteY41" fmla="*/ 876300 h 1069975"/>
                  <a:gd name="connsiteX42" fmla="*/ 3470275 w 3794125"/>
                  <a:gd name="connsiteY42" fmla="*/ 901700 h 1069975"/>
                  <a:gd name="connsiteX43" fmla="*/ 3416300 w 3794125"/>
                  <a:gd name="connsiteY43" fmla="*/ 993775 h 1069975"/>
                  <a:gd name="connsiteX44" fmla="*/ 3409950 w 3794125"/>
                  <a:gd name="connsiteY44" fmla="*/ 1069975 h 1069975"/>
                  <a:gd name="connsiteX45" fmla="*/ 3257550 w 3794125"/>
                  <a:gd name="connsiteY45" fmla="*/ 755650 h 1069975"/>
                  <a:gd name="connsiteX46" fmla="*/ 3013075 w 3794125"/>
                  <a:gd name="connsiteY46" fmla="*/ 711200 h 1069975"/>
                  <a:gd name="connsiteX47" fmla="*/ 2959100 w 3794125"/>
                  <a:gd name="connsiteY47" fmla="*/ 812800 h 1069975"/>
                  <a:gd name="connsiteX48" fmla="*/ 2651125 w 3794125"/>
                  <a:gd name="connsiteY48" fmla="*/ 749300 h 1069975"/>
                  <a:gd name="connsiteX49" fmla="*/ 2638425 w 3794125"/>
                  <a:gd name="connsiteY49" fmla="*/ 701675 h 1069975"/>
                  <a:gd name="connsiteX50" fmla="*/ 2486025 w 3794125"/>
                  <a:gd name="connsiteY50" fmla="*/ 663575 h 1069975"/>
                  <a:gd name="connsiteX51" fmla="*/ 2470150 w 3794125"/>
                  <a:gd name="connsiteY51" fmla="*/ 701675 h 1069975"/>
                  <a:gd name="connsiteX52" fmla="*/ 1422400 w 3794125"/>
                  <a:gd name="connsiteY52" fmla="*/ 454025 h 1069975"/>
                  <a:gd name="connsiteX53" fmla="*/ 1406525 w 3794125"/>
                  <a:gd name="connsiteY53" fmla="*/ 520700 h 1069975"/>
                  <a:gd name="connsiteX54" fmla="*/ 1323975 w 3794125"/>
                  <a:gd name="connsiteY54" fmla="*/ 485775 h 1069975"/>
                  <a:gd name="connsiteX55" fmla="*/ 1285875 w 3794125"/>
                  <a:gd name="connsiteY55" fmla="*/ 530225 h 1069975"/>
                  <a:gd name="connsiteX56" fmla="*/ 1009650 w 3794125"/>
                  <a:gd name="connsiteY56" fmla="*/ 463550 h 1069975"/>
                  <a:gd name="connsiteX57" fmla="*/ 949325 w 3794125"/>
                  <a:gd name="connsiteY57" fmla="*/ 485775 h 1069975"/>
                  <a:gd name="connsiteX58" fmla="*/ 850900 w 3794125"/>
                  <a:gd name="connsiteY58" fmla="*/ 574675 h 1069975"/>
                  <a:gd name="connsiteX59" fmla="*/ 739775 w 3794125"/>
                  <a:gd name="connsiteY59" fmla="*/ 546100 h 1069975"/>
                  <a:gd name="connsiteX60" fmla="*/ 730250 w 3794125"/>
                  <a:gd name="connsiteY60" fmla="*/ 479425 h 1069975"/>
                  <a:gd name="connsiteX61" fmla="*/ 806450 w 3794125"/>
                  <a:gd name="connsiteY61" fmla="*/ 400050 h 1069975"/>
                  <a:gd name="connsiteX62" fmla="*/ 377825 w 3794125"/>
                  <a:gd name="connsiteY62" fmla="*/ 371475 h 1069975"/>
                  <a:gd name="connsiteX63" fmla="*/ 120650 w 3794125"/>
                  <a:gd name="connsiteY63" fmla="*/ 320675 h 1069975"/>
                  <a:gd name="connsiteX64" fmla="*/ 50800 w 3794125"/>
                  <a:gd name="connsiteY64" fmla="*/ 288925 h 1069975"/>
                  <a:gd name="connsiteX65" fmla="*/ 6350 w 3794125"/>
                  <a:gd name="connsiteY65" fmla="*/ 279400 h 1069975"/>
                  <a:gd name="connsiteX66" fmla="*/ 0 w 3794125"/>
                  <a:gd name="connsiteY66" fmla="*/ 200025 h 1069975"/>
                  <a:gd name="connsiteX0" fmla="*/ 0 w 3794125"/>
                  <a:gd name="connsiteY0" fmla="*/ 200025 h 993775"/>
                  <a:gd name="connsiteX1" fmla="*/ 95250 w 3794125"/>
                  <a:gd name="connsiteY1" fmla="*/ 139700 h 993775"/>
                  <a:gd name="connsiteX2" fmla="*/ 92075 w 3794125"/>
                  <a:gd name="connsiteY2" fmla="*/ 92075 h 993775"/>
                  <a:gd name="connsiteX3" fmla="*/ 130175 w 3794125"/>
                  <a:gd name="connsiteY3" fmla="*/ 53975 h 993775"/>
                  <a:gd name="connsiteX4" fmla="*/ 171450 w 3794125"/>
                  <a:gd name="connsiteY4" fmla="*/ 44450 h 993775"/>
                  <a:gd name="connsiteX5" fmla="*/ 349250 w 3794125"/>
                  <a:gd name="connsiteY5" fmla="*/ 69850 h 993775"/>
                  <a:gd name="connsiteX6" fmla="*/ 406400 w 3794125"/>
                  <a:gd name="connsiteY6" fmla="*/ 3175 h 993775"/>
                  <a:gd name="connsiteX7" fmla="*/ 581025 w 3794125"/>
                  <a:gd name="connsiteY7" fmla="*/ 34925 h 993775"/>
                  <a:gd name="connsiteX8" fmla="*/ 635000 w 3794125"/>
                  <a:gd name="connsiteY8" fmla="*/ 0 h 993775"/>
                  <a:gd name="connsiteX9" fmla="*/ 1079500 w 3794125"/>
                  <a:gd name="connsiteY9" fmla="*/ 85725 h 993775"/>
                  <a:gd name="connsiteX10" fmla="*/ 1095375 w 3794125"/>
                  <a:gd name="connsiteY10" fmla="*/ 66675 h 993775"/>
                  <a:gd name="connsiteX11" fmla="*/ 1111250 w 3794125"/>
                  <a:gd name="connsiteY11" fmla="*/ 73025 h 993775"/>
                  <a:gd name="connsiteX12" fmla="*/ 1149350 w 3794125"/>
                  <a:gd name="connsiteY12" fmla="*/ 47625 h 993775"/>
                  <a:gd name="connsiteX13" fmla="*/ 1257300 w 3794125"/>
                  <a:gd name="connsiteY13" fmla="*/ 66675 h 993775"/>
                  <a:gd name="connsiteX14" fmla="*/ 1263650 w 3794125"/>
                  <a:gd name="connsiteY14" fmla="*/ 155575 h 993775"/>
                  <a:gd name="connsiteX15" fmla="*/ 1628775 w 3794125"/>
                  <a:gd name="connsiteY15" fmla="*/ 228600 h 993775"/>
                  <a:gd name="connsiteX16" fmla="*/ 1695450 w 3794125"/>
                  <a:gd name="connsiteY16" fmla="*/ 158750 h 993775"/>
                  <a:gd name="connsiteX17" fmla="*/ 1800225 w 3794125"/>
                  <a:gd name="connsiteY17" fmla="*/ 184150 h 993775"/>
                  <a:gd name="connsiteX18" fmla="*/ 1819275 w 3794125"/>
                  <a:gd name="connsiteY18" fmla="*/ 244475 h 993775"/>
                  <a:gd name="connsiteX19" fmla="*/ 1784350 w 3794125"/>
                  <a:gd name="connsiteY19" fmla="*/ 279400 h 993775"/>
                  <a:gd name="connsiteX20" fmla="*/ 1911350 w 3794125"/>
                  <a:gd name="connsiteY20" fmla="*/ 301625 h 993775"/>
                  <a:gd name="connsiteX21" fmla="*/ 1920875 w 3794125"/>
                  <a:gd name="connsiteY21" fmla="*/ 260350 h 993775"/>
                  <a:gd name="connsiteX22" fmla="*/ 1987550 w 3794125"/>
                  <a:gd name="connsiteY22" fmla="*/ 269875 h 993775"/>
                  <a:gd name="connsiteX23" fmla="*/ 2028825 w 3794125"/>
                  <a:gd name="connsiteY23" fmla="*/ 231775 h 993775"/>
                  <a:gd name="connsiteX24" fmla="*/ 2200275 w 3794125"/>
                  <a:gd name="connsiteY24" fmla="*/ 266700 h 993775"/>
                  <a:gd name="connsiteX25" fmla="*/ 2206625 w 3794125"/>
                  <a:gd name="connsiteY25" fmla="*/ 304800 h 993775"/>
                  <a:gd name="connsiteX26" fmla="*/ 2263775 w 3794125"/>
                  <a:gd name="connsiteY26" fmla="*/ 317500 h 993775"/>
                  <a:gd name="connsiteX27" fmla="*/ 2286000 w 3794125"/>
                  <a:gd name="connsiteY27" fmla="*/ 301625 h 993775"/>
                  <a:gd name="connsiteX28" fmla="*/ 2470150 w 3794125"/>
                  <a:gd name="connsiteY28" fmla="*/ 396875 h 993775"/>
                  <a:gd name="connsiteX29" fmla="*/ 2470150 w 3794125"/>
                  <a:gd name="connsiteY29" fmla="*/ 428625 h 993775"/>
                  <a:gd name="connsiteX30" fmla="*/ 2749550 w 3794125"/>
                  <a:gd name="connsiteY30" fmla="*/ 488950 h 993775"/>
                  <a:gd name="connsiteX31" fmla="*/ 2778125 w 3794125"/>
                  <a:gd name="connsiteY31" fmla="*/ 469900 h 993775"/>
                  <a:gd name="connsiteX32" fmla="*/ 3079750 w 3794125"/>
                  <a:gd name="connsiteY32" fmla="*/ 523875 h 993775"/>
                  <a:gd name="connsiteX33" fmla="*/ 3073400 w 3794125"/>
                  <a:gd name="connsiteY33" fmla="*/ 587375 h 993775"/>
                  <a:gd name="connsiteX34" fmla="*/ 3273425 w 3794125"/>
                  <a:gd name="connsiteY34" fmla="*/ 628650 h 993775"/>
                  <a:gd name="connsiteX35" fmla="*/ 3368675 w 3794125"/>
                  <a:gd name="connsiteY35" fmla="*/ 568325 h 993775"/>
                  <a:gd name="connsiteX36" fmla="*/ 3502025 w 3794125"/>
                  <a:gd name="connsiteY36" fmla="*/ 539750 h 993775"/>
                  <a:gd name="connsiteX37" fmla="*/ 3686175 w 3794125"/>
                  <a:gd name="connsiteY37" fmla="*/ 577850 h 993775"/>
                  <a:gd name="connsiteX38" fmla="*/ 3771900 w 3794125"/>
                  <a:gd name="connsiteY38" fmla="*/ 638175 h 993775"/>
                  <a:gd name="connsiteX39" fmla="*/ 3794125 w 3794125"/>
                  <a:gd name="connsiteY39" fmla="*/ 695325 h 993775"/>
                  <a:gd name="connsiteX40" fmla="*/ 3784600 w 3794125"/>
                  <a:gd name="connsiteY40" fmla="*/ 841375 h 993775"/>
                  <a:gd name="connsiteX41" fmla="*/ 3762375 w 3794125"/>
                  <a:gd name="connsiteY41" fmla="*/ 876300 h 993775"/>
                  <a:gd name="connsiteX42" fmla="*/ 3470275 w 3794125"/>
                  <a:gd name="connsiteY42" fmla="*/ 901700 h 993775"/>
                  <a:gd name="connsiteX43" fmla="*/ 3416300 w 3794125"/>
                  <a:gd name="connsiteY43" fmla="*/ 993775 h 993775"/>
                  <a:gd name="connsiteX44" fmla="*/ 3257550 w 3794125"/>
                  <a:gd name="connsiteY44" fmla="*/ 755650 h 993775"/>
                  <a:gd name="connsiteX45" fmla="*/ 3013075 w 3794125"/>
                  <a:gd name="connsiteY45" fmla="*/ 711200 h 993775"/>
                  <a:gd name="connsiteX46" fmla="*/ 2959100 w 3794125"/>
                  <a:gd name="connsiteY46" fmla="*/ 812800 h 993775"/>
                  <a:gd name="connsiteX47" fmla="*/ 2651125 w 3794125"/>
                  <a:gd name="connsiteY47" fmla="*/ 749300 h 993775"/>
                  <a:gd name="connsiteX48" fmla="*/ 2638425 w 3794125"/>
                  <a:gd name="connsiteY48" fmla="*/ 701675 h 993775"/>
                  <a:gd name="connsiteX49" fmla="*/ 2486025 w 3794125"/>
                  <a:gd name="connsiteY49" fmla="*/ 663575 h 993775"/>
                  <a:gd name="connsiteX50" fmla="*/ 2470150 w 3794125"/>
                  <a:gd name="connsiteY50" fmla="*/ 701675 h 993775"/>
                  <a:gd name="connsiteX51" fmla="*/ 1422400 w 3794125"/>
                  <a:gd name="connsiteY51" fmla="*/ 454025 h 993775"/>
                  <a:gd name="connsiteX52" fmla="*/ 1406525 w 3794125"/>
                  <a:gd name="connsiteY52" fmla="*/ 520700 h 993775"/>
                  <a:gd name="connsiteX53" fmla="*/ 1323975 w 3794125"/>
                  <a:gd name="connsiteY53" fmla="*/ 485775 h 993775"/>
                  <a:gd name="connsiteX54" fmla="*/ 1285875 w 3794125"/>
                  <a:gd name="connsiteY54" fmla="*/ 530225 h 993775"/>
                  <a:gd name="connsiteX55" fmla="*/ 1009650 w 3794125"/>
                  <a:gd name="connsiteY55" fmla="*/ 463550 h 993775"/>
                  <a:gd name="connsiteX56" fmla="*/ 949325 w 3794125"/>
                  <a:gd name="connsiteY56" fmla="*/ 485775 h 993775"/>
                  <a:gd name="connsiteX57" fmla="*/ 850900 w 3794125"/>
                  <a:gd name="connsiteY57" fmla="*/ 574675 h 993775"/>
                  <a:gd name="connsiteX58" fmla="*/ 739775 w 3794125"/>
                  <a:gd name="connsiteY58" fmla="*/ 546100 h 993775"/>
                  <a:gd name="connsiteX59" fmla="*/ 730250 w 3794125"/>
                  <a:gd name="connsiteY59" fmla="*/ 479425 h 993775"/>
                  <a:gd name="connsiteX60" fmla="*/ 806450 w 3794125"/>
                  <a:gd name="connsiteY60" fmla="*/ 400050 h 993775"/>
                  <a:gd name="connsiteX61" fmla="*/ 377825 w 3794125"/>
                  <a:gd name="connsiteY61" fmla="*/ 371475 h 993775"/>
                  <a:gd name="connsiteX62" fmla="*/ 120650 w 3794125"/>
                  <a:gd name="connsiteY62" fmla="*/ 320675 h 993775"/>
                  <a:gd name="connsiteX63" fmla="*/ 50800 w 3794125"/>
                  <a:gd name="connsiteY63" fmla="*/ 288925 h 993775"/>
                  <a:gd name="connsiteX64" fmla="*/ 6350 w 3794125"/>
                  <a:gd name="connsiteY64" fmla="*/ 279400 h 993775"/>
                  <a:gd name="connsiteX65" fmla="*/ 0 w 3794125"/>
                  <a:gd name="connsiteY65" fmla="*/ 200025 h 993775"/>
                  <a:gd name="connsiteX0" fmla="*/ 0 w 3794125"/>
                  <a:gd name="connsiteY0" fmla="*/ 200025 h 901700"/>
                  <a:gd name="connsiteX1" fmla="*/ 95250 w 3794125"/>
                  <a:gd name="connsiteY1" fmla="*/ 139700 h 901700"/>
                  <a:gd name="connsiteX2" fmla="*/ 92075 w 3794125"/>
                  <a:gd name="connsiteY2" fmla="*/ 92075 h 901700"/>
                  <a:gd name="connsiteX3" fmla="*/ 130175 w 3794125"/>
                  <a:gd name="connsiteY3" fmla="*/ 53975 h 901700"/>
                  <a:gd name="connsiteX4" fmla="*/ 171450 w 3794125"/>
                  <a:gd name="connsiteY4" fmla="*/ 44450 h 901700"/>
                  <a:gd name="connsiteX5" fmla="*/ 349250 w 3794125"/>
                  <a:gd name="connsiteY5" fmla="*/ 69850 h 901700"/>
                  <a:gd name="connsiteX6" fmla="*/ 406400 w 3794125"/>
                  <a:gd name="connsiteY6" fmla="*/ 3175 h 901700"/>
                  <a:gd name="connsiteX7" fmla="*/ 581025 w 3794125"/>
                  <a:gd name="connsiteY7" fmla="*/ 34925 h 901700"/>
                  <a:gd name="connsiteX8" fmla="*/ 635000 w 3794125"/>
                  <a:gd name="connsiteY8" fmla="*/ 0 h 901700"/>
                  <a:gd name="connsiteX9" fmla="*/ 1079500 w 3794125"/>
                  <a:gd name="connsiteY9" fmla="*/ 85725 h 901700"/>
                  <a:gd name="connsiteX10" fmla="*/ 1095375 w 3794125"/>
                  <a:gd name="connsiteY10" fmla="*/ 66675 h 901700"/>
                  <a:gd name="connsiteX11" fmla="*/ 1111250 w 3794125"/>
                  <a:gd name="connsiteY11" fmla="*/ 73025 h 901700"/>
                  <a:gd name="connsiteX12" fmla="*/ 1149350 w 3794125"/>
                  <a:gd name="connsiteY12" fmla="*/ 47625 h 901700"/>
                  <a:gd name="connsiteX13" fmla="*/ 1257300 w 3794125"/>
                  <a:gd name="connsiteY13" fmla="*/ 66675 h 901700"/>
                  <a:gd name="connsiteX14" fmla="*/ 1263650 w 3794125"/>
                  <a:gd name="connsiteY14" fmla="*/ 155575 h 901700"/>
                  <a:gd name="connsiteX15" fmla="*/ 1628775 w 3794125"/>
                  <a:gd name="connsiteY15" fmla="*/ 228600 h 901700"/>
                  <a:gd name="connsiteX16" fmla="*/ 1695450 w 3794125"/>
                  <a:gd name="connsiteY16" fmla="*/ 158750 h 901700"/>
                  <a:gd name="connsiteX17" fmla="*/ 1800225 w 3794125"/>
                  <a:gd name="connsiteY17" fmla="*/ 184150 h 901700"/>
                  <a:gd name="connsiteX18" fmla="*/ 1819275 w 3794125"/>
                  <a:gd name="connsiteY18" fmla="*/ 244475 h 901700"/>
                  <a:gd name="connsiteX19" fmla="*/ 1784350 w 3794125"/>
                  <a:gd name="connsiteY19" fmla="*/ 279400 h 901700"/>
                  <a:gd name="connsiteX20" fmla="*/ 1911350 w 3794125"/>
                  <a:gd name="connsiteY20" fmla="*/ 301625 h 901700"/>
                  <a:gd name="connsiteX21" fmla="*/ 1920875 w 3794125"/>
                  <a:gd name="connsiteY21" fmla="*/ 260350 h 901700"/>
                  <a:gd name="connsiteX22" fmla="*/ 1987550 w 3794125"/>
                  <a:gd name="connsiteY22" fmla="*/ 269875 h 901700"/>
                  <a:gd name="connsiteX23" fmla="*/ 2028825 w 3794125"/>
                  <a:gd name="connsiteY23" fmla="*/ 231775 h 901700"/>
                  <a:gd name="connsiteX24" fmla="*/ 2200275 w 3794125"/>
                  <a:gd name="connsiteY24" fmla="*/ 266700 h 901700"/>
                  <a:gd name="connsiteX25" fmla="*/ 2206625 w 3794125"/>
                  <a:gd name="connsiteY25" fmla="*/ 304800 h 901700"/>
                  <a:gd name="connsiteX26" fmla="*/ 2263775 w 3794125"/>
                  <a:gd name="connsiteY26" fmla="*/ 317500 h 901700"/>
                  <a:gd name="connsiteX27" fmla="*/ 2286000 w 3794125"/>
                  <a:gd name="connsiteY27" fmla="*/ 301625 h 901700"/>
                  <a:gd name="connsiteX28" fmla="*/ 2470150 w 3794125"/>
                  <a:gd name="connsiteY28" fmla="*/ 396875 h 901700"/>
                  <a:gd name="connsiteX29" fmla="*/ 2470150 w 3794125"/>
                  <a:gd name="connsiteY29" fmla="*/ 428625 h 901700"/>
                  <a:gd name="connsiteX30" fmla="*/ 2749550 w 3794125"/>
                  <a:gd name="connsiteY30" fmla="*/ 488950 h 901700"/>
                  <a:gd name="connsiteX31" fmla="*/ 2778125 w 3794125"/>
                  <a:gd name="connsiteY31" fmla="*/ 469900 h 901700"/>
                  <a:gd name="connsiteX32" fmla="*/ 3079750 w 3794125"/>
                  <a:gd name="connsiteY32" fmla="*/ 523875 h 901700"/>
                  <a:gd name="connsiteX33" fmla="*/ 3073400 w 3794125"/>
                  <a:gd name="connsiteY33" fmla="*/ 587375 h 901700"/>
                  <a:gd name="connsiteX34" fmla="*/ 3273425 w 3794125"/>
                  <a:gd name="connsiteY34" fmla="*/ 628650 h 901700"/>
                  <a:gd name="connsiteX35" fmla="*/ 3368675 w 3794125"/>
                  <a:gd name="connsiteY35" fmla="*/ 568325 h 901700"/>
                  <a:gd name="connsiteX36" fmla="*/ 3502025 w 3794125"/>
                  <a:gd name="connsiteY36" fmla="*/ 539750 h 901700"/>
                  <a:gd name="connsiteX37" fmla="*/ 3686175 w 3794125"/>
                  <a:gd name="connsiteY37" fmla="*/ 577850 h 901700"/>
                  <a:gd name="connsiteX38" fmla="*/ 3771900 w 3794125"/>
                  <a:gd name="connsiteY38" fmla="*/ 638175 h 901700"/>
                  <a:gd name="connsiteX39" fmla="*/ 3794125 w 3794125"/>
                  <a:gd name="connsiteY39" fmla="*/ 695325 h 901700"/>
                  <a:gd name="connsiteX40" fmla="*/ 3784600 w 3794125"/>
                  <a:gd name="connsiteY40" fmla="*/ 841375 h 901700"/>
                  <a:gd name="connsiteX41" fmla="*/ 3762375 w 3794125"/>
                  <a:gd name="connsiteY41" fmla="*/ 876300 h 901700"/>
                  <a:gd name="connsiteX42" fmla="*/ 3470275 w 3794125"/>
                  <a:gd name="connsiteY42" fmla="*/ 901700 h 901700"/>
                  <a:gd name="connsiteX43" fmla="*/ 3257550 w 3794125"/>
                  <a:gd name="connsiteY43" fmla="*/ 755650 h 901700"/>
                  <a:gd name="connsiteX44" fmla="*/ 3013075 w 3794125"/>
                  <a:gd name="connsiteY44" fmla="*/ 711200 h 901700"/>
                  <a:gd name="connsiteX45" fmla="*/ 2959100 w 3794125"/>
                  <a:gd name="connsiteY45" fmla="*/ 812800 h 901700"/>
                  <a:gd name="connsiteX46" fmla="*/ 2651125 w 3794125"/>
                  <a:gd name="connsiteY46" fmla="*/ 749300 h 901700"/>
                  <a:gd name="connsiteX47" fmla="*/ 2638425 w 3794125"/>
                  <a:gd name="connsiteY47" fmla="*/ 701675 h 901700"/>
                  <a:gd name="connsiteX48" fmla="*/ 2486025 w 3794125"/>
                  <a:gd name="connsiteY48" fmla="*/ 663575 h 901700"/>
                  <a:gd name="connsiteX49" fmla="*/ 2470150 w 3794125"/>
                  <a:gd name="connsiteY49" fmla="*/ 701675 h 901700"/>
                  <a:gd name="connsiteX50" fmla="*/ 1422400 w 3794125"/>
                  <a:gd name="connsiteY50" fmla="*/ 454025 h 901700"/>
                  <a:gd name="connsiteX51" fmla="*/ 1406525 w 3794125"/>
                  <a:gd name="connsiteY51" fmla="*/ 520700 h 901700"/>
                  <a:gd name="connsiteX52" fmla="*/ 1323975 w 3794125"/>
                  <a:gd name="connsiteY52" fmla="*/ 485775 h 901700"/>
                  <a:gd name="connsiteX53" fmla="*/ 1285875 w 3794125"/>
                  <a:gd name="connsiteY53" fmla="*/ 530225 h 901700"/>
                  <a:gd name="connsiteX54" fmla="*/ 1009650 w 3794125"/>
                  <a:gd name="connsiteY54" fmla="*/ 463550 h 901700"/>
                  <a:gd name="connsiteX55" fmla="*/ 949325 w 3794125"/>
                  <a:gd name="connsiteY55" fmla="*/ 485775 h 901700"/>
                  <a:gd name="connsiteX56" fmla="*/ 850900 w 3794125"/>
                  <a:gd name="connsiteY56" fmla="*/ 574675 h 901700"/>
                  <a:gd name="connsiteX57" fmla="*/ 739775 w 3794125"/>
                  <a:gd name="connsiteY57" fmla="*/ 546100 h 901700"/>
                  <a:gd name="connsiteX58" fmla="*/ 730250 w 3794125"/>
                  <a:gd name="connsiteY58" fmla="*/ 479425 h 901700"/>
                  <a:gd name="connsiteX59" fmla="*/ 806450 w 3794125"/>
                  <a:gd name="connsiteY59" fmla="*/ 400050 h 901700"/>
                  <a:gd name="connsiteX60" fmla="*/ 377825 w 3794125"/>
                  <a:gd name="connsiteY60" fmla="*/ 371475 h 901700"/>
                  <a:gd name="connsiteX61" fmla="*/ 120650 w 3794125"/>
                  <a:gd name="connsiteY61" fmla="*/ 320675 h 901700"/>
                  <a:gd name="connsiteX62" fmla="*/ 50800 w 3794125"/>
                  <a:gd name="connsiteY62" fmla="*/ 288925 h 901700"/>
                  <a:gd name="connsiteX63" fmla="*/ 6350 w 3794125"/>
                  <a:gd name="connsiteY63" fmla="*/ 279400 h 901700"/>
                  <a:gd name="connsiteX64" fmla="*/ 0 w 379412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82345"/>
                  <a:gd name="connsiteY0" fmla="*/ 200025 h 901700"/>
                  <a:gd name="connsiteX1" fmla="*/ 95250 w 4282345"/>
                  <a:gd name="connsiteY1" fmla="*/ 139700 h 901700"/>
                  <a:gd name="connsiteX2" fmla="*/ 92075 w 4282345"/>
                  <a:gd name="connsiteY2" fmla="*/ 92075 h 901700"/>
                  <a:gd name="connsiteX3" fmla="*/ 130175 w 4282345"/>
                  <a:gd name="connsiteY3" fmla="*/ 53975 h 901700"/>
                  <a:gd name="connsiteX4" fmla="*/ 171450 w 4282345"/>
                  <a:gd name="connsiteY4" fmla="*/ 44450 h 901700"/>
                  <a:gd name="connsiteX5" fmla="*/ 349250 w 4282345"/>
                  <a:gd name="connsiteY5" fmla="*/ 69850 h 901700"/>
                  <a:gd name="connsiteX6" fmla="*/ 406400 w 4282345"/>
                  <a:gd name="connsiteY6" fmla="*/ 3175 h 901700"/>
                  <a:gd name="connsiteX7" fmla="*/ 581025 w 4282345"/>
                  <a:gd name="connsiteY7" fmla="*/ 34925 h 901700"/>
                  <a:gd name="connsiteX8" fmla="*/ 635000 w 4282345"/>
                  <a:gd name="connsiteY8" fmla="*/ 0 h 901700"/>
                  <a:gd name="connsiteX9" fmla="*/ 1079500 w 4282345"/>
                  <a:gd name="connsiteY9" fmla="*/ 85725 h 901700"/>
                  <a:gd name="connsiteX10" fmla="*/ 1095375 w 4282345"/>
                  <a:gd name="connsiteY10" fmla="*/ 66675 h 901700"/>
                  <a:gd name="connsiteX11" fmla="*/ 1111250 w 4282345"/>
                  <a:gd name="connsiteY11" fmla="*/ 73025 h 901700"/>
                  <a:gd name="connsiteX12" fmla="*/ 1149350 w 4282345"/>
                  <a:gd name="connsiteY12" fmla="*/ 47625 h 901700"/>
                  <a:gd name="connsiteX13" fmla="*/ 1257300 w 4282345"/>
                  <a:gd name="connsiteY13" fmla="*/ 66675 h 901700"/>
                  <a:gd name="connsiteX14" fmla="*/ 1263650 w 4282345"/>
                  <a:gd name="connsiteY14" fmla="*/ 155575 h 901700"/>
                  <a:gd name="connsiteX15" fmla="*/ 1628775 w 4282345"/>
                  <a:gd name="connsiteY15" fmla="*/ 228600 h 901700"/>
                  <a:gd name="connsiteX16" fmla="*/ 1695450 w 4282345"/>
                  <a:gd name="connsiteY16" fmla="*/ 158750 h 901700"/>
                  <a:gd name="connsiteX17" fmla="*/ 1800225 w 4282345"/>
                  <a:gd name="connsiteY17" fmla="*/ 184150 h 901700"/>
                  <a:gd name="connsiteX18" fmla="*/ 1819275 w 4282345"/>
                  <a:gd name="connsiteY18" fmla="*/ 244475 h 901700"/>
                  <a:gd name="connsiteX19" fmla="*/ 1784350 w 4282345"/>
                  <a:gd name="connsiteY19" fmla="*/ 279400 h 901700"/>
                  <a:gd name="connsiteX20" fmla="*/ 1911350 w 4282345"/>
                  <a:gd name="connsiteY20" fmla="*/ 301625 h 901700"/>
                  <a:gd name="connsiteX21" fmla="*/ 1920875 w 4282345"/>
                  <a:gd name="connsiteY21" fmla="*/ 260350 h 901700"/>
                  <a:gd name="connsiteX22" fmla="*/ 1987550 w 4282345"/>
                  <a:gd name="connsiteY22" fmla="*/ 269875 h 901700"/>
                  <a:gd name="connsiteX23" fmla="*/ 2028825 w 4282345"/>
                  <a:gd name="connsiteY23" fmla="*/ 231775 h 901700"/>
                  <a:gd name="connsiteX24" fmla="*/ 2200275 w 4282345"/>
                  <a:gd name="connsiteY24" fmla="*/ 266700 h 901700"/>
                  <a:gd name="connsiteX25" fmla="*/ 2206625 w 4282345"/>
                  <a:gd name="connsiteY25" fmla="*/ 304800 h 901700"/>
                  <a:gd name="connsiteX26" fmla="*/ 2263775 w 4282345"/>
                  <a:gd name="connsiteY26" fmla="*/ 317500 h 901700"/>
                  <a:gd name="connsiteX27" fmla="*/ 2286000 w 4282345"/>
                  <a:gd name="connsiteY27" fmla="*/ 301625 h 901700"/>
                  <a:gd name="connsiteX28" fmla="*/ 2470150 w 4282345"/>
                  <a:gd name="connsiteY28" fmla="*/ 396875 h 901700"/>
                  <a:gd name="connsiteX29" fmla="*/ 2470150 w 4282345"/>
                  <a:gd name="connsiteY29" fmla="*/ 428625 h 901700"/>
                  <a:gd name="connsiteX30" fmla="*/ 2749550 w 4282345"/>
                  <a:gd name="connsiteY30" fmla="*/ 488950 h 901700"/>
                  <a:gd name="connsiteX31" fmla="*/ 2778125 w 4282345"/>
                  <a:gd name="connsiteY31" fmla="*/ 469900 h 901700"/>
                  <a:gd name="connsiteX32" fmla="*/ 3079750 w 4282345"/>
                  <a:gd name="connsiteY32" fmla="*/ 523875 h 901700"/>
                  <a:gd name="connsiteX33" fmla="*/ 3073400 w 4282345"/>
                  <a:gd name="connsiteY33" fmla="*/ 587375 h 901700"/>
                  <a:gd name="connsiteX34" fmla="*/ 3273425 w 4282345"/>
                  <a:gd name="connsiteY34" fmla="*/ 628650 h 901700"/>
                  <a:gd name="connsiteX35" fmla="*/ 3368675 w 4282345"/>
                  <a:gd name="connsiteY35" fmla="*/ 568325 h 901700"/>
                  <a:gd name="connsiteX36" fmla="*/ 3502025 w 4282345"/>
                  <a:gd name="connsiteY36" fmla="*/ 539750 h 901700"/>
                  <a:gd name="connsiteX37" fmla="*/ 3686175 w 4282345"/>
                  <a:gd name="connsiteY37" fmla="*/ 577850 h 901700"/>
                  <a:gd name="connsiteX38" fmla="*/ 3771900 w 4282345"/>
                  <a:gd name="connsiteY38" fmla="*/ 638175 h 901700"/>
                  <a:gd name="connsiteX39" fmla="*/ 4282345 w 4282345"/>
                  <a:gd name="connsiteY39" fmla="*/ 848766 h 901700"/>
                  <a:gd name="connsiteX40" fmla="*/ 3784600 w 4282345"/>
                  <a:gd name="connsiteY40" fmla="*/ 841375 h 901700"/>
                  <a:gd name="connsiteX41" fmla="*/ 3762375 w 4282345"/>
                  <a:gd name="connsiteY41" fmla="*/ 876300 h 901700"/>
                  <a:gd name="connsiteX42" fmla="*/ 3470275 w 4282345"/>
                  <a:gd name="connsiteY42" fmla="*/ 901700 h 901700"/>
                  <a:gd name="connsiteX43" fmla="*/ 3257550 w 4282345"/>
                  <a:gd name="connsiteY43" fmla="*/ 755650 h 901700"/>
                  <a:gd name="connsiteX44" fmla="*/ 3013075 w 4282345"/>
                  <a:gd name="connsiteY44" fmla="*/ 711200 h 901700"/>
                  <a:gd name="connsiteX45" fmla="*/ 2959100 w 4282345"/>
                  <a:gd name="connsiteY45" fmla="*/ 812800 h 901700"/>
                  <a:gd name="connsiteX46" fmla="*/ 2651125 w 4282345"/>
                  <a:gd name="connsiteY46" fmla="*/ 749300 h 901700"/>
                  <a:gd name="connsiteX47" fmla="*/ 2638425 w 4282345"/>
                  <a:gd name="connsiteY47" fmla="*/ 701675 h 901700"/>
                  <a:gd name="connsiteX48" fmla="*/ 2486025 w 4282345"/>
                  <a:gd name="connsiteY48" fmla="*/ 663575 h 901700"/>
                  <a:gd name="connsiteX49" fmla="*/ 2470150 w 4282345"/>
                  <a:gd name="connsiteY49" fmla="*/ 701675 h 901700"/>
                  <a:gd name="connsiteX50" fmla="*/ 1422400 w 4282345"/>
                  <a:gd name="connsiteY50" fmla="*/ 454025 h 901700"/>
                  <a:gd name="connsiteX51" fmla="*/ 1406525 w 4282345"/>
                  <a:gd name="connsiteY51" fmla="*/ 520700 h 901700"/>
                  <a:gd name="connsiteX52" fmla="*/ 1323975 w 4282345"/>
                  <a:gd name="connsiteY52" fmla="*/ 485775 h 901700"/>
                  <a:gd name="connsiteX53" fmla="*/ 1285875 w 4282345"/>
                  <a:gd name="connsiteY53" fmla="*/ 530225 h 901700"/>
                  <a:gd name="connsiteX54" fmla="*/ 1009650 w 4282345"/>
                  <a:gd name="connsiteY54" fmla="*/ 463550 h 901700"/>
                  <a:gd name="connsiteX55" fmla="*/ 949325 w 4282345"/>
                  <a:gd name="connsiteY55" fmla="*/ 485775 h 901700"/>
                  <a:gd name="connsiteX56" fmla="*/ 850900 w 4282345"/>
                  <a:gd name="connsiteY56" fmla="*/ 574675 h 901700"/>
                  <a:gd name="connsiteX57" fmla="*/ 739775 w 4282345"/>
                  <a:gd name="connsiteY57" fmla="*/ 546100 h 901700"/>
                  <a:gd name="connsiteX58" fmla="*/ 730250 w 4282345"/>
                  <a:gd name="connsiteY58" fmla="*/ 479425 h 901700"/>
                  <a:gd name="connsiteX59" fmla="*/ 806450 w 4282345"/>
                  <a:gd name="connsiteY59" fmla="*/ 400050 h 901700"/>
                  <a:gd name="connsiteX60" fmla="*/ 377825 w 4282345"/>
                  <a:gd name="connsiteY60" fmla="*/ 371475 h 901700"/>
                  <a:gd name="connsiteX61" fmla="*/ 120650 w 4282345"/>
                  <a:gd name="connsiteY61" fmla="*/ 320675 h 901700"/>
                  <a:gd name="connsiteX62" fmla="*/ 50800 w 4282345"/>
                  <a:gd name="connsiteY62" fmla="*/ 288925 h 901700"/>
                  <a:gd name="connsiteX63" fmla="*/ 6350 w 4282345"/>
                  <a:gd name="connsiteY63" fmla="*/ 279400 h 901700"/>
                  <a:gd name="connsiteX64" fmla="*/ 0 w 4282345"/>
                  <a:gd name="connsiteY64" fmla="*/ 200025 h 901700"/>
                  <a:gd name="connsiteX0" fmla="*/ 0 w 4291512"/>
                  <a:gd name="connsiteY0" fmla="*/ 200025 h 901700"/>
                  <a:gd name="connsiteX1" fmla="*/ 95250 w 4291512"/>
                  <a:gd name="connsiteY1" fmla="*/ 139700 h 901700"/>
                  <a:gd name="connsiteX2" fmla="*/ 92075 w 4291512"/>
                  <a:gd name="connsiteY2" fmla="*/ 92075 h 901700"/>
                  <a:gd name="connsiteX3" fmla="*/ 130175 w 4291512"/>
                  <a:gd name="connsiteY3" fmla="*/ 53975 h 901700"/>
                  <a:gd name="connsiteX4" fmla="*/ 171450 w 4291512"/>
                  <a:gd name="connsiteY4" fmla="*/ 44450 h 901700"/>
                  <a:gd name="connsiteX5" fmla="*/ 349250 w 4291512"/>
                  <a:gd name="connsiteY5" fmla="*/ 69850 h 901700"/>
                  <a:gd name="connsiteX6" fmla="*/ 406400 w 4291512"/>
                  <a:gd name="connsiteY6" fmla="*/ 3175 h 901700"/>
                  <a:gd name="connsiteX7" fmla="*/ 581025 w 4291512"/>
                  <a:gd name="connsiteY7" fmla="*/ 34925 h 901700"/>
                  <a:gd name="connsiteX8" fmla="*/ 635000 w 4291512"/>
                  <a:gd name="connsiteY8" fmla="*/ 0 h 901700"/>
                  <a:gd name="connsiteX9" fmla="*/ 1079500 w 4291512"/>
                  <a:gd name="connsiteY9" fmla="*/ 85725 h 901700"/>
                  <a:gd name="connsiteX10" fmla="*/ 1095375 w 4291512"/>
                  <a:gd name="connsiteY10" fmla="*/ 66675 h 901700"/>
                  <a:gd name="connsiteX11" fmla="*/ 1111250 w 4291512"/>
                  <a:gd name="connsiteY11" fmla="*/ 73025 h 901700"/>
                  <a:gd name="connsiteX12" fmla="*/ 1149350 w 4291512"/>
                  <a:gd name="connsiteY12" fmla="*/ 47625 h 901700"/>
                  <a:gd name="connsiteX13" fmla="*/ 1257300 w 4291512"/>
                  <a:gd name="connsiteY13" fmla="*/ 66675 h 901700"/>
                  <a:gd name="connsiteX14" fmla="*/ 1263650 w 4291512"/>
                  <a:gd name="connsiteY14" fmla="*/ 155575 h 901700"/>
                  <a:gd name="connsiteX15" fmla="*/ 1628775 w 4291512"/>
                  <a:gd name="connsiteY15" fmla="*/ 228600 h 901700"/>
                  <a:gd name="connsiteX16" fmla="*/ 1695450 w 4291512"/>
                  <a:gd name="connsiteY16" fmla="*/ 158750 h 901700"/>
                  <a:gd name="connsiteX17" fmla="*/ 1800225 w 4291512"/>
                  <a:gd name="connsiteY17" fmla="*/ 184150 h 901700"/>
                  <a:gd name="connsiteX18" fmla="*/ 1819275 w 4291512"/>
                  <a:gd name="connsiteY18" fmla="*/ 244475 h 901700"/>
                  <a:gd name="connsiteX19" fmla="*/ 1784350 w 4291512"/>
                  <a:gd name="connsiteY19" fmla="*/ 279400 h 901700"/>
                  <a:gd name="connsiteX20" fmla="*/ 1911350 w 4291512"/>
                  <a:gd name="connsiteY20" fmla="*/ 301625 h 901700"/>
                  <a:gd name="connsiteX21" fmla="*/ 1920875 w 4291512"/>
                  <a:gd name="connsiteY21" fmla="*/ 260350 h 901700"/>
                  <a:gd name="connsiteX22" fmla="*/ 1987550 w 4291512"/>
                  <a:gd name="connsiteY22" fmla="*/ 269875 h 901700"/>
                  <a:gd name="connsiteX23" fmla="*/ 2028825 w 4291512"/>
                  <a:gd name="connsiteY23" fmla="*/ 231775 h 901700"/>
                  <a:gd name="connsiteX24" fmla="*/ 2200275 w 4291512"/>
                  <a:gd name="connsiteY24" fmla="*/ 266700 h 901700"/>
                  <a:gd name="connsiteX25" fmla="*/ 2206625 w 4291512"/>
                  <a:gd name="connsiteY25" fmla="*/ 304800 h 901700"/>
                  <a:gd name="connsiteX26" fmla="*/ 2263775 w 4291512"/>
                  <a:gd name="connsiteY26" fmla="*/ 317500 h 901700"/>
                  <a:gd name="connsiteX27" fmla="*/ 2286000 w 4291512"/>
                  <a:gd name="connsiteY27" fmla="*/ 301625 h 901700"/>
                  <a:gd name="connsiteX28" fmla="*/ 2470150 w 4291512"/>
                  <a:gd name="connsiteY28" fmla="*/ 396875 h 901700"/>
                  <a:gd name="connsiteX29" fmla="*/ 2470150 w 4291512"/>
                  <a:gd name="connsiteY29" fmla="*/ 428625 h 901700"/>
                  <a:gd name="connsiteX30" fmla="*/ 2749550 w 4291512"/>
                  <a:gd name="connsiteY30" fmla="*/ 488950 h 901700"/>
                  <a:gd name="connsiteX31" fmla="*/ 2778125 w 4291512"/>
                  <a:gd name="connsiteY31" fmla="*/ 469900 h 901700"/>
                  <a:gd name="connsiteX32" fmla="*/ 3079750 w 4291512"/>
                  <a:gd name="connsiteY32" fmla="*/ 523875 h 901700"/>
                  <a:gd name="connsiteX33" fmla="*/ 3073400 w 4291512"/>
                  <a:gd name="connsiteY33" fmla="*/ 587375 h 901700"/>
                  <a:gd name="connsiteX34" fmla="*/ 3273425 w 4291512"/>
                  <a:gd name="connsiteY34" fmla="*/ 628650 h 901700"/>
                  <a:gd name="connsiteX35" fmla="*/ 3368675 w 4291512"/>
                  <a:gd name="connsiteY35" fmla="*/ 568325 h 901700"/>
                  <a:gd name="connsiteX36" fmla="*/ 3502025 w 4291512"/>
                  <a:gd name="connsiteY36" fmla="*/ 539750 h 901700"/>
                  <a:gd name="connsiteX37" fmla="*/ 3686175 w 4291512"/>
                  <a:gd name="connsiteY37" fmla="*/ 577850 h 901700"/>
                  <a:gd name="connsiteX38" fmla="*/ 3771900 w 4291512"/>
                  <a:gd name="connsiteY38" fmla="*/ 638175 h 901700"/>
                  <a:gd name="connsiteX39" fmla="*/ 4082582 w 4291512"/>
                  <a:gd name="connsiteY39" fmla="*/ 705118 h 901700"/>
                  <a:gd name="connsiteX40" fmla="*/ 4282345 w 4291512"/>
                  <a:gd name="connsiteY40" fmla="*/ 848766 h 901700"/>
                  <a:gd name="connsiteX41" fmla="*/ 3784600 w 4291512"/>
                  <a:gd name="connsiteY41" fmla="*/ 841375 h 901700"/>
                  <a:gd name="connsiteX42" fmla="*/ 3762375 w 4291512"/>
                  <a:gd name="connsiteY42" fmla="*/ 876300 h 901700"/>
                  <a:gd name="connsiteX43" fmla="*/ 3470275 w 4291512"/>
                  <a:gd name="connsiteY43" fmla="*/ 901700 h 901700"/>
                  <a:gd name="connsiteX44" fmla="*/ 3257550 w 4291512"/>
                  <a:gd name="connsiteY44" fmla="*/ 755650 h 901700"/>
                  <a:gd name="connsiteX45" fmla="*/ 3013075 w 4291512"/>
                  <a:gd name="connsiteY45" fmla="*/ 711200 h 901700"/>
                  <a:gd name="connsiteX46" fmla="*/ 2959100 w 4291512"/>
                  <a:gd name="connsiteY46" fmla="*/ 812800 h 901700"/>
                  <a:gd name="connsiteX47" fmla="*/ 2651125 w 4291512"/>
                  <a:gd name="connsiteY47" fmla="*/ 749300 h 901700"/>
                  <a:gd name="connsiteX48" fmla="*/ 2638425 w 4291512"/>
                  <a:gd name="connsiteY48" fmla="*/ 701675 h 901700"/>
                  <a:gd name="connsiteX49" fmla="*/ 2486025 w 4291512"/>
                  <a:gd name="connsiteY49" fmla="*/ 663575 h 901700"/>
                  <a:gd name="connsiteX50" fmla="*/ 2470150 w 4291512"/>
                  <a:gd name="connsiteY50" fmla="*/ 701675 h 901700"/>
                  <a:gd name="connsiteX51" fmla="*/ 1422400 w 4291512"/>
                  <a:gd name="connsiteY51" fmla="*/ 454025 h 901700"/>
                  <a:gd name="connsiteX52" fmla="*/ 1406525 w 4291512"/>
                  <a:gd name="connsiteY52" fmla="*/ 520700 h 901700"/>
                  <a:gd name="connsiteX53" fmla="*/ 1323975 w 4291512"/>
                  <a:gd name="connsiteY53" fmla="*/ 485775 h 901700"/>
                  <a:gd name="connsiteX54" fmla="*/ 1285875 w 4291512"/>
                  <a:gd name="connsiteY54" fmla="*/ 530225 h 901700"/>
                  <a:gd name="connsiteX55" fmla="*/ 1009650 w 4291512"/>
                  <a:gd name="connsiteY55" fmla="*/ 463550 h 901700"/>
                  <a:gd name="connsiteX56" fmla="*/ 949325 w 4291512"/>
                  <a:gd name="connsiteY56" fmla="*/ 485775 h 901700"/>
                  <a:gd name="connsiteX57" fmla="*/ 850900 w 4291512"/>
                  <a:gd name="connsiteY57" fmla="*/ 574675 h 901700"/>
                  <a:gd name="connsiteX58" fmla="*/ 739775 w 4291512"/>
                  <a:gd name="connsiteY58" fmla="*/ 546100 h 901700"/>
                  <a:gd name="connsiteX59" fmla="*/ 730250 w 4291512"/>
                  <a:gd name="connsiteY59" fmla="*/ 479425 h 901700"/>
                  <a:gd name="connsiteX60" fmla="*/ 806450 w 4291512"/>
                  <a:gd name="connsiteY60" fmla="*/ 400050 h 901700"/>
                  <a:gd name="connsiteX61" fmla="*/ 377825 w 4291512"/>
                  <a:gd name="connsiteY61" fmla="*/ 371475 h 901700"/>
                  <a:gd name="connsiteX62" fmla="*/ 120650 w 4291512"/>
                  <a:gd name="connsiteY62" fmla="*/ 320675 h 901700"/>
                  <a:gd name="connsiteX63" fmla="*/ 50800 w 4291512"/>
                  <a:gd name="connsiteY63" fmla="*/ 288925 h 901700"/>
                  <a:gd name="connsiteX64" fmla="*/ 6350 w 4291512"/>
                  <a:gd name="connsiteY64" fmla="*/ 279400 h 901700"/>
                  <a:gd name="connsiteX65" fmla="*/ 0 w 4291512"/>
                  <a:gd name="connsiteY65" fmla="*/ 200025 h 901700"/>
                  <a:gd name="connsiteX0" fmla="*/ 0 w 4289332"/>
                  <a:gd name="connsiteY0" fmla="*/ 200025 h 901700"/>
                  <a:gd name="connsiteX1" fmla="*/ 95250 w 4289332"/>
                  <a:gd name="connsiteY1" fmla="*/ 139700 h 901700"/>
                  <a:gd name="connsiteX2" fmla="*/ 92075 w 4289332"/>
                  <a:gd name="connsiteY2" fmla="*/ 92075 h 901700"/>
                  <a:gd name="connsiteX3" fmla="*/ 130175 w 4289332"/>
                  <a:gd name="connsiteY3" fmla="*/ 53975 h 901700"/>
                  <a:gd name="connsiteX4" fmla="*/ 171450 w 4289332"/>
                  <a:gd name="connsiteY4" fmla="*/ 44450 h 901700"/>
                  <a:gd name="connsiteX5" fmla="*/ 349250 w 4289332"/>
                  <a:gd name="connsiteY5" fmla="*/ 69850 h 901700"/>
                  <a:gd name="connsiteX6" fmla="*/ 406400 w 4289332"/>
                  <a:gd name="connsiteY6" fmla="*/ 3175 h 901700"/>
                  <a:gd name="connsiteX7" fmla="*/ 581025 w 4289332"/>
                  <a:gd name="connsiteY7" fmla="*/ 34925 h 901700"/>
                  <a:gd name="connsiteX8" fmla="*/ 635000 w 4289332"/>
                  <a:gd name="connsiteY8" fmla="*/ 0 h 901700"/>
                  <a:gd name="connsiteX9" fmla="*/ 1079500 w 4289332"/>
                  <a:gd name="connsiteY9" fmla="*/ 85725 h 901700"/>
                  <a:gd name="connsiteX10" fmla="*/ 1095375 w 4289332"/>
                  <a:gd name="connsiteY10" fmla="*/ 66675 h 901700"/>
                  <a:gd name="connsiteX11" fmla="*/ 1111250 w 4289332"/>
                  <a:gd name="connsiteY11" fmla="*/ 73025 h 901700"/>
                  <a:gd name="connsiteX12" fmla="*/ 1149350 w 4289332"/>
                  <a:gd name="connsiteY12" fmla="*/ 47625 h 901700"/>
                  <a:gd name="connsiteX13" fmla="*/ 1257300 w 4289332"/>
                  <a:gd name="connsiteY13" fmla="*/ 66675 h 901700"/>
                  <a:gd name="connsiteX14" fmla="*/ 1263650 w 4289332"/>
                  <a:gd name="connsiteY14" fmla="*/ 155575 h 901700"/>
                  <a:gd name="connsiteX15" fmla="*/ 1628775 w 4289332"/>
                  <a:gd name="connsiteY15" fmla="*/ 228600 h 901700"/>
                  <a:gd name="connsiteX16" fmla="*/ 1695450 w 4289332"/>
                  <a:gd name="connsiteY16" fmla="*/ 158750 h 901700"/>
                  <a:gd name="connsiteX17" fmla="*/ 1800225 w 4289332"/>
                  <a:gd name="connsiteY17" fmla="*/ 184150 h 901700"/>
                  <a:gd name="connsiteX18" fmla="*/ 1819275 w 4289332"/>
                  <a:gd name="connsiteY18" fmla="*/ 244475 h 901700"/>
                  <a:gd name="connsiteX19" fmla="*/ 1784350 w 4289332"/>
                  <a:gd name="connsiteY19" fmla="*/ 279400 h 901700"/>
                  <a:gd name="connsiteX20" fmla="*/ 1911350 w 4289332"/>
                  <a:gd name="connsiteY20" fmla="*/ 301625 h 901700"/>
                  <a:gd name="connsiteX21" fmla="*/ 1920875 w 4289332"/>
                  <a:gd name="connsiteY21" fmla="*/ 260350 h 901700"/>
                  <a:gd name="connsiteX22" fmla="*/ 1987550 w 4289332"/>
                  <a:gd name="connsiteY22" fmla="*/ 269875 h 901700"/>
                  <a:gd name="connsiteX23" fmla="*/ 2028825 w 4289332"/>
                  <a:gd name="connsiteY23" fmla="*/ 231775 h 901700"/>
                  <a:gd name="connsiteX24" fmla="*/ 2200275 w 4289332"/>
                  <a:gd name="connsiteY24" fmla="*/ 266700 h 901700"/>
                  <a:gd name="connsiteX25" fmla="*/ 2206625 w 4289332"/>
                  <a:gd name="connsiteY25" fmla="*/ 304800 h 901700"/>
                  <a:gd name="connsiteX26" fmla="*/ 2263775 w 4289332"/>
                  <a:gd name="connsiteY26" fmla="*/ 317500 h 901700"/>
                  <a:gd name="connsiteX27" fmla="*/ 2286000 w 4289332"/>
                  <a:gd name="connsiteY27" fmla="*/ 301625 h 901700"/>
                  <a:gd name="connsiteX28" fmla="*/ 2470150 w 4289332"/>
                  <a:gd name="connsiteY28" fmla="*/ 396875 h 901700"/>
                  <a:gd name="connsiteX29" fmla="*/ 2470150 w 4289332"/>
                  <a:gd name="connsiteY29" fmla="*/ 428625 h 901700"/>
                  <a:gd name="connsiteX30" fmla="*/ 2749550 w 4289332"/>
                  <a:gd name="connsiteY30" fmla="*/ 488950 h 901700"/>
                  <a:gd name="connsiteX31" fmla="*/ 2778125 w 4289332"/>
                  <a:gd name="connsiteY31" fmla="*/ 469900 h 901700"/>
                  <a:gd name="connsiteX32" fmla="*/ 3079750 w 4289332"/>
                  <a:gd name="connsiteY32" fmla="*/ 523875 h 901700"/>
                  <a:gd name="connsiteX33" fmla="*/ 3073400 w 4289332"/>
                  <a:gd name="connsiteY33" fmla="*/ 587375 h 901700"/>
                  <a:gd name="connsiteX34" fmla="*/ 3273425 w 4289332"/>
                  <a:gd name="connsiteY34" fmla="*/ 628650 h 901700"/>
                  <a:gd name="connsiteX35" fmla="*/ 3368675 w 4289332"/>
                  <a:gd name="connsiteY35" fmla="*/ 568325 h 901700"/>
                  <a:gd name="connsiteX36" fmla="*/ 3502025 w 4289332"/>
                  <a:gd name="connsiteY36" fmla="*/ 539750 h 901700"/>
                  <a:gd name="connsiteX37" fmla="*/ 3686175 w 4289332"/>
                  <a:gd name="connsiteY37" fmla="*/ 577850 h 901700"/>
                  <a:gd name="connsiteX38" fmla="*/ 3771900 w 4289332"/>
                  <a:gd name="connsiteY38" fmla="*/ 638175 h 901700"/>
                  <a:gd name="connsiteX39" fmla="*/ 4018503 w 4289332"/>
                  <a:gd name="connsiteY39" fmla="*/ 644701 h 901700"/>
                  <a:gd name="connsiteX40" fmla="*/ 4282345 w 4289332"/>
                  <a:gd name="connsiteY40" fmla="*/ 848766 h 901700"/>
                  <a:gd name="connsiteX41" fmla="*/ 3784600 w 4289332"/>
                  <a:gd name="connsiteY41" fmla="*/ 841375 h 901700"/>
                  <a:gd name="connsiteX42" fmla="*/ 3762375 w 4289332"/>
                  <a:gd name="connsiteY42" fmla="*/ 876300 h 901700"/>
                  <a:gd name="connsiteX43" fmla="*/ 3470275 w 4289332"/>
                  <a:gd name="connsiteY43" fmla="*/ 901700 h 901700"/>
                  <a:gd name="connsiteX44" fmla="*/ 3257550 w 4289332"/>
                  <a:gd name="connsiteY44" fmla="*/ 755650 h 901700"/>
                  <a:gd name="connsiteX45" fmla="*/ 3013075 w 4289332"/>
                  <a:gd name="connsiteY45" fmla="*/ 711200 h 901700"/>
                  <a:gd name="connsiteX46" fmla="*/ 2959100 w 4289332"/>
                  <a:gd name="connsiteY46" fmla="*/ 812800 h 901700"/>
                  <a:gd name="connsiteX47" fmla="*/ 2651125 w 4289332"/>
                  <a:gd name="connsiteY47" fmla="*/ 749300 h 901700"/>
                  <a:gd name="connsiteX48" fmla="*/ 2638425 w 4289332"/>
                  <a:gd name="connsiteY48" fmla="*/ 701675 h 901700"/>
                  <a:gd name="connsiteX49" fmla="*/ 2486025 w 4289332"/>
                  <a:gd name="connsiteY49" fmla="*/ 663575 h 901700"/>
                  <a:gd name="connsiteX50" fmla="*/ 2470150 w 4289332"/>
                  <a:gd name="connsiteY50" fmla="*/ 701675 h 901700"/>
                  <a:gd name="connsiteX51" fmla="*/ 1422400 w 4289332"/>
                  <a:gd name="connsiteY51" fmla="*/ 454025 h 901700"/>
                  <a:gd name="connsiteX52" fmla="*/ 1406525 w 4289332"/>
                  <a:gd name="connsiteY52" fmla="*/ 520700 h 901700"/>
                  <a:gd name="connsiteX53" fmla="*/ 1323975 w 4289332"/>
                  <a:gd name="connsiteY53" fmla="*/ 485775 h 901700"/>
                  <a:gd name="connsiteX54" fmla="*/ 1285875 w 4289332"/>
                  <a:gd name="connsiteY54" fmla="*/ 530225 h 901700"/>
                  <a:gd name="connsiteX55" fmla="*/ 1009650 w 4289332"/>
                  <a:gd name="connsiteY55" fmla="*/ 463550 h 901700"/>
                  <a:gd name="connsiteX56" fmla="*/ 949325 w 4289332"/>
                  <a:gd name="connsiteY56" fmla="*/ 485775 h 901700"/>
                  <a:gd name="connsiteX57" fmla="*/ 850900 w 4289332"/>
                  <a:gd name="connsiteY57" fmla="*/ 574675 h 901700"/>
                  <a:gd name="connsiteX58" fmla="*/ 739775 w 4289332"/>
                  <a:gd name="connsiteY58" fmla="*/ 546100 h 901700"/>
                  <a:gd name="connsiteX59" fmla="*/ 730250 w 4289332"/>
                  <a:gd name="connsiteY59" fmla="*/ 479425 h 901700"/>
                  <a:gd name="connsiteX60" fmla="*/ 806450 w 4289332"/>
                  <a:gd name="connsiteY60" fmla="*/ 400050 h 901700"/>
                  <a:gd name="connsiteX61" fmla="*/ 377825 w 4289332"/>
                  <a:gd name="connsiteY61" fmla="*/ 371475 h 901700"/>
                  <a:gd name="connsiteX62" fmla="*/ 120650 w 4289332"/>
                  <a:gd name="connsiteY62" fmla="*/ 320675 h 901700"/>
                  <a:gd name="connsiteX63" fmla="*/ 50800 w 4289332"/>
                  <a:gd name="connsiteY63" fmla="*/ 288925 h 901700"/>
                  <a:gd name="connsiteX64" fmla="*/ 6350 w 4289332"/>
                  <a:gd name="connsiteY64" fmla="*/ 279400 h 901700"/>
                  <a:gd name="connsiteX65" fmla="*/ 0 w 4289332"/>
                  <a:gd name="connsiteY65" fmla="*/ 200025 h 901700"/>
                  <a:gd name="connsiteX0" fmla="*/ 0 w 4289332"/>
                  <a:gd name="connsiteY0" fmla="*/ 200025 h 901700"/>
                  <a:gd name="connsiteX1" fmla="*/ 95250 w 4289332"/>
                  <a:gd name="connsiteY1" fmla="*/ 139700 h 901700"/>
                  <a:gd name="connsiteX2" fmla="*/ 92075 w 4289332"/>
                  <a:gd name="connsiteY2" fmla="*/ 92075 h 901700"/>
                  <a:gd name="connsiteX3" fmla="*/ 130175 w 4289332"/>
                  <a:gd name="connsiteY3" fmla="*/ 53975 h 901700"/>
                  <a:gd name="connsiteX4" fmla="*/ 171450 w 4289332"/>
                  <a:gd name="connsiteY4" fmla="*/ 44450 h 901700"/>
                  <a:gd name="connsiteX5" fmla="*/ 349250 w 4289332"/>
                  <a:gd name="connsiteY5" fmla="*/ 69850 h 901700"/>
                  <a:gd name="connsiteX6" fmla="*/ 406400 w 4289332"/>
                  <a:gd name="connsiteY6" fmla="*/ 3175 h 901700"/>
                  <a:gd name="connsiteX7" fmla="*/ 581025 w 4289332"/>
                  <a:gd name="connsiteY7" fmla="*/ 34925 h 901700"/>
                  <a:gd name="connsiteX8" fmla="*/ 635000 w 4289332"/>
                  <a:gd name="connsiteY8" fmla="*/ 0 h 901700"/>
                  <a:gd name="connsiteX9" fmla="*/ 1079500 w 4289332"/>
                  <a:gd name="connsiteY9" fmla="*/ 85725 h 901700"/>
                  <a:gd name="connsiteX10" fmla="*/ 1095375 w 4289332"/>
                  <a:gd name="connsiteY10" fmla="*/ 66675 h 901700"/>
                  <a:gd name="connsiteX11" fmla="*/ 1111250 w 4289332"/>
                  <a:gd name="connsiteY11" fmla="*/ 73025 h 901700"/>
                  <a:gd name="connsiteX12" fmla="*/ 1149350 w 4289332"/>
                  <a:gd name="connsiteY12" fmla="*/ 47625 h 901700"/>
                  <a:gd name="connsiteX13" fmla="*/ 1257300 w 4289332"/>
                  <a:gd name="connsiteY13" fmla="*/ 66675 h 901700"/>
                  <a:gd name="connsiteX14" fmla="*/ 1263650 w 4289332"/>
                  <a:gd name="connsiteY14" fmla="*/ 155575 h 901700"/>
                  <a:gd name="connsiteX15" fmla="*/ 1628775 w 4289332"/>
                  <a:gd name="connsiteY15" fmla="*/ 228600 h 901700"/>
                  <a:gd name="connsiteX16" fmla="*/ 1695450 w 4289332"/>
                  <a:gd name="connsiteY16" fmla="*/ 158750 h 901700"/>
                  <a:gd name="connsiteX17" fmla="*/ 1800225 w 4289332"/>
                  <a:gd name="connsiteY17" fmla="*/ 184150 h 901700"/>
                  <a:gd name="connsiteX18" fmla="*/ 1819275 w 4289332"/>
                  <a:gd name="connsiteY18" fmla="*/ 244475 h 901700"/>
                  <a:gd name="connsiteX19" fmla="*/ 1784350 w 4289332"/>
                  <a:gd name="connsiteY19" fmla="*/ 279400 h 901700"/>
                  <a:gd name="connsiteX20" fmla="*/ 1911350 w 4289332"/>
                  <a:gd name="connsiteY20" fmla="*/ 301625 h 901700"/>
                  <a:gd name="connsiteX21" fmla="*/ 1920875 w 4289332"/>
                  <a:gd name="connsiteY21" fmla="*/ 260350 h 901700"/>
                  <a:gd name="connsiteX22" fmla="*/ 1987550 w 4289332"/>
                  <a:gd name="connsiteY22" fmla="*/ 269875 h 901700"/>
                  <a:gd name="connsiteX23" fmla="*/ 2028825 w 4289332"/>
                  <a:gd name="connsiteY23" fmla="*/ 231775 h 901700"/>
                  <a:gd name="connsiteX24" fmla="*/ 2200275 w 4289332"/>
                  <a:gd name="connsiteY24" fmla="*/ 266700 h 901700"/>
                  <a:gd name="connsiteX25" fmla="*/ 2206625 w 4289332"/>
                  <a:gd name="connsiteY25" fmla="*/ 304800 h 901700"/>
                  <a:gd name="connsiteX26" fmla="*/ 2263775 w 4289332"/>
                  <a:gd name="connsiteY26" fmla="*/ 317500 h 901700"/>
                  <a:gd name="connsiteX27" fmla="*/ 2286000 w 4289332"/>
                  <a:gd name="connsiteY27" fmla="*/ 301625 h 901700"/>
                  <a:gd name="connsiteX28" fmla="*/ 2470150 w 4289332"/>
                  <a:gd name="connsiteY28" fmla="*/ 396875 h 901700"/>
                  <a:gd name="connsiteX29" fmla="*/ 2470150 w 4289332"/>
                  <a:gd name="connsiteY29" fmla="*/ 428625 h 901700"/>
                  <a:gd name="connsiteX30" fmla="*/ 2749550 w 4289332"/>
                  <a:gd name="connsiteY30" fmla="*/ 488950 h 901700"/>
                  <a:gd name="connsiteX31" fmla="*/ 2778125 w 4289332"/>
                  <a:gd name="connsiteY31" fmla="*/ 469900 h 901700"/>
                  <a:gd name="connsiteX32" fmla="*/ 3079750 w 4289332"/>
                  <a:gd name="connsiteY32" fmla="*/ 523875 h 901700"/>
                  <a:gd name="connsiteX33" fmla="*/ 3073400 w 4289332"/>
                  <a:gd name="connsiteY33" fmla="*/ 587375 h 901700"/>
                  <a:gd name="connsiteX34" fmla="*/ 3273425 w 4289332"/>
                  <a:gd name="connsiteY34" fmla="*/ 628650 h 901700"/>
                  <a:gd name="connsiteX35" fmla="*/ 3368675 w 4289332"/>
                  <a:gd name="connsiteY35" fmla="*/ 568325 h 901700"/>
                  <a:gd name="connsiteX36" fmla="*/ 3502025 w 4289332"/>
                  <a:gd name="connsiteY36" fmla="*/ 539750 h 901700"/>
                  <a:gd name="connsiteX37" fmla="*/ 3686175 w 4289332"/>
                  <a:gd name="connsiteY37" fmla="*/ 577850 h 901700"/>
                  <a:gd name="connsiteX38" fmla="*/ 3771900 w 4289332"/>
                  <a:gd name="connsiteY38" fmla="*/ 638175 h 901700"/>
                  <a:gd name="connsiteX39" fmla="*/ 4018503 w 4289332"/>
                  <a:gd name="connsiteY39" fmla="*/ 644701 h 901700"/>
                  <a:gd name="connsiteX40" fmla="*/ 4282345 w 4289332"/>
                  <a:gd name="connsiteY40" fmla="*/ 848766 h 901700"/>
                  <a:gd name="connsiteX41" fmla="*/ 3784600 w 4289332"/>
                  <a:gd name="connsiteY41" fmla="*/ 841375 h 901700"/>
                  <a:gd name="connsiteX42" fmla="*/ 3762375 w 4289332"/>
                  <a:gd name="connsiteY42" fmla="*/ 876300 h 901700"/>
                  <a:gd name="connsiteX43" fmla="*/ 3470275 w 4289332"/>
                  <a:gd name="connsiteY43" fmla="*/ 901700 h 901700"/>
                  <a:gd name="connsiteX44" fmla="*/ 3257550 w 4289332"/>
                  <a:gd name="connsiteY44" fmla="*/ 755650 h 901700"/>
                  <a:gd name="connsiteX45" fmla="*/ 3013075 w 4289332"/>
                  <a:gd name="connsiteY45" fmla="*/ 711200 h 901700"/>
                  <a:gd name="connsiteX46" fmla="*/ 2959100 w 4289332"/>
                  <a:gd name="connsiteY46" fmla="*/ 812800 h 901700"/>
                  <a:gd name="connsiteX47" fmla="*/ 2651125 w 4289332"/>
                  <a:gd name="connsiteY47" fmla="*/ 749300 h 901700"/>
                  <a:gd name="connsiteX48" fmla="*/ 2638425 w 4289332"/>
                  <a:gd name="connsiteY48" fmla="*/ 701675 h 901700"/>
                  <a:gd name="connsiteX49" fmla="*/ 2486025 w 4289332"/>
                  <a:gd name="connsiteY49" fmla="*/ 663575 h 901700"/>
                  <a:gd name="connsiteX50" fmla="*/ 2470150 w 4289332"/>
                  <a:gd name="connsiteY50" fmla="*/ 701675 h 901700"/>
                  <a:gd name="connsiteX51" fmla="*/ 1422400 w 4289332"/>
                  <a:gd name="connsiteY51" fmla="*/ 454025 h 901700"/>
                  <a:gd name="connsiteX52" fmla="*/ 1406525 w 4289332"/>
                  <a:gd name="connsiteY52" fmla="*/ 520700 h 901700"/>
                  <a:gd name="connsiteX53" fmla="*/ 1323975 w 4289332"/>
                  <a:gd name="connsiteY53" fmla="*/ 485775 h 901700"/>
                  <a:gd name="connsiteX54" fmla="*/ 1285875 w 4289332"/>
                  <a:gd name="connsiteY54" fmla="*/ 530225 h 901700"/>
                  <a:gd name="connsiteX55" fmla="*/ 1009650 w 4289332"/>
                  <a:gd name="connsiteY55" fmla="*/ 463550 h 901700"/>
                  <a:gd name="connsiteX56" fmla="*/ 949325 w 4289332"/>
                  <a:gd name="connsiteY56" fmla="*/ 485775 h 901700"/>
                  <a:gd name="connsiteX57" fmla="*/ 850900 w 4289332"/>
                  <a:gd name="connsiteY57" fmla="*/ 574675 h 901700"/>
                  <a:gd name="connsiteX58" fmla="*/ 739775 w 4289332"/>
                  <a:gd name="connsiteY58" fmla="*/ 546100 h 901700"/>
                  <a:gd name="connsiteX59" fmla="*/ 730250 w 4289332"/>
                  <a:gd name="connsiteY59" fmla="*/ 479425 h 901700"/>
                  <a:gd name="connsiteX60" fmla="*/ 806450 w 4289332"/>
                  <a:gd name="connsiteY60" fmla="*/ 400050 h 901700"/>
                  <a:gd name="connsiteX61" fmla="*/ 377825 w 4289332"/>
                  <a:gd name="connsiteY61" fmla="*/ 371475 h 901700"/>
                  <a:gd name="connsiteX62" fmla="*/ 120650 w 4289332"/>
                  <a:gd name="connsiteY62" fmla="*/ 320675 h 901700"/>
                  <a:gd name="connsiteX63" fmla="*/ 50800 w 4289332"/>
                  <a:gd name="connsiteY63" fmla="*/ 288925 h 901700"/>
                  <a:gd name="connsiteX64" fmla="*/ 6350 w 4289332"/>
                  <a:gd name="connsiteY64" fmla="*/ 279400 h 901700"/>
                  <a:gd name="connsiteX65" fmla="*/ 0 w 4289332"/>
                  <a:gd name="connsiteY65" fmla="*/ 200025 h 901700"/>
                  <a:gd name="connsiteX0" fmla="*/ 0 w 4288442"/>
                  <a:gd name="connsiteY0" fmla="*/ 200025 h 901700"/>
                  <a:gd name="connsiteX1" fmla="*/ 95250 w 4288442"/>
                  <a:gd name="connsiteY1" fmla="*/ 139700 h 901700"/>
                  <a:gd name="connsiteX2" fmla="*/ 92075 w 4288442"/>
                  <a:gd name="connsiteY2" fmla="*/ 92075 h 901700"/>
                  <a:gd name="connsiteX3" fmla="*/ 130175 w 4288442"/>
                  <a:gd name="connsiteY3" fmla="*/ 53975 h 901700"/>
                  <a:gd name="connsiteX4" fmla="*/ 171450 w 4288442"/>
                  <a:gd name="connsiteY4" fmla="*/ 44450 h 901700"/>
                  <a:gd name="connsiteX5" fmla="*/ 349250 w 4288442"/>
                  <a:gd name="connsiteY5" fmla="*/ 69850 h 901700"/>
                  <a:gd name="connsiteX6" fmla="*/ 406400 w 4288442"/>
                  <a:gd name="connsiteY6" fmla="*/ 3175 h 901700"/>
                  <a:gd name="connsiteX7" fmla="*/ 581025 w 4288442"/>
                  <a:gd name="connsiteY7" fmla="*/ 34925 h 901700"/>
                  <a:gd name="connsiteX8" fmla="*/ 635000 w 4288442"/>
                  <a:gd name="connsiteY8" fmla="*/ 0 h 901700"/>
                  <a:gd name="connsiteX9" fmla="*/ 1079500 w 4288442"/>
                  <a:gd name="connsiteY9" fmla="*/ 85725 h 901700"/>
                  <a:gd name="connsiteX10" fmla="*/ 1095375 w 4288442"/>
                  <a:gd name="connsiteY10" fmla="*/ 66675 h 901700"/>
                  <a:gd name="connsiteX11" fmla="*/ 1111250 w 4288442"/>
                  <a:gd name="connsiteY11" fmla="*/ 73025 h 901700"/>
                  <a:gd name="connsiteX12" fmla="*/ 1149350 w 4288442"/>
                  <a:gd name="connsiteY12" fmla="*/ 47625 h 901700"/>
                  <a:gd name="connsiteX13" fmla="*/ 1257300 w 4288442"/>
                  <a:gd name="connsiteY13" fmla="*/ 66675 h 901700"/>
                  <a:gd name="connsiteX14" fmla="*/ 1263650 w 4288442"/>
                  <a:gd name="connsiteY14" fmla="*/ 155575 h 901700"/>
                  <a:gd name="connsiteX15" fmla="*/ 1628775 w 4288442"/>
                  <a:gd name="connsiteY15" fmla="*/ 228600 h 901700"/>
                  <a:gd name="connsiteX16" fmla="*/ 1695450 w 4288442"/>
                  <a:gd name="connsiteY16" fmla="*/ 158750 h 901700"/>
                  <a:gd name="connsiteX17" fmla="*/ 1800225 w 4288442"/>
                  <a:gd name="connsiteY17" fmla="*/ 184150 h 901700"/>
                  <a:gd name="connsiteX18" fmla="*/ 1819275 w 4288442"/>
                  <a:gd name="connsiteY18" fmla="*/ 244475 h 901700"/>
                  <a:gd name="connsiteX19" fmla="*/ 1784350 w 4288442"/>
                  <a:gd name="connsiteY19" fmla="*/ 279400 h 901700"/>
                  <a:gd name="connsiteX20" fmla="*/ 1911350 w 4288442"/>
                  <a:gd name="connsiteY20" fmla="*/ 301625 h 901700"/>
                  <a:gd name="connsiteX21" fmla="*/ 1920875 w 4288442"/>
                  <a:gd name="connsiteY21" fmla="*/ 260350 h 901700"/>
                  <a:gd name="connsiteX22" fmla="*/ 1987550 w 4288442"/>
                  <a:gd name="connsiteY22" fmla="*/ 269875 h 901700"/>
                  <a:gd name="connsiteX23" fmla="*/ 2028825 w 4288442"/>
                  <a:gd name="connsiteY23" fmla="*/ 231775 h 901700"/>
                  <a:gd name="connsiteX24" fmla="*/ 2200275 w 4288442"/>
                  <a:gd name="connsiteY24" fmla="*/ 266700 h 901700"/>
                  <a:gd name="connsiteX25" fmla="*/ 2206625 w 4288442"/>
                  <a:gd name="connsiteY25" fmla="*/ 304800 h 901700"/>
                  <a:gd name="connsiteX26" fmla="*/ 2263775 w 4288442"/>
                  <a:gd name="connsiteY26" fmla="*/ 317500 h 901700"/>
                  <a:gd name="connsiteX27" fmla="*/ 2286000 w 4288442"/>
                  <a:gd name="connsiteY27" fmla="*/ 301625 h 901700"/>
                  <a:gd name="connsiteX28" fmla="*/ 2470150 w 4288442"/>
                  <a:gd name="connsiteY28" fmla="*/ 396875 h 901700"/>
                  <a:gd name="connsiteX29" fmla="*/ 2470150 w 4288442"/>
                  <a:gd name="connsiteY29" fmla="*/ 428625 h 901700"/>
                  <a:gd name="connsiteX30" fmla="*/ 2749550 w 4288442"/>
                  <a:gd name="connsiteY30" fmla="*/ 488950 h 901700"/>
                  <a:gd name="connsiteX31" fmla="*/ 2778125 w 4288442"/>
                  <a:gd name="connsiteY31" fmla="*/ 469900 h 901700"/>
                  <a:gd name="connsiteX32" fmla="*/ 3079750 w 4288442"/>
                  <a:gd name="connsiteY32" fmla="*/ 523875 h 901700"/>
                  <a:gd name="connsiteX33" fmla="*/ 3073400 w 4288442"/>
                  <a:gd name="connsiteY33" fmla="*/ 587375 h 901700"/>
                  <a:gd name="connsiteX34" fmla="*/ 3273425 w 4288442"/>
                  <a:gd name="connsiteY34" fmla="*/ 628650 h 901700"/>
                  <a:gd name="connsiteX35" fmla="*/ 3368675 w 4288442"/>
                  <a:gd name="connsiteY35" fmla="*/ 568325 h 901700"/>
                  <a:gd name="connsiteX36" fmla="*/ 3502025 w 4288442"/>
                  <a:gd name="connsiteY36" fmla="*/ 539750 h 901700"/>
                  <a:gd name="connsiteX37" fmla="*/ 3686175 w 4288442"/>
                  <a:gd name="connsiteY37" fmla="*/ 577850 h 901700"/>
                  <a:gd name="connsiteX38" fmla="*/ 3771900 w 4288442"/>
                  <a:gd name="connsiteY38" fmla="*/ 638175 h 901700"/>
                  <a:gd name="connsiteX39" fmla="*/ 4018503 w 4288442"/>
                  <a:gd name="connsiteY39" fmla="*/ 644701 h 901700"/>
                  <a:gd name="connsiteX40" fmla="*/ 4282345 w 4288442"/>
                  <a:gd name="connsiteY40" fmla="*/ 848766 h 901700"/>
                  <a:gd name="connsiteX41" fmla="*/ 3784600 w 4288442"/>
                  <a:gd name="connsiteY41" fmla="*/ 841375 h 901700"/>
                  <a:gd name="connsiteX42" fmla="*/ 3762375 w 4288442"/>
                  <a:gd name="connsiteY42" fmla="*/ 876300 h 901700"/>
                  <a:gd name="connsiteX43" fmla="*/ 3470275 w 4288442"/>
                  <a:gd name="connsiteY43" fmla="*/ 901700 h 901700"/>
                  <a:gd name="connsiteX44" fmla="*/ 3257550 w 4288442"/>
                  <a:gd name="connsiteY44" fmla="*/ 755650 h 901700"/>
                  <a:gd name="connsiteX45" fmla="*/ 3013075 w 4288442"/>
                  <a:gd name="connsiteY45" fmla="*/ 711200 h 901700"/>
                  <a:gd name="connsiteX46" fmla="*/ 2959100 w 4288442"/>
                  <a:gd name="connsiteY46" fmla="*/ 812800 h 901700"/>
                  <a:gd name="connsiteX47" fmla="*/ 2651125 w 4288442"/>
                  <a:gd name="connsiteY47" fmla="*/ 749300 h 901700"/>
                  <a:gd name="connsiteX48" fmla="*/ 2638425 w 4288442"/>
                  <a:gd name="connsiteY48" fmla="*/ 701675 h 901700"/>
                  <a:gd name="connsiteX49" fmla="*/ 2486025 w 4288442"/>
                  <a:gd name="connsiteY49" fmla="*/ 663575 h 901700"/>
                  <a:gd name="connsiteX50" fmla="*/ 2470150 w 4288442"/>
                  <a:gd name="connsiteY50" fmla="*/ 701675 h 901700"/>
                  <a:gd name="connsiteX51" fmla="*/ 1422400 w 4288442"/>
                  <a:gd name="connsiteY51" fmla="*/ 454025 h 901700"/>
                  <a:gd name="connsiteX52" fmla="*/ 1406525 w 4288442"/>
                  <a:gd name="connsiteY52" fmla="*/ 520700 h 901700"/>
                  <a:gd name="connsiteX53" fmla="*/ 1323975 w 4288442"/>
                  <a:gd name="connsiteY53" fmla="*/ 485775 h 901700"/>
                  <a:gd name="connsiteX54" fmla="*/ 1285875 w 4288442"/>
                  <a:gd name="connsiteY54" fmla="*/ 530225 h 901700"/>
                  <a:gd name="connsiteX55" fmla="*/ 1009650 w 4288442"/>
                  <a:gd name="connsiteY55" fmla="*/ 463550 h 901700"/>
                  <a:gd name="connsiteX56" fmla="*/ 949325 w 4288442"/>
                  <a:gd name="connsiteY56" fmla="*/ 485775 h 901700"/>
                  <a:gd name="connsiteX57" fmla="*/ 850900 w 4288442"/>
                  <a:gd name="connsiteY57" fmla="*/ 574675 h 901700"/>
                  <a:gd name="connsiteX58" fmla="*/ 739775 w 4288442"/>
                  <a:gd name="connsiteY58" fmla="*/ 546100 h 901700"/>
                  <a:gd name="connsiteX59" fmla="*/ 730250 w 4288442"/>
                  <a:gd name="connsiteY59" fmla="*/ 479425 h 901700"/>
                  <a:gd name="connsiteX60" fmla="*/ 806450 w 4288442"/>
                  <a:gd name="connsiteY60" fmla="*/ 400050 h 901700"/>
                  <a:gd name="connsiteX61" fmla="*/ 377825 w 4288442"/>
                  <a:gd name="connsiteY61" fmla="*/ 371475 h 901700"/>
                  <a:gd name="connsiteX62" fmla="*/ 120650 w 4288442"/>
                  <a:gd name="connsiteY62" fmla="*/ 320675 h 901700"/>
                  <a:gd name="connsiteX63" fmla="*/ 50800 w 4288442"/>
                  <a:gd name="connsiteY63" fmla="*/ 288925 h 901700"/>
                  <a:gd name="connsiteX64" fmla="*/ 6350 w 4288442"/>
                  <a:gd name="connsiteY64" fmla="*/ 279400 h 901700"/>
                  <a:gd name="connsiteX65" fmla="*/ 0 w 4288442"/>
                  <a:gd name="connsiteY65" fmla="*/ 200025 h 901700"/>
                  <a:gd name="connsiteX0" fmla="*/ 0 w 4206541"/>
                  <a:gd name="connsiteY0" fmla="*/ 200025 h 901700"/>
                  <a:gd name="connsiteX1" fmla="*/ 95250 w 4206541"/>
                  <a:gd name="connsiteY1" fmla="*/ 139700 h 901700"/>
                  <a:gd name="connsiteX2" fmla="*/ 92075 w 4206541"/>
                  <a:gd name="connsiteY2" fmla="*/ 92075 h 901700"/>
                  <a:gd name="connsiteX3" fmla="*/ 130175 w 4206541"/>
                  <a:gd name="connsiteY3" fmla="*/ 53975 h 901700"/>
                  <a:gd name="connsiteX4" fmla="*/ 171450 w 4206541"/>
                  <a:gd name="connsiteY4" fmla="*/ 44450 h 901700"/>
                  <a:gd name="connsiteX5" fmla="*/ 349250 w 4206541"/>
                  <a:gd name="connsiteY5" fmla="*/ 69850 h 901700"/>
                  <a:gd name="connsiteX6" fmla="*/ 406400 w 4206541"/>
                  <a:gd name="connsiteY6" fmla="*/ 3175 h 901700"/>
                  <a:gd name="connsiteX7" fmla="*/ 581025 w 4206541"/>
                  <a:gd name="connsiteY7" fmla="*/ 34925 h 901700"/>
                  <a:gd name="connsiteX8" fmla="*/ 635000 w 4206541"/>
                  <a:gd name="connsiteY8" fmla="*/ 0 h 901700"/>
                  <a:gd name="connsiteX9" fmla="*/ 1079500 w 4206541"/>
                  <a:gd name="connsiteY9" fmla="*/ 85725 h 901700"/>
                  <a:gd name="connsiteX10" fmla="*/ 1095375 w 4206541"/>
                  <a:gd name="connsiteY10" fmla="*/ 66675 h 901700"/>
                  <a:gd name="connsiteX11" fmla="*/ 1111250 w 4206541"/>
                  <a:gd name="connsiteY11" fmla="*/ 73025 h 901700"/>
                  <a:gd name="connsiteX12" fmla="*/ 1149350 w 4206541"/>
                  <a:gd name="connsiteY12" fmla="*/ 47625 h 901700"/>
                  <a:gd name="connsiteX13" fmla="*/ 1257300 w 4206541"/>
                  <a:gd name="connsiteY13" fmla="*/ 66675 h 901700"/>
                  <a:gd name="connsiteX14" fmla="*/ 1263650 w 4206541"/>
                  <a:gd name="connsiteY14" fmla="*/ 155575 h 901700"/>
                  <a:gd name="connsiteX15" fmla="*/ 1628775 w 4206541"/>
                  <a:gd name="connsiteY15" fmla="*/ 228600 h 901700"/>
                  <a:gd name="connsiteX16" fmla="*/ 1695450 w 4206541"/>
                  <a:gd name="connsiteY16" fmla="*/ 158750 h 901700"/>
                  <a:gd name="connsiteX17" fmla="*/ 1800225 w 4206541"/>
                  <a:gd name="connsiteY17" fmla="*/ 184150 h 901700"/>
                  <a:gd name="connsiteX18" fmla="*/ 1819275 w 4206541"/>
                  <a:gd name="connsiteY18" fmla="*/ 244475 h 901700"/>
                  <a:gd name="connsiteX19" fmla="*/ 1784350 w 4206541"/>
                  <a:gd name="connsiteY19" fmla="*/ 279400 h 901700"/>
                  <a:gd name="connsiteX20" fmla="*/ 1911350 w 4206541"/>
                  <a:gd name="connsiteY20" fmla="*/ 301625 h 901700"/>
                  <a:gd name="connsiteX21" fmla="*/ 1920875 w 4206541"/>
                  <a:gd name="connsiteY21" fmla="*/ 260350 h 901700"/>
                  <a:gd name="connsiteX22" fmla="*/ 1987550 w 4206541"/>
                  <a:gd name="connsiteY22" fmla="*/ 269875 h 901700"/>
                  <a:gd name="connsiteX23" fmla="*/ 2028825 w 4206541"/>
                  <a:gd name="connsiteY23" fmla="*/ 231775 h 901700"/>
                  <a:gd name="connsiteX24" fmla="*/ 2200275 w 4206541"/>
                  <a:gd name="connsiteY24" fmla="*/ 266700 h 901700"/>
                  <a:gd name="connsiteX25" fmla="*/ 2206625 w 4206541"/>
                  <a:gd name="connsiteY25" fmla="*/ 304800 h 901700"/>
                  <a:gd name="connsiteX26" fmla="*/ 2263775 w 4206541"/>
                  <a:gd name="connsiteY26" fmla="*/ 317500 h 901700"/>
                  <a:gd name="connsiteX27" fmla="*/ 2286000 w 4206541"/>
                  <a:gd name="connsiteY27" fmla="*/ 301625 h 901700"/>
                  <a:gd name="connsiteX28" fmla="*/ 2470150 w 4206541"/>
                  <a:gd name="connsiteY28" fmla="*/ 396875 h 901700"/>
                  <a:gd name="connsiteX29" fmla="*/ 2470150 w 4206541"/>
                  <a:gd name="connsiteY29" fmla="*/ 428625 h 901700"/>
                  <a:gd name="connsiteX30" fmla="*/ 2749550 w 4206541"/>
                  <a:gd name="connsiteY30" fmla="*/ 488950 h 901700"/>
                  <a:gd name="connsiteX31" fmla="*/ 2778125 w 4206541"/>
                  <a:gd name="connsiteY31" fmla="*/ 469900 h 901700"/>
                  <a:gd name="connsiteX32" fmla="*/ 3079750 w 4206541"/>
                  <a:gd name="connsiteY32" fmla="*/ 523875 h 901700"/>
                  <a:gd name="connsiteX33" fmla="*/ 3073400 w 4206541"/>
                  <a:gd name="connsiteY33" fmla="*/ 587375 h 901700"/>
                  <a:gd name="connsiteX34" fmla="*/ 3273425 w 4206541"/>
                  <a:gd name="connsiteY34" fmla="*/ 628650 h 901700"/>
                  <a:gd name="connsiteX35" fmla="*/ 3368675 w 4206541"/>
                  <a:gd name="connsiteY35" fmla="*/ 568325 h 901700"/>
                  <a:gd name="connsiteX36" fmla="*/ 3502025 w 4206541"/>
                  <a:gd name="connsiteY36" fmla="*/ 539750 h 901700"/>
                  <a:gd name="connsiteX37" fmla="*/ 3686175 w 4206541"/>
                  <a:gd name="connsiteY37" fmla="*/ 577850 h 901700"/>
                  <a:gd name="connsiteX38" fmla="*/ 3771900 w 4206541"/>
                  <a:gd name="connsiteY38" fmla="*/ 638175 h 901700"/>
                  <a:gd name="connsiteX39" fmla="*/ 4018503 w 4206541"/>
                  <a:gd name="connsiteY39" fmla="*/ 644701 h 901700"/>
                  <a:gd name="connsiteX40" fmla="*/ 4198127 w 4206541"/>
                  <a:gd name="connsiteY40" fmla="*/ 859751 h 901700"/>
                  <a:gd name="connsiteX41" fmla="*/ 3784600 w 4206541"/>
                  <a:gd name="connsiteY41" fmla="*/ 841375 h 901700"/>
                  <a:gd name="connsiteX42" fmla="*/ 3762375 w 4206541"/>
                  <a:gd name="connsiteY42" fmla="*/ 876300 h 901700"/>
                  <a:gd name="connsiteX43" fmla="*/ 3470275 w 4206541"/>
                  <a:gd name="connsiteY43" fmla="*/ 901700 h 901700"/>
                  <a:gd name="connsiteX44" fmla="*/ 3257550 w 4206541"/>
                  <a:gd name="connsiteY44" fmla="*/ 755650 h 901700"/>
                  <a:gd name="connsiteX45" fmla="*/ 3013075 w 4206541"/>
                  <a:gd name="connsiteY45" fmla="*/ 711200 h 901700"/>
                  <a:gd name="connsiteX46" fmla="*/ 2959100 w 4206541"/>
                  <a:gd name="connsiteY46" fmla="*/ 812800 h 901700"/>
                  <a:gd name="connsiteX47" fmla="*/ 2651125 w 4206541"/>
                  <a:gd name="connsiteY47" fmla="*/ 749300 h 901700"/>
                  <a:gd name="connsiteX48" fmla="*/ 2638425 w 4206541"/>
                  <a:gd name="connsiteY48" fmla="*/ 701675 h 901700"/>
                  <a:gd name="connsiteX49" fmla="*/ 2486025 w 4206541"/>
                  <a:gd name="connsiteY49" fmla="*/ 663575 h 901700"/>
                  <a:gd name="connsiteX50" fmla="*/ 2470150 w 4206541"/>
                  <a:gd name="connsiteY50" fmla="*/ 701675 h 901700"/>
                  <a:gd name="connsiteX51" fmla="*/ 1422400 w 4206541"/>
                  <a:gd name="connsiteY51" fmla="*/ 454025 h 901700"/>
                  <a:gd name="connsiteX52" fmla="*/ 1406525 w 4206541"/>
                  <a:gd name="connsiteY52" fmla="*/ 520700 h 901700"/>
                  <a:gd name="connsiteX53" fmla="*/ 1323975 w 4206541"/>
                  <a:gd name="connsiteY53" fmla="*/ 485775 h 901700"/>
                  <a:gd name="connsiteX54" fmla="*/ 1285875 w 4206541"/>
                  <a:gd name="connsiteY54" fmla="*/ 530225 h 901700"/>
                  <a:gd name="connsiteX55" fmla="*/ 1009650 w 4206541"/>
                  <a:gd name="connsiteY55" fmla="*/ 463550 h 901700"/>
                  <a:gd name="connsiteX56" fmla="*/ 949325 w 4206541"/>
                  <a:gd name="connsiteY56" fmla="*/ 485775 h 901700"/>
                  <a:gd name="connsiteX57" fmla="*/ 850900 w 4206541"/>
                  <a:gd name="connsiteY57" fmla="*/ 574675 h 901700"/>
                  <a:gd name="connsiteX58" fmla="*/ 739775 w 4206541"/>
                  <a:gd name="connsiteY58" fmla="*/ 546100 h 901700"/>
                  <a:gd name="connsiteX59" fmla="*/ 730250 w 4206541"/>
                  <a:gd name="connsiteY59" fmla="*/ 479425 h 901700"/>
                  <a:gd name="connsiteX60" fmla="*/ 806450 w 4206541"/>
                  <a:gd name="connsiteY60" fmla="*/ 400050 h 901700"/>
                  <a:gd name="connsiteX61" fmla="*/ 377825 w 4206541"/>
                  <a:gd name="connsiteY61" fmla="*/ 371475 h 901700"/>
                  <a:gd name="connsiteX62" fmla="*/ 120650 w 4206541"/>
                  <a:gd name="connsiteY62" fmla="*/ 320675 h 901700"/>
                  <a:gd name="connsiteX63" fmla="*/ 50800 w 4206541"/>
                  <a:gd name="connsiteY63" fmla="*/ 288925 h 901700"/>
                  <a:gd name="connsiteX64" fmla="*/ 6350 w 4206541"/>
                  <a:gd name="connsiteY64" fmla="*/ 279400 h 901700"/>
                  <a:gd name="connsiteX65" fmla="*/ 0 w 4206541"/>
                  <a:gd name="connsiteY65" fmla="*/ 200025 h 901700"/>
                  <a:gd name="connsiteX0" fmla="*/ 0 w 4243746"/>
                  <a:gd name="connsiteY0" fmla="*/ 200025 h 901700"/>
                  <a:gd name="connsiteX1" fmla="*/ 95250 w 4243746"/>
                  <a:gd name="connsiteY1" fmla="*/ 139700 h 901700"/>
                  <a:gd name="connsiteX2" fmla="*/ 92075 w 4243746"/>
                  <a:gd name="connsiteY2" fmla="*/ 92075 h 901700"/>
                  <a:gd name="connsiteX3" fmla="*/ 130175 w 4243746"/>
                  <a:gd name="connsiteY3" fmla="*/ 53975 h 901700"/>
                  <a:gd name="connsiteX4" fmla="*/ 171450 w 4243746"/>
                  <a:gd name="connsiteY4" fmla="*/ 44450 h 901700"/>
                  <a:gd name="connsiteX5" fmla="*/ 349250 w 4243746"/>
                  <a:gd name="connsiteY5" fmla="*/ 69850 h 901700"/>
                  <a:gd name="connsiteX6" fmla="*/ 406400 w 4243746"/>
                  <a:gd name="connsiteY6" fmla="*/ 3175 h 901700"/>
                  <a:gd name="connsiteX7" fmla="*/ 581025 w 4243746"/>
                  <a:gd name="connsiteY7" fmla="*/ 34925 h 901700"/>
                  <a:gd name="connsiteX8" fmla="*/ 635000 w 4243746"/>
                  <a:gd name="connsiteY8" fmla="*/ 0 h 901700"/>
                  <a:gd name="connsiteX9" fmla="*/ 1079500 w 4243746"/>
                  <a:gd name="connsiteY9" fmla="*/ 85725 h 901700"/>
                  <a:gd name="connsiteX10" fmla="*/ 1095375 w 4243746"/>
                  <a:gd name="connsiteY10" fmla="*/ 66675 h 901700"/>
                  <a:gd name="connsiteX11" fmla="*/ 1111250 w 4243746"/>
                  <a:gd name="connsiteY11" fmla="*/ 73025 h 901700"/>
                  <a:gd name="connsiteX12" fmla="*/ 1149350 w 4243746"/>
                  <a:gd name="connsiteY12" fmla="*/ 47625 h 901700"/>
                  <a:gd name="connsiteX13" fmla="*/ 1257300 w 4243746"/>
                  <a:gd name="connsiteY13" fmla="*/ 66675 h 901700"/>
                  <a:gd name="connsiteX14" fmla="*/ 1263650 w 4243746"/>
                  <a:gd name="connsiteY14" fmla="*/ 155575 h 901700"/>
                  <a:gd name="connsiteX15" fmla="*/ 1628775 w 4243746"/>
                  <a:gd name="connsiteY15" fmla="*/ 228600 h 901700"/>
                  <a:gd name="connsiteX16" fmla="*/ 1695450 w 4243746"/>
                  <a:gd name="connsiteY16" fmla="*/ 158750 h 901700"/>
                  <a:gd name="connsiteX17" fmla="*/ 1800225 w 4243746"/>
                  <a:gd name="connsiteY17" fmla="*/ 184150 h 901700"/>
                  <a:gd name="connsiteX18" fmla="*/ 1819275 w 4243746"/>
                  <a:gd name="connsiteY18" fmla="*/ 244475 h 901700"/>
                  <a:gd name="connsiteX19" fmla="*/ 1784350 w 4243746"/>
                  <a:gd name="connsiteY19" fmla="*/ 279400 h 901700"/>
                  <a:gd name="connsiteX20" fmla="*/ 1911350 w 4243746"/>
                  <a:gd name="connsiteY20" fmla="*/ 301625 h 901700"/>
                  <a:gd name="connsiteX21" fmla="*/ 1920875 w 4243746"/>
                  <a:gd name="connsiteY21" fmla="*/ 260350 h 901700"/>
                  <a:gd name="connsiteX22" fmla="*/ 1987550 w 4243746"/>
                  <a:gd name="connsiteY22" fmla="*/ 269875 h 901700"/>
                  <a:gd name="connsiteX23" fmla="*/ 2028825 w 4243746"/>
                  <a:gd name="connsiteY23" fmla="*/ 231775 h 901700"/>
                  <a:gd name="connsiteX24" fmla="*/ 2200275 w 4243746"/>
                  <a:gd name="connsiteY24" fmla="*/ 266700 h 901700"/>
                  <a:gd name="connsiteX25" fmla="*/ 2206625 w 4243746"/>
                  <a:gd name="connsiteY25" fmla="*/ 304800 h 901700"/>
                  <a:gd name="connsiteX26" fmla="*/ 2263775 w 4243746"/>
                  <a:gd name="connsiteY26" fmla="*/ 317500 h 901700"/>
                  <a:gd name="connsiteX27" fmla="*/ 2286000 w 4243746"/>
                  <a:gd name="connsiteY27" fmla="*/ 301625 h 901700"/>
                  <a:gd name="connsiteX28" fmla="*/ 2470150 w 4243746"/>
                  <a:gd name="connsiteY28" fmla="*/ 396875 h 901700"/>
                  <a:gd name="connsiteX29" fmla="*/ 2470150 w 4243746"/>
                  <a:gd name="connsiteY29" fmla="*/ 428625 h 901700"/>
                  <a:gd name="connsiteX30" fmla="*/ 2749550 w 4243746"/>
                  <a:gd name="connsiteY30" fmla="*/ 488950 h 901700"/>
                  <a:gd name="connsiteX31" fmla="*/ 2778125 w 4243746"/>
                  <a:gd name="connsiteY31" fmla="*/ 469900 h 901700"/>
                  <a:gd name="connsiteX32" fmla="*/ 3079750 w 4243746"/>
                  <a:gd name="connsiteY32" fmla="*/ 523875 h 901700"/>
                  <a:gd name="connsiteX33" fmla="*/ 3073400 w 4243746"/>
                  <a:gd name="connsiteY33" fmla="*/ 587375 h 901700"/>
                  <a:gd name="connsiteX34" fmla="*/ 3273425 w 4243746"/>
                  <a:gd name="connsiteY34" fmla="*/ 628650 h 901700"/>
                  <a:gd name="connsiteX35" fmla="*/ 3368675 w 4243746"/>
                  <a:gd name="connsiteY35" fmla="*/ 568325 h 901700"/>
                  <a:gd name="connsiteX36" fmla="*/ 3502025 w 4243746"/>
                  <a:gd name="connsiteY36" fmla="*/ 539750 h 901700"/>
                  <a:gd name="connsiteX37" fmla="*/ 3686175 w 4243746"/>
                  <a:gd name="connsiteY37" fmla="*/ 577850 h 901700"/>
                  <a:gd name="connsiteX38" fmla="*/ 3771900 w 4243746"/>
                  <a:gd name="connsiteY38" fmla="*/ 638175 h 901700"/>
                  <a:gd name="connsiteX39" fmla="*/ 4018503 w 4243746"/>
                  <a:gd name="connsiteY39" fmla="*/ 644701 h 901700"/>
                  <a:gd name="connsiteX40" fmla="*/ 4236574 w 4243746"/>
                  <a:gd name="connsiteY40" fmla="*/ 830457 h 901700"/>
                  <a:gd name="connsiteX41" fmla="*/ 3784600 w 4243746"/>
                  <a:gd name="connsiteY41" fmla="*/ 841375 h 901700"/>
                  <a:gd name="connsiteX42" fmla="*/ 3762375 w 4243746"/>
                  <a:gd name="connsiteY42" fmla="*/ 876300 h 901700"/>
                  <a:gd name="connsiteX43" fmla="*/ 3470275 w 4243746"/>
                  <a:gd name="connsiteY43" fmla="*/ 901700 h 901700"/>
                  <a:gd name="connsiteX44" fmla="*/ 3257550 w 4243746"/>
                  <a:gd name="connsiteY44" fmla="*/ 755650 h 901700"/>
                  <a:gd name="connsiteX45" fmla="*/ 3013075 w 4243746"/>
                  <a:gd name="connsiteY45" fmla="*/ 711200 h 901700"/>
                  <a:gd name="connsiteX46" fmla="*/ 2959100 w 4243746"/>
                  <a:gd name="connsiteY46" fmla="*/ 812800 h 901700"/>
                  <a:gd name="connsiteX47" fmla="*/ 2651125 w 4243746"/>
                  <a:gd name="connsiteY47" fmla="*/ 749300 h 901700"/>
                  <a:gd name="connsiteX48" fmla="*/ 2638425 w 4243746"/>
                  <a:gd name="connsiteY48" fmla="*/ 701675 h 901700"/>
                  <a:gd name="connsiteX49" fmla="*/ 2486025 w 4243746"/>
                  <a:gd name="connsiteY49" fmla="*/ 663575 h 901700"/>
                  <a:gd name="connsiteX50" fmla="*/ 2470150 w 4243746"/>
                  <a:gd name="connsiteY50" fmla="*/ 701675 h 901700"/>
                  <a:gd name="connsiteX51" fmla="*/ 1422400 w 4243746"/>
                  <a:gd name="connsiteY51" fmla="*/ 454025 h 901700"/>
                  <a:gd name="connsiteX52" fmla="*/ 1406525 w 4243746"/>
                  <a:gd name="connsiteY52" fmla="*/ 520700 h 901700"/>
                  <a:gd name="connsiteX53" fmla="*/ 1323975 w 4243746"/>
                  <a:gd name="connsiteY53" fmla="*/ 485775 h 901700"/>
                  <a:gd name="connsiteX54" fmla="*/ 1285875 w 4243746"/>
                  <a:gd name="connsiteY54" fmla="*/ 530225 h 901700"/>
                  <a:gd name="connsiteX55" fmla="*/ 1009650 w 4243746"/>
                  <a:gd name="connsiteY55" fmla="*/ 463550 h 901700"/>
                  <a:gd name="connsiteX56" fmla="*/ 949325 w 4243746"/>
                  <a:gd name="connsiteY56" fmla="*/ 485775 h 901700"/>
                  <a:gd name="connsiteX57" fmla="*/ 850900 w 4243746"/>
                  <a:gd name="connsiteY57" fmla="*/ 574675 h 901700"/>
                  <a:gd name="connsiteX58" fmla="*/ 739775 w 4243746"/>
                  <a:gd name="connsiteY58" fmla="*/ 546100 h 901700"/>
                  <a:gd name="connsiteX59" fmla="*/ 730250 w 4243746"/>
                  <a:gd name="connsiteY59" fmla="*/ 479425 h 901700"/>
                  <a:gd name="connsiteX60" fmla="*/ 806450 w 4243746"/>
                  <a:gd name="connsiteY60" fmla="*/ 400050 h 901700"/>
                  <a:gd name="connsiteX61" fmla="*/ 377825 w 4243746"/>
                  <a:gd name="connsiteY61" fmla="*/ 371475 h 901700"/>
                  <a:gd name="connsiteX62" fmla="*/ 120650 w 4243746"/>
                  <a:gd name="connsiteY62" fmla="*/ 320675 h 901700"/>
                  <a:gd name="connsiteX63" fmla="*/ 50800 w 4243746"/>
                  <a:gd name="connsiteY63" fmla="*/ 288925 h 901700"/>
                  <a:gd name="connsiteX64" fmla="*/ 6350 w 4243746"/>
                  <a:gd name="connsiteY64" fmla="*/ 279400 h 901700"/>
                  <a:gd name="connsiteX65" fmla="*/ 0 w 4243746"/>
                  <a:gd name="connsiteY65" fmla="*/ 200025 h 901700"/>
                  <a:gd name="connsiteX0" fmla="*/ 0 w 4231302"/>
                  <a:gd name="connsiteY0" fmla="*/ 200025 h 901700"/>
                  <a:gd name="connsiteX1" fmla="*/ 95250 w 4231302"/>
                  <a:gd name="connsiteY1" fmla="*/ 139700 h 901700"/>
                  <a:gd name="connsiteX2" fmla="*/ 92075 w 4231302"/>
                  <a:gd name="connsiteY2" fmla="*/ 92075 h 901700"/>
                  <a:gd name="connsiteX3" fmla="*/ 130175 w 4231302"/>
                  <a:gd name="connsiteY3" fmla="*/ 53975 h 901700"/>
                  <a:gd name="connsiteX4" fmla="*/ 171450 w 4231302"/>
                  <a:gd name="connsiteY4" fmla="*/ 44450 h 901700"/>
                  <a:gd name="connsiteX5" fmla="*/ 349250 w 4231302"/>
                  <a:gd name="connsiteY5" fmla="*/ 69850 h 901700"/>
                  <a:gd name="connsiteX6" fmla="*/ 406400 w 4231302"/>
                  <a:gd name="connsiteY6" fmla="*/ 3175 h 901700"/>
                  <a:gd name="connsiteX7" fmla="*/ 581025 w 4231302"/>
                  <a:gd name="connsiteY7" fmla="*/ 34925 h 901700"/>
                  <a:gd name="connsiteX8" fmla="*/ 635000 w 4231302"/>
                  <a:gd name="connsiteY8" fmla="*/ 0 h 901700"/>
                  <a:gd name="connsiteX9" fmla="*/ 1079500 w 4231302"/>
                  <a:gd name="connsiteY9" fmla="*/ 85725 h 901700"/>
                  <a:gd name="connsiteX10" fmla="*/ 1095375 w 4231302"/>
                  <a:gd name="connsiteY10" fmla="*/ 66675 h 901700"/>
                  <a:gd name="connsiteX11" fmla="*/ 1111250 w 4231302"/>
                  <a:gd name="connsiteY11" fmla="*/ 73025 h 901700"/>
                  <a:gd name="connsiteX12" fmla="*/ 1149350 w 4231302"/>
                  <a:gd name="connsiteY12" fmla="*/ 47625 h 901700"/>
                  <a:gd name="connsiteX13" fmla="*/ 1257300 w 4231302"/>
                  <a:gd name="connsiteY13" fmla="*/ 66675 h 901700"/>
                  <a:gd name="connsiteX14" fmla="*/ 1263650 w 4231302"/>
                  <a:gd name="connsiteY14" fmla="*/ 155575 h 901700"/>
                  <a:gd name="connsiteX15" fmla="*/ 1628775 w 4231302"/>
                  <a:gd name="connsiteY15" fmla="*/ 228600 h 901700"/>
                  <a:gd name="connsiteX16" fmla="*/ 1695450 w 4231302"/>
                  <a:gd name="connsiteY16" fmla="*/ 158750 h 901700"/>
                  <a:gd name="connsiteX17" fmla="*/ 1800225 w 4231302"/>
                  <a:gd name="connsiteY17" fmla="*/ 184150 h 901700"/>
                  <a:gd name="connsiteX18" fmla="*/ 1819275 w 4231302"/>
                  <a:gd name="connsiteY18" fmla="*/ 244475 h 901700"/>
                  <a:gd name="connsiteX19" fmla="*/ 1784350 w 4231302"/>
                  <a:gd name="connsiteY19" fmla="*/ 279400 h 901700"/>
                  <a:gd name="connsiteX20" fmla="*/ 1911350 w 4231302"/>
                  <a:gd name="connsiteY20" fmla="*/ 301625 h 901700"/>
                  <a:gd name="connsiteX21" fmla="*/ 1920875 w 4231302"/>
                  <a:gd name="connsiteY21" fmla="*/ 260350 h 901700"/>
                  <a:gd name="connsiteX22" fmla="*/ 1987550 w 4231302"/>
                  <a:gd name="connsiteY22" fmla="*/ 269875 h 901700"/>
                  <a:gd name="connsiteX23" fmla="*/ 2028825 w 4231302"/>
                  <a:gd name="connsiteY23" fmla="*/ 231775 h 901700"/>
                  <a:gd name="connsiteX24" fmla="*/ 2200275 w 4231302"/>
                  <a:gd name="connsiteY24" fmla="*/ 266700 h 901700"/>
                  <a:gd name="connsiteX25" fmla="*/ 2206625 w 4231302"/>
                  <a:gd name="connsiteY25" fmla="*/ 304800 h 901700"/>
                  <a:gd name="connsiteX26" fmla="*/ 2263775 w 4231302"/>
                  <a:gd name="connsiteY26" fmla="*/ 317500 h 901700"/>
                  <a:gd name="connsiteX27" fmla="*/ 2286000 w 4231302"/>
                  <a:gd name="connsiteY27" fmla="*/ 301625 h 901700"/>
                  <a:gd name="connsiteX28" fmla="*/ 2470150 w 4231302"/>
                  <a:gd name="connsiteY28" fmla="*/ 396875 h 901700"/>
                  <a:gd name="connsiteX29" fmla="*/ 2470150 w 4231302"/>
                  <a:gd name="connsiteY29" fmla="*/ 428625 h 901700"/>
                  <a:gd name="connsiteX30" fmla="*/ 2749550 w 4231302"/>
                  <a:gd name="connsiteY30" fmla="*/ 488950 h 901700"/>
                  <a:gd name="connsiteX31" fmla="*/ 2778125 w 4231302"/>
                  <a:gd name="connsiteY31" fmla="*/ 469900 h 901700"/>
                  <a:gd name="connsiteX32" fmla="*/ 3079750 w 4231302"/>
                  <a:gd name="connsiteY32" fmla="*/ 523875 h 901700"/>
                  <a:gd name="connsiteX33" fmla="*/ 3073400 w 4231302"/>
                  <a:gd name="connsiteY33" fmla="*/ 587375 h 901700"/>
                  <a:gd name="connsiteX34" fmla="*/ 3273425 w 4231302"/>
                  <a:gd name="connsiteY34" fmla="*/ 628650 h 901700"/>
                  <a:gd name="connsiteX35" fmla="*/ 3368675 w 4231302"/>
                  <a:gd name="connsiteY35" fmla="*/ 568325 h 901700"/>
                  <a:gd name="connsiteX36" fmla="*/ 3502025 w 4231302"/>
                  <a:gd name="connsiteY36" fmla="*/ 539750 h 901700"/>
                  <a:gd name="connsiteX37" fmla="*/ 3686175 w 4231302"/>
                  <a:gd name="connsiteY37" fmla="*/ 577850 h 901700"/>
                  <a:gd name="connsiteX38" fmla="*/ 3771900 w 4231302"/>
                  <a:gd name="connsiteY38" fmla="*/ 638175 h 901700"/>
                  <a:gd name="connsiteX39" fmla="*/ 4018503 w 4231302"/>
                  <a:gd name="connsiteY39" fmla="*/ 644701 h 901700"/>
                  <a:gd name="connsiteX40" fmla="*/ 4223759 w 4231302"/>
                  <a:gd name="connsiteY40" fmla="*/ 839612 h 901700"/>
                  <a:gd name="connsiteX41" fmla="*/ 3784600 w 4231302"/>
                  <a:gd name="connsiteY41" fmla="*/ 841375 h 901700"/>
                  <a:gd name="connsiteX42" fmla="*/ 3762375 w 4231302"/>
                  <a:gd name="connsiteY42" fmla="*/ 876300 h 901700"/>
                  <a:gd name="connsiteX43" fmla="*/ 3470275 w 4231302"/>
                  <a:gd name="connsiteY43" fmla="*/ 901700 h 901700"/>
                  <a:gd name="connsiteX44" fmla="*/ 3257550 w 4231302"/>
                  <a:gd name="connsiteY44" fmla="*/ 755650 h 901700"/>
                  <a:gd name="connsiteX45" fmla="*/ 3013075 w 4231302"/>
                  <a:gd name="connsiteY45" fmla="*/ 711200 h 901700"/>
                  <a:gd name="connsiteX46" fmla="*/ 2959100 w 4231302"/>
                  <a:gd name="connsiteY46" fmla="*/ 812800 h 901700"/>
                  <a:gd name="connsiteX47" fmla="*/ 2651125 w 4231302"/>
                  <a:gd name="connsiteY47" fmla="*/ 749300 h 901700"/>
                  <a:gd name="connsiteX48" fmla="*/ 2638425 w 4231302"/>
                  <a:gd name="connsiteY48" fmla="*/ 701675 h 901700"/>
                  <a:gd name="connsiteX49" fmla="*/ 2486025 w 4231302"/>
                  <a:gd name="connsiteY49" fmla="*/ 663575 h 901700"/>
                  <a:gd name="connsiteX50" fmla="*/ 2470150 w 4231302"/>
                  <a:gd name="connsiteY50" fmla="*/ 701675 h 901700"/>
                  <a:gd name="connsiteX51" fmla="*/ 1422400 w 4231302"/>
                  <a:gd name="connsiteY51" fmla="*/ 454025 h 901700"/>
                  <a:gd name="connsiteX52" fmla="*/ 1406525 w 4231302"/>
                  <a:gd name="connsiteY52" fmla="*/ 520700 h 901700"/>
                  <a:gd name="connsiteX53" fmla="*/ 1323975 w 4231302"/>
                  <a:gd name="connsiteY53" fmla="*/ 485775 h 901700"/>
                  <a:gd name="connsiteX54" fmla="*/ 1285875 w 4231302"/>
                  <a:gd name="connsiteY54" fmla="*/ 530225 h 901700"/>
                  <a:gd name="connsiteX55" fmla="*/ 1009650 w 4231302"/>
                  <a:gd name="connsiteY55" fmla="*/ 463550 h 901700"/>
                  <a:gd name="connsiteX56" fmla="*/ 949325 w 4231302"/>
                  <a:gd name="connsiteY56" fmla="*/ 485775 h 901700"/>
                  <a:gd name="connsiteX57" fmla="*/ 850900 w 4231302"/>
                  <a:gd name="connsiteY57" fmla="*/ 574675 h 901700"/>
                  <a:gd name="connsiteX58" fmla="*/ 739775 w 4231302"/>
                  <a:gd name="connsiteY58" fmla="*/ 546100 h 901700"/>
                  <a:gd name="connsiteX59" fmla="*/ 730250 w 4231302"/>
                  <a:gd name="connsiteY59" fmla="*/ 479425 h 901700"/>
                  <a:gd name="connsiteX60" fmla="*/ 806450 w 4231302"/>
                  <a:gd name="connsiteY60" fmla="*/ 400050 h 901700"/>
                  <a:gd name="connsiteX61" fmla="*/ 377825 w 4231302"/>
                  <a:gd name="connsiteY61" fmla="*/ 371475 h 901700"/>
                  <a:gd name="connsiteX62" fmla="*/ 120650 w 4231302"/>
                  <a:gd name="connsiteY62" fmla="*/ 320675 h 901700"/>
                  <a:gd name="connsiteX63" fmla="*/ 50800 w 4231302"/>
                  <a:gd name="connsiteY63" fmla="*/ 288925 h 901700"/>
                  <a:gd name="connsiteX64" fmla="*/ 6350 w 4231302"/>
                  <a:gd name="connsiteY64" fmla="*/ 279400 h 901700"/>
                  <a:gd name="connsiteX65" fmla="*/ 0 w 4231302"/>
                  <a:gd name="connsiteY65" fmla="*/ 200025 h 901700"/>
                  <a:gd name="connsiteX0" fmla="*/ 0 w 4237031"/>
                  <a:gd name="connsiteY0" fmla="*/ 200025 h 901700"/>
                  <a:gd name="connsiteX1" fmla="*/ 95250 w 4237031"/>
                  <a:gd name="connsiteY1" fmla="*/ 139700 h 901700"/>
                  <a:gd name="connsiteX2" fmla="*/ 92075 w 4237031"/>
                  <a:gd name="connsiteY2" fmla="*/ 92075 h 901700"/>
                  <a:gd name="connsiteX3" fmla="*/ 130175 w 4237031"/>
                  <a:gd name="connsiteY3" fmla="*/ 53975 h 901700"/>
                  <a:gd name="connsiteX4" fmla="*/ 171450 w 4237031"/>
                  <a:gd name="connsiteY4" fmla="*/ 44450 h 901700"/>
                  <a:gd name="connsiteX5" fmla="*/ 349250 w 4237031"/>
                  <a:gd name="connsiteY5" fmla="*/ 69850 h 901700"/>
                  <a:gd name="connsiteX6" fmla="*/ 406400 w 4237031"/>
                  <a:gd name="connsiteY6" fmla="*/ 3175 h 901700"/>
                  <a:gd name="connsiteX7" fmla="*/ 581025 w 4237031"/>
                  <a:gd name="connsiteY7" fmla="*/ 34925 h 901700"/>
                  <a:gd name="connsiteX8" fmla="*/ 635000 w 4237031"/>
                  <a:gd name="connsiteY8" fmla="*/ 0 h 901700"/>
                  <a:gd name="connsiteX9" fmla="*/ 1079500 w 4237031"/>
                  <a:gd name="connsiteY9" fmla="*/ 85725 h 901700"/>
                  <a:gd name="connsiteX10" fmla="*/ 1095375 w 4237031"/>
                  <a:gd name="connsiteY10" fmla="*/ 66675 h 901700"/>
                  <a:gd name="connsiteX11" fmla="*/ 1111250 w 4237031"/>
                  <a:gd name="connsiteY11" fmla="*/ 73025 h 901700"/>
                  <a:gd name="connsiteX12" fmla="*/ 1149350 w 4237031"/>
                  <a:gd name="connsiteY12" fmla="*/ 47625 h 901700"/>
                  <a:gd name="connsiteX13" fmla="*/ 1257300 w 4237031"/>
                  <a:gd name="connsiteY13" fmla="*/ 66675 h 901700"/>
                  <a:gd name="connsiteX14" fmla="*/ 1263650 w 4237031"/>
                  <a:gd name="connsiteY14" fmla="*/ 155575 h 901700"/>
                  <a:gd name="connsiteX15" fmla="*/ 1628775 w 4237031"/>
                  <a:gd name="connsiteY15" fmla="*/ 228600 h 901700"/>
                  <a:gd name="connsiteX16" fmla="*/ 1695450 w 4237031"/>
                  <a:gd name="connsiteY16" fmla="*/ 158750 h 901700"/>
                  <a:gd name="connsiteX17" fmla="*/ 1800225 w 4237031"/>
                  <a:gd name="connsiteY17" fmla="*/ 184150 h 901700"/>
                  <a:gd name="connsiteX18" fmla="*/ 1819275 w 4237031"/>
                  <a:gd name="connsiteY18" fmla="*/ 244475 h 901700"/>
                  <a:gd name="connsiteX19" fmla="*/ 1784350 w 4237031"/>
                  <a:gd name="connsiteY19" fmla="*/ 279400 h 901700"/>
                  <a:gd name="connsiteX20" fmla="*/ 1911350 w 4237031"/>
                  <a:gd name="connsiteY20" fmla="*/ 301625 h 901700"/>
                  <a:gd name="connsiteX21" fmla="*/ 1920875 w 4237031"/>
                  <a:gd name="connsiteY21" fmla="*/ 260350 h 901700"/>
                  <a:gd name="connsiteX22" fmla="*/ 1987550 w 4237031"/>
                  <a:gd name="connsiteY22" fmla="*/ 269875 h 901700"/>
                  <a:gd name="connsiteX23" fmla="*/ 2028825 w 4237031"/>
                  <a:gd name="connsiteY23" fmla="*/ 231775 h 901700"/>
                  <a:gd name="connsiteX24" fmla="*/ 2200275 w 4237031"/>
                  <a:gd name="connsiteY24" fmla="*/ 266700 h 901700"/>
                  <a:gd name="connsiteX25" fmla="*/ 2206625 w 4237031"/>
                  <a:gd name="connsiteY25" fmla="*/ 304800 h 901700"/>
                  <a:gd name="connsiteX26" fmla="*/ 2263775 w 4237031"/>
                  <a:gd name="connsiteY26" fmla="*/ 317500 h 901700"/>
                  <a:gd name="connsiteX27" fmla="*/ 2286000 w 4237031"/>
                  <a:gd name="connsiteY27" fmla="*/ 301625 h 901700"/>
                  <a:gd name="connsiteX28" fmla="*/ 2470150 w 4237031"/>
                  <a:gd name="connsiteY28" fmla="*/ 396875 h 901700"/>
                  <a:gd name="connsiteX29" fmla="*/ 2470150 w 4237031"/>
                  <a:gd name="connsiteY29" fmla="*/ 428625 h 901700"/>
                  <a:gd name="connsiteX30" fmla="*/ 2749550 w 4237031"/>
                  <a:gd name="connsiteY30" fmla="*/ 488950 h 901700"/>
                  <a:gd name="connsiteX31" fmla="*/ 2778125 w 4237031"/>
                  <a:gd name="connsiteY31" fmla="*/ 469900 h 901700"/>
                  <a:gd name="connsiteX32" fmla="*/ 3079750 w 4237031"/>
                  <a:gd name="connsiteY32" fmla="*/ 523875 h 901700"/>
                  <a:gd name="connsiteX33" fmla="*/ 3073400 w 4237031"/>
                  <a:gd name="connsiteY33" fmla="*/ 587375 h 901700"/>
                  <a:gd name="connsiteX34" fmla="*/ 3273425 w 4237031"/>
                  <a:gd name="connsiteY34" fmla="*/ 628650 h 901700"/>
                  <a:gd name="connsiteX35" fmla="*/ 3368675 w 4237031"/>
                  <a:gd name="connsiteY35" fmla="*/ 568325 h 901700"/>
                  <a:gd name="connsiteX36" fmla="*/ 3502025 w 4237031"/>
                  <a:gd name="connsiteY36" fmla="*/ 539750 h 901700"/>
                  <a:gd name="connsiteX37" fmla="*/ 3686175 w 4237031"/>
                  <a:gd name="connsiteY37" fmla="*/ 577850 h 901700"/>
                  <a:gd name="connsiteX38" fmla="*/ 3771900 w 4237031"/>
                  <a:gd name="connsiteY38" fmla="*/ 638175 h 901700"/>
                  <a:gd name="connsiteX39" fmla="*/ 4018503 w 4237031"/>
                  <a:gd name="connsiteY39" fmla="*/ 644701 h 901700"/>
                  <a:gd name="connsiteX40" fmla="*/ 4113707 w 4237031"/>
                  <a:gd name="connsiteY40" fmla="*/ 717933 h 901700"/>
                  <a:gd name="connsiteX41" fmla="*/ 4223759 w 4237031"/>
                  <a:gd name="connsiteY41" fmla="*/ 839612 h 901700"/>
                  <a:gd name="connsiteX42" fmla="*/ 3784600 w 4237031"/>
                  <a:gd name="connsiteY42" fmla="*/ 841375 h 901700"/>
                  <a:gd name="connsiteX43" fmla="*/ 3762375 w 4237031"/>
                  <a:gd name="connsiteY43" fmla="*/ 876300 h 901700"/>
                  <a:gd name="connsiteX44" fmla="*/ 3470275 w 4237031"/>
                  <a:gd name="connsiteY44" fmla="*/ 901700 h 901700"/>
                  <a:gd name="connsiteX45" fmla="*/ 3257550 w 4237031"/>
                  <a:gd name="connsiteY45" fmla="*/ 755650 h 901700"/>
                  <a:gd name="connsiteX46" fmla="*/ 3013075 w 4237031"/>
                  <a:gd name="connsiteY46" fmla="*/ 711200 h 901700"/>
                  <a:gd name="connsiteX47" fmla="*/ 2959100 w 4237031"/>
                  <a:gd name="connsiteY47" fmla="*/ 812800 h 901700"/>
                  <a:gd name="connsiteX48" fmla="*/ 2651125 w 4237031"/>
                  <a:gd name="connsiteY48" fmla="*/ 749300 h 901700"/>
                  <a:gd name="connsiteX49" fmla="*/ 2638425 w 4237031"/>
                  <a:gd name="connsiteY49" fmla="*/ 701675 h 901700"/>
                  <a:gd name="connsiteX50" fmla="*/ 2486025 w 4237031"/>
                  <a:gd name="connsiteY50" fmla="*/ 663575 h 901700"/>
                  <a:gd name="connsiteX51" fmla="*/ 2470150 w 4237031"/>
                  <a:gd name="connsiteY51" fmla="*/ 701675 h 901700"/>
                  <a:gd name="connsiteX52" fmla="*/ 1422400 w 4237031"/>
                  <a:gd name="connsiteY52" fmla="*/ 454025 h 901700"/>
                  <a:gd name="connsiteX53" fmla="*/ 1406525 w 4237031"/>
                  <a:gd name="connsiteY53" fmla="*/ 520700 h 901700"/>
                  <a:gd name="connsiteX54" fmla="*/ 1323975 w 4237031"/>
                  <a:gd name="connsiteY54" fmla="*/ 485775 h 901700"/>
                  <a:gd name="connsiteX55" fmla="*/ 1285875 w 4237031"/>
                  <a:gd name="connsiteY55" fmla="*/ 530225 h 901700"/>
                  <a:gd name="connsiteX56" fmla="*/ 1009650 w 4237031"/>
                  <a:gd name="connsiteY56" fmla="*/ 463550 h 901700"/>
                  <a:gd name="connsiteX57" fmla="*/ 949325 w 4237031"/>
                  <a:gd name="connsiteY57" fmla="*/ 485775 h 901700"/>
                  <a:gd name="connsiteX58" fmla="*/ 850900 w 4237031"/>
                  <a:gd name="connsiteY58" fmla="*/ 574675 h 901700"/>
                  <a:gd name="connsiteX59" fmla="*/ 739775 w 4237031"/>
                  <a:gd name="connsiteY59" fmla="*/ 546100 h 901700"/>
                  <a:gd name="connsiteX60" fmla="*/ 730250 w 4237031"/>
                  <a:gd name="connsiteY60" fmla="*/ 479425 h 901700"/>
                  <a:gd name="connsiteX61" fmla="*/ 806450 w 4237031"/>
                  <a:gd name="connsiteY61" fmla="*/ 400050 h 901700"/>
                  <a:gd name="connsiteX62" fmla="*/ 377825 w 4237031"/>
                  <a:gd name="connsiteY62" fmla="*/ 371475 h 901700"/>
                  <a:gd name="connsiteX63" fmla="*/ 120650 w 4237031"/>
                  <a:gd name="connsiteY63" fmla="*/ 320675 h 901700"/>
                  <a:gd name="connsiteX64" fmla="*/ 50800 w 4237031"/>
                  <a:gd name="connsiteY64" fmla="*/ 288925 h 901700"/>
                  <a:gd name="connsiteX65" fmla="*/ 6350 w 4237031"/>
                  <a:gd name="connsiteY65" fmla="*/ 279400 h 901700"/>
                  <a:gd name="connsiteX66" fmla="*/ 0 w 4237031"/>
                  <a:gd name="connsiteY66" fmla="*/ 200025 h 901700"/>
                  <a:gd name="connsiteX0" fmla="*/ 0 w 4234337"/>
                  <a:gd name="connsiteY0" fmla="*/ 200025 h 901700"/>
                  <a:gd name="connsiteX1" fmla="*/ 95250 w 4234337"/>
                  <a:gd name="connsiteY1" fmla="*/ 139700 h 901700"/>
                  <a:gd name="connsiteX2" fmla="*/ 92075 w 4234337"/>
                  <a:gd name="connsiteY2" fmla="*/ 92075 h 901700"/>
                  <a:gd name="connsiteX3" fmla="*/ 130175 w 4234337"/>
                  <a:gd name="connsiteY3" fmla="*/ 53975 h 901700"/>
                  <a:gd name="connsiteX4" fmla="*/ 171450 w 4234337"/>
                  <a:gd name="connsiteY4" fmla="*/ 44450 h 901700"/>
                  <a:gd name="connsiteX5" fmla="*/ 349250 w 4234337"/>
                  <a:gd name="connsiteY5" fmla="*/ 69850 h 901700"/>
                  <a:gd name="connsiteX6" fmla="*/ 406400 w 4234337"/>
                  <a:gd name="connsiteY6" fmla="*/ 3175 h 901700"/>
                  <a:gd name="connsiteX7" fmla="*/ 581025 w 4234337"/>
                  <a:gd name="connsiteY7" fmla="*/ 34925 h 901700"/>
                  <a:gd name="connsiteX8" fmla="*/ 635000 w 4234337"/>
                  <a:gd name="connsiteY8" fmla="*/ 0 h 901700"/>
                  <a:gd name="connsiteX9" fmla="*/ 1079500 w 4234337"/>
                  <a:gd name="connsiteY9" fmla="*/ 85725 h 901700"/>
                  <a:gd name="connsiteX10" fmla="*/ 1095375 w 4234337"/>
                  <a:gd name="connsiteY10" fmla="*/ 66675 h 901700"/>
                  <a:gd name="connsiteX11" fmla="*/ 1111250 w 4234337"/>
                  <a:gd name="connsiteY11" fmla="*/ 73025 h 901700"/>
                  <a:gd name="connsiteX12" fmla="*/ 1149350 w 4234337"/>
                  <a:gd name="connsiteY12" fmla="*/ 47625 h 901700"/>
                  <a:gd name="connsiteX13" fmla="*/ 1257300 w 4234337"/>
                  <a:gd name="connsiteY13" fmla="*/ 66675 h 901700"/>
                  <a:gd name="connsiteX14" fmla="*/ 1263650 w 4234337"/>
                  <a:gd name="connsiteY14" fmla="*/ 155575 h 901700"/>
                  <a:gd name="connsiteX15" fmla="*/ 1628775 w 4234337"/>
                  <a:gd name="connsiteY15" fmla="*/ 228600 h 901700"/>
                  <a:gd name="connsiteX16" fmla="*/ 1695450 w 4234337"/>
                  <a:gd name="connsiteY16" fmla="*/ 158750 h 901700"/>
                  <a:gd name="connsiteX17" fmla="*/ 1800225 w 4234337"/>
                  <a:gd name="connsiteY17" fmla="*/ 184150 h 901700"/>
                  <a:gd name="connsiteX18" fmla="*/ 1819275 w 4234337"/>
                  <a:gd name="connsiteY18" fmla="*/ 244475 h 901700"/>
                  <a:gd name="connsiteX19" fmla="*/ 1784350 w 4234337"/>
                  <a:gd name="connsiteY19" fmla="*/ 279400 h 901700"/>
                  <a:gd name="connsiteX20" fmla="*/ 1911350 w 4234337"/>
                  <a:gd name="connsiteY20" fmla="*/ 301625 h 901700"/>
                  <a:gd name="connsiteX21" fmla="*/ 1920875 w 4234337"/>
                  <a:gd name="connsiteY21" fmla="*/ 260350 h 901700"/>
                  <a:gd name="connsiteX22" fmla="*/ 1987550 w 4234337"/>
                  <a:gd name="connsiteY22" fmla="*/ 269875 h 901700"/>
                  <a:gd name="connsiteX23" fmla="*/ 2028825 w 4234337"/>
                  <a:gd name="connsiteY23" fmla="*/ 231775 h 901700"/>
                  <a:gd name="connsiteX24" fmla="*/ 2200275 w 4234337"/>
                  <a:gd name="connsiteY24" fmla="*/ 266700 h 901700"/>
                  <a:gd name="connsiteX25" fmla="*/ 2206625 w 4234337"/>
                  <a:gd name="connsiteY25" fmla="*/ 304800 h 901700"/>
                  <a:gd name="connsiteX26" fmla="*/ 2263775 w 4234337"/>
                  <a:gd name="connsiteY26" fmla="*/ 317500 h 901700"/>
                  <a:gd name="connsiteX27" fmla="*/ 2286000 w 4234337"/>
                  <a:gd name="connsiteY27" fmla="*/ 301625 h 901700"/>
                  <a:gd name="connsiteX28" fmla="*/ 2470150 w 4234337"/>
                  <a:gd name="connsiteY28" fmla="*/ 396875 h 901700"/>
                  <a:gd name="connsiteX29" fmla="*/ 2470150 w 4234337"/>
                  <a:gd name="connsiteY29" fmla="*/ 428625 h 901700"/>
                  <a:gd name="connsiteX30" fmla="*/ 2749550 w 4234337"/>
                  <a:gd name="connsiteY30" fmla="*/ 488950 h 901700"/>
                  <a:gd name="connsiteX31" fmla="*/ 2778125 w 4234337"/>
                  <a:gd name="connsiteY31" fmla="*/ 469900 h 901700"/>
                  <a:gd name="connsiteX32" fmla="*/ 3079750 w 4234337"/>
                  <a:gd name="connsiteY32" fmla="*/ 523875 h 901700"/>
                  <a:gd name="connsiteX33" fmla="*/ 3073400 w 4234337"/>
                  <a:gd name="connsiteY33" fmla="*/ 587375 h 901700"/>
                  <a:gd name="connsiteX34" fmla="*/ 3273425 w 4234337"/>
                  <a:gd name="connsiteY34" fmla="*/ 628650 h 901700"/>
                  <a:gd name="connsiteX35" fmla="*/ 3368675 w 4234337"/>
                  <a:gd name="connsiteY35" fmla="*/ 568325 h 901700"/>
                  <a:gd name="connsiteX36" fmla="*/ 3502025 w 4234337"/>
                  <a:gd name="connsiteY36" fmla="*/ 539750 h 901700"/>
                  <a:gd name="connsiteX37" fmla="*/ 3686175 w 4234337"/>
                  <a:gd name="connsiteY37" fmla="*/ 577850 h 901700"/>
                  <a:gd name="connsiteX38" fmla="*/ 3771900 w 4234337"/>
                  <a:gd name="connsiteY38" fmla="*/ 638175 h 901700"/>
                  <a:gd name="connsiteX39" fmla="*/ 4018503 w 4234337"/>
                  <a:gd name="connsiteY39" fmla="*/ 644701 h 901700"/>
                  <a:gd name="connsiteX40" fmla="*/ 4069768 w 4234337"/>
                  <a:gd name="connsiteY40" fmla="*/ 708779 h 901700"/>
                  <a:gd name="connsiteX41" fmla="*/ 4223759 w 4234337"/>
                  <a:gd name="connsiteY41" fmla="*/ 839612 h 901700"/>
                  <a:gd name="connsiteX42" fmla="*/ 3784600 w 4234337"/>
                  <a:gd name="connsiteY42" fmla="*/ 841375 h 901700"/>
                  <a:gd name="connsiteX43" fmla="*/ 3762375 w 4234337"/>
                  <a:gd name="connsiteY43" fmla="*/ 876300 h 901700"/>
                  <a:gd name="connsiteX44" fmla="*/ 3470275 w 4234337"/>
                  <a:gd name="connsiteY44" fmla="*/ 901700 h 901700"/>
                  <a:gd name="connsiteX45" fmla="*/ 3257550 w 4234337"/>
                  <a:gd name="connsiteY45" fmla="*/ 755650 h 901700"/>
                  <a:gd name="connsiteX46" fmla="*/ 3013075 w 4234337"/>
                  <a:gd name="connsiteY46" fmla="*/ 711200 h 901700"/>
                  <a:gd name="connsiteX47" fmla="*/ 2959100 w 4234337"/>
                  <a:gd name="connsiteY47" fmla="*/ 812800 h 901700"/>
                  <a:gd name="connsiteX48" fmla="*/ 2651125 w 4234337"/>
                  <a:gd name="connsiteY48" fmla="*/ 749300 h 901700"/>
                  <a:gd name="connsiteX49" fmla="*/ 2638425 w 4234337"/>
                  <a:gd name="connsiteY49" fmla="*/ 701675 h 901700"/>
                  <a:gd name="connsiteX50" fmla="*/ 2486025 w 4234337"/>
                  <a:gd name="connsiteY50" fmla="*/ 663575 h 901700"/>
                  <a:gd name="connsiteX51" fmla="*/ 2470150 w 4234337"/>
                  <a:gd name="connsiteY51" fmla="*/ 701675 h 901700"/>
                  <a:gd name="connsiteX52" fmla="*/ 1422400 w 4234337"/>
                  <a:gd name="connsiteY52" fmla="*/ 454025 h 901700"/>
                  <a:gd name="connsiteX53" fmla="*/ 1406525 w 4234337"/>
                  <a:gd name="connsiteY53" fmla="*/ 520700 h 901700"/>
                  <a:gd name="connsiteX54" fmla="*/ 1323975 w 4234337"/>
                  <a:gd name="connsiteY54" fmla="*/ 485775 h 901700"/>
                  <a:gd name="connsiteX55" fmla="*/ 1285875 w 4234337"/>
                  <a:gd name="connsiteY55" fmla="*/ 530225 h 901700"/>
                  <a:gd name="connsiteX56" fmla="*/ 1009650 w 4234337"/>
                  <a:gd name="connsiteY56" fmla="*/ 463550 h 901700"/>
                  <a:gd name="connsiteX57" fmla="*/ 949325 w 4234337"/>
                  <a:gd name="connsiteY57" fmla="*/ 485775 h 901700"/>
                  <a:gd name="connsiteX58" fmla="*/ 850900 w 4234337"/>
                  <a:gd name="connsiteY58" fmla="*/ 574675 h 901700"/>
                  <a:gd name="connsiteX59" fmla="*/ 739775 w 4234337"/>
                  <a:gd name="connsiteY59" fmla="*/ 546100 h 901700"/>
                  <a:gd name="connsiteX60" fmla="*/ 730250 w 4234337"/>
                  <a:gd name="connsiteY60" fmla="*/ 479425 h 901700"/>
                  <a:gd name="connsiteX61" fmla="*/ 806450 w 4234337"/>
                  <a:gd name="connsiteY61" fmla="*/ 400050 h 901700"/>
                  <a:gd name="connsiteX62" fmla="*/ 377825 w 4234337"/>
                  <a:gd name="connsiteY62" fmla="*/ 371475 h 901700"/>
                  <a:gd name="connsiteX63" fmla="*/ 120650 w 4234337"/>
                  <a:gd name="connsiteY63" fmla="*/ 320675 h 901700"/>
                  <a:gd name="connsiteX64" fmla="*/ 50800 w 4234337"/>
                  <a:gd name="connsiteY64" fmla="*/ 288925 h 901700"/>
                  <a:gd name="connsiteX65" fmla="*/ 6350 w 4234337"/>
                  <a:gd name="connsiteY65" fmla="*/ 279400 h 901700"/>
                  <a:gd name="connsiteX66" fmla="*/ 0 w 4234337"/>
                  <a:gd name="connsiteY66" fmla="*/ 200025 h 901700"/>
                  <a:gd name="connsiteX0" fmla="*/ 0 w 4237617"/>
                  <a:gd name="connsiteY0" fmla="*/ 200025 h 901700"/>
                  <a:gd name="connsiteX1" fmla="*/ 95250 w 4237617"/>
                  <a:gd name="connsiteY1" fmla="*/ 139700 h 901700"/>
                  <a:gd name="connsiteX2" fmla="*/ 92075 w 4237617"/>
                  <a:gd name="connsiteY2" fmla="*/ 92075 h 901700"/>
                  <a:gd name="connsiteX3" fmla="*/ 130175 w 4237617"/>
                  <a:gd name="connsiteY3" fmla="*/ 53975 h 901700"/>
                  <a:gd name="connsiteX4" fmla="*/ 171450 w 4237617"/>
                  <a:gd name="connsiteY4" fmla="*/ 44450 h 901700"/>
                  <a:gd name="connsiteX5" fmla="*/ 349250 w 4237617"/>
                  <a:gd name="connsiteY5" fmla="*/ 69850 h 901700"/>
                  <a:gd name="connsiteX6" fmla="*/ 406400 w 4237617"/>
                  <a:gd name="connsiteY6" fmla="*/ 3175 h 901700"/>
                  <a:gd name="connsiteX7" fmla="*/ 581025 w 4237617"/>
                  <a:gd name="connsiteY7" fmla="*/ 34925 h 901700"/>
                  <a:gd name="connsiteX8" fmla="*/ 635000 w 4237617"/>
                  <a:gd name="connsiteY8" fmla="*/ 0 h 901700"/>
                  <a:gd name="connsiteX9" fmla="*/ 1079500 w 4237617"/>
                  <a:gd name="connsiteY9" fmla="*/ 85725 h 901700"/>
                  <a:gd name="connsiteX10" fmla="*/ 1095375 w 4237617"/>
                  <a:gd name="connsiteY10" fmla="*/ 66675 h 901700"/>
                  <a:gd name="connsiteX11" fmla="*/ 1111250 w 4237617"/>
                  <a:gd name="connsiteY11" fmla="*/ 73025 h 901700"/>
                  <a:gd name="connsiteX12" fmla="*/ 1149350 w 4237617"/>
                  <a:gd name="connsiteY12" fmla="*/ 47625 h 901700"/>
                  <a:gd name="connsiteX13" fmla="*/ 1257300 w 4237617"/>
                  <a:gd name="connsiteY13" fmla="*/ 66675 h 901700"/>
                  <a:gd name="connsiteX14" fmla="*/ 1263650 w 4237617"/>
                  <a:gd name="connsiteY14" fmla="*/ 155575 h 901700"/>
                  <a:gd name="connsiteX15" fmla="*/ 1628775 w 4237617"/>
                  <a:gd name="connsiteY15" fmla="*/ 228600 h 901700"/>
                  <a:gd name="connsiteX16" fmla="*/ 1695450 w 4237617"/>
                  <a:gd name="connsiteY16" fmla="*/ 158750 h 901700"/>
                  <a:gd name="connsiteX17" fmla="*/ 1800225 w 4237617"/>
                  <a:gd name="connsiteY17" fmla="*/ 184150 h 901700"/>
                  <a:gd name="connsiteX18" fmla="*/ 1819275 w 4237617"/>
                  <a:gd name="connsiteY18" fmla="*/ 244475 h 901700"/>
                  <a:gd name="connsiteX19" fmla="*/ 1784350 w 4237617"/>
                  <a:gd name="connsiteY19" fmla="*/ 279400 h 901700"/>
                  <a:gd name="connsiteX20" fmla="*/ 1911350 w 4237617"/>
                  <a:gd name="connsiteY20" fmla="*/ 301625 h 901700"/>
                  <a:gd name="connsiteX21" fmla="*/ 1920875 w 4237617"/>
                  <a:gd name="connsiteY21" fmla="*/ 260350 h 901700"/>
                  <a:gd name="connsiteX22" fmla="*/ 1987550 w 4237617"/>
                  <a:gd name="connsiteY22" fmla="*/ 269875 h 901700"/>
                  <a:gd name="connsiteX23" fmla="*/ 2028825 w 4237617"/>
                  <a:gd name="connsiteY23" fmla="*/ 231775 h 901700"/>
                  <a:gd name="connsiteX24" fmla="*/ 2200275 w 4237617"/>
                  <a:gd name="connsiteY24" fmla="*/ 266700 h 901700"/>
                  <a:gd name="connsiteX25" fmla="*/ 2206625 w 4237617"/>
                  <a:gd name="connsiteY25" fmla="*/ 304800 h 901700"/>
                  <a:gd name="connsiteX26" fmla="*/ 2263775 w 4237617"/>
                  <a:gd name="connsiteY26" fmla="*/ 317500 h 901700"/>
                  <a:gd name="connsiteX27" fmla="*/ 2286000 w 4237617"/>
                  <a:gd name="connsiteY27" fmla="*/ 301625 h 901700"/>
                  <a:gd name="connsiteX28" fmla="*/ 2470150 w 4237617"/>
                  <a:gd name="connsiteY28" fmla="*/ 396875 h 901700"/>
                  <a:gd name="connsiteX29" fmla="*/ 2470150 w 4237617"/>
                  <a:gd name="connsiteY29" fmla="*/ 428625 h 901700"/>
                  <a:gd name="connsiteX30" fmla="*/ 2749550 w 4237617"/>
                  <a:gd name="connsiteY30" fmla="*/ 488950 h 901700"/>
                  <a:gd name="connsiteX31" fmla="*/ 2778125 w 4237617"/>
                  <a:gd name="connsiteY31" fmla="*/ 469900 h 901700"/>
                  <a:gd name="connsiteX32" fmla="*/ 3079750 w 4237617"/>
                  <a:gd name="connsiteY32" fmla="*/ 523875 h 901700"/>
                  <a:gd name="connsiteX33" fmla="*/ 3073400 w 4237617"/>
                  <a:gd name="connsiteY33" fmla="*/ 587375 h 901700"/>
                  <a:gd name="connsiteX34" fmla="*/ 3273425 w 4237617"/>
                  <a:gd name="connsiteY34" fmla="*/ 628650 h 901700"/>
                  <a:gd name="connsiteX35" fmla="*/ 3368675 w 4237617"/>
                  <a:gd name="connsiteY35" fmla="*/ 568325 h 901700"/>
                  <a:gd name="connsiteX36" fmla="*/ 3502025 w 4237617"/>
                  <a:gd name="connsiteY36" fmla="*/ 539750 h 901700"/>
                  <a:gd name="connsiteX37" fmla="*/ 3686175 w 4237617"/>
                  <a:gd name="connsiteY37" fmla="*/ 577850 h 901700"/>
                  <a:gd name="connsiteX38" fmla="*/ 3771900 w 4237617"/>
                  <a:gd name="connsiteY38" fmla="*/ 638175 h 901700"/>
                  <a:gd name="connsiteX39" fmla="*/ 4018503 w 4237617"/>
                  <a:gd name="connsiteY39" fmla="*/ 644701 h 901700"/>
                  <a:gd name="connsiteX40" fmla="*/ 4121032 w 4237617"/>
                  <a:gd name="connsiteY40" fmla="*/ 708779 h 901700"/>
                  <a:gd name="connsiteX41" fmla="*/ 4223759 w 4237617"/>
                  <a:gd name="connsiteY41" fmla="*/ 839612 h 901700"/>
                  <a:gd name="connsiteX42" fmla="*/ 3784600 w 4237617"/>
                  <a:gd name="connsiteY42" fmla="*/ 841375 h 901700"/>
                  <a:gd name="connsiteX43" fmla="*/ 3762375 w 4237617"/>
                  <a:gd name="connsiteY43" fmla="*/ 876300 h 901700"/>
                  <a:gd name="connsiteX44" fmla="*/ 3470275 w 4237617"/>
                  <a:gd name="connsiteY44" fmla="*/ 901700 h 901700"/>
                  <a:gd name="connsiteX45" fmla="*/ 3257550 w 4237617"/>
                  <a:gd name="connsiteY45" fmla="*/ 755650 h 901700"/>
                  <a:gd name="connsiteX46" fmla="*/ 3013075 w 4237617"/>
                  <a:gd name="connsiteY46" fmla="*/ 711200 h 901700"/>
                  <a:gd name="connsiteX47" fmla="*/ 2959100 w 4237617"/>
                  <a:gd name="connsiteY47" fmla="*/ 812800 h 901700"/>
                  <a:gd name="connsiteX48" fmla="*/ 2651125 w 4237617"/>
                  <a:gd name="connsiteY48" fmla="*/ 749300 h 901700"/>
                  <a:gd name="connsiteX49" fmla="*/ 2638425 w 4237617"/>
                  <a:gd name="connsiteY49" fmla="*/ 701675 h 901700"/>
                  <a:gd name="connsiteX50" fmla="*/ 2486025 w 4237617"/>
                  <a:gd name="connsiteY50" fmla="*/ 663575 h 901700"/>
                  <a:gd name="connsiteX51" fmla="*/ 2470150 w 4237617"/>
                  <a:gd name="connsiteY51" fmla="*/ 701675 h 901700"/>
                  <a:gd name="connsiteX52" fmla="*/ 1422400 w 4237617"/>
                  <a:gd name="connsiteY52" fmla="*/ 454025 h 901700"/>
                  <a:gd name="connsiteX53" fmla="*/ 1406525 w 4237617"/>
                  <a:gd name="connsiteY53" fmla="*/ 520700 h 901700"/>
                  <a:gd name="connsiteX54" fmla="*/ 1323975 w 4237617"/>
                  <a:gd name="connsiteY54" fmla="*/ 485775 h 901700"/>
                  <a:gd name="connsiteX55" fmla="*/ 1285875 w 4237617"/>
                  <a:gd name="connsiteY55" fmla="*/ 530225 h 901700"/>
                  <a:gd name="connsiteX56" fmla="*/ 1009650 w 4237617"/>
                  <a:gd name="connsiteY56" fmla="*/ 463550 h 901700"/>
                  <a:gd name="connsiteX57" fmla="*/ 949325 w 4237617"/>
                  <a:gd name="connsiteY57" fmla="*/ 485775 h 901700"/>
                  <a:gd name="connsiteX58" fmla="*/ 850900 w 4237617"/>
                  <a:gd name="connsiteY58" fmla="*/ 574675 h 901700"/>
                  <a:gd name="connsiteX59" fmla="*/ 739775 w 4237617"/>
                  <a:gd name="connsiteY59" fmla="*/ 546100 h 901700"/>
                  <a:gd name="connsiteX60" fmla="*/ 730250 w 4237617"/>
                  <a:gd name="connsiteY60" fmla="*/ 479425 h 901700"/>
                  <a:gd name="connsiteX61" fmla="*/ 806450 w 4237617"/>
                  <a:gd name="connsiteY61" fmla="*/ 400050 h 901700"/>
                  <a:gd name="connsiteX62" fmla="*/ 377825 w 4237617"/>
                  <a:gd name="connsiteY62" fmla="*/ 371475 h 901700"/>
                  <a:gd name="connsiteX63" fmla="*/ 120650 w 4237617"/>
                  <a:gd name="connsiteY63" fmla="*/ 320675 h 901700"/>
                  <a:gd name="connsiteX64" fmla="*/ 50800 w 4237617"/>
                  <a:gd name="connsiteY64" fmla="*/ 288925 h 901700"/>
                  <a:gd name="connsiteX65" fmla="*/ 6350 w 4237617"/>
                  <a:gd name="connsiteY65" fmla="*/ 279400 h 901700"/>
                  <a:gd name="connsiteX66" fmla="*/ 0 w 4237617"/>
                  <a:gd name="connsiteY66" fmla="*/ 200025 h 901700"/>
                  <a:gd name="connsiteX0" fmla="*/ 0 w 4237929"/>
                  <a:gd name="connsiteY0" fmla="*/ 200025 h 901700"/>
                  <a:gd name="connsiteX1" fmla="*/ 95250 w 4237929"/>
                  <a:gd name="connsiteY1" fmla="*/ 139700 h 901700"/>
                  <a:gd name="connsiteX2" fmla="*/ 92075 w 4237929"/>
                  <a:gd name="connsiteY2" fmla="*/ 92075 h 901700"/>
                  <a:gd name="connsiteX3" fmla="*/ 130175 w 4237929"/>
                  <a:gd name="connsiteY3" fmla="*/ 53975 h 901700"/>
                  <a:gd name="connsiteX4" fmla="*/ 171450 w 4237929"/>
                  <a:gd name="connsiteY4" fmla="*/ 44450 h 901700"/>
                  <a:gd name="connsiteX5" fmla="*/ 349250 w 4237929"/>
                  <a:gd name="connsiteY5" fmla="*/ 69850 h 901700"/>
                  <a:gd name="connsiteX6" fmla="*/ 406400 w 4237929"/>
                  <a:gd name="connsiteY6" fmla="*/ 3175 h 901700"/>
                  <a:gd name="connsiteX7" fmla="*/ 581025 w 4237929"/>
                  <a:gd name="connsiteY7" fmla="*/ 34925 h 901700"/>
                  <a:gd name="connsiteX8" fmla="*/ 635000 w 4237929"/>
                  <a:gd name="connsiteY8" fmla="*/ 0 h 901700"/>
                  <a:gd name="connsiteX9" fmla="*/ 1079500 w 4237929"/>
                  <a:gd name="connsiteY9" fmla="*/ 85725 h 901700"/>
                  <a:gd name="connsiteX10" fmla="*/ 1095375 w 4237929"/>
                  <a:gd name="connsiteY10" fmla="*/ 66675 h 901700"/>
                  <a:gd name="connsiteX11" fmla="*/ 1111250 w 4237929"/>
                  <a:gd name="connsiteY11" fmla="*/ 73025 h 901700"/>
                  <a:gd name="connsiteX12" fmla="*/ 1149350 w 4237929"/>
                  <a:gd name="connsiteY12" fmla="*/ 47625 h 901700"/>
                  <a:gd name="connsiteX13" fmla="*/ 1257300 w 4237929"/>
                  <a:gd name="connsiteY13" fmla="*/ 66675 h 901700"/>
                  <a:gd name="connsiteX14" fmla="*/ 1263650 w 4237929"/>
                  <a:gd name="connsiteY14" fmla="*/ 155575 h 901700"/>
                  <a:gd name="connsiteX15" fmla="*/ 1628775 w 4237929"/>
                  <a:gd name="connsiteY15" fmla="*/ 228600 h 901700"/>
                  <a:gd name="connsiteX16" fmla="*/ 1695450 w 4237929"/>
                  <a:gd name="connsiteY16" fmla="*/ 158750 h 901700"/>
                  <a:gd name="connsiteX17" fmla="*/ 1800225 w 4237929"/>
                  <a:gd name="connsiteY17" fmla="*/ 184150 h 901700"/>
                  <a:gd name="connsiteX18" fmla="*/ 1819275 w 4237929"/>
                  <a:gd name="connsiteY18" fmla="*/ 244475 h 901700"/>
                  <a:gd name="connsiteX19" fmla="*/ 1784350 w 4237929"/>
                  <a:gd name="connsiteY19" fmla="*/ 279400 h 901700"/>
                  <a:gd name="connsiteX20" fmla="*/ 1911350 w 4237929"/>
                  <a:gd name="connsiteY20" fmla="*/ 301625 h 901700"/>
                  <a:gd name="connsiteX21" fmla="*/ 1920875 w 4237929"/>
                  <a:gd name="connsiteY21" fmla="*/ 260350 h 901700"/>
                  <a:gd name="connsiteX22" fmla="*/ 1987550 w 4237929"/>
                  <a:gd name="connsiteY22" fmla="*/ 269875 h 901700"/>
                  <a:gd name="connsiteX23" fmla="*/ 2028825 w 4237929"/>
                  <a:gd name="connsiteY23" fmla="*/ 231775 h 901700"/>
                  <a:gd name="connsiteX24" fmla="*/ 2200275 w 4237929"/>
                  <a:gd name="connsiteY24" fmla="*/ 266700 h 901700"/>
                  <a:gd name="connsiteX25" fmla="*/ 2206625 w 4237929"/>
                  <a:gd name="connsiteY25" fmla="*/ 304800 h 901700"/>
                  <a:gd name="connsiteX26" fmla="*/ 2263775 w 4237929"/>
                  <a:gd name="connsiteY26" fmla="*/ 317500 h 901700"/>
                  <a:gd name="connsiteX27" fmla="*/ 2286000 w 4237929"/>
                  <a:gd name="connsiteY27" fmla="*/ 301625 h 901700"/>
                  <a:gd name="connsiteX28" fmla="*/ 2470150 w 4237929"/>
                  <a:gd name="connsiteY28" fmla="*/ 396875 h 901700"/>
                  <a:gd name="connsiteX29" fmla="*/ 2470150 w 4237929"/>
                  <a:gd name="connsiteY29" fmla="*/ 428625 h 901700"/>
                  <a:gd name="connsiteX30" fmla="*/ 2749550 w 4237929"/>
                  <a:gd name="connsiteY30" fmla="*/ 488950 h 901700"/>
                  <a:gd name="connsiteX31" fmla="*/ 2778125 w 4237929"/>
                  <a:gd name="connsiteY31" fmla="*/ 469900 h 901700"/>
                  <a:gd name="connsiteX32" fmla="*/ 3079750 w 4237929"/>
                  <a:gd name="connsiteY32" fmla="*/ 523875 h 901700"/>
                  <a:gd name="connsiteX33" fmla="*/ 3073400 w 4237929"/>
                  <a:gd name="connsiteY33" fmla="*/ 587375 h 901700"/>
                  <a:gd name="connsiteX34" fmla="*/ 3273425 w 4237929"/>
                  <a:gd name="connsiteY34" fmla="*/ 628650 h 901700"/>
                  <a:gd name="connsiteX35" fmla="*/ 3368675 w 4237929"/>
                  <a:gd name="connsiteY35" fmla="*/ 568325 h 901700"/>
                  <a:gd name="connsiteX36" fmla="*/ 3502025 w 4237929"/>
                  <a:gd name="connsiteY36" fmla="*/ 539750 h 901700"/>
                  <a:gd name="connsiteX37" fmla="*/ 3686175 w 4237929"/>
                  <a:gd name="connsiteY37" fmla="*/ 577850 h 901700"/>
                  <a:gd name="connsiteX38" fmla="*/ 3771900 w 4237929"/>
                  <a:gd name="connsiteY38" fmla="*/ 638175 h 901700"/>
                  <a:gd name="connsiteX39" fmla="*/ 4018503 w 4237929"/>
                  <a:gd name="connsiteY39" fmla="*/ 644701 h 901700"/>
                  <a:gd name="connsiteX40" fmla="*/ 4124694 w 4237929"/>
                  <a:gd name="connsiteY40" fmla="*/ 716103 h 901700"/>
                  <a:gd name="connsiteX41" fmla="*/ 4223759 w 4237929"/>
                  <a:gd name="connsiteY41" fmla="*/ 839612 h 901700"/>
                  <a:gd name="connsiteX42" fmla="*/ 3784600 w 4237929"/>
                  <a:gd name="connsiteY42" fmla="*/ 841375 h 901700"/>
                  <a:gd name="connsiteX43" fmla="*/ 3762375 w 4237929"/>
                  <a:gd name="connsiteY43" fmla="*/ 876300 h 901700"/>
                  <a:gd name="connsiteX44" fmla="*/ 3470275 w 4237929"/>
                  <a:gd name="connsiteY44" fmla="*/ 901700 h 901700"/>
                  <a:gd name="connsiteX45" fmla="*/ 3257550 w 4237929"/>
                  <a:gd name="connsiteY45" fmla="*/ 755650 h 901700"/>
                  <a:gd name="connsiteX46" fmla="*/ 3013075 w 4237929"/>
                  <a:gd name="connsiteY46" fmla="*/ 711200 h 901700"/>
                  <a:gd name="connsiteX47" fmla="*/ 2959100 w 4237929"/>
                  <a:gd name="connsiteY47" fmla="*/ 812800 h 901700"/>
                  <a:gd name="connsiteX48" fmla="*/ 2651125 w 4237929"/>
                  <a:gd name="connsiteY48" fmla="*/ 749300 h 901700"/>
                  <a:gd name="connsiteX49" fmla="*/ 2638425 w 4237929"/>
                  <a:gd name="connsiteY49" fmla="*/ 701675 h 901700"/>
                  <a:gd name="connsiteX50" fmla="*/ 2486025 w 4237929"/>
                  <a:gd name="connsiteY50" fmla="*/ 663575 h 901700"/>
                  <a:gd name="connsiteX51" fmla="*/ 2470150 w 4237929"/>
                  <a:gd name="connsiteY51" fmla="*/ 701675 h 901700"/>
                  <a:gd name="connsiteX52" fmla="*/ 1422400 w 4237929"/>
                  <a:gd name="connsiteY52" fmla="*/ 454025 h 901700"/>
                  <a:gd name="connsiteX53" fmla="*/ 1406525 w 4237929"/>
                  <a:gd name="connsiteY53" fmla="*/ 520700 h 901700"/>
                  <a:gd name="connsiteX54" fmla="*/ 1323975 w 4237929"/>
                  <a:gd name="connsiteY54" fmla="*/ 485775 h 901700"/>
                  <a:gd name="connsiteX55" fmla="*/ 1285875 w 4237929"/>
                  <a:gd name="connsiteY55" fmla="*/ 530225 h 901700"/>
                  <a:gd name="connsiteX56" fmla="*/ 1009650 w 4237929"/>
                  <a:gd name="connsiteY56" fmla="*/ 463550 h 901700"/>
                  <a:gd name="connsiteX57" fmla="*/ 949325 w 4237929"/>
                  <a:gd name="connsiteY57" fmla="*/ 485775 h 901700"/>
                  <a:gd name="connsiteX58" fmla="*/ 850900 w 4237929"/>
                  <a:gd name="connsiteY58" fmla="*/ 574675 h 901700"/>
                  <a:gd name="connsiteX59" fmla="*/ 739775 w 4237929"/>
                  <a:gd name="connsiteY59" fmla="*/ 546100 h 901700"/>
                  <a:gd name="connsiteX60" fmla="*/ 730250 w 4237929"/>
                  <a:gd name="connsiteY60" fmla="*/ 479425 h 901700"/>
                  <a:gd name="connsiteX61" fmla="*/ 806450 w 4237929"/>
                  <a:gd name="connsiteY61" fmla="*/ 400050 h 901700"/>
                  <a:gd name="connsiteX62" fmla="*/ 377825 w 4237929"/>
                  <a:gd name="connsiteY62" fmla="*/ 371475 h 901700"/>
                  <a:gd name="connsiteX63" fmla="*/ 120650 w 4237929"/>
                  <a:gd name="connsiteY63" fmla="*/ 320675 h 901700"/>
                  <a:gd name="connsiteX64" fmla="*/ 50800 w 4237929"/>
                  <a:gd name="connsiteY64" fmla="*/ 288925 h 901700"/>
                  <a:gd name="connsiteX65" fmla="*/ 6350 w 4237929"/>
                  <a:gd name="connsiteY65" fmla="*/ 279400 h 901700"/>
                  <a:gd name="connsiteX66" fmla="*/ 0 w 4237929"/>
                  <a:gd name="connsiteY66" fmla="*/ 200025 h 901700"/>
                  <a:gd name="connsiteX0" fmla="*/ 0 w 4224680"/>
                  <a:gd name="connsiteY0" fmla="*/ 200025 h 901700"/>
                  <a:gd name="connsiteX1" fmla="*/ 95250 w 4224680"/>
                  <a:gd name="connsiteY1" fmla="*/ 139700 h 901700"/>
                  <a:gd name="connsiteX2" fmla="*/ 92075 w 4224680"/>
                  <a:gd name="connsiteY2" fmla="*/ 92075 h 901700"/>
                  <a:gd name="connsiteX3" fmla="*/ 130175 w 4224680"/>
                  <a:gd name="connsiteY3" fmla="*/ 53975 h 901700"/>
                  <a:gd name="connsiteX4" fmla="*/ 171450 w 4224680"/>
                  <a:gd name="connsiteY4" fmla="*/ 44450 h 901700"/>
                  <a:gd name="connsiteX5" fmla="*/ 349250 w 4224680"/>
                  <a:gd name="connsiteY5" fmla="*/ 69850 h 901700"/>
                  <a:gd name="connsiteX6" fmla="*/ 406400 w 4224680"/>
                  <a:gd name="connsiteY6" fmla="*/ 3175 h 901700"/>
                  <a:gd name="connsiteX7" fmla="*/ 581025 w 4224680"/>
                  <a:gd name="connsiteY7" fmla="*/ 34925 h 901700"/>
                  <a:gd name="connsiteX8" fmla="*/ 635000 w 4224680"/>
                  <a:gd name="connsiteY8" fmla="*/ 0 h 901700"/>
                  <a:gd name="connsiteX9" fmla="*/ 1079500 w 4224680"/>
                  <a:gd name="connsiteY9" fmla="*/ 85725 h 901700"/>
                  <a:gd name="connsiteX10" fmla="*/ 1095375 w 4224680"/>
                  <a:gd name="connsiteY10" fmla="*/ 66675 h 901700"/>
                  <a:gd name="connsiteX11" fmla="*/ 1111250 w 4224680"/>
                  <a:gd name="connsiteY11" fmla="*/ 73025 h 901700"/>
                  <a:gd name="connsiteX12" fmla="*/ 1149350 w 4224680"/>
                  <a:gd name="connsiteY12" fmla="*/ 47625 h 901700"/>
                  <a:gd name="connsiteX13" fmla="*/ 1257300 w 4224680"/>
                  <a:gd name="connsiteY13" fmla="*/ 66675 h 901700"/>
                  <a:gd name="connsiteX14" fmla="*/ 1263650 w 4224680"/>
                  <a:gd name="connsiteY14" fmla="*/ 155575 h 901700"/>
                  <a:gd name="connsiteX15" fmla="*/ 1628775 w 4224680"/>
                  <a:gd name="connsiteY15" fmla="*/ 228600 h 901700"/>
                  <a:gd name="connsiteX16" fmla="*/ 1695450 w 4224680"/>
                  <a:gd name="connsiteY16" fmla="*/ 158750 h 901700"/>
                  <a:gd name="connsiteX17" fmla="*/ 1800225 w 4224680"/>
                  <a:gd name="connsiteY17" fmla="*/ 184150 h 901700"/>
                  <a:gd name="connsiteX18" fmla="*/ 1819275 w 4224680"/>
                  <a:gd name="connsiteY18" fmla="*/ 244475 h 901700"/>
                  <a:gd name="connsiteX19" fmla="*/ 1784350 w 4224680"/>
                  <a:gd name="connsiteY19" fmla="*/ 279400 h 901700"/>
                  <a:gd name="connsiteX20" fmla="*/ 1911350 w 4224680"/>
                  <a:gd name="connsiteY20" fmla="*/ 301625 h 901700"/>
                  <a:gd name="connsiteX21" fmla="*/ 1920875 w 4224680"/>
                  <a:gd name="connsiteY21" fmla="*/ 260350 h 901700"/>
                  <a:gd name="connsiteX22" fmla="*/ 1987550 w 4224680"/>
                  <a:gd name="connsiteY22" fmla="*/ 269875 h 901700"/>
                  <a:gd name="connsiteX23" fmla="*/ 2028825 w 4224680"/>
                  <a:gd name="connsiteY23" fmla="*/ 231775 h 901700"/>
                  <a:gd name="connsiteX24" fmla="*/ 2200275 w 4224680"/>
                  <a:gd name="connsiteY24" fmla="*/ 266700 h 901700"/>
                  <a:gd name="connsiteX25" fmla="*/ 2206625 w 4224680"/>
                  <a:gd name="connsiteY25" fmla="*/ 304800 h 901700"/>
                  <a:gd name="connsiteX26" fmla="*/ 2263775 w 4224680"/>
                  <a:gd name="connsiteY26" fmla="*/ 317500 h 901700"/>
                  <a:gd name="connsiteX27" fmla="*/ 2286000 w 4224680"/>
                  <a:gd name="connsiteY27" fmla="*/ 301625 h 901700"/>
                  <a:gd name="connsiteX28" fmla="*/ 2470150 w 4224680"/>
                  <a:gd name="connsiteY28" fmla="*/ 396875 h 901700"/>
                  <a:gd name="connsiteX29" fmla="*/ 2470150 w 4224680"/>
                  <a:gd name="connsiteY29" fmla="*/ 428625 h 901700"/>
                  <a:gd name="connsiteX30" fmla="*/ 2749550 w 4224680"/>
                  <a:gd name="connsiteY30" fmla="*/ 488950 h 901700"/>
                  <a:gd name="connsiteX31" fmla="*/ 2778125 w 4224680"/>
                  <a:gd name="connsiteY31" fmla="*/ 469900 h 901700"/>
                  <a:gd name="connsiteX32" fmla="*/ 3079750 w 4224680"/>
                  <a:gd name="connsiteY32" fmla="*/ 523875 h 901700"/>
                  <a:gd name="connsiteX33" fmla="*/ 3073400 w 4224680"/>
                  <a:gd name="connsiteY33" fmla="*/ 587375 h 901700"/>
                  <a:gd name="connsiteX34" fmla="*/ 3273425 w 4224680"/>
                  <a:gd name="connsiteY34" fmla="*/ 628650 h 901700"/>
                  <a:gd name="connsiteX35" fmla="*/ 3368675 w 4224680"/>
                  <a:gd name="connsiteY35" fmla="*/ 568325 h 901700"/>
                  <a:gd name="connsiteX36" fmla="*/ 3502025 w 4224680"/>
                  <a:gd name="connsiteY36" fmla="*/ 539750 h 901700"/>
                  <a:gd name="connsiteX37" fmla="*/ 3686175 w 4224680"/>
                  <a:gd name="connsiteY37" fmla="*/ 577850 h 901700"/>
                  <a:gd name="connsiteX38" fmla="*/ 3771900 w 4224680"/>
                  <a:gd name="connsiteY38" fmla="*/ 638175 h 901700"/>
                  <a:gd name="connsiteX39" fmla="*/ 4018503 w 4224680"/>
                  <a:gd name="connsiteY39" fmla="*/ 644701 h 901700"/>
                  <a:gd name="connsiteX40" fmla="*/ 4124694 w 4224680"/>
                  <a:gd name="connsiteY40" fmla="*/ 716103 h 901700"/>
                  <a:gd name="connsiteX41" fmla="*/ 4209113 w 4224680"/>
                  <a:gd name="connsiteY41" fmla="*/ 835950 h 901700"/>
                  <a:gd name="connsiteX42" fmla="*/ 3784600 w 4224680"/>
                  <a:gd name="connsiteY42" fmla="*/ 841375 h 901700"/>
                  <a:gd name="connsiteX43" fmla="*/ 3762375 w 4224680"/>
                  <a:gd name="connsiteY43" fmla="*/ 876300 h 901700"/>
                  <a:gd name="connsiteX44" fmla="*/ 3470275 w 4224680"/>
                  <a:gd name="connsiteY44" fmla="*/ 901700 h 901700"/>
                  <a:gd name="connsiteX45" fmla="*/ 3257550 w 4224680"/>
                  <a:gd name="connsiteY45" fmla="*/ 755650 h 901700"/>
                  <a:gd name="connsiteX46" fmla="*/ 3013075 w 4224680"/>
                  <a:gd name="connsiteY46" fmla="*/ 711200 h 901700"/>
                  <a:gd name="connsiteX47" fmla="*/ 2959100 w 4224680"/>
                  <a:gd name="connsiteY47" fmla="*/ 812800 h 901700"/>
                  <a:gd name="connsiteX48" fmla="*/ 2651125 w 4224680"/>
                  <a:gd name="connsiteY48" fmla="*/ 749300 h 901700"/>
                  <a:gd name="connsiteX49" fmla="*/ 2638425 w 4224680"/>
                  <a:gd name="connsiteY49" fmla="*/ 701675 h 901700"/>
                  <a:gd name="connsiteX50" fmla="*/ 2486025 w 4224680"/>
                  <a:gd name="connsiteY50" fmla="*/ 663575 h 901700"/>
                  <a:gd name="connsiteX51" fmla="*/ 2470150 w 4224680"/>
                  <a:gd name="connsiteY51" fmla="*/ 701675 h 901700"/>
                  <a:gd name="connsiteX52" fmla="*/ 1422400 w 4224680"/>
                  <a:gd name="connsiteY52" fmla="*/ 454025 h 901700"/>
                  <a:gd name="connsiteX53" fmla="*/ 1406525 w 4224680"/>
                  <a:gd name="connsiteY53" fmla="*/ 520700 h 901700"/>
                  <a:gd name="connsiteX54" fmla="*/ 1323975 w 4224680"/>
                  <a:gd name="connsiteY54" fmla="*/ 485775 h 901700"/>
                  <a:gd name="connsiteX55" fmla="*/ 1285875 w 4224680"/>
                  <a:gd name="connsiteY55" fmla="*/ 530225 h 901700"/>
                  <a:gd name="connsiteX56" fmla="*/ 1009650 w 4224680"/>
                  <a:gd name="connsiteY56" fmla="*/ 463550 h 901700"/>
                  <a:gd name="connsiteX57" fmla="*/ 949325 w 4224680"/>
                  <a:gd name="connsiteY57" fmla="*/ 485775 h 901700"/>
                  <a:gd name="connsiteX58" fmla="*/ 850900 w 4224680"/>
                  <a:gd name="connsiteY58" fmla="*/ 574675 h 901700"/>
                  <a:gd name="connsiteX59" fmla="*/ 739775 w 4224680"/>
                  <a:gd name="connsiteY59" fmla="*/ 546100 h 901700"/>
                  <a:gd name="connsiteX60" fmla="*/ 730250 w 4224680"/>
                  <a:gd name="connsiteY60" fmla="*/ 479425 h 901700"/>
                  <a:gd name="connsiteX61" fmla="*/ 806450 w 4224680"/>
                  <a:gd name="connsiteY61" fmla="*/ 400050 h 901700"/>
                  <a:gd name="connsiteX62" fmla="*/ 377825 w 4224680"/>
                  <a:gd name="connsiteY62" fmla="*/ 371475 h 901700"/>
                  <a:gd name="connsiteX63" fmla="*/ 120650 w 4224680"/>
                  <a:gd name="connsiteY63" fmla="*/ 320675 h 901700"/>
                  <a:gd name="connsiteX64" fmla="*/ 50800 w 4224680"/>
                  <a:gd name="connsiteY64" fmla="*/ 288925 h 901700"/>
                  <a:gd name="connsiteX65" fmla="*/ 6350 w 4224680"/>
                  <a:gd name="connsiteY65" fmla="*/ 279400 h 901700"/>
                  <a:gd name="connsiteX66" fmla="*/ 0 w 4224680"/>
                  <a:gd name="connsiteY66" fmla="*/ 200025 h 901700"/>
                  <a:gd name="connsiteX0" fmla="*/ 0 w 4209113"/>
                  <a:gd name="connsiteY0" fmla="*/ 200025 h 901700"/>
                  <a:gd name="connsiteX1" fmla="*/ 95250 w 4209113"/>
                  <a:gd name="connsiteY1" fmla="*/ 139700 h 901700"/>
                  <a:gd name="connsiteX2" fmla="*/ 92075 w 4209113"/>
                  <a:gd name="connsiteY2" fmla="*/ 92075 h 901700"/>
                  <a:gd name="connsiteX3" fmla="*/ 130175 w 4209113"/>
                  <a:gd name="connsiteY3" fmla="*/ 53975 h 901700"/>
                  <a:gd name="connsiteX4" fmla="*/ 171450 w 4209113"/>
                  <a:gd name="connsiteY4" fmla="*/ 44450 h 901700"/>
                  <a:gd name="connsiteX5" fmla="*/ 349250 w 4209113"/>
                  <a:gd name="connsiteY5" fmla="*/ 69850 h 901700"/>
                  <a:gd name="connsiteX6" fmla="*/ 406400 w 4209113"/>
                  <a:gd name="connsiteY6" fmla="*/ 3175 h 901700"/>
                  <a:gd name="connsiteX7" fmla="*/ 581025 w 4209113"/>
                  <a:gd name="connsiteY7" fmla="*/ 34925 h 901700"/>
                  <a:gd name="connsiteX8" fmla="*/ 635000 w 4209113"/>
                  <a:gd name="connsiteY8" fmla="*/ 0 h 901700"/>
                  <a:gd name="connsiteX9" fmla="*/ 1079500 w 4209113"/>
                  <a:gd name="connsiteY9" fmla="*/ 85725 h 901700"/>
                  <a:gd name="connsiteX10" fmla="*/ 1095375 w 4209113"/>
                  <a:gd name="connsiteY10" fmla="*/ 66675 h 901700"/>
                  <a:gd name="connsiteX11" fmla="*/ 1111250 w 4209113"/>
                  <a:gd name="connsiteY11" fmla="*/ 73025 h 901700"/>
                  <a:gd name="connsiteX12" fmla="*/ 1149350 w 4209113"/>
                  <a:gd name="connsiteY12" fmla="*/ 47625 h 901700"/>
                  <a:gd name="connsiteX13" fmla="*/ 1257300 w 4209113"/>
                  <a:gd name="connsiteY13" fmla="*/ 66675 h 901700"/>
                  <a:gd name="connsiteX14" fmla="*/ 1263650 w 4209113"/>
                  <a:gd name="connsiteY14" fmla="*/ 155575 h 901700"/>
                  <a:gd name="connsiteX15" fmla="*/ 1628775 w 4209113"/>
                  <a:gd name="connsiteY15" fmla="*/ 228600 h 901700"/>
                  <a:gd name="connsiteX16" fmla="*/ 1695450 w 4209113"/>
                  <a:gd name="connsiteY16" fmla="*/ 158750 h 901700"/>
                  <a:gd name="connsiteX17" fmla="*/ 1800225 w 4209113"/>
                  <a:gd name="connsiteY17" fmla="*/ 184150 h 901700"/>
                  <a:gd name="connsiteX18" fmla="*/ 1819275 w 4209113"/>
                  <a:gd name="connsiteY18" fmla="*/ 244475 h 901700"/>
                  <a:gd name="connsiteX19" fmla="*/ 1784350 w 4209113"/>
                  <a:gd name="connsiteY19" fmla="*/ 279400 h 901700"/>
                  <a:gd name="connsiteX20" fmla="*/ 1911350 w 4209113"/>
                  <a:gd name="connsiteY20" fmla="*/ 301625 h 901700"/>
                  <a:gd name="connsiteX21" fmla="*/ 1920875 w 4209113"/>
                  <a:gd name="connsiteY21" fmla="*/ 260350 h 901700"/>
                  <a:gd name="connsiteX22" fmla="*/ 1987550 w 4209113"/>
                  <a:gd name="connsiteY22" fmla="*/ 269875 h 901700"/>
                  <a:gd name="connsiteX23" fmla="*/ 2028825 w 4209113"/>
                  <a:gd name="connsiteY23" fmla="*/ 231775 h 901700"/>
                  <a:gd name="connsiteX24" fmla="*/ 2200275 w 4209113"/>
                  <a:gd name="connsiteY24" fmla="*/ 266700 h 901700"/>
                  <a:gd name="connsiteX25" fmla="*/ 2206625 w 4209113"/>
                  <a:gd name="connsiteY25" fmla="*/ 304800 h 901700"/>
                  <a:gd name="connsiteX26" fmla="*/ 2263775 w 4209113"/>
                  <a:gd name="connsiteY26" fmla="*/ 317500 h 901700"/>
                  <a:gd name="connsiteX27" fmla="*/ 2286000 w 4209113"/>
                  <a:gd name="connsiteY27" fmla="*/ 301625 h 901700"/>
                  <a:gd name="connsiteX28" fmla="*/ 2470150 w 4209113"/>
                  <a:gd name="connsiteY28" fmla="*/ 396875 h 901700"/>
                  <a:gd name="connsiteX29" fmla="*/ 2470150 w 4209113"/>
                  <a:gd name="connsiteY29" fmla="*/ 428625 h 901700"/>
                  <a:gd name="connsiteX30" fmla="*/ 2749550 w 4209113"/>
                  <a:gd name="connsiteY30" fmla="*/ 488950 h 901700"/>
                  <a:gd name="connsiteX31" fmla="*/ 2778125 w 4209113"/>
                  <a:gd name="connsiteY31" fmla="*/ 469900 h 901700"/>
                  <a:gd name="connsiteX32" fmla="*/ 3079750 w 4209113"/>
                  <a:gd name="connsiteY32" fmla="*/ 523875 h 901700"/>
                  <a:gd name="connsiteX33" fmla="*/ 3073400 w 4209113"/>
                  <a:gd name="connsiteY33" fmla="*/ 587375 h 901700"/>
                  <a:gd name="connsiteX34" fmla="*/ 3273425 w 4209113"/>
                  <a:gd name="connsiteY34" fmla="*/ 628650 h 901700"/>
                  <a:gd name="connsiteX35" fmla="*/ 3368675 w 4209113"/>
                  <a:gd name="connsiteY35" fmla="*/ 568325 h 901700"/>
                  <a:gd name="connsiteX36" fmla="*/ 3502025 w 4209113"/>
                  <a:gd name="connsiteY36" fmla="*/ 539750 h 901700"/>
                  <a:gd name="connsiteX37" fmla="*/ 3686175 w 4209113"/>
                  <a:gd name="connsiteY37" fmla="*/ 577850 h 901700"/>
                  <a:gd name="connsiteX38" fmla="*/ 3771900 w 4209113"/>
                  <a:gd name="connsiteY38" fmla="*/ 638175 h 901700"/>
                  <a:gd name="connsiteX39" fmla="*/ 4018503 w 4209113"/>
                  <a:gd name="connsiteY39" fmla="*/ 644701 h 901700"/>
                  <a:gd name="connsiteX40" fmla="*/ 4124694 w 4209113"/>
                  <a:gd name="connsiteY40" fmla="*/ 716103 h 901700"/>
                  <a:gd name="connsiteX41" fmla="*/ 4209113 w 4209113"/>
                  <a:gd name="connsiteY41" fmla="*/ 835950 h 901700"/>
                  <a:gd name="connsiteX42" fmla="*/ 3784600 w 4209113"/>
                  <a:gd name="connsiteY42" fmla="*/ 841375 h 901700"/>
                  <a:gd name="connsiteX43" fmla="*/ 3762375 w 4209113"/>
                  <a:gd name="connsiteY43" fmla="*/ 876300 h 901700"/>
                  <a:gd name="connsiteX44" fmla="*/ 3470275 w 4209113"/>
                  <a:gd name="connsiteY44" fmla="*/ 901700 h 901700"/>
                  <a:gd name="connsiteX45" fmla="*/ 3257550 w 4209113"/>
                  <a:gd name="connsiteY45" fmla="*/ 755650 h 901700"/>
                  <a:gd name="connsiteX46" fmla="*/ 3013075 w 4209113"/>
                  <a:gd name="connsiteY46" fmla="*/ 711200 h 901700"/>
                  <a:gd name="connsiteX47" fmla="*/ 2959100 w 4209113"/>
                  <a:gd name="connsiteY47" fmla="*/ 812800 h 901700"/>
                  <a:gd name="connsiteX48" fmla="*/ 2651125 w 4209113"/>
                  <a:gd name="connsiteY48" fmla="*/ 749300 h 901700"/>
                  <a:gd name="connsiteX49" fmla="*/ 2638425 w 4209113"/>
                  <a:gd name="connsiteY49" fmla="*/ 701675 h 901700"/>
                  <a:gd name="connsiteX50" fmla="*/ 2486025 w 4209113"/>
                  <a:gd name="connsiteY50" fmla="*/ 663575 h 901700"/>
                  <a:gd name="connsiteX51" fmla="*/ 2470150 w 4209113"/>
                  <a:gd name="connsiteY51" fmla="*/ 701675 h 901700"/>
                  <a:gd name="connsiteX52" fmla="*/ 1422400 w 4209113"/>
                  <a:gd name="connsiteY52" fmla="*/ 454025 h 901700"/>
                  <a:gd name="connsiteX53" fmla="*/ 1406525 w 4209113"/>
                  <a:gd name="connsiteY53" fmla="*/ 520700 h 901700"/>
                  <a:gd name="connsiteX54" fmla="*/ 1323975 w 4209113"/>
                  <a:gd name="connsiteY54" fmla="*/ 485775 h 901700"/>
                  <a:gd name="connsiteX55" fmla="*/ 1285875 w 4209113"/>
                  <a:gd name="connsiteY55" fmla="*/ 530225 h 901700"/>
                  <a:gd name="connsiteX56" fmla="*/ 1009650 w 4209113"/>
                  <a:gd name="connsiteY56" fmla="*/ 463550 h 901700"/>
                  <a:gd name="connsiteX57" fmla="*/ 949325 w 4209113"/>
                  <a:gd name="connsiteY57" fmla="*/ 485775 h 901700"/>
                  <a:gd name="connsiteX58" fmla="*/ 850900 w 4209113"/>
                  <a:gd name="connsiteY58" fmla="*/ 574675 h 901700"/>
                  <a:gd name="connsiteX59" fmla="*/ 739775 w 4209113"/>
                  <a:gd name="connsiteY59" fmla="*/ 546100 h 901700"/>
                  <a:gd name="connsiteX60" fmla="*/ 730250 w 4209113"/>
                  <a:gd name="connsiteY60" fmla="*/ 479425 h 901700"/>
                  <a:gd name="connsiteX61" fmla="*/ 806450 w 4209113"/>
                  <a:gd name="connsiteY61" fmla="*/ 400050 h 901700"/>
                  <a:gd name="connsiteX62" fmla="*/ 377825 w 4209113"/>
                  <a:gd name="connsiteY62" fmla="*/ 371475 h 901700"/>
                  <a:gd name="connsiteX63" fmla="*/ 120650 w 4209113"/>
                  <a:gd name="connsiteY63" fmla="*/ 320675 h 901700"/>
                  <a:gd name="connsiteX64" fmla="*/ 50800 w 4209113"/>
                  <a:gd name="connsiteY64" fmla="*/ 288925 h 901700"/>
                  <a:gd name="connsiteX65" fmla="*/ 6350 w 4209113"/>
                  <a:gd name="connsiteY65" fmla="*/ 279400 h 901700"/>
                  <a:gd name="connsiteX66" fmla="*/ 0 w 4209113"/>
                  <a:gd name="connsiteY66" fmla="*/ 200025 h 901700"/>
                  <a:gd name="connsiteX0" fmla="*/ 0 w 4209113"/>
                  <a:gd name="connsiteY0" fmla="*/ 200025 h 901700"/>
                  <a:gd name="connsiteX1" fmla="*/ 95250 w 4209113"/>
                  <a:gd name="connsiteY1" fmla="*/ 139700 h 901700"/>
                  <a:gd name="connsiteX2" fmla="*/ 92075 w 4209113"/>
                  <a:gd name="connsiteY2" fmla="*/ 92075 h 901700"/>
                  <a:gd name="connsiteX3" fmla="*/ 130175 w 4209113"/>
                  <a:gd name="connsiteY3" fmla="*/ 53975 h 901700"/>
                  <a:gd name="connsiteX4" fmla="*/ 171450 w 4209113"/>
                  <a:gd name="connsiteY4" fmla="*/ 44450 h 901700"/>
                  <a:gd name="connsiteX5" fmla="*/ 349250 w 4209113"/>
                  <a:gd name="connsiteY5" fmla="*/ 69850 h 901700"/>
                  <a:gd name="connsiteX6" fmla="*/ 406400 w 4209113"/>
                  <a:gd name="connsiteY6" fmla="*/ 3175 h 901700"/>
                  <a:gd name="connsiteX7" fmla="*/ 581025 w 4209113"/>
                  <a:gd name="connsiteY7" fmla="*/ 34925 h 901700"/>
                  <a:gd name="connsiteX8" fmla="*/ 635000 w 4209113"/>
                  <a:gd name="connsiteY8" fmla="*/ 0 h 901700"/>
                  <a:gd name="connsiteX9" fmla="*/ 1079500 w 4209113"/>
                  <a:gd name="connsiteY9" fmla="*/ 85725 h 901700"/>
                  <a:gd name="connsiteX10" fmla="*/ 1095375 w 4209113"/>
                  <a:gd name="connsiteY10" fmla="*/ 66675 h 901700"/>
                  <a:gd name="connsiteX11" fmla="*/ 1111250 w 4209113"/>
                  <a:gd name="connsiteY11" fmla="*/ 73025 h 901700"/>
                  <a:gd name="connsiteX12" fmla="*/ 1149350 w 4209113"/>
                  <a:gd name="connsiteY12" fmla="*/ 47625 h 901700"/>
                  <a:gd name="connsiteX13" fmla="*/ 1257300 w 4209113"/>
                  <a:gd name="connsiteY13" fmla="*/ 66675 h 901700"/>
                  <a:gd name="connsiteX14" fmla="*/ 1263650 w 4209113"/>
                  <a:gd name="connsiteY14" fmla="*/ 155575 h 901700"/>
                  <a:gd name="connsiteX15" fmla="*/ 1628775 w 4209113"/>
                  <a:gd name="connsiteY15" fmla="*/ 228600 h 901700"/>
                  <a:gd name="connsiteX16" fmla="*/ 1695450 w 4209113"/>
                  <a:gd name="connsiteY16" fmla="*/ 158750 h 901700"/>
                  <a:gd name="connsiteX17" fmla="*/ 1800225 w 4209113"/>
                  <a:gd name="connsiteY17" fmla="*/ 184150 h 901700"/>
                  <a:gd name="connsiteX18" fmla="*/ 1819275 w 4209113"/>
                  <a:gd name="connsiteY18" fmla="*/ 244475 h 901700"/>
                  <a:gd name="connsiteX19" fmla="*/ 1784350 w 4209113"/>
                  <a:gd name="connsiteY19" fmla="*/ 279400 h 901700"/>
                  <a:gd name="connsiteX20" fmla="*/ 1911350 w 4209113"/>
                  <a:gd name="connsiteY20" fmla="*/ 301625 h 901700"/>
                  <a:gd name="connsiteX21" fmla="*/ 1920875 w 4209113"/>
                  <a:gd name="connsiteY21" fmla="*/ 260350 h 901700"/>
                  <a:gd name="connsiteX22" fmla="*/ 1987550 w 4209113"/>
                  <a:gd name="connsiteY22" fmla="*/ 269875 h 901700"/>
                  <a:gd name="connsiteX23" fmla="*/ 2028825 w 4209113"/>
                  <a:gd name="connsiteY23" fmla="*/ 231775 h 901700"/>
                  <a:gd name="connsiteX24" fmla="*/ 2200275 w 4209113"/>
                  <a:gd name="connsiteY24" fmla="*/ 266700 h 901700"/>
                  <a:gd name="connsiteX25" fmla="*/ 2206625 w 4209113"/>
                  <a:gd name="connsiteY25" fmla="*/ 304800 h 901700"/>
                  <a:gd name="connsiteX26" fmla="*/ 2263775 w 4209113"/>
                  <a:gd name="connsiteY26" fmla="*/ 317500 h 901700"/>
                  <a:gd name="connsiteX27" fmla="*/ 2286000 w 4209113"/>
                  <a:gd name="connsiteY27" fmla="*/ 301625 h 901700"/>
                  <a:gd name="connsiteX28" fmla="*/ 2470150 w 4209113"/>
                  <a:gd name="connsiteY28" fmla="*/ 396875 h 901700"/>
                  <a:gd name="connsiteX29" fmla="*/ 2470150 w 4209113"/>
                  <a:gd name="connsiteY29" fmla="*/ 428625 h 901700"/>
                  <a:gd name="connsiteX30" fmla="*/ 2749550 w 4209113"/>
                  <a:gd name="connsiteY30" fmla="*/ 488950 h 901700"/>
                  <a:gd name="connsiteX31" fmla="*/ 2778125 w 4209113"/>
                  <a:gd name="connsiteY31" fmla="*/ 469900 h 901700"/>
                  <a:gd name="connsiteX32" fmla="*/ 3079750 w 4209113"/>
                  <a:gd name="connsiteY32" fmla="*/ 523875 h 901700"/>
                  <a:gd name="connsiteX33" fmla="*/ 3073400 w 4209113"/>
                  <a:gd name="connsiteY33" fmla="*/ 587375 h 901700"/>
                  <a:gd name="connsiteX34" fmla="*/ 3273425 w 4209113"/>
                  <a:gd name="connsiteY34" fmla="*/ 628650 h 901700"/>
                  <a:gd name="connsiteX35" fmla="*/ 3368675 w 4209113"/>
                  <a:gd name="connsiteY35" fmla="*/ 568325 h 901700"/>
                  <a:gd name="connsiteX36" fmla="*/ 3502025 w 4209113"/>
                  <a:gd name="connsiteY36" fmla="*/ 539750 h 901700"/>
                  <a:gd name="connsiteX37" fmla="*/ 3686175 w 4209113"/>
                  <a:gd name="connsiteY37" fmla="*/ 577850 h 901700"/>
                  <a:gd name="connsiteX38" fmla="*/ 3771900 w 4209113"/>
                  <a:gd name="connsiteY38" fmla="*/ 638175 h 901700"/>
                  <a:gd name="connsiteX39" fmla="*/ 4018503 w 4209113"/>
                  <a:gd name="connsiteY39" fmla="*/ 644701 h 901700"/>
                  <a:gd name="connsiteX40" fmla="*/ 4124694 w 4209113"/>
                  <a:gd name="connsiteY40" fmla="*/ 716103 h 901700"/>
                  <a:gd name="connsiteX41" fmla="*/ 4209113 w 4209113"/>
                  <a:gd name="connsiteY41" fmla="*/ 835950 h 901700"/>
                  <a:gd name="connsiteX42" fmla="*/ 3784600 w 4209113"/>
                  <a:gd name="connsiteY42" fmla="*/ 841375 h 901700"/>
                  <a:gd name="connsiteX43" fmla="*/ 3762375 w 4209113"/>
                  <a:gd name="connsiteY43" fmla="*/ 876300 h 901700"/>
                  <a:gd name="connsiteX44" fmla="*/ 3470275 w 4209113"/>
                  <a:gd name="connsiteY44" fmla="*/ 901700 h 901700"/>
                  <a:gd name="connsiteX45" fmla="*/ 3257550 w 4209113"/>
                  <a:gd name="connsiteY45" fmla="*/ 755650 h 901700"/>
                  <a:gd name="connsiteX46" fmla="*/ 3013075 w 4209113"/>
                  <a:gd name="connsiteY46" fmla="*/ 711200 h 901700"/>
                  <a:gd name="connsiteX47" fmla="*/ 2959100 w 4209113"/>
                  <a:gd name="connsiteY47" fmla="*/ 812800 h 901700"/>
                  <a:gd name="connsiteX48" fmla="*/ 2651125 w 4209113"/>
                  <a:gd name="connsiteY48" fmla="*/ 749300 h 901700"/>
                  <a:gd name="connsiteX49" fmla="*/ 2638425 w 4209113"/>
                  <a:gd name="connsiteY49" fmla="*/ 701675 h 901700"/>
                  <a:gd name="connsiteX50" fmla="*/ 2486025 w 4209113"/>
                  <a:gd name="connsiteY50" fmla="*/ 663575 h 901700"/>
                  <a:gd name="connsiteX51" fmla="*/ 2470150 w 4209113"/>
                  <a:gd name="connsiteY51" fmla="*/ 701675 h 901700"/>
                  <a:gd name="connsiteX52" fmla="*/ 1422400 w 4209113"/>
                  <a:gd name="connsiteY52" fmla="*/ 454025 h 901700"/>
                  <a:gd name="connsiteX53" fmla="*/ 1406525 w 4209113"/>
                  <a:gd name="connsiteY53" fmla="*/ 520700 h 901700"/>
                  <a:gd name="connsiteX54" fmla="*/ 1323975 w 4209113"/>
                  <a:gd name="connsiteY54" fmla="*/ 485775 h 901700"/>
                  <a:gd name="connsiteX55" fmla="*/ 1285875 w 4209113"/>
                  <a:gd name="connsiteY55" fmla="*/ 530225 h 901700"/>
                  <a:gd name="connsiteX56" fmla="*/ 1009650 w 4209113"/>
                  <a:gd name="connsiteY56" fmla="*/ 463550 h 901700"/>
                  <a:gd name="connsiteX57" fmla="*/ 949325 w 4209113"/>
                  <a:gd name="connsiteY57" fmla="*/ 485775 h 901700"/>
                  <a:gd name="connsiteX58" fmla="*/ 850900 w 4209113"/>
                  <a:gd name="connsiteY58" fmla="*/ 574675 h 901700"/>
                  <a:gd name="connsiteX59" fmla="*/ 739775 w 4209113"/>
                  <a:gd name="connsiteY59" fmla="*/ 546100 h 901700"/>
                  <a:gd name="connsiteX60" fmla="*/ 730250 w 4209113"/>
                  <a:gd name="connsiteY60" fmla="*/ 479425 h 901700"/>
                  <a:gd name="connsiteX61" fmla="*/ 806450 w 4209113"/>
                  <a:gd name="connsiteY61" fmla="*/ 400050 h 901700"/>
                  <a:gd name="connsiteX62" fmla="*/ 377825 w 4209113"/>
                  <a:gd name="connsiteY62" fmla="*/ 371475 h 901700"/>
                  <a:gd name="connsiteX63" fmla="*/ 120650 w 4209113"/>
                  <a:gd name="connsiteY63" fmla="*/ 320675 h 901700"/>
                  <a:gd name="connsiteX64" fmla="*/ 50800 w 4209113"/>
                  <a:gd name="connsiteY64" fmla="*/ 288925 h 901700"/>
                  <a:gd name="connsiteX65" fmla="*/ 6350 w 4209113"/>
                  <a:gd name="connsiteY65" fmla="*/ 279400 h 901700"/>
                  <a:gd name="connsiteX66" fmla="*/ 0 w 4209113"/>
                  <a:gd name="connsiteY66" fmla="*/ 200025 h 901700"/>
                  <a:gd name="connsiteX0" fmla="*/ 0 w 4209113"/>
                  <a:gd name="connsiteY0" fmla="*/ 200025 h 901700"/>
                  <a:gd name="connsiteX1" fmla="*/ 95250 w 4209113"/>
                  <a:gd name="connsiteY1" fmla="*/ 139700 h 901700"/>
                  <a:gd name="connsiteX2" fmla="*/ 92075 w 4209113"/>
                  <a:gd name="connsiteY2" fmla="*/ 92075 h 901700"/>
                  <a:gd name="connsiteX3" fmla="*/ 130175 w 4209113"/>
                  <a:gd name="connsiteY3" fmla="*/ 53975 h 901700"/>
                  <a:gd name="connsiteX4" fmla="*/ 171450 w 4209113"/>
                  <a:gd name="connsiteY4" fmla="*/ 44450 h 901700"/>
                  <a:gd name="connsiteX5" fmla="*/ 349250 w 4209113"/>
                  <a:gd name="connsiteY5" fmla="*/ 69850 h 901700"/>
                  <a:gd name="connsiteX6" fmla="*/ 406400 w 4209113"/>
                  <a:gd name="connsiteY6" fmla="*/ 3175 h 901700"/>
                  <a:gd name="connsiteX7" fmla="*/ 581025 w 4209113"/>
                  <a:gd name="connsiteY7" fmla="*/ 34925 h 901700"/>
                  <a:gd name="connsiteX8" fmla="*/ 635000 w 4209113"/>
                  <a:gd name="connsiteY8" fmla="*/ 0 h 901700"/>
                  <a:gd name="connsiteX9" fmla="*/ 1079500 w 4209113"/>
                  <a:gd name="connsiteY9" fmla="*/ 85725 h 901700"/>
                  <a:gd name="connsiteX10" fmla="*/ 1095375 w 4209113"/>
                  <a:gd name="connsiteY10" fmla="*/ 66675 h 901700"/>
                  <a:gd name="connsiteX11" fmla="*/ 1111250 w 4209113"/>
                  <a:gd name="connsiteY11" fmla="*/ 73025 h 901700"/>
                  <a:gd name="connsiteX12" fmla="*/ 1149350 w 4209113"/>
                  <a:gd name="connsiteY12" fmla="*/ 47625 h 901700"/>
                  <a:gd name="connsiteX13" fmla="*/ 1257300 w 4209113"/>
                  <a:gd name="connsiteY13" fmla="*/ 66675 h 901700"/>
                  <a:gd name="connsiteX14" fmla="*/ 1263650 w 4209113"/>
                  <a:gd name="connsiteY14" fmla="*/ 155575 h 901700"/>
                  <a:gd name="connsiteX15" fmla="*/ 1628775 w 4209113"/>
                  <a:gd name="connsiteY15" fmla="*/ 228600 h 901700"/>
                  <a:gd name="connsiteX16" fmla="*/ 1695450 w 4209113"/>
                  <a:gd name="connsiteY16" fmla="*/ 158750 h 901700"/>
                  <a:gd name="connsiteX17" fmla="*/ 1800225 w 4209113"/>
                  <a:gd name="connsiteY17" fmla="*/ 184150 h 901700"/>
                  <a:gd name="connsiteX18" fmla="*/ 1819275 w 4209113"/>
                  <a:gd name="connsiteY18" fmla="*/ 244475 h 901700"/>
                  <a:gd name="connsiteX19" fmla="*/ 1784350 w 4209113"/>
                  <a:gd name="connsiteY19" fmla="*/ 279400 h 901700"/>
                  <a:gd name="connsiteX20" fmla="*/ 1911350 w 4209113"/>
                  <a:gd name="connsiteY20" fmla="*/ 301625 h 901700"/>
                  <a:gd name="connsiteX21" fmla="*/ 1920875 w 4209113"/>
                  <a:gd name="connsiteY21" fmla="*/ 260350 h 901700"/>
                  <a:gd name="connsiteX22" fmla="*/ 1987550 w 4209113"/>
                  <a:gd name="connsiteY22" fmla="*/ 269875 h 901700"/>
                  <a:gd name="connsiteX23" fmla="*/ 2028825 w 4209113"/>
                  <a:gd name="connsiteY23" fmla="*/ 231775 h 901700"/>
                  <a:gd name="connsiteX24" fmla="*/ 2200275 w 4209113"/>
                  <a:gd name="connsiteY24" fmla="*/ 266700 h 901700"/>
                  <a:gd name="connsiteX25" fmla="*/ 2206625 w 4209113"/>
                  <a:gd name="connsiteY25" fmla="*/ 304800 h 901700"/>
                  <a:gd name="connsiteX26" fmla="*/ 2263775 w 4209113"/>
                  <a:gd name="connsiteY26" fmla="*/ 317500 h 901700"/>
                  <a:gd name="connsiteX27" fmla="*/ 2286000 w 4209113"/>
                  <a:gd name="connsiteY27" fmla="*/ 301625 h 901700"/>
                  <a:gd name="connsiteX28" fmla="*/ 2470150 w 4209113"/>
                  <a:gd name="connsiteY28" fmla="*/ 396875 h 901700"/>
                  <a:gd name="connsiteX29" fmla="*/ 2470150 w 4209113"/>
                  <a:gd name="connsiteY29" fmla="*/ 428625 h 901700"/>
                  <a:gd name="connsiteX30" fmla="*/ 2749550 w 4209113"/>
                  <a:gd name="connsiteY30" fmla="*/ 488950 h 901700"/>
                  <a:gd name="connsiteX31" fmla="*/ 2778125 w 4209113"/>
                  <a:gd name="connsiteY31" fmla="*/ 469900 h 901700"/>
                  <a:gd name="connsiteX32" fmla="*/ 3079750 w 4209113"/>
                  <a:gd name="connsiteY32" fmla="*/ 523875 h 901700"/>
                  <a:gd name="connsiteX33" fmla="*/ 3073400 w 4209113"/>
                  <a:gd name="connsiteY33" fmla="*/ 587375 h 901700"/>
                  <a:gd name="connsiteX34" fmla="*/ 3273425 w 4209113"/>
                  <a:gd name="connsiteY34" fmla="*/ 628650 h 901700"/>
                  <a:gd name="connsiteX35" fmla="*/ 3368675 w 4209113"/>
                  <a:gd name="connsiteY35" fmla="*/ 568325 h 901700"/>
                  <a:gd name="connsiteX36" fmla="*/ 3502025 w 4209113"/>
                  <a:gd name="connsiteY36" fmla="*/ 539750 h 901700"/>
                  <a:gd name="connsiteX37" fmla="*/ 3686175 w 4209113"/>
                  <a:gd name="connsiteY37" fmla="*/ 577850 h 901700"/>
                  <a:gd name="connsiteX38" fmla="*/ 3771900 w 4209113"/>
                  <a:gd name="connsiteY38" fmla="*/ 638175 h 901700"/>
                  <a:gd name="connsiteX39" fmla="*/ 4018503 w 4209113"/>
                  <a:gd name="connsiteY39" fmla="*/ 644701 h 901700"/>
                  <a:gd name="connsiteX40" fmla="*/ 4124694 w 4209113"/>
                  <a:gd name="connsiteY40" fmla="*/ 716103 h 901700"/>
                  <a:gd name="connsiteX41" fmla="*/ 4209113 w 4209113"/>
                  <a:gd name="connsiteY41" fmla="*/ 835950 h 901700"/>
                  <a:gd name="connsiteX42" fmla="*/ 3784600 w 4209113"/>
                  <a:gd name="connsiteY42" fmla="*/ 841375 h 901700"/>
                  <a:gd name="connsiteX43" fmla="*/ 3762375 w 4209113"/>
                  <a:gd name="connsiteY43" fmla="*/ 876300 h 901700"/>
                  <a:gd name="connsiteX44" fmla="*/ 3470275 w 4209113"/>
                  <a:gd name="connsiteY44" fmla="*/ 901700 h 901700"/>
                  <a:gd name="connsiteX45" fmla="*/ 3257550 w 4209113"/>
                  <a:gd name="connsiteY45" fmla="*/ 755650 h 901700"/>
                  <a:gd name="connsiteX46" fmla="*/ 3013075 w 4209113"/>
                  <a:gd name="connsiteY46" fmla="*/ 711200 h 901700"/>
                  <a:gd name="connsiteX47" fmla="*/ 2959100 w 4209113"/>
                  <a:gd name="connsiteY47" fmla="*/ 812800 h 901700"/>
                  <a:gd name="connsiteX48" fmla="*/ 2651125 w 4209113"/>
                  <a:gd name="connsiteY48" fmla="*/ 749300 h 901700"/>
                  <a:gd name="connsiteX49" fmla="*/ 2638425 w 4209113"/>
                  <a:gd name="connsiteY49" fmla="*/ 701675 h 901700"/>
                  <a:gd name="connsiteX50" fmla="*/ 2486025 w 4209113"/>
                  <a:gd name="connsiteY50" fmla="*/ 663575 h 901700"/>
                  <a:gd name="connsiteX51" fmla="*/ 2470150 w 4209113"/>
                  <a:gd name="connsiteY51" fmla="*/ 701675 h 901700"/>
                  <a:gd name="connsiteX52" fmla="*/ 1422400 w 4209113"/>
                  <a:gd name="connsiteY52" fmla="*/ 454025 h 901700"/>
                  <a:gd name="connsiteX53" fmla="*/ 1406525 w 4209113"/>
                  <a:gd name="connsiteY53" fmla="*/ 520700 h 901700"/>
                  <a:gd name="connsiteX54" fmla="*/ 1323975 w 4209113"/>
                  <a:gd name="connsiteY54" fmla="*/ 485775 h 901700"/>
                  <a:gd name="connsiteX55" fmla="*/ 1285875 w 4209113"/>
                  <a:gd name="connsiteY55" fmla="*/ 530225 h 901700"/>
                  <a:gd name="connsiteX56" fmla="*/ 1009650 w 4209113"/>
                  <a:gd name="connsiteY56" fmla="*/ 463550 h 901700"/>
                  <a:gd name="connsiteX57" fmla="*/ 949325 w 4209113"/>
                  <a:gd name="connsiteY57" fmla="*/ 485775 h 901700"/>
                  <a:gd name="connsiteX58" fmla="*/ 850900 w 4209113"/>
                  <a:gd name="connsiteY58" fmla="*/ 574675 h 901700"/>
                  <a:gd name="connsiteX59" fmla="*/ 739775 w 4209113"/>
                  <a:gd name="connsiteY59" fmla="*/ 546100 h 901700"/>
                  <a:gd name="connsiteX60" fmla="*/ 730250 w 4209113"/>
                  <a:gd name="connsiteY60" fmla="*/ 479425 h 901700"/>
                  <a:gd name="connsiteX61" fmla="*/ 806450 w 4209113"/>
                  <a:gd name="connsiteY61" fmla="*/ 400050 h 901700"/>
                  <a:gd name="connsiteX62" fmla="*/ 377825 w 4209113"/>
                  <a:gd name="connsiteY62" fmla="*/ 371475 h 901700"/>
                  <a:gd name="connsiteX63" fmla="*/ 120650 w 4209113"/>
                  <a:gd name="connsiteY63" fmla="*/ 320675 h 901700"/>
                  <a:gd name="connsiteX64" fmla="*/ 50800 w 4209113"/>
                  <a:gd name="connsiteY64" fmla="*/ 288925 h 901700"/>
                  <a:gd name="connsiteX65" fmla="*/ 6350 w 4209113"/>
                  <a:gd name="connsiteY65" fmla="*/ 279400 h 901700"/>
                  <a:gd name="connsiteX66" fmla="*/ 0 w 4209113"/>
                  <a:gd name="connsiteY66" fmla="*/ 200025 h 90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4209113" h="901700">
                    <a:moveTo>
                      <a:pt x="0" y="200025"/>
                    </a:moveTo>
                    <a:lnTo>
                      <a:pt x="95250" y="139700"/>
                    </a:lnTo>
                    <a:lnTo>
                      <a:pt x="92075" y="92075"/>
                    </a:lnTo>
                    <a:lnTo>
                      <a:pt x="130175" y="53975"/>
                    </a:lnTo>
                    <a:lnTo>
                      <a:pt x="171450" y="44450"/>
                    </a:lnTo>
                    <a:lnTo>
                      <a:pt x="349250" y="69850"/>
                    </a:lnTo>
                    <a:lnTo>
                      <a:pt x="406400" y="3175"/>
                    </a:lnTo>
                    <a:lnTo>
                      <a:pt x="581025" y="34925"/>
                    </a:lnTo>
                    <a:lnTo>
                      <a:pt x="635000" y="0"/>
                    </a:lnTo>
                    <a:lnTo>
                      <a:pt x="1079500" y="85725"/>
                    </a:lnTo>
                    <a:lnTo>
                      <a:pt x="1095375" y="66675"/>
                    </a:lnTo>
                    <a:lnTo>
                      <a:pt x="1111250" y="73025"/>
                    </a:lnTo>
                    <a:lnTo>
                      <a:pt x="1149350" y="47625"/>
                    </a:lnTo>
                    <a:lnTo>
                      <a:pt x="1257300" y="66675"/>
                    </a:lnTo>
                    <a:lnTo>
                      <a:pt x="1263650" y="155575"/>
                    </a:lnTo>
                    <a:lnTo>
                      <a:pt x="1628775" y="228600"/>
                    </a:lnTo>
                    <a:lnTo>
                      <a:pt x="1695450" y="158750"/>
                    </a:lnTo>
                    <a:lnTo>
                      <a:pt x="1800225" y="184150"/>
                    </a:lnTo>
                    <a:lnTo>
                      <a:pt x="1819275" y="244475"/>
                    </a:lnTo>
                    <a:lnTo>
                      <a:pt x="1784350" y="279400"/>
                    </a:lnTo>
                    <a:lnTo>
                      <a:pt x="1911350" y="301625"/>
                    </a:lnTo>
                    <a:lnTo>
                      <a:pt x="1920875" y="260350"/>
                    </a:lnTo>
                    <a:lnTo>
                      <a:pt x="1987550" y="269875"/>
                    </a:lnTo>
                    <a:lnTo>
                      <a:pt x="2028825" y="231775"/>
                    </a:lnTo>
                    <a:lnTo>
                      <a:pt x="2200275" y="266700"/>
                    </a:lnTo>
                    <a:lnTo>
                      <a:pt x="2206625" y="304800"/>
                    </a:lnTo>
                    <a:lnTo>
                      <a:pt x="2263775" y="317500"/>
                    </a:lnTo>
                    <a:lnTo>
                      <a:pt x="2286000" y="301625"/>
                    </a:lnTo>
                    <a:lnTo>
                      <a:pt x="2470150" y="396875"/>
                    </a:lnTo>
                    <a:lnTo>
                      <a:pt x="2470150" y="428625"/>
                    </a:lnTo>
                    <a:lnTo>
                      <a:pt x="2749550" y="488950"/>
                    </a:lnTo>
                    <a:lnTo>
                      <a:pt x="2778125" y="469900"/>
                    </a:lnTo>
                    <a:lnTo>
                      <a:pt x="3079750" y="523875"/>
                    </a:lnTo>
                    <a:lnTo>
                      <a:pt x="3073400" y="587375"/>
                    </a:lnTo>
                    <a:lnTo>
                      <a:pt x="3273425" y="628650"/>
                    </a:lnTo>
                    <a:lnTo>
                      <a:pt x="3368675" y="568325"/>
                    </a:lnTo>
                    <a:lnTo>
                      <a:pt x="3502025" y="539750"/>
                    </a:lnTo>
                    <a:lnTo>
                      <a:pt x="3686175" y="577850"/>
                    </a:lnTo>
                    <a:lnTo>
                      <a:pt x="3771900" y="638175"/>
                    </a:lnTo>
                    <a:cubicBezTo>
                      <a:pt x="3837968" y="659386"/>
                      <a:pt x="3944414" y="638897"/>
                      <a:pt x="4018503" y="644701"/>
                    </a:cubicBezTo>
                    <a:cubicBezTo>
                      <a:pt x="4075471" y="657994"/>
                      <a:pt x="4030068" y="723896"/>
                      <a:pt x="4124694" y="716103"/>
                    </a:cubicBezTo>
                    <a:cubicBezTo>
                      <a:pt x="4241290" y="878577"/>
                      <a:pt x="4141299" y="690880"/>
                      <a:pt x="4209113" y="835950"/>
                    </a:cubicBezTo>
                    <a:lnTo>
                      <a:pt x="3784600" y="841375"/>
                    </a:lnTo>
                    <a:lnTo>
                      <a:pt x="3762375" y="876300"/>
                    </a:lnTo>
                    <a:lnTo>
                      <a:pt x="3470275" y="901700"/>
                    </a:lnTo>
                    <a:lnTo>
                      <a:pt x="3257550" y="755650"/>
                    </a:lnTo>
                    <a:lnTo>
                      <a:pt x="3013075" y="711200"/>
                    </a:lnTo>
                    <a:lnTo>
                      <a:pt x="2959100" y="812800"/>
                    </a:lnTo>
                    <a:lnTo>
                      <a:pt x="2651125" y="749300"/>
                    </a:lnTo>
                    <a:lnTo>
                      <a:pt x="2638425" y="701675"/>
                    </a:lnTo>
                    <a:lnTo>
                      <a:pt x="2486025" y="663575"/>
                    </a:lnTo>
                    <a:lnTo>
                      <a:pt x="2470150" y="701675"/>
                    </a:lnTo>
                    <a:lnTo>
                      <a:pt x="1422400" y="454025"/>
                    </a:lnTo>
                    <a:lnTo>
                      <a:pt x="1406525" y="520700"/>
                    </a:lnTo>
                    <a:lnTo>
                      <a:pt x="1323975" y="485775"/>
                    </a:lnTo>
                    <a:lnTo>
                      <a:pt x="1285875" y="530225"/>
                    </a:lnTo>
                    <a:lnTo>
                      <a:pt x="1009650" y="463550"/>
                    </a:lnTo>
                    <a:lnTo>
                      <a:pt x="949325" y="485775"/>
                    </a:lnTo>
                    <a:lnTo>
                      <a:pt x="850900" y="574675"/>
                    </a:lnTo>
                    <a:lnTo>
                      <a:pt x="739775" y="546100"/>
                    </a:lnTo>
                    <a:lnTo>
                      <a:pt x="730250" y="479425"/>
                    </a:lnTo>
                    <a:lnTo>
                      <a:pt x="806450" y="400050"/>
                    </a:lnTo>
                    <a:lnTo>
                      <a:pt x="377825" y="371475"/>
                    </a:lnTo>
                    <a:lnTo>
                      <a:pt x="120650" y="320675"/>
                    </a:lnTo>
                    <a:lnTo>
                      <a:pt x="50800" y="288925"/>
                    </a:lnTo>
                    <a:lnTo>
                      <a:pt x="6350" y="279400"/>
                    </a:lnTo>
                    <a:lnTo>
                      <a:pt x="0" y="20002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4203700" y="3746500"/>
                <a:ext cx="1327150" cy="520700"/>
              </a:xfrm>
              <a:custGeom>
                <a:avLst/>
                <a:gdLst>
                  <a:gd name="connsiteX0" fmla="*/ 1082675 w 1327150"/>
                  <a:gd name="connsiteY0" fmla="*/ 488950 h 520700"/>
                  <a:gd name="connsiteX1" fmla="*/ 1238250 w 1327150"/>
                  <a:gd name="connsiteY1" fmla="*/ 520700 h 520700"/>
                  <a:gd name="connsiteX2" fmla="*/ 1327150 w 1327150"/>
                  <a:gd name="connsiteY2" fmla="*/ 327025 h 520700"/>
                  <a:gd name="connsiteX3" fmla="*/ 1320800 w 1327150"/>
                  <a:gd name="connsiteY3" fmla="*/ 250825 h 520700"/>
                  <a:gd name="connsiteX4" fmla="*/ 644525 w 1327150"/>
                  <a:gd name="connsiteY4" fmla="*/ 142875 h 520700"/>
                  <a:gd name="connsiteX5" fmla="*/ 631825 w 1327150"/>
                  <a:gd name="connsiteY5" fmla="*/ 174625 h 520700"/>
                  <a:gd name="connsiteX6" fmla="*/ 596900 w 1327150"/>
                  <a:gd name="connsiteY6" fmla="*/ 168275 h 520700"/>
                  <a:gd name="connsiteX7" fmla="*/ 587375 w 1327150"/>
                  <a:gd name="connsiteY7" fmla="*/ 98425 h 520700"/>
                  <a:gd name="connsiteX8" fmla="*/ 47625 w 1327150"/>
                  <a:gd name="connsiteY8" fmla="*/ 0 h 520700"/>
                  <a:gd name="connsiteX9" fmla="*/ 6350 w 1327150"/>
                  <a:gd name="connsiteY9" fmla="*/ 60325 h 520700"/>
                  <a:gd name="connsiteX10" fmla="*/ 0 w 1327150"/>
                  <a:gd name="connsiteY10" fmla="*/ 174625 h 520700"/>
                  <a:gd name="connsiteX11" fmla="*/ 968375 w 1327150"/>
                  <a:gd name="connsiteY11" fmla="*/ 333375 h 520700"/>
                  <a:gd name="connsiteX12" fmla="*/ 968375 w 1327150"/>
                  <a:gd name="connsiteY12" fmla="*/ 412750 h 520700"/>
                  <a:gd name="connsiteX13" fmla="*/ 1066800 w 1327150"/>
                  <a:gd name="connsiteY13" fmla="*/ 441325 h 520700"/>
                  <a:gd name="connsiteX14" fmla="*/ 1082675 w 1327150"/>
                  <a:gd name="connsiteY14" fmla="*/ 48895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7150" h="520700">
                    <a:moveTo>
                      <a:pt x="1082675" y="488950"/>
                    </a:moveTo>
                    <a:lnTo>
                      <a:pt x="1238250" y="520700"/>
                    </a:lnTo>
                    <a:lnTo>
                      <a:pt x="1327150" y="327025"/>
                    </a:lnTo>
                    <a:lnTo>
                      <a:pt x="1320800" y="250825"/>
                    </a:lnTo>
                    <a:lnTo>
                      <a:pt x="644525" y="142875"/>
                    </a:lnTo>
                    <a:lnTo>
                      <a:pt x="631825" y="174625"/>
                    </a:lnTo>
                    <a:lnTo>
                      <a:pt x="596900" y="168275"/>
                    </a:lnTo>
                    <a:lnTo>
                      <a:pt x="587375" y="98425"/>
                    </a:lnTo>
                    <a:lnTo>
                      <a:pt x="47625" y="0"/>
                    </a:lnTo>
                    <a:lnTo>
                      <a:pt x="6350" y="60325"/>
                    </a:lnTo>
                    <a:lnTo>
                      <a:pt x="0" y="174625"/>
                    </a:lnTo>
                    <a:lnTo>
                      <a:pt x="968375" y="333375"/>
                    </a:lnTo>
                    <a:lnTo>
                      <a:pt x="968375" y="412750"/>
                    </a:lnTo>
                    <a:lnTo>
                      <a:pt x="1066800" y="441325"/>
                    </a:lnTo>
                    <a:lnTo>
                      <a:pt x="1082675" y="48895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Forme libre 23"/>
              <p:cNvSpPr/>
              <p:nvPr/>
            </p:nvSpPr>
            <p:spPr>
              <a:xfrm>
                <a:off x="3565525" y="3883025"/>
                <a:ext cx="625475" cy="254000"/>
              </a:xfrm>
              <a:custGeom>
                <a:avLst/>
                <a:gdLst>
                  <a:gd name="connsiteX0" fmla="*/ 0 w 625475"/>
                  <a:gd name="connsiteY0" fmla="*/ 142875 h 254000"/>
                  <a:gd name="connsiteX1" fmla="*/ 469900 w 625475"/>
                  <a:gd name="connsiteY1" fmla="*/ 254000 h 254000"/>
                  <a:gd name="connsiteX2" fmla="*/ 542925 w 625475"/>
                  <a:gd name="connsiteY2" fmla="*/ 190500 h 254000"/>
                  <a:gd name="connsiteX3" fmla="*/ 625475 w 625475"/>
                  <a:gd name="connsiteY3" fmla="*/ 88900 h 254000"/>
                  <a:gd name="connsiteX4" fmla="*/ 593725 w 625475"/>
                  <a:gd name="connsiteY4" fmla="*/ 41275 h 254000"/>
                  <a:gd name="connsiteX5" fmla="*/ 327025 w 625475"/>
                  <a:gd name="connsiteY5" fmla="*/ 0 h 254000"/>
                  <a:gd name="connsiteX6" fmla="*/ 292100 w 625475"/>
                  <a:gd name="connsiteY6" fmla="*/ 82550 h 254000"/>
                  <a:gd name="connsiteX7" fmla="*/ 203200 w 625475"/>
                  <a:gd name="connsiteY7" fmla="*/ 73025 h 254000"/>
                  <a:gd name="connsiteX8" fmla="*/ 174625 w 625475"/>
                  <a:gd name="connsiteY8" fmla="*/ 79375 h 254000"/>
                  <a:gd name="connsiteX9" fmla="*/ 41275 w 625475"/>
                  <a:gd name="connsiteY9" fmla="*/ 53975 h 254000"/>
                  <a:gd name="connsiteX10" fmla="*/ 0 w 625475"/>
                  <a:gd name="connsiteY10" fmla="*/ 82550 h 254000"/>
                  <a:gd name="connsiteX11" fmla="*/ 0 w 625475"/>
                  <a:gd name="connsiteY11" fmla="*/ 142875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5475" h="254000">
                    <a:moveTo>
                      <a:pt x="0" y="142875"/>
                    </a:moveTo>
                    <a:lnTo>
                      <a:pt x="469900" y="254000"/>
                    </a:lnTo>
                    <a:lnTo>
                      <a:pt x="542925" y="190500"/>
                    </a:lnTo>
                    <a:lnTo>
                      <a:pt x="625475" y="88900"/>
                    </a:lnTo>
                    <a:lnTo>
                      <a:pt x="593725" y="41275"/>
                    </a:lnTo>
                    <a:lnTo>
                      <a:pt x="327025" y="0"/>
                    </a:lnTo>
                    <a:lnTo>
                      <a:pt x="292100" y="82550"/>
                    </a:lnTo>
                    <a:lnTo>
                      <a:pt x="203200" y="73025"/>
                    </a:lnTo>
                    <a:lnTo>
                      <a:pt x="174625" y="79375"/>
                    </a:lnTo>
                    <a:lnTo>
                      <a:pt x="41275" y="53975"/>
                    </a:lnTo>
                    <a:lnTo>
                      <a:pt x="0" y="82550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5819775" y="4286250"/>
                <a:ext cx="762000" cy="364331"/>
              </a:xfrm>
              <a:custGeom>
                <a:avLst/>
                <a:gdLst>
                  <a:gd name="connsiteX0" fmla="*/ 0 w 762000"/>
                  <a:gd name="connsiteY0" fmla="*/ 240506 h 364331"/>
                  <a:gd name="connsiteX1" fmla="*/ 628650 w 762000"/>
                  <a:gd name="connsiteY1" fmla="*/ 364331 h 364331"/>
                  <a:gd name="connsiteX2" fmla="*/ 654844 w 762000"/>
                  <a:gd name="connsiteY2" fmla="*/ 288131 h 364331"/>
                  <a:gd name="connsiteX3" fmla="*/ 645319 w 762000"/>
                  <a:gd name="connsiteY3" fmla="*/ 190500 h 364331"/>
                  <a:gd name="connsiteX4" fmla="*/ 754856 w 762000"/>
                  <a:gd name="connsiteY4" fmla="*/ 202406 h 364331"/>
                  <a:gd name="connsiteX5" fmla="*/ 762000 w 762000"/>
                  <a:gd name="connsiteY5" fmla="*/ 57150 h 364331"/>
                  <a:gd name="connsiteX6" fmla="*/ 650081 w 762000"/>
                  <a:gd name="connsiteY6" fmla="*/ 38100 h 364331"/>
                  <a:gd name="connsiteX7" fmla="*/ 650081 w 762000"/>
                  <a:gd name="connsiteY7" fmla="*/ 121444 h 364331"/>
                  <a:gd name="connsiteX8" fmla="*/ 547688 w 762000"/>
                  <a:gd name="connsiteY8" fmla="*/ 109538 h 364331"/>
                  <a:gd name="connsiteX9" fmla="*/ 547688 w 762000"/>
                  <a:gd name="connsiteY9" fmla="*/ 221456 h 364331"/>
                  <a:gd name="connsiteX10" fmla="*/ 466725 w 762000"/>
                  <a:gd name="connsiteY10" fmla="*/ 204788 h 364331"/>
                  <a:gd name="connsiteX11" fmla="*/ 481013 w 762000"/>
                  <a:gd name="connsiteY11" fmla="*/ 92869 h 364331"/>
                  <a:gd name="connsiteX12" fmla="*/ 276225 w 762000"/>
                  <a:gd name="connsiteY12" fmla="*/ 54769 h 364331"/>
                  <a:gd name="connsiteX13" fmla="*/ 250031 w 762000"/>
                  <a:gd name="connsiteY13" fmla="*/ 161925 h 364331"/>
                  <a:gd name="connsiteX14" fmla="*/ 176213 w 762000"/>
                  <a:gd name="connsiteY14" fmla="*/ 145256 h 364331"/>
                  <a:gd name="connsiteX15" fmla="*/ 192881 w 762000"/>
                  <a:gd name="connsiteY15" fmla="*/ 21431 h 364331"/>
                  <a:gd name="connsiteX16" fmla="*/ 50006 w 762000"/>
                  <a:gd name="connsiteY16" fmla="*/ 0 h 364331"/>
                  <a:gd name="connsiteX17" fmla="*/ 0 w 762000"/>
                  <a:gd name="connsiteY17" fmla="*/ 240506 h 36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2000" h="364331">
                    <a:moveTo>
                      <a:pt x="0" y="240506"/>
                    </a:moveTo>
                    <a:lnTo>
                      <a:pt x="628650" y="364331"/>
                    </a:lnTo>
                    <a:lnTo>
                      <a:pt x="654844" y="288131"/>
                    </a:lnTo>
                    <a:lnTo>
                      <a:pt x="645319" y="190500"/>
                    </a:lnTo>
                    <a:lnTo>
                      <a:pt x="754856" y="202406"/>
                    </a:lnTo>
                    <a:lnTo>
                      <a:pt x="762000" y="57150"/>
                    </a:lnTo>
                    <a:lnTo>
                      <a:pt x="650081" y="38100"/>
                    </a:lnTo>
                    <a:lnTo>
                      <a:pt x="650081" y="121444"/>
                    </a:lnTo>
                    <a:lnTo>
                      <a:pt x="547688" y="109538"/>
                    </a:lnTo>
                    <a:lnTo>
                      <a:pt x="547688" y="221456"/>
                    </a:lnTo>
                    <a:lnTo>
                      <a:pt x="466725" y="204788"/>
                    </a:lnTo>
                    <a:lnTo>
                      <a:pt x="481013" y="92869"/>
                    </a:lnTo>
                    <a:lnTo>
                      <a:pt x="276225" y="54769"/>
                    </a:lnTo>
                    <a:lnTo>
                      <a:pt x="250031" y="161925"/>
                    </a:lnTo>
                    <a:lnTo>
                      <a:pt x="176213" y="145256"/>
                    </a:lnTo>
                    <a:lnTo>
                      <a:pt x="192881" y="21431"/>
                    </a:lnTo>
                    <a:lnTo>
                      <a:pt x="50006" y="0"/>
                    </a:lnTo>
                    <a:lnTo>
                      <a:pt x="0" y="240506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/>
                <a:endParaRPr lang="fr-FR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" name="Ellipse 1"/>
            <p:cNvSpPr>
              <a:spLocks noChangeAspect="1"/>
            </p:cNvSpPr>
            <p:nvPr/>
          </p:nvSpPr>
          <p:spPr>
            <a:xfrm>
              <a:off x="6812534" y="4099074"/>
              <a:ext cx="707346" cy="449709"/>
            </a:xfrm>
            <a:prstGeom prst="ellipse">
              <a:avLst/>
            </a:prstGeom>
            <a:solidFill>
              <a:srgbClr val="92D050">
                <a:alpha val="58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5AD0951-A0CD-4D08-8F19-5C7129B78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418" y="902082"/>
            <a:ext cx="2258568" cy="10195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EE1D5F-7146-4EAA-9380-31DFC050C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674" y="2023682"/>
            <a:ext cx="2293312" cy="17284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6CC861-7F0A-6A76-4425-02F085BF8671}"/>
              </a:ext>
            </a:extLst>
          </p:cNvPr>
          <p:cNvSpPr txBox="1"/>
          <p:nvPr/>
        </p:nvSpPr>
        <p:spPr>
          <a:xfrm>
            <a:off x="240030" y="1234440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SOLEIL</a:t>
            </a:r>
            <a:br>
              <a:rPr lang="fr-FR" dirty="0"/>
            </a:br>
            <a:r>
              <a:rPr lang="fr-FR" dirty="0"/>
              <a:t>~2km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07F1681-C887-D1C3-998D-5C2E8592CBC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268730" y="1557606"/>
            <a:ext cx="1378980" cy="0"/>
          </a:xfrm>
          <a:prstGeom prst="straightConnector1">
            <a:avLst/>
          </a:prstGeom>
          <a:ln w="635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46A2E9A-7B85-1372-158B-1DDF7AC7573D}"/>
              </a:ext>
            </a:extLst>
          </p:cNvPr>
          <p:cNvSpPr txBox="1"/>
          <p:nvPr/>
        </p:nvSpPr>
        <p:spPr>
          <a:xfrm>
            <a:off x="100210" y="2360373"/>
            <a:ext cx="1248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Using</a:t>
            </a:r>
            <a:r>
              <a:rPr lang="fr-FR" i="1" dirty="0"/>
              <a:t> the former LURE DCI building</a:t>
            </a:r>
          </a:p>
        </p:txBody>
      </p:sp>
    </p:spTree>
    <p:extLst>
      <p:ext uri="{BB962C8B-B14F-4D97-AF65-F5344CB8AC3E}">
        <p14:creationId xmlns:p14="http://schemas.microsoft.com/office/powerpoint/2010/main" val="38294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2"/>
    </mc:Choice>
    <mc:Fallback xmlns="">
      <p:transition spd="slow" advTm="3784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6">
            <a:extLst>
              <a:ext uri="{FF2B5EF4-FFF2-40B4-BE49-F238E27FC236}">
                <a16:creationId xmlns:a16="http://schemas.microsoft.com/office/drawing/2014/main" id="{23A0E11E-70B6-64BD-E71D-10F44EF73BA9}"/>
              </a:ext>
            </a:extLst>
          </p:cNvPr>
          <p:cNvSpPr txBox="1">
            <a:spLocks/>
          </p:cNvSpPr>
          <p:nvPr/>
        </p:nvSpPr>
        <p:spPr bwMode="auto">
          <a:xfrm>
            <a:off x="78318" y="38874"/>
            <a:ext cx="8598907" cy="68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b="1" dirty="0" err="1"/>
              <a:t>ThomX</a:t>
            </a:r>
            <a:r>
              <a:rPr lang="en-GB" b="1" dirty="0"/>
              <a:t> facility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B9479AA-396A-072D-0E05-A9A7D0105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67" y="5966092"/>
            <a:ext cx="26461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 err="1">
                <a:latin typeface="DejaVuSans"/>
              </a:rPr>
              <a:t>ThomX</a:t>
            </a:r>
            <a:r>
              <a:rPr lang="en-GB" altLang="en-US" b="1" dirty="0">
                <a:latin typeface="DejaVuSans"/>
              </a:rPr>
              <a:t> is a demonstrator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latin typeface="DejaVuSans"/>
              </a:rPr>
              <a:t>&amp; research platform </a:t>
            </a:r>
            <a:endParaRPr lang="en-GB" altLang="en-US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784C680-DA6D-6CE3-67CB-A830F85B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002" y="6134850"/>
            <a:ext cx="50559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i="1" dirty="0">
                <a:latin typeface="DejaVuSans"/>
              </a:rPr>
              <a:t>Compact X-ray source, affordable for museums, hospitals…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80558-AF0B-AD1F-6297-0A3FDB39C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5" y="4774065"/>
            <a:ext cx="3384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i="1" dirty="0">
                <a:latin typeface="DejaVuSans"/>
              </a:rPr>
              <a:t>Users: cultural heritage, bio-medical and therapy applications, crystallography, X-ray imaging…  </a:t>
            </a:r>
            <a:endParaRPr lang="en-US" altLang="en-US" sz="1600" i="1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01F84D29-D153-F801-69BA-CF024CAC0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319" y="150116"/>
            <a:ext cx="673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latin typeface="DejaVuSans"/>
              </a:rPr>
              <a:t>ThomX</a:t>
            </a:r>
            <a:r>
              <a:rPr lang="en-US" altLang="en-US" dirty="0">
                <a:latin typeface="DejaVuSans"/>
              </a:rPr>
              <a:t> target is a high AVERAGE FLUX </a:t>
            </a: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➔</a:t>
            </a:r>
            <a:r>
              <a:rPr lang="en-US" altLang="en-US" dirty="0">
                <a:latin typeface="DejaVuSans"/>
              </a:rPr>
              <a:t> many electrons and laser photons colliding in a small volume at high frequency ! 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39041272-6C7A-BA3F-01E8-5C90414AD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90" y="2632494"/>
            <a:ext cx="3278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6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ts val="1000"/>
              </a:spcBef>
              <a:buClr>
                <a:srgbClr val="FF6F00"/>
              </a:buClr>
              <a:buSzPct val="80000"/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ts val="1000"/>
              </a:spcBef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703020202090204" pitchFamily="34" charset="0"/>
              <a:buChar char="—"/>
              <a:defRPr sz="1200">
                <a:solidFill>
                  <a:schemeClr val="tx1"/>
                </a:solidFill>
                <a:latin typeface="Trebuchet MS" panose="020B070302020209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5B31A5"/>
                </a:solidFill>
                <a:latin typeface="DejaVuSans"/>
              </a:rPr>
              <a:t>Maximize collision frequency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0070C0"/>
                </a:solidFill>
                <a:latin typeface="DejaVuSans"/>
              </a:rPr>
              <a:t>Maximize electron bunch charge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DejaVuSans"/>
              </a:rPr>
              <a:t>Maximize laser pulse power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FF7000"/>
                </a:solidFill>
                <a:latin typeface="DejaVuSans"/>
              </a:rPr>
              <a:t>Minimize source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7962C6-A909-59E2-84AB-0C5F808E61BE}"/>
                  </a:ext>
                </a:extLst>
              </p:cNvPr>
              <p:cNvSpPr txBox="1"/>
              <p:nvPr/>
            </p:nvSpPr>
            <p:spPr>
              <a:xfrm>
                <a:off x="490045" y="1366157"/>
                <a:ext cx="2201757" cy="787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5B31A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Ϝ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2400" b="1" i="1">
                              <a:solidFill>
                                <a:srgbClr val="5B31A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5B31A5"/>
                              </a:solidFill>
                              <a:latin typeface="Cambria Math" panose="02040503050406030204" pitchFamily="18" charset="0"/>
                            </a:rPr>
                            <m:t>𝒄𝒐𝒍𝒍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𝒑𝒉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78AC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78AC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78AC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>
                              <a:solidFill>
                                <a:srgbClr val="FF7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>
                              <a:solidFill>
                                <a:srgbClr val="FF7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rgbClr val="FF7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rgbClr val="FF7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FF7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rgbClr val="FF7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7962C6-A909-59E2-84AB-0C5F808E6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45" y="1366157"/>
                <a:ext cx="2201757" cy="787844"/>
              </a:xfrm>
              <a:prstGeom prst="rect">
                <a:avLst/>
              </a:prstGeom>
              <a:blipFill>
                <a:blip r:embed="rId3"/>
                <a:stretch>
                  <a:fillRect l="-2286" b="-6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A09AAFF2-CF49-2AAB-07D3-36367785D8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0ADE8E9-7567-0CDB-AC2A-BC6E8F4B2784}"/>
              </a:ext>
            </a:extLst>
          </p:cNvPr>
          <p:cNvGrpSpPr>
            <a:grpSpLocks noChangeAspect="1"/>
          </p:cNvGrpSpPr>
          <p:nvPr/>
        </p:nvGrpSpPr>
        <p:grpSpPr>
          <a:xfrm>
            <a:off x="3587483" y="1095532"/>
            <a:ext cx="7971260" cy="4056228"/>
            <a:chOff x="1703000" y="460796"/>
            <a:chExt cx="8640488" cy="4396769"/>
          </a:xfrm>
        </p:grpSpPr>
        <p:pic>
          <p:nvPicPr>
            <p:cNvPr id="5" name="Picture" descr="A description...">
              <a:extLst>
                <a:ext uri="{FF2B5EF4-FFF2-40B4-BE49-F238E27FC236}">
                  <a16:creationId xmlns:a16="http://schemas.microsoft.com/office/drawing/2014/main" id="{35CF8267-70E7-B5C5-1A17-C13463F60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03000" y="460796"/>
              <a:ext cx="8640488" cy="439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0B49EA4-3C6C-038E-FEA2-882C6B5D81F9}"/>
                </a:ext>
              </a:extLst>
            </p:cNvPr>
            <p:cNvSpPr txBox="1"/>
            <p:nvPr/>
          </p:nvSpPr>
          <p:spPr>
            <a:xfrm>
              <a:off x="1749908" y="2484000"/>
              <a:ext cx="710451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e</a:t>
              </a:r>
              <a:r>
                <a:rPr lang="en-US" sz="1100" b="1" baseline="30000" dirty="0">
                  <a:latin typeface="Calibri" panose="020F0502020204030204" pitchFamily="34" charset="0"/>
                </a:rPr>
                <a:t>-</a:t>
              </a:r>
              <a:r>
                <a:rPr lang="en-US" sz="1100" b="1" dirty="0">
                  <a:latin typeface="Calibri" panose="020F0502020204030204" pitchFamily="34" charset="0"/>
                </a:rPr>
                <a:t> beam  </a:t>
              </a:r>
            </a:p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dump</a:t>
              </a:r>
              <a:endParaRPr lang="fr-FR" sz="11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6AB1F42-D4A3-82EC-DA53-5FA7A8E0569B}"/>
                </a:ext>
              </a:extLst>
            </p:cNvPr>
            <p:cNvSpPr txBox="1"/>
            <p:nvPr/>
          </p:nvSpPr>
          <p:spPr>
            <a:xfrm rot="2040000">
              <a:off x="3668328" y="3844307"/>
              <a:ext cx="17107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Laser + 4 mirrors FP cavity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96BB8F2-6EB4-AEBC-6569-13143C6B6FC9}"/>
                </a:ext>
              </a:extLst>
            </p:cNvPr>
            <p:cNvSpPr txBox="1"/>
            <p:nvPr/>
          </p:nvSpPr>
          <p:spPr>
            <a:xfrm rot="2160000">
              <a:off x="6321039" y="4384307"/>
              <a:ext cx="6431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X-rays 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2EA783-7FC6-5A27-A062-CD85A8145205}"/>
                </a:ext>
              </a:extLst>
            </p:cNvPr>
            <p:cNvSpPr/>
            <p:nvPr/>
          </p:nvSpPr>
          <p:spPr>
            <a:xfrm>
              <a:off x="9407488" y="1224000"/>
              <a:ext cx="936000" cy="39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e</a:t>
              </a:r>
              <a:r>
                <a:rPr lang="en-US" sz="1100" b="1" baseline="30000" dirty="0">
                  <a:solidFill>
                    <a:schemeClr val="tx1"/>
                  </a:solidFill>
                  <a:latin typeface="Calibri" panose="020F0502020204030204" pitchFamily="34" charset="0"/>
                </a:rPr>
                <a:t>-</a:t>
              </a:r>
              <a:r>
                <a:rPr lang="en-U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beam</a:t>
              </a:r>
            </a:p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dump</a:t>
              </a:r>
              <a:endParaRPr lang="fr-FR" sz="11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4C778D3-1357-F7ED-96D0-9B0AB1ED3544}"/>
                </a:ext>
              </a:extLst>
            </p:cNvPr>
            <p:cNvSpPr txBox="1"/>
            <p:nvPr/>
          </p:nvSpPr>
          <p:spPr>
            <a:xfrm rot="2029774">
              <a:off x="7773018" y="1081963"/>
              <a:ext cx="2092239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Transfer line (transport &amp; </a:t>
              </a:r>
              <a:r>
                <a:rPr lang="en-US" sz="1100" b="1" dirty="0" err="1">
                  <a:latin typeface="Calibri" panose="020F0502020204030204" pitchFamily="34" charset="0"/>
                </a:rPr>
                <a:t>diags</a:t>
              </a:r>
              <a:r>
                <a:rPr lang="en-US" sz="1100" b="1" dirty="0">
                  <a:latin typeface="Calibri" panose="020F0502020204030204" pitchFamily="34" charset="0"/>
                </a:rPr>
                <a:t>.)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E7C73C-C809-F8C2-E69D-BE362E6C5409}"/>
                </a:ext>
              </a:extLst>
            </p:cNvPr>
            <p:cNvSpPr/>
            <p:nvPr/>
          </p:nvSpPr>
          <p:spPr>
            <a:xfrm rot="19920000">
              <a:off x="5085145" y="1394128"/>
              <a:ext cx="2376000" cy="28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>
                <a:solidFill>
                  <a:schemeClr val="tx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B58AE92-63FD-1CD8-61B3-DB57C201D25F}"/>
                </a:ext>
              </a:extLst>
            </p:cNvPr>
            <p:cNvSpPr txBox="1"/>
            <p:nvPr/>
          </p:nvSpPr>
          <p:spPr>
            <a:xfrm>
              <a:off x="6120081" y="2634088"/>
              <a:ext cx="56368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Ring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1D2BAD3-A767-5C01-C097-C1F6C4480F31}"/>
                </a:ext>
              </a:extLst>
            </p:cNvPr>
            <p:cNvSpPr txBox="1"/>
            <p:nvPr/>
          </p:nvSpPr>
          <p:spPr>
            <a:xfrm rot="19980000">
              <a:off x="7460428" y="3774407"/>
              <a:ext cx="1069524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Calibri" panose="020F0502020204030204" pitchFamily="34" charset="0"/>
                </a:rPr>
                <a:t>Injector + </a:t>
              </a:r>
              <a:r>
                <a:rPr lang="en-US" sz="1100" b="1" dirty="0" err="1">
                  <a:latin typeface="Calibri" panose="020F0502020204030204" pitchFamily="34" charset="0"/>
                </a:rPr>
                <a:t>Linac</a:t>
              </a:r>
              <a:endParaRPr lang="en-US" sz="11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941067C-966F-E057-7EE1-BF18E3BF2E76}"/>
              </a:ext>
            </a:extLst>
          </p:cNvPr>
          <p:cNvGrpSpPr/>
          <p:nvPr/>
        </p:nvGrpSpPr>
        <p:grpSpPr>
          <a:xfrm>
            <a:off x="8897969" y="4638238"/>
            <a:ext cx="3142833" cy="1547347"/>
            <a:chOff x="8816976" y="4617267"/>
            <a:chExt cx="3142833" cy="15473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C97AE1-164F-6A4F-FFB4-60BBE7F030B5}"/>
                </a:ext>
              </a:extLst>
            </p:cNvPr>
            <p:cNvSpPr/>
            <p:nvPr/>
          </p:nvSpPr>
          <p:spPr>
            <a:xfrm>
              <a:off x="8816976" y="4617267"/>
              <a:ext cx="3142833" cy="1547347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D10607C-1D40-6043-2807-01C13FCA6BD0}"/>
                </a:ext>
              </a:extLst>
            </p:cNvPr>
            <p:cNvGrpSpPr/>
            <p:nvPr/>
          </p:nvGrpSpPr>
          <p:grpSpPr>
            <a:xfrm>
              <a:off x="8893515" y="4636491"/>
              <a:ext cx="2987511" cy="1433689"/>
              <a:chOff x="5879977" y="5017175"/>
              <a:chExt cx="2987511" cy="1433689"/>
            </a:xfrm>
          </p:grpSpPr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5B91B5A2-F145-3324-519C-645736061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20000" flipV="1">
                <a:off x="6065145" y="5833567"/>
                <a:ext cx="1332000" cy="366713"/>
              </a:xfrm>
              <a:prstGeom prst="line">
                <a:avLst/>
              </a:prstGeom>
              <a:noFill/>
              <a:ln w="19050">
                <a:solidFill>
                  <a:srgbClr val="FFCCCC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709D9CB3-7F2E-3CD0-D2EF-77BFADCEA3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4698" y="5017175"/>
                <a:ext cx="202760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600" dirty="0" err="1">
                    <a:latin typeface="Calibri" panose="020F0502020204030204" pitchFamily="34" charset="0"/>
                  </a:rPr>
                  <a:t>E</a:t>
                </a:r>
                <a:r>
                  <a:rPr lang="en-US" altLang="fr-FR" sz="1600" baseline="-25000" dirty="0" err="1">
                    <a:latin typeface="Calibri" panose="020F0502020204030204" pitchFamily="34" charset="0"/>
                  </a:rPr>
                  <a:t>e</a:t>
                </a:r>
                <a:r>
                  <a:rPr lang="en-US" altLang="fr-FR" sz="1600" dirty="0">
                    <a:latin typeface="Calibri" panose="020F0502020204030204" pitchFamily="34" charset="0"/>
                  </a:rPr>
                  <a:t> = </a:t>
                </a:r>
                <a:r>
                  <a:rPr lang="en-US" altLang="fr-F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50 MeV </a:t>
                </a:r>
                <a:r>
                  <a:rPr lang="en-US" altLang="fr-FR" sz="16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:r>
                  <a:rPr lang="en-US" altLang="fr-FR" sz="16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70 MeV</a:t>
                </a:r>
                <a:endParaRPr lang="fr-FR" altLang="fr-FR" sz="1600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Text Box 40">
                <a:extLst>
                  <a:ext uri="{FF2B5EF4-FFF2-40B4-BE49-F238E27FC236}">
                    <a16:creationId xmlns:a16="http://schemas.microsoft.com/office/drawing/2014/main" id="{143FCA74-E0E2-F26A-EB6F-FAD87FF5C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71965" y="5617737"/>
                <a:ext cx="13791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45 keV </a:t>
                </a:r>
                <a:r>
                  <a:rPr lang="en-US" altLang="fr-FR" sz="14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90 keV</a:t>
                </a:r>
                <a:endParaRPr lang="fr-FR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25" name="Text Box 40">
                <a:extLst>
                  <a:ext uri="{FF2B5EF4-FFF2-40B4-BE49-F238E27FC236}">
                    <a16:creationId xmlns:a16="http://schemas.microsoft.com/office/drawing/2014/main" id="{1F17532B-051E-9C38-9CB8-15D6331DE8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8732" y="6143087"/>
                <a:ext cx="294875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 </a:t>
                </a:r>
                <a:r>
                  <a:rPr lang="en-US" altLang="fr-FR" sz="1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mrad</a:t>
                </a: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/22 </a:t>
                </a:r>
                <a:r>
                  <a:rPr lang="en-US" altLang="fr-FR" sz="14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keV</a:t>
                </a:r>
                <a:r>
                  <a:rPr lang="en-US" alt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altLang="fr-FR" sz="1400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 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7 </a:t>
                </a:r>
                <a:r>
                  <a:rPr lang="en-US" altLang="fr-FR" sz="1400" dirty="0" err="1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mrad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/ </a:t>
                </a:r>
                <a:r>
                  <a:rPr lang="en-US" altLang="fr-FR" sz="14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45 </a:t>
                </a:r>
                <a:r>
                  <a:rPr lang="en-US" altLang="fr-FR" sz="1400" dirty="0" err="1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keV</a:t>
                </a:r>
                <a:endParaRPr lang="fr-FR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C0F9D322-42BB-18D9-7206-FCBD8D2F4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8327" y="5798051"/>
                <a:ext cx="1296000" cy="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AutoShape 12">
                <a:extLst>
                  <a:ext uri="{FF2B5EF4-FFF2-40B4-BE49-F238E27FC236}">
                    <a16:creationId xmlns:a16="http://schemas.microsoft.com/office/drawing/2014/main" id="{C20B32F0-B014-701E-21F5-D8A4759B2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268814" y="5261168"/>
                <a:ext cx="641350" cy="1079500"/>
              </a:xfrm>
              <a:prstGeom prst="triangle">
                <a:avLst>
                  <a:gd name="adj" fmla="val 50000"/>
                </a:avLst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AutoShape 12">
                <a:extLst>
                  <a:ext uri="{FF2B5EF4-FFF2-40B4-BE49-F238E27FC236}">
                    <a16:creationId xmlns:a16="http://schemas.microsoft.com/office/drawing/2014/main" id="{F2F845DC-28DB-B0D3-8911-8B255CF54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393434" y="5255612"/>
                <a:ext cx="357187" cy="1079500"/>
              </a:xfrm>
              <a:prstGeom prst="triangle">
                <a:avLst>
                  <a:gd name="adj" fmla="val 50000"/>
                </a:avLst>
              </a:prstGeom>
              <a:solidFill>
                <a:srgbClr val="00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AutoShape 28">
                <a:extLst>
                  <a:ext uri="{FF2B5EF4-FFF2-40B4-BE49-F238E27FC236}">
                    <a16:creationId xmlns:a16="http://schemas.microsoft.com/office/drawing/2014/main" id="{785F4883-EA65-9C34-F2B5-6845D22C4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529165" y="5253231"/>
                <a:ext cx="161925" cy="1079500"/>
              </a:xfrm>
              <a:prstGeom prst="triangle">
                <a:avLst>
                  <a:gd name="adj" fmla="val 50000"/>
                </a:avLst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AutoShape 52">
                <a:extLst>
                  <a:ext uri="{FF2B5EF4-FFF2-40B4-BE49-F238E27FC236}">
                    <a16:creationId xmlns:a16="http://schemas.microsoft.com/office/drawing/2014/main" id="{ADFCE3F0-1BF3-6A60-D7D7-9754AD77EE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879977" y="5677093"/>
                <a:ext cx="223837" cy="222250"/>
              </a:xfrm>
              <a:prstGeom prst="irregularSeal1">
                <a:avLst/>
              </a:prstGeom>
              <a:solidFill>
                <a:srgbClr val="FF99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7" name="Oval 31">
                <a:extLst>
                  <a:ext uri="{FF2B5EF4-FFF2-40B4-BE49-F238E27FC236}">
                    <a16:creationId xmlns:a16="http://schemas.microsoft.com/office/drawing/2014/main" id="{82D16599-B7BB-F124-4BC2-14CD5E43F5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968903" y="5486593"/>
                <a:ext cx="269875" cy="633412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31">
                <a:extLst>
                  <a:ext uri="{FF2B5EF4-FFF2-40B4-BE49-F238E27FC236}">
                    <a16:creationId xmlns:a16="http://schemas.microsoft.com/office/drawing/2014/main" id="{95196526-D96E-203C-1D46-A2EF20FB28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035578" y="5605656"/>
                <a:ext cx="160337" cy="377825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32">
                <a:extLst>
                  <a:ext uri="{FF2B5EF4-FFF2-40B4-BE49-F238E27FC236}">
                    <a16:creationId xmlns:a16="http://schemas.microsoft.com/office/drawing/2014/main" id="{003F8588-2287-61F9-14F1-321AEDAD0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5740" y="5697731"/>
                <a:ext cx="92075" cy="182563"/>
              </a:xfrm>
              <a:prstGeom prst="ellipse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D4658ABE-A4B4-FC93-1FB1-4E2E9FEB8498}"/>
              </a:ext>
            </a:extLst>
          </p:cNvPr>
          <p:cNvSpPr txBox="1"/>
          <p:nvPr/>
        </p:nvSpPr>
        <p:spPr>
          <a:xfrm>
            <a:off x="8993902" y="6090848"/>
            <a:ext cx="31428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X-rays 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dirty="0" err="1"/>
              <a:t>scales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𝛄</a:t>
            </a:r>
            <a:r>
              <a:rPr lang="fr-FR" sz="1400" baseline="30000" dirty="0"/>
              <a:t>4</a:t>
            </a:r>
            <a:r>
              <a:rPr lang="fr-FR" sz="1400" dirty="0"/>
              <a:t>  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4FFABB39-DFD1-6E49-C0F7-6B2BFCE47819}"/>
              </a:ext>
            </a:extLst>
          </p:cNvPr>
          <p:cNvCxnSpPr>
            <a:cxnSpLocks/>
          </p:cNvCxnSpPr>
          <p:nvPr/>
        </p:nvCxnSpPr>
        <p:spPr>
          <a:xfrm>
            <a:off x="4920343" y="3832823"/>
            <a:ext cx="2264228" cy="1706807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9DBF9E97-C04F-EC9D-1CA8-A238760D5902}"/>
              </a:ext>
            </a:extLst>
          </p:cNvPr>
          <p:cNvSpPr txBox="1"/>
          <p:nvPr/>
        </p:nvSpPr>
        <p:spPr>
          <a:xfrm rot="2475700">
            <a:off x="5429485" y="4536874"/>
            <a:ext cx="518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7m</a:t>
            </a:r>
          </a:p>
        </p:txBody>
      </p:sp>
    </p:spTree>
    <p:extLst>
      <p:ext uri="{BB962C8B-B14F-4D97-AF65-F5344CB8AC3E}">
        <p14:creationId xmlns:p14="http://schemas.microsoft.com/office/powerpoint/2010/main" val="152972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55AD68B-888F-5584-88F5-28661F1A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19" y="80915"/>
            <a:ext cx="8598907" cy="686196"/>
          </a:xfrm>
        </p:spPr>
        <p:txBody>
          <a:bodyPr/>
          <a:lstStyle/>
          <a:p>
            <a:pPr algn="l"/>
            <a:r>
              <a:rPr lang="en-GB" altLang="fr-FR" b="1" dirty="0" err="1">
                <a:ea typeface="ＭＳ Ｐゴシック" panose="020B0600070205080204" pitchFamily="34" charset="-128"/>
              </a:rPr>
              <a:t>ThomX</a:t>
            </a:r>
            <a:r>
              <a:rPr lang="en-GB" altLang="fr-FR" b="1" dirty="0">
                <a:ea typeface="ＭＳ Ｐゴシック" panose="020B0600070205080204" pitchFamily="34" charset="-128"/>
              </a:rPr>
              <a:t> facility: milestones</a:t>
            </a:r>
            <a:endParaRPr lang="en-GB" b="1" dirty="0"/>
          </a:p>
        </p:txBody>
      </p:sp>
      <p:sp>
        <p:nvSpPr>
          <p:cNvPr id="17" name="ZoneTexte 10">
            <a:extLst>
              <a:ext uri="{FF2B5EF4-FFF2-40B4-BE49-F238E27FC236}">
                <a16:creationId xmlns:a16="http://schemas.microsoft.com/office/drawing/2014/main" id="{62994C5F-8095-33DC-C6C6-77948C06F73C}"/>
              </a:ext>
            </a:extLst>
          </p:cNvPr>
          <p:cNvSpPr txBox="1"/>
          <p:nvPr/>
        </p:nvSpPr>
        <p:spPr>
          <a:xfrm>
            <a:off x="371403" y="4571487"/>
            <a:ext cx="6360642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ea typeface="ＭＳ Ｐゴシック" panose="020B0600070205080204" pitchFamily="34" charset="-128"/>
              </a:rPr>
              <a:t>Budget : National Research Agency (ANR) /</a:t>
            </a:r>
            <a:r>
              <a:rPr lang="en-GB" dirty="0" err="1">
                <a:ea typeface="ＭＳ Ｐゴシック" panose="020B0600070205080204" pitchFamily="34" charset="-128"/>
              </a:rPr>
              <a:t>Equipex</a:t>
            </a:r>
            <a:r>
              <a:rPr lang="en-GB" dirty="0">
                <a:ea typeface="ＭＳ Ｐゴシック" panose="020B0600070205080204" pitchFamily="34" charset="-128"/>
              </a:rPr>
              <a:t> </a:t>
            </a:r>
            <a:r>
              <a:rPr lang="en-GB" dirty="0"/>
              <a:t> 12 M</a:t>
            </a:r>
            <a:r>
              <a:rPr lang="en-GB" dirty="0">
                <a:ea typeface="ＭＳ Ｐゴシック" panose="020B0600070205080204" pitchFamily="34" charset="-128"/>
              </a:rPr>
              <a:t>€</a:t>
            </a:r>
          </a:p>
          <a:p>
            <a:pPr>
              <a:defRPr/>
            </a:pPr>
            <a:r>
              <a:rPr lang="en-GB" dirty="0">
                <a:ea typeface="ＭＳ Ｐゴシック" panose="020B0600070205080204" pitchFamily="34" charset="-128"/>
              </a:rPr>
              <a:t>Installation and operation (2012-2023)</a:t>
            </a: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FBAD03D0-CE41-9198-AC37-F24F5E14BA66}"/>
              </a:ext>
            </a:extLst>
          </p:cNvPr>
          <p:cNvSpPr txBox="1"/>
          <p:nvPr/>
        </p:nvSpPr>
        <p:spPr>
          <a:xfrm>
            <a:off x="7163560" y="4739097"/>
            <a:ext cx="4927951" cy="95744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altLang="fr-FR" sz="1811" dirty="0"/>
              <a:t>8 French partners :</a:t>
            </a:r>
          </a:p>
          <a:p>
            <a:r>
              <a:rPr lang="en-GB" altLang="fr-FR" sz="1811" dirty="0"/>
              <a:t>LAL/</a:t>
            </a:r>
            <a:r>
              <a:rPr lang="en-GB" altLang="fr-FR" sz="1811" dirty="0" err="1"/>
              <a:t>IJCLab</a:t>
            </a:r>
            <a:r>
              <a:rPr lang="en-GB" altLang="fr-FR" sz="1811" dirty="0"/>
              <a:t>, SOLEIL, CELIA, LAMS, ESRF, NEEL, </a:t>
            </a:r>
            <a:r>
              <a:rPr lang="en-GB" sz="2000" dirty="0" err="1"/>
              <a:t>INSERM</a:t>
            </a:r>
            <a:r>
              <a:rPr lang="en-GB" altLang="fr-FR" sz="1811" dirty="0" err="1"/>
              <a:t>,Thalès</a:t>
            </a:r>
            <a:r>
              <a:rPr lang="en-GB" altLang="fr-FR" sz="1811" dirty="0"/>
              <a:t> </a:t>
            </a:r>
          </a:p>
        </p:txBody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728A2E42-FBD8-E17E-DFF5-7AD4E526FA50}"/>
              </a:ext>
            </a:extLst>
          </p:cNvPr>
          <p:cNvSpPr txBox="1"/>
          <p:nvPr/>
        </p:nvSpPr>
        <p:spPr>
          <a:xfrm>
            <a:off x="371403" y="5468247"/>
            <a:ext cx="2821606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a typeface="ＭＳ Ｐゴシック" panose="020B0600070205080204" pitchFamily="34" charset="-128"/>
              </a:rPr>
              <a:t>Civil engineering: 2,2 M€</a:t>
            </a:r>
          </a:p>
          <a:p>
            <a:pPr>
              <a:defRPr/>
            </a:pPr>
            <a:r>
              <a:rPr lang="en-GB" dirty="0">
                <a:ea typeface="ＭＳ Ｐゴシック" panose="020B0600070205080204" pitchFamily="34" charset="-128"/>
              </a:rPr>
              <a:t>(local Essonne funding)</a:t>
            </a:r>
          </a:p>
        </p:txBody>
      </p:sp>
      <p:sp>
        <p:nvSpPr>
          <p:cNvPr id="20" name="ZoneTexte 12">
            <a:extLst>
              <a:ext uri="{FF2B5EF4-FFF2-40B4-BE49-F238E27FC236}">
                <a16:creationId xmlns:a16="http://schemas.microsoft.com/office/drawing/2014/main" id="{ED229E8E-AC90-039D-8115-50981471F5B5}"/>
              </a:ext>
            </a:extLst>
          </p:cNvPr>
          <p:cNvSpPr txBox="1"/>
          <p:nvPr/>
        </p:nvSpPr>
        <p:spPr>
          <a:xfrm>
            <a:off x="3327265" y="5475300"/>
            <a:ext cx="3702039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a typeface="ＭＳ Ｐゴシック" panose="020B0600070205080204" pitchFamily="34" charset="-128"/>
              </a:rPr>
              <a:t>University Paris-Sud, CNRS/IN2P3,</a:t>
            </a:r>
          </a:p>
          <a:p>
            <a:pPr>
              <a:defRPr/>
            </a:pPr>
            <a:r>
              <a:rPr lang="en-GB" dirty="0">
                <a:ea typeface="ＭＳ Ｐゴシック" panose="020B0600070205080204" pitchFamily="34" charset="-128"/>
              </a:rPr>
              <a:t>SESAME, </a:t>
            </a:r>
            <a:r>
              <a:rPr lang="en-GB" dirty="0" err="1">
                <a:ea typeface="ＭＳ Ｐゴシック" panose="020B0600070205080204" pitchFamily="34" charset="-128"/>
              </a:rPr>
              <a:t>IJCLab</a:t>
            </a:r>
            <a:r>
              <a:rPr lang="en-GB" dirty="0">
                <a:ea typeface="ＭＳ Ｐゴシック" panose="020B0600070205080204" pitchFamily="34" charset="-128"/>
              </a:rPr>
              <a:t> : ~ 1 M€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B71BA7C-4AF1-1364-746C-4DCF0E5D8F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3E18ED-4A98-7A1B-6886-0A283B835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/>
          <a:stretch/>
        </p:blipFill>
        <p:spPr>
          <a:xfrm>
            <a:off x="147555" y="309755"/>
            <a:ext cx="9551651" cy="426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A2B35-80E2-2C42-C900-797A02E2E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314" y="1992957"/>
            <a:ext cx="1917591" cy="10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88559-3059-BF7B-E095-3203A0680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9DC82E94-7ACD-5E24-306E-1909982FE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1" y="124690"/>
            <a:ext cx="2906213" cy="16110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9" name="Groupe 20">
            <a:extLst>
              <a:ext uri="{FF2B5EF4-FFF2-40B4-BE49-F238E27FC236}">
                <a16:creationId xmlns:a16="http://schemas.microsoft.com/office/drawing/2014/main" id="{DFFE1C48-E6C8-D876-2E22-01BA04C0AA89}"/>
              </a:ext>
            </a:extLst>
          </p:cNvPr>
          <p:cNvGrpSpPr/>
          <p:nvPr/>
        </p:nvGrpSpPr>
        <p:grpSpPr>
          <a:xfrm>
            <a:off x="3106559" y="124690"/>
            <a:ext cx="2920532" cy="1654311"/>
            <a:chOff x="1453606" y="576409"/>
            <a:chExt cx="2920532" cy="1654311"/>
          </a:xfrm>
        </p:grpSpPr>
        <p:pic>
          <p:nvPicPr>
            <p:cNvPr id="10" name="Image 22">
              <a:extLst>
                <a:ext uri="{FF2B5EF4-FFF2-40B4-BE49-F238E27FC236}">
                  <a16:creationId xmlns:a16="http://schemas.microsoft.com/office/drawing/2014/main" id="{E1BB5C7C-5AB6-9D04-0F31-40A60F69D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3606" y="576409"/>
              <a:ext cx="2920532" cy="163503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ZoneTexte 28">
              <a:extLst>
                <a:ext uri="{FF2B5EF4-FFF2-40B4-BE49-F238E27FC236}">
                  <a16:creationId xmlns:a16="http://schemas.microsoft.com/office/drawing/2014/main" id="{B6F0BB51-AB18-D4A5-1C1E-A5DB99288A7C}"/>
                </a:ext>
              </a:extLst>
            </p:cNvPr>
            <p:cNvSpPr txBox="1"/>
            <p:nvPr/>
          </p:nvSpPr>
          <p:spPr>
            <a:xfrm>
              <a:off x="1504455" y="1948014"/>
              <a:ext cx="1835759" cy="282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RING plates alignement</a:t>
              </a:r>
            </a:p>
          </p:txBody>
        </p:sp>
      </p:grpSp>
      <p:sp>
        <p:nvSpPr>
          <p:cNvPr id="12" name="ZoneTexte 29">
            <a:extLst>
              <a:ext uri="{FF2B5EF4-FFF2-40B4-BE49-F238E27FC236}">
                <a16:creationId xmlns:a16="http://schemas.microsoft.com/office/drawing/2014/main" id="{C7BA958A-B988-7494-C96C-D819CDE4D463}"/>
              </a:ext>
            </a:extLst>
          </p:cNvPr>
          <p:cNvSpPr txBox="1"/>
          <p:nvPr/>
        </p:nvSpPr>
        <p:spPr>
          <a:xfrm>
            <a:off x="191720" y="1496295"/>
            <a:ext cx="1336135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37" b="1" dirty="0">
                <a:solidFill>
                  <a:schemeClr val="bg1"/>
                </a:solidFill>
                <a:latin typeface="Garamond" panose="02020404030301010803" pitchFamily="18" charset="0"/>
              </a:rPr>
              <a:t>Civil engineering</a:t>
            </a:r>
          </a:p>
        </p:txBody>
      </p:sp>
      <p:grpSp>
        <p:nvGrpSpPr>
          <p:cNvPr id="13" name="Groupe 7">
            <a:extLst>
              <a:ext uri="{FF2B5EF4-FFF2-40B4-BE49-F238E27FC236}">
                <a16:creationId xmlns:a16="http://schemas.microsoft.com/office/drawing/2014/main" id="{9CEF9413-9489-341A-9018-92ECEEC14FB4}"/>
              </a:ext>
            </a:extLst>
          </p:cNvPr>
          <p:cNvGrpSpPr/>
          <p:nvPr/>
        </p:nvGrpSpPr>
        <p:grpSpPr>
          <a:xfrm>
            <a:off x="6127133" y="124690"/>
            <a:ext cx="2840221" cy="2327586"/>
            <a:chOff x="4785381" y="566723"/>
            <a:chExt cx="3031649" cy="2327586"/>
          </a:xfrm>
        </p:grpSpPr>
        <p:pic>
          <p:nvPicPr>
            <p:cNvPr id="14" name="Image 19">
              <a:extLst>
                <a:ext uri="{FF2B5EF4-FFF2-40B4-BE49-F238E27FC236}">
                  <a16:creationId xmlns:a16="http://schemas.microsoft.com/office/drawing/2014/main" id="{B7C5A70C-D0C8-07C5-C173-AE7E63D2E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5381" y="566723"/>
              <a:ext cx="3031649" cy="23275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6" name="ZoneTexte 24">
              <a:extLst>
                <a:ext uri="{FF2B5EF4-FFF2-40B4-BE49-F238E27FC236}">
                  <a16:creationId xmlns:a16="http://schemas.microsoft.com/office/drawing/2014/main" id="{3E4474D9-658B-8901-E2A5-AB1826AF05B2}"/>
                </a:ext>
              </a:extLst>
            </p:cNvPr>
            <p:cNvSpPr txBox="1"/>
            <p:nvPr/>
          </p:nvSpPr>
          <p:spPr>
            <a:xfrm>
              <a:off x="6248926" y="2235278"/>
              <a:ext cx="755336" cy="473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X-LINE</a:t>
              </a:r>
            </a:p>
            <a:p>
              <a:pPr algn="ctr"/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table</a:t>
              </a:r>
            </a:p>
          </p:txBody>
        </p:sp>
      </p:grpSp>
      <p:pic>
        <p:nvPicPr>
          <p:cNvPr id="17" name="Image 1">
            <a:extLst>
              <a:ext uri="{FF2B5EF4-FFF2-40B4-BE49-F238E27FC236}">
                <a16:creationId xmlns:a16="http://schemas.microsoft.com/office/drawing/2014/main" id="{DB5388DD-4EEC-0DAF-DFBC-EC6095DD7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212" y="114303"/>
            <a:ext cx="3070006" cy="2040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8" name="Groupe 6">
            <a:extLst>
              <a:ext uri="{FF2B5EF4-FFF2-40B4-BE49-F238E27FC236}">
                <a16:creationId xmlns:a16="http://schemas.microsoft.com/office/drawing/2014/main" id="{6AD8D207-DB42-834B-DCF1-29BF9AE6767E}"/>
              </a:ext>
            </a:extLst>
          </p:cNvPr>
          <p:cNvGrpSpPr/>
          <p:nvPr/>
        </p:nvGrpSpPr>
        <p:grpSpPr>
          <a:xfrm>
            <a:off x="9498664" y="2233404"/>
            <a:ext cx="2256306" cy="2825292"/>
            <a:chOff x="1428327" y="602337"/>
            <a:chExt cx="2272528" cy="3051828"/>
          </a:xfrm>
        </p:grpSpPr>
        <p:pic>
          <p:nvPicPr>
            <p:cNvPr id="19" name="Image 8">
              <a:extLst>
                <a:ext uri="{FF2B5EF4-FFF2-40B4-BE49-F238E27FC236}">
                  <a16:creationId xmlns:a16="http://schemas.microsoft.com/office/drawing/2014/main" id="{9E9AC4F0-4B7F-D35A-1F84-D75303ED2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8327" y="612908"/>
              <a:ext cx="2272528" cy="304125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ZoneTexte 23">
              <a:extLst>
                <a:ext uri="{FF2B5EF4-FFF2-40B4-BE49-F238E27FC236}">
                  <a16:creationId xmlns:a16="http://schemas.microsoft.com/office/drawing/2014/main" id="{38372112-58F4-8E5B-B492-062376AFE816}"/>
                </a:ext>
              </a:extLst>
            </p:cNvPr>
            <p:cNvSpPr txBox="1"/>
            <p:nvPr/>
          </p:nvSpPr>
          <p:spPr>
            <a:xfrm>
              <a:off x="1445070" y="602337"/>
              <a:ext cx="1520950" cy="51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Fabry-Perrot </a:t>
              </a:r>
              <a:r>
                <a:rPr lang="fr-FR" sz="1237" b="1" dirty="0" err="1">
                  <a:solidFill>
                    <a:schemeClr val="bg1"/>
                  </a:solidFill>
                  <a:latin typeface="Garamond" panose="02020404030301010803" pitchFamily="18" charset="0"/>
                </a:rPr>
                <a:t>cavity</a:t>
              </a:r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 </a:t>
              </a:r>
            </a:p>
            <a:p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in BUNKER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15A7AD96-0574-733B-C3D8-E019BCC97D6D}"/>
              </a:ext>
            </a:extLst>
          </p:cNvPr>
          <p:cNvSpPr txBox="1"/>
          <p:nvPr/>
        </p:nvSpPr>
        <p:spPr>
          <a:xfrm>
            <a:off x="10119613" y="886883"/>
            <a:ext cx="897725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>
                <a:solidFill>
                  <a:schemeClr val="bg1"/>
                </a:solidFill>
                <a:latin typeface="Garamond" panose="02020404030301010803" pitchFamily="18" charset="0"/>
              </a:rPr>
              <a:t>RING</a:t>
            </a:r>
          </a:p>
        </p:txBody>
      </p:sp>
      <p:grpSp>
        <p:nvGrpSpPr>
          <p:cNvPr id="22" name="Groupe 27">
            <a:extLst>
              <a:ext uri="{FF2B5EF4-FFF2-40B4-BE49-F238E27FC236}">
                <a16:creationId xmlns:a16="http://schemas.microsoft.com/office/drawing/2014/main" id="{7D9DDAC6-8416-34D2-FF62-00AB207A4EE8}"/>
              </a:ext>
            </a:extLst>
          </p:cNvPr>
          <p:cNvGrpSpPr/>
          <p:nvPr/>
        </p:nvGrpSpPr>
        <p:grpSpPr>
          <a:xfrm>
            <a:off x="9244094" y="5137710"/>
            <a:ext cx="2720249" cy="1667578"/>
            <a:chOff x="6052929" y="3680690"/>
            <a:chExt cx="3168391" cy="2132073"/>
          </a:xfrm>
        </p:grpSpPr>
        <p:pic>
          <p:nvPicPr>
            <p:cNvPr id="23" name="Image 2">
              <a:extLst>
                <a:ext uri="{FF2B5EF4-FFF2-40B4-BE49-F238E27FC236}">
                  <a16:creationId xmlns:a16="http://schemas.microsoft.com/office/drawing/2014/main" id="{E9C70050-356F-6E54-91CD-934EB4894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2929" y="3680690"/>
              <a:ext cx="3168391" cy="21122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4" name="ZoneTexte 20">
              <a:extLst>
                <a:ext uri="{FF2B5EF4-FFF2-40B4-BE49-F238E27FC236}">
                  <a16:creationId xmlns:a16="http://schemas.microsoft.com/office/drawing/2014/main" id="{C92A4411-463F-37BB-7467-E9B9C1794F1F}"/>
                </a:ext>
              </a:extLst>
            </p:cNvPr>
            <p:cNvSpPr txBox="1"/>
            <p:nvPr/>
          </p:nvSpPr>
          <p:spPr>
            <a:xfrm>
              <a:off x="7220903" y="5451311"/>
              <a:ext cx="1826385" cy="36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37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X-LINE in X-</a:t>
              </a:r>
              <a:r>
                <a:rPr lang="fr-FR" sz="1237" b="1" dirty="0" err="1">
                  <a:solidFill>
                    <a:schemeClr val="bg1"/>
                  </a:solidFill>
                  <a:latin typeface="Garamond" panose="02020404030301010803" pitchFamily="18" charset="0"/>
                </a:rPr>
                <a:t>Hutch</a:t>
              </a:r>
              <a:endParaRPr lang="fr-FR" sz="1237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5" name="ZoneTexte 23">
            <a:extLst>
              <a:ext uri="{FF2B5EF4-FFF2-40B4-BE49-F238E27FC236}">
                <a16:creationId xmlns:a16="http://schemas.microsoft.com/office/drawing/2014/main" id="{90EBC9D6-B93B-09FA-895F-A8DBC8CDA353}"/>
              </a:ext>
            </a:extLst>
          </p:cNvPr>
          <p:cNvSpPr txBox="1"/>
          <p:nvPr/>
        </p:nvSpPr>
        <p:spPr>
          <a:xfrm>
            <a:off x="227657" y="5733507"/>
            <a:ext cx="2159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ThomX</a:t>
            </a:r>
            <a:r>
              <a:rPr lang="en-GB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facility</a:t>
            </a:r>
          </a:p>
          <a:p>
            <a:r>
              <a:rPr lang="en-GB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April 2025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1DC9926-8D6A-2D52-F37E-B62044FDF8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ThomX status - ESLS Meeting 31/10/2025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15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62A78C4F-2E4F-4972-92B7-F6ACD5A2D9F3}"/>
              </a:ext>
            </a:extLst>
          </p:cNvPr>
          <p:cNvGrpSpPr/>
          <p:nvPr/>
        </p:nvGrpSpPr>
        <p:grpSpPr>
          <a:xfrm>
            <a:off x="175591" y="958519"/>
            <a:ext cx="8859208" cy="4415630"/>
            <a:chOff x="64475" y="612217"/>
            <a:chExt cx="7827941" cy="3901623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EF44D1DF-5285-4ACA-A8E1-9AFAD52EB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17"/>
            <a:stretch/>
          </p:blipFill>
          <p:spPr>
            <a:xfrm>
              <a:off x="64475" y="787820"/>
              <a:ext cx="7827941" cy="3726020"/>
            </a:xfrm>
            <a:prstGeom prst="rect">
              <a:avLst/>
            </a:prstGeom>
          </p:spPr>
        </p:pic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91A26A56-F0C2-4E98-915E-1D4DDB6AF41F}"/>
                </a:ext>
              </a:extLst>
            </p:cNvPr>
            <p:cNvSpPr txBox="1"/>
            <p:nvPr/>
          </p:nvSpPr>
          <p:spPr>
            <a:xfrm rot="20400000">
              <a:off x="3348757" y="3250474"/>
              <a:ext cx="1259012" cy="4079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Laser + </a:t>
              </a:r>
            </a:p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4 mirrors FP cavity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CC12CE32-3BF0-44C5-9F42-9C97EC7EB96E}"/>
                </a:ext>
              </a:extLst>
            </p:cNvPr>
            <p:cNvSpPr txBox="1"/>
            <p:nvPr/>
          </p:nvSpPr>
          <p:spPr>
            <a:xfrm>
              <a:off x="2060418" y="1961433"/>
              <a:ext cx="445034" cy="244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Ring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9451DDD1-9474-4728-97A4-40FEFD7CB515}"/>
                </a:ext>
              </a:extLst>
            </p:cNvPr>
            <p:cNvSpPr txBox="1"/>
            <p:nvPr/>
          </p:nvSpPr>
          <p:spPr>
            <a:xfrm rot="1680000">
              <a:off x="2972775" y="1199860"/>
              <a:ext cx="1102245" cy="244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Injector + </a:t>
              </a:r>
              <a:r>
                <a:rPr lang="en-US" sz="1200" b="1" dirty="0" err="1">
                  <a:solidFill>
                    <a:prstClr val="black"/>
                  </a:solidFill>
                  <a:latin typeface="Garamond" panose="02020404030301010803" pitchFamily="18" charset="0"/>
                </a:rPr>
                <a:t>Linac</a:t>
              </a:r>
              <a:endParaRPr lang="en-US" sz="1200" b="1" dirty="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73228A7C-43FC-4A76-96F4-76B5ED3D1564}"/>
                </a:ext>
              </a:extLst>
            </p:cNvPr>
            <p:cNvSpPr txBox="1"/>
            <p:nvPr/>
          </p:nvSpPr>
          <p:spPr>
            <a:xfrm rot="2040000">
              <a:off x="1675414" y="4024115"/>
              <a:ext cx="1495609" cy="244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Extraction line (</a:t>
              </a:r>
              <a:r>
                <a:rPr lang="en-US" sz="1200" b="1" dirty="0" err="1">
                  <a:solidFill>
                    <a:prstClr val="black"/>
                  </a:solidFill>
                  <a:latin typeface="Garamond" panose="02020404030301010803" pitchFamily="18" charset="0"/>
                </a:rPr>
                <a:t>diags</a:t>
              </a: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.)</a:t>
              </a: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46E64CE5-9CBE-41EE-9AEA-E50EE216395E}"/>
                </a:ext>
              </a:extLst>
            </p:cNvPr>
            <p:cNvSpPr/>
            <p:nvPr/>
          </p:nvSpPr>
          <p:spPr>
            <a:xfrm rot="1140000">
              <a:off x="1433358" y="1828369"/>
              <a:ext cx="2194798" cy="7159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9712EE41-CF97-4392-9211-16AA6B9586BE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V="1">
              <a:off x="511068" y="1147763"/>
              <a:ext cx="1085322" cy="3691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orme libre 68">
              <a:extLst>
                <a:ext uri="{FF2B5EF4-FFF2-40B4-BE49-F238E27FC236}">
                  <a16:creationId xmlns:a16="http://schemas.microsoft.com/office/drawing/2014/main" id="{C268D80A-2F2F-43D1-8E00-BDD926D0FD60}"/>
                </a:ext>
              </a:extLst>
            </p:cNvPr>
            <p:cNvSpPr/>
            <p:nvPr/>
          </p:nvSpPr>
          <p:spPr>
            <a:xfrm rot="21360000">
              <a:off x="273394" y="1526051"/>
              <a:ext cx="254467" cy="254467"/>
            </a:xfrm>
            <a:custGeom>
              <a:avLst/>
              <a:gdLst>
                <a:gd name="connsiteX0" fmla="*/ 316685 w 316685"/>
                <a:gd name="connsiteY0" fmla="*/ 0 h 322385"/>
                <a:gd name="connsiteX1" fmla="*/ 162 w 316685"/>
                <a:gd name="connsiteY1" fmla="*/ 117231 h 322385"/>
                <a:gd name="connsiteX2" fmla="*/ 269793 w 316685"/>
                <a:gd name="connsiteY2" fmla="*/ 322385 h 322385"/>
                <a:gd name="connsiteX3" fmla="*/ 269793 w 316685"/>
                <a:gd name="connsiteY3" fmla="*/ 322385 h 322385"/>
                <a:gd name="connsiteX4" fmla="*/ 269793 w 316685"/>
                <a:gd name="connsiteY4" fmla="*/ 322385 h 32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685" h="322385">
                  <a:moveTo>
                    <a:pt x="316685" y="0"/>
                  </a:moveTo>
                  <a:cubicBezTo>
                    <a:pt x="162331" y="31750"/>
                    <a:pt x="7977" y="63500"/>
                    <a:pt x="162" y="117231"/>
                  </a:cubicBezTo>
                  <a:cubicBezTo>
                    <a:pt x="-7653" y="170962"/>
                    <a:pt x="269793" y="322385"/>
                    <a:pt x="269793" y="322385"/>
                  </a:cubicBezTo>
                  <a:lnTo>
                    <a:pt x="269793" y="322385"/>
                  </a:lnTo>
                  <a:lnTo>
                    <a:pt x="269793" y="32238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E040B413-B90C-43FD-9625-E65743A97EDB}"/>
                </a:ext>
              </a:extLst>
            </p:cNvPr>
            <p:cNvCxnSpPr/>
            <p:nvPr/>
          </p:nvCxnSpPr>
          <p:spPr>
            <a:xfrm rot="1440000">
              <a:off x="410714" y="1974335"/>
              <a:ext cx="10814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8AE8B7E9-C582-46BB-AF95-B88F168BE01E}"/>
                </a:ext>
              </a:extLst>
            </p:cNvPr>
            <p:cNvCxnSpPr/>
            <p:nvPr/>
          </p:nvCxnSpPr>
          <p:spPr>
            <a:xfrm rot="960000">
              <a:off x="1413514" y="2275952"/>
              <a:ext cx="6361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4457D39B-85DA-4EC7-B9AC-6CFD007F8446}"/>
                </a:ext>
              </a:extLst>
            </p:cNvPr>
            <p:cNvCxnSpPr/>
            <p:nvPr/>
          </p:nvCxnSpPr>
          <p:spPr>
            <a:xfrm rot="2100000">
              <a:off x="1967645" y="2485519"/>
              <a:ext cx="4135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orme libre 72">
              <a:extLst>
                <a:ext uri="{FF2B5EF4-FFF2-40B4-BE49-F238E27FC236}">
                  <a16:creationId xmlns:a16="http://schemas.microsoft.com/office/drawing/2014/main" id="{745E63A6-60ED-48B0-82CB-6A20CDC3F441}"/>
                </a:ext>
              </a:extLst>
            </p:cNvPr>
            <p:cNvSpPr/>
            <p:nvPr/>
          </p:nvSpPr>
          <p:spPr>
            <a:xfrm rot="120000">
              <a:off x="2336684" y="2602117"/>
              <a:ext cx="145524" cy="232586"/>
            </a:xfrm>
            <a:custGeom>
              <a:avLst/>
              <a:gdLst>
                <a:gd name="connsiteX0" fmla="*/ 0 w 164701"/>
                <a:gd name="connsiteY0" fmla="*/ 0 h 263236"/>
                <a:gd name="connsiteX1" fmla="*/ 162790 w 164701"/>
                <a:gd name="connsiteY1" fmla="*/ 124691 h 263236"/>
                <a:gd name="connsiteX2" fmla="*/ 93518 w 164701"/>
                <a:gd name="connsiteY2" fmla="*/ 263236 h 263236"/>
                <a:gd name="connsiteX3" fmla="*/ 93518 w 164701"/>
                <a:gd name="connsiteY3" fmla="*/ 263236 h 263236"/>
                <a:gd name="connsiteX4" fmla="*/ 93518 w 164701"/>
                <a:gd name="connsiteY4" fmla="*/ 263236 h 26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701" h="263236">
                  <a:moveTo>
                    <a:pt x="0" y="0"/>
                  </a:moveTo>
                  <a:cubicBezTo>
                    <a:pt x="73602" y="40409"/>
                    <a:pt x="147204" y="80818"/>
                    <a:pt x="162790" y="124691"/>
                  </a:cubicBezTo>
                  <a:cubicBezTo>
                    <a:pt x="178376" y="168564"/>
                    <a:pt x="93518" y="263236"/>
                    <a:pt x="93518" y="263236"/>
                  </a:cubicBezTo>
                  <a:lnTo>
                    <a:pt x="93518" y="263236"/>
                  </a:lnTo>
                  <a:lnTo>
                    <a:pt x="93518" y="26323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DE7DBF02-FCD8-46E4-B79D-588115C484CD}"/>
                </a:ext>
              </a:extLst>
            </p:cNvPr>
            <p:cNvCxnSpPr/>
            <p:nvPr/>
          </p:nvCxnSpPr>
          <p:spPr>
            <a:xfrm rot="18360000">
              <a:off x="2169886" y="2926192"/>
              <a:ext cx="3817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orme libre 74">
              <a:extLst>
                <a:ext uri="{FF2B5EF4-FFF2-40B4-BE49-F238E27FC236}">
                  <a16:creationId xmlns:a16="http://schemas.microsoft.com/office/drawing/2014/main" id="{A1081476-EB29-4A7C-936E-9E1BD7037A37}"/>
                </a:ext>
              </a:extLst>
            </p:cNvPr>
            <p:cNvSpPr/>
            <p:nvPr/>
          </p:nvSpPr>
          <p:spPr>
            <a:xfrm rot="21420000">
              <a:off x="2176533" y="3073411"/>
              <a:ext cx="135871" cy="250948"/>
            </a:xfrm>
            <a:custGeom>
              <a:avLst/>
              <a:gdLst>
                <a:gd name="connsiteX0" fmla="*/ 91431 w 153776"/>
                <a:gd name="connsiteY0" fmla="*/ 0 h 284018"/>
                <a:gd name="connsiteX1" fmla="*/ 1376 w 153776"/>
                <a:gd name="connsiteY1" fmla="*/ 131618 h 284018"/>
                <a:gd name="connsiteX2" fmla="*/ 153776 w 153776"/>
                <a:gd name="connsiteY2" fmla="*/ 284018 h 284018"/>
                <a:gd name="connsiteX3" fmla="*/ 153776 w 153776"/>
                <a:gd name="connsiteY3" fmla="*/ 284018 h 28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776" h="284018">
                  <a:moveTo>
                    <a:pt x="91431" y="0"/>
                  </a:moveTo>
                  <a:cubicBezTo>
                    <a:pt x="41208" y="42141"/>
                    <a:pt x="-9015" y="84282"/>
                    <a:pt x="1376" y="131618"/>
                  </a:cubicBezTo>
                  <a:cubicBezTo>
                    <a:pt x="11767" y="178954"/>
                    <a:pt x="153776" y="284018"/>
                    <a:pt x="153776" y="284018"/>
                  </a:cubicBezTo>
                  <a:lnTo>
                    <a:pt x="153776" y="284018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EDD14B4A-FD14-4655-8F93-11F9CCF06A00}"/>
                </a:ext>
              </a:extLst>
            </p:cNvPr>
            <p:cNvCxnSpPr/>
            <p:nvPr/>
          </p:nvCxnSpPr>
          <p:spPr>
            <a:xfrm rot="1980000">
              <a:off x="2213260" y="3552339"/>
              <a:ext cx="922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AD720E24-DB76-45A8-BC85-91B7900BD6E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2174558" y="1190625"/>
              <a:ext cx="2107090" cy="9670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AutoShape 52">
              <a:extLst>
                <a:ext uri="{FF2B5EF4-FFF2-40B4-BE49-F238E27FC236}">
                  <a16:creationId xmlns:a16="http://schemas.microsoft.com/office/drawing/2014/main" id="{164D3B59-D61A-4FC0-B0FB-90A7A15859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397089" y="2493549"/>
              <a:ext cx="299252" cy="299253"/>
            </a:xfrm>
            <a:prstGeom prst="irregularSeal1">
              <a:avLst/>
            </a:prstGeom>
            <a:solidFill>
              <a:srgbClr val="FF99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186"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fr-FR" altLang="fr-FR" sz="1799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8CD1D622-B636-44A0-9441-A80580351109}"/>
                </a:ext>
              </a:extLst>
            </p:cNvPr>
            <p:cNvSpPr txBox="1"/>
            <p:nvPr/>
          </p:nvSpPr>
          <p:spPr>
            <a:xfrm rot="20580000">
              <a:off x="6075297" y="912064"/>
              <a:ext cx="947857" cy="4079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Experimental</a:t>
              </a:r>
            </a:p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      X-hutch</a:t>
              </a:r>
            </a:p>
          </p:txBody>
        </p:sp>
        <p:sp>
          <p:nvSpPr>
            <p:cNvPr id="105" name="Triangle rectangle 104">
              <a:extLst>
                <a:ext uri="{FF2B5EF4-FFF2-40B4-BE49-F238E27FC236}">
                  <a16:creationId xmlns:a16="http://schemas.microsoft.com/office/drawing/2014/main" id="{5EB1080C-A7E1-4BD2-89DE-87138F13B03A}"/>
                </a:ext>
              </a:extLst>
            </p:cNvPr>
            <p:cNvSpPr/>
            <p:nvPr/>
          </p:nvSpPr>
          <p:spPr>
            <a:xfrm rot="15180000">
              <a:off x="4925867" y="521438"/>
              <a:ext cx="219934" cy="3110820"/>
            </a:xfrm>
            <a:prstGeom prst="rtTriangle">
              <a:avLst/>
            </a:prstGeom>
            <a:solidFill>
              <a:srgbClr val="FFCC00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BDDF8A55-18CC-4014-B817-D24702379CE9}"/>
                </a:ext>
              </a:extLst>
            </p:cNvPr>
            <p:cNvSpPr txBox="1"/>
            <p:nvPr/>
          </p:nvSpPr>
          <p:spPr>
            <a:xfrm rot="20460000">
              <a:off x="5448899" y="1852447"/>
              <a:ext cx="952107" cy="353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3300"/>
                  </a:solidFill>
                  <a:latin typeface="Garamond" panose="02020404030301010803" pitchFamily="18" charset="0"/>
                </a:rPr>
                <a:t>X-rays  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BCCEA30-2FE4-41F4-A7AB-79E695013A8C}"/>
                </a:ext>
              </a:extLst>
            </p:cNvPr>
            <p:cNvSpPr/>
            <p:nvPr/>
          </p:nvSpPr>
          <p:spPr>
            <a:xfrm>
              <a:off x="1153546" y="855427"/>
              <a:ext cx="84160" cy="360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8" name="Picture" descr="A description...">
              <a:extLst>
                <a:ext uri="{FF2B5EF4-FFF2-40B4-BE49-F238E27FC236}">
                  <a16:creationId xmlns:a16="http://schemas.microsoft.com/office/drawing/2014/main" id="{C0A0A390-511A-46CF-A9C6-1E6256437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8767" y="612217"/>
              <a:ext cx="247823" cy="53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7AA8A00-6466-48C3-8B07-224C3F18C4FD}"/>
                </a:ext>
              </a:extLst>
            </p:cNvPr>
            <p:cNvSpPr/>
            <p:nvPr/>
          </p:nvSpPr>
          <p:spPr>
            <a:xfrm>
              <a:off x="1167012" y="882358"/>
              <a:ext cx="84160" cy="360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0" name="Triangle isocèle 109">
              <a:extLst>
                <a:ext uri="{FF2B5EF4-FFF2-40B4-BE49-F238E27FC236}">
                  <a16:creationId xmlns:a16="http://schemas.microsoft.com/office/drawing/2014/main" id="{18C7A367-DE46-40AF-B725-C427DBB9547C}"/>
                </a:ext>
              </a:extLst>
            </p:cNvPr>
            <p:cNvSpPr/>
            <p:nvPr/>
          </p:nvSpPr>
          <p:spPr>
            <a:xfrm rot="19937641">
              <a:off x="1145974" y="799160"/>
              <a:ext cx="84160" cy="10684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1A5D68C5-BAF2-43CB-BAA6-1B8004EBBEB4}"/>
                </a:ext>
              </a:extLst>
            </p:cNvPr>
            <p:cNvCxnSpPr>
              <a:cxnSpLocks/>
            </p:cNvCxnSpPr>
            <p:nvPr/>
          </p:nvCxnSpPr>
          <p:spPr>
            <a:xfrm rot="1440000">
              <a:off x="1360589" y="879636"/>
              <a:ext cx="25446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598C328A-96F1-47C9-AFA8-DA281FEC43BC}"/>
                </a:ext>
              </a:extLst>
            </p:cNvPr>
            <p:cNvSpPr txBox="1"/>
            <p:nvPr/>
          </p:nvSpPr>
          <p:spPr>
            <a:xfrm rot="20460000">
              <a:off x="117740" y="844716"/>
              <a:ext cx="1308927" cy="4079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       Transfer line </a:t>
              </a:r>
            </a:p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(transport &amp; </a:t>
              </a:r>
              <a:r>
                <a:rPr lang="en-US" sz="1200" b="1" dirty="0" err="1">
                  <a:solidFill>
                    <a:prstClr val="black"/>
                  </a:solidFill>
                  <a:latin typeface="Garamond" panose="02020404030301010803" pitchFamily="18" charset="0"/>
                </a:rPr>
                <a:t>diags</a:t>
              </a: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.)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0A44E445-4360-4D31-9A7C-1A996E21C229}"/>
                </a:ext>
              </a:extLst>
            </p:cNvPr>
            <p:cNvSpPr txBox="1"/>
            <p:nvPr/>
          </p:nvSpPr>
          <p:spPr>
            <a:xfrm rot="1680000">
              <a:off x="2759907" y="1004053"/>
              <a:ext cx="1902853" cy="299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C00000"/>
                  </a:solidFill>
                  <a:latin typeface="Garamond" panose="02020404030301010803" pitchFamily="18" charset="0"/>
                </a:rPr>
                <a:t>50-70 MeV, 1nC, 50 Hz</a:t>
              </a: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31669F0A-8954-495C-8949-523F3F30E4B3}"/>
                </a:ext>
              </a:extLst>
            </p:cNvPr>
            <p:cNvSpPr txBox="1"/>
            <p:nvPr/>
          </p:nvSpPr>
          <p:spPr>
            <a:xfrm>
              <a:off x="4505914" y="2692714"/>
              <a:ext cx="971030" cy="2447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defTabSz="4571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Garamond" panose="02020404030301010803" pitchFamily="18" charset="0"/>
                </a:rPr>
                <a:t>Bunker X-line</a:t>
              </a: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5B982EC-88FE-420F-9FD3-31CB90BE2E7B}"/>
                </a:ext>
              </a:extLst>
            </p:cNvPr>
            <p:cNvSpPr/>
            <p:nvPr/>
          </p:nvSpPr>
          <p:spPr>
            <a:xfrm>
              <a:off x="1596390" y="1090547"/>
              <a:ext cx="578168" cy="100078"/>
            </a:xfrm>
            <a:custGeom>
              <a:avLst/>
              <a:gdLst>
                <a:gd name="connsiteX0" fmla="*/ 0 w 578168"/>
                <a:gd name="connsiteY0" fmla="*/ 57216 h 100078"/>
                <a:gd name="connsiteX1" fmla="*/ 272415 w 578168"/>
                <a:gd name="connsiteY1" fmla="*/ 1018 h 100078"/>
                <a:gd name="connsiteX2" fmla="*/ 578168 w 578168"/>
                <a:gd name="connsiteY2" fmla="*/ 100078 h 10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68" h="100078">
                  <a:moveTo>
                    <a:pt x="0" y="57216"/>
                  </a:moveTo>
                  <a:cubicBezTo>
                    <a:pt x="88027" y="25545"/>
                    <a:pt x="176054" y="-6126"/>
                    <a:pt x="272415" y="1018"/>
                  </a:cubicBezTo>
                  <a:cubicBezTo>
                    <a:pt x="368776" y="8162"/>
                    <a:pt x="530226" y="77694"/>
                    <a:pt x="578168" y="10007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46691C0-7707-4868-B602-E6B0D7F62C6B}"/>
              </a:ext>
            </a:extLst>
          </p:cNvPr>
          <p:cNvGrpSpPr/>
          <p:nvPr/>
        </p:nvGrpSpPr>
        <p:grpSpPr>
          <a:xfrm>
            <a:off x="7161762" y="3106628"/>
            <a:ext cx="2987510" cy="1433652"/>
            <a:chOff x="8063968" y="2540528"/>
            <a:chExt cx="2639745" cy="1266766"/>
          </a:xfrm>
        </p:grpSpPr>
        <p:sp>
          <p:nvSpPr>
            <p:cNvPr id="41" name="Line 20"/>
            <p:cNvSpPr>
              <a:spLocks noChangeShapeType="1"/>
            </p:cNvSpPr>
            <p:nvPr/>
          </p:nvSpPr>
          <p:spPr bwMode="auto">
            <a:xfrm rot="1920000" flipV="1">
              <a:off x="8227576" y="3261863"/>
              <a:ext cx="1176908" cy="324015"/>
            </a:xfrm>
            <a:prstGeom prst="line">
              <a:avLst/>
            </a:prstGeom>
            <a:noFill/>
            <a:ln w="19050">
              <a:solidFill>
                <a:srgbClr val="FFCCCC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000" b="1">
                <a:solidFill>
                  <a:srgbClr val="000000"/>
                </a:solidFill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8430401" y="2540528"/>
              <a:ext cx="1791580" cy="29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600" dirty="0" err="1">
                  <a:latin typeface="Calibri" panose="020F0502020204030204" pitchFamily="34" charset="0"/>
                </a:rPr>
                <a:t>E</a:t>
              </a:r>
              <a:r>
                <a:rPr lang="en-US" altLang="fr-FR" sz="1600" baseline="-25000" dirty="0" err="1">
                  <a:latin typeface="Calibri" panose="020F0502020204030204" pitchFamily="34" charset="0"/>
                </a:rPr>
                <a:t>e</a:t>
              </a:r>
              <a:r>
                <a:rPr lang="en-US" altLang="fr-FR" sz="1600" dirty="0">
                  <a:latin typeface="Calibri" panose="020F0502020204030204" pitchFamily="34" charset="0"/>
                </a:rPr>
                <a:t> = </a:t>
              </a:r>
              <a:r>
                <a:rPr lang="en-US" altLang="fr-FR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50 MeV </a:t>
              </a:r>
              <a:r>
                <a:rPr lang="en-US" altLang="fr-FR" sz="1600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 </a:t>
              </a:r>
              <a:r>
                <a:rPr lang="en-US" altLang="fr-FR" sz="16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70 MeV</a:t>
              </a:r>
              <a:endParaRPr lang="fr-FR" altLang="fr-FR" sz="16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Text Box 40"/>
            <p:cNvSpPr txBox="1">
              <a:spLocks noChangeArrowheads="1"/>
            </p:cNvSpPr>
            <p:nvPr/>
          </p:nvSpPr>
          <p:spPr bwMode="auto">
            <a:xfrm>
              <a:off x="9470593" y="3071163"/>
              <a:ext cx="1218617" cy="27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45 </a:t>
              </a:r>
              <a:r>
                <a:rPr lang="en-US" altLang="fr-FR" sz="14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r>
                <a:rPr lang="en-US" altLang="fr-FR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altLang="fr-FR" sz="1400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 </a:t>
              </a:r>
              <a:r>
                <a:rPr lang="en-US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90 </a:t>
              </a:r>
              <a:r>
                <a:rPr lang="en-US" altLang="fr-FR" sz="1400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endParaRPr lang="fr-FR" altLang="fr-FR" sz="1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9" name="Text Box 40"/>
            <p:cNvSpPr txBox="1">
              <a:spLocks noChangeArrowheads="1"/>
            </p:cNvSpPr>
            <p:nvPr/>
          </p:nvSpPr>
          <p:spPr bwMode="auto">
            <a:xfrm>
              <a:off x="8098211" y="3535344"/>
              <a:ext cx="2605502" cy="27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fr-FR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10 </a:t>
              </a:r>
              <a:r>
                <a:rPr lang="en-US" altLang="fr-FR" sz="14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mrad</a:t>
              </a:r>
              <a:r>
                <a:rPr lang="en-US" altLang="fr-FR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/22 </a:t>
              </a:r>
              <a:r>
                <a:rPr lang="en-US" altLang="fr-FR" sz="14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r>
                <a:rPr lang="en-US" altLang="fr-FR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   </a:t>
              </a:r>
              <a:r>
                <a:rPr lang="en-US" altLang="fr-FR" sz="1400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 </a:t>
              </a:r>
              <a:r>
                <a:rPr lang="en-US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US" altLang="fr-FR" sz="1400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mrad</a:t>
              </a:r>
              <a:r>
                <a:rPr lang="en-US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/ </a:t>
              </a:r>
              <a:r>
                <a:rPr lang="en-US" altLang="fr-FR" sz="1400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45 </a:t>
              </a:r>
              <a:r>
                <a:rPr lang="en-US" altLang="fr-FR" sz="1400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keV</a:t>
              </a:r>
              <a:endParaRPr lang="fr-FR" altLang="fr-FR" sz="1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8327580" y="3230482"/>
              <a:ext cx="1145100" cy="0"/>
            </a:xfrm>
            <a:prstGeom prst="line">
              <a:avLst/>
            </a:prstGeom>
            <a:noFill/>
            <a:ln w="19050">
              <a:solidFill>
                <a:srgbClr val="99CC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000" b="1">
                <a:solidFill>
                  <a:srgbClr val="000000"/>
                </a:solidFill>
              </a:endParaRPr>
            </a:p>
          </p:txBody>
        </p:sp>
        <p:sp>
          <p:nvSpPr>
            <p:cNvPr id="43" name="AutoShape 12"/>
            <p:cNvSpPr>
              <a:spLocks noChangeArrowheads="1"/>
            </p:cNvSpPr>
            <p:nvPr/>
          </p:nvSpPr>
          <p:spPr bwMode="auto">
            <a:xfrm rot="16200000">
              <a:off x="8407531" y="2756111"/>
              <a:ext cx="566674" cy="953808"/>
            </a:xfrm>
            <a:prstGeom prst="triangle">
              <a:avLst>
                <a:gd name="adj" fmla="val 50000"/>
              </a:avLst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</a:endParaRPr>
            </a:p>
          </p:txBody>
        </p:sp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 rot="16200000">
              <a:off x="8517641" y="2751202"/>
              <a:ext cx="315598" cy="953808"/>
            </a:xfrm>
            <a:prstGeom prst="triangle">
              <a:avLst>
                <a:gd name="adj" fmla="val 50000"/>
              </a:avLst>
            </a:prstGeom>
            <a:solidFill>
              <a:srgbClr val="00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</a:endParaRPr>
            </a:p>
          </p:txBody>
        </p:sp>
        <p:sp>
          <p:nvSpPr>
            <p:cNvPr id="45" name="AutoShape 28"/>
            <p:cNvSpPr>
              <a:spLocks noChangeArrowheads="1"/>
            </p:cNvSpPr>
            <p:nvPr/>
          </p:nvSpPr>
          <p:spPr bwMode="auto">
            <a:xfrm rot="16200000">
              <a:off x="8637568" y="2749099"/>
              <a:ext cx="143071" cy="9538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</a:endParaRPr>
            </a:p>
          </p:txBody>
        </p:sp>
        <p:sp>
          <p:nvSpPr>
            <p:cNvPr id="46" name="AutoShape 52"/>
            <p:cNvSpPr>
              <a:spLocks noChangeAspect="1" noChangeArrowheads="1"/>
            </p:cNvSpPr>
            <p:nvPr/>
          </p:nvSpPr>
          <p:spPr bwMode="auto">
            <a:xfrm>
              <a:off x="8063968" y="3123608"/>
              <a:ext cx="197774" cy="196372"/>
            </a:xfrm>
            <a:prstGeom prst="irregularSeal1">
              <a:avLst/>
            </a:prstGeom>
            <a:solidFill>
              <a:srgbClr val="FF99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7" name="Oval 31"/>
            <p:cNvSpPr>
              <a:spLocks noChangeAspect="1" noChangeArrowheads="1"/>
            </p:cNvSpPr>
            <p:nvPr/>
          </p:nvSpPr>
          <p:spPr bwMode="auto">
            <a:xfrm>
              <a:off x="9026105" y="2955289"/>
              <a:ext cx="238452" cy="559660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</a:endParaRPr>
            </a:p>
          </p:txBody>
        </p:sp>
        <p:sp>
          <p:nvSpPr>
            <p:cNvPr id="48" name="Oval 31"/>
            <p:cNvSpPr>
              <a:spLocks noChangeAspect="1" noChangeArrowheads="1"/>
            </p:cNvSpPr>
            <p:nvPr/>
          </p:nvSpPr>
          <p:spPr bwMode="auto">
            <a:xfrm>
              <a:off x="9085016" y="3060489"/>
              <a:ext cx="141668" cy="333833"/>
            </a:xfrm>
            <a:prstGeom prst="ellipse">
              <a:avLst/>
            </a:prstGeom>
            <a:solidFill>
              <a:srgbClr val="00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</a:endParaRPr>
            </a:p>
          </p:txBody>
        </p:sp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9111666" y="3141843"/>
              <a:ext cx="81354" cy="161306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fr-FR" altLang="fr-FR" sz="1799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E2F7748-E978-4537-857E-2A42518FDF1E}"/>
              </a:ext>
            </a:extLst>
          </p:cNvPr>
          <p:cNvGrpSpPr/>
          <p:nvPr/>
        </p:nvGrpSpPr>
        <p:grpSpPr>
          <a:xfrm>
            <a:off x="7953714" y="4679076"/>
            <a:ext cx="2520868" cy="1625547"/>
            <a:chOff x="5822616" y="2671562"/>
            <a:chExt cx="2227423" cy="1436323"/>
          </a:xfrm>
        </p:grpSpPr>
        <p:pic>
          <p:nvPicPr>
            <p:cNvPr id="72" name="Image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818" y="2771151"/>
              <a:ext cx="1012720" cy="126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Connecteur droit 72"/>
            <p:cNvCxnSpPr/>
            <p:nvPr/>
          </p:nvCxnSpPr>
          <p:spPr>
            <a:xfrm>
              <a:off x="6239207" y="3403750"/>
              <a:ext cx="63540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6239207" y="2922638"/>
              <a:ext cx="63540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 Box 28"/>
            <p:cNvSpPr txBox="1">
              <a:spLocks noChangeArrowheads="1"/>
            </p:cNvSpPr>
            <p:nvPr/>
          </p:nvSpPr>
          <p:spPr bwMode="auto">
            <a:xfrm>
              <a:off x="7225277" y="3854003"/>
              <a:ext cx="602255" cy="2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θ</a:t>
              </a: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 (mrad)</a:t>
              </a:r>
              <a:endParaRPr lang="el-GR" altLang="fr-FR" sz="11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 Box 31"/>
            <p:cNvSpPr txBox="1">
              <a:spLocks noChangeArrowheads="1"/>
            </p:cNvSpPr>
            <p:nvPr/>
          </p:nvSpPr>
          <p:spPr bwMode="auto">
            <a:xfrm rot="16200000">
              <a:off x="5694966" y="3012549"/>
              <a:ext cx="551264" cy="2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100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X </a:t>
              </a: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(keV)</a:t>
              </a:r>
              <a:endParaRPr lang="fr-FR" altLang="fr-FR" sz="11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 Box 28"/>
            <p:cNvSpPr txBox="1">
              <a:spLocks noChangeArrowheads="1"/>
            </p:cNvSpPr>
            <p:nvPr/>
          </p:nvSpPr>
          <p:spPr bwMode="auto">
            <a:xfrm>
              <a:off x="5985325" y="2794997"/>
              <a:ext cx="290646" cy="2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FF0000"/>
                  </a:solidFill>
                  <a:latin typeface="Calibri" panose="020F0502020204030204" pitchFamily="34" charset="0"/>
                </a:rPr>
                <a:t>90</a:t>
              </a:r>
              <a:endParaRPr lang="el-GR" altLang="fr-FR" sz="1100" baseline="-2500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 Box 28"/>
            <p:cNvSpPr txBox="1">
              <a:spLocks noChangeArrowheads="1"/>
            </p:cNvSpPr>
            <p:nvPr/>
          </p:nvSpPr>
          <p:spPr bwMode="auto">
            <a:xfrm>
              <a:off x="5985325" y="3285928"/>
              <a:ext cx="290646" cy="2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45</a:t>
              </a:r>
              <a:endParaRPr lang="el-GR" altLang="fr-FR" sz="11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9" name="Connecteur en arc 78"/>
            <p:cNvCxnSpPr/>
            <p:nvPr/>
          </p:nvCxnSpPr>
          <p:spPr>
            <a:xfrm rot="10800000" flipV="1">
              <a:off x="6876014" y="3026434"/>
              <a:ext cx="387134" cy="95381"/>
            </a:xfrm>
            <a:prstGeom prst="curvedConnector3">
              <a:avLst/>
            </a:prstGeom>
            <a:ln w="19050">
              <a:solidFill>
                <a:srgbClr val="FF0000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89"/>
            <p:cNvSpPr txBox="1">
              <a:spLocks noChangeArrowheads="1"/>
            </p:cNvSpPr>
            <p:nvPr/>
          </p:nvSpPr>
          <p:spPr bwMode="auto">
            <a:xfrm>
              <a:off x="7225277" y="2890378"/>
              <a:ext cx="816132" cy="2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FF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100" baseline="-25000">
                  <a:solidFill>
                    <a:srgbClr val="FF0000"/>
                  </a:solidFill>
                  <a:latin typeface="Calibri" panose="020F0502020204030204" pitchFamily="34" charset="0"/>
                </a:rPr>
                <a:t>e  </a:t>
              </a:r>
              <a:r>
                <a:rPr lang="en-US" altLang="fr-FR" sz="1100">
                  <a:solidFill>
                    <a:srgbClr val="FF0000"/>
                  </a:solidFill>
                  <a:latin typeface="Calibri" panose="020F0502020204030204" pitchFamily="34" charset="0"/>
                </a:rPr>
                <a:t>=  70 MeV</a:t>
              </a:r>
              <a:endParaRPr lang="fr-FR" altLang="fr-FR" sz="1100">
                <a:solidFill>
                  <a:srgbClr val="FF0000"/>
                </a:solidFill>
              </a:endParaRPr>
            </a:p>
          </p:txBody>
        </p:sp>
        <p:sp>
          <p:nvSpPr>
            <p:cNvPr id="81" name="ZoneTexte 90"/>
            <p:cNvSpPr txBox="1">
              <a:spLocks noChangeArrowheads="1"/>
            </p:cNvSpPr>
            <p:nvPr/>
          </p:nvSpPr>
          <p:spPr bwMode="auto">
            <a:xfrm>
              <a:off x="7204237" y="3280317"/>
              <a:ext cx="816132" cy="23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E</a:t>
              </a:r>
              <a:r>
                <a:rPr lang="en-US" altLang="fr-FR" sz="1100" baseline="-25000">
                  <a:solidFill>
                    <a:srgbClr val="000000"/>
                  </a:solidFill>
                  <a:latin typeface="Calibri" panose="020F0502020204030204" pitchFamily="34" charset="0"/>
                </a:rPr>
                <a:t>e  </a:t>
              </a:r>
              <a:r>
                <a:rPr lang="en-US" altLang="fr-FR" sz="1100">
                  <a:solidFill>
                    <a:srgbClr val="000000"/>
                  </a:solidFill>
                  <a:latin typeface="Calibri" panose="020F0502020204030204" pitchFamily="34" charset="0"/>
                </a:rPr>
                <a:t>=  50 MeV</a:t>
              </a:r>
              <a:endParaRPr lang="fr-FR" altLang="fr-FR" sz="1100">
                <a:solidFill>
                  <a:srgbClr val="000000"/>
                </a:solidFill>
              </a:endParaRPr>
            </a:p>
          </p:txBody>
        </p:sp>
        <p:cxnSp>
          <p:nvCxnSpPr>
            <p:cNvPr id="82" name="Connecteur en arc 81"/>
            <p:cNvCxnSpPr/>
            <p:nvPr/>
          </p:nvCxnSpPr>
          <p:spPr>
            <a:xfrm rot="10800000" flipV="1">
              <a:off x="6874612" y="3280316"/>
              <a:ext cx="350665" cy="20759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ash"/>
              <a:headEnd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6894248" y="3876447"/>
              <a:ext cx="265151" cy="20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  <a:endParaRPr lang="el-GR" altLang="fr-FR" sz="9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Text Box 28"/>
            <p:cNvSpPr txBox="1">
              <a:spLocks noChangeArrowheads="1"/>
            </p:cNvSpPr>
            <p:nvPr/>
          </p:nvSpPr>
          <p:spPr bwMode="auto">
            <a:xfrm>
              <a:off x="6271468" y="3876447"/>
              <a:ext cx="296311" cy="20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>
                  <a:solidFill>
                    <a:srgbClr val="000000"/>
                  </a:solidFill>
                  <a:latin typeface="Calibri" panose="020F0502020204030204" pitchFamily="34" charset="0"/>
                </a:rPr>
                <a:t>-10</a:t>
              </a:r>
              <a:endParaRPr lang="el-GR" altLang="fr-FR" sz="900" baseline="-25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822616" y="2671562"/>
              <a:ext cx="2227423" cy="1436323"/>
            </a:xfrm>
            <a:prstGeom prst="rect">
              <a:avLst/>
            </a:prstGeom>
            <a:noFill/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118" name="Text Box 37">
            <a:extLst>
              <a:ext uri="{FF2B5EF4-FFF2-40B4-BE49-F238E27FC236}">
                <a16:creationId xmlns:a16="http://schemas.microsoft.com/office/drawing/2014/main" id="{AF1BF4F0-B40D-4863-9AD2-EF783C992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97" y="3695090"/>
            <a:ext cx="2344574" cy="18337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6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1811" b="1" u="sng" dirty="0">
                <a:solidFill>
                  <a:srgbClr val="C00000"/>
                </a:solidFill>
                <a:latin typeface="Garamond" panose="02020404030301010803" pitchFamily="18" charset="0"/>
              </a:rPr>
              <a:t>Electron accelerator </a:t>
            </a:r>
            <a:endParaRPr lang="en-US" altLang="fr-FR" sz="1584" b="1" u="sng" dirty="0">
              <a:solidFill>
                <a:srgbClr val="C00000"/>
              </a:solidFill>
              <a:latin typeface="Garamond" panose="02020404030301010803" pitchFamily="18" charset="0"/>
              <a:ea typeface="Cambria Math" panose="02040503050406030204" pitchFamily="18" charset="0"/>
              <a:cs typeface="Cambria Math" panose="02040503050406030204" pitchFamily="18" charset="0"/>
              <a:sym typeface="Symbol" panose="05050102010706020507" pitchFamily="18" charset="2"/>
            </a:endParaRP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1 </a:t>
            </a:r>
            <a:r>
              <a:rPr lang="en-US" altLang="fr-FR" sz="1358" b="1" dirty="0" err="1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nc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 / bunch @50 Hz</a:t>
            </a: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50-70 MeV </a:t>
            </a: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Ring, 16 MHz </a:t>
            </a:r>
            <a:r>
              <a:rPr lang="en-US" altLang="fr-FR" sz="1358" b="1" dirty="0" err="1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frep</a:t>
            </a:r>
            <a:endParaRPr lang="en-US" altLang="fr-FR" sz="1358" b="1" dirty="0">
              <a:solidFill>
                <a:srgbClr val="C00000"/>
              </a:solidFill>
              <a:latin typeface="Garamond" panose="02020404030301010803" pitchFamily="18" charset="0"/>
              <a:ea typeface="Cambria Math" panose="02040503050406030204" pitchFamily="18" charset="0"/>
              <a:cs typeface="Cambria Math" panose="02040503050406030204" pitchFamily="18" charset="0"/>
              <a:sym typeface="Symbol" panose="05050102010706020507" pitchFamily="18" charset="2"/>
            </a:endParaRP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Energy spread &lt; 0.5%</a:t>
            </a: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</a:t>
            </a:r>
            <a:r>
              <a:rPr lang="en-US" altLang="fr-FR" sz="1358" b="1" baseline="-25000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N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 ~  5-10 </a:t>
            </a:r>
            <a:r>
              <a:rPr lang="en-US" altLang="fr-FR" sz="1358" b="1" dirty="0" err="1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mm.mrad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  </a:t>
            </a: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τ</a:t>
            </a:r>
            <a:r>
              <a:rPr lang="en-US" altLang="fr-FR" sz="1358" b="1" baseline="-25000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e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  ~  10-30 </a:t>
            </a:r>
            <a:r>
              <a:rPr lang="en-US" altLang="fr-FR" sz="1358" b="1" dirty="0" err="1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ps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 </a:t>
            </a:r>
          </a:p>
          <a:p>
            <a:pPr marL="194030" indent="-194030" defTabSz="457186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l-GR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σ</a:t>
            </a:r>
            <a:r>
              <a:rPr lang="en-US" altLang="fr-FR" sz="1358" b="1" baseline="-25000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e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  ≳  70 </a:t>
            </a:r>
            <a:r>
              <a:rPr lang="el-GR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μ</a:t>
            </a:r>
            <a:r>
              <a:rPr lang="en-US" altLang="fr-FR" sz="1358" b="1" dirty="0">
                <a:solidFill>
                  <a:srgbClr val="C00000"/>
                </a:solidFill>
                <a:latin typeface="Garamond" panose="02020404030301010803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Symbol" panose="05050102010706020507" pitchFamily="18" charset="2"/>
              </a:rPr>
              <a:t>m  </a:t>
            </a:r>
          </a:p>
        </p:txBody>
      </p:sp>
      <p:sp>
        <p:nvSpPr>
          <p:cNvPr id="120" name="Text Box 37">
            <a:extLst>
              <a:ext uri="{FF2B5EF4-FFF2-40B4-BE49-F238E27FC236}">
                <a16:creationId xmlns:a16="http://schemas.microsoft.com/office/drawing/2014/main" id="{6FA47327-C510-453A-AC4F-60B84767F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258" y="4855737"/>
            <a:ext cx="2862646" cy="9630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6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1584" b="1" u="sng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Laser /Cavity system </a:t>
            </a:r>
          </a:p>
          <a:p>
            <a:pPr marL="194030" indent="-19403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358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100 W injected average power</a:t>
            </a:r>
            <a:endParaRPr lang="en-US" altLang="fr-FR" sz="1358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194030" indent="-19403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358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&gt; 0.5 MW stored inside the Fabry-Perrot cavity (~ 15 </a:t>
            </a:r>
            <a:r>
              <a:rPr lang="en-US" altLang="fr-FR" sz="1358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mJ</a:t>
            </a:r>
            <a:r>
              <a:rPr lang="en-US" altLang="fr-FR" sz="1358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/pulse)</a:t>
            </a:r>
            <a:endParaRPr lang="en-US" altLang="fr-FR" sz="1358" b="1" u="sng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1" name="Text Box 37">
            <a:extLst>
              <a:ext uri="{FF2B5EF4-FFF2-40B4-BE49-F238E27FC236}">
                <a16:creationId xmlns:a16="http://schemas.microsoft.com/office/drawing/2014/main" id="{AC700184-DEB5-4D9B-90AA-2AFBE2E3A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635" y="1359067"/>
            <a:ext cx="2961711" cy="1380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6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1584" b="1" u="sng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X-ray beam</a:t>
            </a:r>
          </a:p>
          <a:p>
            <a:pPr marL="194030" indent="-19403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Flux ~ 10</a:t>
            </a:r>
            <a:r>
              <a:rPr lang="en-US" altLang="fr-FR" sz="1358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13</a:t>
            </a: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fr-FR" sz="1358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ph</a:t>
            </a: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/s</a:t>
            </a:r>
            <a:endParaRPr lang="en-US" altLang="fr-FR" sz="1358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194030" indent="-19403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Brightness ~10</a:t>
            </a:r>
            <a:r>
              <a:rPr lang="en-US" altLang="fr-FR" sz="1358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11</a:t>
            </a: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fr-FR" sz="1358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ph</a:t>
            </a: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/(s.mm</a:t>
            </a:r>
            <a:r>
              <a:rPr lang="en-US" altLang="fr-FR" sz="1358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.mrad</a:t>
            </a:r>
            <a:r>
              <a:rPr lang="en-US" altLang="fr-FR" sz="1358" b="1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 	                     in 0.1% BW</a:t>
            </a:r>
          </a:p>
          <a:p>
            <a:pPr marL="194030" indent="-19403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σ</a:t>
            </a:r>
            <a:r>
              <a:rPr lang="fr-FR" altLang="fr-FR" sz="1358" b="1" baseline="-25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x</a:t>
            </a:r>
            <a:r>
              <a:rPr lang="fr-FR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~ 70 </a:t>
            </a:r>
            <a:r>
              <a:rPr lang="el-GR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μ</a:t>
            </a:r>
            <a:r>
              <a:rPr lang="fr-FR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 </a:t>
            </a:r>
          </a:p>
          <a:p>
            <a:pPr marL="194030" indent="-19403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1358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On-axis Energy ~ 45 – 90 keV</a:t>
            </a:r>
            <a:endParaRPr lang="en-US" altLang="fr-FR" sz="1358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042DF2-DCE2-5FD5-D42C-BDC35A398601}"/>
              </a:ext>
            </a:extLst>
          </p:cNvPr>
          <p:cNvSpPr txBox="1">
            <a:spLocks/>
          </p:cNvSpPr>
          <p:nvPr/>
        </p:nvSpPr>
        <p:spPr>
          <a:xfrm>
            <a:off x="150619" y="80915"/>
            <a:ext cx="8598907" cy="686196"/>
          </a:xfrm>
          <a:prstGeom prst="rect">
            <a:avLst/>
          </a:prstGeom>
        </p:spPr>
        <p:txBody>
          <a:bodyPr/>
          <a:lstStyle>
            <a:lvl1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6F00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2pPr>
            <a:lvl3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3pPr>
            <a:lvl4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4pPr>
            <a:lvl5pPr algn="ctr" defTabSz="457189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6F00"/>
                </a:solidFill>
                <a:latin typeface="Trebuchet MS" pitchFamily="34" charset="0"/>
                <a:ea typeface="MS PGothic" pitchFamily="34" charset="-128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altLang="fr-FR" b="1">
                <a:ea typeface="ＭＳ Ｐゴシック" panose="020B0600070205080204" pitchFamily="34" charset="-128"/>
              </a:rPr>
              <a:t>ThomX facility: nominal parameters</a:t>
            </a:r>
            <a:endParaRPr lang="en-GB" b="1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090DD2-9970-B6E5-6A04-D3D225C8D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8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20" grpId="0"/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Зображення, що містить машина, інженерія, Електрична проводка, Електропостачання&#10;&#10;Автоматично згенерований опис">
            <a:extLst>
              <a:ext uri="{FF2B5EF4-FFF2-40B4-BE49-F238E27FC236}">
                <a16:creationId xmlns:a16="http://schemas.microsoft.com/office/drawing/2014/main" id="{7AC911CE-E7BB-D448-F3F2-1E210E7B3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14912" y="774291"/>
            <a:ext cx="2230619" cy="1672965"/>
          </a:xfrm>
          <a:prstGeom prst="rect">
            <a:avLst/>
          </a:prstGeom>
        </p:spPr>
      </p:pic>
      <p:pic>
        <p:nvPicPr>
          <p:cNvPr id="24" name="Рисунок 23" descr="Зображення, що містить машина, інженерія, Автозапчастина, Електрична проводка&#10;&#10;Автоматично згенерований опис">
            <a:extLst>
              <a:ext uri="{FF2B5EF4-FFF2-40B4-BE49-F238E27FC236}">
                <a16:creationId xmlns:a16="http://schemas.microsoft.com/office/drawing/2014/main" id="{56088954-A3CF-B246-959B-2B0CDE9250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108" y="561249"/>
            <a:ext cx="2860192" cy="21451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8705B4-8EBB-DB0F-B8FA-D3DCDB5ACB18}"/>
              </a:ext>
            </a:extLst>
          </p:cNvPr>
          <p:cNvSpPr txBox="1"/>
          <p:nvPr/>
        </p:nvSpPr>
        <p:spPr>
          <a:xfrm>
            <a:off x="7099133" y="359449"/>
            <a:ext cx="251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Photocathode RF gun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E28DB6-6ACB-7A57-93F7-F6E8BE1A97BE}"/>
              </a:ext>
            </a:extLst>
          </p:cNvPr>
          <p:cNvSpPr txBox="1"/>
          <p:nvPr/>
        </p:nvSpPr>
        <p:spPr>
          <a:xfrm>
            <a:off x="5743719" y="3549685"/>
            <a:ext cx="2516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Accelerating structure </a:t>
            </a:r>
          </a:p>
        </p:txBody>
      </p:sp>
      <p:pic>
        <p:nvPicPr>
          <p:cNvPr id="7" name="Image 19">
            <a:extLst>
              <a:ext uri="{FF2B5EF4-FFF2-40B4-BE49-F238E27FC236}">
                <a16:creationId xmlns:a16="http://schemas.microsoft.com/office/drawing/2014/main" id="{72430B63-9B7C-20D3-CCCA-D28826866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58" y="4841046"/>
            <a:ext cx="2065423" cy="1549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FCF4E-D58B-2C51-1D02-477B8C384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518" y="777825"/>
            <a:ext cx="2057633" cy="153403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5C26583A-3CD4-91CC-320B-704248776E2D}"/>
              </a:ext>
            </a:extLst>
          </p:cNvPr>
          <p:cNvSpPr/>
          <p:nvPr/>
        </p:nvSpPr>
        <p:spPr>
          <a:xfrm>
            <a:off x="7614468" y="2765166"/>
            <a:ext cx="3693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➜ 2.5-cell photocathode RF gun :</a:t>
            </a:r>
            <a:r>
              <a:rPr lang="en-GB" sz="12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1200" dirty="0" err="1">
                <a:solidFill>
                  <a:srgbClr val="C00000"/>
                </a:solidFill>
                <a:ea typeface="ＭＳ Ｐゴシック" panose="020B0600070205080204" pitchFamily="34" charset="-128"/>
              </a:rPr>
              <a:t>Ez</a:t>
            </a:r>
            <a:r>
              <a:rPr lang="en-GB" altLang="en-US" sz="12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= 80 MV/m @ 6 MW to reach E = 5 MeV, Charge 0.1/1 </a:t>
            </a:r>
            <a:r>
              <a:rPr lang="en-GB" altLang="en-US" sz="1200" dirty="0" err="1">
                <a:solidFill>
                  <a:srgbClr val="C00000"/>
                </a:solidFill>
                <a:ea typeface="ＭＳ Ｐゴシック" panose="020B0600070205080204" pitchFamily="34" charset="-128"/>
              </a:rPr>
              <a:t>nC</a:t>
            </a:r>
            <a:endParaRPr lang="en-GB" altLang="en-US" sz="1200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E1B089-71E8-085C-097B-8CF45117B203}"/>
              </a:ext>
            </a:extLst>
          </p:cNvPr>
          <p:cNvSpPr txBox="1"/>
          <p:nvPr/>
        </p:nvSpPr>
        <p:spPr>
          <a:xfrm>
            <a:off x="7168221" y="799640"/>
            <a:ext cx="1542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LAL design</a:t>
            </a:r>
          </a:p>
          <a:p>
            <a:r>
              <a:rPr lang="en-GB" altLang="en-US" sz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m</a:t>
            </a:r>
            <a:r>
              <a:rPr lang="en-GB" sz="1200" dirty="0">
                <a:solidFill>
                  <a:schemeClr val="bg1"/>
                </a:solidFill>
              </a:rPr>
              <a:t>ade in-house</a:t>
            </a:r>
          </a:p>
        </p:txBody>
      </p:sp>
      <p:sp>
        <p:nvSpPr>
          <p:cNvPr id="34" name="Title 6">
            <a:extLst>
              <a:ext uri="{FF2B5EF4-FFF2-40B4-BE49-F238E27FC236}">
                <a16:creationId xmlns:a16="http://schemas.microsoft.com/office/drawing/2014/main" id="{0AFF4DD2-4F7E-A4F6-3524-3F93DDDD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" y="56120"/>
            <a:ext cx="6338888" cy="686196"/>
          </a:xfrm>
        </p:spPr>
        <p:txBody>
          <a:bodyPr/>
          <a:lstStyle/>
          <a:p>
            <a:pPr algn="l"/>
            <a:r>
              <a:rPr lang="en-US" altLang="en-US" b="1" dirty="0" err="1">
                <a:ea typeface="ＭＳ Ｐゴシック" panose="020B0600070205080204" pitchFamily="34" charset="-128"/>
              </a:rPr>
              <a:t>ThomX</a:t>
            </a:r>
            <a:r>
              <a:rPr lang="en-US" altLang="en-US" b="1" dirty="0">
                <a:ea typeface="ＭＳ Ｐゴシック" panose="020B0600070205080204" pitchFamily="34" charset="-128"/>
              </a:rPr>
              <a:t> injector</a:t>
            </a:r>
            <a:endParaRPr lang="en-GB" b="1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F0C3ABD-3744-4BFA-A1CC-A2C916D511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022" y="3912584"/>
            <a:ext cx="6126898" cy="2351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4389D-A779-644A-DD61-45A21F97CB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084" y="4289566"/>
            <a:ext cx="3497635" cy="22893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69F196-DAB9-29D7-710E-06BCDD286020}"/>
              </a:ext>
            </a:extLst>
          </p:cNvPr>
          <p:cNvSpPr txBox="1"/>
          <p:nvPr/>
        </p:nvSpPr>
        <p:spPr>
          <a:xfrm>
            <a:off x="322831" y="4426673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Linac</a:t>
            </a:r>
            <a:r>
              <a:rPr lang="en-GB" dirty="0"/>
              <a:t> RF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F90EA-2124-0882-5034-6095C5505926}"/>
              </a:ext>
            </a:extLst>
          </p:cNvPr>
          <p:cNvSpPr txBox="1"/>
          <p:nvPr/>
        </p:nvSpPr>
        <p:spPr>
          <a:xfrm>
            <a:off x="5322312" y="2732073"/>
            <a:ext cx="22614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 err="1">
                <a:ea typeface="ＭＳ Ｐゴシック" panose="020B0600070205080204" pitchFamily="34" charset="-128"/>
              </a:rPr>
              <a:t>ScandiNova</a:t>
            </a:r>
            <a:r>
              <a:rPr lang="en-GB" sz="1100" b="1" dirty="0">
                <a:ea typeface="ＭＳ Ｐゴシック" panose="020B0600070205080204" pitchFamily="34" charset="-128"/>
              </a:rPr>
              <a:t> modulator, </a:t>
            </a:r>
          </a:p>
          <a:p>
            <a:r>
              <a:rPr lang="en-GB" sz="1100" b="1" dirty="0">
                <a:ea typeface="ＭＳ Ｐゴシック" panose="020B0600070205080204" pitchFamily="34" charset="-128"/>
              </a:rPr>
              <a:t>3 GHz Toshiba klystron E37310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AEB3562-6913-8F47-AA58-A7827FDCC3BD}"/>
              </a:ext>
            </a:extLst>
          </p:cNvPr>
          <p:cNvSpPr txBox="1">
            <a:spLocks/>
          </p:cNvSpPr>
          <p:nvPr/>
        </p:nvSpPr>
        <p:spPr>
          <a:xfrm>
            <a:off x="-10693" y="742316"/>
            <a:ext cx="5302915" cy="519558"/>
          </a:xfrm>
          <a:prstGeom prst="rect">
            <a:avLst/>
          </a:prstGeom>
        </p:spPr>
        <p:txBody>
          <a:bodyPr/>
          <a:lstStyle>
            <a:lvl1pPr marL="342891" indent="-342891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32" indent="-28574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Standard design of photoinjector + S-band RF structure + Transfer/Extraction Line</a:t>
            </a:r>
          </a:p>
          <a:p>
            <a:pPr marL="0" indent="0">
              <a:buNone/>
            </a:pPr>
            <a:endParaRPr lang="en-GB" sz="1600" dirty="0"/>
          </a:p>
        </p:txBody>
      </p:sp>
      <p:graphicFrame>
        <p:nvGraphicFramePr>
          <p:cNvPr id="15" name="Таблиця 6">
            <a:extLst>
              <a:ext uri="{FF2B5EF4-FFF2-40B4-BE49-F238E27FC236}">
                <a16:creationId xmlns:a16="http://schemas.microsoft.com/office/drawing/2014/main" id="{E47146EE-6744-7D40-38BE-D8F673D05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495992"/>
              </p:ext>
            </p:extLst>
          </p:nvPr>
        </p:nvGraphicFramePr>
        <p:xfrm>
          <a:off x="67700" y="1339802"/>
          <a:ext cx="5191817" cy="294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553">
                  <a:extLst>
                    <a:ext uri="{9D8B030D-6E8A-4147-A177-3AD203B41FA5}">
                      <a16:colId xmlns:a16="http://schemas.microsoft.com/office/drawing/2014/main" val="3517092140"/>
                    </a:ext>
                  </a:extLst>
                </a:gridCol>
                <a:gridCol w="1062629">
                  <a:extLst>
                    <a:ext uri="{9D8B030D-6E8A-4147-A177-3AD203B41FA5}">
                      <a16:colId xmlns:a16="http://schemas.microsoft.com/office/drawing/2014/main" val="3163161959"/>
                    </a:ext>
                  </a:extLst>
                </a:gridCol>
                <a:gridCol w="936523">
                  <a:extLst>
                    <a:ext uri="{9D8B030D-6E8A-4147-A177-3AD203B41FA5}">
                      <a16:colId xmlns:a16="http://schemas.microsoft.com/office/drawing/2014/main" val="3782365887"/>
                    </a:ext>
                  </a:extLst>
                </a:gridCol>
                <a:gridCol w="880112">
                  <a:extLst>
                    <a:ext uri="{9D8B030D-6E8A-4147-A177-3AD203B41FA5}">
                      <a16:colId xmlns:a16="http://schemas.microsoft.com/office/drawing/2014/main" val="306809684"/>
                    </a:ext>
                  </a:extLst>
                </a:gridCol>
              </a:tblGrid>
              <a:tr h="225716">
                <a:tc gridSpan="4">
                  <a:txBody>
                    <a:bodyPr/>
                    <a:lstStyle/>
                    <a:p>
                      <a:r>
                        <a:rPr lang="en-US" sz="1200" dirty="0"/>
                        <a:t>Injector specification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075582"/>
                  </a:ext>
                </a:extLst>
              </a:tr>
              <a:tr h="296612">
                <a:tc>
                  <a:txBody>
                    <a:bodyPr/>
                    <a:lstStyle/>
                    <a:p>
                      <a:r>
                        <a:rPr lang="en-US" sz="1200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Nom.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Measured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549823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50/70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40, 50, 61.5, 70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945765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Charge, commissioning/nom.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&gt;0.2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nC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539353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Nb. of bunches per RF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302149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Energy spread, 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789562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Emittance (rms, normalized)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mm</a:t>
                      </a:r>
                      <a:r>
                        <a:rPr lang="en-US" sz="1200" dirty="0" err="1">
                          <a:sym typeface="Symbol" panose="05050102010706020507" pitchFamily="18" charset="2"/>
                        </a:rPr>
                        <a:t>mrad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70825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Bunch length, 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278400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Average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nA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430983"/>
                  </a:ext>
                </a:extLst>
              </a:tr>
              <a:tr h="225716">
                <a:tc>
                  <a:txBody>
                    <a:bodyPr/>
                    <a:lstStyle/>
                    <a:p>
                      <a:r>
                        <a:rPr lang="en-US" sz="1200" dirty="0"/>
                        <a:t>Pulse 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95357"/>
                  </a:ext>
                </a:extLst>
              </a:tr>
            </a:tbl>
          </a:graphicData>
        </a:graphic>
      </p:graphicFrame>
      <p:sp>
        <p:nvSpPr>
          <p:cNvPr id="16" name="Rectangle 12">
            <a:extLst>
              <a:ext uri="{FF2B5EF4-FFF2-40B4-BE49-F238E27FC236}">
                <a16:creationId xmlns:a16="http://schemas.microsoft.com/office/drawing/2014/main" id="{275E4154-9E86-B57B-F5E0-34D0FA2639AD}"/>
              </a:ext>
            </a:extLst>
          </p:cNvPr>
          <p:cNvSpPr/>
          <p:nvPr/>
        </p:nvSpPr>
        <p:spPr>
          <a:xfrm>
            <a:off x="7939473" y="3396405"/>
            <a:ext cx="3693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D6"/>
                </a:solidFill>
              </a:rPr>
              <a:t>➜ S-band :4.8-meter long accelerating structure (2998.55 MHz) to reach ~45 MeV @ 11 MW</a:t>
            </a:r>
            <a:r>
              <a:rPr lang="en-GB" sz="1200" dirty="0">
                <a:solidFill>
                  <a:srgbClr val="0000D6"/>
                </a:solidFill>
                <a:ea typeface="ＭＳ Ｐゴシック" panose="020B0600070205080204" pitchFamily="34" charset="-128"/>
              </a:rPr>
              <a:t> </a:t>
            </a:r>
            <a:endParaRPr lang="en-GB" altLang="en-US" sz="1200" dirty="0">
              <a:solidFill>
                <a:srgbClr val="0000D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1F8813F-7EE3-3DFA-9172-8DB7F15EDD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66951" y="6443664"/>
            <a:ext cx="6338888" cy="365125"/>
          </a:xfrm>
        </p:spPr>
        <p:txBody>
          <a:bodyPr/>
          <a:lstStyle/>
          <a:p>
            <a:pPr>
              <a:defRPr/>
            </a:pPr>
            <a:r>
              <a:rPr lang="en-GB"/>
              <a:t>ThomX status - ESLS Meeting 31/10/2025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002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usepackage{times}&#10;\pagestyle{empty}&#10;\begin{document}&#10;&#10;$E_\gamma \simeq E_L \frac{4\gamma^2}{1+\gamma^2\delta^2+\frac{\phi^2}{4}}$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23.5|1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heme/theme1.xml><?xml version="1.0" encoding="utf-8"?>
<a:theme xmlns:a="http://schemas.openxmlformats.org/drawingml/2006/main" name="ThomX-3">
  <a:themeElements>
    <a:clrScheme name="Personnalisée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8000"/>
      </a:accent1>
      <a:accent2>
        <a:srgbClr val="996633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6633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089F4F0-B72F-46AE-8EAE-5C15EE2FFB85}" vid="{57759912-BBD4-45F2-87A9-58135155D95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69400</TotalTime>
  <Words>2416</Words>
  <Application>Microsoft Macintosh PowerPoint</Application>
  <PresentationFormat>Grand écran</PresentationFormat>
  <Paragraphs>466</Paragraphs>
  <Slides>27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46" baseType="lpstr">
      <vt:lpstr>ＭＳ Ｐゴシック</vt:lpstr>
      <vt:lpstr>-webkit-standard</vt:lpstr>
      <vt:lpstr>Arial</vt:lpstr>
      <vt:lpstr>Arial Narrow</vt:lpstr>
      <vt:lpstr>Calibri</vt:lpstr>
      <vt:lpstr>Calibri Light</vt:lpstr>
      <vt:lpstr>Cambria Math</vt:lpstr>
      <vt:lpstr>DejaVuSans</vt:lpstr>
      <vt:lpstr>Garamond</vt:lpstr>
      <vt:lpstr>Google Sans</vt:lpstr>
      <vt:lpstr>Helvetica</vt:lpstr>
      <vt:lpstr>Noto Sans</vt:lpstr>
      <vt:lpstr>Symbol</vt:lpstr>
      <vt:lpstr>Times</vt:lpstr>
      <vt:lpstr>Trebuchet MS</vt:lpstr>
      <vt:lpstr>verdana</vt:lpstr>
      <vt:lpstr>Wingdings</vt:lpstr>
      <vt:lpstr>Wingdings 3</vt:lpstr>
      <vt:lpstr>ThomX-3</vt:lpstr>
      <vt:lpstr>The ThomX  Compton Source</vt:lpstr>
      <vt:lpstr>Compact Compton Sources</vt:lpstr>
      <vt:lpstr>ThomX facility </vt:lpstr>
      <vt:lpstr>ThomX : on the Orsay campus</vt:lpstr>
      <vt:lpstr>Présentation PowerPoint</vt:lpstr>
      <vt:lpstr>ThomX facility: milestones</vt:lpstr>
      <vt:lpstr>Présentation PowerPoint</vt:lpstr>
      <vt:lpstr>Présentation PowerPoint</vt:lpstr>
      <vt:lpstr>ThomX injector</vt:lpstr>
      <vt:lpstr>Présentation PowerPoint</vt:lpstr>
      <vt:lpstr>Ring lattice and nominal parameters</vt:lpstr>
      <vt:lpstr>Ring commissioning highlights</vt:lpstr>
      <vt:lpstr>An unexpected find: shorter circumference</vt:lpstr>
      <vt:lpstr>Fabry-Perot cavity @ThomX</vt:lpstr>
      <vt:lpstr>X-line design</vt:lpstr>
      <vt:lpstr>The first X-rays</vt:lpstr>
      <vt:lpstr>Présentation PowerPoint</vt:lpstr>
      <vt:lpstr>Ring operation highlights</vt:lpstr>
      <vt:lpstr>Présentation PowerPoint</vt:lpstr>
      <vt:lpstr>Two ways to use the Compton beam</vt:lpstr>
      <vt:lpstr>Preliminary analysis: characterization of the X-ray ThomX setup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LAL - 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présentation</dc:title>
  <dc:creator>hugues monard</dc:creator>
  <cp:lastModifiedBy>NADOLSKI Laurent</cp:lastModifiedBy>
  <cp:revision>1629</cp:revision>
  <dcterms:created xsi:type="dcterms:W3CDTF">2014-12-08T15:13:57Z</dcterms:created>
  <dcterms:modified xsi:type="dcterms:W3CDTF">2025-10-31T07:18:19Z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