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23"/>
  </p:notesMasterIdLst>
  <p:sldIdLst>
    <p:sldId id="256" r:id="rId3"/>
    <p:sldId id="257" r:id="rId4"/>
    <p:sldId id="261" r:id="rId5"/>
    <p:sldId id="262" r:id="rId6"/>
    <p:sldId id="268" r:id="rId7"/>
    <p:sldId id="264" r:id="rId8"/>
    <p:sldId id="277" r:id="rId9"/>
    <p:sldId id="273" r:id="rId10"/>
    <p:sldId id="278" r:id="rId11"/>
    <p:sldId id="274" r:id="rId12"/>
    <p:sldId id="275" r:id="rId13"/>
    <p:sldId id="276" r:id="rId14"/>
    <p:sldId id="265" r:id="rId15"/>
    <p:sldId id="266" r:id="rId16"/>
    <p:sldId id="270" r:id="rId17"/>
    <p:sldId id="269" r:id="rId18"/>
    <p:sldId id="267" r:id="rId19"/>
    <p:sldId id="272" r:id="rId20"/>
    <p:sldId id="271" r:id="rId21"/>
    <p:sldId id="259" r:id="rId22"/>
  </p:sldIdLst>
  <p:sldSz cx="12192000" cy="6858000"/>
  <p:notesSz cx="6858000" cy="9144000"/>
  <p:embeddedFontLst>
    <p:embeddedFont>
      <p:font typeface="Open Sans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Outfit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he3cauOFtgDNfcpj3MI3SqpBXi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63" autoAdjust="0"/>
  </p:normalViewPr>
  <p:slideViewPr>
    <p:cSldViewPr snapToGrid="0">
      <p:cViewPr varScale="1">
        <p:scale>
          <a:sx n="100" d="100"/>
          <a:sy n="100" d="100"/>
        </p:scale>
        <p:origin x="95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3956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9349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5845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1269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4681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0037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843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5068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2388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351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olo el título">
  <p:cSld name="6_Solo el título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643128" y="2445582"/>
            <a:ext cx="10905744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52F4E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>
            <a:spLocks noGrp="1"/>
          </p:cNvSpPr>
          <p:nvPr>
            <p:ph type="pic" idx="2"/>
          </p:nvPr>
        </p:nvSpPr>
        <p:spPr>
          <a:xfrm>
            <a:off x="-6493" y="4197096"/>
            <a:ext cx="12204985" cy="2660904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16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9D9D9C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sz="1200" b="0" i="0" u="none" strike="noStrike" cap="none">
              <a:solidFill>
                <a:srgbClr val="9D9D9C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4" name="Google Shape;1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0962" y="1096473"/>
            <a:ext cx="2152800" cy="1074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6_Solo el título 6">
    <p:bg>
      <p:bgPr>
        <a:solidFill>
          <a:srgbClr val="152F4E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2"/>
          <p:cNvSpPr>
            <a:spLocks noGrp="1"/>
          </p:cNvSpPr>
          <p:nvPr>
            <p:ph type="pic" idx="2"/>
          </p:nvPr>
        </p:nvSpPr>
        <p:spPr>
          <a:xfrm>
            <a:off x="6843861" y="0"/>
            <a:ext cx="5361124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22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sz="1200" b="0" i="0" u="none" strike="noStrike" cap="non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58" name="Google Shape;58;p22"/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4909119" cy="156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9" name="Google Shape;5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4727" y="6345656"/>
            <a:ext cx="1692000" cy="21196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997233" y="2592730"/>
            <a:ext cx="4905625" cy="3145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6_Solo el título 7">
    <p:bg>
      <p:bgPr>
        <a:solidFill>
          <a:srgbClr val="152F4E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>
            <a:spLocks noGrp="1"/>
          </p:cNvSpPr>
          <p:nvPr>
            <p:ph type="pic" idx="2"/>
          </p:nvPr>
        </p:nvSpPr>
        <p:spPr>
          <a:xfrm>
            <a:off x="8066637" y="0"/>
            <a:ext cx="4138347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23"/>
          <p:cNvSpPr>
            <a:spLocks noGrp="1"/>
          </p:cNvSpPr>
          <p:nvPr>
            <p:ph type="pic" idx="3"/>
          </p:nvPr>
        </p:nvSpPr>
        <p:spPr>
          <a:xfrm>
            <a:off x="8066637" y="3429000"/>
            <a:ext cx="4138347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sz="1200" b="0" i="0" u="none" strike="noStrike" cap="non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65" name="Google Shape;65;p23"/>
          <p:cNvSpPr txBox="1">
            <a:spLocks noGrp="1"/>
          </p:cNvSpPr>
          <p:nvPr>
            <p:ph type="title"/>
          </p:nvPr>
        </p:nvSpPr>
        <p:spPr>
          <a:xfrm>
            <a:off x="993740" y="774588"/>
            <a:ext cx="6158498" cy="1456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6" name="Google Shape;6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4727" y="6345656"/>
            <a:ext cx="1692000" cy="21196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3"/>
          <p:cNvSpPr txBox="1">
            <a:spLocks noGrp="1"/>
          </p:cNvSpPr>
          <p:nvPr>
            <p:ph type="body" idx="1"/>
          </p:nvPr>
        </p:nvSpPr>
        <p:spPr>
          <a:xfrm>
            <a:off x="969238" y="2481538"/>
            <a:ext cx="6158498" cy="335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6_Solo el título 8">
    <p:bg>
      <p:bgPr>
        <a:solidFill>
          <a:srgbClr val="152F4E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>
            <a:spLocks noGrp="1"/>
          </p:cNvSpPr>
          <p:nvPr>
            <p:ph type="pic" idx="2"/>
          </p:nvPr>
        </p:nvSpPr>
        <p:spPr>
          <a:xfrm>
            <a:off x="8066637" y="0"/>
            <a:ext cx="4138347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4"/>
          <p:cNvSpPr>
            <a:spLocks noGrp="1"/>
          </p:cNvSpPr>
          <p:nvPr>
            <p:ph type="pic" idx="3"/>
          </p:nvPr>
        </p:nvSpPr>
        <p:spPr>
          <a:xfrm>
            <a:off x="8066637" y="3429000"/>
            <a:ext cx="4138347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4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sz="1200" b="0" i="0" u="none" strike="noStrike" cap="non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72" name="Google Shape;72;p24"/>
          <p:cNvSpPr txBox="1">
            <a:spLocks noGrp="1"/>
          </p:cNvSpPr>
          <p:nvPr>
            <p:ph type="title"/>
          </p:nvPr>
        </p:nvSpPr>
        <p:spPr>
          <a:xfrm>
            <a:off x="993740" y="774588"/>
            <a:ext cx="6158498" cy="1456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body" idx="1"/>
          </p:nvPr>
        </p:nvSpPr>
        <p:spPr>
          <a:xfrm>
            <a:off x="993739" y="2481535"/>
            <a:ext cx="6158498" cy="85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F4E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4" name="Google Shape;7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4727" y="6345656"/>
            <a:ext cx="1692000" cy="21196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4"/>
          <p:cNvSpPr txBox="1">
            <a:spLocks noGrp="1"/>
          </p:cNvSpPr>
          <p:nvPr>
            <p:ph type="body" idx="4"/>
          </p:nvPr>
        </p:nvSpPr>
        <p:spPr>
          <a:xfrm>
            <a:off x="993739" y="3477102"/>
            <a:ext cx="6158498" cy="232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Diapositiva de título">
  <p:cSld name="7_Diapositiva de título">
    <p:bg>
      <p:bgPr>
        <a:solidFill>
          <a:srgbClr val="152F4E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5"/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10204521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92F56"/>
              </a:buClr>
              <a:buSzPts val="4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25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sz="1200" b="0" i="0" u="none" strike="noStrike" cap="non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79" name="Google Shape;7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4727" y="6345656"/>
            <a:ext cx="1692000" cy="21196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>
            <a:off x="1018805" y="2185416"/>
            <a:ext cx="4747187" cy="359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body" idx="2"/>
          </p:nvPr>
        </p:nvSpPr>
        <p:spPr>
          <a:xfrm>
            <a:off x="6426008" y="2185416"/>
            <a:ext cx="4747187" cy="359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olo el título">
  <p:cSld name="6_Solo el título 9">
    <p:bg>
      <p:bgPr>
        <a:solidFill>
          <a:srgbClr val="152F4E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 txBox="1"/>
          <p:nvPr/>
        </p:nvSpPr>
        <p:spPr>
          <a:xfrm>
            <a:off x="4456912" y="5342714"/>
            <a:ext cx="327817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Cerdanyola del Vallès (Barcelona) Spain</a:t>
            </a:r>
            <a:endParaRPr sz="10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Tel: (+34) 93 592 43 00</a:t>
            </a:r>
            <a:endParaRPr sz="10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Google Shape;84;p26"/>
          <p:cNvSpPr txBox="1"/>
          <p:nvPr/>
        </p:nvSpPr>
        <p:spPr>
          <a:xfrm>
            <a:off x="4557728" y="3937977"/>
            <a:ext cx="307654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sz="1600" b="0" i="0" u="none" strike="noStrike" cap="non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85" name="Google Shape;8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56286" y="2162305"/>
            <a:ext cx="3178800" cy="158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olo el título">
  <p:cSld name="6_Solo el título 10">
    <p:bg>
      <p:bgPr>
        <a:solidFill>
          <a:srgbClr val="D1D8E9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2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9D9D9C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sz="1200" b="0" i="0" u="none" strike="noStrike" cap="none">
              <a:solidFill>
                <a:srgbClr val="9D9D9C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88" name="Google Shape;88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0780" y="1065955"/>
            <a:ext cx="2689200" cy="1342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olo el título">
  <p:cSld name="6_Solo el título 11">
    <p:bg>
      <p:bgPr>
        <a:solidFill>
          <a:srgbClr val="D1D8E9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7"/>
          <p:cNvSpPr>
            <a:spLocks noGrp="1"/>
          </p:cNvSpPr>
          <p:nvPr>
            <p:ph type="pic" idx="2"/>
          </p:nvPr>
        </p:nvSpPr>
        <p:spPr>
          <a:xfrm>
            <a:off x="-6493" y="4197096"/>
            <a:ext cx="12204985" cy="2660904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27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9D9D9C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sz="1200" b="0" i="0" u="none" strike="noStrike" cap="none">
              <a:solidFill>
                <a:srgbClr val="9D9D9C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92" name="Google Shape;92;p27"/>
          <p:cNvSpPr txBox="1">
            <a:spLocks noGrp="1"/>
          </p:cNvSpPr>
          <p:nvPr>
            <p:ph type="title"/>
          </p:nvPr>
        </p:nvSpPr>
        <p:spPr>
          <a:xfrm>
            <a:off x="643128" y="2445582"/>
            <a:ext cx="10905744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52F4E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3" name="Google Shape;9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0962" y="1096473"/>
            <a:ext cx="2152800" cy="1074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olo el título">
  <p:cSld name="6_Solo el título 12">
    <p:bg>
      <p:bgPr>
        <a:solidFill>
          <a:srgbClr val="D1D8E9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>
            <a:spLocks noGrp="1"/>
          </p:cNvSpPr>
          <p:nvPr>
            <p:ph type="pic" idx="2"/>
          </p:nvPr>
        </p:nvSpPr>
        <p:spPr>
          <a:xfrm>
            <a:off x="5741043" y="0"/>
            <a:ext cx="6463942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8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9D9D9C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sz="1200" b="0" i="0" u="none" strike="noStrike" cap="none">
              <a:solidFill>
                <a:srgbClr val="9D9D9C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97" name="Google Shape;97;p28"/>
          <p:cNvSpPr txBox="1">
            <a:spLocks noGrp="1"/>
          </p:cNvSpPr>
          <p:nvPr>
            <p:ph type="title"/>
          </p:nvPr>
        </p:nvSpPr>
        <p:spPr>
          <a:xfrm>
            <a:off x="643128" y="2531779"/>
            <a:ext cx="4438158" cy="353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52F4E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8" name="Google Shape;9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0962" y="1096473"/>
            <a:ext cx="2152800" cy="1074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2_Diapositiva de título 3">
    <p:bg>
      <p:bgPr>
        <a:solidFill>
          <a:srgbClr val="D1D8E9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9"/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10423197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152F4E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29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9D9D9C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sz="1200" b="0" i="0" u="none" strike="noStrike" cap="none">
              <a:solidFill>
                <a:srgbClr val="9D9D9C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02" name="Google Shape;10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2472" y="6402888"/>
            <a:ext cx="1659600" cy="20790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9"/>
          <p:cNvSpPr txBox="1">
            <a:spLocks noGrp="1"/>
          </p:cNvSpPr>
          <p:nvPr>
            <p:ph type="body" idx="1"/>
          </p:nvPr>
        </p:nvSpPr>
        <p:spPr>
          <a:xfrm>
            <a:off x="987906" y="3433357"/>
            <a:ext cx="5108094" cy="228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2_Diapositiva de título 4">
    <p:bg>
      <p:bgPr>
        <a:solidFill>
          <a:srgbClr val="D1D8E9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0"/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10204520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sz="3600" b="1" i="0" u="none" strike="noStrike" cap="none">
                <a:solidFill>
                  <a:srgbClr val="152F4E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30"/>
          <p:cNvSpPr txBox="1">
            <a:spLocks noGrp="1"/>
          </p:cNvSpPr>
          <p:nvPr>
            <p:ph type="body" idx="1"/>
          </p:nvPr>
        </p:nvSpPr>
        <p:spPr>
          <a:xfrm>
            <a:off x="993737" y="2081369"/>
            <a:ext cx="10204520" cy="75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F4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52F4E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30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9D9D9C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sz="1200" b="0" i="0" u="none" strike="noStrike" cap="none">
              <a:solidFill>
                <a:srgbClr val="9D9D9C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08" name="Google Shape;10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2472" y="6402888"/>
            <a:ext cx="1659600" cy="20790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0"/>
          <p:cNvSpPr txBox="1">
            <a:spLocks noGrp="1"/>
          </p:cNvSpPr>
          <p:nvPr>
            <p:ph type="body" idx="2"/>
          </p:nvPr>
        </p:nvSpPr>
        <p:spPr>
          <a:xfrm>
            <a:off x="997226" y="2892169"/>
            <a:ext cx="10201031" cy="193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Blanc4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1"/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10423197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152F4E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51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9D9D9C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sz="1200" b="0" i="0" u="none" strike="noStrike" cap="none">
              <a:solidFill>
                <a:srgbClr val="9D9D9C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9" name="Google Shape;19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2472" y="6402888"/>
            <a:ext cx="1659600" cy="20790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1"/>
          <p:cNvSpPr txBox="1">
            <a:spLocks noGrp="1"/>
          </p:cNvSpPr>
          <p:nvPr>
            <p:ph type="body" idx="1"/>
          </p:nvPr>
        </p:nvSpPr>
        <p:spPr>
          <a:xfrm>
            <a:off x="987906" y="3433357"/>
            <a:ext cx="5108094" cy="228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6_Solo el título 13">
    <p:bg>
      <p:bgPr>
        <a:solidFill>
          <a:srgbClr val="D1D8E9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1"/>
          <p:cNvSpPr>
            <a:spLocks noGrp="1"/>
          </p:cNvSpPr>
          <p:nvPr>
            <p:ph type="pic" idx="2"/>
          </p:nvPr>
        </p:nvSpPr>
        <p:spPr>
          <a:xfrm>
            <a:off x="6843861" y="0"/>
            <a:ext cx="5361124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31"/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4909119" cy="156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sz="3600" b="1" i="0" u="none" strike="noStrike" cap="none">
                <a:solidFill>
                  <a:srgbClr val="152F4E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31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9D9D9C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sz="1200" b="0" i="0" u="none" strike="noStrike" cap="none">
              <a:solidFill>
                <a:srgbClr val="9D9D9C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14" name="Google Shape;11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2472" y="6402888"/>
            <a:ext cx="1659600" cy="20790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1"/>
          <p:cNvSpPr txBox="1">
            <a:spLocks noGrp="1"/>
          </p:cNvSpPr>
          <p:nvPr>
            <p:ph type="body" idx="1"/>
          </p:nvPr>
        </p:nvSpPr>
        <p:spPr>
          <a:xfrm>
            <a:off x="993739" y="2588470"/>
            <a:ext cx="4909118" cy="3185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6_Solo el título 14">
    <p:bg>
      <p:bgPr>
        <a:solidFill>
          <a:srgbClr val="D1D8E9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2"/>
          <p:cNvSpPr>
            <a:spLocks noGrp="1"/>
          </p:cNvSpPr>
          <p:nvPr>
            <p:ph type="pic" idx="2"/>
          </p:nvPr>
        </p:nvSpPr>
        <p:spPr>
          <a:xfrm>
            <a:off x="8066637" y="0"/>
            <a:ext cx="4138347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32"/>
          <p:cNvSpPr>
            <a:spLocks noGrp="1"/>
          </p:cNvSpPr>
          <p:nvPr>
            <p:ph type="pic" idx="3"/>
          </p:nvPr>
        </p:nvSpPr>
        <p:spPr>
          <a:xfrm>
            <a:off x="8066637" y="3429000"/>
            <a:ext cx="4138347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32"/>
          <p:cNvSpPr txBox="1">
            <a:spLocks noGrp="1"/>
          </p:cNvSpPr>
          <p:nvPr>
            <p:ph type="title"/>
          </p:nvPr>
        </p:nvSpPr>
        <p:spPr>
          <a:xfrm>
            <a:off x="993740" y="774588"/>
            <a:ext cx="6158498" cy="1456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sz="3600" b="1" i="0" u="none" strike="noStrike" cap="none">
                <a:solidFill>
                  <a:srgbClr val="152F4E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32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9D9D9C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sz="1200" b="0" i="0" u="none" strike="noStrike" cap="none">
              <a:solidFill>
                <a:srgbClr val="9D9D9C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21" name="Google Shape;12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2472" y="6402888"/>
            <a:ext cx="1659600" cy="20790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2"/>
          <p:cNvSpPr txBox="1">
            <a:spLocks noGrp="1"/>
          </p:cNvSpPr>
          <p:nvPr>
            <p:ph type="body" idx="1"/>
          </p:nvPr>
        </p:nvSpPr>
        <p:spPr>
          <a:xfrm>
            <a:off x="993740" y="2481535"/>
            <a:ext cx="6158498" cy="329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6_Solo el título 15">
    <p:bg>
      <p:bgPr>
        <a:solidFill>
          <a:srgbClr val="D1D8E9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4"/>
          <p:cNvSpPr>
            <a:spLocks noGrp="1"/>
          </p:cNvSpPr>
          <p:nvPr>
            <p:ph type="pic" idx="2"/>
          </p:nvPr>
        </p:nvSpPr>
        <p:spPr>
          <a:xfrm>
            <a:off x="8066637" y="0"/>
            <a:ext cx="4138347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34"/>
          <p:cNvSpPr>
            <a:spLocks noGrp="1"/>
          </p:cNvSpPr>
          <p:nvPr>
            <p:ph type="pic" idx="3"/>
          </p:nvPr>
        </p:nvSpPr>
        <p:spPr>
          <a:xfrm>
            <a:off x="8066637" y="3429000"/>
            <a:ext cx="4138347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34"/>
          <p:cNvSpPr txBox="1">
            <a:spLocks noGrp="1"/>
          </p:cNvSpPr>
          <p:nvPr>
            <p:ph type="title"/>
          </p:nvPr>
        </p:nvSpPr>
        <p:spPr>
          <a:xfrm>
            <a:off x="993740" y="774588"/>
            <a:ext cx="6158498" cy="1456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sz="3600" b="1" i="0" u="none" strike="noStrike" cap="none">
                <a:solidFill>
                  <a:srgbClr val="152F4E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34"/>
          <p:cNvSpPr txBox="1">
            <a:spLocks noGrp="1"/>
          </p:cNvSpPr>
          <p:nvPr>
            <p:ph type="body" idx="1"/>
          </p:nvPr>
        </p:nvSpPr>
        <p:spPr>
          <a:xfrm>
            <a:off x="993739" y="2481535"/>
            <a:ext cx="6158498" cy="85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F4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52F4E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8" name="Google Shape;128;p34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9D9D9C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sz="1200" b="0" i="0" u="none" strike="noStrike" cap="none">
              <a:solidFill>
                <a:srgbClr val="9D9D9C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29" name="Google Shape;12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2472" y="6402888"/>
            <a:ext cx="1659600" cy="20790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4"/>
          <p:cNvSpPr txBox="1">
            <a:spLocks noGrp="1"/>
          </p:cNvSpPr>
          <p:nvPr>
            <p:ph type="body" idx="4"/>
          </p:nvPr>
        </p:nvSpPr>
        <p:spPr>
          <a:xfrm>
            <a:off x="993738" y="3429000"/>
            <a:ext cx="6158498" cy="23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Diapositiva de título">
  <p:cSld name="7_Diapositiva de título 2">
    <p:bg>
      <p:bgPr>
        <a:solidFill>
          <a:srgbClr val="D1D8E9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10204521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92F56"/>
              </a:buClr>
              <a:buSzPts val="4400"/>
              <a:buFont typeface="Arial"/>
              <a:buNone/>
              <a:defRPr sz="3600" b="1" i="0" u="none" strike="noStrike" cap="none">
                <a:solidFill>
                  <a:srgbClr val="152F4E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36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9D9D9C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sz="1200" b="0" i="0" u="none" strike="noStrike" cap="none">
              <a:solidFill>
                <a:srgbClr val="9D9D9C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34" name="Google Shape;134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2472" y="6402888"/>
            <a:ext cx="1659600" cy="20790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6"/>
          <p:cNvSpPr txBox="1">
            <a:spLocks noGrp="1"/>
          </p:cNvSpPr>
          <p:nvPr>
            <p:ph type="body" idx="1"/>
          </p:nvPr>
        </p:nvSpPr>
        <p:spPr>
          <a:xfrm>
            <a:off x="993736" y="2185415"/>
            <a:ext cx="4747186" cy="3454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36"/>
          <p:cNvSpPr txBox="1">
            <a:spLocks noGrp="1"/>
          </p:cNvSpPr>
          <p:nvPr>
            <p:ph type="body" idx="2"/>
          </p:nvPr>
        </p:nvSpPr>
        <p:spPr>
          <a:xfrm>
            <a:off x="6451077" y="2171917"/>
            <a:ext cx="4747186" cy="3454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olo el título">
  <p:cSld name="6_Solo el título 16">
    <p:bg>
      <p:bgPr>
        <a:solidFill>
          <a:srgbClr val="D1D8E9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7"/>
          <p:cNvSpPr txBox="1"/>
          <p:nvPr/>
        </p:nvSpPr>
        <p:spPr>
          <a:xfrm>
            <a:off x="4456912" y="5342714"/>
            <a:ext cx="327817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rgbClr val="152F4E"/>
                </a:solidFill>
                <a:latin typeface="Open Sans"/>
                <a:ea typeface="Open Sans"/>
                <a:cs typeface="Open Sans"/>
                <a:sym typeface="Open Sans"/>
              </a:rPr>
              <a:t>Cerdanyola del Vallès (Barcelona) Spain</a:t>
            </a:r>
            <a:endParaRPr sz="1000" b="0" i="0" u="none" strike="noStrike" cap="none">
              <a:solidFill>
                <a:srgbClr val="152F4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rgbClr val="152F4E"/>
                </a:solidFill>
                <a:latin typeface="Open Sans"/>
                <a:ea typeface="Open Sans"/>
                <a:cs typeface="Open Sans"/>
                <a:sym typeface="Open Sans"/>
              </a:rPr>
              <a:t>Tel: (+34) 93 592 43 00</a:t>
            </a:r>
            <a:endParaRPr sz="1000" b="0" i="0" u="none" strike="noStrike" cap="none">
              <a:solidFill>
                <a:srgbClr val="152F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37"/>
          <p:cNvSpPr txBox="1"/>
          <p:nvPr/>
        </p:nvSpPr>
        <p:spPr>
          <a:xfrm>
            <a:off x="4557728" y="3937977"/>
            <a:ext cx="307654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152F4E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sz="1600" b="0" i="0" u="none" strike="noStrike" cap="none">
              <a:solidFill>
                <a:srgbClr val="152F4E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40" name="Google Shape;140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56269" y="2199011"/>
            <a:ext cx="3078000" cy="1536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olo el título">
  <p:cSld name="6_Solo el título 17">
    <p:bg>
      <p:bgPr>
        <a:solidFill>
          <a:srgbClr val="3858A4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8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sz="1200" b="0" i="0" u="none" strike="noStrike" cap="non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43" name="Google Shape;143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7580" y="991311"/>
            <a:ext cx="2775600" cy="1385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olo el título">
  <p:cSld name="6_Solo el título 18">
    <p:bg>
      <p:bgPr>
        <a:solidFill>
          <a:srgbClr val="3858A4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9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sz="1200" b="0" i="0" u="none" strike="noStrike" cap="non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46" name="Google Shape;146;p39"/>
          <p:cNvSpPr>
            <a:spLocks noGrp="1"/>
          </p:cNvSpPr>
          <p:nvPr>
            <p:ph type="pic" idx="2"/>
          </p:nvPr>
        </p:nvSpPr>
        <p:spPr>
          <a:xfrm>
            <a:off x="-6493" y="4197096"/>
            <a:ext cx="12204985" cy="2660904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39"/>
          <p:cNvSpPr txBox="1">
            <a:spLocks noGrp="1"/>
          </p:cNvSpPr>
          <p:nvPr>
            <p:ph type="title"/>
          </p:nvPr>
        </p:nvSpPr>
        <p:spPr>
          <a:xfrm>
            <a:off x="643128" y="2445582"/>
            <a:ext cx="10905744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8" name="Google Shape;148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9588" y="829564"/>
            <a:ext cx="2282400" cy="113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olo el título">
  <p:cSld name="6_Solo el título 19">
    <p:bg>
      <p:bgPr>
        <a:solidFill>
          <a:srgbClr val="3858A4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0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sz="1200" b="0" i="0" u="none" strike="noStrike" cap="non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51" name="Google Shape;151;p40"/>
          <p:cNvSpPr>
            <a:spLocks noGrp="1"/>
          </p:cNvSpPr>
          <p:nvPr>
            <p:ph type="pic" idx="2"/>
          </p:nvPr>
        </p:nvSpPr>
        <p:spPr>
          <a:xfrm>
            <a:off x="5741043" y="0"/>
            <a:ext cx="6463942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40"/>
          <p:cNvSpPr txBox="1">
            <a:spLocks noGrp="1"/>
          </p:cNvSpPr>
          <p:nvPr>
            <p:ph type="title"/>
          </p:nvPr>
        </p:nvSpPr>
        <p:spPr>
          <a:xfrm>
            <a:off x="643128" y="2531779"/>
            <a:ext cx="4438158" cy="353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3" name="Google Shape;153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9588" y="829564"/>
            <a:ext cx="2282400" cy="113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2_Diapositiva de título 5">
    <p:bg>
      <p:bgPr>
        <a:solidFill>
          <a:srgbClr val="3858A4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2"/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10423197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42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sz="1200" b="0" i="0" u="none" strike="noStrike" cap="non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57" name="Google Shape;157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4727" y="6345656"/>
            <a:ext cx="1692000" cy="21196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2"/>
          <p:cNvSpPr txBox="1">
            <a:spLocks noGrp="1"/>
          </p:cNvSpPr>
          <p:nvPr>
            <p:ph type="body" idx="1"/>
          </p:nvPr>
        </p:nvSpPr>
        <p:spPr>
          <a:xfrm>
            <a:off x="987904" y="3429000"/>
            <a:ext cx="5102258" cy="229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2_Diapositiva de título 6">
    <p:bg>
      <p:bgPr>
        <a:solidFill>
          <a:srgbClr val="3858A4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4"/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10204520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44"/>
          <p:cNvSpPr txBox="1">
            <a:spLocks noGrp="1"/>
          </p:cNvSpPr>
          <p:nvPr>
            <p:ph type="body" idx="1"/>
          </p:nvPr>
        </p:nvSpPr>
        <p:spPr>
          <a:xfrm>
            <a:off x="993737" y="2081369"/>
            <a:ext cx="10204520" cy="75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F4E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44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sz="1200" b="0" i="0" u="none" strike="noStrike" cap="non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63" name="Google Shape;163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4727" y="6345656"/>
            <a:ext cx="1692000" cy="21196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4"/>
          <p:cNvSpPr txBox="1">
            <a:spLocks noGrp="1"/>
          </p:cNvSpPr>
          <p:nvPr>
            <p:ph type="body" idx="2"/>
          </p:nvPr>
        </p:nvSpPr>
        <p:spPr>
          <a:xfrm>
            <a:off x="1015889" y="2891184"/>
            <a:ext cx="10204520" cy="192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olo el título">
  <p:cSld name="6_Solo el título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643128" y="2445582"/>
            <a:ext cx="10905744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52F4E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4"/>
          <p:cNvSpPr>
            <a:spLocks noGrp="1"/>
          </p:cNvSpPr>
          <p:nvPr>
            <p:ph type="pic" idx="2"/>
          </p:nvPr>
        </p:nvSpPr>
        <p:spPr>
          <a:xfrm>
            <a:off x="-6493" y="4197096"/>
            <a:ext cx="12204985" cy="2660904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14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9D9D9C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sz="1200" b="0" i="0" u="none" strike="noStrike" cap="none">
              <a:solidFill>
                <a:srgbClr val="9D9D9C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0962" y="1096473"/>
            <a:ext cx="2152800" cy="1074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3_Solo el título">
    <p:bg>
      <p:bgPr>
        <a:solidFill>
          <a:srgbClr val="3858A4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6"/>
          <p:cNvSpPr>
            <a:spLocks noGrp="1"/>
          </p:cNvSpPr>
          <p:nvPr>
            <p:ph type="pic" idx="2"/>
          </p:nvPr>
        </p:nvSpPr>
        <p:spPr>
          <a:xfrm>
            <a:off x="6843861" y="0"/>
            <a:ext cx="5361124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46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sz="1200" b="0" i="0" u="none" strike="noStrike" cap="non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68" name="Google Shape;168;p46"/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4909119" cy="156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9" name="Google Shape;169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4727" y="6345656"/>
            <a:ext cx="1692000" cy="211963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46"/>
          <p:cNvSpPr txBox="1">
            <a:spLocks noGrp="1"/>
          </p:cNvSpPr>
          <p:nvPr>
            <p:ph type="body" idx="1"/>
          </p:nvPr>
        </p:nvSpPr>
        <p:spPr>
          <a:xfrm>
            <a:off x="997233" y="2592730"/>
            <a:ext cx="4905625" cy="3145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3_Solo el título 2">
    <p:bg>
      <p:bgPr>
        <a:solidFill>
          <a:srgbClr val="3858A4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8"/>
          <p:cNvSpPr>
            <a:spLocks noGrp="1"/>
          </p:cNvSpPr>
          <p:nvPr>
            <p:ph type="pic" idx="2"/>
          </p:nvPr>
        </p:nvSpPr>
        <p:spPr>
          <a:xfrm>
            <a:off x="8066637" y="0"/>
            <a:ext cx="4138347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48"/>
          <p:cNvSpPr>
            <a:spLocks noGrp="1"/>
          </p:cNvSpPr>
          <p:nvPr>
            <p:ph type="pic" idx="3"/>
          </p:nvPr>
        </p:nvSpPr>
        <p:spPr>
          <a:xfrm>
            <a:off x="8066637" y="3429000"/>
            <a:ext cx="4138347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48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sz="1200" b="0" i="0" u="none" strike="noStrike" cap="non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75" name="Google Shape;175;p48"/>
          <p:cNvSpPr txBox="1">
            <a:spLocks noGrp="1"/>
          </p:cNvSpPr>
          <p:nvPr>
            <p:ph type="title"/>
          </p:nvPr>
        </p:nvSpPr>
        <p:spPr>
          <a:xfrm>
            <a:off x="993740" y="774588"/>
            <a:ext cx="6158498" cy="1456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6" name="Google Shape;176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4727" y="6345656"/>
            <a:ext cx="1692000" cy="21196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8"/>
          <p:cNvSpPr txBox="1">
            <a:spLocks noGrp="1"/>
          </p:cNvSpPr>
          <p:nvPr>
            <p:ph type="body" idx="1"/>
          </p:nvPr>
        </p:nvSpPr>
        <p:spPr>
          <a:xfrm>
            <a:off x="997231" y="2481538"/>
            <a:ext cx="6158498" cy="335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3_Solo el título 3">
    <p:bg>
      <p:bgPr>
        <a:solidFill>
          <a:srgbClr val="3858A4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5"/>
          <p:cNvSpPr>
            <a:spLocks noGrp="1"/>
          </p:cNvSpPr>
          <p:nvPr>
            <p:ph type="pic" idx="2"/>
          </p:nvPr>
        </p:nvSpPr>
        <p:spPr>
          <a:xfrm>
            <a:off x="8066637" y="0"/>
            <a:ext cx="4138347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p85"/>
          <p:cNvSpPr>
            <a:spLocks noGrp="1"/>
          </p:cNvSpPr>
          <p:nvPr>
            <p:ph type="pic" idx="3"/>
          </p:nvPr>
        </p:nvSpPr>
        <p:spPr>
          <a:xfrm>
            <a:off x="8066637" y="3429000"/>
            <a:ext cx="4138347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85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sz="1200" b="0" i="0" u="none" strike="noStrike" cap="non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82" name="Google Shape;182;p85"/>
          <p:cNvSpPr txBox="1">
            <a:spLocks noGrp="1"/>
          </p:cNvSpPr>
          <p:nvPr>
            <p:ph type="title"/>
          </p:nvPr>
        </p:nvSpPr>
        <p:spPr>
          <a:xfrm>
            <a:off x="993740" y="774588"/>
            <a:ext cx="6158498" cy="1456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Google Shape;183;p85"/>
          <p:cNvSpPr txBox="1">
            <a:spLocks noGrp="1"/>
          </p:cNvSpPr>
          <p:nvPr>
            <p:ph type="body" idx="1"/>
          </p:nvPr>
        </p:nvSpPr>
        <p:spPr>
          <a:xfrm>
            <a:off x="993739" y="2481535"/>
            <a:ext cx="6158498" cy="85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F4E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4" name="Google Shape;184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4727" y="6345656"/>
            <a:ext cx="1692000" cy="21196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85"/>
          <p:cNvSpPr txBox="1">
            <a:spLocks noGrp="1"/>
          </p:cNvSpPr>
          <p:nvPr>
            <p:ph type="body" idx="4"/>
          </p:nvPr>
        </p:nvSpPr>
        <p:spPr>
          <a:xfrm>
            <a:off x="993739" y="3477102"/>
            <a:ext cx="6158498" cy="232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Diapositiva de título">
  <p:cSld name="7_Diapositiva de título 3">
    <p:bg>
      <p:bgPr>
        <a:solidFill>
          <a:srgbClr val="3858A4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6"/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10204521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92F56"/>
              </a:buClr>
              <a:buSzPts val="4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86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sz="1200" b="0" i="0" u="none" strike="noStrike" cap="non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89" name="Google Shape;189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4727" y="6345656"/>
            <a:ext cx="1692000" cy="21196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86"/>
          <p:cNvSpPr txBox="1">
            <a:spLocks noGrp="1"/>
          </p:cNvSpPr>
          <p:nvPr>
            <p:ph type="body" idx="1"/>
          </p:nvPr>
        </p:nvSpPr>
        <p:spPr>
          <a:xfrm>
            <a:off x="1018805" y="2185416"/>
            <a:ext cx="4747187" cy="359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86"/>
          <p:cNvSpPr txBox="1">
            <a:spLocks noGrp="1"/>
          </p:cNvSpPr>
          <p:nvPr>
            <p:ph type="body" idx="2"/>
          </p:nvPr>
        </p:nvSpPr>
        <p:spPr>
          <a:xfrm>
            <a:off x="6426008" y="2185416"/>
            <a:ext cx="4747187" cy="359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olo el título">
  <p:cSld name="6_Solo el título 20">
    <p:bg>
      <p:bgPr>
        <a:solidFill>
          <a:srgbClr val="3858A4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7"/>
          <p:cNvSpPr txBox="1"/>
          <p:nvPr/>
        </p:nvSpPr>
        <p:spPr>
          <a:xfrm>
            <a:off x="4456912" y="5342714"/>
            <a:ext cx="327817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Cerdanyola del Vallès (Barcelona) Spain</a:t>
            </a:r>
            <a:endParaRPr sz="10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Tel: (+34) 93 592 43 00</a:t>
            </a:r>
            <a:endParaRPr sz="10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" name="Google Shape;194;p87"/>
          <p:cNvSpPr txBox="1"/>
          <p:nvPr/>
        </p:nvSpPr>
        <p:spPr>
          <a:xfrm>
            <a:off x="4557728" y="3937977"/>
            <a:ext cx="307654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sz="1600" b="0" i="0" u="none" strike="noStrike" cap="non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95" name="Google Shape;195;p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06015" y="2076905"/>
            <a:ext cx="3179966" cy="1688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olo el título">
  <p:cSld name="6_Solo el título 2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0"/>
          <p:cNvSpPr txBox="1">
            <a:spLocks noGrp="1"/>
          </p:cNvSpPr>
          <p:nvPr>
            <p:ph type="title"/>
          </p:nvPr>
        </p:nvSpPr>
        <p:spPr>
          <a:xfrm>
            <a:off x="643128" y="2531779"/>
            <a:ext cx="4438158" cy="353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52F4E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0"/>
          <p:cNvSpPr>
            <a:spLocks noGrp="1"/>
          </p:cNvSpPr>
          <p:nvPr>
            <p:ph type="pic" idx="2"/>
          </p:nvPr>
        </p:nvSpPr>
        <p:spPr>
          <a:xfrm>
            <a:off x="5741043" y="0"/>
            <a:ext cx="6463942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50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9D9D9C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sz="1200" b="0" i="0" u="none" strike="noStrike" cap="none">
              <a:solidFill>
                <a:srgbClr val="9D9D9C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30" name="Google Shape;30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0962" y="1096473"/>
            <a:ext cx="2152800" cy="1074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olo el título">
  <p:cSld name="6_Solo el título 3">
    <p:bg>
      <p:bgPr>
        <a:solidFill>
          <a:srgbClr val="152F4E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sz="1200" b="0" i="0" u="none" strike="noStrike" cap="non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33" name="Google Shape;3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7580" y="991311"/>
            <a:ext cx="2775600" cy="1385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olo el título">
  <p:cSld name="6_Solo el título 4">
    <p:bg>
      <p:bgPr>
        <a:solidFill>
          <a:srgbClr val="152F4E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sz="1200" b="0" i="0" u="none" strike="noStrike" cap="non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36" name="Google Shape;36;p18"/>
          <p:cNvSpPr>
            <a:spLocks noGrp="1"/>
          </p:cNvSpPr>
          <p:nvPr>
            <p:ph type="pic" idx="2"/>
          </p:nvPr>
        </p:nvSpPr>
        <p:spPr>
          <a:xfrm>
            <a:off x="-6493" y="4197096"/>
            <a:ext cx="12204985" cy="2660904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643128" y="2445582"/>
            <a:ext cx="10905744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8" name="Google Shape;3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9588" y="829564"/>
            <a:ext cx="2282400" cy="113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olo el título">
  <p:cSld name="6_Solo el título 5">
    <p:bg>
      <p:bgPr>
        <a:solidFill>
          <a:srgbClr val="152F4E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sz="1200" b="0" i="0" u="none" strike="noStrike" cap="non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41" name="Google Shape;41;p19"/>
          <p:cNvSpPr>
            <a:spLocks noGrp="1"/>
          </p:cNvSpPr>
          <p:nvPr>
            <p:ph type="pic" idx="2"/>
          </p:nvPr>
        </p:nvSpPr>
        <p:spPr>
          <a:xfrm>
            <a:off x="5741043" y="0"/>
            <a:ext cx="6463942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9"/>
          <p:cNvSpPr txBox="1">
            <a:spLocks noGrp="1"/>
          </p:cNvSpPr>
          <p:nvPr>
            <p:ph type="title"/>
          </p:nvPr>
        </p:nvSpPr>
        <p:spPr>
          <a:xfrm>
            <a:off x="643128" y="2531779"/>
            <a:ext cx="4438158" cy="353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3" name="Google Shape;4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9588" y="829564"/>
            <a:ext cx="2282400" cy="113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2_Diapositiva de título">
    <p:bg>
      <p:bgPr>
        <a:solidFill>
          <a:srgbClr val="152F4E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10423197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20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sz="1200" b="0" i="0" u="none" strike="noStrike" cap="non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47" name="Google Shape;4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4727" y="6345656"/>
            <a:ext cx="1692000" cy="211963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0"/>
          <p:cNvSpPr txBox="1">
            <a:spLocks noGrp="1"/>
          </p:cNvSpPr>
          <p:nvPr>
            <p:ph type="body" idx="1"/>
          </p:nvPr>
        </p:nvSpPr>
        <p:spPr>
          <a:xfrm>
            <a:off x="987904" y="3268980"/>
            <a:ext cx="3826698" cy="245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2_Diapositiva de título 2">
    <p:bg>
      <p:bgPr>
        <a:solidFill>
          <a:srgbClr val="152F4E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10204520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1"/>
          </p:nvPr>
        </p:nvSpPr>
        <p:spPr>
          <a:xfrm>
            <a:off x="993737" y="2081369"/>
            <a:ext cx="10204520" cy="75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F4E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21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www.cells.es</a:t>
            </a:r>
            <a:endParaRPr sz="1200" b="0" i="0" u="none" strike="noStrike" cap="non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53" name="Google Shape;5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4727" y="6345656"/>
            <a:ext cx="1692000" cy="21196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1"/>
          <p:cNvSpPr txBox="1">
            <a:spLocks noGrp="1"/>
          </p:cNvSpPr>
          <p:nvPr>
            <p:ph type="body" idx="2"/>
          </p:nvPr>
        </p:nvSpPr>
        <p:spPr>
          <a:xfrm>
            <a:off x="1015889" y="2891184"/>
            <a:ext cx="10204520" cy="192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taurus-org.gitlab.io/taurus_pyqtgraph/develop/usag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Question_mark_1.svg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"/>
          <p:cNvSpPr txBox="1">
            <a:spLocks noGrp="1"/>
          </p:cNvSpPr>
          <p:nvPr>
            <p:ph type="title"/>
          </p:nvPr>
        </p:nvSpPr>
        <p:spPr>
          <a:xfrm>
            <a:off x="3481431" y="725839"/>
            <a:ext cx="8495280" cy="935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Taurus-</a:t>
            </a:r>
            <a:r>
              <a:rPr lang="en-US" dirty="0" err="1" smtClean="0">
                <a:latin typeface="Arial"/>
                <a:ea typeface="Arial"/>
                <a:cs typeface="Arial"/>
                <a:sym typeface="Arial"/>
              </a:rPr>
              <a:t>PyQtGraph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6"/>
          <p:cNvSpPr txBox="1"/>
          <p:nvPr/>
        </p:nvSpPr>
        <p:spPr>
          <a:xfrm>
            <a:off x="623983" y="4391117"/>
            <a:ext cx="3173034" cy="2087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smtClean="0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rPr>
              <a:t>Emilio </a:t>
            </a:r>
            <a:r>
              <a:rPr lang="en-US" sz="2400" b="0" i="0" u="none" strike="noStrike" cap="none" dirty="0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rPr>
              <a:t>Morales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smtClean="0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rPr>
              <a:t>Jose A. Ramos</a:t>
            </a:r>
            <a:endParaRPr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 smtClean="0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rPr>
              <a:t>Zbignew</a:t>
            </a:r>
            <a:r>
              <a:rPr lang="en-US" sz="2400" b="0" i="0" u="none" strike="noStrike" cap="none" dirty="0" smtClean="0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rPr>
              <a:t>Reszela</a:t>
            </a:r>
            <a:endParaRPr sz="2400" b="0" i="0" u="none" strike="noStrike" cap="none" dirty="0">
              <a:solidFill>
                <a:srgbClr val="152F4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rPr>
              <a:t>Sergi</a:t>
            </a:r>
            <a:r>
              <a:rPr lang="en-US" sz="2400" b="0" i="0" u="none" strike="noStrike" cap="none" dirty="0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rPr>
              <a:t> Rubio-</a:t>
            </a:r>
            <a:r>
              <a:rPr lang="en-US" sz="2400" b="0" i="0" u="none" strike="noStrike" cap="none" dirty="0" err="1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rPr>
              <a:t>Manrique</a:t>
            </a:r>
            <a:endParaRPr sz="2400" b="0" i="0" u="none" strike="noStrike" cap="none" dirty="0">
              <a:solidFill>
                <a:srgbClr val="152F4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rPr>
              <a:t>Oriol</a:t>
            </a:r>
            <a:r>
              <a:rPr lang="en-US" sz="2400" b="0" i="0" u="none" strike="noStrike" cap="none" dirty="0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52F4E"/>
                </a:solidFill>
                <a:latin typeface="Arial"/>
                <a:ea typeface="Arial"/>
                <a:cs typeface="Arial"/>
                <a:sym typeface="Arial"/>
              </a:rPr>
              <a:t>Vallcorba</a:t>
            </a:r>
            <a:endParaRPr sz="2400" b="0" i="0" u="none" strike="noStrike" cap="none" dirty="0">
              <a:solidFill>
                <a:srgbClr val="152F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515" y="2899243"/>
            <a:ext cx="2286000" cy="1104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659" y="1687073"/>
            <a:ext cx="1800556" cy="1800556"/>
          </a:xfrm>
          <a:prstGeom prst="rect">
            <a:avLst/>
          </a:prstGeom>
        </p:spPr>
      </p:pic>
      <p:pic>
        <p:nvPicPr>
          <p:cNvPr id="9" name="Picture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" r="-157"/>
          <a:stretch/>
        </p:blipFill>
        <p:spPr>
          <a:xfrm>
            <a:off x="5848193" y="1661020"/>
            <a:ext cx="5924707" cy="4909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34" y="908944"/>
            <a:ext cx="6120449" cy="4827396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 mode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993740" y="1527717"/>
            <a:ext cx="4436904" cy="4250782"/>
          </a:xfrm>
        </p:spPr>
        <p:txBody>
          <a:bodyPr/>
          <a:lstStyle/>
          <a:p>
            <a:pPr marL="228600" indent="0"/>
            <a:r>
              <a:rPr lang="en-US" dirty="0" smtClean="0"/>
              <a:t>Like other plotting tools Taurus </a:t>
            </a:r>
            <a:r>
              <a:rPr lang="en-US" dirty="0" err="1" smtClean="0"/>
              <a:t>PyQtGraph</a:t>
            </a:r>
            <a:r>
              <a:rPr lang="en-US" dirty="0" smtClean="0"/>
              <a:t> allows to change the mouse default behavior.</a:t>
            </a:r>
          </a:p>
          <a:p>
            <a:pPr marL="228600" indent="0"/>
            <a:endParaRPr lang="en-US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 smtClean="0"/>
              <a:t>1 button mode will make the cursor to act as a range selector.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 smtClean="0"/>
              <a:t>3 button mode:</a:t>
            </a:r>
          </a:p>
          <a:p>
            <a:pPr marL="971550" lvl="1">
              <a:buFont typeface="Arial" panose="020B0604020202020204" pitchFamily="34" charset="0"/>
              <a:buChar char="•"/>
            </a:pPr>
            <a:r>
              <a:rPr lang="en-US" sz="1400" dirty="0" smtClean="0"/>
              <a:t>Left click: drag the axis</a:t>
            </a:r>
          </a:p>
          <a:p>
            <a:pPr marL="971550" lvl="1">
              <a:buFont typeface="Arial" panose="020B0604020202020204" pitchFamily="34" charset="0"/>
              <a:buChar char="•"/>
            </a:pPr>
            <a:r>
              <a:rPr lang="en-US" sz="1400" dirty="0" smtClean="0"/>
              <a:t>Right click: modify axis scale</a:t>
            </a:r>
          </a:p>
          <a:p>
            <a:pPr marL="971550" lvl="1">
              <a:buFont typeface="Arial" panose="020B0604020202020204" pitchFamily="34" charset="0"/>
              <a:buChar char="•"/>
            </a:pPr>
            <a:r>
              <a:rPr lang="en-US" sz="1400" dirty="0" smtClean="0"/>
              <a:t>Wheel: set the zoom level</a:t>
            </a:r>
            <a:endParaRPr lang="en-US" sz="1400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13" name="Google Shape;21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71638" y="6085820"/>
            <a:ext cx="1447445" cy="699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64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3740" y="774590"/>
            <a:ext cx="4083085" cy="797036"/>
          </a:xfrm>
        </p:spPr>
        <p:txBody>
          <a:bodyPr/>
          <a:lstStyle/>
          <a:p>
            <a:r>
              <a:rPr lang="en-US" dirty="0" smtClean="0"/>
              <a:t>Data inspector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93739" y="1571626"/>
            <a:ext cx="4083086" cy="4202614"/>
          </a:xfrm>
        </p:spPr>
        <p:txBody>
          <a:bodyPr/>
          <a:lstStyle/>
          <a:p>
            <a:pPr marL="0" indent="0"/>
            <a:r>
              <a:rPr lang="en-US" dirty="0" smtClean="0"/>
              <a:t>Inspector mode allows to highlight the value of all curves in a given time.</a:t>
            </a:r>
          </a:p>
          <a:p>
            <a:pPr marL="0" indent="0"/>
            <a:endParaRPr lang="en-US" sz="1400" dirty="0"/>
          </a:p>
          <a:p>
            <a:pPr marL="0" indent="0"/>
            <a:r>
              <a:rPr lang="en-US" sz="1400" dirty="0" smtClean="0"/>
              <a:t>Easy way of comparing two signals in a given time.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806" y="774589"/>
            <a:ext cx="6507863" cy="4928806"/>
          </a:xfrm>
          <a:prstGeom prst="rect">
            <a:avLst/>
          </a:prstGeom>
        </p:spPr>
      </p:pic>
      <p:pic>
        <p:nvPicPr>
          <p:cNvPr id="6" name="Google Shape;21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1638" y="6085820"/>
            <a:ext cx="1447445" cy="699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81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500" y="908944"/>
            <a:ext cx="6086716" cy="4827396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mode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993740" y="1527717"/>
            <a:ext cx="4436904" cy="4250782"/>
          </a:xfrm>
        </p:spPr>
        <p:txBody>
          <a:bodyPr/>
          <a:lstStyle/>
          <a:p>
            <a:pPr marL="228600" indent="0"/>
            <a:r>
              <a:rPr lang="en-US" dirty="0" smtClean="0"/>
              <a:t>The export mode allows us to select a desired output format and save the result of the plot into it.</a:t>
            </a:r>
          </a:p>
          <a:p>
            <a:pPr marL="228600" indent="0"/>
            <a:endParaRPr lang="en-US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 smtClean="0"/>
              <a:t>Available formats:</a:t>
            </a:r>
          </a:p>
          <a:p>
            <a:pPr marL="971550" lvl="1">
              <a:buFont typeface="Arial" panose="020B0604020202020204" pitchFamily="34" charset="0"/>
              <a:buChar char="•"/>
            </a:pPr>
            <a:r>
              <a:rPr lang="en-US" sz="1400" dirty="0" smtClean="0"/>
              <a:t>CSV, TSV</a:t>
            </a:r>
          </a:p>
          <a:p>
            <a:pPr marL="971550" lvl="1">
              <a:buFont typeface="Arial" panose="020B0604020202020204" pitchFamily="34" charset="0"/>
              <a:buChar char="•"/>
            </a:pPr>
            <a:r>
              <a:rPr lang="en-US" sz="1400" dirty="0" smtClean="0"/>
              <a:t>HDF5</a:t>
            </a:r>
          </a:p>
          <a:p>
            <a:pPr marL="971550" lvl="1">
              <a:buFont typeface="Arial" panose="020B0604020202020204" pitchFamily="34" charset="0"/>
              <a:buChar char="•"/>
            </a:pPr>
            <a:r>
              <a:rPr lang="en-US" sz="1400" dirty="0" smtClean="0"/>
              <a:t>Image</a:t>
            </a:r>
          </a:p>
          <a:p>
            <a:pPr marL="971550" lvl="1">
              <a:buFont typeface="Arial" panose="020B0604020202020204" pitchFamily="34" charset="0"/>
              <a:buChar char="•"/>
            </a:pPr>
            <a:r>
              <a:rPr lang="en-US" sz="1400" dirty="0" err="1" smtClean="0"/>
              <a:t>Matplotlib</a:t>
            </a:r>
            <a:r>
              <a:rPr lang="en-US" sz="1400" dirty="0" smtClean="0"/>
              <a:t> Window</a:t>
            </a:r>
          </a:p>
          <a:p>
            <a:pPr marL="971550" lvl="1">
              <a:buFont typeface="Arial" panose="020B0604020202020204" pitchFamily="34" charset="0"/>
              <a:buChar char="•"/>
            </a:pPr>
            <a:r>
              <a:rPr lang="en-US" sz="1400" dirty="0" smtClean="0"/>
              <a:t>SVG</a:t>
            </a:r>
          </a:p>
          <a:p>
            <a:pPr marL="971550" lvl="1">
              <a:buFont typeface="Arial" panose="020B0604020202020204" pitchFamily="34" charset="0"/>
              <a:buChar char="•"/>
            </a:pPr>
            <a:r>
              <a:rPr lang="en-US" sz="1400" dirty="0" smtClean="0"/>
              <a:t>ASCII (same as Taurus 4 format)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gives the possibility to modify the parameters of each exporting format.</a:t>
            </a:r>
            <a:endParaRPr lang="en-US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13" name="Google Shape;21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71638" y="6085820"/>
            <a:ext cx="1447445" cy="699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0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"/>
          <a:stretch/>
        </p:blipFill>
        <p:spPr>
          <a:xfrm>
            <a:off x="5812520" y="774588"/>
            <a:ext cx="6106563" cy="506877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Chooser Tool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3740" y="1449659"/>
            <a:ext cx="3834738" cy="4328840"/>
          </a:xfrm>
        </p:spPr>
        <p:txBody>
          <a:bodyPr/>
          <a:lstStyle/>
          <a:p>
            <a:pPr marL="0" indent="0"/>
            <a:r>
              <a:rPr lang="en-US" dirty="0"/>
              <a:t>The Model Chooser is a utility component that allows users to browse and select Taurus models </a:t>
            </a:r>
            <a:r>
              <a:rPr lang="en-US" dirty="0" smtClean="0"/>
              <a:t>to plot them</a:t>
            </a:r>
          </a:p>
          <a:p>
            <a:pPr marL="0" indent="0"/>
            <a:endParaRPr lang="en-US" dirty="0" smtClean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</a:t>
            </a:r>
            <a:r>
              <a:rPr lang="en-US" dirty="0"/>
              <a:t>a user-friendly interface to explore available </a:t>
            </a:r>
            <a:r>
              <a:rPr lang="en-US" dirty="0" smtClean="0"/>
              <a:t>models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Selecting attributes for trends and plots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Enables </a:t>
            </a:r>
            <a:r>
              <a:rPr lang="en-US" dirty="0"/>
              <a:t>dynamic configuration of plots and </a:t>
            </a:r>
            <a:r>
              <a:rPr lang="en-US" dirty="0" smtClean="0"/>
              <a:t>widgets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Integrates </a:t>
            </a:r>
            <a:r>
              <a:rPr lang="en-US" dirty="0"/>
              <a:t>seamlessly with Taurus-based </a:t>
            </a:r>
            <a:r>
              <a:rPr lang="en-US" dirty="0" smtClean="0"/>
              <a:t>applications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Simplifies </a:t>
            </a:r>
            <a:r>
              <a:rPr lang="en-US" dirty="0"/>
              <a:t>connecting data sources to visualization </a:t>
            </a:r>
            <a:r>
              <a:rPr lang="en-US" dirty="0" smtClean="0"/>
              <a:t>tools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b="1" dirty="0"/>
              <a:t>Key idea</a:t>
            </a:r>
            <a:r>
              <a:rPr lang="en-US" b="1" dirty="0" smtClean="0"/>
              <a:t>:</a:t>
            </a:r>
          </a:p>
          <a:p>
            <a:pPr marL="228600" indent="0"/>
            <a:r>
              <a:rPr lang="en-US" dirty="0" smtClean="0"/>
              <a:t>The </a:t>
            </a:r>
            <a:r>
              <a:rPr lang="en-US" dirty="0"/>
              <a:t>Model Chooser bridges the gap between available data and visualization, making it easy to select what to display.</a:t>
            </a:r>
          </a:p>
        </p:txBody>
      </p:sp>
      <p:pic>
        <p:nvPicPr>
          <p:cNvPr id="10" name="Google Shape;21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71638" y="6085820"/>
            <a:ext cx="1447445" cy="699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97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Archiving features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993740" y="1495425"/>
            <a:ext cx="4368835" cy="4283074"/>
          </a:xfrm>
        </p:spPr>
        <p:txBody>
          <a:bodyPr/>
          <a:lstStyle/>
          <a:p>
            <a:pPr marL="0" indent="0"/>
            <a:r>
              <a:rPr lang="en-US" dirty="0"/>
              <a:t>Taurus trend has the possibility to plot archiving data by selecting it on the contextual menu, but this option just appears if you have </a:t>
            </a:r>
            <a:r>
              <a:rPr lang="en-US" dirty="0" err="1"/>
              <a:t>PyHDB</a:t>
            </a:r>
            <a:r>
              <a:rPr lang="en-US" dirty="0"/>
              <a:t>++ installed and </a:t>
            </a:r>
            <a:r>
              <a:rPr lang="en-US" dirty="0" smtClean="0"/>
              <a:t>configured</a:t>
            </a:r>
            <a:r>
              <a:rPr lang="en-US" dirty="0"/>
              <a:t> </a:t>
            </a:r>
            <a:r>
              <a:rPr lang="en-US" dirty="0" smtClean="0"/>
              <a:t>properly.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err="1" smtClean="0"/>
              <a:t>PyHDB</a:t>
            </a:r>
            <a:r>
              <a:rPr lang="en-US" dirty="0" smtClean="0"/>
              <a:t>++?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/>
            <a:r>
              <a:rPr lang="en-US" dirty="0" smtClean="0"/>
              <a:t>With this feature we gain the following options: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Autoreload</a:t>
            </a:r>
            <a:r>
              <a:rPr lang="en-US" dirty="0" smtClean="0"/>
              <a:t>: Loading data by moving trend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Load </a:t>
            </a:r>
            <a:r>
              <a:rPr lang="en-US" dirty="0"/>
              <a:t>Once (</a:t>
            </a:r>
            <a:r>
              <a:rPr lang="en-US" dirty="0" err="1" smtClean="0"/>
              <a:t>Ctrl+L</a:t>
            </a:r>
            <a:r>
              <a:rPr lang="en-US" dirty="0" smtClean="0"/>
              <a:t>)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Decimate </a:t>
            </a:r>
            <a:r>
              <a:rPr lang="en-US" dirty="0"/>
              <a:t>and Redraw (</a:t>
            </a:r>
            <a:r>
              <a:rPr lang="en-US" dirty="0" err="1" smtClean="0"/>
              <a:t>Ctrl+R</a:t>
            </a:r>
            <a:r>
              <a:rPr lang="en-US" dirty="0" smtClean="0"/>
              <a:t>)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Configure decimation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28600" indent="0"/>
            <a:endParaRPr lang="en-US" dirty="0" smtClean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b="1" dirty="0"/>
              <a:t>Key </a:t>
            </a:r>
            <a:r>
              <a:rPr lang="en-US" b="1" dirty="0" smtClean="0"/>
              <a:t>Idea:</a:t>
            </a:r>
          </a:p>
          <a:p>
            <a:pPr marL="228600" indent="0"/>
            <a:r>
              <a:rPr lang="en-US" dirty="0" err="1" smtClean="0"/>
              <a:t>TaurusTrend</a:t>
            </a:r>
            <a:r>
              <a:rPr lang="en-US" dirty="0" smtClean="0"/>
              <a:t> </a:t>
            </a:r>
            <a:r>
              <a:rPr lang="en-US" dirty="0"/>
              <a:t>enables access to archived </a:t>
            </a:r>
            <a:r>
              <a:rPr lang="en-US" dirty="0" smtClean="0"/>
              <a:t>data, </a:t>
            </a:r>
            <a:r>
              <a:rPr lang="en-US" dirty="0"/>
              <a:t>which allows users to load historical data directly into the trend and apply </a:t>
            </a:r>
            <a:r>
              <a:rPr lang="en-US" dirty="0" smtClean="0"/>
              <a:t>decimation on demand.</a:t>
            </a:r>
            <a:endParaRPr lang="en-US" dirty="0"/>
          </a:p>
        </p:txBody>
      </p:sp>
      <p:pic>
        <p:nvPicPr>
          <p:cNvPr id="6" name="Google Shape;21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638" y="6085820"/>
            <a:ext cx="1447445" cy="69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49" y="774587"/>
            <a:ext cx="6115049" cy="50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-106"/>
          <a:stretch/>
        </p:blipFill>
        <p:spPr>
          <a:xfrm>
            <a:off x="5419608" y="774588"/>
            <a:ext cx="6534267" cy="499965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Define X limits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Select what stats you want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Num. of points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Min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Max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Mean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Std</a:t>
            </a:r>
            <a:endParaRPr lang="en-US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 smtClean="0"/>
              <a:t>RMS</a:t>
            </a:r>
          </a:p>
        </p:txBody>
      </p:sp>
      <p:pic>
        <p:nvPicPr>
          <p:cNvPr id="8" name="Google Shape;21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1638" y="6085820"/>
            <a:ext cx="1447445" cy="699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16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Taurus designer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993740" y="1495425"/>
            <a:ext cx="4368835" cy="1590675"/>
          </a:xfrm>
        </p:spPr>
        <p:txBody>
          <a:bodyPr/>
          <a:lstStyle/>
          <a:p>
            <a:pPr marL="0" indent="0"/>
            <a:r>
              <a:rPr lang="en-US" dirty="0"/>
              <a:t>Like other Taurus widgets, Taurus trends and plots can easily be added via the Taurus Designer for rapid GUI construction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/>
            <a:r>
              <a:rPr lang="en-US" dirty="0" smtClean="0"/>
              <a:t>From the designer you can set the desired models and preview them in real time.</a:t>
            </a:r>
            <a:endParaRPr lang="en-US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28600" indent="0"/>
            <a:endParaRPr lang="en-US" dirty="0"/>
          </a:p>
        </p:txBody>
      </p:sp>
      <p:pic>
        <p:nvPicPr>
          <p:cNvPr id="6" name="Google Shape;21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1638" y="6085820"/>
            <a:ext cx="1447445" cy="69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829" y="314391"/>
            <a:ext cx="2523809" cy="5771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40" y="2951990"/>
            <a:ext cx="6298573" cy="31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4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buSzPts val="2400"/>
            </a:pPr>
            <a:r>
              <a:rPr lang="en-US" dirty="0" err="1" smtClean="0"/>
              <a:t>TangoBrowser</a:t>
            </a:r>
            <a:r>
              <a:rPr lang="en-US" dirty="0"/>
              <a:t> </a:t>
            </a:r>
            <a:r>
              <a:rPr lang="en-US" dirty="0" smtClean="0"/>
              <a:t>– </a:t>
            </a:r>
            <a:br>
              <a:rPr lang="en-US" dirty="0" smtClean="0"/>
            </a:br>
            <a:r>
              <a:rPr lang="en-US" dirty="0" smtClean="0"/>
              <a:t>A Taurus GUI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3740" y="2481535"/>
            <a:ext cx="3511585" cy="3296964"/>
          </a:xfrm>
        </p:spPr>
        <p:txBody>
          <a:bodyPr/>
          <a:lstStyle/>
          <a:p>
            <a:pPr marL="0" indent="0"/>
            <a:r>
              <a:rPr lang="en-US" dirty="0" err="1" smtClean="0"/>
              <a:t>TangoBrowser</a:t>
            </a:r>
            <a:r>
              <a:rPr lang="en-US" dirty="0" smtClean="0"/>
              <a:t> </a:t>
            </a:r>
            <a:r>
              <a:rPr lang="en-US" dirty="0"/>
              <a:t>is a tool to search for Tango attributes and display their data, either from live system or if ever archived</a:t>
            </a:r>
            <a:endParaRPr lang="en-US" dirty="0" smtClean="0"/>
          </a:p>
          <a:p>
            <a:endParaRPr lang="en-US" dirty="0" smtClean="0"/>
          </a:p>
          <a:p>
            <a:pPr marL="0" indent="0"/>
            <a:r>
              <a:rPr lang="en-US" dirty="0" smtClean="0"/>
              <a:t>Due </a:t>
            </a:r>
            <a:r>
              <a:rPr lang="en-US" dirty="0"/>
              <a:t>to the fact that this GUI have been developed using </a:t>
            </a:r>
            <a:r>
              <a:rPr lang="en-US" dirty="0" err="1"/>
              <a:t>taurus</a:t>
            </a:r>
            <a:r>
              <a:rPr lang="en-US" dirty="0"/>
              <a:t> you can </a:t>
            </a:r>
            <a:r>
              <a:rPr lang="en-US" dirty="0" err="1"/>
              <a:t>drag&amp;drop</a:t>
            </a:r>
            <a:r>
              <a:rPr lang="en-US" dirty="0"/>
              <a:t> from the list above to the </a:t>
            </a:r>
            <a:r>
              <a:rPr lang="en-US" dirty="0" err="1"/>
              <a:t>taurus</a:t>
            </a:r>
            <a:r>
              <a:rPr lang="en-US" dirty="0"/>
              <a:t> trend and it will start to plot the attribute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Google Shape;21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1638" y="6085820"/>
            <a:ext cx="1447445" cy="69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514" y="774588"/>
            <a:ext cx="7117569" cy="44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3741" y="774589"/>
            <a:ext cx="5102260" cy="580908"/>
          </a:xfrm>
        </p:spPr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93741" y="1575982"/>
            <a:ext cx="5479569" cy="1167218"/>
          </a:xfrm>
        </p:spPr>
        <p:txBody>
          <a:bodyPr/>
          <a:lstStyle/>
          <a:p>
            <a:pPr marL="0" indent="0"/>
            <a:r>
              <a:rPr lang="en-US" dirty="0" smtClean="0"/>
              <a:t>You can have a look to the detailed documentation, there all the information from this seminar is updated and expanded.</a:t>
            </a:r>
          </a:p>
          <a:p>
            <a:endParaRPr lang="en-US" dirty="0"/>
          </a:p>
          <a:p>
            <a:pPr marL="0" indent="0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taurus-org.gitlab.io/taurus_pyqtgraph/develop/usage.html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11" y="2743200"/>
            <a:ext cx="7091056" cy="3583652"/>
          </a:xfrm>
          <a:prstGeom prst="rect">
            <a:avLst/>
          </a:prstGeom>
        </p:spPr>
      </p:pic>
      <p:pic>
        <p:nvPicPr>
          <p:cNvPr id="7" name="Google Shape;21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71638" y="6085820"/>
            <a:ext cx="1447445" cy="699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2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practical use case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93740" y="1321645"/>
            <a:ext cx="8978936" cy="1016442"/>
          </a:xfrm>
        </p:spPr>
        <p:txBody>
          <a:bodyPr/>
          <a:lstStyle/>
          <a:p>
            <a:pPr marL="0" indent="0"/>
            <a:r>
              <a:rPr lang="en-US" dirty="0" smtClean="0"/>
              <a:t>Imagine that you want to </a:t>
            </a:r>
            <a:r>
              <a:rPr lang="en-US" dirty="0"/>
              <a:t>track the lifecycle of</a:t>
            </a:r>
            <a:r>
              <a:rPr lang="en-US" dirty="0" smtClean="0"/>
              <a:t> a process on your system in terms of memory or CPU usage.</a:t>
            </a:r>
          </a:p>
          <a:p>
            <a:endParaRPr lang="en-US" dirty="0"/>
          </a:p>
          <a:p>
            <a:r>
              <a:rPr lang="pt-BR" dirty="0"/>
              <a:t>taurus trend -r500 "eval:@psutil.*/Process(REPLACE_THIS_BY_PID).memory_info().rss/2**10</a:t>
            </a:r>
            <a:r>
              <a:rPr lang="pt-BR" dirty="0" smtClean="0"/>
              <a:t>"</a:t>
            </a:r>
          </a:p>
          <a:p>
            <a:r>
              <a:rPr lang="pt-BR" dirty="0"/>
              <a:t>taurus trend -r500 "eval:@psutil.*/Process(REPLACE_THIS_BY_PID</a:t>
            </a:r>
            <a:r>
              <a:rPr lang="pt-BR" dirty="0" smtClean="0"/>
              <a:t>).cpu_percent(0.1)"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36" y="2338088"/>
            <a:ext cx="4361254" cy="3824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" b="1"/>
          <a:stretch/>
        </p:blipFill>
        <p:spPr>
          <a:xfrm>
            <a:off x="6092255" y="2338087"/>
            <a:ext cx="4386692" cy="3824588"/>
          </a:xfrm>
          <a:prstGeom prst="rect">
            <a:avLst/>
          </a:prstGeom>
        </p:spPr>
      </p:pic>
      <p:pic>
        <p:nvPicPr>
          <p:cNvPr id="7" name="Google Shape;21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71638" y="6085820"/>
            <a:ext cx="1447445" cy="699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53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"/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10423197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dirty="0" smtClean="0"/>
              <a:t>Index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7"/>
          <p:cNvSpPr txBox="1">
            <a:spLocks noGrp="1"/>
          </p:cNvSpPr>
          <p:nvPr>
            <p:ph type="body" idx="1"/>
          </p:nvPr>
        </p:nvSpPr>
        <p:spPr>
          <a:xfrm>
            <a:off x="993739" y="2264026"/>
            <a:ext cx="5962148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dirty="0" smtClean="0"/>
              <a:t>Introduction</a:t>
            </a:r>
            <a:endParaRPr sz="24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 smtClean="0"/>
              <a:t>Available options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 smtClean="0"/>
              <a:t>Interesting features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 smtClean="0"/>
              <a:t>Taurus designer</a:t>
            </a:r>
          </a:p>
          <a:p>
            <a:pPr marL="342900" indent="-342900">
              <a:buSzPts val="2400"/>
              <a:buFont typeface="Arial"/>
              <a:buChar char="•"/>
            </a:pPr>
            <a:r>
              <a:rPr lang="en-US" sz="2400" dirty="0"/>
              <a:t>GUI example using </a:t>
            </a:r>
            <a:r>
              <a:rPr lang="en-US" sz="2400" dirty="0" smtClean="0"/>
              <a:t>Taurus-</a:t>
            </a:r>
            <a:r>
              <a:rPr lang="en-US" sz="2400" dirty="0" err="1" smtClean="0"/>
              <a:t>PyQtGraph</a:t>
            </a:r>
            <a:endParaRPr lang="en-US" sz="2400" dirty="0" smtClean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 smtClean="0"/>
              <a:t>Some practical use cases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 smtClean="0"/>
              <a:t>Questions</a:t>
            </a:r>
            <a:endParaRPr sz="2400" dirty="0"/>
          </a:p>
        </p:txBody>
      </p:sp>
      <p:pic>
        <p:nvPicPr>
          <p:cNvPr id="210" name="Google Shape;21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1638" y="6085820"/>
            <a:ext cx="1447445" cy="69924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7"/>
          <p:cNvSpPr txBox="1"/>
          <p:nvPr/>
        </p:nvSpPr>
        <p:spPr>
          <a:xfrm>
            <a:off x="6955887" y="2944236"/>
            <a:ext cx="4542456" cy="1228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152F4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"/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10423197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Questions?</a:t>
            </a:r>
            <a:endParaRPr/>
          </a:p>
        </p:txBody>
      </p:sp>
      <p:pic>
        <p:nvPicPr>
          <p:cNvPr id="228" name="Google Shape;228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084" t="3884" r="6743" b="4895"/>
          <a:stretch/>
        </p:blipFill>
        <p:spPr>
          <a:xfrm>
            <a:off x="4624754" y="1723291"/>
            <a:ext cx="2716823" cy="3604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71638" y="6085820"/>
            <a:ext cx="1447445" cy="69924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/>
          <p:nvPr/>
        </p:nvSpPr>
        <p:spPr>
          <a:xfrm>
            <a:off x="5013047" y="5521569"/>
            <a:ext cx="196079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 mark. Credits: </a:t>
            </a:r>
            <a:r>
              <a:rPr lang="en-US" sz="9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Wikimedia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740" y="774589"/>
            <a:ext cx="6158498" cy="507802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3738" y="1742308"/>
            <a:ext cx="6158498" cy="2513168"/>
          </a:xfrm>
        </p:spPr>
        <p:txBody>
          <a:bodyPr/>
          <a:lstStyle/>
          <a:p>
            <a:pPr marL="0" indent="0"/>
            <a:r>
              <a:rPr lang="en-US" dirty="0"/>
              <a:t>Within the Taurus ecosystem, Taurus </a:t>
            </a:r>
            <a:r>
              <a:rPr lang="en-US" dirty="0" err="1"/>
              <a:t>PyQtGraph</a:t>
            </a:r>
            <a:r>
              <a:rPr lang="en-US" dirty="0"/>
              <a:t> acts as a binding layer between </a:t>
            </a:r>
            <a:r>
              <a:rPr lang="en-US" dirty="0" err="1"/>
              <a:t>pyqtgraph’s</a:t>
            </a:r>
            <a:r>
              <a:rPr lang="en-US" dirty="0"/>
              <a:t> high-performance plotting capabilities and Taurus’s data model abstraction, enabling real-time visualization of experimental data with low latency and high flexibility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pPr marL="0" indent="0"/>
            <a:r>
              <a:rPr lang="en-US" dirty="0" smtClean="0"/>
              <a:t>This binding allows Taurus to provide: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4"/>
          </p:nvPr>
        </p:nvSpPr>
        <p:spPr>
          <a:xfrm>
            <a:off x="993738" y="4255476"/>
            <a:ext cx="6158498" cy="1523023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Real-time </a:t>
            </a:r>
            <a:r>
              <a:rPr lang="en-US" dirty="0"/>
              <a:t>signal </a:t>
            </a:r>
            <a:r>
              <a:rPr lang="en-US" dirty="0" smtClean="0"/>
              <a:t>monitoring.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Control </a:t>
            </a:r>
            <a:r>
              <a:rPr lang="en-US" dirty="0"/>
              <a:t>system </a:t>
            </a:r>
            <a:r>
              <a:rPr lang="en-US" dirty="0" smtClean="0"/>
              <a:t>diagnostics.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Scientific </a:t>
            </a:r>
            <a:r>
              <a:rPr lang="en-US" dirty="0"/>
              <a:t>instrumentation </a:t>
            </a:r>
            <a:r>
              <a:rPr lang="en-US" dirty="0" smtClean="0"/>
              <a:t>dashboards.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High-frequency </a:t>
            </a:r>
            <a:r>
              <a:rPr lang="en-US" dirty="0"/>
              <a:t>data </a:t>
            </a:r>
            <a:r>
              <a:rPr lang="en-US" dirty="0" smtClean="0"/>
              <a:t>streams.</a:t>
            </a:r>
            <a:endParaRPr lang="en-US" dirty="0"/>
          </a:p>
        </p:txBody>
      </p:sp>
      <p:pic>
        <p:nvPicPr>
          <p:cNvPr id="14" name="Google Shape;21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3117" y="276945"/>
            <a:ext cx="1465363" cy="1465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958" y="2633287"/>
            <a:ext cx="2011680" cy="1299549"/>
          </a:xfrm>
          <a:prstGeom prst="rect">
            <a:avLst/>
          </a:prstGeom>
        </p:spPr>
      </p:pic>
      <p:sp>
        <p:nvSpPr>
          <p:cNvPr id="18" name="Plus 17"/>
          <p:cNvSpPr/>
          <p:nvPr/>
        </p:nvSpPr>
        <p:spPr>
          <a:xfrm>
            <a:off x="9180048" y="1888859"/>
            <a:ext cx="571500" cy="59787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qual 18"/>
          <p:cNvSpPr/>
          <p:nvPr/>
        </p:nvSpPr>
        <p:spPr>
          <a:xfrm rot="5400000">
            <a:off x="9180048" y="4116271"/>
            <a:ext cx="571500" cy="52410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117" y="4823815"/>
            <a:ext cx="1465363" cy="1465363"/>
          </a:xfrm>
          <a:prstGeom prst="rect">
            <a:avLst/>
          </a:prstGeom>
        </p:spPr>
      </p:pic>
      <p:pic>
        <p:nvPicPr>
          <p:cNvPr id="22" name="Google Shape;210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71638" y="6085820"/>
            <a:ext cx="1447445" cy="699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0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options in Taurus-</a:t>
            </a:r>
            <a:r>
              <a:rPr lang="en-US" dirty="0" err="1" smtClean="0"/>
              <a:t>PyQtGraph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87905" y="1806498"/>
            <a:ext cx="4450869" cy="3910835"/>
          </a:xfrm>
        </p:spPr>
        <p:txBody>
          <a:bodyPr/>
          <a:lstStyle/>
          <a:p>
            <a:pPr marL="342900" lvl="0" indent="-342900">
              <a:buSzPts val="2400"/>
              <a:buFont typeface="Arial" panose="020B0604020202020204" pitchFamily="34" charset="0"/>
              <a:buChar char="•"/>
            </a:pPr>
            <a:r>
              <a:rPr lang="en-US" sz="2400" dirty="0" smtClean="0"/>
              <a:t>Plot</a:t>
            </a:r>
          </a:p>
          <a:p>
            <a:pPr marL="342900" lvl="0" indent="-342900">
              <a:buSzPts val="2400"/>
              <a:buFont typeface="Arial" panose="020B0604020202020204" pitchFamily="34" charset="0"/>
              <a:buChar char="•"/>
            </a:pPr>
            <a:r>
              <a:rPr lang="en-US" sz="2400" dirty="0" smtClean="0"/>
              <a:t>Trend</a:t>
            </a:r>
          </a:p>
          <a:p>
            <a:pPr marL="342900" lvl="0" indent="-342900">
              <a:buSzPts val="2400"/>
              <a:buFont typeface="Arial"/>
              <a:buChar char="•"/>
            </a:pPr>
            <a:r>
              <a:rPr lang="en-US" sz="2400" dirty="0" smtClean="0"/>
              <a:t>Image (In progress…)</a:t>
            </a:r>
          </a:p>
          <a:p>
            <a:pPr marL="342900" lvl="0" indent="-342900">
              <a:buSzPts val="2400"/>
              <a:buFont typeface="Arial"/>
              <a:buChar char="•"/>
            </a:pPr>
            <a:r>
              <a:rPr lang="en-US" sz="2400" dirty="0" smtClean="0"/>
              <a:t>Trend2d (In progress…)</a:t>
            </a:r>
          </a:p>
        </p:txBody>
      </p:sp>
      <p:pic>
        <p:nvPicPr>
          <p:cNvPr id="7" name="Google Shape;21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638" y="6085820"/>
            <a:ext cx="1447445" cy="699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04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Taurus Plot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993740" y="1471962"/>
            <a:ext cx="4436904" cy="4306538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Displays </a:t>
            </a:r>
            <a:r>
              <a:rPr lang="en-US" dirty="0"/>
              <a:t>data sets from Taurus </a:t>
            </a:r>
            <a:r>
              <a:rPr lang="en-US" dirty="0" smtClean="0"/>
              <a:t>models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Designed </a:t>
            </a:r>
            <a:r>
              <a:rPr lang="en-US" dirty="0"/>
              <a:t>for static or user-triggered </a:t>
            </a:r>
            <a:r>
              <a:rPr lang="en-US" dirty="0" smtClean="0"/>
              <a:t>updates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Supports </a:t>
            </a:r>
            <a:r>
              <a:rPr lang="en-US" dirty="0"/>
              <a:t>zooming, panning</a:t>
            </a:r>
            <a:r>
              <a:rPr lang="en-US" dirty="0" smtClean="0"/>
              <a:t>, </a:t>
            </a:r>
            <a:r>
              <a:rPr lang="en-US" dirty="0"/>
              <a:t>interactive </a:t>
            </a:r>
            <a:r>
              <a:rPr lang="en-US" dirty="0" smtClean="0"/>
              <a:t>exploration and second y axis configuration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Built </a:t>
            </a:r>
            <a:r>
              <a:rPr lang="en-US" dirty="0"/>
              <a:t>on </a:t>
            </a:r>
            <a:r>
              <a:rPr lang="en-US" dirty="0" err="1"/>
              <a:t>pyqtgraph</a:t>
            </a:r>
            <a:r>
              <a:rPr lang="en-US" dirty="0"/>
              <a:t> for fast </a:t>
            </a:r>
            <a:r>
              <a:rPr lang="en-US" dirty="0" smtClean="0"/>
              <a:t>rendering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Suitable </a:t>
            </a:r>
            <a:r>
              <a:rPr lang="en-US" dirty="0"/>
              <a:t>for analysis, inspection, and comparison of </a:t>
            </a:r>
            <a:r>
              <a:rPr lang="en-US" dirty="0" smtClean="0"/>
              <a:t>data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28600" indent="0"/>
            <a:r>
              <a:rPr lang="en-US" dirty="0" smtClean="0"/>
              <a:t>CLI Command:</a:t>
            </a:r>
          </a:p>
          <a:p>
            <a:pPr marL="228600" indent="0"/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taurus</a:t>
            </a:r>
            <a:r>
              <a:rPr lang="en-US" dirty="0" smtClean="0"/>
              <a:t> plot &lt;model&gt;</a:t>
            </a:r>
            <a:endParaRPr lang="en-US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28600" indent="0"/>
            <a:endParaRPr lang="en-US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b="1" dirty="0"/>
              <a:t>Key </a:t>
            </a:r>
            <a:r>
              <a:rPr lang="en-US" b="1" dirty="0" smtClean="0"/>
              <a:t>idea:</a:t>
            </a:r>
          </a:p>
          <a:p>
            <a:pPr marL="228600" indent="0"/>
            <a:r>
              <a:rPr lang="en-US" dirty="0" err="1" smtClean="0"/>
              <a:t>TaurusPlot</a:t>
            </a:r>
            <a:r>
              <a:rPr lang="en-US" dirty="0" smtClean="0"/>
              <a:t> </a:t>
            </a:r>
            <a:r>
              <a:rPr lang="en-US" dirty="0"/>
              <a:t>focuses on exploring data, rather than continuously streaming it over time.</a:t>
            </a:r>
          </a:p>
        </p:txBody>
      </p:sp>
      <p:pic>
        <p:nvPicPr>
          <p:cNvPr id="13" name="Google Shape;21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1638" y="6085820"/>
            <a:ext cx="1447445" cy="69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Placeholder 3"/>
          <p:cNvPicPr>
            <a:picLocks noGrp="1" noChangeAspect="1"/>
          </p:cNvPicPr>
          <p:nvPr>
            <p:ph type="pic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" r="-157"/>
          <a:stretch/>
        </p:blipFill>
        <p:spPr>
          <a:xfrm>
            <a:off x="5801747" y="774588"/>
            <a:ext cx="6117336" cy="5068774"/>
          </a:xfrm>
        </p:spPr>
      </p:pic>
    </p:spTree>
    <p:extLst>
      <p:ext uri="{BB962C8B-B14F-4D97-AF65-F5344CB8AC3E}">
        <p14:creationId xmlns:p14="http://schemas.microsoft.com/office/powerpoint/2010/main" val="5160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" r="-158"/>
          <a:stretch/>
        </p:blipFill>
        <p:spPr>
          <a:xfrm>
            <a:off x="5798634" y="774588"/>
            <a:ext cx="6120449" cy="5096108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Taurus Trend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993740" y="1527717"/>
            <a:ext cx="4436904" cy="4250782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Displays live data streams from Taurus models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Optimized for time-based visualization (trending signals)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Supports multiple </a:t>
            </a:r>
            <a:r>
              <a:rPr lang="en-US" dirty="0" smtClean="0"/>
              <a:t>curves, dynamic updates and second y axis configuration</a:t>
            </a:r>
            <a:endParaRPr lang="en-US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Ideal for control systems, monitoring, and diagnostics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28600" indent="0"/>
            <a:r>
              <a:rPr lang="en-US" dirty="0" smtClean="0"/>
              <a:t>CLI Command</a:t>
            </a:r>
            <a:r>
              <a:rPr lang="en-US" dirty="0"/>
              <a:t>:</a:t>
            </a:r>
          </a:p>
          <a:p>
            <a:pPr marL="228600" indent="0"/>
            <a:r>
              <a:rPr lang="en-US" dirty="0"/>
              <a:t> - </a:t>
            </a:r>
            <a:r>
              <a:rPr lang="en-US" dirty="0" err="1"/>
              <a:t>taurus</a:t>
            </a:r>
            <a:r>
              <a:rPr lang="en-US" dirty="0"/>
              <a:t> trend &lt;model&gt;</a:t>
            </a:r>
          </a:p>
          <a:p>
            <a:pPr marL="228600" indent="0"/>
            <a:endParaRPr lang="en-US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28600" indent="0"/>
            <a:endParaRPr lang="en-US" dirty="0" smtClean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b="1" dirty="0"/>
              <a:t>Key </a:t>
            </a:r>
            <a:r>
              <a:rPr lang="en-US" b="1" dirty="0" smtClean="0"/>
              <a:t>idea:</a:t>
            </a:r>
          </a:p>
          <a:p>
            <a:pPr marL="228600" indent="0"/>
            <a:r>
              <a:rPr lang="en-US" dirty="0" err="1" smtClean="0"/>
              <a:t>TaurusTrend</a:t>
            </a:r>
            <a:r>
              <a:rPr lang="en-US" dirty="0" smtClean="0"/>
              <a:t> </a:t>
            </a:r>
            <a:r>
              <a:rPr lang="en-US" dirty="0"/>
              <a:t>focuses on streaming data over time, making it the go-to tool for observing how values evolve in real time.</a:t>
            </a:r>
          </a:p>
          <a:p>
            <a:endParaRPr lang="en-US" dirty="0"/>
          </a:p>
        </p:txBody>
      </p:sp>
      <p:pic>
        <p:nvPicPr>
          <p:cNvPr id="13" name="Google Shape;21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71638" y="6085820"/>
            <a:ext cx="1447445" cy="699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452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93740" y="774589"/>
            <a:ext cx="8817010" cy="692262"/>
          </a:xfrm>
        </p:spPr>
        <p:txBody>
          <a:bodyPr/>
          <a:lstStyle/>
          <a:p>
            <a:r>
              <a:rPr lang="en-US" dirty="0"/>
              <a:t>Taurus </a:t>
            </a:r>
            <a:r>
              <a:rPr lang="en-US" dirty="0" smtClean="0"/>
              <a:t>Plot and trend programmatically</a:t>
            </a:r>
            <a:endParaRPr lang="en-US" dirty="0"/>
          </a:p>
        </p:txBody>
      </p:sp>
      <p:pic>
        <p:nvPicPr>
          <p:cNvPr id="13" name="Google Shape;21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1638" y="6085820"/>
            <a:ext cx="1447445" cy="69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02" y="2126377"/>
            <a:ext cx="5174018" cy="26716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412" y="2126377"/>
            <a:ext cx="5320621" cy="267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configuration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93740" y="1709331"/>
            <a:ext cx="4159285" cy="2929343"/>
          </a:xfrm>
        </p:spPr>
        <p:txBody>
          <a:bodyPr/>
          <a:lstStyle/>
          <a:p>
            <a:pPr marL="0" indent="0"/>
            <a:r>
              <a:rPr lang="en-US" dirty="0" smtClean="0"/>
              <a:t>With the plot configuration menu you can (for each curve):</a:t>
            </a:r>
          </a:p>
          <a:p>
            <a:pPr marL="228600" indent="0"/>
            <a:endParaRPr lang="en-US" dirty="0" smtClean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Change the style, width, color, step mode and the area filling of each curve.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Enable symbol printing for each point of the data received.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Change the Y axis of a given curve.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Modify the Range that you want to view:</a:t>
            </a:r>
          </a:p>
          <a:p>
            <a:pPr marL="971550" lvl="1">
              <a:buFont typeface="Arial" panose="020B0604020202020204" pitchFamily="34" charset="0"/>
              <a:buChar char="•"/>
            </a:pPr>
            <a:r>
              <a:rPr lang="en-US" sz="1400" dirty="0" smtClean="0"/>
              <a:t>In seconds, minutes, hours, days, months or years.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42" y="774589"/>
            <a:ext cx="6512791" cy="4928806"/>
          </a:xfrm>
          <a:prstGeom prst="rect">
            <a:avLst/>
          </a:prstGeom>
        </p:spPr>
      </p:pic>
      <p:pic>
        <p:nvPicPr>
          <p:cNvPr id="6" name="Google Shape;21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1638" y="6085820"/>
            <a:ext cx="1447445" cy="699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246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3740" y="774590"/>
            <a:ext cx="7378735" cy="797036"/>
          </a:xfrm>
        </p:spPr>
        <p:txBody>
          <a:bodyPr/>
          <a:lstStyle/>
          <a:p>
            <a:r>
              <a:rPr lang="en-US" dirty="0" smtClean="0"/>
              <a:t>Disable plot configuration options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93739" y="1571625"/>
            <a:ext cx="4083086" cy="4396995"/>
          </a:xfrm>
        </p:spPr>
        <p:txBody>
          <a:bodyPr/>
          <a:lstStyle/>
          <a:p>
            <a:pPr marL="0" indent="0"/>
            <a:r>
              <a:rPr lang="en-US" sz="1400" dirty="0" smtClean="0"/>
              <a:t>Giving full functionality to the final user may not be desirable for some of us.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We can configure programmatically which options are disabled for the user in the plot configuration widget.</a:t>
            </a:r>
          </a:p>
          <a:p>
            <a:pPr marL="0" indent="0"/>
            <a:r>
              <a:rPr lang="en-US" sz="1400" dirty="0" smtClean="0"/>
              <a:t>Those options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applyBT</a:t>
            </a:r>
            <a:r>
              <a:rPr lang="en-US" dirty="0" smtClean="0"/>
              <a:t>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assignToY1BT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assignToY2BT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bckgndBT</a:t>
            </a:r>
            <a:r>
              <a:rPr lang="en-US" dirty="0" smtClean="0"/>
              <a:t>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curvesLW</a:t>
            </a:r>
            <a:r>
              <a:rPr lang="en-US" dirty="0" smtClean="0"/>
              <a:t>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dialogEnabled</a:t>
            </a:r>
            <a:r>
              <a:rPr lang="en-US" dirty="0" smtClean="0"/>
              <a:t>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lineGB</a:t>
            </a:r>
            <a:r>
              <a:rPr lang="en-US" dirty="0" smtClean="0"/>
              <a:t>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otherGB</a:t>
            </a:r>
            <a:r>
              <a:rPr lang="en-US" dirty="0" smtClean="0"/>
              <a:t>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resetBT</a:t>
            </a:r>
            <a:r>
              <a:rPr lang="en-US" dirty="0" smtClean="0"/>
              <a:t>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symbolGB</a:t>
            </a:r>
            <a:r>
              <a:rPr lang="en-US" dirty="0" smtClean="0"/>
              <a:t>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xAxisGB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0" indent="0"/>
            <a:r>
              <a:rPr lang="en-US" dirty="0" smtClean="0"/>
              <a:t>Thanks Raphael for suggesting this!</a:t>
            </a:r>
            <a:endParaRPr lang="en-US" sz="1400" dirty="0" smtClean="0"/>
          </a:p>
        </p:txBody>
      </p:sp>
      <p:pic>
        <p:nvPicPr>
          <p:cNvPr id="6" name="Google Shape;21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1638" y="6085820"/>
            <a:ext cx="1447445" cy="69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053" y="1571626"/>
            <a:ext cx="5348030" cy="439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Sincrotó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Sincrotó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4696</TotalTime>
  <Words>904</Words>
  <Application>Microsoft Office PowerPoint</Application>
  <PresentationFormat>Widescreen</PresentationFormat>
  <Paragraphs>195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Open Sans</vt:lpstr>
      <vt:lpstr>Calibri</vt:lpstr>
      <vt:lpstr>Outfit</vt:lpstr>
      <vt:lpstr>Tema de Office</vt:lpstr>
      <vt:lpstr>Tema de Office</vt:lpstr>
      <vt:lpstr>Taurus-PyQtGraph</vt:lpstr>
      <vt:lpstr>Index</vt:lpstr>
      <vt:lpstr>Introduction</vt:lpstr>
      <vt:lpstr>Available options in Taurus-PyQtGraph</vt:lpstr>
      <vt:lpstr>Taurus Plot</vt:lpstr>
      <vt:lpstr>Taurus Trend</vt:lpstr>
      <vt:lpstr>Taurus Plot and trend programmatically</vt:lpstr>
      <vt:lpstr>Plot configuration</vt:lpstr>
      <vt:lpstr>Disable plot configuration options</vt:lpstr>
      <vt:lpstr>Mouse mode</vt:lpstr>
      <vt:lpstr>Data inspector</vt:lpstr>
      <vt:lpstr>Export mode</vt:lpstr>
      <vt:lpstr>Model Chooser Tool</vt:lpstr>
      <vt:lpstr>Archiving features</vt:lpstr>
      <vt:lpstr>Statistics</vt:lpstr>
      <vt:lpstr>Taurus designer</vt:lpstr>
      <vt:lpstr>TangoBrowser –  A Taurus GUI</vt:lpstr>
      <vt:lpstr>Documentation</vt:lpstr>
      <vt:lpstr>A practical use case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Taurus PyQtGraph</dc:title>
  <dc:creator>ALBA Communication and Outreach Office</dc:creator>
  <cp:lastModifiedBy>Jose Antonio Ramos Andrades</cp:lastModifiedBy>
  <cp:revision>47</cp:revision>
  <dcterms:created xsi:type="dcterms:W3CDTF">2024-02-07T09:48:03Z</dcterms:created>
  <dcterms:modified xsi:type="dcterms:W3CDTF">2026-05-07T14:14:54Z</dcterms:modified>
</cp:coreProperties>
</file>