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2"/>
  </p:notesMasterIdLst>
  <p:sldIdLst>
    <p:sldId id="256" r:id="rId3"/>
    <p:sldId id="8592" r:id="rId4"/>
    <p:sldId id="257" r:id="rId5"/>
    <p:sldId id="8588" r:id="rId6"/>
    <p:sldId id="8589" r:id="rId7"/>
    <p:sldId id="8590" r:id="rId8"/>
    <p:sldId id="472" r:id="rId9"/>
    <p:sldId id="8591" r:id="rId10"/>
    <p:sldId id="454" r:id="rId11"/>
  </p:sldIdLst>
  <p:sldSz cx="12193588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4" autoAdjust="0"/>
    <p:restoredTop sz="94689" autoAdjust="0"/>
  </p:normalViewPr>
  <p:slideViewPr>
    <p:cSldViewPr snapToGrid="0">
      <p:cViewPr varScale="1">
        <p:scale>
          <a:sx n="87" d="100"/>
          <a:sy n="87" d="100"/>
        </p:scale>
        <p:origin x="50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95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8F13-9CE9-4DE0-84ED-0FBD997AB4A2}" type="datetimeFigureOut">
              <a:rPr lang="LID4096" smtClean="0"/>
              <a:t>05/13/2026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1257300"/>
            <a:ext cx="60356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875C-BF2C-45F9-9873-852575223EB7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285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59640" y="360000"/>
            <a:ext cx="8752680" cy="64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600" b="0" strike="noStrike" spc="-1" noProof="0" dirty="0">
              <a:solidFill>
                <a:srgbClr val="001427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7720" y="1825200"/>
            <a:ext cx="10482480" cy="39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2"/>
          <p:cNvPicPr/>
          <p:nvPr/>
        </p:nvPicPr>
        <p:blipFill>
          <a:blip r:embed="rId3">
            <a:grayscl/>
            <a:alphaModFix amt="19000"/>
          </a:blip>
          <a:stretch/>
        </p:blipFill>
        <p:spPr>
          <a:xfrm>
            <a:off x="4583160" y="3429000"/>
            <a:ext cx="7841880" cy="3272040"/>
          </a:xfrm>
          <a:prstGeom prst="rect">
            <a:avLst/>
          </a:prstGeom>
          <a:ln w="0">
            <a:noFill/>
          </a:ln>
        </p:spPr>
      </p:pic>
      <p:pic>
        <p:nvPicPr>
          <p:cNvPr id="5" name="Bildobjekt 7"/>
          <p:cNvPicPr/>
          <p:nvPr/>
        </p:nvPicPr>
        <p:blipFill>
          <a:blip r:embed="rId4"/>
          <a:stretch/>
        </p:blipFill>
        <p:spPr>
          <a:xfrm>
            <a:off x="10782720" y="6242760"/>
            <a:ext cx="1077840" cy="357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720" y="2178720"/>
            <a:ext cx="10515960" cy="1737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sv-SE" sz="6000" b="1" strike="noStrike" spc="-1">
                <a:solidFill>
                  <a:srgbClr val="FFFFFF"/>
                </a:solidFill>
                <a:latin typeface="Calibri"/>
              </a:rPr>
              <a:t>Klicka här för att ändra mall för rubrikformat</a:t>
            </a:r>
            <a:endParaRPr lang="sv-SE" sz="6000" b="0" strike="noStrike" spc="-1">
              <a:solidFill>
                <a:srgbClr val="001427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1427"/>
                </a:solidFill>
                <a:latin typeface="Calibri"/>
              </a:rPr>
              <a:t>Click to </a:t>
            </a:r>
            <a:r>
              <a:rPr lang="en-GB" sz="2800" b="0" strike="noStrike" spc="-1" noProof="0" dirty="0">
                <a:solidFill>
                  <a:srgbClr val="001427"/>
                </a:solidFill>
                <a:latin typeface="Calibri"/>
              </a:rPr>
              <a:t>edit</a:t>
            </a:r>
            <a:r>
              <a:rPr lang="en-GB" sz="2800" b="0" strike="noStrike" spc="-1" dirty="0">
                <a:solidFill>
                  <a:srgbClr val="001427"/>
                </a:solidFill>
                <a:latin typeface="Calibri"/>
              </a:rPr>
              <a:t>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1427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1427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1800" b="0" strike="noStrike" spc="-1" dirty="0">
                <a:solidFill>
                  <a:srgbClr val="001427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1427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1427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1427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ktangel 1"/>
          <p:cNvSpPr/>
          <p:nvPr/>
        </p:nvSpPr>
        <p:spPr>
          <a:xfrm>
            <a:off x="0" y="6055920"/>
            <a:ext cx="12193200" cy="802800"/>
          </a:xfrm>
          <a:prstGeom prst="rect">
            <a:avLst/>
          </a:prstGeom>
          <a:solidFill>
            <a:srgbClr val="00570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4" name="Bildobjekt 14"/>
          <p:cNvPicPr/>
          <p:nvPr/>
        </p:nvPicPr>
        <p:blipFill>
          <a:blip r:embed="rId3"/>
          <a:stretch/>
        </p:blipFill>
        <p:spPr>
          <a:xfrm>
            <a:off x="10782720" y="6242760"/>
            <a:ext cx="1077840" cy="35784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59640" y="360000"/>
            <a:ext cx="8752680" cy="64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GB" sz="3600" b="1" strike="noStrike" spc="-1" noProof="0" dirty="0" err="1">
                <a:solidFill>
                  <a:srgbClr val="000000"/>
                </a:solidFill>
                <a:latin typeface="Calibri"/>
              </a:rPr>
              <a:t>Klicka</a:t>
            </a:r>
            <a:r>
              <a:rPr lang="en-GB" sz="3600" b="1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3600" b="1" strike="noStrike" spc="-1" noProof="0" dirty="0" err="1">
                <a:solidFill>
                  <a:srgbClr val="000000"/>
                </a:solidFill>
                <a:latin typeface="Calibri"/>
              </a:rPr>
              <a:t>här</a:t>
            </a:r>
            <a:r>
              <a:rPr lang="en-GB" sz="3600" b="1" strike="noStrike" spc="-1" noProof="0" dirty="0">
                <a:solidFill>
                  <a:srgbClr val="000000"/>
                </a:solidFill>
                <a:latin typeface="Calibri"/>
              </a:rPr>
              <a:t> för </a:t>
            </a:r>
            <a:r>
              <a:rPr lang="en-GB" sz="3600" b="1" strike="noStrike" spc="-1" noProof="0" dirty="0" err="1">
                <a:solidFill>
                  <a:srgbClr val="000000"/>
                </a:solidFill>
                <a:latin typeface="Calibri"/>
              </a:rPr>
              <a:t>att</a:t>
            </a:r>
            <a:r>
              <a:rPr lang="en-GB" sz="3600" b="1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3600" b="1" strike="noStrike" spc="-1" noProof="0" dirty="0" err="1">
                <a:solidFill>
                  <a:srgbClr val="000000"/>
                </a:solidFill>
                <a:latin typeface="Calibri"/>
              </a:rPr>
              <a:t>ändra</a:t>
            </a:r>
            <a:r>
              <a:rPr lang="en-GB" sz="3600" b="1" strike="noStrike" spc="-1" noProof="0" dirty="0">
                <a:solidFill>
                  <a:srgbClr val="000000"/>
                </a:solidFill>
                <a:latin typeface="Calibri"/>
              </a:rPr>
              <a:t> mall för </a:t>
            </a:r>
            <a:r>
              <a:rPr lang="en-GB" sz="3600" b="1" strike="noStrike" spc="-1" noProof="0" dirty="0" err="1">
                <a:solidFill>
                  <a:srgbClr val="000000"/>
                </a:solidFill>
                <a:latin typeface="Calibri"/>
              </a:rPr>
              <a:t>rubrikformat</a:t>
            </a:r>
            <a:endParaRPr lang="en-GB" sz="3600" b="0" strike="noStrike" spc="-1" noProof="0" dirty="0">
              <a:solidFill>
                <a:srgbClr val="001427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7720" y="1825200"/>
            <a:ext cx="10482480" cy="39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noProof="0" dirty="0" err="1">
                <a:solidFill>
                  <a:srgbClr val="000000"/>
                </a:solidFill>
                <a:latin typeface="Calibri"/>
              </a:rPr>
              <a:t>Klicka</a:t>
            </a:r>
            <a:r>
              <a:rPr lang="en-GB" sz="2800" b="0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800" b="0" strike="noStrike" spc="-1" noProof="0" dirty="0" err="1">
                <a:solidFill>
                  <a:srgbClr val="000000"/>
                </a:solidFill>
                <a:latin typeface="Calibri"/>
              </a:rPr>
              <a:t>här</a:t>
            </a:r>
            <a:r>
              <a:rPr lang="en-GB" sz="2800" b="0" strike="noStrike" spc="-1" noProof="0" dirty="0">
                <a:solidFill>
                  <a:srgbClr val="000000"/>
                </a:solidFill>
                <a:latin typeface="Calibri"/>
              </a:rPr>
              <a:t> för </a:t>
            </a:r>
            <a:r>
              <a:rPr lang="en-GB" sz="2800" b="0" strike="noStrike" spc="-1" noProof="0" dirty="0" err="1">
                <a:solidFill>
                  <a:srgbClr val="000000"/>
                </a:solidFill>
                <a:latin typeface="Calibri"/>
              </a:rPr>
              <a:t>att</a:t>
            </a:r>
            <a:r>
              <a:rPr lang="en-GB" sz="2800" b="0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800" b="0" strike="noStrike" spc="-1" noProof="0" dirty="0" err="1">
                <a:solidFill>
                  <a:srgbClr val="000000"/>
                </a:solidFill>
                <a:latin typeface="Calibri"/>
              </a:rPr>
              <a:t>ändra</a:t>
            </a:r>
            <a:r>
              <a:rPr lang="en-GB" sz="2800" b="0" strike="noStrike" spc="-1" noProof="0" dirty="0">
                <a:solidFill>
                  <a:srgbClr val="000000"/>
                </a:solidFill>
                <a:latin typeface="Calibri"/>
              </a:rPr>
              <a:t> format </a:t>
            </a:r>
            <a:r>
              <a:rPr lang="en-GB" sz="2800" b="0" strike="noStrike" spc="-1" noProof="0" dirty="0" err="1">
                <a:solidFill>
                  <a:srgbClr val="000000"/>
                </a:solidFill>
                <a:latin typeface="Calibri"/>
              </a:rPr>
              <a:t>på</a:t>
            </a:r>
            <a:r>
              <a:rPr lang="en-GB" sz="2800" b="0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800" b="0" strike="noStrike" spc="-1" noProof="0" dirty="0" err="1">
                <a:solidFill>
                  <a:srgbClr val="000000"/>
                </a:solidFill>
                <a:latin typeface="Calibri"/>
              </a:rPr>
              <a:t>bakgrundstexten</a:t>
            </a:r>
            <a:endParaRPr lang="en-GB" sz="2800" b="0" strike="noStrike" spc="-1" noProof="0" dirty="0">
              <a:solidFill>
                <a:srgbClr val="001427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noProof="0" dirty="0" err="1">
                <a:solidFill>
                  <a:srgbClr val="000000"/>
                </a:solidFill>
                <a:latin typeface="Calibri"/>
              </a:rPr>
              <a:t>Nivå</a:t>
            </a:r>
            <a:r>
              <a:rPr lang="en-GB" sz="2400" b="0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b="0" strike="noStrike" spc="-1" noProof="0" dirty="0" err="1">
                <a:solidFill>
                  <a:srgbClr val="000000"/>
                </a:solidFill>
                <a:latin typeface="Calibri"/>
              </a:rPr>
              <a:t>två</a:t>
            </a:r>
            <a:endParaRPr lang="en-GB" sz="2400" b="0" strike="noStrike" spc="-1" noProof="0" dirty="0">
              <a:solidFill>
                <a:srgbClr val="001427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noProof="0" dirty="0" err="1">
                <a:solidFill>
                  <a:srgbClr val="000000"/>
                </a:solidFill>
                <a:latin typeface="Calibri"/>
              </a:rPr>
              <a:t>Nivå</a:t>
            </a:r>
            <a:r>
              <a:rPr lang="en-GB" sz="2000" b="0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0" strike="noStrike" spc="-1" noProof="0" dirty="0" err="1">
                <a:solidFill>
                  <a:srgbClr val="000000"/>
                </a:solidFill>
                <a:latin typeface="Calibri"/>
              </a:rPr>
              <a:t>tre</a:t>
            </a:r>
            <a:endParaRPr lang="en-GB" sz="2000" b="0" strike="noStrike" spc="-1" noProof="0" dirty="0">
              <a:solidFill>
                <a:srgbClr val="001427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 noProof="0" dirty="0" err="1">
                <a:solidFill>
                  <a:srgbClr val="000000"/>
                </a:solidFill>
                <a:latin typeface="Calibri"/>
              </a:rPr>
              <a:t>Nivå</a:t>
            </a:r>
            <a:r>
              <a:rPr lang="en-GB" sz="1800" b="0" strike="noStrike" spc="-1" noProof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b="0" strike="noStrike" spc="-1" noProof="0" dirty="0" err="1">
                <a:solidFill>
                  <a:srgbClr val="000000"/>
                </a:solidFill>
                <a:latin typeface="Calibri"/>
              </a:rPr>
              <a:t>fyra</a:t>
            </a:r>
            <a:endParaRPr lang="en-GB" sz="1800" b="0" strike="noStrike" spc="-1" noProof="0" dirty="0">
              <a:solidFill>
                <a:srgbClr val="001427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noProof="0" dirty="0" err="1">
                <a:solidFill>
                  <a:srgbClr val="000000"/>
                </a:solidFill>
                <a:latin typeface="Calibri"/>
              </a:rPr>
              <a:t>Nivå</a:t>
            </a:r>
            <a:r>
              <a:rPr lang="en-GB" sz="1800" b="0" strike="noStrike" spc="-1" noProof="0" dirty="0">
                <a:solidFill>
                  <a:srgbClr val="000000"/>
                </a:solidFill>
                <a:latin typeface="Calibri"/>
              </a:rPr>
              <a:t> fem</a:t>
            </a:r>
            <a:endParaRPr lang="en-GB" sz="1800" b="0" strike="noStrike" spc="-1" noProof="0" dirty="0">
              <a:solidFill>
                <a:srgbClr val="001427"/>
              </a:solidFill>
              <a:latin typeface="Calibri"/>
            </a:endParaRPr>
          </a:p>
        </p:txBody>
      </p:sp>
      <p:sp>
        <p:nvSpPr>
          <p:cNvPr id="87" name="Date Placeholder 6"/>
          <p:cNvSpPr/>
          <p:nvPr/>
        </p:nvSpPr>
        <p:spPr>
          <a:xfrm>
            <a:off x="36000" y="5817600"/>
            <a:ext cx="2368440" cy="196920"/>
          </a:xfrm>
          <a:custGeom>
            <a:avLst/>
            <a:gdLst>
              <a:gd name="textAreaLeft" fmla="*/ 0 w 2368440"/>
              <a:gd name="textAreaRight" fmla="*/ 2369880 w 2368440"/>
              <a:gd name="textAreaTop" fmla="*/ 0 h 196920"/>
              <a:gd name="textAreaBottom" fmla="*/ 198360 h 196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6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200" b="1" strike="noStrike" spc="-1" dirty="0">
                <a:solidFill>
                  <a:srgbClr val="868689"/>
                </a:solidFill>
                <a:latin typeface="Calibri"/>
                <a:ea typeface="DejaVu Sans"/>
              </a:rPr>
              <a:t>  12 May 2026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88" name="Footer Placeholder 6"/>
          <p:cNvSpPr/>
          <p:nvPr/>
        </p:nvSpPr>
        <p:spPr>
          <a:xfrm>
            <a:off x="3937686" y="5817600"/>
            <a:ext cx="4275438" cy="196920"/>
          </a:xfrm>
          <a:custGeom>
            <a:avLst/>
            <a:gdLst>
              <a:gd name="textAreaLeft" fmla="*/ 0 w 3929040"/>
              <a:gd name="textAreaRight" fmla="*/ 3930480 w 3929040"/>
              <a:gd name="textAreaTop" fmla="*/ 0 h 196920"/>
              <a:gd name="textAreaBottom" fmla="*/ 198360 h 196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868689"/>
                </a:solidFill>
                <a:latin typeface="Calibri"/>
                <a:ea typeface="DejaVu Sans"/>
              </a:rPr>
              <a:t>K. Klementiev – GUIs at Balder/MAX IV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89" name="Slide Number Placeholder 6"/>
          <p:cNvSpPr/>
          <p:nvPr/>
        </p:nvSpPr>
        <p:spPr>
          <a:xfrm>
            <a:off x="10663200" y="5817600"/>
            <a:ext cx="1494000" cy="196920"/>
          </a:xfrm>
          <a:custGeom>
            <a:avLst/>
            <a:gdLst>
              <a:gd name="textAreaLeft" fmla="*/ 0 w 1494000"/>
              <a:gd name="textAreaRight" fmla="*/ 1495440 w 1494000"/>
              <a:gd name="textAreaTop" fmla="*/ 0 h 196920"/>
              <a:gd name="textAreaBottom" fmla="*/ 198360 h 196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60" indent="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fld id="{F94E9A66-5617-489D-82D7-0EC08084D7F8}" type="slidenum">
              <a:rPr lang="en-US" sz="1200" b="1" strike="noStrike" spc="-1" smtClean="0">
                <a:solidFill>
                  <a:srgbClr val="868689"/>
                </a:solidFill>
                <a:latin typeface="Calibri"/>
                <a:ea typeface="DejaVu Sans"/>
              </a:rPr>
              <a:pPr marL="360" indent="0"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t>‹N°›</a:t>
            </a:fld>
            <a:r>
              <a:rPr lang="en-US" sz="1200" b="1" strike="noStrike" spc="-1" dirty="0">
                <a:solidFill>
                  <a:srgbClr val="868689"/>
                </a:solidFill>
                <a:latin typeface="Calibri"/>
                <a:ea typeface="DejaVu Sans"/>
              </a:rPr>
              <a:t> of 9</a:t>
            </a:r>
            <a:endParaRPr lang="en-GB" sz="12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uilding with a circular roof&#10;&#10;AI-generated content may be incorrect.">
            <a:extLst>
              <a:ext uri="{FF2B5EF4-FFF2-40B4-BE49-F238E27FC236}">
                <a16:creationId xmlns:a16="http://schemas.microsoft.com/office/drawing/2014/main" id="{67CB679E-1D98-F349-3950-E9F652487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" y="0"/>
            <a:ext cx="12222084" cy="6876000"/>
          </a:xfrm>
          <a:prstGeom prst="rect">
            <a:avLst/>
          </a:prstGeom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0" y="73969"/>
            <a:ext cx="12193200" cy="45566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3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Taurus-based GUIs at Balder beamline</a:t>
            </a:r>
            <a:endParaRPr lang="en-GB" sz="3600" b="1" strike="noStrike" spc="-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6627717" y="5304962"/>
            <a:ext cx="3234739" cy="87310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2400" b="1" i="1" strike="noStrike" spc="-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/>
              </a:rPr>
              <a:t>Konstantin Klementiev</a:t>
            </a:r>
            <a:b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strike="noStrike" spc="-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MAX IV Laboratory</a:t>
            </a:r>
            <a:endParaRPr lang="en-GB" sz="1800" b="1" strike="noStrike" spc="-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677B-61AD-57EF-5576-D656FAB9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CF3F18-503E-EF2C-C88E-1722194D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97" y="961017"/>
            <a:ext cx="8551594" cy="456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1EF2D-98AB-1A39-03BF-DFB6AF6DFD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Beamlines at MAX IV</a:t>
            </a: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B0A37F-465A-8D6F-8AAA-B7938F4B9957}"/>
              </a:ext>
            </a:extLst>
          </p:cNvPr>
          <p:cNvGrpSpPr/>
          <p:nvPr/>
        </p:nvGrpSpPr>
        <p:grpSpPr>
          <a:xfrm>
            <a:off x="8420359" y="4429260"/>
            <a:ext cx="2502977" cy="703849"/>
            <a:chOff x="9054210" y="4574734"/>
            <a:chExt cx="2502977" cy="7038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CCB0D9-9E0B-4C0F-DD04-6502D2EAC6AC}"/>
                </a:ext>
              </a:extLst>
            </p:cNvPr>
            <p:cNvSpPr/>
            <p:nvPr/>
          </p:nvSpPr>
          <p:spPr>
            <a:xfrm>
              <a:off x="9054210" y="4924075"/>
              <a:ext cx="952235" cy="35450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A024C-AE87-ACDF-2998-546AA26288D0}"/>
                </a:ext>
              </a:extLst>
            </p:cNvPr>
            <p:cNvSpPr txBox="1"/>
            <p:nvPr/>
          </p:nvSpPr>
          <p:spPr>
            <a:xfrm>
              <a:off x="9113889" y="4574734"/>
              <a:ext cx="2443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92D050"/>
                  </a:solidFill>
                </a:rPr>
                <a:t>Hard X-ray spectroscopy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025E6E-99FE-95CD-66AD-AFCDBDC9E456}"/>
              </a:ext>
            </a:extLst>
          </p:cNvPr>
          <p:cNvGrpSpPr/>
          <p:nvPr/>
        </p:nvGrpSpPr>
        <p:grpSpPr>
          <a:xfrm>
            <a:off x="1658970" y="940235"/>
            <a:ext cx="5219809" cy="2599613"/>
            <a:chOff x="1658970" y="940235"/>
            <a:chExt cx="5219809" cy="25996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F51662-5325-DA62-8300-DE83D854AA13}"/>
                </a:ext>
              </a:extLst>
            </p:cNvPr>
            <p:cNvSpPr/>
            <p:nvPr/>
          </p:nvSpPr>
          <p:spPr>
            <a:xfrm>
              <a:off x="2712275" y="2788723"/>
              <a:ext cx="881609" cy="307777"/>
            </a:xfrm>
            <a:prstGeom prst="rect">
              <a:avLst/>
            </a:prstGeom>
            <a:noFill/>
            <a:ln w="38100">
              <a:solidFill>
                <a:srgbClr val="FA807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6BD121-E482-8DB9-320F-9E58F8C87880}"/>
                </a:ext>
              </a:extLst>
            </p:cNvPr>
            <p:cNvSpPr/>
            <p:nvPr/>
          </p:nvSpPr>
          <p:spPr>
            <a:xfrm>
              <a:off x="2712275" y="2356498"/>
              <a:ext cx="881609" cy="380270"/>
            </a:xfrm>
            <a:prstGeom prst="rect">
              <a:avLst/>
            </a:prstGeom>
            <a:noFill/>
            <a:ln w="38100">
              <a:solidFill>
                <a:srgbClr val="FA807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379939-EF16-B5E0-4474-77E3B79B2C21}"/>
                </a:ext>
              </a:extLst>
            </p:cNvPr>
            <p:cNvSpPr txBox="1"/>
            <p:nvPr/>
          </p:nvSpPr>
          <p:spPr>
            <a:xfrm>
              <a:off x="1658970" y="3075718"/>
              <a:ext cx="2364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A8072"/>
                  </a:solidFill>
                </a:rPr>
                <a:t>Soft X-ray spectroscopy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BFEB05-11D8-236F-CEE9-3B4CB6D304D8}"/>
                </a:ext>
              </a:extLst>
            </p:cNvPr>
            <p:cNvSpPr/>
            <p:nvPr/>
          </p:nvSpPr>
          <p:spPr>
            <a:xfrm>
              <a:off x="3172307" y="1265745"/>
              <a:ext cx="831208" cy="325510"/>
            </a:xfrm>
            <a:prstGeom prst="rect">
              <a:avLst/>
            </a:prstGeom>
            <a:noFill/>
            <a:ln w="38100">
              <a:solidFill>
                <a:srgbClr val="FA807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BC5E47-C828-5F95-61B9-58E6B9538F3D}"/>
                </a:ext>
              </a:extLst>
            </p:cNvPr>
            <p:cNvSpPr/>
            <p:nvPr/>
          </p:nvSpPr>
          <p:spPr>
            <a:xfrm>
              <a:off x="5495418" y="940235"/>
              <a:ext cx="1383361" cy="307777"/>
            </a:xfrm>
            <a:prstGeom prst="rect">
              <a:avLst/>
            </a:prstGeom>
            <a:noFill/>
            <a:ln w="38100">
              <a:solidFill>
                <a:srgbClr val="FA807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61969C-BC19-E04F-8ADB-09771F5BF787}"/>
                </a:ext>
              </a:extLst>
            </p:cNvPr>
            <p:cNvSpPr/>
            <p:nvPr/>
          </p:nvSpPr>
          <p:spPr>
            <a:xfrm>
              <a:off x="6047571" y="1268794"/>
              <a:ext cx="831208" cy="325510"/>
            </a:xfrm>
            <a:prstGeom prst="rect">
              <a:avLst/>
            </a:prstGeom>
            <a:noFill/>
            <a:ln w="38100">
              <a:solidFill>
                <a:srgbClr val="FA807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954697-BE33-3D98-3767-EB0D27383222}"/>
                </a:ext>
              </a:extLst>
            </p:cNvPr>
            <p:cNvSpPr/>
            <p:nvPr/>
          </p:nvSpPr>
          <p:spPr>
            <a:xfrm>
              <a:off x="4028455" y="3232071"/>
              <a:ext cx="881609" cy="307777"/>
            </a:xfrm>
            <a:prstGeom prst="rect">
              <a:avLst/>
            </a:prstGeom>
            <a:noFill/>
            <a:ln w="38100">
              <a:solidFill>
                <a:srgbClr val="FA807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12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6E0B0C-3166-3383-47DE-4551F90C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98" y="673254"/>
            <a:ext cx="9036178" cy="4431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15B553-C89C-B66A-DE3E-1139FFC07934}"/>
                  </a:ext>
                </a:extLst>
              </p:cNvPr>
              <p:cNvSpPr txBox="1"/>
              <p:nvPr/>
            </p:nvSpPr>
            <p:spPr>
              <a:xfrm>
                <a:off x="245339" y="4701692"/>
                <a:ext cx="1005118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 algn="l" rtl="0">
                  <a:buFont typeface="Wingdings" panose="05000000000000000000" pitchFamily="2" charset="2"/>
                  <a:buChar char="Ø"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vacuum wiggler, 10</a:t>
                </a:r>
                <a:r>
                  <a:rPr lang="en-US" sz="1800" b="0" i="0" u="none" strike="noStrike" baseline="30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photons/s, energy range 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2.4 – 40 keV (presently from 4 keV)</a:t>
                </a:r>
                <a:endParaRPr lang="en-US" sz="1800" b="0" i="0" u="none" strike="noStrike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 algn="l" rtl="0">
                  <a:buFont typeface="Wingdings" panose="05000000000000000000" pitchFamily="2" charset="2"/>
                  <a:buChar char="Ø"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Focusing down to ~70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70 µm², defocusing vertically up to 2 mm</a:t>
                </a:r>
                <a:endParaRPr lang="en-US" sz="1800" b="0" i="0" u="none" strike="noStrike" baseline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 algn="l" rtl="0">
                  <a:buFont typeface="Wingdings" panose="05000000000000000000" pitchFamily="2" charset="2"/>
                  <a:buChar char="Ø"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Fast scans: full EXAFS up to 2Hz continuous acquisition, typ. 10-30 s/spectrum</a:t>
                </a:r>
                <a:endParaRPr lang="en-US" sz="1800" b="0" i="0" u="none" strike="noStrike" baseline="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15B553-C89C-B66A-DE3E-1139FFC07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9" y="4701692"/>
                <a:ext cx="10051185" cy="923330"/>
              </a:xfrm>
              <a:prstGeom prst="rect">
                <a:avLst/>
              </a:prstGeom>
              <a:blipFill>
                <a:blip r:embed="rId3"/>
                <a:stretch>
                  <a:fillRect l="-36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F70B412-74A9-7EBA-45F2-E77CADF875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Balder beamline: source and optics</a:t>
            </a: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1612-2EE3-186E-C044-00E1A90A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5CFA8-7B63-F664-2525-E48E3196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1443882"/>
            <a:ext cx="11701463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6243C-2052-D728-F556-8138C7EDC63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 Synoptic</a:t>
            </a: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D1027-962C-AE66-3F72-15E05CF59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59" y="1752600"/>
            <a:ext cx="267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F0953-7F01-038C-656A-BB4466D8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3131-FD1A-D3E3-4305-E938088FB3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 </a:t>
            </a:r>
            <a:r>
              <a:rPr lang="en-US" sz="3600" b="1" dirty="0" err="1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BalderMotors</a:t>
            </a:r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91E17-146B-CA91-B000-0AC69DF2A3FA}"/>
              </a:ext>
            </a:extLst>
          </p:cNvPr>
          <p:cNvSpPr txBox="1"/>
          <p:nvPr/>
        </p:nvSpPr>
        <p:spPr>
          <a:xfrm>
            <a:off x="3784421" y="1385202"/>
            <a:ext cx="4107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sardana.taurus.qt.qtgui.extra_pool.PoolMotorTV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BDF39-308F-3637-BB71-48EC981D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1" y="1800103"/>
            <a:ext cx="3931928" cy="1234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687D9-7CCF-8AF1-4EDB-11BB802CA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1" y="1800103"/>
            <a:ext cx="5961900" cy="1856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5B7926-82A9-5986-4A83-1F41D087B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1" y="1800103"/>
            <a:ext cx="4974346" cy="1773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DD9936-6126-281B-6C24-57CA4E883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1" y="4042893"/>
            <a:ext cx="3922784" cy="12344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A6CAF0-E65F-649F-44A4-414CD492F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1" y="4042893"/>
            <a:ext cx="5897892" cy="13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F5054-2B34-5099-8148-A2ED2283E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06D7-5B84-0C66-1964-434E811CC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 </a:t>
            </a:r>
            <a:r>
              <a:rPr lang="en-US" sz="3600" b="1" dirty="0" err="1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BalderMotors</a:t>
            </a:r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ADB33-3760-64F5-8179-8928A091D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94" y="709575"/>
            <a:ext cx="6854190" cy="533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21C17A-79EA-0D7C-DD50-D01E9A0EA9E8}"/>
              </a:ext>
            </a:extLst>
          </p:cNvPr>
          <p:cNvGrpSpPr/>
          <p:nvPr/>
        </p:nvGrpSpPr>
        <p:grpSpPr>
          <a:xfrm>
            <a:off x="5890846" y="3833446"/>
            <a:ext cx="5929723" cy="954107"/>
            <a:chOff x="5890846" y="3833446"/>
            <a:chExt cx="5929723" cy="954107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92F7B4-1255-13B9-2043-17BAB0695656}"/>
                </a:ext>
              </a:extLst>
            </p:cNvPr>
            <p:cNvSpPr/>
            <p:nvPr/>
          </p:nvSpPr>
          <p:spPr>
            <a:xfrm>
              <a:off x="5890846" y="4492869"/>
              <a:ext cx="3788248" cy="114300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BE0E3E-FAAC-1BAF-1D6E-D25955593FE0}"/>
                </a:ext>
              </a:extLst>
            </p:cNvPr>
            <p:cNvSpPr txBox="1"/>
            <p:nvPr/>
          </p:nvSpPr>
          <p:spPr>
            <a:xfrm>
              <a:off x="9715506" y="3833446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The whole Taurus GUI</a:t>
              </a:r>
              <a:br>
                <a:rPr lang="en-US" sz="1400" dirty="0"/>
              </a:br>
              <a:r>
                <a:rPr lang="en-US" sz="1400" dirty="0"/>
                <a:t>gets segmentation fault</a:t>
              </a:r>
              <a:br>
                <a:rPr lang="en-US" sz="1400" dirty="0"/>
              </a:br>
              <a:r>
                <a:rPr lang="en-US" sz="1400" dirty="0"/>
                <a:t>during start-up</a:t>
              </a:r>
              <a:br>
                <a:rPr lang="en-US" sz="1400" dirty="0"/>
              </a:br>
              <a:r>
                <a:rPr lang="en-US" sz="1400" dirty="0"/>
                <a:t>when faulty motors exist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64796A-03C9-4F3A-9A98-A98EC2BCB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94" y="709575"/>
            <a:ext cx="6854190" cy="5334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19F635C-69AC-9556-DAB9-99C014077D67}"/>
              </a:ext>
            </a:extLst>
          </p:cNvPr>
          <p:cNvGrpSpPr/>
          <p:nvPr/>
        </p:nvGrpSpPr>
        <p:grpSpPr>
          <a:xfrm>
            <a:off x="228170" y="1630837"/>
            <a:ext cx="4551220" cy="4345757"/>
            <a:chOff x="228170" y="1630837"/>
            <a:chExt cx="4551220" cy="43457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3D24C-F9C6-2D21-4FEE-47878A92C11C}"/>
                </a:ext>
              </a:extLst>
            </p:cNvPr>
            <p:cNvSpPr/>
            <p:nvPr/>
          </p:nvSpPr>
          <p:spPr>
            <a:xfrm>
              <a:off x="2347274" y="1630837"/>
              <a:ext cx="2432116" cy="4345757"/>
            </a:xfrm>
            <a:prstGeom prst="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972415-6D72-2D5A-C59B-AE57AB56F00E}"/>
                </a:ext>
              </a:extLst>
            </p:cNvPr>
            <p:cNvSpPr txBox="1"/>
            <p:nvPr/>
          </p:nvSpPr>
          <p:spPr>
            <a:xfrm>
              <a:off x="228170" y="1630837"/>
              <a:ext cx="20152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Store/Restore</a:t>
              </a:r>
              <a:b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motor groups</a:t>
              </a:r>
              <a:b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for specific instruments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5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296EF-59DF-A45F-5221-E5390FEB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154C-2908-C1C5-1157-EB0F42EC9C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 </a:t>
            </a:r>
            <a:r>
              <a:rPr lang="en-US" sz="3600" b="1" dirty="0" err="1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BalderScans</a:t>
            </a:r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E7B9BB-ADBD-EB22-2F53-163C2A97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 b="-3955"/>
          <a:stretch>
            <a:fillRect/>
          </a:stretch>
        </p:blipFill>
        <p:spPr>
          <a:xfrm>
            <a:off x="3564287" y="721097"/>
            <a:ext cx="5065014" cy="5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3EF83-1BFC-ADFA-4574-3A86A02D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A14C-F5BA-60B6-78F8-6148B4CDDE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 </a:t>
            </a:r>
            <a:r>
              <a:rPr lang="en-US" sz="3600" b="1" dirty="0" err="1">
                <a:solidFill>
                  <a:srgbClr val="005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BalderScans</a:t>
            </a:r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A5A70-ECF4-AA66-780F-8C41AD01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1" y="669275"/>
            <a:ext cx="8062627" cy="5985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10E2E-C21B-570B-355A-A1C5CDF83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1" y="669275"/>
            <a:ext cx="8062627" cy="598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FCD20-4A5A-95FD-4BDB-1C2416BA5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1" y="669275"/>
            <a:ext cx="8062627" cy="5985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59EC99-18FC-C1FA-4E27-5C5F55D28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1" y="669275"/>
            <a:ext cx="8062627" cy="59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8463E-A4CA-2C6A-FC87-4C04E705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C1E3-4AD3-2F64-C0B0-861629910D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753475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strike="noStrike" spc="-1" dirty="0">
                <a:solidFill>
                  <a:srgbClr val="00570C"/>
                </a:solidFill>
                <a:latin typeface="Calibri"/>
              </a:rPr>
              <a:t>Conclusions</a:t>
            </a:r>
            <a:endParaRPr lang="en-GB" sz="3600" b="1" baseline="-25000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8695BF-44CB-4D61-B576-AF3D281D4853}"/>
              </a:ext>
            </a:extLst>
          </p:cNvPr>
          <p:cNvSpPr txBox="1">
            <a:spLocks/>
          </p:cNvSpPr>
          <p:nvPr/>
        </p:nvSpPr>
        <p:spPr>
          <a:xfrm>
            <a:off x="2181282" y="1491701"/>
            <a:ext cx="8024446" cy="423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7CE3C-74E4-B1DD-12EB-C56E46ECB7E0}"/>
              </a:ext>
            </a:extLst>
          </p:cNvPr>
          <p:cNvSpPr txBox="1"/>
          <p:nvPr/>
        </p:nvSpPr>
        <p:spPr>
          <a:xfrm>
            <a:off x="666749" y="1128409"/>
            <a:ext cx="11146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Taurus does serve its purpose. It is usable by beamline staff. It is getting faster in time (great!).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Usability is sometimes questionable from my and users’ perspective, probably not so from the developers’ perspective. Tooltips are under-used; and there is no tooltip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standard widgets (e.g.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PoolMotorTV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are hardly tunable. Even the top-most Jorg’s bar is not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few common tasks/widgets are missing: store/restore motor groups, signal definitions, beam loss sound notification, beam presence check before scan start.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857E49-D584-7D34-8AED-9737110082BC}"/>
              </a:ext>
            </a:extLst>
          </p:cNvPr>
          <p:cNvSpPr txBox="1">
            <a:spLocks/>
          </p:cNvSpPr>
          <p:nvPr/>
        </p:nvSpPr>
        <p:spPr>
          <a:xfrm>
            <a:off x="3006461" y="4089091"/>
            <a:ext cx="6180667" cy="649287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80000" rIns="3600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strike="noStrike" spc="-1" dirty="0">
                <a:solidFill>
                  <a:srgbClr val="00570C"/>
                </a:solidFill>
                <a:latin typeface="Calibri"/>
              </a:rPr>
              <a:t>Thank you for your attention!</a:t>
            </a:r>
            <a:endParaRPr lang="en-GB" sz="3600" b="1" baseline="-25000" dirty="0">
              <a:solidFill>
                <a:srgbClr val="0057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9917</TotalTime>
  <Words>239</Words>
  <Application>Microsoft Office PowerPoint</Application>
  <PresentationFormat>Personnalisé</PresentationFormat>
  <Paragraphs>26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MAX IV</vt:lpstr>
      <vt:lpstr>Office Theme</vt:lpstr>
      <vt:lpstr>Taurus-based GUIs at Balder beamline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Balder spectrometer</dc:title>
  <dc:subject/>
  <dc:creator>Konstantin Klementiev</dc:creator>
  <dc:description/>
  <cp:lastModifiedBy>Konstantin Klementiev</cp:lastModifiedBy>
  <cp:revision>237</cp:revision>
  <dcterms:created xsi:type="dcterms:W3CDTF">2022-11-03T21:36:17Z</dcterms:created>
  <dcterms:modified xsi:type="dcterms:W3CDTF">2026-05-13T12:52:51Z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PresentationFormat">
    <vt:lpwstr>Widescreen</vt:lpwstr>
  </property>
  <property fmtid="{D5CDD505-2E9C-101B-9397-08002B2CF9AE}" pid="4" name="Slides">
    <vt:r8>4</vt:r8>
  </property>
  <property fmtid="{D5CDD505-2E9C-101B-9397-08002B2CF9AE}" pid="5" name="Tags">
    <vt:lpwstr/>
  </property>
</Properties>
</file>