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31" r:id="rId2"/>
    <p:sldMasterId id="2147483739" r:id="rId3"/>
    <p:sldMasterId id="2147483691" r:id="rId4"/>
    <p:sldMasterId id="2147483736" r:id="rId5"/>
  </p:sldMasterIdLst>
  <p:notesMasterIdLst>
    <p:notesMasterId r:id="rId21"/>
  </p:notesMasterIdLst>
  <p:handoutMasterIdLst>
    <p:handoutMasterId r:id="rId22"/>
  </p:handoutMasterIdLst>
  <p:sldIdLst>
    <p:sldId id="256" r:id="rId6"/>
    <p:sldId id="264" r:id="rId7"/>
    <p:sldId id="265" r:id="rId8"/>
    <p:sldId id="266" r:id="rId9"/>
    <p:sldId id="267" r:id="rId10"/>
    <p:sldId id="277" r:id="rId11"/>
    <p:sldId id="268" r:id="rId12"/>
    <p:sldId id="270" r:id="rId13"/>
    <p:sldId id="269" r:id="rId14"/>
    <p:sldId id="278" r:id="rId15"/>
    <p:sldId id="271" r:id="rId16"/>
    <p:sldId id="275" r:id="rId17"/>
    <p:sldId id="276" r:id="rId18"/>
    <p:sldId id="273" r:id="rId19"/>
    <p:sldId id="274" r:id="rId20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4194"/>
    <a:srgbClr val="FFCC00"/>
    <a:srgbClr val="092A5F"/>
    <a:srgbClr val="E6E6E6"/>
    <a:srgbClr val="112843"/>
    <a:srgbClr val="FC9804"/>
    <a:srgbClr val="3F6BAE"/>
    <a:srgbClr val="F0DC08"/>
    <a:srgbClr val="EFE125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03" autoAdjust="0"/>
    <p:restoredTop sz="86438" autoAdjust="0"/>
  </p:normalViewPr>
  <p:slideViewPr>
    <p:cSldViewPr>
      <p:cViewPr varScale="1">
        <p:scale>
          <a:sx n="109" d="100"/>
          <a:sy n="109" d="100"/>
        </p:scale>
        <p:origin x="1384" y="184"/>
      </p:cViewPr>
      <p:guideLst>
        <p:guide orient="horz" pos="2160"/>
        <p:guide pos="384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72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41B3394-7EE7-4282-B493-4CAE724A8C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49F0869-18BA-45C9-B2FD-B96F7F8E62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5332F-C92E-4389-A5FC-C6F0CBC0C46E}" type="datetimeFigureOut">
              <a:rPr lang="fr-FR" smtClean="0"/>
              <a:t>11/05/2026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DEA37F4-71E3-40E2-B0AF-FA3C2CB57F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7D554E-F94F-433C-BA13-5D416A63ACC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E30B2-2448-4C49-BCBE-E89C5369022D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81384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C8582-32F8-4511-BE8E-9127F14BA016}" type="datetimeFigureOut">
              <a:rPr lang="fr-FR" smtClean="0"/>
              <a:t>11/05/2026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2F002-206D-4184-B39E-C7D93CBC598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645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82F002-206D-4184-B39E-C7D93CBC5980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6276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24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67409" y="6372000"/>
            <a:ext cx="965180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419209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32730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77C37365-1393-0B84-D9BD-B696AF768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3"/>
          <a:stretch/>
        </p:blipFill>
        <p:spPr>
          <a:xfrm>
            <a:off x="10848528" y="6180078"/>
            <a:ext cx="1003578" cy="631907"/>
          </a:xfrm>
          <a:prstGeom prst="rect">
            <a:avLst/>
          </a:prstGeom>
        </p:spPr>
      </p:pic>
      <p:pic>
        <p:nvPicPr>
          <p:cNvPr id="9" name="Image 8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43C17C2-EA1D-3C09-601A-636BFAEF3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numéro de diapositive 4">
            <a:extLst>
              <a:ext uri="{FF2B5EF4-FFF2-40B4-BE49-F238E27FC236}">
                <a16:creationId xmlns:a16="http://schemas.microsoft.com/office/drawing/2014/main" id="{5070D137-2B17-B637-701B-326616459949}"/>
              </a:ext>
            </a:extLst>
          </p:cNvPr>
          <p:cNvSpPr txBox="1">
            <a:spLocks/>
          </p:cNvSpPr>
          <p:nvPr userDrawn="1"/>
        </p:nvSpPr>
        <p:spPr>
          <a:xfrm>
            <a:off x="10396627" y="5857181"/>
            <a:ext cx="429319" cy="360000"/>
          </a:xfrm>
          <a:prstGeom prst="rect">
            <a:avLst/>
          </a:prstGeom>
        </p:spPr>
        <p:txBody>
          <a:bodyPr anchor="ctr"/>
          <a:lstStyle>
            <a:defPPr>
              <a:defRPr lang="fr-FR"/>
            </a:defPPr>
            <a:lvl1pPr marL="0" algn="l" defTabSz="914400" rtl="0" eaLnBrk="1" latinLnBrk="0" hangingPunct="1">
              <a:defRPr sz="800" kern="1200">
                <a:solidFill>
                  <a:srgbClr val="0E419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BED97571-453A-68E5-14E5-9FCC5010A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01203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itre 5">
            <a:extLst>
              <a:ext uri="{FF2B5EF4-FFF2-40B4-BE49-F238E27FC236}">
                <a16:creationId xmlns:a16="http://schemas.microsoft.com/office/drawing/2014/main" id="{FC3EBD57-B42C-C046-A344-941889741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65" y="3880119"/>
            <a:ext cx="9855511" cy="82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D517349-5F6A-DB9F-9199-AA782E7C1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064" y="4523978"/>
            <a:ext cx="9855511" cy="490465"/>
          </a:xfrm>
          <a:prstGeom prst="rect">
            <a:avLst/>
          </a:prstGeom>
        </p:spPr>
        <p:txBody>
          <a:bodyPr/>
          <a:lstStyle>
            <a:lvl1pPr marL="10800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A041821-5217-8A21-65A9-8A29E2DCD66D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38270"/>
          <a:stretch/>
        </p:blipFill>
        <p:spPr>
          <a:xfrm>
            <a:off x="9627146" y="0"/>
            <a:ext cx="2661542" cy="1075039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5B237D8E-D6BC-635F-FFEE-66E19FAE8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" r="45770"/>
          <a:stretch/>
        </p:blipFill>
        <p:spPr>
          <a:xfrm>
            <a:off x="10344472" y="13222"/>
            <a:ext cx="1768153" cy="99259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1362B829-21D7-8F9B-D78D-FF4C57F2B2D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14917" y="5782961"/>
            <a:ext cx="1827262" cy="107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7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6C18CBAD-6B27-47CA-46B3-A651430B4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8"/>
          <a:stretch/>
        </p:blipFill>
        <p:spPr>
          <a:xfrm>
            <a:off x="9527" y="13222"/>
            <a:ext cx="1693986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23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Titr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rgbClr val="0E419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rgbClr val="0E419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0507EFAE-7ABD-E64E-200A-8F71AD6A8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56"/>
          <a:stretch/>
        </p:blipFill>
        <p:spPr>
          <a:xfrm>
            <a:off x="9527" y="13222"/>
            <a:ext cx="1765994" cy="992593"/>
          </a:xfrm>
          <a:prstGeom prst="rect">
            <a:avLst/>
          </a:prstGeom>
        </p:spPr>
      </p:pic>
      <p:pic>
        <p:nvPicPr>
          <p:cNvPr id="2" name="Image 1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96DCB141-3264-5239-140E-CB1DCE61F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0"/>
          <a:stretch/>
        </p:blipFill>
        <p:spPr>
          <a:xfrm>
            <a:off x="9552384" y="5865407"/>
            <a:ext cx="1665089" cy="99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04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5">
            <a:extLst>
              <a:ext uri="{FF2B5EF4-FFF2-40B4-BE49-F238E27FC236}">
                <a16:creationId xmlns:a16="http://schemas.microsoft.com/office/drawing/2014/main" id="{0C76B200-C722-C759-AE46-2E6C0983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6A28407-404A-41AC-EAEC-705F5ADB1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3" name="Image 2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04F7504E-B661-284E-31D1-404E153CE8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75"/>
          <a:stretch/>
        </p:blipFill>
        <p:spPr>
          <a:xfrm>
            <a:off x="-28575" y="6289"/>
            <a:ext cx="1876103" cy="1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7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Titr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5">
            <a:extLst>
              <a:ext uri="{FF2B5EF4-FFF2-40B4-BE49-F238E27FC236}">
                <a16:creationId xmlns:a16="http://schemas.microsoft.com/office/drawing/2014/main" id="{1FD6769E-277C-39CC-3102-12E2E1519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5803" y="2015827"/>
            <a:ext cx="9143999" cy="681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>
              <a:spcBef>
                <a:spcPts val="0"/>
              </a:spcBef>
              <a:spcAft>
                <a:spcPts val="1800"/>
              </a:spcAft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2067B03-38E1-698F-CCC9-FBCA6D283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5803" y="2579191"/>
            <a:ext cx="9144000" cy="398161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pic>
        <p:nvPicPr>
          <p:cNvPr id="6" name="Image 5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51F2B562-85F6-F366-9A22-CE58D4D928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13"/>
          <a:stretch/>
        </p:blipFill>
        <p:spPr>
          <a:xfrm>
            <a:off x="-28575" y="6289"/>
            <a:ext cx="1804095" cy="1033012"/>
          </a:xfrm>
          <a:prstGeom prst="rect">
            <a:avLst/>
          </a:prstGeom>
        </p:spPr>
      </p:pic>
      <p:pic>
        <p:nvPicPr>
          <p:cNvPr id="2" name="Image 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BFBFA4E-10FE-7015-8DEE-2F23F6742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3"/>
          <a:stretch/>
        </p:blipFill>
        <p:spPr>
          <a:xfrm>
            <a:off x="9480376" y="5824988"/>
            <a:ext cx="1728192" cy="103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5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9417" y="6372000"/>
            <a:ext cx="10369151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F1A835FA-3F39-0AAD-80E8-9DB44B729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DAAA54F5-F9A3-770F-5526-4C64D41A12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0764846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EIL II - Diapositive -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417C1D21-47CD-BA51-C4E2-B49EB6703D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4827" y="6372000"/>
            <a:ext cx="9651800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rgbClr val="0E4194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15" name="Espace réservé du numéro de diapositive 4">
            <a:extLst>
              <a:ext uri="{FF2B5EF4-FFF2-40B4-BE49-F238E27FC236}">
                <a16:creationId xmlns:a16="http://schemas.microsoft.com/office/drawing/2014/main" id="{DC0CEBF5-099C-F2C0-9CDA-02B8BD965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39662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rgbClr val="0E4194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29BFBE0-28EB-EAF7-4E29-11996A2B01E2}"/>
              </a:ext>
            </a:extLst>
          </p:cNvPr>
          <p:cNvCxnSpPr>
            <a:cxnSpLocks/>
          </p:cNvCxnSpPr>
          <p:nvPr userDrawn="1"/>
        </p:nvCxnSpPr>
        <p:spPr>
          <a:xfrm>
            <a:off x="1041014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DD06D05C-710F-6BC7-3BD3-0AFA2AE881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10755317" y="6174391"/>
            <a:ext cx="1099564" cy="643283"/>
          </a:xfrm>
          <a:prstGeom prst="rect">
            <a:avLst/>
          </a:prstGeom>
        </p:spPr>
      </p:pic>
      <p:pic>
        <p:nvPicPr>
          <p:cNvPr id="6" name="Image 5" descr="Une image contenant texte, Graphique, logo, graphisme&#10;&#10;Description générée automatiquement">
            <a:extLst>
              <a:ext uri="{FF2B5EF4-FFF2-40B4-BE49-F238E27FC236}">
                <a16:creationId xmlns:a16="http://schemas.microsoft.com/office/drawing/2014/main" id="{A5DD8358-64A5-053A-2A88-D8A526282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6"/>
          <a:stretch/>
        </p:blipFill>
        <p:spPr>
          <a:xfrm>
            <a:off x="69330" y="71729"/>
            <a:ext cx="1157704" cy="643283"/>
          </a:xfrm>
          <a:prstGeom prst="rect">
            <a:avLst/>
          </a:prstGeom>
        </p:spPr>
      </p:pic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D7BC5A8B-E3C2-C4A0-F6F2-D2A6F3FB2D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E4194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262893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- Fond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9C09D7E-59EB-BEFF-9239-97C74B156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34" y="0"/>
            <a:ext cx="11088582" cy="565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7D660469-4C99-E499-F555-847F004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3395" y="6372000"/>
            <a:ext cx="10585173" cy="360000"/>
          </a:xfrm>
          <a:prstGeom prst="rect">
            <a:avLst/>
          </a:prstGeom>
        </p:spPr>
        <p:txBody>
          <a:bodyPr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id="{E8704074-533C-DA64-ED01-842AC1D731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08567" y="6372000"/>
            <a:ext cx="429319" cy="360000"/>
          </a:xfrm>
          <a:prstGeom prst="rect">
            <a:avLst/>
          </a:prstGeom>
        </p:spPr>
        <p:txBody>
          <a:bodyPr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1C16BA71-0D4A-4FA3-C59C-67009C750C53}"/>
              </a:ext>
            </a:extLst>
          </p:cNvPr>
          <p:cNvCxnSpPr>
            <a:cxnSpLocks/>
          </p:cNvCxnSpPr>
          <p:nvPr userDrawn="1"/>
        </p:nvCxnSpPr>
        <p:spPr>
          <a:xfrm>
            <a:off x="11222088" y="6496770"/>
            <a:ext cx="0" cy="107726"/>
          </a:xfrm>
          <a:prstGeom prst="line">
            <a:avLst/>
          </a:prstGeom>
          <a:ln w="1905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950A27AB-0B26-D5EC-E334-0CF12DD39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71"/>
          <a:stretch/>
        </p:blipFill>
        <p:spPr>
          <a:xfrm>
            <a:off x="72851" y="76846"/>
            <a:ext cx="1165000" cy="631907"/>
          </a:xfrm>
          <a:prstGeom prst="rect">
            <a:avLst/>
          </a:prstGeom>
        </p:spPr>
      </p:pic>
      <p:sp>
        <p:nvSpPr>
          <p:cNvPr id="10" name="Espace réservé du texte 12">
            <a:extLst>
              <a:ext uri="{FF2B5EF4-FFF2-40B4-BE49-F238E27FC236}">
                <a16:creationId xmlns:a16="http://schemas.microsoft.com/office/drawing/2014/main" id="{3658B5F2-45B9-2EA3-6D19-7B3FBFAAF3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088582" cy="50672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58202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88ECE-C4BA-3B4E-916F-F266125825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" b="39"/>
          <a:stretch/>
        </p:blipFill>
        <p:spPr>
          <a:xfrm>
            <a:off x="0" y="0"/>
            <a:ext cx="12201584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49EDAE3-99DE-4E91-96D2-8D0083ED4C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01302CCE-B7D4-D8F9-E27B-629240F8888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4AADCE60-8262-E4EE-B010-B28381928646}"/>
              </a:ext>
            </a:extLst>
          </p:cNvPr>
          <p:cNvCxnSpPr>
            <a:cxnSpLocks/>
          </p:cNvCxnSpPr>
          <p:nvPr userDrawn="1"/>
        </p:nvCxnSpPr>
        <p:spPr>
          <a:xfrm>
            <a:off x="1415480" y="3992421"/>
            <a:ext cx="0" cy="948747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46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42" r:id="rId2"/>
  </p:sldLayoutIdLst>
  <p:hf hdr="0" dt="0"/>
  <p:txStyles>
    <p:titleStyle>
      <a:lvl1pPr marL="108000"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355E07BE-22E8-8A2F-F156-1437D8EE2B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D5C48AE-AB71-BC96-C6A5-8F24B79E249A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0"/>
            <a:ext cx="0" cy="685800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AC04D-4EFB-8CD6-C58F-13B14F68E06B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2132856"/>
            <a:ext cx="0" cy="792088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09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2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600" b="1" kern="1200">
          <a:solidFill>
            <a:srgbClr val="0E419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DE759A4-E0D3-6501-9E57-A957FB697A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ED6E2D-90A7-4D70-87D0-F2418BCE4DE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D5C48AE-AB71-BC96-C6A5-8F24B79E249A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0"/>
            <a:ext cx="0" cy="68580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BFAC04D-4EFB-8CD6-C58F-13B14F68E06B}"/>
              </a:ext>
            </a:extLst>
          </p:cNvPr>
          <p:cNvCxnSpPr>
            <a:cxnSpLocks/>
          </p:cNvCxnSpPr>
          <p:nvPr userDrawn="1"/>
        </p:nvCxnSpPr>
        <p:spPr>
          <a:xfrm>
            <a:off x="11255200" y="2132856"/>
            <a:ext cx="0" cy="792088"/>
          </a:xfrm>
          <a:prstGeom prst="line">
            <a:avLst/>
          </a:prstGeom>
          <a:ln w="88900" cap="rnd"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343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0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600" b="1" kern="1200">
          <a:solidFill>
            <a:srgbClr val="0E419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80" y="565200"/>
            <a:ext cx="10776520" cy="0"/>
          </a:xfrm>
          <a:prstGeom prst="line">
            <a:avLst/>
          </a:prstGeom>
          <a:ln>
            <a:solidFill>
              <a:srgbClr val="0E41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113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4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rgbClr val="0E419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92A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415479" y="0"/>
            <a:ext cx="10297145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A7CC8EE-1817-4DF4-8528-9275D5B6CA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795E1E77-51B0-66D5-D260-A602FF45A0EA}"/>
              </a:ext>
            </a:extLst>
          </p:cNvPr>
          <p:cNvCxnSpPr>
            <a:cxnSpLocks/>
          </p:cNvCxnSpPr>
          <p:nvPr userDrawn="1"/>
        </p:nvCxnSpPr>
        <p:spPr>
          <a:xfrm>
            <a:off x="1415479" y="565200"/>
            <a:ext cx="10776521" cy="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925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7" r:id="rId2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0E419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id="{0B4AEA1A-8A3E-041B-4490-AA98BDBD4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Taurus @ SOLEIL</a:t>
            </a:r>
          </a:p>
        </p:txBody>
      </p:sp>
      <p:sp>
        <p:nvSpPr>
          <p:cNvPr id="17" name="Sous-titre 16">
            <a:extLst>
              <a:ext uri="{FF2B5EF4-FFF2-40B4-BE49-F238E27FC236}">
                <a16:creationId xmlns:a16="http://schemas.microsoft.com/office/drawing/2014/main" id="{2271E6AF-5450-F53F-8B25-313140FF03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Project status &amp; a beamline perspective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C973C66-153E-482C-E0AD-C9DBA65BB47D}"/>
              </a:ext>
            </a:extLst>
          </p:cNvPr>
          <p:cNvSpPr txBox="1"/>
          <p:nvPr/>
        </p:nvSpPr>
        <p:spPr>
          <a:xfrm>
            <a:off x="1436786" y="6167045"/>
            <a:ext cx="71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Arnaud HEMMERLE</a:t>
            </a:r>
          </a:p>
          <a:p>
            <a:r>
              <a:rPr lang="fr-FR">
                <a:solidFill>
                  <a:schemeClr val="bg1"/>
                </a:solidFill>
              </a:rPr>
              <a:t>Beamline scientist &amp; Co-responsible of Taurus project @ SOLEIL</a:t>
            </a:r>
          </a:p>
        </p:txBody>
      </p:sp>
    </p:spTree>
    <p:extLst>
      <p:ext uri="{BB962C8B-B14F-4D97-AF65-F5344CB8AC3E}">
        <p14:creationId xmlns:p14="http://schemas.microsoft.com/office/powerpoint/2010/main" val="880974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4EDD2-DDE8-D761-AB54-5E54FDE8F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9EC105-1C89-26AD-9AEE-733369E38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beamline perspective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E0F45C2-4454-19B6-45F0-6A9FF6D8F7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B5E1FB-07EE-FEC4-055D-E893E05C06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77B807B-4C94-AF4B-B7E1-AEBFD7D369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344" y="758260"/>
            <a:ext cx="6768752" cy="565200"/>
          </a:xfrm>
        </p:spPr>
        <p:txBody>
          <a:bodyPr/>
          <a:lstStyle/>
          <a:p>
            <a:r>
              <a:rPr lang="fr-FR"/>
              <a:t>Interesting native tools (no-code/low-code)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53E1680-570A-D2D0-0610-C0B7D733F5C9}"/>
              </a:ext>
            </a:extLst>
          </p:cNvPr>
          <p:cNvSpPr txBox="1"/>
          <p:nvPr/>
        </p:nvSpPr>
        <p:spPr>
          <a:xfrm>
            <a:off x="1362896" y="1196752"/>
            <a:ext cx="5220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/>
              <a:t>Taurus designer</a:t>
            </a:r>
            <a:r>
              <a:rPr lang="fr-FR"/>
              <a:t>: advanced GUI without coding.</a:t>
            </a:r>
          </a:p>
        </p:txBody>
      </p:sp>
      <p:pic>
        <p:nvPicPr>
          <p:cNvPr id="10" name="Image 9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9EB5CCB6-3CFB-FD9E-D988-86AB6EEA5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054" y="1866556"/>
            <a:ext cx="9243089" cy="46587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021F04F-7928-AC14-9F3B-82021EC71849}"/>
              </a:ext>
            </a:extLst>
          </p:cNvPr>
          <p:cNvSpPr txBox="1"/>
          <p:nvPr/>
        </p:nvSpPr>
        <p:spPr>
          <a:xfrm>
            <a:off x="4510180" y="1518293"/>
            <a:ext cx="2121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>
                <a:solidFill>
                  <a:srgbClr val="00B0F0"/>
                </a:solidFill>
              </a:rPr>
              <a:t>Beamline dashboard</a:t>
            </a:r>
          </a:p>
        </p:txBody>
      </p:sp>
    </p:spTree>
    <p:extLst>
      <p:ext uri="{BB962C8B-B14F-4D97-AF65-F5344CB8AC3E}">
        <p14:creationId xmlns:p14="http://schemas.microsoft.com/office/powerpoint/2010/main" val="1790460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E99A4-76EE-9CBD-5746-2D4E30E10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C829C5-FE21-C2E0-9A9B-3245F3F5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beamline perspective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D56025F-F5BE-8913-97FC-F9C4611FCF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1DE3D08-1BFD-986B-7C25-6482EDFCBF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5505C0-03DB-73C4-9B40-7EE24033CC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344" y="758260"/>
            <a:ext cx="6768752" cy="565200"/>
          </a:xfrm>
        </p:spPr>
        <p:txBody>
          <a:bodyPr/>
          <a:lstStyle/>
          <a:p>
            <a:r>
              <a:rPr lang="fr-FR"/>
              <a:t>Going further with taurus in python scripts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058C25B-9F2F-5463-E354-057385906734}"/>
              </a:ext>
            </a:extLst>
          </p:cNvPr>
          <p:cNvSpPr txBox="1"/>
          <p:nvPr/>
        </p:nvSpPr>
        <p:spPr>
          <a:xfrm>
            <a:off x="191344" y="1365043"/>
            <a:ext cx="6338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/>
              <a:t>Example</a:t>
            </a:r>
            <a:r>
              <a:rPr lang="fr-FR"/>
              <a:t>: controlling helium flow in a sample environment.</a:t>
            </a:r>
          </a:p>
        </p:txBody>
      </p:sp>
      <p:pic>
        <p:nvPicPr>
          <p:cNvPr id="9" name="Enregistrement de l’écran 2024-10-29 à 17.10.28">
            <a:hlinkClick r:id="" action="ppaction://media"/>
            <a:extLst>
              <a:ext uri="{FF2B5EF4-FFF2-40B4-BE49-F238E27FC236}">
                <a16:creationId xmlns:a16="http://schemas.microsoft.com/office/drawing/2014/main" id="{466A636E-4333-5ED2-8C6E-9F576788AE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71456" y="1196752"/>
            <a:ext cx="5507484" cy="323023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943E779-D2BB-9C88-4D78-A3D78A6B5364}"/>
              </a:ext>
            </a:extLst>
          </p:cNvPr>
          <p:cNvSpPr txBox="1"/>
          <p:nvPr/>
        </p:nvSpPr>
        <p:spPr>
          <a:xfrm>
            <a:off x="130046" y="2132856"/>
            <a:ext cx="6614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Previously, users had to type SpyC (IPython) command lines:</a:t>
            </a:r>
          </a:p>
          <a:p>
            <a:r>
              <a:rPr lang="fr-FR"/>
              <a:t>→ No visualization of the current status,</a:t>
            </a:r>
          </a:p>
          <a:p>
            <a:r>
              <a:rPr lang="fr-FR"/>
              <a:t>→ Users often forgot to switch it off.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0BEB820-1A28-2659-6789-06850715443C}"/>
              </a:ext>
            </a:extLst>
          </p:cNvPr>
          <p:cNvSpPr txBox="1"/>
          <p:nvPr/>
        </p:nvSpPr>
        <p:spPr>
          <a:xfrm>
            <a:off x="213230" y="3284984"/>
            <a:ext cx="6400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Starting from scratch, a Taurus GUI was developed in 2 hours and is now used for every experiment.</a:t>
            </a:r>
          </a:p>
        </p:txBody>
      </p:sp>
    </p:spTree>
    <p:extLst>
      <p:ext uri="{BB962C8B-B14F-4D97-AF65-F5344CB8AC3E}">
        <p14:creationId xmlns:p14="http://schemas.microsoft.com/office/powerpoint/2010/main" val="224207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E5797-0143-D14E-E9DA-5B713FB0C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394A9D-A9B9-6A3B-519E-8567E2D12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beamline perspective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B824AF8-A8B2-31F1-CF76-4203071E3D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2D1B9D-5070-9972-E5BD-5AE3FB2A9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F835B33-35D7-5B10-CBFD-562295E5DB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344" y="758260"/>
            <a:ext cx="6768752" cy="565200"/>
          </a:xfrm>
        </p:spPr>
        <p:txBody>
          <a:bodyPr/>
          <a:lstStyle/>
          <a:p>
            <a:r>
              <a:rPr lang="fr-FR"/>
              <a:t>Going further with taurus in python scripts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7956BF-F067-B8B1-23ED-705A797300A2}"/>
              </a:ext>
            </a:extLst>
          </p:cNvPr>
          <p:cNvSpPr txBox="1"/>
          <p:nvPr/>
        </p:nvSpPr>
        <p:spPr>
          <a:xfrm>
            <a:off x="191344" y="1365043"/>
            <a:ext cx="6338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/>
              <a:t>Example</a:t>
            </a:r>
            <a:r>
              <a:rPr lang="fr-FR"/>
              <a:t>: controlling helium flow in a sample environment.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98D0B5-FCB5-A08E-51E1-A45B83FBE998}"/>
              </a:ext>
            </a:extLst>
          </p:cNvPr>
          <p:cNvSpPr txBox="1"/>
          <p:nvPr/>
        </p:nvSpPr>
        <p:spPr>
          <a:xfrm>
            <a:off x="130046" y="2132856"/>
            <a:ext cx="6614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Previously, users had to type SpyC (IPython) command lines:</a:t>
            </a:r>
          </a:p>
          <a:p>
            <a:r>
              <a:rPr lang="fr-FR"/>
              <a:t>→ No visualization of the current status,</a:t>
            </a:r>
          </a:p>
          <a:p>
            <a:r>
              <a:rPr lang="fr-FR"/>
              <a:t>→ Users often forgot to switch it off.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45C3164-7EFE-F843-5FCE-C5FF56C305A1}"/>
              </a:ext>
            </a:extLst>
          </p:cNvPr>
          <p:cNvSpPr txBox="1"/>
          <p:nvPr/>
        </p:nvSpPr>
        <p:spPr>
          <a:xfrm>
            <a:off x="213230" y="3284984"/>
            <a:ext cx="64001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Starting from scratch, a Taurus GUI was developed in 2 hours and is now used for every experiment.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3582A99-5458-994D-7314-428EB268137D}"/>
              </a:ext>
            </a:extLst>
          </p:cNvPr>
          <p:cNvSpPr txBox="1"/>
          <p:nvPr/>
        </p:nvSpPr>
        <p:spPr>
          <a:xfrm>
            <a:off x="649098" y="4899255"/>
            <a:ext cx="44426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A colleague copied the code and, after a few trials and errors (with no prior Taurus knowledge):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8D21B32-FF6B-CBC3-894A-4C07178D8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995" y="4534218"/>
            <a:ext cx="6429187" cy="18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56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D0767-BC3D-EE8A-9C87-9E179FB23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91E1F4-2F67-AB26-5171-75848B916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beamline perspective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D087BA-FE14-254D-C272-4A643B3C74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F38C7E-038C-5250-72E9-2B0B7EAD8E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46761AC-336E-70D6-1305-1457C0865C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28" y="705471"/>
            <a:ext cx="6768752" cy="923329"/>
          </a:xfrm>
        </p:spPr>
        <p:txBody>
          <a:bodyPr/>
          <a:lstStyle/>
          <a:p>
            <a:r>
              <a:rPr lang="fr-FR"/>
              <a:t>Proof-of-principle: control &amp; data analysis on control system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B681E86-2155-2061-2564-9B3487856B19}"/>
              </a:ext>
            </a:extLst>
          </p:cNvPr>
          <p:cNvSpPr txBox="1"/>
          <p:nvPr/>
        </p:nvSpPr>
        <p:spPr>
          <a:xfrm>
            <a:off x="93013" y="1652607"/>
            <a:ext cx="64305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/>
              <a:t>Request of some beamlines</a:t>
            </a:r>
            <a:r>
              <a:rPr lang="fr-FR"/>
              <a:t>: bringing control &amp; data analysis on the same interface.</a:t>
            </a:r>
          </a:p>
          <a:p>
            <a:r>
              <a:rPr lang="fr-FR"/>
              <a:t>→ For example: measure-analyze-correct position-measure-analyze...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CBE312-A203-A5F9-842D-A3C71D755DA1}"/>
              </a:ext>
            </a:extLst>
          </p:cNvPr>
          <p:cNvSpPr txBox="1"/>
          <p:nvPr/>
        </p:nvSpPr>
        <p:spPr>
          <a:xfrm>
            <a:off x="267411" y="3283389"/>
            <a:ext cx="6351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Here, using TaurusNexusBrowser widget, on the control system.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30049D3-3F80-F5AD-BB9D-FEA14C06FA92}"/>
              </a:ext>
            </a:extLst>
          </p:cNvPr>
          <p:cNvSpPr txBox="1"/>
          <p:nvPr/>
        </p:nvSpPr>
        <p:spPr>
          <a:xfrm>
            <a:off x="226840" y="4349706"/>
            <a:ext cx="58691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Only a proof-of-principle.</a:t>
            </a:r>
          </a:p>
          <a:p>
            <a:r>
              <a:rPr lang="fr-FR"/>
              <a:t>But raise the question: analysis on hardware that was not designed for it?</a:t>
            </a:r>
          </a:p>
        </p:txBody>
      </p:sp>
      <p:pic>
        <p:nvPicPr>
          <p:cNvPr id="9" name="Image 8" descr="Une image contenant texte, capture d’écran, logiciel, Logiciel multimédia&#10;&#10;Description générée automatiquement">
            <a:extLst>
              <a:ext uri="{FF2B5EF4-FFF2-40B4-BE49-F238E27FC236}">
                <a16:creationId xmlns:a16="http://schemas.microsoft.com/office/drawing/2014/main" id="{6C1C6FE7-E77B-2F12-2BC2-488B30F61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169" y="1552428"/>
            <a:ext cx="5415886" cy="389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71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08DD9-23F0-D30F-90A6-62C58E653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951068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342247-A43B-9285-B2F0-A993F224F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Conclusion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28C20FA-15C5-7483-FB13-05FE247A5F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650BC92-9A86-F444-3450-DC5C582C5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A78F17F-63ED-310E-44B6-1E957C3FED2B}"/>
              </a:ext>
            </a:extLst>
          </p:cNvPr>
          <p:cNvSpPr txBox="1"/>
          <p:nvPr/>
        </p:nvSpPr>
        <p:spPr>
          <a:xfrm>
            <a:off x="528734" y="1087576"/>
            <a:ext cx="116632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>
                <a:solidFill>
                  <a:srgbClr val="172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Taurus is an appropriate complementary tool for groups that want to </a:t>
            </a:r>
            <a:r>
              <a:rPr lang="fr-FR" b="1" i="0">
                <a:solidFill>
                  <a:srgbClr val="172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develop their own GUIs</a:t>
            </a:r>
            <a:r>
              <a:rPr lang="fr-FR" b="0" i="0">
                <a:solidFill>
                  <a:srgbClr val="172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i="0">
                <a:solidFill>
                  <a:srgbClr val="172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provides </a:t>
            </a:r>
            <a:r>
              <a:rPr lang="fr-FR" b="1" i="0">
                <a:solidFill>
                  <a:srgbClr val="172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no-code, low-code, and full-code</a:t>
            </a:r>
            <a:r>
              <a:rPr lang="fr-FR" i="0">
                <a:solidFill>
                  <a:srgbClr val="172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approaches adapted to a wide range of user profiles,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1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fr-FR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main programming language used by scientists,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>
                <a:solidFill>
                  <a:srgbClr val="172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 major performance issues were observed, although </a:t>
            </a:r>
            <a:r>
              <a:rPr lang="fr-FR" b="1" i="0">
                <a:solidFill>
                  <a:srgbClr val="172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debugging</a:t>
            </a:r>
            <a:r>
              <a:rPr lang="fr-FR" b="0" i="0">
                <a:solidFill>
                  <a:srgbClr val="172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Python applications can be challenging,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still unclear whether Taurus can replace existing HMIs or should mainly complement them.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1BB5E-258C-57BA-69C5-4A7CF3ACAF67}"/>
              </a:ext>
            </a:extLst>
          </p:cNvPr>
          <p:cNvSpPr txBox="1"/>
          <p:nvPr/>
        </p:nvSpPr>
        <p:spPr>
          <a:xfrm>
            <a:off x="624405" y="3958604"/>
            <a:ext cx="105841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 b="0" i="0">
                <a:solidFill>
                  <a:srgbClr val="172B4D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Patrick Madela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Raphaël Girardot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Yves-Marie Abiven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Alexandre Moutardier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Samuel Garnier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r-FR">
                <a:solidFill>
                  <a:srgbClr val="172B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SOLEIL II WPs, support teams, and colleagues who are more-than-ready to test Taurus.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2E281C-5BAD-A891-21AC-1DEDB1DACDD2}"/>
              </a:ext>
            </a:extLst>
          </p:cNvPr>
          <p:cNvSpPr txBox="1"/>
          <p:nvPr/>
        </p:nvSpPr>
        <p:spPr>
          <a:xfrm>
            <a:off x="528734" y="3556589"/>
            <a:ext cx="6394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Many thanks </a:t>
            </a:r>
            <a:r>
              <a:rPr lang="fr-FR"/>
              <a:t>to everyone involved on the project @ SOLEIL</a:t>
            </a:r>
          </a:p>
        </p:txBody>
      </p:sp>
    </p:spTree>
    <p:extLst>
      <p:ext uri="{BB962C8B-B14F-4D97-AF65-F5344CB8AC3E}">
        <p14:creationId xmlns:p14="http://schemas.microsoft.com/office/powerpoint/2010/main" val="862096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0FD48-E194-F4E9-9CAB-C627F28DB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Outline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7BF756-25F9-59F0-36B0-B5D75ACC19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DB6804-104E-21F9-4C9E-7E1BE16EEB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5420" y="1052736"/>
            <a:ext cx="8820980" cy="5067264"/>
          </a:xfrm>
        </p:spPr>
        <p:txBody>
          <a:bodyPr/>
          <a:lstStyle/>
          <a:p>
            <a:r>
              <a:rPr lang="fr-FR" dirty="0"/>
              <a:t>Taurus @ SOLEIL: why and how?</a:t>
            </a:r>
          </a:p>
          <a:p>
            <a:r>
              <a:rPr lang="fr-FR" dirty="0"/>
              <a:t>A beamline perspective</a:t>
            </a:r>
            <a:br>
              <a:rPr lang="fr-FR" dirty="0"/>
            </a:br>
            <a:endParaRPr lang="fr-FR" dirty="0"/>
          </a:p>
          <a:p>
            <a:r>
              <a:rPr lang="fr-FR" dirty="0"/>
              <a:t>Taurus and PyQt-Tango GUIs for machine control </a:t>
            </a:r>
            <a:r>
              <a:rPr lang="fr-FR" b="1"/>
              <a:t>→</a:t>
            </a:r>
            <a:r>
              <a:rPr lang="fr-FR" dirty="0"/>
              <a:t> </a:t>
            </a:r>
            <a:r>
              <a:rPr lang="fr-FR" b="1" dirty="0"/>
              <a:t>Alexandre Moutardier</a:t>
            </a:r>
            <a:r>
              <a:rPr lang="fr-FR" dirty="0"/>
              <a:t> (Accelerators group)</a:t>
            </a:r>
          </a:p>
          <a:p>
            <a:r>
              <a:rPr lang="fr-FR" dirty="0"/>
              <a:t>Development of a fly-scan visualization GUI using Taurus </a:t>
            </a:r>
            <a:r>
              <a:rPr lang="fr-FR"/>
              <a:t>→ </a:t>
            </a:r>
            <a:r>
              <a:rPr lang="fr-FR" b="1" dirty="0"/>
              <a:t>Raphaël Girardot</a:t>
            </a:r>
            <a:r>
              <a:rPr lang="fr-FR" dirty="0"/>
              <a:t> (IT Engineer)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3180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674312-DF74-13E8-7461-1421D663B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Taurus @ SOLEIL: why and how?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1DBFBBA-7298-EB0B-F906-B12E80F88D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70F78E6-C9C1-089F-DF5F-00B6148223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E39E85D-6EA0-D7AE-6F30-60AA411AE7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1384" y="1083762"/>
            <a:ext cx="11377264" cy="5067264"/>
          </a:xfrm>
        </p:spPr>
        <p:txBody>
          <a:bodyPr/>
          <a:lstStyle/>
          <a:p>
            <a:r>
              <a:rPr lang="fr-FR"/>
              <a:t>Since SOLEIL exists...</a:t>
            </a:r>
          </a:p>
          <a:p>
            <a:pPr lvl="1"/>
            <a:r>
              <a:rPr lang="fr-FR"/>
              <a:t>Requests for </a:t>
            </a:r>
            <a:r>
              <a:rPr lang="fr-FR" b="1"/>
              <a:t>customizable</a:t>
            </a:r>
            <a:r>
              <a:rPr lang="fr-FR"/>
              <a:t> Graphical User Interfaces (GUIs) on the control system,</a:t>
            </a:r>
          </a:p>
          <a:p>
            <a:pPr lvl="1"/>
            <a:r>
              <a:rPr lang="fr-FR"/>
              <a:t>But challenging in terms of resources, maintenance, and not a priority.</a:t>
            </a:r>
          </a:p>
          <a:p>
            <a:r>
              <a:rPr lang="fr-FR"/>
              <a:t>Take the opportunity of SOLEIL’s upgrade</a:t>
            </a:r>
          </a:p>
          <a:p>
            <a:pPr lvl="1"/>
            <a:r>
              <a:rPr lang="fr-FR"/>
              <a:t>2022-2024: Working group on Human Machine Interfaces (HMI) for the TDR phase</a:t>
            </a:r>
          </a:p>
          <a:p>
            <a:pPr lvl="1"/>
            <a:r>
              <a:rPr lang="fr-FR"/>
              <a:t>2023: Big survey on HMIs needs &amp; usages in SOLEIL</a:t>
            </a:r>
          </a:p>
          <a:p>
            <a:pPr marL="914400" lvl="2" indent="0">
              <a:buNone/>
            </a:pPr>
            <a:r>
              <a:rPr lang="fr-FR">
                <a:solidFill>
                  <a:schemeClr val="tx1"/>
                </a:solidFill>
              </a:rPr>
              <a:t>→ 20 groups requested the possibility </a:t>
            </a:r>
            <a:r>
              <a:rPr lang="fr-FR" b="1">
                <a:solidFill>
                  <a:schemeClr val="tx1"/>
                </a:solidFill>
              </a:rPr>
              <a:t>to build their own GUIs</a:t>
            </a:r>
            <a:r>
              <a:rPr lang="fr-FR">
                <a:solidFill>
                  <a:schemeClr val="tx1"/>
                </a:solidFill>
              </a:rPr>
              <a:t>, in addition to the tools provided by IT</a:t>
            </a:r>
          </a:p>
          <a:p>
            <a:pPr marL="914400" lvl="2" indent="0">
              <a:buNone/>
            </a:pPr>
            <a:r>
              <a:rPr lang="fr-FR">
                <a:solidFill>
                  <a:schemeClr val="tx1"/>
                </a:solidFill>
              </a:rPr>
              <a:t>→ For automation, user-friendly interfaces, and </a:t>
            </a:r>
            <a:r>
              <a:rPr lang="fr-FR" b="1">
                <a:solidFill>
                  <a:schemeClr val="tx1"/>
                </a:solidFill>
              </a:rPr>
              <a:t>combining data analysis with acquisition</a:t>
            </a:r>
          </a:p>
          <a:p>
            <a:pPr marL="914400" lvl="2" indent="0">
              <a:buNone/>
            </a:pPr>
            <a:r>
              <a:rPr lang="fr-FR">
                <a:solidFill>
                  <a:schemeClr val="tx1"/>
                </a:solidFill>
              </a:rPr>
              <a:t>→ In some cases, as a replacement for other softwares (LabView, IGOR, Matlab ...)</a:t>
            </a:r>
          </a:p>
          <a:p>
            <a:pPr marL="914400" lvl="2" indent="0">
              <a:buNone/>
            </a:pPr>
            <a:r>
              <a:rPr lang="fr-FR">
                <a:solidFill>
                  <a:schemeClr val="tx1"/>
                </a:solidFill>
              </a:rPr>
              <a:t>→ Decision made to evaluate Taurus as a candidate</a:t>
            </a:r>
          </a:p>
        </p:txBody>
      </p:sp>
    </p:spTree>
    <p:extLst>
      <p:ext uri="{BB962C8B-B14F-4D97-AF65-F5344CB8AC3E}">
        <p14:creationId xmlns:p14="http://schemas.microsoft.com/office/powerpoint/2010/main" val="961620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B8862-DB71-ADB1-C71E-78AD6BDF7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A215D-0783-8974-22D6-063DA3B3E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Taurus @ SOLEIL: why and how?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5283CC-9611-2BC9-9847-AC9B808821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ABACD6E-62A0-18B9-0F91-565D26703E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4827" y="620688"/>
            <a:ext cx="8928992" cy="565200"/>
          </a:xfrm>
        </p:spPr>
        <p:txBody>
          <a:bodyPr/>
          <a:lstStyle/>
          <a:p>
            <a:pPr lvl="1"/>
            <a:r>
              <a:rPr lang="fr-FR">
                <a:solidFill>
                  <a:schemeClr val="tx1"/>
                </a:solidFill>
              </a:rPr>
              <a:t>2024: Extensive testing of Taurus : IT + Beamline + Machine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70186A9-CDB8-EFA5-F3F2-0B960C508EB0}"/>
              </a:ext>
            </a:extLst>
          </p:cNvPr>
          <p:cNvSpPr txBox="1"/>
          <p:nvPr/>
        </p:nvSpPr>
        <p:spPr>
          <a:xfrm>
            <a:off x="911424" y="1004535"/>
            <a:ext cx="991452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Explore the different possibilities and compare them with existing tools,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Proof of concept for autonomous GUI development without support from IT teams,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Identify bugs and evaluate whether they are blocking,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Test performance limits.</a:t>
            </a:r>
          </a:p>
        </p:txBody>
      </p:sp>
      <p:pic>
        <p:nvPicPr>
          <p:cNvPr id="10" name="Image 9" descr="Une image contenant texte, logiciel, nombre, Police&#10;&#10;Description générée automatiquement">
            <a:extLst>
              <a:ext uri="{FF2B5EF4-FFF2-40B4-BE49-F238E27FC236}">
                <a16:creationId xmlns:a16="http://schemas.microsoft.com/office/drawing/2014/main" id="{9C9AC5BD-154D-8D51-8DDB-7F3318E0A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537428"/>
            <a:ext cx="3373369" cy="2259724"/>
          </a:xfrm>
          <a:prstGeom prst="rect">
            <a:avLst/>
          </a:prstGeom>
        </p:spPr>
      </p:pic>
      <p:pic>
        <p:nvPicPr>
          <p:cNvPr id="11" name="Image 10" descr="Une image contenant diagramme, Caractère coloré, Tracé, capture d’écran&#10;&#10;Description générée automatiquement">
            <a:extLst>
              <a:ext uri="{FF2B5EF4-FFF2-40B4-BE49-F238E27FC236}">
                <a16:creationId xmlns:a16="http://schemas.microsoft.com/office/drawing/2014/main" id="{913D9183-660B-7D9C-B5A4-C49489268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2348880"/>
            <a:ext cx="4031055" cy="187220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DD32179-6FF8-D3AB-3925-9C769C581D30}"/>
              </a:ext>
            </a:extLst>
          </p:cNvPr>
          <p:cNvSpPr txBox="1"/>
          <p:nvPr/>
        </p:nvSpPr>
        <p:spPr>
          <a:xfrm>
            <a:off x="1055440" y="2226350"/>
            <a:ext cx="2086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>
                <a:solidFill>
                  <a:srgbClr val="00B0F0"/>
                </a:solidFill>
              </a:rPr>
              <a:t>Testing Taurus forms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6092F33-AA15-C0DF-DE57-CF93FD49F2E8}"/>
              </a:ext>
            </a:extLst>
          </p:cNvPr>
          <p:cNvSpPr txBox="1"/>
          <p:nvPr/>
        </p:nvSpPr>
        <p:spPr>
          <a:xfrm>
            <a:off x="4497887" y="2010326"/>
            <a:ext cx="2743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>
                <a:solidFill>
                  <a:srgbClr val="00B0F0"/>
                </a:solidFill>
              </a:rPr>
              <a:t>8 detectors in the same GUI</a:t>
            </a:r>
          </a:p>
        </p:txBody>
      </p:sp>
      <p:pic>
        <p:nvPicPr>
          <p:cNvPr id="14" name="Image 13" descr="Une image contenant capture d’écran, affichage, Rectangle, Caractère coloré&#10;&#10;Description générée automatiquement">
            <a:extLst>
              <a:ext uri="{FF2B5EF4-FFF2-40B4-BE49-F238E27FC236}">
                <a16:creationId xmlns:a16="http://schemas.microsoft.com/office/drawing/2014/main" id="{041EDC97-85A6-FD2C-C7DA-A247838B7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424" y="2383982"/>
            <a:ext cx="3841055" cy="120033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A0C523C-EB77-5169-C3B8-C391F6D98BA0}"/>
              </a:ext>
            </a:extLst>
          </p:cNvPr>
          <p:cNvSpPr txBox="1"/>
          <p:nvPr/>
        </p:nvSpPr>
        <p:spPr>
          <a:xfrm>
            <a:off x="8476099" y="2005511"/>
            <a:ext cx="3515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>
                <a:solidFill>
                  <a:srgbClr val="00B0F0"/>
                </a:solidFill>
              </a:rPr>
              <a:t>10000 taurus labels in the same GUI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87F570A-F698-A33F-CC94-0882A74F26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832" y="4612256"/>
            <a:ext cx="5472608" cy="212911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D69E439-9863-D4EC-FF87-8C8CD17B89C0}"/>
              </a:ext>
            </a:extLst>
          </p:cNvPr>
          <p:cNvSpPr txBox="1"/>
          <p:nvPr/>
        </p:nvSpPr>
        <p:spPr>
          <a:xfrm>
            <a:off x="6384765" y="4387135"/>
            <a:ext cx="2776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>
                <a:solidFill>
                  <a:srgbClr val="00B0F0"/>
                </a:solidFill>
              </a:rPr>
              <a:t>Going from TKinter to taurus</a:t>
            </a:r>
          </a:p>
        </p:txBody>
      </p:sp>
    </p:spTree>
    <p:extLst>
      <p:ext uri="{BB962C8B-B14F-4D97-AF65-F5344CB8AC3E}">
        <p14:creationId xmlns:p14="http://schemas.microsoft.com/office/powerpoint/2010/main" val="1159226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878BF-61A2-8F42-E6B3-39316EDF4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15872E-CB91-5995-5AC5-1A6ACBB11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Taurus @ SOLEIL: why and how?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DAE94F-78BB-6CE0-9649-82CCF5D97A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2D07789-E34E-B3E7-5C45-49204826A9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-4827" y="620688"/>
            <a:ext cx="8928992" cy="565200"/>
          </a:xfrm>
        </p:spPr>
        <p:txBody>
          <a:bodyPr/>
          <a:lstStyle/>
          <a:p>
            <a:pPr lvl="1"/>
            <a:r>
              <a:rPr lang="fr-FR">
                <a:solidFill>
                  <a:schemeClr val="tx1"/>
                </a:solidFill>
              </a:rPr>
              <a:t>2025 - now : Taurus as one of the project for the IT upgrade of SOLEIL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82D692-A33A-965A-75B4-8C4D5B5E087A}"/>
              </a:ext>
            </a:extLst>
          </p:cNvPr>
          <p:cNvSpPr txBox="1"/>
          <p:nvPr/>
        </p:nvSpPr>
        <p:spPr>
          <a:xfrm>
            <a:off x="911424" y="1015568"/>
            <a:ext cx="99145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Part of a larger project on applications and CI/CD (deploying Conda on the control system, tools for collaborative work, dev/prod platforms ...),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Definition of a strategy for deployment, training, and maintenance,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Building documentation,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A small working group that will progressively expand.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ED8EE4-C6C3-9FD2-4C35-95F984869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976" y="2924552"/>
            <a:ext cx="7772400" cy="26646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035E913-21FE-8319-05E4-A635E581A21D}"/>
              </a:ext>
            </a:extLst>
          </p:cNvPr>
          <p:cNvSpPr txBox="1"/>
          <p:nvPr/>
        </p:nvSpPr>
        <p:spPr>
          <a:xfrm>
            <a:off x="4437449" y="2535030"/>
            <a:ext cx="2313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>
                <a:solidFill>
                  <a:srgbClr val="00B0F0"/>
                </a:solidFill>
              </a:rPr>
              <a:t>Building documentation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3247E1-6DC4-2A9F-CBB9-8E05F61D95AC}"/>
              </a:ext>
            </a:extLst>
          </p:cNvPr>
          <p:cNvSpPr txBox="1"/>
          <p:nvPr/>
        </p:nvSpPr>
        <p:spPr>
          <a:xfrm>
            <a:off x="890206" y="5867980"/>
            <a:ext cx="972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Still in test phase with positive feedback. Hopefully available for interested groups this year (?)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1D4B0C1-1AA4-D2D8-095C-28C98F0A9277}"/>
              </a:ext>
            </a:extLst>
          </p:cNvPr>
          <p:cNvSpPr txBox="1"/>
          <p:nvPr/>
        </p:nvSpPr>
        <p:spPr>
          <a:xfrm>
            <a:off x="8020617" y="6243681"/>
            <a:ext cx="18070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/>
              <a:t>→ training?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108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BA2083-9320-83E4-5639-CF3036D1A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 beamline perspective</a:t>
            </a:r>
          </a:p>
        </p:txBody>
      </p:sp>
    </p:spTree>
    <p:extLst>
      <p:ext uri="{BB962C8B-B14F-4D97-AF65-F5344CB8AC3E}">
        <p14:creationId xmlns:p14="http://schemas.microsoft.com/office/powerpoint/2010/main" val="1211870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C8F7B-EBBA-E441-A4AA-04787AC4F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390F3-376A-2D63-888E-11B14FAC0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beamline perspective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4A8F6F-0455-981F-4EA4-100F86F20E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F309EE1-8DD4-F024-584D-A6BB6BE2D8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27466B4-C2C8-DE52-ED70-9B1C426F15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344" y="758260"/>
            <a:ext cx="6768752" cy="565200"/>
          </a:xfrm>
        </p:spPr>
        <p:txBody>
          <a:bodyPr/>
          <a:lstStyle/>
          <a:p>
            <a:r>
              <a:rPr lang="fr-FR"/>
              <a:t>Interesting native tools (no-code/low-code)</a:t>
            </a:r>
          </a:p>
        </p:txBody>
      </p:sp>
      <p:pic>
        <p:nvPicPr>
          <p:cNvPr id="6" name="Image 5" descr="Une image contenant texte, logiciel, nombre, Police&#10;&#10;Description générée automatiquement">
            <a:extLst>
              <a:ext uri="{FF2B5EF4-FFF2-40B4-BE49-F238E27FC236}">
                <a16:creationId xmlns:a16="http://schemas.microsoft.com/office/drawing/2014/main" id="{EC7792E3-482F-7D9D-F084-6E07D51542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40" y="1700808"/>
            <a:ext cx="6842320" cy="458347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2B31943-16BC-8EAB-130B-9622AE655B7E}"/>
              </a:ext>
            </a:extLst>
          </p:cNvPr>
          <p:cNvSpPr txBox="1"/>
          <p:nvPr/>
        </p:nvSpPr>
        <p:spPr>
          <a:xfrm>
            <a:off x="850885" y="1268760"/>
            <a:ext cx="1080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/>
              <a:t>Taurus form</a:t>
            </a:r>
            <a:r>
              <a:rPr lang="fr-FR"/>
              <a:t>: instead of 20 ATK panels, a single form adapted to each experimental configuration.</a:t>
            </a:r>
          </a:p>
        </p:txBody>
      </p:sp>
    </p:spTree>
    <p:extLst>
      <p:ext uri="{BB962C8B-B14F-4D97-AF65-F5344CB8AC3E}">
        <p14:creationId xmlns:p14="http://schemas.microsoft.com/office/powerpoint/2010/main" val="2179758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24923-134A-1E19-2348-453281A9D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3C526F-49CE-D634-7B7E-D87E6856C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beamline perspective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3C8DBD-22A3-D314-46DF-16DB839E41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C0414A8-98A8-3E2D-200C-2CD33EA118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0A3A2F-4498-B17E-5C3D-B654765894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344" y="758260"/>
            <a:ext cx="6768752" cy="565200"/>
          </a:xfrm>
        </p:spPr>
        <p:txBody>
          <a:bodyPr/>
          <a:lstStyle/>
          <a:p>
            <a:r>
              <a:rPr lang="fr-FR"/>
              <a:t>Interesting native tools (no-code/low-code)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FCD7AD6-9E91-D461-EBA9-C98BC4B49B86}"/>
              </a:ext>
            </a:extLst>
          </p:cNvPr>
          <p:cNvSpPr txBox="1"/>
          <p:nvPr/>
        </p:nvSpPr>
        <p:spPr>
          <a:xfrm>
            <a:off x="850885" y="1331476"/>
            <a:ext cx="7117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/>
              <a:t>Taurus gui</a:t>
            </a:r>
            <a:r>
              <a:rPr lang="fr-FR"/>
              <a:t>: create a GUI with several detectors in a few minutes.</a:t>
            </a:r>
          </a:p>
        </p:txBody>
      </p:sp>
      <p:pic>
        <p:nvPicPr>
          <p:cNvPr id="9" name="Image 8" descr="Une image contenant logiciel, Logiciel multimédia, Logiciel de graphisme, Montage&#10;&#10;Description générée automatiquement">
            <a:extLst>
              <a:ext uri="{FF2B5EF4-FFF2-40B4-BE49-F238E27FC236}">
                <a16:creationId xmlns:a16="http://schemas.microsoft.com/office/drawing/2014/main" id="{EE5D45AC-28A3-2980-DA51-840D74268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904" y="1993320"/>
            <a:ext cx="7262192" cy="39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93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13478-4300-59C0-2250-DE5E509D5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720692-333D-48A2-16AD-3342CF464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 beamline perspective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7D339EC-9B9B-4960-32FF-5C4C7E1D32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5583EF6-580C-D421-B330-4F4EAF48A8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620CC9-C982-429E-97C9-9F71A6603CFC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7988323-D20E-CBE8-1126-5525F8C837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1344" y="758260"/>
            <a:ext cx="6768752" cy="565200"/>
          </a:xfrm>
        </p:spPr>
        <p:txBody>
          <a:bodyPr/>
          <a:lstStyle/>
          <a:p>
            <a:r>
              <a:rPr lang="fr-FR"/>
              <a:t>Interesting native tools (no-code/low-code)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6A088ED-D13F-7269-BD42-046F0F8F866D}"/>
              </a:ext>
            </a:extLst>
          </p:cNvPr>
          <p:cNvSpPr txBox="1"/>
          <p:nvPr/>
        </p:nvSpPr>
        <p:spPr>
          <a:xfrm>
            <a:off x="1362896" y="1196752"/>
            <a:ext cx="5220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/>
              <a:t>Taurus designer</a:t>
            </a:r>
            <a:r>
              <a:rPr lang="fr-FR"/>
              <a:t>: advanced GUI without coding.</a:t>
            </a:r>
          </a:p>
        </p:txBody>
      </p:sp>
      <p:pic>
        <p:nvPicPr>
          <p:cNvPr id="6" name="Enregistrement de l’écran 2024-05-22 à 11.39.13">
            <a:hlinkClick r:id="" action="ppaction://media"/>
            <a:extLst>
              <a:ext uri="{FF2B5EF4-FFF2-40B4-BE49-F238E27FC236}">
                <a16:creationId xmlns:a16="http://schemas.microsoft.com/office/drawing/2014/main" id="{CEFD73A3-019F-62D9-F6C8-7598ECDD76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560" y="1752692"/>
            <a:ext cx="7704856" cy="4765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2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uverture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r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re - Fond foncé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apositive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apositive - Fond foncé">
  <a:themeElements>
    <a:clrScheme name="Synchrotron SOLEIL">
      <a:dk1>
        <a:srgbClr val="000000"/>
      </a:dk1>
      <a:lt1>
        <a:srgbClr val="FFFFFF"/>
      </a:lt1>
      <a:dk2>
        <a:srgbClr val="004C9C"/>
      </a:dk2>
      <a:lt2>
        <a:srgbClr val="FBBA06"/>
      </a:lt2>
      <a:accent1>
        <a:srgbClr val="00ADA8"/>
      </a:accent1>
      <a:accent2>
        <a:srgbClr val="E73E2A"/>
      </a:accent2>
      <a:accent3>
        <a:srgbClr val="5BAC48"/>
      </a:accent3>
      <a:accent4>
        <a:srgbClr val="007DC6"/>
      </a:accent4>
      <a:accent5>
        <a:srgbClr val="9B3C8C"/>
      </a:accent5>
      <a:accent6>
        <a:srgbClr val="EA9600"/>
      </a:accent6>
      <a:hlink>
        <a:srgbClr val="000000"/>
      </a:hlink>
      <a:folHlink>
        <a:srgbClr val="7F7F7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11773</TotalTime>
  <Words>829</Words>
  <Application>Microsoft Macintosh PowerPoint</Application>
  <PresentationFormat>Grand écran</PresentationFormat>
  <Paragraphs>111</Paragraphs>
  <Slides>15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Couverture</vt:lpstr>
      <vt:lpstr>Titre - Fond blanc</vt:lpstr>
      <vt:lpstr>Titre - Fond foncé</vt:lpstr>
      <vt:lpstr>Diapositive - Fond blanc</vt:lpstr>
      <vt:lpstr>Diapositive - Fond foncé</vt:lpstr>
      <vt:lpstr>Taurus @ SOLEIL</vt:lpstr>
      <vt:lpstr>Outline</vt:lpstr>
      <vt:lpstr>Taurus @ SOLEIL: why and how?</vt:lpstr>
      <vt:lpstr>Taurus @ SOLEIL: why and how?</vt:lpstr>
      <vt:lpstr>Taurus @ SOLEIL: why and how?</vt:lpstr>
      <vt:lpstr>A beamline perspective</vt:lpstr>
      <vt:lpstr>A beamline perspective</vt:lpstr>
      <vt:lpstr>A beamline perspective</vt:lpstr>
      <vt:lpstr>A beamline perspective</vt:lpstr>
      <vt:lpstr>A beamline perspective</vt:lpstr>
      <vt:lpstr>A beamline perspective</vt:lpstr>
      <vt:lpstr>A beamline perspective</vt:lpstr>
      <vt:lpstr>A beamline perspective</vt:lpstr>
      <vt:lpstr>Conclusion</vt:lpstr>
      <vt:lpstr>Conclusion</vt:lpstr>
    </vt:vector>
  </TitlesOfParts>
  <Company>Synchrotron SOLEIL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YAO Stephanie</dc:creator>
  <cp:lastModifiedBy>HEMMERLE Arnaud</cp:lastModifiedBy>
  <cp:revision>319</cp:revision>
  <cp:lastPrinted>2018-10-16T09:18:49Z</cp:lastPrinted>
  <dcterms:created xsi:type="dcterms:W3CDTF">2016-11-25T17:34:53Z</dcterms:created>
  <dcterms:modified xsi:type="dcterms:W3CDTF">2026-05-11T14:19:51Z</dcterms:modified>
</cp:coreProperties>
</file>