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Arial Bold" panose="020B0704020202020204" pitchFamily="34" charset="0"/>
      <p:regular r:id="rId3"/>
      <p:bold r:id="rId4"/>
    </p:embeddedFont>
    <p:embeddedFont>
      <p:font typeface="Cambria Math" panose="02040503050406030204" pitchFamily="18" charset="0"/>
      <p:regular r:id="rId5"/>
    </p:embeddedFont>
    <p:embeddedFont>
      <p:font typeface="DengXian" panose="02010600030101010101" pitchFamily="2" charset="-122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ECFF"/>
    <a:srgbClr val="99CCFF"/>
    <a:srgbClr val="FF00FF"/>
    <a:srgbClr val="FF99FF"/>
    <a:srgbClr val="907689"/>
    <a:srgbClr val="36E3EC"/>
    <a:srgbClr val="96EF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7" autoAdjust="0"/>
    <p:restoredTop sz="93826" autoAdjust="0"/>
  </p:normalViewPr>
  <p:slideViewPr>
    <p:cSldViewPr>
      <p:cViewPr>
        <p:scale>
          <a:sx n="66" d="100"/>
          <a:sy n="66" d="100"/>
        </p:scale>
        <p:origin x="2232" y="-4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139">
            <a:extLst>
              <a:ext uri="{FF2B5EF4-FFF2-40B4-BE49-F238E27FC236}">
                <a16:creationId xmlns:a16="http://schemas.microsoft.com/office/drawing/2014/main" id="{1095D9BC-68B5-0B99-A678-462DACA9F050}"/>
              </a:ext>
            </a:extLst>
          </p:cNvPr>
          <p:cNvGrpSpPr/>
          <p:nvPr/>
        </p:nvGrpSpPr>
        <p:grpSpPr>
          <a:xfrm>
            <a:off x="149154" y="13887450"/>
            <a:ext cx="7274555" cy="5250329"/>
            <a:chOff x="0" y="-316132"/>
            <a:chExt cx="9699406" cy="7226028"/>
          </a:xfrm>
        </p:grpSpPr>
        <p:grpSp>
          <p:nvGrpSpPr>
            <p:cNvPr id="47" name="Group 140">
              <a:extLst>
                <a:ext uri="{FF2B5EF4-FFF2-40B4-BE49-F238E27FC236}">
                  <a16:creationId xmlns:a16="http://schemas.microsoft.com/office/drawing/2014/main" id="{0E66B27D-70F4-FB71-041F-4D3A4AE77979}"/>
                </a:ext>
              </a:extLst>
            </p:cNvPr>
            <p:cNvGrpSpPr/>
            <p:nvPr/>
          </p:nvGrpSpPr>
          <p:grpSpPr>
            <a:xfrm>
              <a:off x="0" y="-316132"/>
              <a:ext cx="9699406" cy="7226028"/>
              <a:chOff x="0" y="-57150"/>
              <a:chExt cx="1522309" cy="1134116"/>
            </a:xfrm>
          </p:grpSpPr>
          <p:sp>
            <p:nvSpPr>
              <p:cNvPr id="64" name="Freeform 141">
                <a:extLst>
                  <a:ext uri="{FF2B5EF4-FFF2-40B4-BE49-F238E27FC236}">
                    <a16:creationId xmlns:a16="http://schemas.microsoft.com/office/drawing/2014/main" id="{9B6174C2-2AF8-0DD8-126D-4DB8F6243730}"/>
                  </a:ext>
                </a:extLst>
              </p:cNvPr>
              <p:cNvSpPr/>
              <p:nvPr/>
            </p:nvSpPr>
            <p:spPr>
              <a:xfrm>
                <a:off x="0" y="56106"/>
                <a:ext cx="1522309" cy="1020860"/>
              </a:xfrm>
              <a:custGeom>
                <a:avLst/>
                <a:gdLst/>
                <a:ahLst/>
                <a:cxnLst/>
                <a:rect l="l" t="t" r="r" b="b"/>
                <a:pathLst>
                  <a:path w="1522309" h="1020860">
                    <a:moveTo>
                      <a:pt x="31927" y="0"/>
                    </a:moveTo>
                    <a:lnTo>
                      <a:pt x="1490382" y="0"/>
                    </a:lnTo>
                    <a:cubicBezTo>
                      <a:pt x="1508015" y="0"/>
                      <a:pt x="1522309" y="14294"/>
                      <a:pt x="1522309" y="31927"/>
                    </a:cubicBezTo>
                    <a:lnTo>
                      <a:pt x="1522309" y="988932"/>
                    </a:lnTo>
                    <a:cubicBezTo>
                      <a:pt x="1522309" y="997400"/>
                      <a:pt x="1518946" y="1005521"/>
                      <a:pt x="1512958" y="1011509"/>
                    </a:cubicBezTo>
                    <a:cubicBezTo>
                      <a:pt x="1506971" y="1017496"/>
                      <a:pt x="1498850" y="1020860"/>
                      <a:pt x="1490382" y="1020860"/>
                    </a:cubicBezTo>
                    <a:lnTo>
                      <a:pt x="31927" y="1020860"/>
                    </a:lnTo>
                    <a:cubicBezTo>
                      <a:pt x="23460" y="1020860"/>
                      <a:pt x="15339" y="1017496"/>
                      <a:pt x="9351" y="1011509"/>
                    </a:cubicBezTo>
                    <a:cubicBezTo>
                      <a:pt x="3364" y="1005521"/>
                      <a:pt x="0" y="997400"/>
                      <a:pt x="0" y="988932"/>
                    </a:cubicBezTo>
                    <a:lnTo>
                      <a:pt x="0" y="31927"/>
                    </a:lnTo>
                    <a:cubicBezTo>
                      <a:pt x="0" y="23460"/>
                      <a:pt x="3364" y="15339"/>
                      <a:pt x="9351" y="9351"/>
                    </a:cubicBezTo>
                    <a:cubicBezTo>
                      <a:pt x="15339" y="3364"/>
                      <a:pt x="23460" y="0"/>
                      <a:pt x="31927" y="0"/>
                    </a:cubicBezTo>
                    <a:close/>
                  </a:path>
                </a:pathLst>
              </a:custGeom>
              <a:solidFill>
                <a:srgbClr val="D9CCF3"/>
              </a:solidFill>
              <a:ln w="47625" cap="rnd">
                <a:solidFill>
                  <a:srgbClr val="D9CCF3"/>
                </a:solidFill>
                <a:prstDash val="solid"/>
                <a:round/>
              </a:ln>
            </p:spPr>
          </p:sp>
          <p:sp>
            <p:nvSpPr>
              <p:cNvPr id="65" name="TextBox 142">
                <a:extLst>
                  <a:ext uri="{FF2B5EF4-FFF2-40B4-BE49-F238E27FC236}">
                    <a16:creationId xmlns:a16="http://schemas.microsoft.com/office/drawing/2014/main" id="{A3AD7A7F-BFCC-25D6-DEA2-0CF633F8FF27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1522309" cy="1078010"/>
              </a:xfrm>
              <a:prstGeom prst="rect">
                <a:avLst/>
              </a:prstGeom>
            </p:spPr>
            <p:txBody>
              <a:bodyPr lIns="43499" tIns="43499" rIns="43499" bIns="43499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62" name="Freeform 144">
              <a:extLst>
                <a:ext uri="{FF2B5EF4-FFF2-40B4-BE49-F238E27FC236}">
                  <a16:creationId xmlns:a16="http://schemas.microsoft.com/office/drawing/2014/main" id="{3E5442ED-5A09-3D7A-C1F4-FA584854F078}"/>
                </a:ext>
              </a:extLst>
            </p:cNvPr>
            <p:cNvSpPr/>
            <p:nvPr/>
          </p:nvSpPr>
          <p:spPr>
            <a:xfrm>
              <a:off x="0" y="0"/>
              <a:ext cx="9699406" cy="721140"/>
            </a:xfrm>
            <a:custGeom>
              <a:avLst/>
              <a:gdLst/>
              <a:ahLst/>
              <a:cxnLst/>
              <a:rect l="l" t="t" r="r" b="b"/>
              <a:pathLst>
                <a:path w="1522309" h="113182">
                  <a:moveTo>
                    <a:pt x="31927" y="0"/>
                  </a:moveTo>
                  <a:lnTo>
                    <a:pt x="1490382" y="0"/>
                  </a:lnTo>
                  <a:cubicBezTo>
                    <a:pt x="1508015" y="0"/>
                    <a:pt x="1522309" y="14294"/>
                    <a:pt x="1522309" y="31927"/>
                  </a:cubicBezTo>
                  <a:lnTo>
                    <a:pt x="1522309" y="81255"/>
                  </a:lnTo>
                  <a:cubicBezTo>
                    <a:pt x="1522309" y="89722"/>
                    <a:pt x="1518946" y="97843"/>
                    <a:pt x="1512958" y="103831"/>
                  </a:cubicBezTo>
                  <a:cubicBezTo>
                    <a:pt x="1506971" y="109818"/>
                    <a:pt x="1498850" y="113182"/>
                    <a:pt x="1490382" y="113182"/>
                  </a:cubicBezTo>
                  <a:lnTo>
                    <a:pt x="31927" y="113182"/>
                  </a:lnTo>
                  <a:cubicBezTo>
                    <a:pt x="14294" y="113182"/>
                    <a:pt x="0" y="98888"/>
                    <a:pt x="0" y="81255"/>
                  </a:cubicBezTo>
                  <a:lnTo>
                    <a:pt x="0" y="31927"/>
                  </a:lnTo>
                  <a:cubicBezTo>
                    <a:pt x="0" y="23460"/>
                    <a:pt x="3364" y="15339"/>
                    <a:pt x="9351" y="9351"/>
                  </a:cubicBezTo>
                  <a:cubicBezTo>
                    <a:pt x="15339" y="3364"/>
                    <a:pt x="23460" y="0"/>
                    <a:pt x="31927" y="0"/>
                  </a:cubicBezTo>
                  <a:close/>
                </a:path>
              </a:pathLst>
            </a:custGeom>
            <a:solidFill>
              <a:srgbClr val="D9CCF3"/>
            </a:solidFill>
          </p:spPr>
        </p:sp>
        <p:sp>
          <p:nvSpPr>
            <p:cNvPr id="50" name="TextBox 146">
              <a:extLst>
                <a:ext uri="{FF2B5EF4-FFF2-40B4-BE49-F238E27FC236}">
                  <a16:creationId xmlns:a16="http://schemas.microsoft.com/office/drawing/2014/main" id="{AABC76DD-9112-2939-9F4C-E9CAFE7D8E94}"/>
                </a:ext>
              </a:extLst>
            </p:cNvPr>
            <p:cNvSpPr txBox="1"/>
            <p:nvPr/>
          </p:nvSpPr>
          <p:spPr>
            <a:xfrm>
              <a:off x="199199" y="1950068"/>
              <a:ext cx="9340492" cy="39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52" name="TextBox 147">
              <a:extLst>
                <a:ext uri="{FF2B5EF4-FFF2-40B4-BE49-F238E27FC236}">
                  <a16:creationId xmlns:a16="http://schemas.microsoft.com/office/drawing/2014/main" id="{04F923A1-AB62-F4F1-A9A5-3443C9148656}"/>
                </a:ext>
              </a:extLst>
            </p:cNvPr>
            <p:cNvSpPr txBox="1"/>
            <p:nvPr/>
          </p:nvSpPr>
          <p:spPr>
            <a:xfrm>
              <a:off x="6058134" y="4318640"/>
              <a:ext cx="54374" cy="276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Freeform 3"/>
          <p:cNvSpPr/>
          <p:nvPr/>
        </p:nvSpPr>
        <p:spPr>
          <a:xfrm>
            <a:off x="4051300" y="157849"/>
            <a:ext cx="1536783" cy="1262017"/>
          </a:xfrm>
          <a:custGeom>
            <a:avLst/>
            <a:gdLst/>
            <a:ahLst/>
            <a:cxnLst/>
            <a:rect l="l" t="t" r="r" b="b"/>
            <a:pathLst>
              <a:path w="1318300" h="1310679">
                <a:moveTo>
                  <a:pt x="0" y="0"/>
                </a:moveTo>
                <a:lnTo>
                  <a:pt x="1318300" y="0"/>
                </a:lnTo>
                <a:lnTo>
                  <a:pt x="1318300" y="1310679"/>
                </a:lnTo>
                <a:lnTo>
                  <a:pt x="0" y="1310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601964" y="194233"/>
            <a:ext cx="2638719" cy="1248308"/>
          </a:xfrm>
          <a:custGeom>
            <a:avLst/>
            <a:gdLst/>
            <a:ahLst/>
            <a:cxnLst/>
            <a:rect l="l" t="t" r="r" b="b"/>
            <a:pathLst>
              <a:path w="2399728" h="1259145">
                <a:moveTo>
                  <a:pt x="0" y="0"/>
                </a:moveTo>
                <a:lnTo>
                  <a:pt x="2399728" y="0"/>
                </a:lnTo>
                <a:lnTo>
                  <a:pt x="2399728" y="1259145"/>
                </a:lnTo>
                <a:lnTo>
                  <a:pt x="0" y="1259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090" b="-25149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698500" y="489419"/>
            <a:ext cx="1231573" cy="795403"/>
          </a:xfrm>
          <a:custGeom>
            <a:avLst/>
            <a:gdLst/>
            <a:ahLst/>
            <a:cxnLst/>
            <a:rect l="l" t="t" r="r" b="b"/>
            <a:pathLst>
              <a:path w="766642" h="668773">
                <a:moveTo>
                  <a:pt x="0" y="0"/>
                </a:moveTo>
                <a:lnTo>
                  <a:pt x="766643" y="0"/>
                </a:lnTo>
                <a:lnTo>
                  <a:pt x="766643" y="668773"/>
                </a:lnTo>
                <a:lnTo>
                  <a:pt x="0" y="668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146300" y="357559"/>
            <a:ext cx="1764042" cy="856533"/>
          </a:xfrm>
          <a:custGeom>
            <a:avLst/>
            <a:gdLst/>
            <a:ahLst/>
            <a:cxnLst/>
            <a:rect l="l" t="t" r="r" b="b"/>
            <a:pathLst>
              <a:path w="1381530" h="828918">
                <a:moveTo>
                  <a:pt x="0" y="0"/>
                </a:moveTo>
                <a:lnTo>
                  <a:pt x="1381530" y="0"/>
                </a:lnTo>
                <a:lnTo>
                  <a:pt x="1381530" y="828918"/>
                </a:lnTo>
                <a:lnTo>
                  <a:pt x="0" y="8289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82649" y="4042368"/>
            <a:ext cx="14784623" cy="2796192"/>
            <a:chOff x="0" y="-558273"/>
            <a:chExt cx="19712831" cy="412246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-364132"/>
              <a:ext cx="19712831" cy="3928326"/>
              <a:chOff x="0" y="-57150"/>
              <a:chExt cx="3093904" cy="61654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-50588"/>
                <a:ext cx="3093904" cy="609984"/>
              </a:xfrm>
              <a:custGeom>
                <a:avLst/>
                <a:gdLst/>
                <a:ahLst/>
                <a:cxnLst/>
                <a:rect l="l" t="t" r="r" b="b"/>
                <a:pathLst>
                  <a:path w="3093904" h="468131">
                    <a:moveTo>
                      <a:pt x="13452" y="0"/>
                    </a:moveTo>
                    <a:lnTo>
                      <a:pt x="3080452" y="0"/>
                    </a:lnTo>
                    <a:cubicBezTo>
                      <a:pt x="3084020" y="0"/>
                      <a:pt x="3087441" y="1417"/>
                      <a:pt x="3089964" y="3940"/>
                    </a:cubicBezTo>
                    <a:cubicBezTo>
                      <a:pt x="3092487" y="6463"/>
                      <a:pt x="3093904" y="9884"/>
                      <a:pt x="3093904" y="13452"/>
                    </a:cubicBezTo>
                    <a:lnTo>
                      <a:pt x="3093904" y="454679"/>
                    </a:lnTo>
                    <a:cubicBezTo>
                      <a:pt x="3093904" y="458247"/>
                      <a:pt x="3092487" y="461668"/>
                      <a:pt x="3089964" y="464191"/>
                    </a:cubicBezTo>
                    <a:cubicBezTo>
                      <a:pt x="3087441" y="466714"/>
                      <a:pt x="3084020" y="468131"/>
                      <a:pt x="3080452" y="468131"/>
                    </a:cubicBezTo>
                    <a:lnTo>
                      <a:pt x="13452" y="468131"/>
                    </a:lnTo>
                    <a:cubicBezTo>
                      <a:pt x="9884" y="468131"/>
                      <a:pt x="6463" y="466714"/>
                      <a:pt x="3940" y="464191"/>
                    </a:cubicBezTo>
                    <a:cubicBezTo>
                      <a:pt x="1417" y="461668"/>
                      <a:pt x="0" y="458247"/>
                      <a:pt x="0" y="454679"/>
                    </a:cubicBezTo>
                    <a:lnTo>
                      <a:pt x="0" y="13452"/>
                    </a:lnTo>
                    <a:cubicBezTo>
                      <a:pt x="0" y="9884"/>
                      <a:pt x="1417" y="6463"/>
                      <a:pt x="3940" y="3940"/>
                    </a:cubicBezTo>
                    <a:cubicBezTo>
                      <a:pt x="6463" y="1417"/>
                      <a:pt x="9884" y="0"/>
                      <a:pt x="13452" y="0"/>
                    </a:cubicBezTo>
                    <a:close/>
                  </a:path>
                </a:pathLst>
              </a:custGeom>
              <a:solidFill>
                <a:srgbClr val="FCFFEB"/>
              </a:solidFill>
              <a:ln w="47625" cap="rnd">
                <a:solidFill>
                  <a:srgbClr val="FCFFEB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3093904" cy="5252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-558273"/>
              <a:ext cx="19712831" cy="1145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Context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4847" y="1473882"/>
              <a:ext cx="18983384" cy="39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6"/>
                <p:cNvSpPr txBox="1"/>
                <p:nvPr/>
              </p:nvSpPr>
              <p:spPr>
                <a:xfrm>
                  <a:off x="129503" y="281187"/>
                  <a:ext cx="19557499" cy="326792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just"/>
                  <a:r>
                    <a:rPr lang="en-US" dirty="0" err="1"/>
                    <a:t>GaFeO</a:t>
                  </a:r>
                  <a:r>
                    <a:rPr lang="en-US" dirty="0"/>
                    <a:t>₃ (GFO) is a ferrimagnetic oxide whose physical properties are strongly governed by particle size, synthesis conditions, doping, and </a:t>
                  </a:r>
                  <a:r>
                    <a:rPr lang="en-US" dirty="0" err="1"/>
                    <a:t>Ga:Fe</a:t>
                  </a:r>
                  <a:r>
                    <a:rPr lang="en-US" dirty="0"/>
                    <a:t> ratio. At ambient conditions, the conventionally reported GFO phase crystallizes in the non-centrosymmetric orthorhombic Pc2₁n structure, consisting of four </a:t>
                  </a:r>
                  <a:r>
                    <a:rPr lang="en-US" dirty="0" err="1"/>
                    <a:t>crystallographically</a:t>
                  </a:r>
                  <a:r>
                    <a:rPr lang="en-US" dirty="0"/>
                    <a:t> distinct cation sites: one tetrahedral Ga1 site and three octahedral Ga2, Fe1, and Fe2 sites [1,2]. In our previous work, we showed that hydrothermally synthesized GFO shows a </a:t>
                  </a:r>
                  <a:r>
                    <a:rPr lang="en-IN" dirty="0"/>
                    <a:t>trigonal structure, space group </a:t>
                  </a:r>
                  <a14:m>
                    <m:oMath xmlns:m="http://schemas.openxmlformats.org/officeDocument/2006/math">
                      <m:r>
                        <a:rPr lang="en-IN" i="1">
                          <a:latin typeface="Cambria Math" panose="02040503050406030204" pitchFamily="18" charset="0"/>
                        </a:rPr>
                        <m:t>𝑅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acc>
                      <m:r>
                        <a:rPr lang="en-IN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IN" dirty="0"/>
                    <a:t> (167), with hexagonal axes</a:t>
                  </a:r>
                  <a:r>
                    <a:rPr lang="en-US" dirty="0"/>
                    <a:t>. We also found that Na substitution in this phase leads to a Morin-like magnetic transition, with the transition temperature increasing with Na content [3]. In this work, Na-doped </a:t>
                  </a:r>
                  <a:r>
                    <a:rPr lang="en-US" dirty="0" err="1"/>
                    <a:t>GaFeO</a:t>
                  </a:r>
                  <a:r>
                    <a:rPr lang="en-US" dirty="0"/>
                    <a:t>₃ samples are investigated to elucidate the microscopic origin of the observed magnetic phase transitions. We use X-ray diffraction to identify the crystalline phase, while neutron diffraction probes the nuclear and magnetic structures and cation distribution. These structural results are correlated with temperature-dependent magnetic measurements to determine how Na substitution affects the magnetic ordering and interactions in the material.</a:t>
                  </a:r>
                </a:p>
              </p:txBody>
            </p:sp>
          </mc:Choice>
          <mc:Fallback xmlns="">
            <p:sp>
              <p:nvSpPr>
                <p:cNvPr id="16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503" y="281187"/>
                  <a:ext cx="19557499" cy="3267920"/>
                </a:xfrm>
                <a:prstGeom prst="rect">
                  <a:avLst/>
                </a:prstGeom>
                <a:blipFill>
                  <a:blip r:embed="rId6"/>
                  <a:stretch>
                    <a:fillRect l="-998" t="-3581" r="-956" b="-55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8"/>
          <p:cNvGrpSpPr/>
          <p:nvPr/>
        </p:nvGrpSpPr>
        <p:grpSpPr>
          <a:xfrm>
            <a:off x="152727" y="18971580"/>
            <a:ext cx="9618797" cy="2245781"/>
            <a:chOff x="0" y="-352202"/>
            <a:chExt cx="12825063" cy="2994375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2825063" cy="2642173"/>
              <a:chOff x="0" y="0"/>
              <a:chExt cx="2012877" cy="41468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012877" cy="414686"/>
              </a:xfrm>
              <a:custGeom>
                <a:avLst/>
                <a:gdLst/>
                <a:ahLst/>
                <a:cxnLst/>
                <a:rect l="l" t="t" r="r" b="b"/>
                <a:pathLst>
                  <a:path w="2012877" h="414686">
                    <a:moveTo>
                      <a:pt x="20676" y="0"/>
                    </a:moveTo>
                    <a:lnTo>
                      <a:pt x="1992201" y="0"/>
                    </a:lnTo>
                    <a:cubicBezTo>
                      <a:pt x="2003621" y="0"/>
                      <a:pt x="2012877" y="9257"/>
                      <a:pt x="2012877" y="20676"/>
                    </a:cubicBezTo>
                    <a:lnTo>
                      <a:pt x="2012877" y="394010"/>
                    </a:lnTo>
                    <a:cubicBezTo>
                      <a:pt x="2012877" y="399493"/>
                      <a:pt x="2010699" y="404752"/>
                      <a:pt x="2006821" y="408630"/>
                    </a:cubicBezTo>
                    <a:cubicBezTo>
                      <a:pt x="2002944" y="412507"/>
                      <a:pt x="1997685" y="414686"/>
                      <a:pt x="1992201" y="414686"/>
                    </a:cubicBezTo>
                    <a:lnTo>
                      <a:pt x="20676" y="414686"/>
                    </a:lnTo>
                    <a:cubicBezTo>
                      <a:pt x="15192" y="414686"/>
                      <a:pt x="9933" y="412507"/>
                      <a:pt x="6056" y="408630"/>
                    </a:cubicBezTo>
                    <a:cubicBezTo>
                      <a:pt x="2178" y="404752"/>
                      <a:pt x="0" y="399493"/>
                      <a:pt x="0" y="394010"/>
                    </a:cubicBezTo>
                    <a:lnTo>
                      <a:pt x="0" y="20676"/>
                    </a:lnTo>
                    <a:cubicBezTo>
                      <a:pt x="0" y="15192"/>
                      <a:pt x="2178" y="9933"/>
                      <a:pt x="6056" y="6056"/>
                    </a:cubicBezTo>
                    <a:cubicBezTo>
                      <a:pt x="9933" y="2178"/>
                      <a:pt x="15192" y="0"/>
                      <a:pt x="20676" y="0"/>
                    </a:cubicBezTo>
                    <a:close/>
                  </a:path>
                </a:pathLst>
              </a:custGeom>
              <a:solidFill>
                <a:srgbClr val="E2EEFE"/>
              </a:solidFill>
              <a:ln w="47625" cap="rnd">
                <a:solidFill>
                  <a:srgbClr val="E8EEFB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57150"/>
                <a:ext cx="2012877" cy="4718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-352202"/>
              <a:ext cx="12825063" cy="1145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/>
                  <a:cs typeface="Times New Roman" panose="02020603050405020304" pitchFamily="18" charset="0"/>
                  <a:sym typeface="Arial"/>
                </a:rPr>
                <a:t>Perspectives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63391" y="1321603"/>
              <a:ext cx="12350488" cy="39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497" y="524173"/>
              <a:ext cx="12731208" cy="19967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2900" marR="0" lvl="0" indent="-342900" algn="just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en-US" sz="2000" kern="100" dirty="0"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Determine the magnetic structure from neutron diffraction data at low and high temperatures.</a:t>
              </a:r>
            </a:p>
            <a:p>
              <a:pPr marL="342900" marR="0" lvl="0" indent="-342900" algn="just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SzPts val="1000"/>
                <a:buFont typeface="Symbol" panose="05050102010706020507" pitchFamily="18" charset="2"/>
                <a:buChar char=""/>
                <a:tabLst>
                  <a:tab pos="457200" algn="l"/>
                </a:tabLst>
              </a:pPr>
              <a:r>
                <a:rPr lang="en-US" sz="2000" kern="100" dirty="0">
                  <a:effectLst/>
                  <a:ea typeface="DengXian" panose="02010600030101010101" pitchFamily="2" charset="-122"/>
                  <a:cs typeface="Times New Roman" panose="02020603050405020304" pitchFamily="18" charset="0"/>
                </a:rPr>
                <a:t>Perform temperature-dependent X-ray diffraction (XRD) measurements to investigate possible magnetoelastic coupling.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77117" y="18838075"/>
            <a:ext cx="4935031" cy="2440775"/>
            <a:chOff x="0" y="-410949"/>
            <a:chExt cx="6580042" cy="3050949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6580042" cy="2640000"/>
              <a:chOff x="0" y="0"/>
              <a:chExt cx="1032729" cy="4143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032729" cy="414345"/>
              </a:xfrm>
              <a:custGeom>
                <a:avLst/>
                <a:gdLst/>
                <a:ahLst/>
                <a:cxnLst/>
                <a:rect l="l" t="t" r="r" b="b"/>
                <a:pathLst>
                  <a:path w="1032729" h="414345">
                    <a:moveTo>
                      <a:pt x="40299" y="0"/>
                    </a:moveTo>
                    <a:lnTo>
                      <a:pt x="992430" y="0"/>
                    </a:lnTo>
                    <a:cubicBezTo>
                      <a:pt x="1014687" y="0"/>
                      <a:pt x="1032729" y="18042"/>
                      <a:pt x="1032729" y="40299"/>
                    </a:cubicBezTo>
                    <a:lnTo>
                      <a:pt x="1032729" y="374046"/>
                    </a:lnTo>
                    <a:cubicBezTo>
                      <a:pt x="1032729" y="384734"/>
                      <a:pt x="1028483" y="394984"/>
                      <a:pt x="1020926" y="402541"/>
                    </a:cubicBezTo>
                    <a:cubicBezTo>
                      <a:pt x="1013368" y="410099"/>
                      <a:pt x="1003118" y="414345"/>
                      <a:pt x="992430" y="414345"/>
                    </a:cubicBezTo>
                    <a:lnTo>
                      <a:pt x="40299" y="414345"/>
                    </a:lnTo>
                    <a:cubicBezTo>
                      <a:pt x="18042" y="414345"/>
                      <a:pt x="0" y="396302"/>
                      <a:pt x="0" y="374046"/>
                    </a:cubicBezTo>
                    <a:lnTo>
                      <a:pt x="0" y="40299"/>
                    </a:lnTo>
                    <a:cubicBezTo>
                      <a:pt x="0" y="18042"/>
                      <a:pt x="18042" y="0"/>
                      <a:pt x="40299" y="0"/>
                    </a:cubicBezTo>
                    <a:close/>
                  </a:path>
                </a:pathLst>
              </a:custGeom>
              <a:solidFill>
                <a:srgbClr val="DFF6FF"/>
              </a:solidFill>
              <a:ln w="47625" cap="rnd">
                <a:solidFill>
                  <a:srgbClr val="DFF6FF"/>
                </a:solidFill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57150"/>
                <a:ext cx="1032729" cy="4714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35136" y="760371"/>
              <a:ext cx="6336556" cy="39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-410949"/>
              <a:ext cx="6580042" cy="1145960"/>
              <a:chOff x="0" y="-64498"/>
              <a:chExt cx="1032729" cy="17985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-2989"/>
                <a:ext cx="1032729" cy="113182"/>
              </a:xfrm>
              <a:custGeom>
                <a:avLst/>
                <a:gdLst/>
                <a:ahLst/>
                <a:cxnLst/>
                <a:rect l="l" t="t" r="r" b="b"/>
                <a:pathLst>
                  <a:path w="1032729" h="113182">
                    <a:moveTo>
                      <a:pt x="40299" y="0"/>
                    </a:moveTo>
                    <a:lnTo>
                      <a:pt x="992430" y="0"/>
                    </a:lnTo>
                    <a:cubicBezTo>
                      <a:pt x="1014687" y="0"/>
                      <a:pt x="1032729" y="18042"/>
                      <a:pt x="1032729" y="40299"/>
                    </a:cubicBezTo>
                    <a:lnTo>
                      <a:pt x="1032729" y="72883"/>
                    </a:lnTo>
                    <a:cubicBezTo>
                      <a:pt x="1032729" y="83571"/>
                      <a:pt x="1028483" y="93821"/>
                      <a:pt x="1020926" y="101379"/>
                    </a:cubicBezTo>
                    <a:cubicBezTo>
                      <a:pt x="1013368" y="108936"/>
                      <a:pt x="1003118" y="113182"/>
                      <a:pt x="992430" y="113182"/>
                    </a:cubicBezTo>
                    <a:lnTo>
                      <a:pt x="40299" y="113182"/>
                    </a:lnTo>
                    <a:cubicBezTo>
                      <a:pt x="29611" y="113182"/>
                      <a:pt x="19361" y="108936"/>
                      <a:pt x="11803" y="101379"/>
                    </a:cubicBezTo>
                    <a:cubicBezTo>
                      <a:pt x="4246" y="93821"/>
                      <a:pt x="0" y="83571"/>
                      <a:pt x="0" y="72883"/>
                    </a:cubicBezTo>
                    <a:lnTo>
                      <a:pt x="0" y="40299"/>
                    </a:lnTo>
                    <a:cubicBezTo>
                      <a:pt x="0" y="18042"/>
                      <a:pt x="18042" y="0"/>
                      <a:pt x="40299" y="0"/>
                    </a:cubicBezTo>
                    <a:close/>
                  </a:path>
                </a:pathLst>
              </a:custGeom>
              <a:solidFill>
                <a:srgbClr val="DFF6F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64498"/>
                <a:ext cx="1032729" cy="1798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2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+mj-lt"/>
                    <a:ea typeface="Arial"/>
                    <a:cs typeface="Times New Roman" panose="02020603050405020304" pitchFamily="18" charset="0"/>
                    <a:sym typeface="Arial"/>
                  </a:rPr>
                  <a:t>References</a:t>
                </a:r>
                <a:endParaRPr lang="en-US" sz="2300" dirty="0">
                  <a:solidFill>
                    <a:srgbClr val="000000"/>
                  </a:solidFill>
                  <a:latin typeface="+mj-lt"/>
                  <a:ea typeface="Arial"/>
                  <a:cs typeface="Times New Roman" panose="02020603050405020304" pitchFamily="18" charset="0"/>
                  <a:sym typeface="Arial"/>
                </a:endParaRP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3711" y="545146"/>
              <a:ext cx="6526643" cy="19043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06400" marR="0" indent="-406400">
                <a:spcBef>
                  <a:spcPts val="0"/>
                </a:spcBef>
                <a:buFont typeface="+mj-lt"/>
                <a:buAutoNum type="arabicPeriod"/>
              </a:pP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Mohamed, M. Bakr, et al. "Structural, magnetic, dielectric properties of multiferroic GaFeO3 prepared by solid state reaction and sol–gel methods." </a:t>
              </a:r>
              <a:r>
                <a:rPr lang="en-US" sz="1100" b="0" i="1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Journal of alloys and compounds</a:t>
              </a: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 492.1-2 (2010): L20-L27.</a:t>
              </a:r>
            </a:p>
            <a:p>
              <a:pPr marL="406400" marR="0" indent="-406400">
                <a:spcBef>
                  <a:spcPts val="0"/>
                </a:spcBef>
                <a:buFont typeface="+mj-lt"/>
                <a:buAutoNum type="arabicPeriod"/>
              </a:pP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Kang, Kun </a:t>
              </a:r>
              <a:r>
                <a:rPr lang="en-US" sz="1100" b="0" i="0" dirty="0" err="1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Uk</a:t>
              </a: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, et al. "Magnetic properties of GaFeO3 prepared by slow cooling and quenched heat treatment method." </a:t>
              </a:r>
              <a:r>
                <a:rPr lang="en-US" sz="1100" b="0" i="1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Journal of Magnetism and Magnetic Materials</a:t>
              </a: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 304.2 (2006): e769-e771.</a:t>
              </a:r>
            </a:p>
            <a:p>
              <a:pPr marL="406400" marR="0" indent="-406400">
                <a:spcBef>
                  <a:spcPts val="0"/>
                </a:spcBef>
                <a:buFont typeface="+mj-lt"/>
                <a:buAutoNum type="arabicPeriod"/>
              </a:pPr>
              <a:r>
                <a:rPr lang="en-US" sz="1100" b="0" i="0" dirty="0" err="1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Rahmany</a:t>
              </a: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, Zamzama, and Savitha Pillai S. "Magnetoelectric properties and Morin type spin transitions of Na-doped GaFeO3." </a:t>
              </a:r>
              <a:r>
                <a:rPr lang="en-US" sz="1100" b="0" i="1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Journal of Physics: Condensed Matter</a:t>
              </a:r>
              <a:r>
                <a:rPr lang="en-US" sz="1100" b="0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 37.11 (2025): 115801.</a:t>
              </a:r>
              <a:endParaRPr lang="en-US" sz="1100" dirty="0">
                <a:solidFill>
                  <a:srgbClr val="222222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38812" y="6950926"/>
            <a:ext cx="7321233" cy="6942924"/>
            <a:chOff x="0" y="0"/>
            <a:chExt cx="9761644" cy="5346541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9761644" cy="5346541"/>
              <a:chOff x="0" y="0"/>
              <a:chExt cx="1532078" cy="839133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532078" cy="839133"/>
              </a:xfrm>
              <a:custGeom>
                <a:avLst/>
                <a:gdLst/>
                <a:ahLst/>
                <a:cxnLst/>
                <a:rect l="l" t="t" r="r" b="b"/>
                <a:pathLst>
                  <a:path w="1532078" h="839133">
                    <a:moveTo>
                      <a:pt x="27164" y="0"/>
                    </a:moveTo>
                    <a:lnTo>
                      <a:pt x="1504913" y="0"/>
                    </a:lnTo>
                    <a:cubicBezTo>
                      <a:pt x="1512118" y="0"/>
                      <a:pt x="1519027" y="2862"/>
                      <a:pt x="1524121" y="7956"/>
                    </a:cubicBezTo>
                    <a:cubicBezTo>
                      <a:pt x="1529216" y="13051"/>
                      <a:pt x="1532078" y="19960"/>
                      <a:pt x="1532078" y="27164"/>
                    </a:cubicBezTo>
                    <a:lnTo>
                      <a:pt x="1532078" y="811968"/>
                    </a:lnTo>
                    <a:cubicBezTo>
                      <a:pt x="1532078" y="819173"/>
                      <a:pt x="1529216" y="826082"/>
                      <a:pt x="1524121" y="831176"/>
                    </a:cubicBezTo>
                    <a:cubicBezTo>
                      <a:pt x="1519027" y="836271"/>
                      <a:pt x="1512118" y="839133"/>
                      <a:pt x="1504913" y="839133"/>
                    </a:cubicBezTo>
                    <a:lnTo>
                      <a:pt x="27164" y="839133"/>
                    </a:lnTo>
                    <a:cubicBezTo>
                      <a:pt x="19960" y="839133"/>
                      <a:pt x="13051" y="836271"/>
                      <a:pt x="7956" y="831176"/>
                    </a:cubicBezTo>
                    <a:cubicBezTo>
                      <a:pt x="2862" y="826082"/>
                      <a:pt x="0" y="819173"/>
                      <a:pt x="0" y="811968"/>
                    </a:cubicBezTo>
                    <a:lnTo>
                      <a:pt x="0" y="27164"/>
                    </a:lnTo>
                    <a:cubicBezTo>
                      <a:pt x="0" y="19960"/>
                      <a:pt x="2862" y="13051"/>
                      <a:pt x="7956" y="7956"/>
                    </a:cubicBezTo>
                    <a:cubicBezTo>
                      <a:pt x="13051" y="2862"/>
                      <a:pt x="19960" y="0"/>
                      <a:pt x="27164" y="0"/>
                    </a:cubicBezTo>
                    <a:close/>
                  </a:path>
                </a:pathLst>
              </a:custGeom>
              <a:solidFill>
                <a:srgbClr val="FFF6F0"/>
              </a:solidFill>
              <a:ln w="47625" cap="rnd">
                <a:solidFill>
                  <a:srgbClr val="FFF6F0"/>
                </a:solidFill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57150"/>
                <a:ext cx="1532078" cy="8962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394927" y="2468684"/>
              <a:ext cx="9209246" cy="390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69880" y="197415"/>
              <a:ext cx="8846120" cy="1141389"/>
            </a:xfrm>
            <a:prstGeom prst="rect">
              <a:avLst/>
            </a:prstGeom>
          </p:spPr>
          <p:txBody>
            <a:bodyPr lIns="59327" tIns="59327" rIns="59327" bIns="59327" rtlCol="0" anchor="ctr"/>
            <a:lstStyle/>
            <a:p>
              <a:pPr algn="ctr">
                <a:lnSpc>
                  <a:spcPts val="3923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82649" y="6943333"/>
            <a:ext cx="7229721" cy="2905517"/>
            <a:chOff x="0" y="0"/>
            <a:chExt cx="1512927" cy="65708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512927" cy="657088"/>
            </a:xfrm>
            <a:custGeom>
              <a:avLst/>
              <a:gdLst/>
              <a:ahLst/>
              <a:cxnLst/>
              <a:rect l="l" t="t" r="r" b="b"/>
              <a:pathLst>
                <a:path w="1512927" h="657088">
                  <a:moveTo>
                    <a:pt x="32125" y="0"/>
                  </a:moveTo>
                  <a:lnTo>
                    <a:pt x="1480802" y="0"/>
                  </a:lnTo>
                  <a:cubicBezTo>
                    <a:pt x="1498544" y="0"/>
                    <a:pt x="1512927" y="14383"/>
                    <a:pt x="1512927" y="32125"/>
                  </a:cubicBezTo>
                  <a:lnTo>
                    <a:pt x="1512927" y="624962"/>
                  </a:lnTo>
                  <a:cubicBezTo>
                    <a:pt x="1512927" y="642705"/>
                    <a:pt x="1498544" y="657088"/>
                    <a:pt x="1480802" y="657088"/>
                  </a:cubicBezTo>
                  <a:lnTo>
                    <a:pt x="32125" y="657088"/>
                  </a:lnTo>
                  <a:cubicBezTo>
                    <a:pt x="23605" y="657088"/>
                    <a:pt x="15434" y="653703"/>
                    <a:pt x="9409" y="647678"/>
                  </a:cubicBezTo>
                  <a:cubicBezTo>
                    <a:pt x="3385" y="641654"/>
                    <a:pt x="0" y="633483"/>
                    <a:pt x="0" y="624962"/>
                  </a:cubicBezTo>
                  <a:lnTo>
                    <a:pt x="0" y="32125"/>
                  </a:lnTo>
                  <a:cubicBezTo>
                    <a:pt x="0" y="14383"/>
                    <a:pt x="14383" y="0"/>
                    <a:pt x="32125" y="0"/>
                  </a:cubicBezTo>
                  <a:close/>
                </a:path>
              </a:pathLst>
            </a:custGeom>
            <a:solidFill>
              <a:srgbClr val="FBEBEB"/>
            </a:solidFill>
            <a:ln w="47625" cap="rnd">
              <a:solidFill>
                <a:srgbClr val="FBEBEB"/>
              </a:solidFill>
              <a:prstDash val="solid"/>
              <a:round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0" y="-57150"/>
              <a:ext cx="1512927" cy="714238"/>
            </a:xfrm>
            <a:prstGeom prst="rect">
              <a:avLst/>
            </a:prstGeom>
          </p:spPr>
          <p:txBody>
            <a:bodyPr lIns="43499" tIns="43499" rIns="43499" bIns="43499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82649" y="6946650"/>
            <a:ext cx="7198368" cy="540000"/>
            <a:chOff x="0" y="0"/>
            <a:chExt cx="1506366" cy="11300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506366" cy="113003"/>
            </a:xfrm>
            <a:custGeom>
              <a:avLst/>
              <a:gdLst/>
              <a:ahLst/>
              <a:cxnLst/>
              <a:rect l="l" t="t" r="r" b="b"/>
              <a:pathLst>
                <a:path w="1506366" h="113003">
                  <a:moveTo>
                    <a:pt x="53776" y="0"/>
                  </a:moveTo>
                  <a:lnTo>
                    <a:pt x="1452591" y="0"/>
                  </a:lnTo>
                  <a:cubicBezTo>
                    <a:pt x="1466853" y="0"/>
                    <a:pt x="1480531" y="5666"/>
                    <a:pt x="1490616" y="15750"/>
                  </a:cubicBezTo>
                  <a:cubicBezTo>
                    <a:pt x="1500701" y="25835"/>
                    <a:pt x="1506366" y="39513"/>
                    <a:pt x="1506366" y="53776"/>
                  </a:cubicBezTo>
                  <a:lnTo>
                    <a:pt x="1506366" y="59228"/>
                  </a:lnTo>
                  <a:cubicBezTo>
                    <a:pt x="1506366" y="88927"/>
                    <a:pt x="1482290" y="113003"/>
                    <a:pt x="1452591" y="113003"/>
                  </a:cubicBezTo>
                  <a:lnTo>
                    <a:pt x="53776" y="113003"/>
                  </a:lnTo>
                  <a:cubicBezTo>
                    <a:pt x="39513" y="113003"/>
                    <a:pt x="25835" y="107337"/>
                    <a:pt x="15750" y="97253"/>
                  </a:cubicBezTo>
                  <a:cubicBezTo>
                    <a:pt x="5666" y="87168"/>
                    <a:pt x="0" y="73490"/>
                    <a:pt x="0" y="59228"/>
                  </a:cubicBezTo>
                  <a:lnTo>
                    <a:pt x="0" y="53776"/>
                  </a:lnTo>
                  <a:cubicBezTo>
                    <a:pt x="0" y="39513"/>
                    <a:pt x="5666" y="25835"/>
                    <a:pt x="15750" y="15750"/>
                  </a:cubicBezTo>
                  <a:cubicBezTo>
                    <a:pt x="25835" y="5666"/>
                    <a:pt x="39513" y="0"/>
                    <a:pt x="53776" y="0"/>
                  </a:cubicBezTo>
                  <a:close/>
                </a:path>
              </a:pathLst>
            </a:custGeom>
            <a:solidFill>
              <a:srgbClr val="FBEBEB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1506366" cy="179678"/>
            </a:xfrm>
            <a:prstGeom prst="rect">
              <a:avLst/>
            </a:prstGeom>
          </p:spPr>
          <p:txBody>
            <a:bodyPr lIns="43499" tIns="43499" rIns="43499" bIns="43499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/>
                  <a:cs typeface="Times New Roman" panose="02020603050405020304" pitchFamily="18" charset="0"/>
                  <a:sym typeface="Arial"/>
                </a:rPr>
                <a:t>Synthesis</a:t>
              </a:r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330484" y="8087867"/>
            <a:ext cx="6932002" cy="30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9"/>
              </a:lnSpc>
              <a:spcBef>
                <a:spcPct val="0"/>
              </a:spcBef>
            </a:pPr>
            <a:endParaRPr/>
          </a:p>
        </p:txBody>
      </p:sp>
      <p:sp>
        <p:nvSpPr>
          <p:cNvPr id="72" name="Freeform 72"/>
          <p:cNvSpPr/>
          <p:nvPr/>
        </p:nvSpPr>
        <p:spPr>
          <a:xfrm>
            <a:off x="8166100" y="149272"/>
            <a:ext cx="3029698" cy="1066706"/>
          </a:xfrm>
          <a:custGeom>
            <a:avLst/>
            <a:gdLst/>
            <a:ahLst/>
            <a:cxnLst/>
            <a:rect l="l" t="t" r="r" b="b"/>
            <a:pathLst>
              <a:path w="3029698" h="1066706">
                <a:moveTo>
                  <a:pt x="0" y="0"/>
                </a:moveTo>
                <a:lnTo>
                  <a:pt x="3029698" y="0"/>
                </a:lnTo>
                <a:lnTo>
                  <a:pt x="3029698" y="1066706"/>
                </a:lnTo>
                <a:lnTo>
                  <a:pt x="0" y="10667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98" name="Group 98"/>
          <p:cNvGrpSpPr/>
          <p:nvPr/>
        </p:nvGrpSpPr>
        <p:grpSpPr>
          <a:xfrm>
            <a:off x="7615523" y="13940816"/>
            <a:ext cx="7347263" cy="5169509"/>
            <a:chOff x="0" y="0"/>
            <a:chExt cx="9796351" cy="5229404"/>
          </a:xfrm>
        </p:grpSpPr>
        <p:grpSp>
          <p:nvGrpSpPr>
            <p:cNvPr id="99" name="Group 99"/>
            <p:cNvGrpSpPr/>
            <p:nvPr/>
          </p:nvGrpSpPr>
          <p:grpSpPr>
            <a:xfrm>
              <a:off x="0" y="0"/>
              <a:ext cx="9796351" cy="5229404"/>
              <a:chOff x="0" y="0"/>
              <a:chExt cx="1537525" cy="820748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1537525" cy="820748"/>
              </a:xfrm>
              <a:custGeom>
                <a:avLst/>
                <a:gdLst/>
                <a:ahLst/>
                <a:cxnLst/>
                <a:rect l="l" t="t" r="r" b="b"/>
                <a:pathLst>
                  <a:path w="1537525" h="820748">
                    <a:moveTo>
                      <a:pt x="32729" y="0"/>
                    </a:moveTo>
                    <a:lnTo>
                      <a:pt x="1504796" y="0"/>
                    </a:lnTo>
                    <a:cubicBezTo>
                      <a:pt x="1513476" y="0"/>
                      <a:pt x="1521801" y="3448"/>
                      <a:pt x="1527939" y="9586"/>
                    </a:cubicBezTo>
                    <a:cubicBezTo>
                      <a:pt x="1534077" y="15724"/>
                      <a:pt x="1537525" y="24048"/>
                      <a:pt x="1537525" y="32729"/>
                    </a:cubicBezTo>
                    <a:lnTo>
                      <a:pt x="1537525" y="788020"/>
                    </a:lnTo>
                    <a:cubicBezTo>
                      <a:pt x="1537525" y="806095"/>
                      <a:pt x="1522872" y="820748"/>
                      <a:pt x="1504796" y="820748"/>
                    </a:cubicBezTo>
                    <a:lnTo>
                      <a:pt x="32729" y="820748"/>
                    </a:lnTo>
                    <a:cubicBezTo>
                      <a:pt x="14653" y="820748"/>
                      <a:pt x="0" y="806095"/>
                      <a:pt x="0" y="788020"/>
                    </a:cubicBezTo>
                    <a:lnTo>
                      <a:pt x="0" y="32729"/>
                    </a:lnTo>
                    <a:cubicBezTo>
                      <a:pt x="0" y="14653"/>
                      <a:pt x="14653" y="0"/>
                      <a:pt x="32729" y="0"/>
                    </a:cubicBezTo>
                    <a:close/>
                  </a:path>
                </a:pathLst>
              </a:custGeom>
              <a:solidFill>
                <a:srgbClr val="E2BCEC"/>
              </a:solidFill>
              <a:ln w="47625" cap="rnd">
                <a:solidFill>
                  <a:srgbClr val="E2BCEC"/>
                </a:solidFill>
                <a:prstDash val="solid"/>
                <a:round/>
              </a:ln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0" y="-57150"/>
                <a:ext cx="1537525" cy="877898"/>
              </a:xfrm>
              <a:prstGeom prst="rect">
                <a:avLst/>
              </a:prstGeom>
            </p:spPr>
            <p:txBody>
              <a:bodyPr lIns="42014" tIns="42014" rIns="42014" bIns="42014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03" name="Freeform 103"/>
            <p:cNvSpPr/>
            <p:nvPr/>
          </p:nvSpPr>
          <p:spPr>
            <a:xfrm>
              <a:off x="48299" y="0"/>
              <a:ext cx="9748052" cy="721140"/>
            </a:xfrm>
            <a:custGeom>
              <a:avLst/>
              <a:gdLst/>
              <a:ahLst/>
              <a:cxnLst/>
              <a:rect l="l" t="t" r="r" b="b"/>
              <a:pathLst>
                <a:path w="1529944" h="113182">
                  <a:moveTo>
                    <a:pt x="54818" y="0"/>
                  </a:moveTo>
                  <a:lnTo>
                    <a:pt x="1475126" y="0"/>
                  </a:lnTo>
                  <a:cubicBezTo>
                    <a:pt x="1489665" y="0"/>
                    <a:pt x="1503608" y="5775"/>
                    <a:pt x="1513889" y="16056"/>
                  </a:cubicBezTo>
                  <a:cubicBezTo>
                    <a:pt x="1524169" y="26336"/>
                    <a:pt x="1529944" y="40279"/>
                    <a:pt x="1529944" y="54818"/>
                  </a:cubicBezTo>
                  <a:lnTo>
                    <a:pt x="1529944" y="58364"/>
                  </a:lnTo>
                  <a:cubicBezTo>
                    <a:pt x="1529944" y="72903"/>
                    <a:pt x="1524169" y="86846"/>
                    <a:pt x="1513889" y="97126"/>
                  </a:cubicBezTo>
                  <a:cubicBezTo>
                    <a:pt x="1503608" y="107407"/>
                    <a:pt x="1489665" y="113182"/>
                    <a:pt x="1475126" y="113182"/>
                  </a:cubicBezTo>
                  <a:lnTo>
                    <a:pt x="54818" y="113182"/>
                  </a:lnTo>
                  <a:cubicBezTo>
                    <a:pt x="40279" y="113182"/>
                    <a:pt x="26336" y="107407"/>
                    <a:pt x="16056" y="97126"/>
                  </a:cubicBezTo>
                  <a:cubicBezTo>
                    <a:pt x="5775" y="86846"/>
                    <a:pt x="0" y="72903"/>
                    <a:pt x="0" y="58364"/>
                  </a:cubicBezTo>
                  <a:lnTo>
                    <a:pt x="0" y="54818"/>
                  </a:lnTo>
                  <a:cubicBezTo>
                    <a:pt x="0" y="40279"/>
                    <a:pt x="5775" y="26336"/>
                    <a:pt x="16056" y="16056"/>
                  </a:cubicBezTo>
                  <a:cubicBezTo>
                    <a:pt x="26336" y="5775"/>
                    <a:pt x="40279" y="0"/>
                    <a:pt x="54818" y="0"/>
                  </a:cubicBezTo>
                  <a:close/>
                </a:path>
              </a:pathLst>
            </a:custGeom>
            <a:solidFill>
              <a:srgbClr val="E2BCEC"/>
            </a:solidFill>
          </p:spPr>
        </p:sp>
      </p:grpSp>
      <p:grpSp>
        <p:nvGrpSpPr>
          <p:cNvPr id="111" name="Group 111"/>
          <p:cNvGrpSpPr/>
          <p:nvPr/>
        </p:nvGrpSpPr>
        <p:grpSpPr>
          <a:xfrm>
            <a:off x="185433" y="9848850"/>
            <a:ext cx="7229721" cy="4221554"/>
            <a:chOff x="0" y="0"/>
            <a:chExt cx="9639628" cy="5195333"/>
          </a:xfrm>
          <a:solidFill>
            <a:srgbClr val="FFCCFF"/>
          </a:solidFill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9639628" cy="5195333"/>
            </a:xfrm>
            <a:custGeom>
              <a:avLst/>
              <a:gdLst/>
              <a:ahLst/>
              <a:cxnLst/>
              <a:rect l="l" t="t" r="r" b="b"/>
              <a:pathLst>
                <a:path w="1512927" h="815401">
                  <a:moveTo>
                    <a:pt x="32125" y="0"/>
                  </a:moveTo>
                  <a:lnTo>
                    <a:pt x="1480802" y="0"/>
                  </a:lnTo>
                  <a:cubicBezTo>
                    <a:pt x="1498544" y="0"/>
                    <a:pt x="1512927" y="14383"/>
                    <a:pt x="1512927" y="32125"/>
                  </a:cubicBezTo>
                  <a:lnTo>
                    <a:pt x="1512927" y="783275"/>
                  </a:lnTo>
                  <a:cubicBezTo>
                    <a:pt x="1512927" y="791796"/>
                    <a:pt x="1509543" y="799967"/>
                    <a:pt x="1503518" y="805991"/>
                  </a:cubicBezTo>
                  <a:cubicBezTo>
                    <a:pt x="1497493" y="812016"/>
                    <a:pt x="1489322" y="815401"/>
                    <a:pt x="1480802" y="815401"/>
                  </a:cubicBezTo>
                  <a:lnTo>
                    <a:pt x="32125" y="815401"/>
                  </a:lnTo>
                  <a:cubicBezTo>
                    <a:pt x="14383" y="815401"/>
                    <a:pt x="0" y="801018"/>
                    <a:pt x="0" y="783275"/>
                  </a:cubicBezTo>
                  <a:lnTo>
                    <a:pt x="0" y="32125"/>
                  </a:lnTo>
                  <a:cubicBezTo>
                    <a:pt x="0" y="14383"/>
                    <a:pt x="14383" y="0"/>
                    <a:pt x="32125" y="0"/>
                  </a:cubicBezTo>
                  <a:close/>
                </a:path>
              </a:pathLst>
            </a:custGeom>
            <a:grpFill/>
            <a:ln w="47625" cap="rnd">
              <a:solidFill>
                <a:srgbClr val="FECAFF"/>
              </a:solidFill>
              <a:prstDash val="solid"/>
              <a:round/>
            </a:ln>
          </p:spPr>
        </p:sp>
        <p:sp>
          <p:nvSpPr>
            <p:cNvPr id="118" name="TextBox 118"/>
            <p:cNvSpPr txBox="1"/>
            <p:nvPr/>
          </p:nvSpPr>
          <p:spPr>
            <a:xfrm>
              <a:off x="197113" y="1806068"/>
              <a:ext cx="9242669" cy="39062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56457" y="1410573"/>
              <a:ext cx="163037" cy="18184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23"/>
                </a:lnSpc>
              </a:pPr>
              <a:endParaRPr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56457" y="1966833"/>
              <a:ext cx="163037" cy="18184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23"/>
                </a:lnSpc>
              </a:pPr>
              <a:endParaRPr/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56457" y="852769"/>
              <a:ext cx="163037" cy="18184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23"/>
                </a:lnSpc>
              </a:pPr>
              <a:endParaRPr/>
            </a:p>
          </p:txBody>
        </p:sp>
      </p:grpSp>
      <p:sp>
        <p:nvSpPr>
          <p:cNvPr id="159" name="TextBox 159"/>
          <p:cNvSpPr txBox="1"/>
          <p:nvPr/>
        </p:nvSpPr>
        <p:spPr>
          <a:xfrm>
            <a:off x="1052600" y="2535157"/>
            <a:ext cx="12925131" cy="1446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Z</a:t>
            </a:r>
            <a:r>
              <a:rPr lang="en-US" sz="25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. </a:t>
            </a:r>
            <a:r>
              <a:rPr lang="en-US" sz="25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Rahmany</a:t>
            </a:r>
            <a:r>
              <a:rPr lang="en-US" sz="2500" u="none" strike="noStrike" baseline="300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r>
              <a:rPr lang="en-US" sz="25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, N. Dhami</a:t>
            </a:r>
            <a:r>
              <a:rPr lang="en-US" sz="2500" u="none" strike="noStrike" baseline="300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1,2</a:t>
            </a:r>
            <a:r>
              <a:rPr lang="en-US" sz="25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, V. Balédent</a:t>
            </a:r>
            <a:r>
              <a:rPr lang="en-US" sz="2500" u="none" strike="noStrike" baseline="300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1,3</a:t>
            </a:r>
            <a:r>
              <a:rPr lang="en-US" sz="25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1-Université Paris-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Saclay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, CNRS,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Laboratoire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de Physique des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Solides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, 91405 Orsay, France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2-Synchrotron SOLEIL,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L’Orme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des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Merisiers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Départementale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128, 91190 Saint-Aubin, France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3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-Institut </a:t>
            </a:r>
            <a:r>
              <a:rPr lang="en-US" sz="1300" u="none" strike="noStrike" dirty="0" err="1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Universitaire</a:t>
            </a:r>
            <a:r>
              <a:rPr lang="en-US" sz="1300" u="none" strike="noStrik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de France, Paris, France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120909" y="1771531"/>
            <a:ext cx="14788515" cy="609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4800" dirty="0"/>
              <a:t>Effect of Na Doping on Magnetic Ordering in </a:t>
            </a:r>
            <a:r>
              <a:rPr lang="en-US" sz="4800" dirty="0" err="1"/>
              <a:t>GaFeO</a:t>
            </a:r>
            <a:r>
              <a:rPr lang="en-US" sz="4800" dirty="0"/>
              <a:t>₃</a:t>
            </a:r>
            <a:endParaRPr lang="en-US" sz="44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87B479-B3E6-4696-7797-21DD631099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1" t="3869" r="34907" b="13740"/>
          <a:stretch/>
        </p:blipFill>
        <p:spPr>
          <a:xfrm>
            <a:off x="597099" y="10306050"/>
            <a:ext cx="3012879" cy="37489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4893DF-4036-2FE3-7BF5-0C0CFCBC71A0}"/>
              </a:ext>
            </a:extLst>
          </p:cNvPr>
          <p:cNvSpPr txBox="1"/>
          <p:nvPr/>
        </p:nvSpPr>
        <p:spPr>
          <a:xfrm>
            <a:off x="7598254" y="7024985"/>
            <a:ext cx="7578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cs typeface="Times New Roman" panose="02020603050405020304" pitchFamily="18" charset="0"/>
              </a:rPr>
              <a:t>Rietveld refinement of XRD data</a:t>
            </a:r>
            <a:endParaRPr lang="en-US" sz="2400" dirty="0">
              <a:solidFill>
                <a:srgbClr val="000000"/>
              </a:solidFill>
              <a:latin typeface="+mj-lt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681A8E-369E-592B-CFA7-0B6A86F59253}"/>
              </a:ext>
            </a:extLst>
          </p:cNvPr>
          <p:cNvSpPr txBox="1"/>
          <p:nvPr/>
        </p:nvSpPr>
        <p:spPr>
          <a:xfrm>
            <a:off x="7423709" y="13811250"/>
            <a:ext cx="7705724" cy="477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Magnetic structure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67851B0-FFF3-1CEC-9AE2-E886A4860A02}"/>
              </a:ext>
            </a:extLst>
          </p:cNvPr>
          <p:cNvSpPr txBox="1"/>
          <p:nvPr/>
        </p:nvSpPr>
        <p:spPr>
          <a:xfrm>
            <a:off x="-395606" y="9859774"/>
            <a:ext cx="765333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dirty="0">
                <a:solidFill>
                  <a:srgbClr val="000000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Crystallographic structure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F388D8-57CF-BCA6-5C80-B204599E97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 b="17233"/>
          <a:stretch/>
        </p:blipFill>
        <p:spPr>
          <a:xfrm>
            <a:off x="11260138" y="427598"/>
            <a:ext cx="2526966" cy="9144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F17238A-E731-0D0E-4A15-3D49E1CA45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62" y="7296213"/>
            <a:ext cx="6623155" cy="245575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16B167E-40C1-CBED-83F7-CB2FBB99B8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773" y="8523690"/>
            <a:ext cx="3034727" cy="218181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7463197-81B8-0F5F-AC73-7DC036FF84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327" y="8172450"/>
            <a:ext cx="4009244" cy="55207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6315F68-31E6-E635-7754-D76A1CE2618B}"/>
                  </a:ext>
                </a:extLst>
              </p:cNvPr>
              <p:cNvSpPr txBox="1"/>
              <p:nvPr/>
            </p:nvSpPr>
            <p:spPr>
              <a:xfrm>
                <a:off x="8035199" y="7562850"/>
                <a:ext cx="668862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Ga₁₋ₓ</a:t>
                </a:r>
                <a:r>
                  <a:rPr lang="en-US" sz="2400" dirty="0" err="1"/>
                  <a:t>NaₓFeO</a:t>
                </a:r>
                <a:r>
                  <a:rPr lang="en-US" sz="2400" dirty="0"/>
                  <a:t>₃ | </a:t>
                </a: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acc>
                      <m:accPr>
                        <m:chr m:val="̅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acc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 </a:t>
                </a:r>
                <a:r>
                  <a:rPr lang="en-US" sz="2400" dirty="0"/>
                  <a:t>| </a:t>
                </a:r>
                <a:r>
                  <a:rPr lang="el-GR" sz="2400" i="0" dirty="0">
                    <a:solidFill>
                      <a:srgbClr val="1F1F1F"/>
                    </a:solidFill>
                    <a:effectLst/>
                  </a:rPr>
                  <a:t>λ</a:t>
                </a:r>
                <a:r>
                  <a:rPr lang="en-US" sz="2400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  = 0.71 </a:t>
                </a:r>
                <a:r>
                  <a:rPr lang="en-US" sz="2400" dirty="0"/>
                  <a:t>Å | </a:t>
                </a:r>
                <a:r>
                  <a:rPr lang="en-US" sz="2400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Rwp </a:t>
                </a:r>
                <a:r>
                  <a:rPr lang="en-US" sz="2400" dirty="0"/>
                  <a:t>≈</a:t>
                </a:r>
                <a:r>
                  <a:rPr lang="en-US" sz="2400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 11</a:t>
                </a:r>
                <a:r>
                  <a:rPr lang="en-US" sz="2400" dirty="0"/>
                  <a:t>| </a:t>
                </a:r>
                <a:r>
                  <a:rPr lang="en-US" sz="2400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χ² </a:t>
                </a:r>
                <a:r>
                  <a:rPr lang="en-US" sz="2400" dirty="0"/>
                  <a:t>≈</a:t>
                </a:r>
                <a:r>
                  <a:rPr lang="en-US" sz="2400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 2</a:t>
                </a:r>
                <a:endParaRPr lang="en-US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6315F68-31E6-E635-7754-D76A1CE26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199" y="7562850"/>
                <a:ext cx="6688623" cy="461665"/>
              </a:xfrm>
              <a:prstGeom prst="rect">
                <a:avLst/>
              </a:prstGeom>
              <a:blipFill>
                <a:blip r:embed="rId13"/>
                <a:stretch>
                  <a:fillRect l="-136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TextBox 84">
            <a:extLst>
              <a:ext uri="{FF2B5EF4-FFF2-40B4-BE49-F238E27FC236}">
                <a16:creationId xmlns:a16="http://schemas.microsoft.com/office/drawing/2014/main" id="{59B4F6AD-5260-310C-755C-006A4056D27A}"/>
              </a:ext>
            </a:extLst>
          </p:cNvPr>
          <p:cNvSpPr txBox="1"/>
          <p:nvPr/>
        </p:nvSpPr>
        <p:spPr>
          <a:xfrm>
            <a:off x="12700" y="14095299"/>
            <a:ext cx="7705724" cy="477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+mj-lt"/>
                <a:ea typeface="Arial"/>
                <a:cs typeface="Times New Roman" panose="02020603050405020304" pitchFamily="18" charset="0"/>
                <a:sym typeface="Arial"/>
              </a:rPr>
              <a:t>Magnetometry study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B076E3D-A7F9-24C4-3428-243A28068ECB}"/>
              </a:ext>
            </a:extLst>
          </p:cNvPr>
          <p:cNvSpPr txBox="1"/>
          <p:nvPr/>
        </p:nvSpPr>
        <p:spPr>
          <a:xfrm>
            <a:off x="7676327" y="18314253"/>
            <a:ext cx="72330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The temperature evolution of the neutron diffraction pattern shows clear intensity changes near T ≈ 194 K, in agreement with magnetization measurements. The refinements of the </a:t>
            </a:r>
            <a:r>
              <a:rPr lang="en-US" sz="1600" kern="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neutron diffraction data </a:t>
            </a:r>
            <a:r>
              <a:rPr lang="en-US" sz="1600" dirty="0"/>
              <a:t>are in progress.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CD4E03-2FF4-2B99-812A-F87CDE8588CF}"/>
              </a:ext>
            </a:extLst>
          </p:cNvPr>
          <p:cNvSpPr txBox="1"/>
          <p:nvPr/>
        </p:nvSpPr>
        <p:spPr>
          <a:xfrm>
            <a:off x="3594101" y="14786378"/>
            <a:ext cx="3663630" cy="1310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600" kern="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M(T) and M(H) results confirm a strong temperature  and composition-dependent magnetic response.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kern="1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Applied magnetic field: 100 Oe.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DC6171C-4DD9-5D46-728A-EE093C5FF62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850" y="16325850"/>
            <a:ext cx="3843050" cy="272455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FB64F66-66D2-9901-9436-6F8879AAED6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14573250"/>
            <a:ext cx="3106143" cy="454671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9422DA7-6911-438C-5C89-634A74BF1B8F}"/>
                  </a:ext>
                </a:extLst>
              </p:cNvPr>
              <p:cNvSpPr txBox="1"/>
              <p:nvPr/>
            </p:nvSpPr>
            <p:spPr>
              <a:xfrm>
                <a:off x="3903129" y="10985839"/>
                <a:ext cx="3012879" cy="19855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dirty="0"/>
                  <a:t>The samples adopt a trigonal structure</a:t>
                </a:r>
                <a:r>
                  <a:rPr lang="en-IN" dirty="0"/>
                  <a:t> </a:t>
                </a:r>
                <a14:m>
                  <m:oMath xmlns:m="http://schemas.openxmlformats.org/officeDocument/2006/math">
                    <m:r>
                      <a:rPr lang="en-IN" i="1"/>
                      <m:t>𝑅</m:t>
                    </m:r>
                    <m:acc>
                      <m:accPr>
                        <m:chr m:val="̅"/>
                        <m:ctrlPr>
                          <a:rPr lang="en-US" i="1"/>
                        </m:ctrlPr>
                      </m:accPr>
                      <m:e>
                        <m:r>
                          <a:rPr lang="en-IN" i="1"/>
                          <m:t>3</m:t>
                        </m:r>
                      </m:e>
                    </m:acc>
                    <m:r>
                      <a:rPr lang="en-IN" i="1"/>
                      <m:t>𝑐</m:t>
                    </m:r>
                  </m:oMath>
                </a14:m>
                <a:r>
                  <a:rPr lang="en-US" dirty="0"/>
                  <a:t> rather than the conventional orthorhombic Pc2₁n, and this phase is maintained at ambient temperature with Na doping.</a:t>
                </a:r>
                <a:endParaRPr lang="en-US" sz="1800" kern="100" dirty="0">
                  <a:effectLst/>
                  <a:highlight>
                    <a:srgbClr val="FFFF00"/>
                  </a:highlight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9422DA7-6911-438C-5C89-634A74BF1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129" y="10985839"/>
                <a:ext cx="3012879" cy="1985544"/>
              </a:xfrm>
              <a:prstGeom prst="rect">
                <a:avLst/>
              </a:prstGeom>
              <a:blipFill>
                <a:blip r:embed="rId16"/>
                <a:stretch>
                  <a:fillRect l="-1616" t="-307" r="-1616" b="-3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3" name="Picture 72">
            <a:extLst>
              <a:ext uri="{FF2B5EF4-FFF2-40B4-BE49-F238E27FC236}">
                <a16:creationId xmlns:a16="http://schemas.microsoft.com/office/drawing/2014/main" id="{5A589D99-57A3-9610-EAA5-FB82C394D26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773" y="10737258"/>
            <a:ext cx="3034727" cy="26464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3794C1-C8F5-E68C-F1DC-EE7DEC24B2C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371" y="14374083"/>
            <a:ext cx="7134843" cy="39329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 Bold</vt:lpstr>
      <vt:lpstr>Arial</vt:lpstr>
      <vt:lpstr>DengXian</vt:lpstr>
      <vt:lpstr>Cambria Math</vt:lpstr>
      <vt:lpstr>Symbol</vt:lpstr>
      <vt:lpstr>Times New Roman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RTi3Bi4</dc:title>
  <dc:creator>Zamzama RAHMANY</dc:creator>
  <cp:lastModifiedBy>Zamzama RAHMANY</cp:lastModifiedBy>
  <cp:revision>75</cp:revision>
  <dcterms:created xsi:type="dcterms:W3CDTF">2006-08-16T00:00:00Z</dcterms:created>
  <dcterms:modified xsi:type="dcterms:W3CDTF">2026-10-02T12:31:33Z</dcterms:modified>
  <dc:identifier>DAHM0r_BfQ4</dc:identifier>
</cp:coreProperties>
</file>