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64" r:id="rId3"/>
    <p:sldId id="259" r:id="rId4"/>
    <p:sldId id="265" r:id="rId5"/>
    <p:sldId id="263" r:id="rId6"/>
    <p:sldId id="269" r:id="rId7"/>
    <p:sldId id="268" r:id="rId8"/>
    <p:sldId id="271" r:id="rId9"/>
    <p:sldId id="272" r:id="rId10"/>
    <p:sldId id="273" r:id="rId11"/>
    <p:sldId id="270" r:id="rId12"/>
    <p:sldId id="304" r:id="rId13"/>
    <p:sldId id="274" r:id="rId14"/>
    <p:sldId id="305" r:id="rId15"/>
    <p:sldId id="266" r:id="rId16"/>
    <p:sldId id="298" r:id="rId17"/>
    <p:sldId id="377" r:id="rId18"/>
    <p:sldId id="299" r:id="rId19"/>
    <p:sldId id="300" r:id="rId20"/>
    <p:sldId id="301" r:id="rId21"/>
    <p:sldId id="302" r:id="rId22"/>
    <p:sldId id="303" r:id="rId23"/>
    <p:sldId id="378" r:id="rId24"/>
    <p:sldId id="383" r:id="rId25"/>
    <p:sldId id="384" r:id="rId26"/>
    <p:sldId id="399" r:id="rId27"/>
    <p:sldId id="275" r:id="rId28"/>
    <p:sldId id="276"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5915" autoAdjust="0"/>
  </p:normalViewPr>
  <p:slideViewPr>
    <p:cSldViewPr snapToGrid="0">
      <p:cViewPr varScale="1">
        <p:scale>
          <a:sx n="90" d="100"/>
          <a:sy n="90" d="100"/>
        </p:scale>
        <p:origin x="1968" y="96"/>
      </p:cViewPr>
      <p:guideLst>
        <p:guide orient="horz" pos="2160"/>
        <p:guide pos="2880"/>
      </p:guideLst>
    </p:cSldViewPr>
  </p:slideViewPr>
  <p:notesTextViewPr>
    <p:cViewPr>
      <p:scale>
        <a:sx n="1" d="1"/>
        <a:sy n="1" d="1"/>
      </p:scale>
      <p:origin x="0" y="0"/>
    </p:cViewPr>
  </p:notesText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tter, Brian (DLSLtd,RAL,LSCI)" userId="fc7e7762-6ea6-469f-b20e-6e6c2c5847aa" providerId="ADAL" clId="{0FE4A71C-13E2-4C1E-A35B-C3BCC7503DBF}"/>
    <pc:docChg chg="undo custSel addSld delSld delMainMaster">
      <pc:chgData name="Nutter, Brian (DLSLtd,RAL,LSCI)" userId="fc7e7762-6ea6-469f-b20e-6e6c2c5847aa" providerId="ADAL" clId="{0FE4A71C-13E2-4C1E-A35B-C3BCC7503DBF}" dt="2021-10-25T11:13:27.005" v="2" actId="2696"/>
      <pc:docMkLst>
        <pc:docMk/>
      </pc:docMkLst>
      <pc:sldChg chg="add del">
        <pc:chgData name="Nutter, Brian (DLSLtd,RAL,LSCI)" userId="fc7e7762-6ea6-469f-b20e-6e6c2c5847aa" providerId="ADAL" clId="{0FE4A71C-13E2-4C1E-A35B-C3BCC7503DBF}" dt="2021-10-25T11:13:07.346" v="1" actId="2696"/>
        <pc:sldMkLst>
          <pc:docMk/>
          <pc:sldMk cId="2352864982" sldId="276"/>
        </pc:sldMkLst>
      </pc:sldChg>
      <pc:sldChg chg="del">
        <pc:chgData name="Nutter, Brian (DLSLtd,RAL,LSCI)" userId="fc7e7762-6ea6-469f-b20e-6e6c2c5847aa" providerId="ADAL" clId="{0FE4A71C-13E2-4C1E-A35B-C3BCC7503DBF}" dt="2021-10-25T11:13:27.005" v="2" actId="2696"/>
        <pc:sldMkLst>
          <pc:docMk/>
          <pc:sldMk cId="898678094" sldId="280"/>
        </pc:sldMkLst>
      </pc:sldChg>
      <pc:sldChg chg="del">
        <pc:chgData name="Nutter, Brian (DLSLtd,RAL,LSCI)" userId="fc7e7762-6ea6-469f-b20e-6e6c2c5847aa" providerId="ADAL" clId="{0FE4A71C-13E2-4C1E-A35B-C3BCC7503DBF}" dt="2021-10-25T11:13:27.005" v="2" actId="2696"/>
        <pc:sldMkLst>
          <pc:docMk/>
          <pc:sldMk cId="3395780687" sldId="281"/>
        </pc:sldMkLst>
      </pc:sldChg>
      <pc:sldChg chg="del">
        <pc:chgData name="Nutter, Brian (DLSLtd,RAL,LSCI)" userId="fc7e7762-6ea6-469f-b20e-6e6c2c5847aa" providerId="ADAL" clId="{0FE4A71C-13E2-4C1E-A35B-C3BCC7503DBF}" dt="2021-10-25T11:13:27.005" v="2" actId="2696"/>
        <pc:sldMkLst>
          <pc:docMk/>
          <pc:sldMk cId="4135293013" sldId="282"/>
        </pc:sldMkLst>
      </pc:sldChg>
      <pc:sldChg chg="del">
        <pc:chgData name="Nutter, Brian (DLSLtd,RAL,LSCI)" userId="fc7e7762-6ea6-469f-b20e-6e6c2c5847aa" providerId="ADAL" clId="{0FE4A71C-13E2-4C1E-A35B-C3BCC7503DBF}" dt="2021-10-25T11:13:27.005" v="2" actId="2696"/>
        <pc:sldMkLst>
          <pc:docMk/>
          <pc:sldMk cId="2441549379" sldId="283"/>
        </pc:sldMkLst>
      </pc:sldChg>
      <pc:sldChg chg="del">
        <pc:chgData name="Nutter, Brian (DLSLtd,RAL,LSCI)" userId="fc7e7762-6ea6-469f-b20e-6e6c2c5847aa" providerId="ADAL" clId="{0FE4A71C-13E2-4C1E-A35B-C3BCC7503DBF}" dt="2021-10-25T11:13:27.005" v="2" actId="2696"/>
        <pc:sldMkLst>
          <pc:docMk/>
          <pc:sldMk cId="532437130" sldId="284"/>
        </pc:sldMkLst>
      </pc:sldChg>
      <pc:sldChg chg="del">
        <pc:chgData name="Nutter, Brian (DLSLtd,RAL,LSCI)" userId="fc7e7762-6ea6-469f-b20e-6e6c2c5847aa" providerId="ADAL" clId="{0FE4A71C-13E2-4C1E-A35B-C3BCC7503DBF}" dt="2021-10-25T11:13:27.005" v="2" actId="2696"/>
        <pc:sldMkLst>
          <pc:docMk/>
          <pc:sldMk cId="2859897882" sldId="285"/>
        </pc:sldMkLst>
      </pc:sldChg>
      <pc:sldChg chg="del">
        <pc:chgData name="Nutter, Brian (DLSLtd,RAL,LSCI)" userId="fc7e7762-6ea6-469f-b20e-6e6c2c5847aa" providerId="ADAL" clId="{0FE4A71C-13E2-4C1E-A35B-C3BCC7503DBF}" dt="2021-10-25T11:13:27.005" v="2" actId="2696"/>
        <pc:sldMkLst>
          <pc:docMk/>
          <pc:sldMk cId="3599532857" sldId="286"/>
        </pc:sldMkLst>
      </pc:sldChg>
      <pc:sldChg chg="del">
        <pc:chgData name="Nutter, Brian (DLSLtd,RAL,LSCI)" userId="fc7e7762-6ea6-469f-b20e-6e6c2c5847aa" providerId="ADAL" clId="{0FE4A71C-13E2-4C1E-A35B-C3BCC7503DBF}" dt="2021-10-25T11:13:27.005" v="2" actId="2696"/>
        <pc:sldMkLst>
          <pc:docMk/>
          <pc:sldMk cId="1954831011" sldId="287"/>
        </pc:sldMkLst>
      </pc:sldChg>
      <pc:sldChg chg="del">
        <pc:chgData name="Nutter, Brian (DLSLtd,RAL,LSCI)" userId="fc7e7762-6ea6-469f-b20e-6e6c2c5847aa" providerId="ADAL" clId="{0FE4A71C-13E2-4C1E-A35B-C3BCC7503DBF}" dt="2021-10-25T11:13:27.005" v="2" actId="2696"/>
        <pc:sldMkLst>
          <pc:docMk/>
          <pc:sldMk cId="1897190046" sldId="288"/>
        </pc:sldMkLst>
      </pc:sldChg>
      <pc:sldChg chg="del">
        <pc:chgData name="Nutter, Brian (DLSLtd,RAL,LSCI)" userId="fc7e7762-6ea6-469f-b20e-6e6c2c5847aa" providerId="ADAL" clId="{0FE4A71C-13E2-4C1E-A35B-C3BCC7503DBF}" dt="2021-10-25T11:13:27.005" v="2" actId="2696"/>
        <pc:sldMkLst>
          <pc:docMk/>
          <pc:sldMk cId="3983058546" sldId="289"/>
        </pc:sldMkLst>
      </pc:sldChg>
      <pc:sldChg chg="del">
        <pc:chgData name="Nutter, Brian (DLSLtd,RAL,LSCI)" userId="fc7e7762-6ea6-469f-b20e-6e6c2c5847aa" providerId="ADAL" clId="{0FE4A71C-13E2-4C1E-A35B-C3BCC7503DBF}" dt="2021-10-25T11:13:27.005" v="2" actId="2696"/>
        <pc:sldMkLst>
          <pc:docMk/>
          <pc:sldMk cId="2190228987" sldId="290"/>
        </pc:sldMkLst>
      </pc:sldChg>
      <pc:sldChg chg="del">
        <pc:chgData name="Nutter, Brian (DLSLtd,RAL,LSCI)" userId="fc7e7762-6ea6-469f-b20e-6e6c2c5847aa" providerId="ADAL" clId="{0FE4A71C-13E2-4C1E-A35B-C3BCC7503DBF}" dt="2021-10-25T11:13:27.005" v="2" actId="2696"/>
        <pc:sldMkLst>
          <pc:docMk/>
          <pc:sldMk cId="1275167451" sldId="291"/>
        </pc:sldMkLst>
      </pc:sldChg>
      <pc:sldChg chg="del">
        <pc:chgData name="Nutter, Brian (DLSLtd,RAL,LSCI)" userId="fc7e7762-6ea6-469f-b20e-6e6c2c5847aa" providerId="ADAL" clId="{0FE4A71C-13E2-4C1E-A35B-C3BCC7503DBF}" dt="2021-10-25T11:13:27.005" v="2" actId="2696"/>
        <pc:sldMkLst>
          <pc:docMk/>
          <pc:sldMk cId="1925361008" sldId="292"/>
        </pc:sldMkLst>
      </pc:sldChg>
      <pc:sldChg chg="del">
        <pc:chgData name="Nutter, Brian (DLSLtd,RAL,LSCI)" userId="fc7e7762-6ea6-469f-b20e-6e6c2c5847aa" providerId="ADAL" clId="{0FE4A71C-13E2-4C1E-A35B-C3BCC7503DBF}" dt="2021-10-25T11:13:27.005" v="2" actId="2696"/>
        <pc:sldMkLst>
          <pc:docMk/>
          <pc:sldMk cId="294038071" sldId="293"/>
        </pc:sldMkLst>
      </pc:sldChg>
      <pc:sldChg chg="del">
        <pc:chgData name="Nutter, Brian (DLSLtd,RAL,LSCI)" userId="fc7e7762-6ea6-469f-b20e-6e6c2c5847aa" providerId="ADAL" clId="{0FE4A71C-13E2-4C1E-A35B-C3BCC7503DBF}" dt="2021-10-25T11:13:27.005" v="2" actId="2696"/>
        <pc:sldMkLst>
          <pc:docMk/>
          <pc:sldMk cId="3390858401" sldId="294"/>
        </pc:sldMkLst>
      </pc:sldChg>
      <pc:sldChg chg="del">
        <pc:chgData name="Nutter, Brian (DLSLtd,RAL,LSCI)" userId="fc7e7762-6ea6-469f-b20e-6e6c2c5847aa" providerId="ADAL" clId="{0FE4A71C-13E2-4C1E-A35B-C3BCC7503DBF}" dt="2021-10-25T11:13:27.005" v="2" actId="2696"/>
        <pc:sldMkLst>
          <pc:docMk/>
          <pc:sldMk cId="4095821130" sldId="295"/>
        </pc:sldMkLst>
      </pc:sldChg>
      <pc:sldChg chg="del">
        <pc:chgData name="Nutter, Brian (DLSLtd,RAL,LSCI)" userId="fc7e7762-6ea6-469f-b20e-6e6c2c5847aa" providerId="ADAL" clId="{0FE4A71C-13E2-4C1E-A35B-C3BCC7503DBF}" dt="2021-10-25T11:13:27.005" v="2" actId="2696"/>
        <pc:sldMkLst>
          <pc:docMk/>
          <pc:sldMk cId="3301140096" sldId="296"/>
        </pc:sldMkLst>
      </pc:sldChg>
      <pc:sldChg chg="del">
        <pc:chgData name="Nutter, Brian (DLSLtd,RAL,LSCI)" userId="fc7e7762-6ea6-469f-b20e-6e6c2c5847aa" providerId="ADAL" clId="{0FE4A71C-13E2-4C1E-A35B-C3BCC7503DBF}" dt="2021-10-25T11:13:27.005" v="2" actId="2696"/>
        <pc:sldMkLst>
          <pc:docMk/>
          <pc:sldMk cId="4135338478" sldId="297"/>
        </pc:sldMkLst>
      </pc:sldChg>
      <pc:sldMasterChg chg="del delSldLayout">
        <pc:chgData name="Nutter, Brian (DLSLtd,RAL,LSCI)" userId="fc7e7762-6ea6-469f-b20e-6e6c2c5847aa" providerId="ADAL" clId="{0FE4A71C-13E2-4C1E-A35B-C3BCC7503DBF}" dt="2021-10-25T11:13:27.005" v="2" actId="2696"/>
        <pc:sldMasterMkLst>
          <pc:docMk/>
          <pc:sldMasterMk cId="1071351686" sldId="2147483672"/>
        </pc:sldMasterMkLst>
        <pc:sldLayoutChg chg="del">
          <pc:chgData name="Nutter, Brian (DLSLtd,RAL,LSCI)" userId="fc7e7762-6ea6-469f-b20e-6e6c2c5847aa" providerId="ADAL" clId="{0FE4A71C-13E2-4C1E-A35B-C3BCC7503DBF}" dt="2021-10-25T11:13:27.005" v="2" actId="2696"/>
          <pc:sldLayoutMkLst>
            <pc:docMk/>
            <pc:sldMasterMk cId="1071351686" sldId="2147483672"/>
            <pc:sldLayoutMk cId="1083367158" sldId="2147483673"/>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646033091" sldId="2147483674"/>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078479907" sldId="2147483675"/>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1156471063" sldId="2147483676"/>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4075003642" sldId="2147483677"/>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404732672" sldId="2147483678"/>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63977030" sldId="2147483679"/>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920691756" sldId="2147483680"/>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1457299303" sldId="2147483681"/>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485511612" sldId="2147483682"/>
          </pc:sldLayoutMkLst>
        </pc:sldLayoutChg>
        <pc:sldLayoutChg chg="del">
          <pc:chgData name="Nutter, Brian (DLSLtd,RAL,LSCI)" userId="fc7e7762-6ea6-469f-b20e-6e6c2c5847aa" providerId="ADAL" clId="{0FE4A71C-13E2-4C1E-A35B-C3BCC7503DBF}" dt="2021-10-25T11:13:27.005" v="2" actId="2696"/>
          <pc:sldLayoutMkLst>
            <pc:docMk/>
            <pc:sldMasterMk cId="1071351686" sldId="2147483672"/>
            <pc:sldLayoutMk cId="2368362091"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C2CDE-62F8-45D8-A2BE-58D14ADAA408}" type="datetimeFigureOut">
              <a:rPr lang="en-GB" smtClean="0"/>
              <a:t>25/10/2021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24B33-54E6-4E63-80C6-E5C29C8998EE}" type="slidenum">
              <a:rPr lang="en-GB" smtClean="0"/>
              <a:t>‹#›</a:t>
            </a:fld>
            <a:endParaRPr lang="en-GB"/>
          </a:p>
        </p:txBody>
      </p:sp>
    </p:spTree>
    <p:extLst>
      <p:ext uri="{BB962C8B-B14F-4D97-AF65-F5344CB8AC3E}">
        <p14:creationId xmlns:p14="http://schemas.microsoft.com/office/powerpoint/2010/main" val="90951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B42E75-0CF9-4408-94A3-E28DC4A338D5}" type="slidenum">
              <a:rPr kumimoji="0" lang="en-GB" altLang="en-US"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24597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dirty="0">
                <a:latin typeface="Arial" panose="020B0604020202020204" pitchFamily="34" charset="0"/>
                <a:cs typeface="Arial" panose="020B0604020202020204" pitchFamily="34" charset="0"/>
              </a:rPr>
              <a:t>Direct commands:</a:t>
            </a:r>
            <a:r>
              <a:rPr lang="en-GB" sz="1200" dirty="0">
                <a:latin typeface="Arial" panose="020B0604020202020204" pitchFamily="34" charset="0"/>
                <a:cs typeface="Arial" panose="020B0604020202020204" pitchFamily="34" charset="0"/>
              </a:rPr>
              <a:t> These don't require parameters, so they can be directly requested – e.g. a button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SAFE HOME  Warning: when encoders need re-calibration, a </a:t>
            </a:r>
            <a:r>
              <a:rPr lang="en-GB" sz="1200" i="1" dirty="0">
                <a:latin typeface="Arial" panose="020B0604020202020204" pitchFamily="34" charset="0"/>
                <a:cs typeface="Arial" panose="020B0604020202020204" pitchFamily="34" charset="0"/>
              </a:rPr>
              <a:t>full detailed procedure</a:t>
            </a:r>
            <a:r>
              <a:rPr lang="en-GB" sz="1200" dirty="0">
                <a:latin typeface="Arial" panose="020B0604020202020204" pitchFamily="34" charset="0"/>
                <a:cs typeface="Arial" panose="020B0604020202020204" pitchFamily="34" charset="0"/>
              </a:rPr>
              <a:t> should be followed before calling this factory home, and must be supervised</a:t>
            </a:r>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20</a:t>
            </a:fld>
            <a:endParaRPr lang="en-GB"/>
          </a:p>
        </p:txBody>
      </p:sp>
    </p:spTree>
    <p:extLst>
      <p:ext uri="{BB962C8B-B14F-4D97-AF65-F5344CB8AC3E}">
        <p14:creationId xmlns:p14="http://schemas.microsoft.com/office/powerpoint/2010/main" val="158879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Position and status feedback</a:t>
            </a:r>
            <a:r>
              <a:rPr lang="en-GB" dirty="0"/>
              <a:t> is provided to EPICS through read-only analogue and digital tags. Analogue values are converted at the PLC, so the end user just interacts with human-level values. This is also valuable for safety and debug purposes.</a:t>
            </a:r>
          </a:p>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21</a:t>
            </a:fld>
            <a:endParaRPr lang="en-GB"/>
          </a:p>
        </p:txBody>
      </p:sp>
    </p:spTree>
    <p:extLst>
      <p:ext uri="{BB962C8B-B14F-4D97-AF65-F5344CB8AC3E}">
        <p14:creationId xmlns:p14="http://schemas.microsoft.com/office/powerpoint/2010/main" val="167033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Position requests values</a:t>
            </a:r>
            <a:r>
              <a:rPr lang="en-GB" dirty="0"/>
              <a:t> are written into tags by EPICS, while the PLC offers readback values from the robot as well. The PLC then checks again the validity of the values and stores them into non-volatile variables so can be recovered in case of IOC restart or failure. Once all values are set the user can </a:t>
            </a:r>
            <a:r>
              <a:rPr lang="en-GB" b="1" dirty="0"/>
              <a:t>request to start the action</a:t>
            </a:r>
            <a:r>
              <a:rPr lang="en-GB" dirty="0"/>
              <a:t> – in that case EPICS send a specific value to a tag for the PLC to process, in the same fashion as direct commands, triggering the conversion of the given values into robot interface values, and then communicated to the Robot arm. Note that changing these values once the robot starts moving, does not affect the commanded position as the robot stores these safely.</a:t>
            </a:r>
          </a:p>
        </p:txBody>
      </p:sp>
      <p:sp>
        <p:nvSpPr>
          <p:cNvPr id="4" name="Slide Number Placeholder 3"/>
          <p:cNvSpPr>
            <a:spLocks noGrp="1"/>
          </p:cNvSpPr>
          <p:nvPr>
            <p:ph type="sldNum" sz="quarter" idx="5"/>
          </p:nvPr>
        </p:nvSpPr>
        <p:spPr/>
        <p:txBody>
          <a:bodyPr/>
          <a:lstStyle/>
          <a:p>
            <a:fld id="{32124B33-54E6-4E63-80C6-E5C29C8998EE}" type="slidenum">
              <a:rPr lang="en-GB" smtClean="0"/>
              <a:t>22</a:t>
            </a:fld>
            <a:endParaRPr lang="en-GB"/>
          </a:p>
        </p:txBody>
      </p:sp>
    </p:spTree>
    <p:extLst>
      <p:ext uri="{BB962C8B-B14F-4D97-AF65-F5344CB8AC3E}">
        <p14:creationId xmlns:p14="http://schemas.microsoft.com/office/powerpoint/2010/main" val="1921056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24</a:t>
            </a:fld>
            <a:endParaRPr lang="en-GB"/>
          </a:p>
        </p:txBody>
      </p:sp>
    </p:spTree>
    <p:extLst>
      <p:ext uri="{BB962C8B-B14F-4D97-AF65-F5344CB8AC3E}">
        <p14:creationId xmlns:p14="http://schemas.microsoft.com/office/powerpoint/2010/main" val="2229561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25</a:t>
            </a:fld>
            <a:endParaRPr lang="en-GB"/>
          </a:p>
        </p:txBody>
      </p:sp>
    </p:spTree>
    <p:extLst>
      <p:ext uri="{BB962C8B-B14F-4D97-AF65-F5344CB8AC3E}">
        <p14:creationId xmlns:p14="http://schemas.microsoft.com/office/powerpoint/2010/main" val="356370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The main drive for building DIAD is that many scientific questions can only be answered by obtaining information of microstructure and crystalline structure at the same time.</a:t>
            </a:r>
          </a:p>
          <a:p>
            <a:pPr marL="171450" indent="-171450">
              <a:buFontTx/>
              <a:buChar char="-"/>
            </a:pPr>
            <a:r>
              <a:rPr lang="en-GB" baseline="0" dirty="0"/>
              <a:t>Applied material science deals with heterogeneous samples under dynamic processes. </a:t>
            </a:r>
          </a:p>
          <a:p>
            <a:pPr marL="171450" indent="-171450">
              <a:buFontTx/>
              <a:buChar char="-"/>
            </a:pPr>
            <a:r>
              <a:rPr lang="en-GB" baseline="0" dirty="0"/>
              <a:t>Top right: Crack growth, plastic deformation, strain fields</a:t>
            </a:r>
          </a:p>
          <a:p>
            <a:pPr marL="171450" indent="-171450">
              <a:buFontTx/>
              <a:buChar char="-"/>
            </a:pPr>
            <a:r>
              <a:rPr lang="en-GB" baseline="0" dirty="0"/>
              <a:t>Bottom left: Implant, local structure and mineralisation of bone around implant.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EB42E75-0CF9-4408-94A3-E28DC4A338D5}" type="slidenum">
              <a:rPr lang="en-GB" altLang="en-US" smtClean="0"/>
              <a:pPr/>
              <a:t>2</a:t>
            </a:fld>
            <a:endParaRPr lang="en-GB" altLang="en-US"/>
          </a:p>
        </p:txBody>
      </p:sp>
    </p:spTree>
    <p:extLst>
      <p:ext uri="{BB962C8B-B14F-4D97-AF65-F5344CB8AC3E}">
        <p14:creationId xmlns:p14="http://schemas.microsoft.com/office/powerpoint/2010/main" val="3779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wont</a:t>
            </a:r>
            <a:r>
              <a:rPr lang="en-GB" baseline="0" dirty="0"/>
              <a:t> allow the crossing of a plane</a:t>
            </a:r>
            <a:endParaRPr lang="en-GB" dirty="0"/>
          </a:p>
        </p:txBody>
      </p:sp>
      <p:sp>
        <p:nvSpPr>
          <p:cNvPr id="4" name="Slide Number Placeholder 3"/>
          <p:cNvSpPr>
            <a:spLocks noGrp="1"/>
          </p:cNvSpPr>
          <p:nvPr>
            <p:ph type="sldNum" sz="quarter" idx="10"/>
          </p:nvPr>
        </p:nvSpPr>
        <p:spPr/>
        <p:txBody>
          <a:bodyPr/>
          <a:lstStyle/>
          <a:p>
            <a:fld id="{32124B33-54E6-4E63-80C6-E5C29C8998EE}" type="slidenum">
              <a:rPr lang="en-GB" smtClean="0"/>
              <a:t>9</a:t>
            </a:fld>
            <a:endParaRPr lang="en-GB"/>
          </a:p>
        </p:txBody>
      </p:sp>
    </p:spTree>
    <p:extLst>
      <p:ext uri="{BB962C8B-B14F-4D97-AF65-F5344CB8AC3E}">
        <p14:creationId xmlns:p14="http://schemas.microsoft.com/office/powerpoint/2010/main" val="204706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12</a:t>
            </a:fld>
            <a:endParaRPr lang="en-GB"/>
          </a:p>
        </p:txBody>
      </p:sp>
    </p:spTree>
    <p:extLst>
      <p:ext uri="{BB962C8B-B14F-4D97-AF65-F5344CB8AC3E}">
        <p14:creationId xmlns:p14="http://schemas.microsoft.com/office/powerpoint/2010/main" val="276798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Automatic full speed – the hutch will be searched and locked, the robot will be controlled from EPICS. When a position request is made via the EPICS interface, and the End-station PLC allows it, the robot will move the detector to the requested position at the programmed speed.</a:t>
            </a:r>
          </a:p>
          <a:p>
            <a:r>
              <a:rPr lang="en-GB" dirty="0"/>
              <a:t>2.	Automatic safe speed – the hutch may be open, the robot will be controlled from EPICS. When a position request is made via the EPICS interface, and if the End-station PLC allows it, the robot will move the detector to the requested position with a restricted maximum speed. </a:t>
            </a:r>
          </a:p>
          <a:p>
            <a:r>
              <a:rPr lang="en-GB" dirty="0"/>
              <a:t>In this mode an enabling switch will be used within Experiments hutch to override the hutch door interlock. This will allow the robot to be moved while being observed by one of the Beamline team. This mode will only be used by trained Diamond personnel or </a:t>
            </a:r>
            <a:r>
              <a:rPr lang="en-GB" dirty="0" err="1"/>
              <a:t>Yaskawa</a:t>
            </a:r>
            <a:r>
              <a:rPr lang="en-GB" dirty="0"/>
              <a:t> Engineers.</a:t>
            </a:r>
          </a:p>
          <a:p>
            <a:pPr marL="228600" indent="-228600">
              <a:buAutoNum type="arabicPeriod" startAt="3"/>
            </a:pPr>
            <a:r>
              <a:rPr lang="en-GB" dirty="0"/>
              <a:t>Teach mode – the hutch may be open, the robot will be controlled from the teach pendant. This mode will only be used by trained Diamond personnel or </a:t>
            </a:r>
            <a:r>
              <a:rPr lang="en-GB" dirty="0" err="1"/>
              <a:t>Yaskawa</a:t>
            </a:r>
            <a:r>
              <a:rPr lang="en-GB" dirty="0"/>
              <a:t> Engineers (</a:t>
            </a:r>
            <a:r>
              <a:rPr lang="en-GB" dirty="0" err="1"/>
              <a:t>Endsation</a:t>
            </a:r>
            <a:r>
              <a:rPr lang="en-GB" dirty="0"/>
              <a:t> PLC protection may be disabled via keyswitch that is tightly controlled)</a:t>
            </a:r>
          </a:p>
          <a:p>
            <a:pPr marL="228600" indent="-228600">
              <a:buAutoNum type="arabicPeriod" startAt="3"/>
            </a:pPr>
            <a:endParaRPr lang="en-GB" dirty="0"/>
          </a:p>
          <a:p>
            <a:pPr marL="0" indent="0">
              <a:buNone/>
            </a:pPr>
            <a:r>
              <a:rPr lang="en-GB" dirty="0"/>
              <a:t>Programmes</a:t>
            </a:r>
            <a:r>
              <a:rPr lang="en-GB" baseline="0" dirty="0"/>
              <a:t> to be written by </a:t>
            </a:r>
            <a:r>
              <a:rPr lang="en-GB" baseline="0" dirty="0" err="1"/>
              <a:t>Yaskawa</a:t>
            </a:r>
            <a:r>
              <a:rPr lang="en-GB" baseline="0" dirty="0"/>
              <a:t> personnel </a:t>
            </a:r>
            <a:endParaRPr lang="en-GB" dirty="0"/>
          </a:p>
          <a:p>
            <a:endParaRPr lang="en-GB" dirty="0"/>
          </a:p>
        </p:txBody>
      </p:sp>
      <p:sp>
        <p:nvSpPr>
          <p:cNvPr id="4" name="Slide Number Placeholder 3"/>
          <p:cNvSpPr>
            <a:spLocks noGrp="1"/>
          </p:cNvSpPr>
          <p:nvPr>
            <p:ph type="sldNum" sz="quarter" idx="10"/>
          </p:nvPr>
        </p:nvSpPr>
        <p:spPr/>
        <p:txBody>
          <a:bodyPr/>
          <a:lstStyle/>
          <a:p>
            <a:fld id="{32124B33-54E6-4E63-80C6-E5C29C8998EE}" type="slidenum">
              <a:rPr lang="en-GB" smtClean="0"/>
              <a:t>15</a:t>
            </a:fld>
            <a:endParaRPr lang="en-GB"/>
          </a:p>
        </p:txBody>
      </p:sp>
    </p:spTree>
    <p:extLst>
      <p:ext uri="{BB962C8B-B14F-4D97-AF65-F5344CB8AC3E}">
        <p14:creationId xmlns:p14="http://schemas.microsoft.com/office/powerpoint/2010/main" val="366642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description of the interfacing between K11 DIAD's Robot Arm and EPICS.</a:t>
            </a:r>
          </a:p>
          <a:p>
            <a:r>
              <a:rPr lang="en-GB" dirty="0"/>
              <a:t>The interaction of beamline staff with the robot arm for the Detector is expected to be done in 2 ways:</a:t>
            </a:r>
          </a:p>
          <a:p>
            <a:pPr>
              <a:buFont typeface="Arial" panose="020B0604020202020204" pitchFamily="34" charset="0"/>
              <a:buChar char="•"/>
            </a:pPr>
            <a:r>
              <a:rPr lang="en-GB" dirty="0"/>
              <a:t>Using the teach pendant, where EPICS access is restricted.</a:t>
            </a:r>
          </a:p>
          <a:p>
            <a:pPr>
              <a:buFont typeface="Arial" panose="020B0604020202020204" pitchFamily="34" charset="0"/>
              <a:buChar char="•"/>
            </a:pPr>
            <a:r>
              <a:rPr lang="en-GB" dirty="0"/>
              <a:t>Through EPICS control, where the robot arm can be operated safely from the control room.</a:t>
            </a:r>
          </a:p>
          <a:p>
            <a:r>
              <a:rPr lang="en-GB" dirty="0"/>
              <a:t>Note that users are expected to control the robot positions through GDA, that in turn interacts with EPICS.</a:t>
            </a:r>
          </a:p>
          <a:p>
            <a:r>
              <a:rPr lang="en-GB" dirty="0"/>
              <a:t>Here is a diagram of the layers of robot controls and their main areas of operation:</a:t>
            </a:r>
          </a:p>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16</a:t>
            </a:fld>
            <a:endParaRPr lang="en-GB"/>
          </a:p>
        </p:txBody>
      </p:sp>
    </p:spTree>
    <p:extLst>
      <p:ext uri="{BB962C8B-B14F-4D97-AF65-F5344CB8AC3E}">
        <p14:creationId xmlns:p14="http://schemas.microsoft.com/office/powerpoint/2010/main" val="371793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94B6B9-32E6-4CDE-A8B7-29D9E1485AF5}" type="slidenum">
              <a:rPr lang="en-GB" smtClean="0"/>
              <a:t>17</a:t>
            </a:fld>
            <a:endParaRPr lang="en-GB"/>
          </a:p>
        </p:txBody>
      </p:sp>
    </p:spTree>
    <p:extLst>
      <p:ext uri="{BB962C8B-B14F-4D97-AF65-F5344CB8AC3E}">
        <p14:creationId xmlns:p14="http://schemas.microsoft.com/office/powerpoint/2010/main" val="262906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user interface at EPICS level allows control of the robot through the use of EPICS PVs, as well as from the Synoptic. Is expected to have the following components: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Please note some error details may not be available through EPICS and will need to be checked/resolved directly on the pendant.</a:t>
            </a:r>
          </a:p>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18</a:t>
            </a:fld>
            <a:endParaRPr lang="en-GB"/>
          </a:p>
        </p:txBody>
      </p:sp>
    </p:spTree>
    <p:extLst>
      <p:ext uri="{BB962C8B-B14F-4D97-AF65-F5344CB8AC3E}">
        <p14:creationId xmlns:p14="http://schemas.microsoft.com/office/powerpoint/2010/main" val="360860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commands that are requesting the robot to process some parameters given by the user. It consists on some fields being filled in (e.g. setting the desired position), and then an action (e.g. a button) to send the request to the robot. A request may be accepted, starting up the movement, or refused; a request may be refused on the spot or later on through an error indication/message.</a:t>
            </a:r>
          </a:p>
          <a:p>
            <a:endParaRPr lang="en-GB" dirty="0"/>
          </a:p>
        </p:txBody>
      </p:sp>
      <p:sp>
        <p:nvSpPr>
          <p:cNvPr id="4" name="Slide Number Placeholder 3"/>
          <p:cNvSpPr>
            <a:spLocks noGrp="1"/>
          </p:cNvSpPr>
          <p:nvPr>
            <p:ph type="sldNum" sz="quarter" idx="5"/>
          </p:nvPr>
        </p:nvSpPr>
        <p:spPr/>
        <p:txBody>
          <a:bodyPr/>
          <a:lstStyle/>
          <a:p>
            <a:fld id="{32124B33-54E6-4E63-80C6-E5C29C8998EE}" type="slidenum">
              <a:rPr lang="en-GB" smtClean="0"/>
              <a:t>19</a:t>
            </a:fld>
            <a:endParaRPr lang="en-GB"/>
          </a:p>
        </p:txBody>
      </p:sp>
    </p:spTree>
    <p:extLst>
      <p:ext uri="{BB962C8B-B14F-4D97-AF65-F5344CB8AC3E}">
        <p14:creationId xmlns:p14="http://schemas.microsoft.com/office/powerpoint/2010/main" val="145791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72027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867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205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690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88408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3343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987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931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43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53860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7000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3584577"/>
            <a:ext cx="8763000" cy="327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31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1800" b="1" baseline="30000">
          <a:solidFill>
            <a:srgbClr val="000000"/>
          </a:solidFill>
          <a:latin typeface="+mj-lt"/>
          <a:ea typeface="+mj-ea"/>
          <a:cs typeface="+mj-cs"/>
        </a:defRPr>
      </a:lvl1pPr>
      <a:lvl2pPr algn="l" rtl="0" fontAlgn="base">
        <a:spcBef>
          <a:spcPct val="0"/>
        </a:spcBef>
        <a:spcAft>
          <a:spcPct val="0"/>
        </a:spcAft>
        <a:defRPr sz="1800" b="1" baseline="30000">
          <a:solidFill>
            <a:srgbClr val="000000"/>
          </a:solidFill>
          <a:latin typeface="Arial-BoldMT" charset="0"/>
        </a:defRPr>
      </a:lvl2pPr>
      <a:lvl3pPr algn="l" rtl="0" fontAlgn="base">
        <a:spcBef>
          <a:spcPct val="0"/>
        </a:spcBef>
        <a:spcAft>
          <a:spcPct val="0"/>
        </a:spcAft>
        <a:defRPr sz="1800" b="1" baseline="30000">
          <a:solidFill>
            <a:srgbClr val="000000"/>
          </a:solidFill>
          <a:latin typeface="Arial-BoldMT" charset="0"/>
        </a:defRPr>
      </a:lvl3pPr>
      <a:lvl4pPr algn="l" rtl="0" fontAlgn="base">
        <a:spcBef>
          <a:spcPct val="0"/>
        </a:spcBef>
        <a:spcAft>
          <a:spcPct val="0"/>
        </a:spcAft>
        <a:defRPr sz="1800" b="1" baseline="30000">
          <a:solidFill>
            <a:srgbClr val="000000"/>
          </a:solidFill>
          <a:latin typeface="Arial-BoldMT" charset="0"/>
        </a:defRPr>
      </a:lvl4pPr>
      <a:lvl5pPr algn="l" rtl="0" fontAlgn="base">
        <a:spcBef>
          <a:spcPct val="0"/>
        </a:spcBef>
        <a:spcAft>
          <a:spcPct val="0"/>
        </a:spcAft>
        <a:defRPr sz="1800" b="1" baseline="30000">
          <a:solidFill>
            <a:srgbClr val="000000"/>
          </a:solidFill>
          <a:latin typeface="Arial-BoldMT" charset="0"/>
        </a:defRPr>
      </a:lvl5pPr>
      <a:lvl6pPr marL="342900" algn="l" rtl="0" fontAlgn="base">
        <a:spcBef>
          <a:spcPct val="0"/>
        </a:spcBef>
        <a:spcAft>
          <a:spcPct val="0"/>
        </a:spcAft>
        <a:defRPr sz="1800" b="1" baseline="30000">
          <a:solidFill>
            <a:srgbClr val="000000"/>
          </a:solidFill>
          <a:latin typeface="Arial-BoldMT" charset="0"/>
        </a:defRPr>
      </a:lvl6pPr>
      <a:lvl7pPr marL="685800" algn="l" rtl="0" fontAlgn="base">
        <a:spcBef>
          <a:spcPct val="0"/>
        </a:spcBef>
        <a:spcAft>
          <a:spcPct val="0"/>
        </a:spcAft>
        <a:defRPr sz="1800" b="1" baseline="30000">
          <a:solidFill>
            <a:srgbClr val="000000"/>
          </a:solidFill>
          <a:latin typeface="Arial-BoldMT" charset="0"/>
        </a:defRPr>
      </a:lvl7pPr>
      <a:lvl8pPr marL="1028700" algn="l" rtl="0" fontAlgn="base">
        <a:spcBef>
          <a:spcPct val="0"/>
        </a:spcBef>
        <a:spcAft>
          <a:spcPct val="0"/>
        </a:spcAft>
        <a:defRPr sz="1800" b="1" baseline="30000">
          <a:solidFill>
            <a:srgbClr val="000000"/>
          </a:solidFill>
          <a:latin typeface="Arial-BoldMT" charset="0"/>
        </a:defRPr>
      </a:lvl8pPr>
      <a:lvl9pPr marL="1371600" algn="l" rtl="0" fontAlgn="base">
        <a:spcBef>
          <a:spcPct val="0"/>
        </a:spcBef>
        <a:spcAft>
          <a:spcPct val="0"/>
        </a:spcAft>
        <a:defRPr sz="1800" b="1" baseline="30000">
          <a:solidFill>
            <a:srgbClr val="000000"/>
          </a:solidFill>
          <a:latin typeface="Arial-BoldMT"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ky, outdoor&#10;&#10;Description automatically generated">
            <a:extLst>
              <a:ext uri="{FF2B5EF4-FFF2-40B4-BE49-F238E27FC236}">
                <a16:creationId xmlns:a16="http://schemas.microsoft.com/office/drawing/2014/main" id="{E1670D49-EFA0-4218-ABB9-0AFE0E906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198"/>
            <a:ext cx="9144000" cy="4202066"/>
          </a:xfrm>
          <a:prstGeom prst="rect">
            <a:avLst/>
          </a:prstGeom>
        </p:spPr>
      </p:pic>
      <p:sp>
        <p:nvSpPr>
          <p:cNvPr id="2" name="Title 1"/>
          <p:cNvSpPr>
            <a:spLocks noGrp="1"/>
          </p:cNvSpPr>
          <p:nvPr>
            <p:ph type="ctrTitle"/>
          </p:nvPr>
        </p:nvSpPr>
        <p:spPr>
          <a:xfrm>
            <a:off x="685800" y="405517"/>
            <a:ext cx="7772400" cy="1875019"/>
          </a:xfrm>
        </p:spPr>
        <p:txBody>
          <a:bodyPr/>
          <a:lstStyle/>
          <a:p>
            <a:pPr algn="ctr"/>
            <a:r>
              <a:rPr lang="en-GB" sz="3200" dirty="0"/>
              <a:t>Installing a robot mounted detector on DIAD beamline</a:t>
            </a:r>
          </a:p>
        </p:txBody>
      </p:sp>
      <p:sp>
        <p:nvSpPr>
          <p:cNvPr id="3" name="Subtitle 2"/>
          <p:cNvSpPr>
            <a:spLocks noGrp="1"/>
          </p:cNvSpPr>
          <p:nvPr>
            <p:ph type="subTitle" idx="1"/>
          </p:nvPr>
        </p:nvSpPr>
        <p:spPr>
          <a:solidFill>
            <a:schemeClr val="bg1">
              <a:alpha val="27000"/>
            </a:schemeClr>
          </a:solidFill>
        </p:spPr>
        <p:txBody>
          <a:bodyPr/>
          <a:lstStyle/>
          <a:p>
            <a:r>
              <a:rPr lang="en-GB" dirty="0"/>
              <a:t>2021 MOCRAF Workshop,</a:t>
            </a:r>
          </a:p>
          <a:p>
            <a:r>
              <a:rPr lang="en-GB" dirty="0"/>
              <a:t>ICALEPCS conference </a:t>
            </a:r>
          </a:p>
          <a:p>
            <a:endParaRPr lang="en-GB" dirty="0"/>
          </a:p>
          <a:p>
            <a:r>
              <a:rPr lang="en-GB" dirty="0"/>
              <a:t>Brian Nutter</a:t>
            </a:r>
          </a:p>
          <a:p>
            <a:r>
              <a:rPr lang="en-GB" dirty="0"/>
              <a:t>Head of Motion Controls</a:t>
            </a:r>
          </a:p>
          <a:p>
            <a:endParaRPr lang="en-GB" dirty="0"/>
          </a:p>
        </p:txBody>
      </p:sp>
    </p:spTree>
    <p:extLst>
      <p:ext uri="{BB962C8B-B14F-4D97-AF65-F5344CB8AC3E}">
        <p14:creationId xmlns:p14="http://schemas.microsoft.com/office/powerpoint/2010/main" val="96949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aseline="0" dirty="0"/>
              <a:t>DX 200 </a:t>
            </a:r>
            <a:r>
              <a:rPr lang="en-GB" sz="2400" baseline="0" dirty="0" err="1"/>
              <a:t>Yaskawa</a:t>
            </a:r>
            <a:r>
              <a:rPr lang="en-GB" sz="2400" baseline="0" dirty="0"/>
              <a:t> Robot Controller</a:t>
            </a:r>
            <a:br>
              <a:rPr lang="en-GB" baseline="0" dirty="0"/>
            </a:br>
            <a:r>
              <a:rPr lang="en-GB" b="0" baseline="0" dirty="0"/>
              <a:t>Functional safety unit- 32 conditional ‘files’</a:t>
            </a:r>
            <a:endParaRPr lang="en-GB" dirty="0"/>
          </a:p>
        </p:txBody>
      </p:sp>
      <p:pic>
        <p:nvPicPr>
          <p:cNvPr id="4" name="Content Placeholder 3"/>
          <p:cNvPicPr>
            <a:picLocks noGrp="1" noChangeAspect="1"/>
          </p:cNvPicPr>
          <p:nvPr>
            <p:ph idx="1"/>
          </p:nvPr>
        </p:nvPicPr>
        <p:blipFill>
          <a:blip r:embed="rId2"/>
          <a:stretch>
            <a:fillRect/>
          </a:stretch>
        </p:blipFill>
        <p:spPr>
          <a:xfrm>
            <a:off x="157535" y="1286444"/>
            <a:ext cx="2578905" cy="1486405"/>
          </a:xfrm>
          <a:prstGeom prst="rect">
            <a:avLst/>
          </a:prstGeom>
        </p:spPr>
      </p:pic>
      <p:pic>
        <p:nvPicPr>
          <p:cNvPr id="5" name="Picture 4"/>
          <p:cNvPicPr>
            <a:picLocks noChangeAspect="1"/>
          </p:cNvPicPr>
          <p:nvPr/>
        </p:nvPicPr>
        <p:blipFill>
          <a:blip r:embed="rId3"/>
          <a:stretch>
            <a:fillRect/>
          </a:stretch>
        </p:blipFill>
        <p:spPr>
          <a:xfrm>
            <a:off x="157535" y="2888356"/>
            <a:ext cx="2578905" cy="1575829"/>
          </a:xfrm>
          <a:prstGeom prst="rect">
            <a:avLst/>
          </a:prstGeom>
        </p:spPr>
      </p:pic>
      <p:pic>
        <p:nvPicPr>
          <p:cNvPr id="6" name="Picture 5"/>
          <p:cNvPicPr>
            <a:picLocks noChangeAspect="1"/>
          </p:cNvPicPr>
          <p:nvPr/>
        </p:nvPicPr>
        <p:blipFill>
          <a:blip r:embed="rId4"/>
          <a:stretch>
            <a:fillRect/>
          </a:stretch>
        </p:blipFill>
        <p:spPr>
          <a:xfrm>
            <a:off x="146703" y="4579692"/>
            <a:ext cx="2589737" cy="1593472"/>
          </a:xfrm>
          <a:prstGeom prst="rect">
            <a:avLst/>
          </a:prstGeom>
        </p:spPr>
      </p:pic>
      <p:pic>
        <p:nvPicPr>
          <p:cNvPr id="7" name="Picture 6"/>
          <p:cNvPicPr>
            <a:picLocks noChangeAspect="1"/>
          </p:cNvPicPr>
          <p:nvPr/>
        </p:nvPicPr>
        <p:blipFill>
          <a:blip r:embed="rId5"/>
          <a:stretch>
            <a:fillRect/>
          </a:stretch>
        </p:blipFill>
        <p:spPr>
          <a:xfrm>
            <a:off x="6486509" y="4579692"/>
            <a:ext cx="2297686" cy="1216115"/>
          </a:xfrm>
          <a:prstGeom prst="rect">
            <a:avLst/>
          </a:prstGeom>
        </p:spPr>
      </p:pic>
      <p:sp>
        <p:nvSpPr>
          <p:cNvPr id="9" name="TextBox 8"/>
          <p:cNvSpPr txBox="1"/>
          <p:nvPr/>
        </p:nvSpPr>
        <p:spPr>
          <a:xfrm>
            <a:off x="3168073" y="1290918"/>
            <a:ext cx="5698836" cy="400110"/>
          </a:xfrm>
          <a:prstGeom prst="rect">
            <a:avLst/>
          </a:prstGeom>
          <a:noFill/>
        </p:spPr>
        <p:txBody>
          <a:bodyPr wrap="square" rtlCol="0">
            <a:spAutoFit/>
          </a:bodyPr>
          <a:lstStyle/>
          <a:p>
            <a:r>
              <a:rPr lang="en-GB" sz="2000" dirty="0">
                <a:latin typeface="Arial "/>
              </a:rPr>
              <a:t>Must not leave</a:t>
            </a:r>
          </a:p>
        </p:txBody>
      </p:sp>
      <p:sp>
        <p:nvSpPr>
          <p:cNvPr id="10" name="TextBox 9"/>
          <p:cNvSpPr txBox="1"/>
          <p:nvPr/>
        </p:nvSpPr>
        <p:spPr>
          <a:xfrm>
            <a:off x="3085359" y="2798610"/>
            <a:ext cx="5698836" cy="400110"/>
          </a:xfrm>
          <a:prstGeom prst="rect">
            <a:avLst/>
          </a:prstGeom>
          <a:noFill/>
        </p:spPr>
        <p:txBody>
          <a:bodyPr wrap="square" rtlCol="0">
            <a:spAutoFit/>
          </a:bodyPr>
          <a:lstStyle/>
          <a:p>
            <a:r>
              <a:rPr lang="en-GB" sz="2000" dirty="0">
                <a:latin typeface="Arial "/>
              </a:rPr>
              <a:t>Must not enter</a:t>
            </a:r>
          </a:p>
        </p:txBody>
      </p:sp>
      <p:sp>
        <p:nvSpPr>
          <p:cNvPr id="11" name="TextBox 10"/>
          <p:cNvSpPr txBox="1"/>
          <p:nvPr/>
        </p:nvSpPr>
        <p:spPr>
          <a:xfrm>
            <a:off x="3168073" y="4579692"/>
            <a:ext cx="5698836" cy="400110"/>
          </a:xfrm>
          <a:prstGeom prst="rect">
            <a:avLst/>
          </a:prstGeom>
          <a:noFill/>
        </p:spPr>
        <p:txBody>
          <a:bodyPr wrap="square" rtlCol="0">
            <a:spAutoFit/>
          </a:bodyPr>
          <a:lstStyle/>
          <a:p>
            <a:r>
              <a:rPr lang="en-GB" sz="2000" dirty="0">
                <a:latin typeface="Arial "/>
              </a:rPr>
              <a:t>Cannot cross</a:t>
            </a:r>
          </a:p>
        </p:txBody>
      </p:sp>
      <p:sp>
        <p:nvSpPr>
          <p:cNvPr id="12" name="TextBox 11"/>
          <p:cNvSpPr txBox="1"/>
          <p:nvPr/>
        </p:nvSpPr>
        <p:spPr>
          <a:xfrm>
            <a:off x="6486509" y="2798610"/>
            <a:ext cx="2380400" cy="1631216"/>
          </a:xfrm>
          <a:prstGeom prst="rect">
            <a:avLst/>
          </a:prstGeom>
          <a:noFill/>
        </p:spPr>
        <p:txBody>
          <a:bodyPr wrap="square" rtlCol="0">
            <a:spAutoFit/>
          </a:bodyPr>
          <a:lstStyle/>
          <a:p>
            <a:r>
              <a:rPr lang="en-GB" sz="2000" dirty="0">
                <a:latin typeface="Arial "/>
              </a:rPr>
              <a:t>Tool Shape defined by up to 5 envelope curves-cylinders &amp; hemispheres</a:t>
            </a:r>
          </a:p>
        </p:txBody>
      </p:sp>
    </p:spTree>
    <p:extLst>
      <p:ext uri="{BB962C8B-B14F-4D97-AF65-F5344CB8AC3E}">
        <p14:creationId xmlns:p14="http://schemas.microsoft.com/office/powerpoint/2010/main" val="404622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617C-2169-4DE0-9BB6-CFB197142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833" y="2870830"/>
            <a:ext cx="6041167" cy="398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baseline="0" dirty="0">
                <a:latin typeface="Arial "/>
              </a:rPr>
              <a:t> Things to miss, and be missed by!</a:t>
            </a:r>
            <a:endParaRPr lang="en-GB" dirty="0">
              <a:latin typeface="Arial "/>
            </a:endParaRPr>
          </a:p>
        </p:txBody>
      </p:sp>
      <p:sp>
        <p:nvSpPr>
          <p:cNvPr id="3" name="Content Placeholder 2"/>
          <p:cNvSpPr>
            <a:spLocks noGrp="1"/>
          </p:cNvSpPr>
          <p:nvPr>
            <p:ph idx="1"/>
          </p:nvPr>
        </p:nvSpPr>
        <p:spPr>
          <a:xfrm>
            <a:off x="364837" y="1082966"/>
            <a:ext cx="8229600" cy="4525963"/>
          </a:xfrm>
        </p:spPr>
        <p:txBody>
          <a:bodyPr/>
          <a:lstStyle/>
          <a:p>
            <a:r>
              <a:rPr lang="en-GB" sz="2000" dirty="0">
                <a:latin typeface="Arial "/>
              </a:rPr>
              <a:t>Static Equipment- cable trays, Sample X translation base, Imaging camera base</a:t>
            </a:r>
          </a:p>
          <a:p>
            <a:r>
              <a:rPr lang="en-GB" sz="2000" dirty="0">
                <a:latin typeface="Arial "/>
              </a:rPr>
              <a:t>Moving equipment – 3 movable sample environments </a:t>
            </a:r>
          </a:p>
          <a:p>
            <a:pPr lvl="1"/>
            <a:r>
              <a:rPr lang="en-GB" sz="2000" dirty="0">
                <a:latin typeface="Arial "/>
              </a:rPr>
              <a:t>Mechanical rig ( 500mm x 2300mm x 550mm)</a:t>
            </a:r>
          </a:p>
          <a:p>
            <a:pPr lvl="1"/>
            <a:r>
              <a:rPr lang="en-GB" sz="2000" dirty="0">
                <a:latin typeface="Arial "/>
              </a:rPr>
              <a:t>Tomography stage  (400mm x 1250mm x 550mm)</a:t>
            </a:r>
          </a:p>
          <a:p>
            <a:pPr lvl="1"/>
            <a:r>
              <a:rPr lang="en-GB" sz="2000" dirty="0">
                <a:latin typeface="Arial "/>
              </a:rPr>
              <a:t>User plinth  (400mm x 900mm x 550mm)</a:t>
            </a:r>
          </a:p>
          <a:p>
            <a:r>
              <a:rPr lang="en-GB" sz="2000" dirty="0">
                <a:latin typeface="Arial "/>
              </a:rPr>
              <a:t>Imaging camera</a:t>
            </a:r>
          </a:p>
        </p:txBody>
      </p:sp>
    </p:spTree>
    <p:extLst>
      <p:ext uri="{BB962C8B-B14F-4D97-AF65-F5344CB8AC3E}">
        <p14:creationId xmlns:p14="http://schemas.microsoft.com/office/powerpoint/2010/main" val="64324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2B52-44A5-454A-AD9A-4F0E4EA0A53A}"/>
              </a:ext>
            </a:extLst>
          </p:cNvPr>
          <p:cNvSpPr>
            <a:spLocks noGrp="1"/>
          </p:cNvSpPr>
          <p:nvPr>
            <p:ph type="title"/>
          </p:nvPr>
        </p:nvSpPr>
        <p:spPr/>
        <p:txBody>
          <a:bodyPr/>
          <a:lstStyle/>
          <a:p>
            <a:r>
              <a:rPr lang="en-GB" sz="2400" baseline="0" dirty="0"/>
              <a:t>DX 200 Yaskawa Robot Controller</a:t>
            </a:r>
            <a:br>
              <a:rPr lang="en-GB" baseline="0" dirty="0"/>
            </a:br>
            <a:r>
              <a:rPr lang="en-GB" b="0" baseline="0" dirty="0"/>
              <a:t>Functional safety unit- Currently uses 15 files, Active files are selected by safe input signals. Too many to al be active at once</a:t>
            </a:r>
            <a:endParaRPr lang="en-GB" dirty="0"/>
          </a:p>
        </p:txBody>
      </p:sp>
      <p:pic>
        <p:nvPicPr>
          <p:cNvPr id="5" name="Content Placeholder 4">
            <a:extLst>
              <a:ext uri="{FF2B5EF4-FFF2-40B4-BE49-F238E27FC236}">
                <a16:creationId xmlns:a16="http://schemas.microsoft.com/office/drawing/2014/main" id="{BF56C21B-411B-440B-9A78-D4A4E96CD680}"/>
              </a:ext>
            </a:extLst>
          </p:cNvPr>
          <p:cNvPicPr>
            <a:picLocks noGrp="1" noChangeAspect="1"/>
          </p:cNvPicPr>
          <p:nvPr>
            <p:ph idx="1"/>
          </p:nvPr>
        </p:nvPicPr>
        <p:blipFill>
          <a:blip r:embed="rId3"/>
          <a:stretch>
            <a:fillRect/>
          </a:stretch>
        </p:blipFill>
        <p:spPr>
          <a:xfrm>
            <a:off x="457200" y="1740494"/>
            <a:ext cx="8229600" cy="4245375"/>
          </a:xfrm>
        </p:spPr>
      </p:pic>
    </p:spTree>
    <p:extLst>
      <p:ext uri="{BB962C8B-B14F-4D97-AF65-F5344CB8AC3E}">
        <p14:creationId xmlns:p14="http://schemas.microsoft.com/office/powerpoint/2010/main" val="56229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000" dirty="0">
                <a:latin typeface="Arial "/>
              </a:rPr>
              <a:t>The Robot will provide digital outputs to the end station PLC for interlocking other machinery.</a:t>
            </a:r>
          </a:p>
          <a:p>
            <a:pPr marL="0" indent="0">
              <a:buNone/>
            </a:pPr>
            <a:endParaRPr lang="en-GB" sz="2000" dirty="0">
              <a:latin typeface="Arial "/>
            </a:endParaRPr>
          </a:p>
          <a:p>
            <a:r>
              <a:rPr lang="en-GB" sz="2000" dirty="0">
                <a:latin typeface="Arial "/>
              </a:rPr>
              <a:t>Interference zones should be setup to indicate when the Detector is within certain zones:</a:t>
            </a:r>
          </a:p>
          <a:p>
            <a:pPr lvl="2"/>
            <a:r>
              <a:rPr lang="en-GB" sz="2000" dirty="0">
                <a:latin typeface="Arial "/>
              </a:rPr>
              <a:t>When the detector is within the main translation stage envelope.</a:t>
            </a:r>
          </a:p>
          <a:p>
            <a:pPr lvl="2"/>
            <a:r>
              <a:rPr lang="en-GB" sz="2000" dirty="0">
                <a:latin typeface="Arial "/>
              </a:rPr>
              <a:t>When the detector is within the imaging camera stage space envelope.</a:t>
            </a:r>
          </a:p>
          <a:p>
            <a:pPr lvl="2"/>
            <a:r>
              <a:rPr lang="en-GB" sz="2000" dirty="0">
                <a:latin typeface="Arial "/>
              </a:rPr>
              <a:t>When the detector is home.</a:t>
            </a:r>
          </a:p>
          <a:p>
            <a:endParaRPr lang="en-GB" sz="2000" dirty="0">
              <a:latin typeface="Arial "/>
            </a:endParaRPr>
          </a:p>
        </p:txBody>
      </p:sp>
      <p:sp>
        <p:nvSpPr>
          <p:cNvPr id="4" name="Title 1"/>
          <p:cNvSpPr>
            <a:spLocks noGrp="1"/>
          </p:cNvSpPr>
          <p:nvPr>
            <p:ph type="title"/>
          </p:nvPr>
        </p:nvSpPr>
        <p:spPr/>
        <p:txBody>
          <a:bodyPr/>
          <a:lstStyle/>
          <a:p>
            <a:r>
              <a:rPr lang="en-GB" sz="2400" baseline="0" dirty="0"/>
              <a:t>DX 200 </a:t>
            </a:r>
            <a:r>
              <a:rPr lang="en-GB" sz="2400" baseline="0" dirty="0" err="1"/>
              <a:t>Yaskawa</a:t>
            </a:r>
            <a:r>
              <a:rPr lang="en-GB" sz="2400" baseline="0" dirty="0"/>
              <a:t> Robot Controller</a:t>
            </a:r>
            <a:br>
              <a:rPr lang="en-GB" baseline="0" dirty="0"/>
            </a:br>
            <a:br>
              <a:rPr lang="en-GB" baseline="0" dirty="0"/>
            </a:br>
            <a:r>
              <a:rPr lang="en-GB" sz="2000" b="0" baseline="0" dirty="0"/>
              <a:t>And Don’t get hit by</a:t>
            </a:r>
            <a:endParaRPr lang="en-GB" sz="2000" dirty="0"/>
          </a:p>
        </p:txBody>
      </p:sp>
    </p:spTree>
    <p:extLst>
      <p:ext uri="{BB962C8B-B14F-4D97-AF65-F5344CB8AC3E}">
        <p14:creationId xmlns:p14="http://schemas.microsoft.com/office/powerpoint/2010/main" val="183176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7E65-DDAA-47D9-BA3B-57C89D1778C1}"/>
              </a:ext>
            </a:extLst>
          </p:cNvPr>
          <p:cNvSpPr>
            <a:spLocks noGrp="1"/>
          </p:cNvSpPr>
          <p:nvPr>
            <p:ph type="title"/>
          </p:nvPr>
        </p:nvSpPr>
        <p:spPr/>
        <p:txBody>
          <a:bodyPr/>
          <a:lstStyle/>
          <a:p>
            <a:r>
              <a:rPr lang="en-GB" sz="1800" baseline="0" dirty="0"/>
              <a:t>DX 200 Yaskawa Robot Controller</a:t>
            </a:r>
            <a:br>
              <a:rPr lang="en-GB" baseline="0" dirty="0"/>
            </a:br>
            <a:br>
              <a:rPr lang="en-GB" baseline="0" dirty="0"/>
            </a:br>
            <a:r>
              <a:rPr lang="en-GB" sz="1600" b="0" baseline="0" dirty="0"/>
              <a:t>And Don’t get hit by.. The axes which must not occupy the same space as the detector are separately monitored by absolute encoders (SSI). Depending upon ranges Safety </a:t>
            </a:r>
            <a:r>
              <a:rPr lang="en-GB" sz="1600" b="0" baseline="0" dirty="0" err="1"/>
              <a:t>i</a:t>
            </a:r>
            <a:r>
              <a:rPr lang="en-GB" sz="1600" b="0" baseline="0" dirty="0"/>
              <a:t>/o interact with the safety unit of the robot</a:t>
            </a:r>
            <a:endParaRPr lang="en-GB" dirty="0"/>
          </a:p>
        </p:txBody>
      </p:sp>
      <p:pic>
        <p:nvPicPr>
          <p:cNvPr id="5" name="Content Placeholder 4">
            <a:extLst>
              <a:ext uri="{FF2B5EF4-FFF2-40B4-BE49-F238E27FC236}">
                <a16:creationId xmlns:a16="http://schemas.microsoft.com/office/drawing/2014/main" id="{875D5396-5B80-4925-8375-FB886B6FC3C2}"/>
              </a:ext>
            </a:extLst>
          </p:cNvPr>
          <p:cNvPicPr>
            <a:picLocks noGrp="1" noChangeAspect="1"/>
          </p:cNvPicPr>
          <p:nvPr>
            <p:ph idx="1"/>
          </p:nvPr>
        </p:nvPicPr>
        <p:blipFill>
          <a:blip r:embed="rId2"/>
          <a:stretch>
            <a:fillRect/>
          </a:stretch>
        </p:blipFill>
        <p:spPr>
          <a:xfrm>
            <a:off x="457200" y="1729429"/>
            <a:ext cx="8229600" cy="4267505"/>
          </a:xfrm>
        </p:spPr>
      </p:pic>
    </p:spTree>
    <p:extLst>
      <p:ext uri="{BB962C8B-B14F-4D97-AF65-F5344CB8AC3E}">
        <p14:creationId xmlns:p14="http://schemas.microsoft.com/office/powerpoint/2010/main" val="4042513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Functionality Summary</a:t>
            </a:r>
            <a:br>
              <a:rPr lang="en-GB" dirty="0"/>
            </a:br>
            <a:br>
              <a:rPr lang="en-GB" sz="2000" dirty="0"/>
            </a:br>
            <a:r>
              <a:rPr lang="en-GB" sz="2000" dirty="0"/>
              <a:t>There will be 3 modes of operation</a:t>
            </a:r>
            <a:br>
              <a:rPr lang="en-GB" dirty="0"/>
            </a:br>
            <a:endParaRPr lang="en-GB" dirty="0"/>
          </a:p>
        </p:txBody>
      </p:sp>
      <p:sp>
        <p:nvSpPr>
          <p:cNvPr id="3" name="Content Placeholder 2"/>
          <p:cNvSpPr>
            <a:spLocks noGrp="1"/>
          </p:cNvSpPr>
          <p:nvPr>
            <p:ph idx="1"/>
          </p:nvPr>
        </p:nvSpPr>
        <p:spPr>
          <a:xfrm>
            <a:off x="457200" y="1320800"/>
            <a:ext cx="8229600" cy="4805365"/>
          </a:xfrm>
          <a:solidFill>
            <a:schemeClr val="bg1">
              <a:alpha val="75000"/>
            </a:schemeClr>
          </a:solidFill>
        </p:spPr>
        <p:txBody>
          <a:bodyPr/>
          <a:lstStyle/>
          <a:p>
            <a:r>
              <a:rPr lang="en-GB" sz="2000" dirty="0">
                <a:latin typeface="Arial "/>
              </a:rPr>
              <a:t>1 Automatic Full Speed. </a:t>
            </a:r>
            <a:br>
              <a:rPr lang="en-GB" sz="2000" dirty="0">
                <a:latin typeface="Arial "/>
              </a:rPr>
            </a:br>
            <a:r>
              <a:rPr lang="en-GB" sz="2000" dirty="0">
                <a:latin typeface="Arial "/>
              </a:rPr>
              <a:t>ONLY when hutch searched and locked. Position requests via EPICS. 2 radii 600mm and 300mm in 5degree increments. Detector face rotation +/-45 degree. Robot operates at  programmed speed.</a:t>
            </a:r>
          </a:p>
          <a:p>
            <a:endParaRPr lang="en-GB" sz="2000" dirty="0">
              <a:latin typeface="Arial "/>
            </a:endParaRPr>
          </a:p>
          <a:p>
            <a:r>
              <a:rPr lang="en-GB" sz="2000" dirty="0">
                <a:latin typeface="Arial "/>
              </a:rPr>
              <a:t>2 Automatic safe speed. For doing set up checks</a:t>
            </a:r>
            <a:br>
              <a:rPr lang="en-GB" sz="2000" dirty="0">
                <a:latin typeface="Arial "/>
              </a:rPr>
            </a:br>
            <a:r>
              <a:rPr lang="en-GB" sz="2000" dirty="0">
                <a:latin typeface="Arial "/>
              </a:rPr>
              <a:t>Position requests via EPICS. Movement ONLY if the end station PLC allow it. Robot can only operate a safe speed or slower. Key controlled access from PBS. Trained Diamond personnel only</a:t>
            </a:r>
          </a:p>
          <a:p>
            <a:endParaRPr lang="en-GB" sz="2000" dirty="0">
              <a:latin typeface="Arial "/>
            </a:endParaRPr>
          </a:p>
          <a:p>
            <a:r>
              <a:rPr lang="en-GB" sz="2000" dirty="0">
                <a:latin typeface="Arial "/>
              </a:rPr>
              <a:t>3 Teach Mode. For programming and recovery of the robot system</a:t>
            </a:r>
            <a:br>
              <a:rPr lang="en-GB" sz="2000" dirty="0">
                <a:latin typeface="Arial "/>
              </a:rPr>
            </a:br>
            <a:r>
              <a:rPr lang="en-GB" sz="2000" dirty="0">
                <a:latin typeface="Arial "/>
              </a:rPr>
              <a:t>Pendant controlled. Pendant in locked ‘safe’ key controlled by PBS. Trained Diamond staff only</a:t>
            </a:r>
          </a:p>
          <a:p>
            <a:pPr marL="0" indent="0">
              <a:buNone/>
            </a:pPr>
            <a:endParaRPr lang="en-GB" sz="2000" dirty="0">
              <a:latin typeface="Arial "/>
            </a:endParaRPr>
          </a:p>
          <a:p>
            <a:pPr marL="0" indent="0">
              <a:buNone/>
            </a:pPr>
            <a:endParaRPr lang="en-GB" sz="2000" dirty="0">
              <a:latin typeface="Arial "/>
            </a:endParaRPr>
          </a:p>
          <a:p>
            <a:endParaRPr lang="en-GB" sz="2000" dirty="0">
              <a:latin typeface="Arial "/>
            </a:endParaRPr>
          </a:p>
        </p:txBody>
      </p:sp>
    </p:spTree>
    <p:extLst>
      <p:ext uri="{BB962C8B-B14F-4D97-AF65-F5344CB8AC3E}">
        <p14:creationId xmlns:p14="http://schemas.microsoft.com/office/powerpoint/2010/main" val="153389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C748-1653-4D6D-9A0B-1CA433EF7E8D}"/>
              </a:ext>
            </a:extLst>
          </p:cNvPr>
          <p:cNvSpPr>
            <a:spLocks noGrp="1"/>
          </p:cNvSpPr>
          <p:nvPr>
            <p:ph type="title"/>
          </p:nvPr>
        </p:nvSpPr>
        <p:spPr/>
        <p:txBody>
          <a:bodyPr/>
          <a:lstStyle/>
          <a:p>
            <a:r>
              <a:rPr lang="en-GB" sz="3600" dirty="0"/>
              <a:t>Robot Control layers</a:t>
            </a:r>
          </a:p>
        </p:txBody>
      </p:sp>
      <p:pic>
        <p:nvPicPr>
          <p:cNvPr id="5" name="Content Placeholder 4">
            <a:extLst>
              <a:ext uri="{FF2B5EF4-FFF2-40B4-BE49-F238E27FC236}">
                <a16:creationId xmlns:a16="http://schemas.microsoft.com/office/drawing/2014/main" id="{1FE1873B-4FB3-43B7-8EC2-658F42355480}"/>
              </a:ext>
            </a:extLst>
          </p:cNvPr>
          <p:cNvPicPr>
            <a:picLocks noGrp="1" noChangeAspect="1"/>
          </p:cNvPicPr>
          <p:nvPr>
            <p:ph idx="1"/>
          </p:nvPr>
        </p:nvPicPr>
        <p:blipFill>
          <a:blip r:embed="rId3"/>
          <a:stretch>
            <a:fillRect/>
          </a:stretch>
        </p:blipFill>
        <p:spPr>
          <a:xfrm>
            <a:off x="375138" y="1277816"/>
            <a:ext cx="8392049" cy="5171764"/>
          </a:xfrm>
        </p:spPr>
      </p:pic>
    </p:spTree>
    <p:extLst>
      <p:ext uri="{BB962C8B-B14F-4D97-AF65-F5344CB8AC3E}">
        <p14:creationId xmlns:p14="http://schemas.microsoft.com/office/powerpoint/2010/main" val="348867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1D8D-19BD-49E5-9440-9AF5B367C749}"/>
              </a:ext>
            </a:extLst>
          </p:cNvPr>
          <p:cNvSpPr>
            <a:spLocks noGrp="1"/>
          </p:cNvSpPr>
          <p:nvPr>
            <p:ph type="title"/>
          </p:nvPr>
        </p:nvSpPr>
        <p:spPr>
          <a:xfrm>
            <a:off x="457200" y="1063228"/>
            <a:ext cx="8229600" cy="375047"/>
          </a:xfrm>
        </p:spPr>
        <p:txBody>
          <a:bodyPr vert="horz" wrap="square" lIns="68580" tIns="34290" rIns="68580" bIns="34290" numCol="1" anchor="ctr" anchorCtr="0" compatLnSpc="1">
            <a:prstTxWarp prst="textNoShape">
              <a:avLst/>
            </a:prstTxWarp>
            <a:noAutofit/>
          </a:bodyPr>
          <a:lstStyle/>
          <a:p>
            <a:r>
              <a:rPr lang="en-GB" sz="3600" dirty="0"/>
              <a:t>Implementation - Control System</a:t>
            </a:r>
          </a:p>
        </p:txBody>
      </p:sp>
      <p:sp>
        <p:nvSpPr>
          <p:cNvPr id="4" name="Content Placeholder 3">
            <a:extLst>
              <a:ext uri="{FF2B5EF4-FFF2-40B4-BE49-F238E27FC236}">
                <a16:creationId xmlns:a16="http://schemas.microsoft.com/office/drawing/2014/main" id="{0D706E63-B744-4C60-B6AD-BFD77B96B55D}"/>
              </a:ext>
            </a:extLst>
          </p:cNvPr>
          <p:cNvSpPr txBox="1">
            <a:spLocks/>
          </p:cNvSpPr>
          <p:nvPr/>
        </p:nvSpPr>
        <p:spPr bwMode="auto">
          <a:xfrm>
            <a:off x="468313" y="1548460"/>
            <a:ext cx="624901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Autofit/>
          </a:bodyPr>
          <a:lstStyle>
            <a:lvl1pPr marL="342900" indent="-342900" algn="l" rtl="0" fontAlgn="base">
              <a:spcBef>
                <a:spcPct val="20000"/>
              </a:spcBef>
              <a:spcAft>
                <a:spcPct val="0"/>
              </a:spcAft>
              <a:buChar char="•"/>
              <a:defRPr sz="2400">
                <a:solidFill>
                  <a:srgbClr val="FFFF66"/>
                </a:solidFill>
                <a:latin typeface="+mn-lt"/>
                <a:ea typeface="+mn-ea"/>
                <a:cs typeface="+mn-cs"/>
              </a:defRPr>
            </a:lvl1pPr>
            <a:lvl2pPr marL="742950" indent="-285750" algn="l" rtl="0" fontAlgn="base">
              <a:spcBef>
                <a:spcPct val="20000"/>
              </a:spcBef>
              <a:spcAft>
                <a:spcPct val="0"/>
              </a:spcAft>
              <a:buChar char="–"/>
              <a:defRPr sz="2400">
                <a:solidFill>
                  <a:srgbClr val="FFFF66"/>
                </a:solidFill>
                <a:latin typeface="+mn-lt"/>
                <a:cs typeface="+mn-cs"/>
              </a:defRPr>
            </a:lvl2pPr>
            <a:lvl3pPr marL="1143000" indent="-228600" algn="l" rtl="0" fontAlgn="base">
              <a:spcBef>
                <a:spcPct val="20000"/>
              </a:spcBef>
              <a:spcAft>
                <a:spcPct val="0"/>
              </a:spcAft>
              <a:buChar char="•"/>
              <a:defRPr sz="2400">
                <a:solidFill>
                  <a:srgbClr val="FFFF66"/>
                </a:solidFill>
                <a:latin typeface="+mn-lt"/>
                <a:cs typeface="+mn-cs"/>
              </a:defRPr>
            </a:lvl3pPr>
            <a:lvl4pPr marL="1600200" indent="-228600" algn="l" rtl="0" fontAlgn="base">
              <a:spcBef>
                <a:spcPct val="20000"/>
              </a:spcBef>
              <a:spcAft>
                <a:spcPct val="0"/>
              </a:spcAft>
              <a:buChar char="–"/>
              <a:defRPr sz="2400">
                <a:solidFill>
                  <a:srgbClr val="FFFF66"/>
                </a:solidFill>
                <a:latin typeface="+mn-lt"/>
                <a:cs typeface="+mn-cs"/>
              </a:defRPr>
            </a:lvl4pPr>
            <a:lvl5pPr marL="2057400" indent="-228600" algn="l" rtl="0" fontAlgn="base">
              <a:spcBef>
                <a:spcPct val="20000"/>
              </a:spcBef>
              <a:spcAft>
                <a:spcPct val="0"/>
              </a:spcAft>
              <a:buChar char="»"/>
              <a:defRPr sz="2400">
                <a:solidFill>
                  <a:srgbClr val="FFFF66"/>
                </a:solidFill>
                <a:latin typeface="+mn-lt"/>
                <a:cs typeface="+mn-cs"/>
              </a:defRPr>
            </a:lvl5pPr>
            <a:lvl6pPr marL="2514600" indent="-228600" algn="l" rtl="0" fontAlgn="base">
              <a:spcBef>
                <a:spcPct val="20000"/>
              </a:spcBef>
              <a:spcAft>
                <a:spcPct val="0"/>
              </a:spcAft>
              <a:buChar char="»"/>
              <a:defRPr sz="2400">
                <a:solidFill>
                  <a:srgbClr val="FFFF66"/>
                </a:solidFill>
                <a:latin typeface="+mn-lt"/>
                <a:cs typeface="+mn-cs"/>
              </a:defRPr>
            </a:lvl6pPr>
            <a:lvl7pPr marL="2971800" indent="-228600" algn="l" rtl="0" fontAlgn="base">
              <a:spcBef>
                <a:spcPct val="20000"/>
              </a:spcBef>
              <a:spcAft>
                <a:spcPct val="0"/>
              </a:spcAft>
              <a:buChar char="»"/>
              <a:defRPr sz="2400">
                <a:solidFill>
                  <a:srgbClr val="FFFF66"/>
                </a:solidFill>
                <a:latin typeface="+mn-lt"/>
                <a:cs typeface="+mn-cs"/>
              </a:defRPr>
            </a:lvl7pPr>
            <a:lvl8pPr marL="3429000" indent="-228600" algn="l" rtl="0" fontAlgn="base">
              <a:spcBef>
                <a:spcPct val="20000"/>
              </a:spcBef>
              <a:spcAft>
                <a:spcPct val="0"/>
              </a:spcAft>
              <a:buChar char="»"/>
              <a:defRPr sz="2400">
                <a:solidFill>
                  <a:srgbClr val="FFFF66"/>
                </a:solidFill>
                <a:latin typeface="+mn-lt"/>
                <a:cs typeface="+mn-cs"/>
              </a:defRPr>
            </a:lvl8pPr>
            <a:lvl9pPr marL="3886200" indent="-228600" algn="l" rtl="0" fontAlgn="base">
              <a:spcBef>
                <a:spcPct val="20000"/>
              </a:spcBef>
              <a:spcAft>
                <a:spcPct val="0"/>
              </a:spcAft>
              <a:buChar char="»"/>
              <a:defRPr sz="2400">
                <a:solidFill>
                  <a:srgbClr val="FFFF66"/>
                </a:solidFill>
                <a:latin typeface="+mn-lt"/>
                <a:cs typeface="+mn-cs"/>
              </a:defRPr>
            </a:lvl9pPr>
          </a:lstStyle>
          <a:p>
            <a:r>
              <a:rPr lang="en-GB" sz="1800" kern="0" dirty="0">
                <a:solidFill>
                  <a:schemeClr val="tx1"/>
                </a:solidFill>
                <a:latin typeface="Arial" panose="020B0604020202020204" pitchFamily="34" charset="0"/>
                <a:cs typeface="Arial" panose="020B0604020202020204" pitchFamily="34" charset="0"/>
              </a:rPr>
              <a:t>FSU needs more than 7 settings for keep out zones</a:t>
            </a:r>
          </a:p>
          <a:p>
            <a:r>
              <a:rPr lang="en-GB" sz="1800" kern="0" dirty="0">
                <a:solidFill>
                  <a:schemeClr val="tx1"/>
                </a:solidFill>
                <a:latin typeface="Arial" panose="020B0604020202020204" pitchFamily="34" charset="0"/>
                <a:cs typeface="Arial" panose="020B0604020202020204" pitchFamily="34" charset="0"/>
              </a:rPr>
              <a:t>DX200 Can’t support EPICS Comms and Safety Fieldbus (needs another LAN port)</a:t>
            </a:r>
          </a:p>
          <a:p>
            <a:r>
              <a:rPr lang="en-GB" sz="1800" kern="0" dirty="0">
                <a:solidFill>
                  <a:schemeClr val="tx1"/>
                </a:solidFill>
                <a:latin typeface="Arial" panose="020B0604020202020204" pitchFamily="34" charset="0"/>
                <a:cs typeface="Arial" panose="020B0604020202020204" pitchFamily="34" charset="0"/>
              </a:rPr>
              <a:t>New plan to send data via the PLC</a:t>
            </a:r>
          </a:p>
          <a:p>
            <a:endParaRPr lang="en-GB" sz="1800" kern="0" dirty="0">
              <a:solidFill>
                <a:schemeClr val="tx1"/>
              </a:solidFill>
              <a:latin typeface="Arial" panose="020B0604020202020204" pitchFamily="34" charset="0"/>
              <a:cs typeface="Arial" panose="020B0604020202020204" pitchFamily="34" charset="0"/>
            </a:endParaRPr>
          </a:p>
          <a:p>
            <a:r>
              <a:rPr lang="en-GB" sz="1800" kern="0" dirty="0">
                <a:solidFill>
                  <a:schemeClr val="tx1"/>
                </a:solidFill>
                <a:latin typeface="Arial" panose="020B0604020202020204" pitchFamily="34" charset="0"/>
                <a:cs typeface="Arial" panose="020B0604020202020204" pitchFamily="34" charset="0"/>
              </a:rPr>
              <a:t>PLC used as intermediary to send and receive position request data.</a:t>
            </a:r>
          </a:p>
          <a:p>
            <a:r>
              <a:rPr lang="en-GB" sz="1800" kern="0" dirty="0">
                <a:solidFill>
                  <a:schemeClr val="tx1"/>
                </a:solidFill>
                <a:latin typeface="Arial" panose="020B0604020202020204" pitchFamily="34" charset="0"/>
                <a:cs typeface="Arial" panose="020B0604020202020204" pitchFamily="34" charset="0"/>
              </a:rPr>
              <a:t>PLC communicates using Ethernet I/P</a:t>
            </a:r>
          </a:p>
          <a:p>
            <a:r>
              <a:rPr lang="en-GB" sz="1800" kern="0" dirty="0">
                <a:solidFill>
                  <a:schemeClr val="tx1"/>
                </a:solidFill>
                <a:latin typeface="Arial" panose="020B0604020202020204" pitchFamily="34" charset="0"/>
                <a:cs typeface="Arial" panose="020B0604020202020204" pitchFamily="34" charset="0"/>
              </a:rPr>
              <a:t>PLC is Omron </a:t>
            </a:r>
            <a:r>
              <a:rPr lang="en-GB" sz="1800" kern="0" dirty="0" err="1">
                <a:solidFill>
                  <a:schemeClr val="tx1"/>
                </a:solidFill>
                <a:latin typeface="Arial" panose="020B0604020202020204" pitchFamily="34" charset="0"/>
                <a:cs typeface="Arial" panose="020B0604020202020204" pitchFamily="34" charset="0"/>
              </a:rPr>
              <a:t>NX</a:t>
            </a:r>
            <a:r>
              <a:rPr lang="en-GB" sz="1800" kern="0" dirty="0">
                <a:solidFill>
                  <a:schemeClr val="tx1"/>
                </a:solidFill>
                <a:latin typeface="Arial" panose="020B0604020202020204" pitchFamily="34" charset="0"/>
                <a:cs typeface="Arial" panose="020B0604020202020204" pitchFamily="34" charset="0"/>
              </a:rPr>
              <a:t> series with a Safety CPU</a:t>
            </a:r>
          </a:p>
          <a:p>
            <a:r>
              <a:rPr lang="en-GB" sz="1800" kern="0" dirty="0">
                <a:solidFill>
                  <a:schemeClr val="tx1"/>
                </a:solidFill>
                <a:latin typeface="Arial" panose="020B0604020202020204" pitchFamily="34" charset="0"/>
                <a:cs typeface="Arial" panose="020B0604020202020204" pitchFamily="34" charset="0"/>
              </a:rPr>
              <a:t>PLC can limit the values for position requests</a:t>
            </a:r>
            <a:r>
              <a:rPr lang="en-GB" sz="1800" kern="0" dirty="0">
                <a:solidFill>
                  <a:schemeClr val="tx1"/>
                </a:solidFill>
                <a:highlight>
                  <a:srgbClr val="FFFF00"/>
                </a:highligh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1972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CECF-CE91-419E-AEF5-8B10145953C1}"/>
              </a:ext>
            </a:extLst>
          </p:cNvPr>
          <p:cNvSpPr>
            <a:spLocks noGrp="1"/>
          </p:cNvSpPr>
          <p:nvPr>
            <p:ph type="title"/>
          </p:nvPr>
        </p:nvSpPr>
        <p:spPr/>
        <p:txBody>
          <a:bodyPr/>
          <a:lstStyle/>
          <a:p>
            <a:r>
              <a:rPr lang="en-GB" sz="3600" dirty="0"/>
              <a:t>User EPICS Interface</a:t>
            </a:r>
          </a:p>
        </p:txBody>
      </p:sp>
      <p:sp>
        <p:nvSpPr>
          <p:cNvPr id="4" name="Rectangle 1">
            <a:extLst>
              <a:ext uri="{FF2B5EF4-FFF2-40B4-BE49-F238E27FC236}">
                <a16:creationId xmlns:a16="http://schemas.microsoft.com/office/drawing/2014/main" id="{ABA6B4E7-19D8-4A8A-B2CA-B0299CB11504}"/>
              </a:ext>
            </a:extLst>
          </p:cNvPr>
          <p:cNvSpPr>
            <a:spLocks noGrp="1" noChangeArrowheads="1"/>
          </p:cNvSpPr>
          <p:nvPr>
            <p:ph idx="1"/>
          </p:nvPr>
        </p:nvSpPr>
        <p:spPr bwMode="auto">
          <a:xfrm>
            <a:off x="409935" y="537083"/>
            <a:ext cx="8241359" cy="318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DISPLAY CURRENT STATUS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Position feedback of the arm:</a:t>
            </a:r>
            <a:r>
              <a:rPr kumimoji="0" lang="en-US" altLang="en-US" sz="1800" b="0" i="0" u="none" strike="noStrike" cap="none" normalizeH="0" baseline="0" dirty="0">
                <a:ln>
                  <a:noFill/>
                </a:ln>
                <a:solidFill>
                  <a:schemeClr val="tx1"/>
                </a:solidFill>
                <a:effectLst/>
                <a:latin typeface="Arial" panose="020B0604020202020204" pitchFamily="34" charset="0"/>
              </a:rPr>
              <a:t> gives the current position of the robot, both in:</a:t>
            </a:r>
          </a:p>
          <a:p>
            <a:pPr marL="300038" lvl="1" indent="0" eaLnBrk="0" hangingPunct="0">
              <a:spcBef>
                <a:spcPct val="0"/>
              </a:spcBef>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Cartesian coordinates (</a:t>
            </a:r>
            <a:r>
              <a:rPr kumimoji="0" lang="en-US" altLang="en-US" sz="1500" b="0" i="0" u="none" strike="noStrike" cap="none" normalizeH="0" baseline="0" dirty="0" err="1">
                <a:ln>
                  <a:noFill/>
                </a:ln>
                <a:solidFill>
                  <a:schemeClr val="tx1"/>
                </a:solidFill>
                <a:effectLst/>
                <a:latin typeface="Arial" panose="020B0604020202020204" pitchFamily="34" charset="0"/>
              </a:rPr>
              <a:t>x,y,z,rx,ry,rz</a:t>
            </a:r>
            <a:r>
              <a:rPr kumimoji="0" lang="en-US" altLang="en-US" sz="1500" b="0" i="0" u="none" strike="noStrike" cap="none" normalizeH="0" baseline="0" dirty="0">
                <a:ln>
                  <a:noFill/>
                </a:ln>
                <a:solidFill>
                  <a:schemeClr val="tx1"/>
                </a:solidFill>
                <a:effectLst/>
                <a:latin typeface="Arial" panose="020B0604020202020204" pitchFamily="34" charset="0"/>
              </a:rPr>
              <a:t>)</a:t>
            </a:r>
          </a:p>
          <a:p>
            <a:pPr marL="300038" lvl="1" indent="0" eaLnBrk="0" hangingPunct="0">
              <a:spcBef>
                <a:spcPct val="0"/>
              </a:spcBef>
              <a:buFontTx/>
              <a:buChar char="•"/>
            </a:pPr>
            <a:r>
              <a:rPr kumimoji="0" lang="en-US" altLang="en-US" sz="1500" b="0" i="0" u="none" strike="noStrike" cap="none" normalizeH="0" baseline="0" dirty="0">
                <a:ln>
                  <a:noFill/>
                </a:ln>
                <a:solidFill>
                  <a:schemeClr val="tx1"/>
                </a:solidFill>
                <a:effectLst/>
                <a:latin typeface="Arial" panose="020B0604020202020204" pitchFamily="34" charset="0"/>
              </a:rPr>
              <a:t>Detector coordinates (Alpha, Beta, Gamma, Radius)</a:t>
            </a:r>
          </a:p>
          <a:p>
            <a:pPr marL="300038" lvl="1" indent="0" eaLnBrk="0" hangingPunct="0">
              <a:spcBef>
                <a:spcPct val="0"/>
              </a:spcBef>
              <a:buNone/>
            </a:pP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Current status:</a:t>
            </a:r>
            <a:r>
              <a:rPr kumimoji="0" lang="en-US" altLang="en-US" sz="1800" b="0" i="0" u="none" strike="noStrike" cap="none" normalizeH="0" baseline="0" dirty="0">
                <a:ln>
                  <a:noFill/>
                </a:ln>
                <a:solidFill>
                  <a:schemeClr val="tx1"/>
                </a:solidFill>
                <a:effectLst/>
                <a:latin typeface="Arial" panose="020B0604020202020204" pitchFamily="34" charset="0"/>
              </a:rPr>
              <a:t> Status of the system, including related beamline components</a:t>
            </a:r>
          </a:p>
          <a:p>
            <a:pPr marL="300038" lvl="1" indent="0" eaLnBrk="0" hangingPunct="0">
              <a:spcBef>
                <a:spcPct val="0"/>
              </a:spcBef>
              <a:buFontTx/>
              <a:buChar char="•"/>
            </a:pPr>
            <a:r>
              <a:rPr kumimoji="0" lang="en-US" altLang="en-US" sz="1500" b="1" i="0" u="none" strike="noStrike" cap="none" normalizeH="0" baseline="0" dirty="0">
                <a:ln>
                  <a:noFill/>
                </a:ln>
                <a:solidFill>
                  <a:schemeClr val="tx1"/>
                </a:solidFill>
                <a:effectLst/>
                <a:latin typeface="Arial" panose="020B0604020202020204" pitchFamily="34" charset="0"/>
              </a:rPr>
              <a:t>Robot arm status</a:t>
            </a:r>
            <a:r>
              <a:rPr kumimoji="0" lang="en-US" altLang="en-US" sz="1500" b="0" i="0" u="none" strike="noStrike" cap="none" normalizeH="0" baseline="0" dirty="0">
                <a:ln>
                  <a:noFill/>
                </a:ln>
                <a:solidFill>
                  <a:schemeClr val="tx1"/>
                </a:solidFill>
                <a:effectLst/>
                <a:latin typeface="Arial" panose="020B0604020202020204" pitchFamily="34" charset="0"/>
              </a:rPr>
              <a:t>, such as servo status, movement, and errors.</a:t>
            </a:r>
          </a:p>
          <a:p>
            <a:pPr marL="300038" lvl="1" indent="0" eaLnBrk="0" hangingPunct="0">
              <a:spcBef>
                <a:spcPct val="0"/>
              </a:spcBef>
              <a:buFontTx/>
              <a:buChar char="•"/>
            </a:pPr>
            <a:r>
              <a:rPr kumimoji="0" lang="en-US" altLang="en-US" sz="1500" b="1" i="0" u="none" strike="noStrike" cap="none" normalizeH="0" baseline="0" dirty="0">
                <a:ln>
                  <a:noFill/>
                </a:ln>
                <a:solidFill>
                  <a:schemeClr val="tx1"/>
                </a:solidFill>
                <a:effectLst/>
                <a:latin typeface="Arial" panose="020B0604020202020204" pitchFamily="34" charset="0"/>
              </a:rPr>
              <a:t>Interlocks</a:t>
            </a:r>
            <a:r>
              <a:rPr kumimoji="0" lang="en-US" altLang="en-US" sz="1500" b="0" i="0" u="none" strike="noStrike" cap="none" normalizeH="0" baseline="0" dirty="0">
                <a:ln>
                  <a:noFill/>
                </a:ln>
                <a:solidFill>
                  <a:schemeClr val="tx1"/>
                </a:solidFill>
                <a:effectLst/>
                <a:latin typeface="Arial" panose="020B0604020202020204" pitchFamily="34" charset="0"/>
              </a:rPr>
              <a:t>, including Base X and Imaging Table.</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7A8C4A9B-50DE-460E-91DD-6F8B25911BC6}"/>
              </a:ext>
            </a:extLst>
          </p:cNvPr>
          <p:cNvPicPr>
            <a:picLocks noChangeAspect="1"/>
          </p:cNvPicPr>
          <p:nvPr/>
        </p:nvPicPr>
        <p:blipFill>
          <a:blip r:embed="rId3"/>
          <a:stretch>
            <a:fillRect/>
          </a:stretch>
        </p:blipFill>
        <p:spPr>
          <a:xfrm>
            <a:off x="1984325" y="2842015"/>
            <a:ext cx="5092580" cy="4015985"/>
          </a:xfrm>
          <a:prstGeom prst="rect">
            <a:avLst/>
          </a:prstGeom>
        </p:spPr>
      </p:pic>
    </p:spTree>
    <p:extLst>
      <p:ext uri="{BB962C8B-B14F-4D97-AF65-F5344CB8AC3E}">
        <p14:creationId xmlns:p14="http://schemas.microsoft.com/office/powerpoint/2010/main" val="1119626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3371-6567-4468-B2E1-CBCC053D405C}"/>
              </a:ext>
            </a:extLst>
          </p:cNvPr>
          <p:cNvSpPr>
            <a:spLocks noGrp="1"/>
          </p:cNvSpPr>
          <p:nvPr>
            <p:ph type="title"/>
          </p:nvPr>
        </p:nvSpPr>
        <p:spPr/>
        <p:txBody>
          <a:bodyPr/>
          <a:lstStyle/>
          <a:p>
            <a:r>
              <a:rPr kumimoji="0" lang="en-GB" sz="3600" b="1" i="0" u="none" strike="noStrike" kern="0" cap="none" spc="0" normalizeH="0" baseline="30000" noProof="0" dirty="0">
                <a:ln>
                  <a:noFill/>
                </a:ln>
                <a:solidFill>
                  <a:srgbClr val="000000"/>
                </a:solidFill>
                <a:effectLst/>
                <a:uLnTx/>
                <a:uFillTx/>
                <a:latin typeface="Arial-BoldMT"/>
                <a:ea typeface="+mj-ea"/>
                <a:cs typeface="+mj-cs"/>
              </a:rPr>
              <a:t>User EPICS Interface</a:t>
            </a:r>
            <a:endParaRPr lang="en-GB" dirty="0"/>
          </a:p>
        </p:txBody>
      </p:sp>
      <p:sp>
        <p:nvSpPr>
          <p:cNvPr id="3" name="Content Placeholder 2">
            <a:extLst>
              <a:ext uri="{FF2B5EF4-FFF2-40B4-BE49-F238E27FC236}">
                <a16:creationId xmlns:a16="http://schemas.microsoft.com/office/drawing/2014/main" id="{01B5D861-8A5B-4D3C-96E0-A67E0967C9F1}"/>
              </a:ext>
            </a:extLst>
          </p:cNvPr>
          <p:cNvSpPr>
            <a:spLocks noGrp="1"/>
          </p:cNvSpPr>
          <p:nvPr>
            <p:ph idx="1"/>
          </p:nvPr>
        </p:nvSpPr>
        <p:spPr>
          <a:solidFill>
            <a:schemeClr val="bg1">
              <a:alpha val="75000"/>
            </a:schemeClr>
          </a:solidFill>
        </p:spPr>
        <p:txBody>
          <a:bodyPr/>
          <a:lstStyle/>
          <a:p>
            <a:pPr>
              <a:buFont typeface="Arial" panose="020B0604020202020204" pitchFamily="34" charset="0"/>
              <a:buChar char="•"/>
            </a:pPr>
            <a:r>
              <a:rPr lang="en-GB" sz="1800" b="1" dirty="0">
                <a:latin typeface="Arial" panose="020B0604020202020204" pitchFamily="34" charset="0"/>
                <a:cs typeface="Arial" panose="020B0604020202020204" pitchFamily="34" charset="0"/>
              </a:rPr>
              <a:t>Commands for operating the robot:</a:t>
            </a:r>
            <a:r>
              <a:rPr lang="en-GB" sz="1800" dirty="0">
                <a:latin typeface="Arial" panose="020B0604020202020204" pitchFamily="34" charset="0"/>
                <a:cs typeface="Arial" panose="020B0604020202020204" pitchFamily="34" charset="0"/>
              </a:rPr>
              <a:t> These are the commands to operate the robot arm, such </a:t>
            </a:r>
            <a:r>
              <a:rPr lang="en-GB" sz="1800" dirty="0" err="1">
                <a:latin typeface="Arial" panose="020B0604020202020204" pitchFamily="34" charset="0"/>
                <a:cs typeface="Arial" panose="020B0604020202020204" pitchFamily="34" charset="0"/>
              </a:rPr>
              <a:t>as:</a:t>
            </a:r>
            <a:r>
              <a:rPr lang="en-GB" sz="1800" b="1" i="1" dirty="0" err="1">
                <a:latin typeface="Arial" panose="020B0604020202020204" pitchFamily="34" charset="0"/>
                <a:cs typeface="Arial" panose="020B0604020202020204" pitchFamily="34" charset="0"/>
              </a:rPr>
              <a:t>Requests</a:t>
            </a:r>
            <a:r>
              <a:rPr lang="en-GB" sz="1800" b="1" i="1" dirty="0">
                <a:latin typeface="Arial" panose="020B0604020202020204" pitchFamily="34" charset="0"/>
                <a:cs typeface="Arial" panose="020B0604020202020204" pitchFamily="34" charset="0"/>
              </a:rPr>
              <a:t>:</a:t>
            </a:r>
            <a:r>
              <a:rPr lang="en-GB" sz="1800" dirty="0">
                <a:latin typeface="Arial" panose="020B0604020202020204" pitchFamily="34" charset="0"/>
                <a:cs typeface="Arial" panose="020B0604020202020204" pitchFamily="34" charset="0"/>
              </a:rPr>
              <a:t> </a:t>
            </a:r>
          </a:p>
          <a:p>
            <a:pPr>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1800" b="1" dirty="0">
                <a:latin typeface="Arial" panose="020B0604020202020204" pitchFamily="34" charset="0"/>
                <a:cs typeface="Arial" panose="020B0604020202020204" pitchFamily="34" charset="0"/>
              </a:rPr>
              <a:t>Position request (Alpha, Beta, Gamma, Radius):</a:t>
            </a:r>
            <a:r>
              <a:rPr lang="en-GB" sz="1800" dirty="0">
                <a:latin typeface="Arial" panose="020B0604020202020204" pitchFamily="34" charset="0"/>
                <a:cs typeface="Arial" panose="020B0604020202020204" pitchFamily="34" charset="0"/>
              </a:rPr>
              <a:t> after setting a position, moves the robot to that position. A move might trigger a </a:t>
            </a:r>
            <a:r>
              <a:rPr lang="en-GB" sz="1800" i="1" dirty="0">
                <a:latin typeface="Arial" panose="020B0604020202020204" pitchFamily="34" charset="0"/>
                <a:cs typeface="Arial" panose="020B0604020202020204" pitchFamily="34" charset="0"/>
              </a:rPr>
              <a:t>safe home</a:t>
            </a:r>
            <a:r>
              <a:rPr lang="en-GB" sz="1800" dirty="0">
                <a:latin typeface="Arial" panose="020B0604020202020204" pitchFamily="34" charset="0"/>
                <a:cs typeface="Arial" panose="020B0604020202020204" pitchFamily="34" charset="0"/>
              </a:rPr>
              <a:t> position automatically.</a:t>
            </a:r>
          </a:p>
          <a:p>
            <a:pPr marL="742950" lvl="1"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Position adjust (Alpha, Beta, Gamma, Radius):</a:t>
            </a:r>
            <a:r>
              <a:rPr lang="en-GB" sz="1800" dirty="0">
                <a:latin typeface="Arial" panose="020B0604020202020204" pitchFamily="34" charset="0"/>
                <a:cs typeface="Arial" panose="020B0604020202020204" pitchFamily="34" charset="0"/>
              </a:rPr>
              <a:t> Once the robot is in position, finer adjustments are allowed for correction. If the corrections go out of the tolerance allowed, this may trigger a full re-positioning.</a:t>
            </a:r>
          </a:p>
          <a:p>
            <a:pPr marL="742950" lvl="1"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Sample position adjust (X,Y,Z):</a:t>
            </a:r>
            <a:r>
              <a:rPr lang="en-GB" sz="1800" dirty="0">
                <a:latin typeface="Arial" panose="020B0604020202020204" pitchFamily="34" charset="0"/>
                <a:cs typeface="Arial" panose="020B0604020202020204" pitchFamily="34" charset="0"/>
              </a:rPr>
              <a:t> Allows adjustment of the sample </a:t>
            </a:r>
            <a:r>
              <a:rPr lang="en-GB" sz="1800" dirty="0" err="1">
                <a:latin typeface="Arial" panose="020B0604020202020204" pitchFamily="34" charset="0"/>
                <a:cs typeface="Arial" panose="020B0604020202020204" pitchFamily="34" charset="0"/>
              </a:rPr>
              <a:t>center</a:t>
            </a:r>
            <a:r>
              <a:rPr lang="en-GB" sz="1800" dirty="0">
                <a:latin typeface="Arial" panose="020B0604020202020204" pitchFamily="34" charset="0"/>
                <a:cs typeface="Arial" panose="020B0604020202020204" pitchFamily="34" charset="0"/>
              </a:rPr>
              <a:t>, so the detector can focus on an specific part of the sample.</a:t>
            </a:r>
          </a:p>
          <a:p>
            <a:pPr marL="742950" lvl="1"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Detector face adjust (X,Y):</a:t>
            </a:r>
            <a:r>
              <a:rPr lang="en-GB" sz="1800" dirty="0">
                <a:latin typeface="Arial" panose="020B0604020202020204" pitchFamily="34" charset="0"/>
                <a:cs typeface="Arial" panose="020B0604020202020204" pitchFamily="34" charset="0"/>
              </a:rPr>
              <a:t> Allows adjustment of the face of the detector.</a:t>
            </a:r>
          </a:p>
          <a:p>
            <a:pPr marL="742950" lvl="1" indent="-285750">
              <a:buFont typeface="Arial" panose="020B0604020202020204" pitchFamily="34" charset="0"/>
              <a:buChar char="•"/>
            </a:pPr>
            <a:r>
              <a:rPr lang="en-GB" sz="1800" b="1" dirty="0">
                <a:latin typeface="Arial" panose="020B0604020202020204" pitchFamily="34" charset="0"/>
                <a:cs typeface="Arial" panose="020B0604020202020204" pitchFamily="34" charset="0"/>
              </a:rPr>
              <a:t>Offset (offset):</a:t>
            </a:r>
            <a:r>
              <a:rPr lang="en-GB" sz="1800" dirty="0">
                <a:latin typeface="Arial" panose="020B0604020202020204" pitchFamily="34" charset="0"/>
                <a:cs typeface="Arial" panose="020B0604020202020204" pitchFamily="34" charset="0"/>
              </a:rPr>
              <a:t> Finer adjustment of the distance between the sample and the face of the detector.</a:t>
            </a:r>
          </a:p>
          <a:p>
            <a:endParaRPr lang="en-GB" dirty="0"/>
          </a:p>
        </p:txBody>
      </p:sp>
    </p:spTree>
    <p:extLst>
      <p:ext uri="{BB962C8B-B14F-4D97-AF65-F5344CB8AC3E}">
        <p14:creationId xmlns:p14="http://schemas.microsoft.com/office/powerpoint/2010/main" val="345654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 y="5984607"/>
            <a:ext cx="198772" cy="430887"/>
          </a:xfrm>
          <a:prstGeom prst="rect">
            <a:avLst/>
          </a:prstGeom>
          <a:solidFill>
            <a:schemeClr val="bg1"/>
          </a:solidFill>
        </p:spPr>
        <p:txBody>
          <a:bodyPr wrap="none" lIns="0" tIns="0" rIns="0" bIns="0" rtlCol="0">
            <a:spAutoFit/>
          </a:bodyPr>
          <a:lstStyle/>
          <a:p>
            <a:r>
              <a:rPr lang="en-GB" sz="2800" dirty="0">
                <a:latin typeface="Arial "/>
              </a:rPr>
              <a:t>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 y="1280014"/>
            <a:ext cx="9144000" cy="4937647"/>
          </a:xfrm>
          <a:prstGeom prst="rect">
            <a:avLst/>
          </a:prstGeom>
          <a:noFill/>
        </p:spPr>
      </p:pic>
      <p:sp>
        <p:nvSpPr>
          <p:cNvPr id="14" name="Title 13"/>
          <p:cNvSpPr>
            <a:spLocks noGrp="1"/>
          </p:cNvSpPr>
          <p:nvPr>
            <p:ph type="title"/>
          </p:nvPr>
        </p:nvSpPr>
        <p:spPr>
          <a:xfrm>
            <a:off x="27000" y="36000"/>
            <a:ext cx="9117000" cy="1143000"/>
          </a:xfrm>
        </p:spPr>
        <p:txBody>
          <a:bodyPr>
            <a:normAutofit/>
          </a:bodyPr>
          <a:lstStyle/>
          <a:p>
            <a:pPr algn="ctr"/>
            <a:r>
              <a:rPr lang="en-GB" sz="3200" dirty="0"/>
              <a:t>DIAD: Two beamlines combined at the sample: </a:t>
            </a:r>
            <a:br>
              <a:rPr lang="en-GB" sz="3200" dirty="0"/>
            </a:br>
            <a:r>
              <a:rPr lang="en-GB" sz="3200" dirty="0"/>
              <a:t>micro-tomography and micro-diffraction.</a:t>
            </a:r>
            <a:br>
              <a:rPr lang="en-GB" sz="3200" dirty="0"/>
            </a:br>
            <a:r>
              <a:rPr lang="en-GB" sz="3200" dirty="0"/>
              <a:t>All to be done in-situ</a:t>
            </a:r>
          </a:p>
        </p:txBody>
      </p:sp>
      <p:pic>
        <p:nvPicPr>
          <p:cNvPr id="7" name="Picture 2"/>
          <p:cNvPicPr>
            <a:picLocks noChangeAspect="1" noChangeArrowheads="1"/>
          </p:cNvPicPr>
          <p:nvPr/>
        </p:nvPicPr>
        <p:blipFill>
          <a:blip r:embed="rId4" cstate="print"/>
          <a:srcRect/>
          <a:stretch>
            <a:fillRect/>
          </a:stretch>
        </p:blipFill>
        <p:spPr bwMode="auto">
          <a:xfrm>
            <a:off x="117000" y="4689000"/>
            <a:ext cx="4656789" cy="2104223"/>
          </a:xfrm>
          <a:prstGeom prst="rect">
            <a:avLst/>
          </a:prstGeom>
          <a:noFill/>
          <a:ln w="9525">
            <a:noFill/>
            <a:miter lim="800000"/>
            <a:headEnd/>
            <a:tailEnd/>
          </a:ln>
        </p:spPr>
      </p:pic>
      <p:pic>
        <p:nvPicPr>
          <p:cNvPr id="8" name="Picture 2" descr="micromechanisms"/>
          <p:cNvPicPr>
            <a:picLocks noChangeAspect="1" noChangeArrowheads="1"/>
          </p:cNvPicPr>
          <p:nvPr/>
        </p:nvPicPr>
        <p:blipFill>
          <a:blip r:embed="rId5" cstate="print"/>
          <a:srcRect/>
          <a:stretch>
            <a:fillRect/>
          </a:stretch>
        </p:blipFill>
        <p:spPr bwMode="auto">
          <a:xfrm>
            <a:off x="5433097" y="1224000"/>
            <a:ext cx="3730722" cy="2160280"/>
          </a:xfrm>
          <a:prstGeom prst="rect">
            <a:avLst/>
          </a:prstGeom>
          <a:noFill/>
          <a:ln w="9525">
            <a:noFill/>
            <a:miter lim="800000"/>
            <a:headEnd/>
            <a:tailEnd/>
          </a:ln>
        </p:spPr>
      </p:pic>
    </p:spTree>
    <p:extLst>
      <p:ext uri="{BB962C8B-B14F-4D97-AF65-F5344CB8AC3E}">
        <p14:creationId xmlns:p14="http://schemas.microsoft.com/office/powerpoint/2010/main" val="2883757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990A-5282-480C-BDE0-F63A14328BDE}"/>
              </a:ext>
            </a:extLst>
          </p:cNvPr>
          <p:cNvSpPr>
            <a:spLocks noGrp="1"/>
          </p:cNvSpPr>
          <p:nvPr>
            <p:ph type="title"/>
          </p:nvPr>
        </p:nvSpPr>
        <p:spPr/>
        <p:txBody>
          <a:bodyPr/>
          <a:lstStyle/>
          <a:p>
            <a:r>
              <a:rPr kumimoji="0" lang="en-GB" sz="3600" b="1" i="0" u="none" strike="noStrike" kern="0" cap="none" spc="0" normalizeH="0" baseline="30000" noProof="0" dirty="0">
                <a:ln>
                  <a:noFill/>
                </a:ln>
                <a:solidFill>
                  <a:srgbClr val="000000"/>
                </a:solidFill>
                <a:effectLst/>
                <a:uLnTx/>
                <a:uFillTx/>
                <a:latin typeface="Arial-BoldMT"/>
                <a:ea typeface="+mj-ea"/>
                <a:cs typeface="+mj-cs"/>
              </a:rPr>
              <a:t>User EPICS Interface</a:t>
            </a:r>
            <a:endParaRPr lang="en-GB" dirty="0"/>
          </a:p>
        </p:txBody>
      </p:sp>
      <p:sp>
        <p:nvSpPr>
          <p:cNvPr id="3" name="Content Placeholder 2">
            <a:extLst>
              <a:ext uri="{FF2B5EF4-FFF2-40B4-BE49-F238E27FC236}">
                <a16:creationId xmlns:a16="http://schemas.microsoft.com/office/drawing/2014/main" id="{FD9BE956-88AD-491E-9725-0E2B5372AF3A}"/>
              </a:ext>
            </a:extLst>
          </p:cNvPr>
          <p:cNvSpPr>
            <a:spLocks noGrp="1"/>
          </p:cNvSpPr>
          <p:nvPr>
            <p:ph idx="1"/>
          </p:nvPr>
        </p:nvSpPr>
        <p:spPr>
          <a:solidFill>
            <a:schemeClr val="bg1">
              <a:alpha val="75000"/>
            </a:schemeClr>
          </a:solidFill>
        </p:spPr>
        <p:txBody>
          <a:bodyPr/>
          <a:lstStyle/>
          <a:p>
            <a:r>
              <a:rPr lang="en-GB" sz="1800" b="1" dirty="0">
                <a:latin typeface="Arial" panose="020B0604020202020204" pitchFamily="34" charset="0"/>
                <a:cs typeface="Arial" panose="020B0604020202020204" pitchFamily="34" charset="0"/>
              </a:rPr>
              <a:t>Commands for operating the robot:</a:t>
            </a:r>
            <a:r>
              <a:rPr lang="en-GB" sz="1800" dirty="0">
                <a:latin typeface="Arial" panose="020B0604020202020204" pitchFamily="34" charset="0"/>
                <a:cs typeface="Arial" panose="020B0604020202020204" pitchFamily="34" charset="0"/>
              </a:rPr>
              <a:t> These are the commands to operate the robot arm, such </a:t>
            </a:r>
            <a:r>
              <a:rPr lang="en-GB" sz="1800" dirty="0" err="1">
                <a:latin typeface="Arial" panose="020B0604020202020204" pitchFamily="34" charset="0"/>
                <a:cs typeface="Arial" panose="020B0604020202020204" pitchFamily="34" charset="0"/>
              </a:rPr>
              <a:t>as:</a:t>
            </a:r>
            <a:r>
              <a:rPr lang="en-GB" sz="1800" b="1" i="1" dirty="0" err="1">
                <a:latin typeface="Arial" panose="020B0604020202020204" pitchFamily="34" charset="0"/>
                <a:cs typeface="Arial" panose="020B0604020202020204" pitchFamily="34" charset="0"/>
              </a:rPr>
              <a:t>DIRECT</a:t>
            </a:r>
            <a:r>
              <a:rPr lang="en-GB" sz="1800" b="1" i="1" dirty="0">
                <a:latin typeface="Arial" panose="020B0604020202020204" pitchFamily="34" charset="0"/>
                <a:cs typeface="Arial" panose="020B0604020202020204" pitchFamily="34" charset="0"/>
              </a:rPr>
              <a:t> COMMANDS:</a:t>
            </a:r>
            <a:r>
              <a:rPr lang="en-GB" sz="1800" dirty="0">
                <a:latin typeface="Arial" panose="020B0604020202020204" pitchFamily="34" charset="0"/>
                <a:cs typeface="Arial" panose="020B0604020202020204" pitchFamily="34" charset="0"/>
              </a:rPr>
              <a:t> </a:t>
            </a:r>
            <a:endParaRPr lang="en-GB" sz="2100" dirty="0">
              <a:latin typeface="Arial" panose="020B0604020202020204" pitchFamily="34" charset="0"/>
              <a:cs typeface="Arial" panose="020B0604020202020204" pitchFamily="34" charset="0"/>
            </a:endParaRP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Safe home:</a:t>
            </a:r>
            <a:r>
              <a:rPr lang="en-GB" sz="1800" dirty="0">
                <a:latin typeface="Arial" panose="020B0604020202020204" pitchFamily="34" charset="0"/>
                <a:cs typeface="Arial" panose="020B0604020202020204" pitchFamily="34" charset="0"/>
              </a:rPr>
              <a:t> robot goes to a known safe position. </a:t>
            </a: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Factory home:</a:t>
            </a:r>
            <a:r>
              <a:rPr lang="en-GB" sz="1800" dirty="0">
                <a:latin typeface="Arial" panose="020B0604020202020204" pitchFamily="34" charset="0"/>
                <a:cs typeface="Arial" panose="020B0604020202020204" pitchFamily="34" charset="0"/>
              </a:rPr>
              <a:t> This commands the robot to go to a factory-defined position when its encoders need to re-calibrate. This may be needed if the power to the robot is cut while it is moving. .</a:t>
            </a: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Maintenance home:</a:t>
            </a:r>
            <a:r>
              <a:rPr lang="en-GB" sz="1800" dirty="0">
                <a:latin typeface="Arial" panose="020B0604020202020204" pitchFamily="34" charset="0"/>
                <a:cs typeface="Arial" panose="020B0604020202020204" pitchFamily="34" charset="0"/>
              </a:rPr>
              <a:t> This drives the robot to a known position where the detector can be safely serviced.</a:t>
            </a: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Stop:</a:t>
            </a:r>
            <a:r>
              <a:rPr lang="en-GB" sz="1800" dirty="0">
                <a:latin typeface="Arial" panose="020B0604020202020204" pitchFamily="34" charset="0"/>
                <a:cs typeface="Arial" panose="020B0604020202020204" pitchFamily="34" charset="0"/>
              </a:rPr>
              <a:t> This </a:t>
            </a:r>
            <a:r>
              <a:rPr lang="en-GB" sz="1800" b="1" i="1" dirty="0">
                <a:latin typeface="Arial" panose="020B0604020202020204" pitchFamily="34" charset="0"/>
                <a:cs typeface="Arial" panose="020B0604020202020204" pitchFamily="34" charset="0"/>
              </a:rPr>
              <a:t>soft stop</a:t>
            </a:r>
            <a:r>
              <a:rPr lang="en-GB" sz="1800" dirty="0">
                <a:latin typeface="Arial" panose="020B0604020202020204" pitchFamily="34" charset="0"/>
                <a:cs typeface="Arial" panose="020B0604020202020204" pitchFamily="34" charset="0"/>
              </a:rPr>
              <a:t> is a non-emergency abort of a requested movement, stopping the robot and cancelling the movement command.</a:t>
            </a: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Hold:</a:t>
            </a:r>
            <a:r>
              <a:rPr lang="en-GB" sz="1800" dirty="0">
                <a:latin typeface="Arial" panose="020B0604020202020204" pitchFamily="34" charset="0"/>
                <a:cs typeface="Arial" panose="020B0604020202020204" pitchFamily="34" charset="0"/>
              </a:rPr>
              <a:t> This pauses the robot action without cancelling the action, so it can be resumed later.</a:t>
            </a:r>
          </a:p>
          <a:p>
            <a:pPr marL="542925" indent="-228600">
              <a:buFont typeface="Arial" panose="020B0604020202020204" pitchFamily="34" charset="0"/>
              <a:buChar char="•"/>
            </a:pPr>
            <a:r>
              <a:rPr lang="en-GB" sz="1800" b="1" dirty="0">
                <a:latin typeface="Arial" panose="020B0604020202020204" pitchFamily="34" charset="0"/>
                <a:cs typeface="Arial" panose="020B0604020202020204" pitchFamily="34" charset="0"/>
              </a:rPr>
              <a:t>Recovery to safe:</a:t>
            </a:r>
            <a:r>
              <a:rPr lang="en-GB" sz="1800" dirty="0">
                <a:latin typeface="Arial" panose="020B0604020202020204" pitchFamily="34" charset="0"/>
                <a:cs typeface="Arial" panose="020B0604020202020204" pitchFamily="34" charset="0"/>
              </a:rPr>
              <a:t> Function to try to recover from an error state of the robot, usually by returning to its safe home position.</a:t>
            </a:r>
          </a:p>
          <a:p>
            <a:endParaRPr lang="en-GB" dirty="0"/>
          </a:p>
        </p:txBody>
      </p:sp>
    </p:spTree>
    <p:extLst>
      <p:ext uri="{BB962C8B-B14F-4D97-AF65-F5344CB8AC3E}">
        <p14:creationId xmlns:p14="http://schemas.microsoft.com/office/powerpoint/2010/main" val="820214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7EBC-91B1-44B0-9B97-69DA489F292D}"/>
              </a:ext>
            </a:extLst>
          </p:cNvPr>
          <p:cNvSpPr>
            <a:spLocks noGrp="1"/>
          </p:cNvSpPr>
          <p:nvPr>
            <p:ph type="title"/>
          </p:nvPr>
        </p:nvSpPr>
        <p:spPr>
          <a:xfrm>
            <a:off x="328246" y="309807"/>
            <a:ext cx="8229600" cy="1143000"/>
          </a:xfrm>
        </p:spPr>
        <p:txBody>
          <a:bodyPr/>
          <a:lstStyle/>
          <a:p>
            <a:r>
              <a:rPr lang="en-GB" sz="3600" dirty="0"/>
              <a:t>PLC – EPICS interface</a:t>
            </a:r>
            <a:br>
              <a:rPr lang="en-GB" dirty="0"/>
            </a:br>
            <a:r>
              <a:rPr lang="en-GB" dirty="0"/>
              <a:t>EPICS communicates with the PLC using the tag-based </a:t>
            </a:r>
            <a:r>
              <a:rPr lang="en-GB" dirty="0" err="1"/>
              <a:t>EtherNet</a:t>
            </a:r>
            <a:r>
              <a:rPr lang="en-GB" dirty="0"/>
              <a:t>/IP (Industrial protocol) that the NX PLC provides. Tags are names defined on the PLC as entry points, similar to addresses, but easier to understand</a:t>
            </a:r>
            <a:r>
              <a:rPr lang="en-GB" sz="3600" dirty="0"/>
              <a:t>.</a:t>
            </a:r>
          </a:p>
        </p:txBody>
      </p:sp>
      <p:pic>
        <p:nvPicPr>
          <p:cNvPr id="4" name="Content Placeholder 3">
            <a:extLst>
              <a:ext uri="{FF2B5EF4-FFF2-40B4-BE49-F238E27FC236}">
                <a16:creationId xmlns:a16="http://schemas.microsoft.com/office/drawing/2014/main" id="{3744A67E-3317-4319-95E2-29B5C7AAE399}"/>
              </a:ext>
            </a:extLst>
          </p:cNvPr>
          <p:cNvPicPr>
            <a:picLocks noGrp="1" noChangeAspect="1"/>
          </p:cNvPicPr>
          <p:nvPr>
            <p:ph idx="1"/>
          </p:nvPr>
        </p:nvPicPr>
        <p:blipFill>
          <a:blip r:embed="rId3"/>
          <a:stretch>
            <a:fillRect/>
          </a:stretch>
        </p:blipFill>
        <p:spPr>
          <a:xfrm>
            <a:off x="6538546" y="1517284"/>
            <a:ext cx="2514600" cy="3857625"/>
          </a:xfrm>
          <a:prstGeom prst="rect">
            <a:avLst/>
          </a:prstGeom>
        </p:spPr>
      </p:pic>
      <p:pic>
        <p:nvPicPr>
          <p:cNvPr id="6" name="Picture 5">
            <a:extLst>
              <a:ext uri="{FF2B5EF4-FFF2-40B4-BE49-F238E27FC236}">
                <a16:creationId xmlns:a16="http://schemas.microsoft.com/office/drawing/2014/main" id="{4A53A661-3C62-45E9-8632-503E475740EE}"/>
              </a:ext>
            </a:extLst>
          </p:cNvPr>
          <p:cNvPicPr>
            <a:picLocks noChangeAspect="1"/>
          </p:cNvPicPr>
          <p:nvPr/>
        </p:nvPicPr>
        <p:blipFill>
          <a:blip r:embed="rId4"/>
          <a:stretch>
            <a:fillRect/>
          </a:stretch>
        </p:blipFill>
        <p:spPr>
          <a:xfrm>
            <a:off x="626818" y="1547812"/>
            <a:ext cx="5686425" cy="3762375"/>
          </a:xfrm>
          <a:prstGeom prst="rect">
            <a:avLst/>
          </a:prstGeom>
        </p:spPr>
      </p:pic>
    </p:spTree>
    <p:extLst>
      <p:ext uri="{BB962C8B-B14F-4D97-AF65-F5344CB8AC3E}">
        <p14:creationId xmlns:p14="http://schemas.microsoft.com/office/powerpoint/2010/main" val="291792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F2F37336-01CD-4243-B7AD-C56B18EC140D}"/>
              </a:ext>
            </a:extLst>
          </p:cNvPr>
          <p:cNvPicPr>
            <a:picLocks noGrp="1" noChangeAspect="1"/>
          </p:cNvPicPr>
          <p:nvPr>
            <p:ph idx="1"/>
          </p:nvPr>
        </p:nvPicPr>
        <p:blipFill>
          <a:blip r:embed="rId3"/>
          <a:stretch>
            <a:fillRect/>
          </a:stretch>
        </p:blipFill>
        <p:spPr>
          <a:xfrm>
            <a:off x="457200" y="1920875"/>
            <a:ext cx="5522913" cy="3886200"/>
          </a:xfrm>
        </p:spPr>
      </p:pic>
      <p:pic>
        <p:nvPicPr>
          <p:cNvPr id="13" name="Picture 12" descr="Table&#10;&#10;Description automatically generated">
            <a:extLst>
              <a:ext uri="{FF2B5EF4-FFF2-40B4-BE49-F238E27FC236}">
                <a16:creationId xmlns:a16="http://schemas.microsoft.com/office/drawing/2014/main" id="{3A7338F9-6E9E-4D20-B265-E2DC8E9FDCA0}"/>
              </a:ext>
            </a:extLst>
          </p:cNvPr>
          <p:cNvPicPr>
            <a:picLocks noChangeAspect="1"/>
          </p:cNvPicPr>
          <p:nvPr/>
        </p:nvPicPr>
        <p:blipFill>
          <a:blip r:embed="rId4"/>
          <a:stretch>
            <a:fillRect/>
          </a:stretch>
        </p:blipFill>
        <p:spPr>
          <a:xfrm>
            <a:off x="6054725" y="1920875"/>
            <a:ext cx="2630488" cy="1112838"/>
          </a:xfrm>
          <a:prstGeom prst="rect">
            <a:avLst/>
          </a:prstGeom>
        </p:spPr>
      </p:pic>
      <p:pic>
        <p:nvPicPr>
          <p:cNvPr id="9" name="Picture 8" descr="Table&#10;&#10;Description automatically generated with low confidence">
            <a:extLst>
              <a:ext uri="{FF2B5EF4-FFF2-40B4-BE49-F238E27FC236}">
                <a16:creationId xmlns:a16="http://schemas.microsoft.com/office/drawing/2014/main" id="{34432102-57EB-4A09-AF30-B16D1C01A0DA}"/>
              </a:ext>
            </a:extLst>
          </p:cNvPr>
          <p:cNvPicPr>
            <a:picLocks noChangeAspect="1"/>
          </p:cNvPicPr>
          <p:nvPr/>
        </p:nvPicPr>
        <p:blipFill>
          <a:blip r:embed="rId5"/>
          <a:stretch>
            <a:fillRect/>
          </a:stretch>
        </p:blipFill>
        <p:spPr>
          <a:xfrm>
            <a:off x="6054725" y="3109913"/>
            <a:ext cx="2630488" cy="1327150"/>
          </a:xfrm>
          <a:prstGeom prst="rect">
            <a:avLst/>
          </a:prstGeom>
        </p:spPr>
      </p:pic>
      <p:pic>
        <p:nvPicPr>
          <p:cNvPr id="11" name="Picture 10" descr="Table&#10;&#10;Description automatically generated">
            <a:extLst>
              <a:ext uri="{FF2B5EF4-FFF2-40B4-BE49-F238E27FC236}">
                <a16:creationId xmlns:a16="http://schemas.microsoft.com/office/drawing/2014/main" id="{1759502A-5A8F-423C-8AD4-3CDBFAEE51CB}"/>
              </a:ext>
            </a:extLst>
          </p:cNvPr>
          <p:cNvPicPr>
            <a:picLocks noChangeAspect="1"/>
          </p:cNvPicPr>
          <p:nvPr/>
        </p:nvPicPr>
        <p:blipFill>
          <a:blip r:embed="rId6"/>
          <a:stretch>
            <a:fillRect/>
          </a:stretch>
        </p:blipFill>
        <p:spPr>
          <a:xfrm>
            <a:off x="6054725" y="4513263"/>
            <a:ext cx="2630488" cy="1293813"/>
          </a:xfrm>
          <a:prstGeom prst="rect">
            <a:avLst/>
          </a:prstGeom>
        </p:spPr>
      </p:pic>
      <p:sp>
        <p:nvSpPr>
          <p:cNvPr id="2" name="Title 1">
            <a:extLst>
              <a:ext uri="{FF2B5EF4-FFF2-40B4-BE49-F238E27FC236}">
                <a16:creationId xmlns:a16="http://schemas.microsoft.com/office/drawing/2014/main" id="{55CD5F56-C019-4F3E-AD2A-4D78569003EC}"/>
              </a:ext>
            </a:extLst>
          </p:cNvPr>
          <p:cNvSpPr>
            <a:spLocks noGrp="1"/>
          </p:cNvSpPr>
          <p:nvPr>
            <p:ph type="title"/>
          </p:nvPr>
        </p:nvSpPr>
        <p:spPr>
          <a:xfrm>
            <a:off x="457200" y="274638"/>
            <a:ext cx="8229600" cy="1143000"/>
          </a:xfrm>
        </p:spPr>
        <p:txBody>
          <a:bodyPr>
            <a:normAutofit/>
          </a:bodyPr>
          <a:lstStyle/>
          <a:p>
            <a:r>
              <a:rPr kumimoji="0" lang="en-GB" b="1" i="0" u="none" strike="noStrike" kern="0" cap="none" spc="0" normalizeH="0" baseline="30000" noProof="0">
                <a:ln>
                  <a:noFill/>
                </a:ln>
                <a:effectLst/>
                <a:uLnTx/>
                <a:uFillTx/>
              </a:rPr>
              <a:t>PLC – EPICS interface</a:t>
            </a:r>
            <a:br>
              <a:rPr kumimoji="0" lang="en-GB" b="1" i="0" u="none" strike="noStrike" kern="0" cap="none" spc="0" normalizeH="0" baseline="30000" noProof="0">
                <a:ln>
                  <a:noFill/>
                </a:ln>
                <a:effectLst/>
                <a:uLnTx/>
                <a:uFillTx/>
              </a:rPr>
            </a:br>
            <a:r>
              <a:rPr kumimoji="0" lang="en-GB" b="1" i="0" u="none" strike="noStrike" kern="0" cap="none" spc="0" normalizeH="0" baseline="30000" noProof="0">
                <a:ln>
                  <a:noFill/>
                </a:ln>
                <a:effectLst/>
                <a:uLnTx/>
                <a:uFillTx/>
              </a:rPr>
              <a:t>EPICS communicates with the PLC using the tag-based </a:t>
            </a:r>
            <a:r>
              <a:rPr kumimoji="0" lang="en-GB" b="1" i="0" u="none" strike="noStrike" kern="0" cap="none" spc="0" normalizeH="0" baseline="30000" noProof="0" err="1">
                <a:ln>
                  <a:noFill/>
                </a:ln>
                <a:effectLst/>
                <a:uLnTx/>
                <a:uFillTx/>
              </a:rPr>
              <a:t>EtherNet</a:t>
            </a:r>
            <a:r>
              <a:rPr kumimoji="0" lang="en-GB" b="1" i="0" u="none" strike="noStrike" kern="0" cap="none" spc="0" normalizeH="0" baseline="30000" noProof="0">
                <a:ln>
                  <a:noFill/>
                </a:ln>
                <a:effectLst/>
                <a:uLnTx/>
                <a:uFillTx/>
              </a:rPr>
              <a:t>/IP (Industrial protocol) that the NX PLC provides. Tags are names defined on the PLC as entry points, similar to addresses, but easier to understand</a:t>
            </a:r>
            <a:endParaRPr lang="en-GB" dirty="0"/>
          </a:p>
        </p:txBody>
      </p:sp>
      <p:sp>
        <p:nvSpPr>
          <p:cNvPr id="15" name="TextBox 14">
            <a:extLst>
              <a:ext uri="{FF2B5EF4-FFF2-40B4-BE49-F238E27FC236}">
                <a16:creationId xmlns:a16="http://schemas.microsoft.com/office/drawing/2014/main" id="{4EF63B40-3B99-4529-8B94-161327C0A62B}"/>
              </a:ext>
            </a:extLst>
          </p:cNvPr>
          <p:cNvSpPr txBox="1"/>
          <p:nvPr/>
        </p:nvSpPr>
        <p:spPr>
          <a:xfrm>
            <a:off x="457200" y="997545"/>
            <a:ext cx="8077200" cy="1200329"/>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Position requests values</a:t>
            </a:r>
            <a:r>
              <a:rPr lang="en-GB" dirty="0">
                <a:latin typeface="Arial" panose="020B0604020202020204" pitchFamily="34" charset="0"/>
                <a:cs typeface="Arial" panose="020B0604020202020204" pitchFamily="34" charset="0"/>
              </a:rPr>
              <a:t> are written into tags by EPICS, while the PLC offers readback values from the robot as well </a:t>
            </a:r>
          </a:p>
          <a:p>
            <a:r>
              <a:rPr lang="en-GB" dirty="0">
                <a:latin typeface="Arial" panose="020B0604020202020204" pitchFamily="34" charset="0"/>
                <a:cs typeface="Arial" panose="020B0604020202020204" pitchFamily="34" charset="0"/>
              </a:rPr>
              <a:t>Once all values are set the user can </a:t>
            </a:r>
            <a:r>
              <a:rPr lang="en-GB" b="1" dirty="0">
                <a:latin typeface="Arial" panose="020B0604020202020204" pitchFamily="34" charset="0"/>
                <a:cs typeface="Arial" panose="020B0604020202020204" pitchFamily="34" charset="0"/>
              </a:rPr>
              <a:t>request to start the action</a:t>
            </a:r>
            <a:r>
              <a:rPr lang="en-GB" dirty="0">
                <a:latin typeface="Arial" panose="020B0604020202020204" pitchFamily="34" charset="0"/>
                <a:cs typeface="Arial" panose="020B0604020202020204" pitchFamily="34" charset="0"/>
              </a:rPr>
              <a:t> </a:t>
            </a:r>
          </a:p>
          <a:p>
            <a:endParaRPr lang="en-GB" dirty="0"/>
          </a:p>
        </p:txBody>
      </p:sp>
    </p:spTree>
    <p:extLst>
      <p:ext uri="{BB962C8B-B14F-4D97-AF65-F5344CB8AC3E}">
        <p14:creationId xmlns:p14="http://schemas.microsoft.com/office/powerpoint/2010/main" val="2382499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6516-2397-423E-9361-1868F5BB2985}"/>
              </a:ext>
            </a:extLst>
          </p:cNvPr>
          <p:cNvSpPr>
            <a:spLocks noGrp="1"/>
          </p:cNvSpPr>
          <p:nvPr>
            <p:ph type="title"/>
          </p:nvPr>
        </p:nvSpPr>
        <p:spPr/>
        <p:txBody>
          <a:bodyPr/>
          <a:lstStyle/>
          <a:p>
            <a:r>
              <a:rPr lang="en-GB" sz="3600" dirty="0"/>
              <a:t>Implementation – Robot interface</a:t>
            </a:r>
          </a:p>
        </p:txBody>
      </p:sp>
      <p:sp>
        <p:nvSpPr>
          <p:cNvPr id="3" name="Content Placeholder 2">
            <a:extLst>
              <a:ext uri="{FF2B5EF4-FFF2-40B4-BE49-F238E27FC236}">
                <a16:creationId xmlns:a16="http://schemas.microsoft.com/office/drawing/2014/main" id="{34F5BD92-DC7E-4E59-964C-0BA5F471F239}"/>
              </a:ext>
            </a:extLst>
          </p:cNvPr>
          <p:cNvSpPr>
            <a:spLocks noGrp="1"/>
          </p:cNvSpPr>
          <p:nvPr>
            <p:ph sz="half" idx="1"/>
          </p:nvPr>
        </p:nvSpPr>
        <p:spPr>
          <a:xfrm>
            <a:off x="363415" y="854078"/>
            <a:ext cx="8886092" cy="4525963"/>
          </a:xfrm>
        </p:spPr>
        <p:txBody>
          <a:bodyPr/>
          <a:lstStyle/>
          <a:p>
            <a:pPr>
              <a:lnSpc>
                <a:spcPct val="150000"/>
              </a:lnSpc>
            </a:pPr>
            <a:r>
              <a:rPr lang="en-GB" sz="1800" dirty="0">
                <a:latin typeface="Arial" panose="020B0604020202020204" pitchFamily="34" charset="0"/>
                <a:cs typeface="Arial" panose="020B0604020202020204" pitchFamily="34" charset="0"/>
              </a:rPr>
              <a:t>PLC and Robot communicate over Ethernet I/P – 100 bytes</a:t>
            </a:r>
          </a:p>
          <a:p>
            <a:pPr>
              <a:lnSpc>
                <a:spcPct val="150000"/>
              </a:lnSpc>
            </a:pPr>
            <a:r>
              <a:rPr lang="en-GB" sz="1800" dirty="0">
                <a:latin typeface="Arial" panose="020B0604020202020204" pitchFamily="34" charset="0"/>
                <a:cs typeface="Arial" panose="020B0604020202020204" pitchFamily="34" charset="0"/>
              </a:rPr>
              <a:t>Robot uses system jobs to convert multiple bytes into one number</a:t>
            </a:r>
          </a:p>
          <a:p>
            <a:pPr>
              <a:lnSpc>
                <a:spcPct val="150000"/>
              </a:lnSpc>
            </a:pPr>
            <a:r>
              <a:rPr lang="en-GB" sz="1800" dirty="0">
                <a:latin typeface="Arial" panose="020B0604020202020204" pitchFamily="34" charset="0"/>
                <a:cs typeface="Arial" panose="020B0604020202020204" pitchFamily="34" charset="0"/>
              </a:rPr>
              <a:t>PLC does this much easier</a:t>
            </a:r>
          </a:p>
          <a:p>
            <a:pPr>
              <a:lnSpc>
                <a:spcPct val="150000"/>
              </a:lnSpc>
            </a:pPr>
            <a:r>
              <a:rPr lang="en-GB" sz="1800" dirty="0">
                <a:latin typeface="Arial" panose="020B0604020202020204" pitchFamily="34" charset="0"/>
                <a:cs typeface="Arial" panose="020B0604020202020204" pitchFamily="34" charset="0"/>
              </a:rPr>
              <a:t>Communication is key between programmers! ( Spreadsheet heaven!)</a:t>
            </a:r>
          </a:p>
          <a:p>
            <a:endParaRPr lang="en-GB" dirty="0"/>
          </a:p>
        </p:txBody>
      </p:sp>
      <p:sp>
        <p:nvSpPr>
          <p:cNvPr id="4" name="Content Placeholder 3">
            <a:extLst>
              <a:ext uri="{FF2B5EF4-FFF2-40B4-BE49-F238E27FC236}">
                <a16:creationId xmlns:a16="http://schemas.microsoft.com/office/drawing/2014/main" id="{6373AA3F-C8C9-4FD4-AE99-F9414F5FD59D}"/>
              </a:ext>
            </a:extLst>
          </p:cNvPr>
          <p:cNvSpPr>
            <a:spLocks noGrp="1"/>
          </p:cNvSpPr>
          <p:nvPr>
            <p:ph sz="half" idx="2"/>
          </p:nvPr>
        </p:nvSpPr>
        <p:spPr>
          <a:xfrm>
            <a:off x="363415" y="2924909"/>
            <a:ext cx="8229600" cy="2269944"/>
          </a:xfrm>
          <a:solidFill>
            <a:schemeClr val="bg1">
              <a:alpha val="75000"/>
            </a:schemeClr>
          </a:solidFill>
        </p:spPr>
        <p:txBody>
          <a:bodyPr/>
          <a:lstStyle/>
          <a:p>
            <a:pPr marL="0" indent="0">
              <a:buNone/>
            </a:pPr>
            <a:r>
              <a:rPr lang="en-GB" sz="1800" dirty="0">
                <a:latin typeface="Arial" panose="020B0604020202020204" pitchFamily="34" charset="0"/>
                <a:cs typeface="Arial" panose="020B0604020202020204" pitchFamily="34" charset="0"/>
              </a:rPr>
              <a:t>System Job functions:</a:t>
            </a:r>
          </a:p>
          <a:p>
            <a:pPr>
              <a:lnSpc>
                <a:spcPct val="150000"/>
              </a:lnSpc>
            </a:pPr>
            <a:r>
              <a:rPr lang="en-GB" sz="1800" dirty="0">
                <a:latin typeface="Arial" panose="020B0604020202020204" pitchFamily="34" charset="0"/>
                <a:cs typeface="Arial" panose="020B0604020202020204" pitchFamily="34" charset="0"/>
              </a:rPr>
              <a:t>Combine bytes from PLC for position data.</a:t>
            </a:r>
          </a:p>
          <a:p>
            <a:pPr>
              <a:lnSpc>
                <a:spcPct val="150000"/>
              </a:lnSpc>
            </a:pPr>
            <a:r>
              <a:rPr lang="en-GB" sz="1800" dirty="0">
                <a:latin typeface="Arial" panose="020B0604020202020204" pitchFamily="34" charset="0"/>
                <a:cs typeface="Arial" panose="020B0604020202020204" pitchFamily="34" charset="0"/>
              </a:rPr>
              <a:t>Separate bytes for transmission to PLC.</a:t>
            </a:r>
          </a:p>
          <a:p>
            <a:pPr>
              <a:lnSpc>
                <a:spcPct val="150000"/>
              </a:lnSpc>
            </a:pPr>
            <a:r>
              <a:rPr lang="en-GB" sz="1800" dirty="0">
                <a:latin typeface="Arial" panose="020B0604020202020204" pitchFamily="34" charset="0"/>
                <a:cs typeface="Arial" panose="020B0604020202020204" pitchFamily="34" charset="0"/>
              </a:rPr>
              <a:t>Convert Robot Coordinates into detector coordinates.</a:t>
            </a:r>
          </a:p>
          <a:p>
            <a:pPr>
              <a:lnSpc>
                <a:spcPct val="150000"/>
              </a:lnSpc>
            </a:pPr>
            <a:r>
              <a:rPr lang="en-GB" sz="1800" dirty="0">
                <a:latin typeface="Arial" panose="020B0604020202020204" pitchFamily="34" charset="0"/>
                <a:cs typeface="Arial" panose="020B0604020202020204" pitchFamily="34" charset="0"/>
              </a:rPr>
              <a:t>Transmit Robot position data.</a:t>
            </a:r>
          </a:p>
          <a:p>
            <a:endParaRPr lang="en-GB" dirty="0"/>
          </a:p>
        </p:txBody>
      </p:sp>
    </p:spTree>
    <p:extLst>
      <p:ext uri="{BB962C8B-B14F-4D97-AF65-F5344CB8AC3E}">
        <p14:creationId xmlns:p14="http://schemas.microsoft.com/office/powerpoint/2010/main" val="327624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01E9-729B-4776-93E7-626EA3775977}"/>
              </a:ext>
            </a:extLst>
          </p:cNvPr>
          <p:cNvSpPr>
            <a:spLocks noGrp="1"/>
          </p:cNvSpPr>
          <p:nvPr>
            <p:ph type="title"/>
          </p:nvPr>
        </p:nvSpPr>
        <p:spPr>
          <a:xfrm>
            <a:off x="328246" y="301228"/>
            <a:ext cx="8229600" cy="375047"/>
          </a:xfrm>
        </p:spPr>
        <p:txBody>
          <a:bodyPr/>
          <a:lstStyle/>
          <a:p>
            <a:r>
              <a:rPr lang="en-GB" sz="3600" dirty="0"/>
              <a:t>System Functions – Position Robot</a:t>
            </a:r>
          </a:p>
        </p:txBody>
      </p:sp>
      <p:sp>
        <p:nvSpPr>
          <p:cNvPr id="3" name="Content Placeholder 2">
            <a:extLst>
              <a:ext uri="{FF2B5EF4-FFF2-40B4-BE49-F238E27FC236}">
                <a16:creationId xmlns:a16="http://schemas.microsoft.com/office/drawing/2014/main" id="{676328AE-6E39-45F7-A130-86EB0534F2C8}"/>
              </a:ext>
            </a:extLst>
          </p:cNvPr>
          <p:cNvSpPr>
            <a:spLocks noGrp="1"/>
          </p:cNvSpPr>
          <p:nvPr>
            <p:ph sz="half" idx="1"/>
          </p:nvPr>
        </p:nvSpPr>
        <p:spPr>
          <a:xfrm>
            <a:off x="173334" y="676275"/>
            <a:ext cx="5313066" cy="5607293"/>
          </a:xfrm>
          <a:solidFill>
            <a:schemeClr val="bg1">
              <a:alpha val="75000"/>
            </a:schemeClr>
          </a:solidFill>
        </p:spPr>
        <p:txBody>
          <a:bodyPr/>
          <a:lstStyle/>
          <a:p>
            <a:pPr marL="0" indent="0">
              <a:buNone/>
            </a:pPr>
            <a:r>
              <a:rPr lang="en-GB" sz="1800" b="1" dirty="0">
                <a:latin typeface="Arial" panose="020B0604020202020204" pitchFamily="34" charset="0"/>
                <a:cs typeface="Arial" panose="020B0604020202020204" pitchFamily="34" charset="0"/>
              </a:rPr>
              <a:t>Position calculated using:</a:t>
            </a:r>
          </a:p>
          <a:p>
            <a:r>
              <a:rPr lang="en-US" sz="1800" dirty="0" err="1">
                <a:latin typeface="Arial" panose="020B0604020202020204" pitchFamily="34" charset="0"/>
                <a:cs typeface="Arial" panose="020B0604020202020204" pitchFamily="34" charset="0"/>
              </a:rPr>
              <a:t>POS_REQ_ALPHA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POS_REQ_BETA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POS_REQ_GAMMA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POS_REQ_RADIUS</a:t>
            </a:r>
            <a:endParaRPr lang="en-GB" sz="1800" dirty="0">
              <a:latin typeface="Arial" panose="020B0604020202020204" pitchFamily="34" charset="0"/>
              <a:cs typeface="Arial" panose="020B0604020202020204" pitchFamily="34" charset="0"/>
            </a:endParaRPr>
          </a:p>
          <a:p>
            <a:r>
              <a:rPr lang="en-US" sz="1800" dirty="0" err="1">
                <a:latin typeface="Arial" panose="020B0604020202020204" pitchFamily="34" charset="0"/>
                <a:cs typeface="Arial" panose="020B0604020202020204" pitchFamily="34" charset="0"/>
              </a:rPr>
              <a:t>DET_OFFSET</a:t>
            </a:r>
            <a:endParaRPr lang="en-GB" sz="1800" dirty="0">
              <a:latin typeface="Arial" panose="020B0604020202020204" pitchFamily="34" charset="0"/>
              <a:cs typeface="Arial" panose="020B0604020202020204" pitchFamily="34" charset="0"/>
            </a:endParaRPr>
          </a:p>
          <a:p>
            <a:r>
              <a:rPr lang="en-US" sz="1800" dirty="0" err="1">
                <a:latin typeface="Arial" panose="020B0604020202020204" pitchFamily="34" charset="0"/>
                <a:cs typeface="Arial" panose="020B0604020202020204" pitchFamily="34" charset="0"/>
              </a:rPr>
              <a:t>DET_ADJ_X</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DET_ADJ_Y</a:t>
            </a:r>
            <a:endParaRPr lang="en-GB" sz="1800" dirty="0">
              <a:latin typeface="Arial" panose="020B0604020202020204" pitchFamily="34" charset="0"/>
              <a:cs typeface="Arial" panose="020B0604020202020204" pitchFamily="34" charset="0"/>
            </a:endParaRPr>
          </a:p>
          <a:p>
            <a:r>
              <a:rPr lang="en-GB" sz="1800" dirty="0" err="1">
                <a:latin typeface="Arial" panose="020B0604020202020204" pitchFamily="34" charset="0"/>
                <a:cs typeface="Arial" panose="020B0604020202020204" pitchFamily="34" charset="0"/>
              </a:rPr>
              <a:t>SMP_ADJ_X</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SMP_ADJ_Y</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SMP_ADJ_Z</a:t>
            </a:r>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N.B. </a:t>
            </a:r>
            <a:r>
              <a:rPr lang="en-GB" sz="1800" dirty="0">
                <a:latin typeface="Arial" panose="020B0604020202020204" pitchFamily="34" charset="0"/>
                <a:cs typeface="Arial" panose="020B0604020202020204" pitchFamily="34" charset="0"/>
              </a:rPr>
              <a:t>The position calculation includes the detector face adjustment variables</a:t>
            </a:r>
          </a:p>
          <a:p>
            <a:endParaRPr lang="en-GB" sz="1800" b="1"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Movement Sequence</a:t>
            </a: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1. Robot will check its position </a:t>
            </a:r>
          </a:p>
          <a:p>
            <a:pPr marL="0" indent="0">
              <a:buNone/>
            </a:pPr>
            <a:r>
              <a:rPr lang="en-GB" sz="1800" dirty="0">
                <a:latin typeface="Arial" panose="020B0604020202020204" pitchFamily="34" charset="0"/>
                <a:cs typeface="Arial" panose="020B0604020202020204" pitchFamily="34" charset="0"/>
              </a:rPr>
              <a:t>2. Recover to stand off if not above equipment,</a:t>
            </a:r>
          </a:p>
          <a:p>
            <a:pPr marL="0" indent="0">
              <a:buNone/>
            </a:pPr>
            <a:r>
              <a:rPr lang="en-GB" sz="1800" dirty="0">
                <a:latin typeface="Arial" panose="020B0604020202020204" pitchFamily="34" charset="0"/>
                <a:cs typeface="Arial" panose="020B0604020202020204" pitchFamily="34" charset="0"/>
              </a:rPr>
              <a:t>3. Move to the Requested Alpha,  Beta and Radius.</a:t>
            </a:r>
          </a:p>
          <a:p>
            <a:pPr marL="0" indent="0">
              <a:buNone/>
            </a:pPr>
            <a:r>
              <a:rPr lang="en-GB" sz="1800" dirty="0">
                <a:latin typeface="Arial" panose="020B0604020202020204" pitchFamily="34" charset="0"/>
                <a:cs typeface="Arial" panose="020B0604020202020204" pitchFamily="34" charset="0"/>
              </a:rPr>
              <a:t>4. Adjust position for the Detector face adjustment.</a:t>
            </a:r>
          </a:p>
          <a:p>
            <a:pPr marL="0" indent="0">
              <a:buNone/>
            </a:pPr>
            <a:r>
              <a:rPr lang="en-GB" sz="1800" dirty="0">
                <a:latin typeface="Arial" panose="020B0604020202020204" pitchFamily="34" charset="0"/>
                <a:cs typeface="Arial" panose="020B0604020202020204" pitchFamily="34" charset="0"/>
              </a:rPr>
              <a:t>5. Apply Gamma Rotation.</a:t>
            </a:r>
          </a:p>
          <a:p>
            <a:endParaRPr lang="en-GB" sz="1500" dirty="0"/>
          </a:p>
        </p:txBody>
      </p:sp>
      <p:pic>
        <p:nvPicPr>
          <p:cNvPr id="5" name="Content Placeholder 4">
            <a:extLst>
              <a:ext uri="{FF2B5EF4-FFF2-40B4-BE49-F238E27FC236}">
                <a16:creationId xmlns:a16="http://schemas.microsoft.com/office/drawing/2014/main" id="{6D991C6F-FC41-44BA-A2EE-A184F79A0B18}"/>
              </a:ext>
            </a:extLst>
          </p:cNvPr>
          <p:cNvPicPr>
            <a:picLocks noGrp="1" noChangeAspect="1"/>
          </p:cNvPicPr>
          <p:nvPr>
            <p:ph sz="half" idx="2"/>
          </p:nvPr>
        </p:nvPicPr>
        <p:blipFill>
          <a:blip r:embed="rId3"/>
          <a:stretch>
            <a:fillRect/>
          </a:stretch>
        </p:blipFill>
        <p:spPr>
          <a:xfrm>
            <a:off x="5910026" y="984738"/>
            <a:ext cx="2554036" cy="4677111"/>
          </a:xfrm>
          <a:prstGeom prst="rect">
            <a:avLst/>
          </a:prstGeom>
        </p:spPr>
      </p:pic>
    </p:spTree>
    <p:extLst>
      <p:ext uri="{BB962C8B-B14F-4D97-AF65-F5344CB8AC3E}">
        <p14:creationId xmlns:p14="http://schemas.microsoft.com/office/powerpoint/2010/main" val="182942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01E9-729B-4776-93E7-626EA3775977}"/>
              </a:ext>
            </a:extLst>
          </p:cNvPr>
          <p:cNvSpPr>
            <a:spLocks noGrp="1"/>
          </p:cNvSpPr>
          <p:nvPr>
            <p:ph type="title"/>
          </p:nvPr>
        </p:nvSpPr>
        <p:spPr>
          <a:xfrm>
            <a:off x="457200" y="415948"/>
            <a:ext cx="8229600" cy="375047"/>
          </a:xfrm>
        </p:spPr>
        <p:txBody>
          <a:bodyPr wrap="square" anchor="ctr">
            <a:noAutofit/>
          </a:bodyPr>
          <a:lstStyle/>
          <a:p>
            <a:r>
              <a:rPr lang="en-GB" sz="3600" dirty="0"/>
              <a:t>System Functions – Adjust Position</a:t>
            </a:r>
          </a:p>
        </p:txBody>
      </p:sp>
      <p:sp>
        <p:nvSpPr>
          <p:cNvPr id="3" name="Content Placeholder 2">
            <a:extLst>
              <a:ext uri="{FF2B5EF4-FFF2-40B4-BE49-F238E27FC236}">
                <a16:creationId xmlns:a16="http://schemas.microsoft.com/office/drawing/2014/main" id="{676328AE-6E39-45F7-A130-86EB0534F2C8}"/>
              </a:ext>
            </a:extLst>
          </p:cNvPr>
          <p:cNvSpPr>
            <a:spLocks noGrp="1"/>
          </p:cNvSpPr>
          <p:nvPr>
            <p:ph sz="half" idx="1"/>
          </p:nvPr>
        </p:nvSpPr>
        <p:spPr>
          <a:xfrm>
            <a:off x="258973" y="1063549"/>
            <a:ext cx="4950261" cy="4528868"/>
          </a:xfrm>
          <a:solidFill>
            <a:schemeClr val="bg1">
              <a:alpha val="75000"/>
            </a:schemeClr>
          </a:solidFill>
        </p:spPr>
        <p:txBody>
          <a:bodyPr wrap="square" anchor="t">
            <a:noAutofit/>
          </a:bodyPr>
          <a:lstStyle/>
          <a:p>
            <a:pPr marL="0" indent="0">
              <a:lnSpc>
                <a:spcPct val="90000"/>
              </a:lnSpc>
              <a:buNone/>
            </a:pPr>
            <a:r>
              <a:rPr lang="en-GB" sz="1800" b="1" dirty="0">
                <a:latin typeface="Arial" panose="020B0604020202020204" pitchFamily="34" charset="0"/>
                <a:cs typeface="Arial" panose="020B0604020202020204" pitchFamily="34" charset="0"/>
              </a:rPr>
              <a:t>Position calculated using:</a:t>
            </a:r>
          </a:p>
          <a:p>
            <a:pPr>
              <a:lnSpc>
                <a:spcPct val="90000"/>
              </a:lnSpc>
            </a:pPr>
            <a:r>
              <a:rPr lang="en-GB" sz="1800" dirty="0">
                <a:latin typeface="Arial" panose="020B0604020202020204" pitchFamily="34" charset="0"/>
                <a:cs typeface="Arial" panose="020B0604020202020204" pitchFamily="34" charset="0"/>
              </a:rPr>
              <a:t>Previous position variables</a:t>
            </a:r>
          </a:p>
          <a:p>
            <a:pPr>
              <a:lnSpc>
                <a:spcPct val="90000"/>
              </a:lnSpc>
            </a:pPr>
            <a:r>
              <a:rPr lang="en-US" sz="1800" dirty="0" err="1">
                <a:latin typeface="Arial" panose="020B0604020202020204" pitchFamily="34" charset="0"/>
                <a:cs typeface="Arial" panose="020B0604020202020204" pitchFamily="34" charset="0"/>
              </a:rPr>
              <a:t>POS_ADJ_ALPHA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POS_ADJ_BETA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POS_ADJ_GAMMA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POS_ADJ_RADIUS</a:t>
            </a:r>
            <a:endParaRPr lang="en-GB" sz="1800" dirty="0">
              <a:latin typeface="Arial" panose="020B0604020202020204" pitchFamily="34" charset="0"/>
              <a:cs typeface="Arial" panose="020B0604020202020204" pitchFamily="34" charset="0"/>
            </a:endParaRPr>
          </a:p>
          <a:p>
            <a:pPr>
              <a:lnSpc>
                <a:spcPct val="90000"/>
              </a:lnSpc>
            </a:pPr>
            <a:r>
              <a:rPr lang="en-US" sz="1800" dirty="0" err="1">
                <a:latin typeface="Arial" panose="020B0604020202020204" pitchFamily="34" charset="0"/>
                <a:cs typeface="Arial" panose="020B0604020202020204" pitchFamily="34" charset="0"/>
              </a:rPr>
              <a:t>DET_OFFSET</a:t>
            </a:r>
            <a:endParaRPr lang="en-GB" sz="1800" dirty="0">
              <a:latin typeface="Arial" panose="020B0604020202020204" pitchFamily="34" charset="0"/>
              <a:cs typeface="Arial" panose="020B0604020202020204" pitchFamily="34" charset="0"/>
            </a:endParaRPr>
          </a:p>
          <a:p>
            <a:pPr>
              <a:lnSpc>
                <a:spcPct val="90000"/>
              </a:lnSpc>
            </a:pPr>
            <a:r>
              <a:rPr lang="en-US" sz="1800" dirty="0" err="1">
                <a:latin typeface="Arial" panose="020B0604020202020204" pitchFamily="34" charset="0"/>
                <a:cs typeface="Arial" panose="020B0604020202020204" pitchFamily="34" charset="0"/>
              </a:rPr>
              <a:t>DET_ADJ_X</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DET_ADJ_Y</a:t>
            </a:r>
            <a:endParaRPr lang="en-GB" sz="1800" dirty="0">
              <a:latin typeface="Arial" panose="020B0604020202020204" pitchFamily="34" charset="0"/>
              <a:cs typeface="Arial" panose="020B0604020202020204" pitchFamily="34" charset="0"/>
            </a:endParaRPr>
          </a:p>
          <a:p>
            <a:pPr>
              <a:lnSpc>
                <a:spcPct val="90000"/>
              </a:lnSpc>
            </a:pPr>
            <a:r>
              <a:rPr lang="en-GB" sz="1800" dirty="0" err="1">
                <a:latin typeface="Arial" panose="020B0604020202020204" pitchFamily="34" charset="0"/>
                <a:cs typeface="Arial" panose="020B0604020202020204" pitchFamily="34" charset="0"/>
              </a:rPr>
              <a:t>SMP_ADJ_X</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SMP_ADJ_Y</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SMP_ADJ_Z</a:t>
            </a:r>
            <a:endParaRPr lang="en-GB" sz="1800" dirty="0">
              <a:latin typeface="Arial" panose="020B0604020202020204" pitchFamily="34" charset="0"/>
              <a:cs typeface="Arial" panose="020B0604020202020204" pitchFamily="34" charset="0"/>
            </a:endParaRPr>
          </a:p>
          <a:p>
            <a:pPr>
              <a:lnSpc>
                <a:spcPct val="90000"/>
              </a:lnSpc>
            </a:pPr>
            <a:endParaRPr lang="en-GB" sz="1800" dirty="0">
              <a:latin typeface="Arial" panose="020B0604020202020204" pitchFamily="34" charset="0"/>
              <a:cs typeface="Arial" panose="020B0604020202020204" pitchFamily="34" charset="0"/>
            </a:endParaRPr>
          </a:p>
          <a:p>
            <a:pPr marL="0" indent="0">
              <a:lnSpc>
                <a:spcPct val="90000"/>
              </a:lnSpc>
              <a:buNone/>
            </a:pPr>
            <a:r>
              <a:rPr lang="en-GB" sz="1800" b="1" dirty="0">
                <a:latin typeface="Arial" panose="020B0604020202020204" pitchFamily="34" charset="0"/>
                <a:cs typeface="Arial" panose="020B0604020202020204" pitchFamily="34" charset="0"/>
              </a:rPr>
              <a:t>N.B. </a:t>
            </a:r>
            <a:r>
              <a:rPr lang="en-GB" sz="1800" dirty="0">
                <a:latin typeface="Arial" panose="020B0604020202020204" pitchFamily="34" charset="0"/>
                <a:cs typeface="Arial" panose="020B0604020202020204" pitchFamily="34" charset="0"/>
              </a:rPr>
              <a:t>The required position is recalculated from scratch, the adjustments are </a:t>
            </a:r>
            <a:r>
              <a:rPr lang="en-GB" sz="1800" u="sng" dirty="0">
                <a:latin typeface="Arial" panose="020B0604020202020204" pitchFamily="34" charset="0"/>
                <a:cs typeface="Arial" panose="020B0604020202020204" pitchFamily="34" charset="0"/>
              </a:rPr>
              <a:t>ABSOLUTE</a:t>
            </a:r>
            <a:r>
              <a:rPr lang="en-GB" sz="1800" dirty="0">
                <a:latin typeface="Arial" panose="020B0604020202020204" pitchFamily="34" charset="0"/>
                <a:cs typeface="Arial" panose="020B0604020202020204" pitchFamily="34" charset="0"/>
              </a:rPr>
              <a:t> from the basic requested position</a:t>
            </a:r>
          </a:p>
          <a:p>
            <a:pPr marL="0" indent="0">
              <a:lnSpc>
                <a:spcPct val="90000"/>
              </a:lnSpc>
              <a:buNone/>
            </a:pPr>
            <a:endParaRPr lang="en-GB" sz="1800" dirty="0">
              <a:latin typeface="Arial" panose="020B0604020202020204" pitchFamily="34" charset="0"/>
              <a:cs typeface="Arial" panose="020B0604020202020204" pitchFamily="34" charset="0"/>
            </a:endParaRPr>
          </a:p>
          <a:p>
            <a:pPr marL="0" indent="0">
              <a:lnSpc>
                <a:spcPct val="90000"/>
              </a:lnSpc>
              <a:buNone/>
            </a:pPr>
            <a:r>
              <a:rPr lang="en-US" sz="1800" b="1" dirty="0">
                <a:latin typeface="Arial" panose="020B0604020202020204" pitchFamily="34" charset="0"/>
                <a:cs typeface="Arial" panose="020B0604020202020204" pitchFamily="34" charset="0"/>
              </a:rPr>
              <a:t>Movement Sequence</a:t>
            </a:r>
            <a:endParaRPr lang="en-US" sz="1800" dirty="0">
              <a:latin typeface="Arial" panose="020B0604020202020204" pitchFamily="34" charset="0"/>
              <a:cs typeface="Arial" panose="020B0604020202020204" pitchFamily="34" charset="0"/>
            </a:endParaRPr>
          </a:p>
          <a:p>
            <a:pPr marL="0" indent="0">
              <a:lnSpc>
                <a:spcPct val="90000"/>
              </a:lnSpc>
              <a:buNone/>
            </a:pPr>
            <a:r>
              <a:rPr lang="en-US" sz="1800" dirty="0">
                <a:latin typeface="Arial" panose="020B0604020202020204" pitchFamily="34" charset="0"/>
                <a:cs typeface="Arial" panose="020B0604020202020204" pitchFamily="34" charset="0"/>
              </a:rPr>
              <a:t>1.</a:t>
            </a:r>
            <a:r>
              <a:rPr lang="en-GB" sz="1800" dirty="0">
                <a:latin typeface="Arial" panose="020B0604020202020204" pitchFamily="34" charset="0"/>
                <a:cs typeface="Arial" panose="020B0604020202020204" pitchFamily="34" charset="0"/>
              </a:rPr>
              <a:t> Robot moves to new position in one move. (MOVEL)</a:t>
            </a:r>
          </a:p>
          <a:p>
            <a:pPr>
              <a:lnSpc>
                <a:spcPct val="90000"/>
              </a:lnSpc>
            </a:pPr>
            <a:endParaRPr lang="en-GB" sz="1800" b="1"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20C80E1B-5EEF-47D1-9FDF-7F919C1B5E2A}"/>
              </a:ext>
            </a:extLst>
          </p:cNvPr>
          <p:cNvPicPr>
            <a:picLocks noGrp="1" noChangeAspect="1"/>
          </p:cNvPicPr>
          <p:nvPr>
            <p:ph sz="half" idx="2"/>
          </p:nvPr>
        </p:nvPicPr>
        <p:blipFill>
          <a:blip r:embed="rId3"/>
          <a:stretch>
            <a:fillRect/>
          </a:stretch>
        </p:blipFill>
        <p:spPr>
          <a:xfrm>
            <a:off x="5940831" y="1063549"/>
            <a:ext cx="2066031" cy="4339722"/>
          </a:xfrm>
          <a:prstGeom prst="rect">
            <a:avLst/>
          </a:prstGeom>
          <a:noFill/>
        </p:spPr>
      </p:pic>
    </p:spTree>
    <p:extLst>
      <p:ext uri="{BB962C8B-B14F-4D97-AF65-F5344CB8AC3E}">
        <p14:creationId xmlns:p14="http://schemas.microsoft.com/office/powerpoint/2010/main" val="15435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1392-3334-4F46-9830-99177A5D3CA9}"/>
              </a:ext>
            </a:extLst>
          </p:cNvPr>
          <p:cNvSpPr>
            <a:spLocks noGrp="1"/>
          </p:cNvSpPr>
          <p:nvPr>
            <p:ph type="title"/>
          </p:nvPr>
        </p:nvSpPr>
        <p:spPr>
          <a:xfrm>
            <a:off x="457200" y="437048"/>
            <a:ext cx="8229600" cy="542739"/>
          </a:xfrm>
        </p:spPr>
        <p:txBody>
          <a:bodyPr wrap="square" anchor="ctr">
            <a:noAutofit/>
          </a:bodyPr>
          <a:lstStyle/>
          <a:p>
            <a:r>
              <a:rPr lang="en-GB" sz="3600" dirty="0"/>
              <a:t>First User!!!!!!! (Validation)</a:t>
            </a:r>
            <a:br>
              <a:rPr lang="en-GB" sz="3600" dirty="0"/>
            </a:br>
            <a:r>
              <a:rPr lang="en-GB" sz="3600" dirty="0"/>
              <a:t>i.e. Does it actually Work?</a:t>
            </a:r>
          </a:p>
        </p:txBody>
      </p:sp>
      <p:pic>
        <p:nvPicPr>
          <p:cNvPr id="7" name="Content Placeholder 6" descr="A picture containing light&#10;&#10;Description automatically generated">
            <a:extLst>
              <a:ext uri="{FF2B5EF4-FFF2-40B4-BE49-F238E27FC236}">
                <a16:creationId xmlns:a16="http://schemas.microsoft.com/office/drawing/2014/main" id="{A82197BD-308C-4284-A0CF-3762ACCAAAFA}"/>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31017" b="35672"/>
          <a:stretch/>
        </p:blipFill>
        <p:spPr>
          <a:xfrm>
            <a:off x="1101969" y="1277148"/>
            <a:ext cx="2008396" cy="1359017"/>
          </a:xfrm>
        </p:spPr>
      </p:pic>
      <p:pic>
        <p:nvPicPr>
          <p:cNvPr id="8" name="stent_3d">
            <a:hlinkClick r:id="" action="ppaction://media"/>
            <a:extLst>
              <a:ext uri="{FF2B5EF4-FFF2-40B4-BE49-F238E27FC236}">
                <a16:creationId xmlns:a16="http://schemas.microsoft.com/office/drawing/2014/main" id="{B9E7A5F3-6A2E-404A-9494-42B2F049A0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933526"/>
            <a:ext cx="5452844" cy="3067225"/>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E6992AD1-7ABC-451F-A6FB-D218DFEB1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2647" y="1811946"/>
            <a:ext cx="4633904" cy="3859985"/>
          </a:xfrm>
          <a:prstGeom prst="rect">
            <a:avLst/>
          </a:prstGeom>
        </p:spPr>
      </p:pic>
    </p:spTree>
    <p:extLst>
      <p:ext uri="{BB962C8B-B14F-4D97-AF65-F5344CB8AC3E}">
        <p14:creationId xmlns:p14="http://schemas.microsoft.com/office/powerpoint/2010/main" val="3015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64301" y="3383394"/>
            <a:ext cx="3909676" cy="3403600"/>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sz="2000" dirty="0">
                <a:latin typeface="Arial "/>
              </a:rPr>
              <a:t>Thank you for your attention</a:t>
            </a:r>
          </a:p>
          <a:p>
            <a:endParaRPr lang="en-GB" sz="2000" dirty="0">
              <a:latin typeface="Arial "/>
            </a:endParaRPr>
          </a:p>
          <a:p>
            <a:r>
              <a:rPr lang="en-GB" sz="2000" dirty="0">
                <a:latin typeface="Arial "/>
              </a:rPr>
              <a:t>Questions</a:t>
            </a:r>
          </a:p>
          <a:p>
            <a:endParaRPr lang="en-GB" sz="2000" dirty="0">
              <a:latin typeface="Arial "/>
            </a:endParaRPr>
          </a:p>
          <a:p>
            <a:r>
              <a:rPr lang="en-GB" sz="1000" dirty="0">
                <a:latin typeface="Arial "/>
              </a:rPr>
              <a:t>More hidden slides below</a:t>
            </a:r>
          </a:p>
        </p:txBody>
      </p:sp>
      <p:pic>
        <p:nvPicPr>
          <p:cNvPr id="4" name="Picture 3"/>
          <p:cNvPicPr>
            <a:picLocks noChangeAspect="1"/>
          </p:cNvPicPr>
          <p:nvPr/>
        </p:nvPicPr>
        <p:blipFill>
          <a:blip r:embed="rId3"/>
          <a:stretch>
            <a:fillRect/>
          </a:stretch>
        </p:blipFill>
        <p:spPr>
          <a:xfrm>
            <a:off x="5538749" y="278395"/>
            <a:ext cx="3198826" cy="1562100"/>
          </a:xfrm>
          <a:prstGeom prst="rect">
            <a:avLst/>
          </a:prstGeom>
        </p:spPr>
      </p:pic>
      <p:pic>
        <p:nvPicPr>
          <p:cNvPr id="5" name="Picture 4"/>
          <p:cNvPicPr>
            <a:picLocks noChangeAspect="1"/>
          </p:cNvPicPr>
          <p:nvPr/>
        </p:nvPicPr>
        <p:blipFill>
          <a:blip r:embed="rId4"/>
          <a:stretch>
            <a:fillRect/>
          </a:stretch>
        </p:blipFill>
        <p:spPr>
          <a:xfrm>
            <a:off x="5538749" y="1972973"/>
            <a:ext cx="3097276" cy="1587500"/>
          </a:xfrm>
          <a:prstGeom prst="rect">
            <a:avLst/>
          </a:prstGeom>
        </p:spPr>
      </p:pic>
    </p:spTree>
    <p:extLst>
      <p:ext uri="{BB962C8B-B14F-4D97-AF65-F5344CB8AC3E}">
        <p14:creationId xmlns:p14="http://schemas.microsoft.com/office/powerpoint/2010/main" val="3663530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2088813" y="274638"/>
            <a:ext cx="4966374" cy="6034087"/>
          </a:xfrm>
          <a:prstGeom prst="rect">
            <a:avLst/>
          </a:prstGeom>
        </p:spPr>
      </p:pic>
    </p:spTree>
    <p:extLst>
      <p:ext uri="{BB962C8B-B14F-4D97-AF65-F5344CB8AC3E}">
        <p14:creationId xmlns:p14="http://schemas.microsoft.com/office/powerpoint/2010/main" val="235286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70335" y="1856528"/>
            <a:ext cx="8498117" cy="2909436"/>
          </a:xfrm>
          <a:prstGeom prst="rect">
            <a:avLst/>
          </a:prstGeom>
        </p:spPr>
      </p:pic>
    </p:spTree>
    <p:extLst>
      <p:ext uri="{BB962C8B-B14F-4D97-AF65-F5344CB8AC3E}">
        <p14:creationId xmlns:p14="http://schemas.microsoft.com/office/powerpoint/2010/main" val="276598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sz="3600" dirty="0"/>
              <a:t>RAHDD – Robot Arm Holds a Diffraction Detector</a:t>
            </a:r>
          </a:p>
        </p:txBody>
      </p:sp>
      <p:sp>
        <p:nvSpPr>
          <p:cNvPr id="3" name="Content Placeholder 2"/>
          <p:cNvSpPr>
            <a:spLocks noGrp="1"/>
          </p:cNvSpPr>
          <p:nvPr>
            <p:ph idx="1"/>
          </p:nvPr>
        </p:nvSpPr>
        <p:spPr/>
        <p:txBody>
          <a:bodyPr/>
          <a:lstStyle/>
          <a:p>
            <a:r>
              <a:rPr lang="en-GB" sz="2000" dirty="0">
                <a:latin typeface="Arial" panose="020B0604020202020204" pitchFamily="34" charset="0"/>
                <a:cs typeface="Arial" panose="020B0604020202020204" pitchFamily="34" charset="0"/>
              </a:rPr>
              <a:t>DIAD beamline </a:t>
            </a:r>
            <a:r>
              <a:rPr lang="en-GB" sz="2000" u="sng" dirty="0">
                <a:latin typeface="Arial" panose="020B0604020202020204" pitchFamily="34" charset="0"/>
                <a:cs typeface="Arial" panose="020B0604020202020204" pitchFamily="34" charset="0"/>
              </a:rPr>
              <a:t>D</a:t>
            </a:r>
            <a:r>
              <a:rPr lang="en-GB" sz="2000" dirty="0">
                <a:latin typeface="Arial" panose="020B0604020202020204" pitchFamily="34" charset="0"/>
                <a:cs typeface="Arial" panose="020B0604020202020204" pitchFamily="34" charset="0"/>
              </a:rPr>
              <a:t>ual </a:t>
            </a:r>
            <a:r>
              <a:rPr lang="en-GB" sz="2000" u="sng" dirty="0">
                <a:latin typeface="Arial" panose="020B0604020202020204" pitchFamily="34" charset="0"/>
                <a:cs typeface="Arial" panose="020B0604020202020204" pitchFamily="34" charset="0"/>
              </a:rPr>
              <a:t>I</a:t>
            </a:r>
            <a:r>
              <a:rPr lang="en-GB" sz="2000" dirty="0">
                <a:latin typeface="Arial" panose="020B0604020202020204" pitchFamily="34" charset="0"/>
                <a:cs typeface="Arial" panose="020B0604020202020204" pitchFamily="34" charset="0"/>
              </a:rPr>
              <a:t>maging </a:t>
            </a:r>
            <a:r>
              <a:rPr lang="en-GB" sz="2000" u="sng" dirty="0">
                <a:latin typeface="Arial" panose="020B0604020202020204" pitchFamily="34" charset="0"/>
                <a:cs typeface="Arial" panose="020B0604020202020204" pitchFamily="34" charset="0"/>
              </a:rPr>
              <a:t>a</a:t>
            </a:r>
            <a:r>
              <a:rPr lang="en-GB" sz="2000" dirty="0">
                <a:latin typeface="Arial" panose="020B0604020202020204" pitchFamily="34" charset="0"/>
                <a:cs typeface="Arial" panose="020B0604020202020204" pitchFamily="34" charset="0"/>
              </a:rPr>
              <a:t>nd </a:t>
            </a:r>
            <a:r>
              <a:rPr lang="en-GB" sz="2000" u="sng" dirty="0">
                <a:latin typeface="Arial" panose="020B0604020202020204" pitchFamily="34" charset="0"/>
                <a:cs typeface="Arial" panose="020B0604020202020204" pitchFamily="34" charset="0"/>
              </a:rPr>
              <a:t>D</a:t>
            </a:r>
            <a:r>
              <a:rPr lang="en-GB" sz="2000" dirty="0">
                <a:latin typeface="Arial" panose="020B0604020202020204" pitchFamily="34" charset="0"/>
                <a:cs typeface="Arial" panose="020B0604020202020204" pitchFamily="34" charset="0"/>
              </a:rPr>
              <a:t>iffraction</a:t>
            </a:r>
          </a:p>
          <a:p>
            <a:r>
              <a:rPr lang="en-GB" sz="2000" dirty="0">
                <a:latin typeface="Arial" panose="020B0604020202020204" pitchFamily="34" charset="0"/>
                <a:cs typeface="Arial" panose="020B0604020202020204" pitchFamily="34" charset="0"/>
              </a:rPr>
              <a:t>Imaging camera plus 2D diffraction detector</a:t>
            </a:r>
          </a:p>
          <a:p>
            <a:r>
              <a:rPr lang="en-GB" sz="2000" dirty="0">
                <a:latin typeface="Arial" panose="020B0604020202020204" pitchFamily="34" charset="0"/>
                <a:cs typeface="Arial" panose="020B0604020202020204" pitchFamily="34" charset="0"/>
              </a:rPr>
              <a:t>Robot to be moved to ‘any?’ position around sample</a:t>
            </a:r>
          </a:p>
          <a:p>
            <a:r>
              <a:rPr lang="en-GB" sz="2000" dirty="0">
                <a:latin typeface="Arial" panose="020B0604020202020204" pitchFamily="34" charset="0"/>
                <a:cs typeface="Arial" panose="020B0604020202020204" pitchFamily="34" charset="0"/>
              </a:rPr>
              <a:t>Robot must NOT be a risk to personnel</a:t>
            </a:r>
          </a:p>
          <a:p>
            <a:r>
              <a:rPr lang="en-GB" sz="2000" dirty="0">
                <a:latin typeface="Arial" panose="020B0604020202020204" pitchFamily="34" charset="0"/>
                <a:cs typeface="Arial" panose="020B0604020202020204" pitchFamily="34" charset="0"/>
              </a:rPr>
              <a:t>Robot must NOT be a risk to the detector</a:t>
            </a:r>
          </a:p>
          <a:p>
            <a:r>
              <a:rPr lang="en-GB" sz="2000" dirty="0">
                <a:latin typeface="Arial" panose="020B0604020202020204" pitchFamily="34" charset="0"/>
                <a:cs typeface="Arial" panose="020B0604020202020204" pitchFamily="34" charset="0"/>
              </a:rPr>
              <a:t>Robot must NOT be a risk to external equipment</a:t>
            </a:r>
          </a:p>
          <a:p>
            <a:r>
              <a:rPr lang="en-GB" sz="2000" dirty="0">
                <a:latin typeface="Arial" panose="020B0604020202020204" pitchFamily="34" charset="0"/>
                <a:cs typeface="Arial" panose="020B0604020202020204" pitchFamily="34" charset="0"/>
              </a:rPr>
              <a:t>Robot must NOT be at risk from external equipment</a:t>
            </a:r>
          </a:p>
          <a:p>
            <a:r>
              <a:rPr lang="en-GB" sz="2000" dirty="0">
                <a:latin typeface="Arial" panose="020B0604020202020204" pitchFamily="34" charset="0"/>
                <a:cs typeface="Arial" panose="020B0604020202020204" pitchFamily="34" charset="0"/>
              </a:rPr>
              <a:t>Robot must be integrated into EPICS and GDA</a:t>
            </a:r>
          </a:p>
          <a:p>
            <a:r>
              <a:rPr lang="en-GB" sz="2000" dirty="0">
                <a:latin typeface="Arial" panose="020B0604020202020204" pitchFamily="34" charset="0"/>
                <a:cs typeface="Arial" panose="020B0604020202020204" pitchFamily="34" charset="0"/>
              </a:rPr>
              <a:t>Safety rated PLC for Machinery Protection not PSS</a:t>
            </a:r>
          </a:p>
        </p:txBody>
      </p:sp>
    </p:spTree>
    <p:extLst>
      <p:ext uri="{BB962C8B-B14F-4D97-AF65-F5344CB8AC3E}">
        <p14:creationId xmlns:p14="http://schemas.microsoft.com/office/powerpoint/2010/main" val="18761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B6617C-2169-4DE0-9BB6-CFB197142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833" y="2870830"/>
            <a:ext cx="6041167" cy="398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sz="4000" dirty="0"/>
              <a:t>Experimental Hutch – </a:t>
            </a:r>
            <a:r>
              <a:rPr lang="en-GB" sz="4000" strike="sngStrike" dirty="0"/>
              <a:t>under design </a:t>
            </a:r>
            <a:r>
              <a:rPr lang="en-GB" sz="4000" dirty="0"/>
              <a:t>In Use</a:t>
            </a:r>
            <a:endParaRPr lang="en-GB" sz="4000" strike="sngStrike" dirty="0"/>
          </a:p>
        </p:txBody>
      </p:sp>
      <p:sp>
        <p:nvSpPr>
          <p:cNvPr id="5" name="Content Placeholder 4"/>
          <p:cNvSpPr>
            <a:spLocks noGrp="1"/>
          </p:cNvSpPr>
          <p:nvPr>
            <p:ph idx="1"/>
          </p:nvPr>
        </p:nvSpPr>
        <p:spPr>
          <a:xfrm>
            <a:off x="188022" y="844264"/>
            <a:ext cx="8229600" cy="4525963"/>
          </a:xfrm>
        </p:spPr>
        <p:txBody>
          <a:bodyPr/>
          <a:lstStyle/>
          <a:p>
            <a:r>
              <a:rPr lang="en-GB" sz="2000" dirty="0">
                <a:latin typeface="Arial "/>
                <a:cs typeface="Arial" panose="020B0604020202020204" pitchFamily="34" charset="0"/>
              </a:rPr>
              <a:t>3 sample positions:</a:t>
            </a:r>
          </a:p>
          <a:p>
            <a:pPr lvl="1"/>
            <a:r>
              <a:rPr lang="en-GB" sz="2000" dirty="0">
                <a:latin typeface="Arial "/>
                <a:cs typeface="Arial" panose="020B0604020202020204" pitchFamily="34" charset="0"/>
              </a:rPr>
              <a:t>General tomography stage</a:t>
            </a:r>
          </a:p>
          <a:p>
            <a:pPr lvl="1"/>
            <a:r>
              <a:rPr lang="en-GB" sz="2000" dirty="0">
                <a:latin typeface="Arial "/>
                <a:cs typeface="Arial" panose="020B0604020202020204" pitchFamily="34" charset="0"/>
              </a:rPr>
              <a:t>Mechanical test rig</a:t>
            </a:r>
          </a:p>
          <a:p>
            <a:pPr lvl="1"/>
            <a:r>
              <a:rPr lang="en-GB" sz="2000" dirty="0">
                <a:latin typeface="Arial "/>
                <a:cs typeface="Arial" panose="020B0604020202020204" pitchFamily="34" charset="0"/>
              </a:rPr>
              <a:t>3</a:t>
            </a:r>
            <a:r>
              <a:rPr lang="en-GB" sz="2000" baseline="30000" dirty="0">
                <a:latin typeface="Arial "/>
                <a:cs typeface="Arial" panose="020B0604020202020204" pitchFamily="34" charset="0"/>
              </a:rPr>
              <a:t>rd</a:t>
            </a:r>
            <a:r>
              <a:rPr lang="en-GB" sz="2000" dirty="0">
                <a:latin typeface="Arial "/>
                <a:cs typeface="Arial" panose="020B0604020202020204" pitchFamily="34" charset="0"/>
              </a:rPr>
              <a:t> position for user setup</a:t>
            </a:r>
          </a:p>
          <a:p>
            <a:r>
              <a:rPr lang="en-GB" sz="2000" dirty="0">
                <a:latin typeface="Arial "/>
                <a:cs typeface="Arial" panose="020B0604020202020204" pitchFamily="34" charset="0"/>
              </a:rPr>
              <a:t>Robot carries the Diffraction detector</a:t>
            </a:r>
          </a:p>
          <a:p>
            <a:r>
              <a:rPr lang="en-GB" sz="2000" dirty="0">
                <a:latin typeface="Arial "/>
                <a:cs typeface="Arial" panose="020B0604020202020204" pitchFamily="34" charset="0"/>
              </a:rPr>
              <a:t>Custom built table carries the imaging detector</a:t>
            </a:r>
          </a:p>
          <a:p>
            <a:pPr lvl="1"/>
            <a:endParaRPr lang="en-GB" dirty="0"/>
          </a:p>
        </p:txBody>
      </p:sp>
    </p:spTree>
    <p:extLst>
      <p:ext uri="{BB962C8B-B14F-4D97-AF65-F5344CB8AC3E}">
        <p14:creationId xmlns:p14="http://schemas.microsoft.com/office/powerpoint/2010/main" val="249212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Functionality Summary</a:t>
            </a:r>
            <a:br>
              <a:rPr lang="en-GB" sz="3600" dirty="0"/>
            </a:br>
            <a:br>
              <a:rPr lang="en-GB" sz="3600" dirty="0"/>
            </a:br>
            <a:r>
              <a:rPr lang="en-GB" sz="3600" dirty="0"/>
              <a:t>The robot will position a detector within an area of the DIAD experiments hutch.</a:t>
            </a:r>
          </a:p>
        </p:txBody>
      </p:sp>
      <p:sp>
        <p:nvSpPr>
          <p:cNvPr id="3" name="Content Placeholder 2"/>
          <p:cNvSpPr>
            <a:spLocks noGrp="1"/>
          </p:cNvSpPr>
          <p:nvPr>
            <p:ph idx="1"/>
          </p:nvPr>
        </p:nvSpPr>
        <p:spPr>
          <a:xfrm>
            <a:off x="457200" y="2057399"/>
            <a:ext cx="8229600" cy="4525963"/>
          </a:xfrm>
        </p:spPr>
        <p:txBody>
          <a:bodyPr/>
          <a:lstStyle/>
          <a:p>
            <a:pPr lvl="0"/>
            <a:r>
              <a:rPr lang="en-GB" sz="2000" dirty="0">
                <a:latin typeface="Arial "/>
              </a:rPr>
              <a:t>This area is part of a sphere, the positions are all referenced to the centre of the sample:</a:t>
            </a:r>
          </a:p>
          <a:p>
            <a:pPr lvl="0"/>
            <a:r>
              <a:rPr lang="en-GB" sz="2000" dirty="0">
                <a:latin typeface="Arial "/>
              </a:rPr>
              <a:t>The sphere is 300 – 600mm radius. </a:t>
            </a:r>
          </a:p>
          <a:p>
            <a:pPr lvl="0"/>
            <a:r>
              <a:rPr lang="en-GB" sz="2000" dirty="0">
                <a:latin typeface="Arial "/>
              </a:rPr>
              <a:t>The closest detector position is 300mm from the sample. </a:t>
            </a:r>
          </a:p>
          <a:p>
            <a:pPr lvl="0"/>
            <a:r>
              <a:rPr lang="en-GB" sz="2000" dirty="0">
                <a:latin typeface="Arial "/>
              </a:rPr>
              <a:t>The furthest detector position is 600mm from the sample</a:t>
            </a:r>
          </a:p>
          <a:p>
            <a:pPr lvl="0"/>
            <a:r>
              <a:rPr lang="en-GB" sz="2000" dirty="0">
                <a:latin typeface="Arial "/>
              </a:rPr>
              <a:t>The detectors angular range is 0° - 155°</a:t>
            </a:r>
          </a:p>
          <a:p>
            <a:pPr lvl="0"/>
            <a:r>
              <a:rPr lang="en-GB" sz="2000" dirty="0">
                <a:latin typeface="Arial "/>
              </a:rPr>
              <a:t>When seen from the side; the detector will be positioned above the XZ plane (the origin of this coordinate system is the sample position).</a:t>
            </a:r>
          </a:p>
          <a:p>
            <a:endParaRPr lang="en-GB" dirty="0">
              <a:latin typeface="Arial "/>
            </a:endParaRPr>
          </a:p>
        </p:txBody>
      </p:sp>
    </p:spTree>
    <p:extLst>
      <p:ext uri="{BB962C8B-B14F-4D97-AF65-F5344CB8AC3E}">
        <p14:creationId xmlns:p14="http://schemas.microsoft.com/office/powerpoint/2010/main" val="36458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sz="4000" dirty="0"/>
              <a:t>System description </a:t>
            </a:r>
          </a:p>
        </p:txBody>
      </p:sp>
      <p:sp>
        <p:nvSpPr>
          <p:cNvPr id="3" name="Content Placeholder 2"/>
          <p:cNvSpPr>
            <a:spLocks noGrp="1"/>
          </p:cNvSpPr>
          <p:nvPr>
            <p:ph idx="1"/>
          </p:nvPr>
        </p:nvSpPr>
        <p:spPr>
          <a:xfrm>
            <a:off x="457200" y="1036783"/>
            <a:ext cx="4853709" cy="4525963"/>
          </a:xfrm>
        </p:spPr>
        <p:txBody>
          <a:bodyPr/>
          <a:lstStyle/>
          <a:p>
            <a:pPr lvl="0"/>
            <a:r>
              <a:rPr lang="en-GB" sz="2000" dirty="0" err="1">
                <a:latin typeface="Arial "/>
              </a:rPr>
              <a:t>Yaskawa</a:t>
            </a:r>
            <a:r>
              <a:rPr lang="en-GB" sz="2000" dirty="0">
                <a:latin typeface="Arial "/>
              </a:rPr>
              <a:t> MH225 Robot</a:t>
            </a:r>
          </a:p>
          <a:p>
            <a:pPr lvl="0"/>
            <a:r>
              <a:rPr lang="en-GB" sz="2000" dirty="0">
                <a:latin typeface="Arial "/>
              </a:rPr>
              <a:t>DX200 </a:t>
            </a:r>
            <a:r>
              <a:rPr lang="en-GB" sz="2000" dirty="0" err="1">
                <a:latin typeface="Arial "/>
              </a:rPr>
              <a:t>Yaskawa</a:t>
            </a:r>
            <a:r>
              <a:rPr lang="en-GB" sz="2000" dirty="0">
                <a:latin typeface="Arial "/>
              </a:rPr>
              <a:t> Robot Controller</a:t>
            </a:r>
          </a:p>
          <a:p>
            <a:pPr lvl="0"/>
            <a:r>
              <a:rPr lang="en-GB" sz="2000" dirty="0">
                <a:latin typeface="Arial "/>
              </a:rPr>
              <a:t>Teach pendant</a:t>
            </a:r>
          </a:p>
          <a:p>
            <a:pPr lvl="0"/>
            <a:r>
              <a:rPr lang="en-GB" sz="2000" dirty="0">
                <a:latin typeface="Arial "/>
              </a:rPr>
              <a:t>End station PLC Omron NX series with safety CPU</a:t>
            </a:r>
          </a:p>
          <a:p>
            <a:pPr lvl="0"/>
            <a:r>
              <a:rPr lang="en-GB" sz="2000" dirty="0">
                <a:latin typeface="Arial "/>
              </a:rPr>
              <a:t>Interlocks to the PSS system</a:t>
            </a:r>
          </a:p>
          <a:p>
            <a:pPr lvl="0"/>
            <a:r>
              <a:rPr lang="en-GB" sz="2000" dirty="0">
                <a:latin typeface="Arial "/>
              </a:rPr>
              <a:t>Connection to Beamline E-Stop system</a:t>
            </a:r>
          </a:p>
          <a:p>
            <a:pPr lvl="0"/>
            <a:r>
              <a:rPr lang="en-GB" sz="2000" dirty="0">
                <a:latin typeface="Arial "/>
              </a:rPr>
              <a:t>Connection to EPICS and GDA</a:t>
            </a:r>
          </a:p>
          <a:p>
            <a:pPr lvl="0"/>
            <a:r>
              <a:rPr lang="en-GB" sz="2000" dirty="0">
                <a:latin typeface="Arial "/>
              </a:rPr>
              <a:t>Collision Sensor </a:t>
            </a:r>
          </a:p>
          <a:p>
            <a:endParaRPr lang="en-GB" dirty="0"/>
          </a:p>
        </p:txBody>
      </p:sp>
      <p:pic>
        <p:nvPicPr>
          <p:cNvPr id="5" name="Picture 4"/>
          <p:cNvPicPr/>
          <p:nvPr/>
        </p:nvPicPr>
        <p:blipFill>
          <a:blip r:embed="rId2"/>
          <a:stretch>
            <a:fillRect/>
          </a:stretch>
        </p:blipFill>
        <p:spPr>
          <a:xfrm>
            <a:off x="5202122" y="1036783"/>
            <a:ext cx="3593465" cy="4525963"/>
          </a:xfrm>
          <a:prstGeom prst="rect">
            <a:avLst/>
          </a:prstGeom>
        </p:spPr>
      </p:pic>
    </p:spTree>
    <p:extLst>
      <p:ext uri="{BB962C8B-B14F-4D97-AF65-F5344CB8AC3E}">
        <p14:creationId xmlns:p14="http://schemas.microsoft.com/office/powerpoint/2010/main" val="56385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DX200 </a:t>
            </a:r>
            <a:r>
              <a:rPr lang="en-GB" sz="4000" dirty="0" err="1"/>
              <a:t>Yaskawa</a:t>
            </a:r>
            <a:r>
              <a:rPr lang="en-GB" sz="4000" dirty="0"/>
              <a:t> Robot Controller</a:t>
            </a:r>
            <a:br>
              <a:rPr lang="en-GB" dirty="0"/>
            </a:br>
            <a:r>
              <a:rPr lang="en-GB" sz="2400" dirty="0"/>
              <a:t>The controller contains all equipment needed to move the robot in a safe,</a:t>
            </a:r>
            <a:r>
              <a:rPr lang="en-GB" sz="2400" baseline="0" dirty="0"/>
              <a:t> </a:t>
            </a:r>
            <a:r>
              <a:rPr lang="en-GB" sz="2400" dirty="0"/>
              <a:t> coordinated manner. This includes 2 specific optional items relating to the safety of the robot system</a:t>
            </a:r>
            <a:br>
              <a:rPr lang="en-GB" dirty="0"/>
            </a:br>
            <a:endParaRPr lang="en-GB" dirty="0"/>
          </a:p>
        </p:txBody>
      </p:sp>
      <p:sp>
        <p:nvSpPr>
          <p:cNvPr id="3" name="Content Placeholder 2"/>
          <p:cNvSpPr>
            <a:spLocks noGrp="1"/>
          </p:cNvSpPr>
          <p:nvPr>
            <p:ph idx="1"/>
          </p:nvPr>
        </p:nvSpPr>
        <p:spPr>
          <a:xfrm>
            <a:off x="457200" y="1923475"/>
            <a:ext cx="8229600" cy="4525963"/>
          </a:xfrm>
        </p:spPr>
        <p:txBody>
          <a:bodyPr/>
          <a:lstStyle/>
          <a:p>
            <a:r>
              <a:rPr lang="en-GB" sz="2000" dirty="0">
                <a:latin typeface="Arial "/>
              </a:rPr>
              <a:t>1 Machine Safety board (MSB) - certified to Category 4/</a:t>
            </a:r>
            <a:r>
              <a:rPr lang="en-GB" sz="2000" dirty="0" err="1">
                <a:latin typeface="Arial "/>
              </a:rPr>
              <a:t>PLe</a:t>
            </a:r>
            <a:r>
              <a:rPr lang="en-GB" sz="2000" dirty="0">
                <a:latin typeface="Arial "/>
              </a:rPr>
              <a:t> according to EN ISO 13849-1 and SIL 3 according to EN 62061/IEC61508. The MSB is responsible for all standard safety functions including, but not limited to:</a:t>
            </a:r>
          </a:p>
          <a:p>
            <a:pPr lvl="1"/>
            <a:r>
              <a:rPr lang="en-GB" sz="2000" dirty="0">
                <a:latin typeface="Arial "/>
              </a:rPr>
              <a:t>Connection of emergency stop signals to external systems</a:t>
            </a:r>
          </a:p>
          <a:p>
            <a:pPr lvl="1"/>
            <a:r>
              <a:rPr lang="en-GB" sz="2000" dirty="0">
                <a:latin typeface="Arial "/>
              </a:rPr>
              <a:t>Supervision of operating modes, ensuring compliance to ISO 10218, e.g. ensuring teach mode is limited to 250mm/s</a:t>
            </a:r>
          </a:p>
          <a:p>
            <a:pPr lvl="1"/>
            <a:r>
              <a:rPr lang="en-GB" sz="2000" dirty="0">
                <a:latin typeface="Arial "/>
              </a:rPr>
              <a:t>Connection to the robot cell guarding</a:t>
            </a:r>
          </a:p>
          <a:p>
            <a:endParaRPr lang="en-GB" dirty="0"/>
          </a:p>
        </p:txBody>
      </p:sp>
    </p:spTree>
    <p:extLst>
      <p:ext uri="{BB962C8B-B14F-4D97-AF65-F5344CB8AC3E}">
        <p14:creationId xmlns:p14="http://schemas.microsoft.com/office/powerpoint/2010/main" val="354429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DX200 </a:t>
            </a:r>
            <a:r>
              <a:rPr lang="en-GB" sz="4000" dirty="0" err="1"/>
              <a:t>Yaskawa</a:t>
            </a:r>
            <a:r>
              <a:rPr lang="en-GB" sz="4000" dirty="0"/>
              <a:t> Robot Controller</a:t>
            </a:r>
            <a:br>
              <a:rPr lang="en-GB" dirty="0"/>
            </a:br>
            <a:r>
              <a:rPr lang="en-GB" sz="2400" dirty="0"/>
              <a:t>The controller contains all equipment needed to move the robot in a safe,</a:t>
            </a:r>
            <a:r>
              <a:rPr lang="en-GB" sz="2400" baseline="0" dirty="0"/>
              <a:t> </a:t>
            </a:r>
            <a:r>
              <a:rPr lang="en-GB" sz="2400" dirty="0"/>
              <a:t> coordinated manner. This includes 2 specific optional items relating to the safety of the robot system</a:t>
            </a:r>
            <a:br>
              <a:rPr lang="en-GB" dirty="0"/>
            </a:br>
            <a:endParaRPr lang="en-GB" dirty="0"/>
          </a:p>
        </p:txBody>
      </p:sp>
      <p:sp>
        <p:nvSpPr>
          <p:cNvPr id="3" name="Content Placeholder 2"/>
          <p:cNvSpPr>
            <a:spLocks noGrp="1"/>
          </p:cNvSpPr>
          <p:nvPr>
            <p:ph idx="1"/>
          </p:nvPr>
        </p:nvSpPr>
        <p:spPr>
          <a:xfrm>
            <a:off x="457200" y="1757220"/>
            <a:ext cx="8229600" cy="4525963"/>
          </a:xfrm>
        </p:spPr>
        <p:txBody>
          <a:bodyPr/>
          <a:lstStyle/>
          <a:p>
            <a:r>
              <a:rPr lang="en-GB" sz="2000" dirty="0">
                <a:latin typeface="Arial "/>
              </a:rPr>
              <a:t>2)	Functional Safety Board (FSB) - certified to Category 3/PL d according to EN ISO 13849-1 and SIL 2 according to EN 62061/IEC61508. The FSB has been added to this system to make the following functionality available:</a:t>
            </a:r>
          </a:p>
          <a:p>
            <a:pPr lvl="1"/>
            <a:r>
              <a:rPr lang="en-GB" sz="2000" dirty="0">
                <a:latin typeface="Arial "/>
              </a:rPr>
              <a:t>Axis Range limitation</a:t>
            </a:r>
          </a:p>
          <a:p>
            <a:pPr lvl="1"/>
            <a:r>
              <a:rPr lang="en-GB" sz="2000" dirty="0">
                <a:latin typeface="Arial "/>
              </a:rPr>
              <a:t>Axis speed limitation</a:t>
            </a:r>
          </a:p>
          <a:p>
            <a:pPr lvl="1"/>
            <a:r>
              <a:rPr lang="en-GB" sz="2000" dirty="0">
                <a:latin typeface="Arial "/>
              </a:rPr>
              <a:t>Safety range limits</a:t>
            </a:r>
          </a:p>
          <a:p>
            <a:pPr lvl="1"/>
            <a:r>
              <a:rPr lang="en-GB" sz="2000" dirty="0">
                <a:latin typeface="Arial "/>
              </a:rPr>
              <a:t>Tool change monitoring</a:t>
            </a:r>
          </a:p>
          <a:p>
            <a:pPr lvl="1"/>
            <a:r>
              <a:rPr lang="en-GB" sz="2000" dirty="0">
                <a:latin typeface="Arial "/>
              </a:rPr>
              <a:t>Speed limitation of the tool</a:t>
            </a:r>
          </a:p>
          <a:p>
            <a:pPr lvl="1"/>
            <a:r>
              <a:rPr lang="en-GB" sz="2000" dirty="0">
                <a:latin typeface="Arial "/>
              </a:rPr>
              <a:t>Tool angle monitoring</a:t>
            </a:r>
          </a:p>
          <a:p>
            <a:endParaRPr lang="en-GB" dirty="0"/>
          </a:p>
        </p:txBody>
      </p:sp>
    </p:spTree>
    <p:extLst>
      <p:ext uri="{BB962C8B-B14F-4D97-AF65-F5344CB8AC3E}">
        <p14:creationId xmlns:p14="http://schemas.microsoft.com/office/powerpoint/2010/main" val="2327783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aseline="0" dirty="0"/>
              <a:t> </a:t>
            </a:r>
            <a:r>
              <a:rPr lang="en-GB" sz="2400" baseline="0" dirty="0"/>
              <a:t>DX 200 </a:t>
            </a:r>
            <a:r>
              <a:rPr lang="en-GB" sz="2400" baseline="0" dirty="0" err="1"/>
              <a:t>Yaskawa</a:t>
            </a:r>
            <a:r>
              <a:rPr lang="en-GB" sz="2400" baseline="0" dirty="0"/>
              <a:t> Robot Controller</a:t>
            </a:r>
            <a:br>
              <a:rPr lang="en-GB" baseline="0" dirty="0"/>
            </a:br>
            <a:br>
              <a:rPr lang="en-GB" baseline="0" dirty="0"/>
            </a:br>
            <a:r>
              <a:rPr lang="en-GB" sz="2000" b="0" baseline="0" dirty="0"/>
              <a:t>Functional safety unit</a:t>
            </a:r>
            <a:endParaRPr lang="en-GB" sz="2000" b="0" dirty="0"/>
          </a:p>
        </p:txBody>
      </p:sp>
      <p:sp>
        <p:nvSpPr>
          <p:cNvPr id="3" name="Content Placeholder 2"/>
          <p:cNvSpPr>
            <a:spLocks noGrp="1"/>
          </p:cNvSpPr>
          <p:nvPr>
            <p:ph idx="1"/>
          </p:nvPr>
        </p:nvSpPr>
        <p:spPr/>
        <p:txBody>
          <a:bodyPr/>
          <a:lstStyle/>
          <a:p>
            <a:r>
              <a:rPr lang="en-GB" sz="2000" dirty="0">
                <a:latin typeface="Arial "/>
              </a:rPr>
              <a:t>The FSB allows the Functional Safety Unit (FSU) to be used by the Robot system, the above named functionality is contained in the FSU.</a:t>
            </a:r>
          </a:p>
          <a:p>
            <a:endParaRPr lang="en-GB" sz="2000" dirty="0">
              <a:latin typeface="Arial "/>
            </a:endParaRPr>
          </a:p>
          <a:p>
            <a:r>
              <a:rPr lang="en-GB" sz="2000" dirty="0">
                <a:latin typeface="Arial "/>
              </a:rPr>
              <a:t>The safety range function for the FSU allows keep-in and keep-out areas to be defined, these areas use a 3D model of the robot and tool to limit the motion of the robot. The robot is unable to move either into or out of a defined ‘box’. Each of these zones can be either permanently activated or switched using a safety input; each active zone also has a CPU utilisation overhead value, all active zones combined must not use more than 100% of the available CPU utilisation overhead or the Robot system will stop.</a:t>
            </a:r>
          </a:p>
          <a:p>
            <a:endParaRPr lang="en-GB" sz="2000" dirty="0">
              <a:latin typeface="Arial "/>
            </a:endParaRPr>
          </a:p>
          <a:p>
            <a:r>
              <a:rPr lang="en-GB" sz="2000" dirty="0">
                <a:latin typeface="Arial "/>
              </a:rPr>
              <a:t>15 digit numeric password to enter FSU programming mode.</a:t>
            </a:r>
          </a:p>
          <a:p>
            <a:pPr marL="0" indent="0">
              <a:buNone/>
            </a:pPr>
            <a:endParaRPr lang="en-GB" dirty="0"/>
          </a:p>
        </p:txBody>
      </p:sp>
    </p:spTree>
    <p:extLst>
      <p:ext uri="{BB962C8B-B14F-4D97-AF65-F5344CB8AC3E}">
        <p14:creationId xmlns:p14="http://schemas.microsoft.com/office/powerpoint/2010/main" val="114385937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BoldMT"/>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1593</TotalTime>
  <Words>2754</Words>
  <Application>Microsoft Office PowerPoint</Application>
  <PresentationFormat>On-screen Show (4:3)</PresentationFormat>
  <Paragraphs>212</Paragraphs>
  <Slides>29</Slides>
  <Notes>14</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vt:lpstr>
      <vt:lpstr>Arial-BoldMT</vt:lpstr>
      <vt:lpstr>Calibri</vt:lpstr>
      <vt:lpstr>Times</vt:lpstr>
      <vt:lpstr>Blank Presentation</vt:lpstr>
      <vt:lpstr>Installing a robot mounted detector on DIAD beamline</vt:lpstr>
      <vt:lpstr>DIAD: Two beamlines combined at the sample:  micro-tomography and micro-diffraction. All to be done in-situ</vt:lpstr>
      <vt:lpstr>  RAHDD – Robot Arm Holds a Diffraction Detector</vt:lpstr>
      <vt:lpstr>Experimental Hutch – under design In Use</vt:lpstr>
      <vt:lpstr>Functionality Summary  The robot will position a detector within an area of the DIAD experiments hutch.</vt:lpstr>
      <vt:lpstr>   System description </vt:lpstr>
      <vt:lpstr>DX200 Yaskawa Robot Controller The controller contains all equipment needed to move the robot in a safe,  coordinated manner. This includes 2 specific optional items relating to the safety of the robot system </vt:lpstr>
      <vt:lpstr>DX200 Yaskawa Robot Controller The controller contains all equipment needed to move the robot in a safe,  coordinated manner. This includes 2 specific optional items relating to the safety of the robot system </vt:lpstr>
      <vt:lpstr> DX 200 Yaskawa Robot Controller  Functional safety unit</vt:lpstr>
      <vt:lpstr>DX 200 Yaskawa Robot Controller Functional safety unit- 32 conditional ‘files’</vt:lpstr>
      <vt:lpstr> Things to miss, and be missed by!</vt:lpstr>
      <vt:lpstr>DX 200 Yaskawa Robot Controller Functional safety unit- Currently uses 15 files, Active files are selected by safe input signals. Too many to al be active at once</vt:lpstr>
      <vt:lpstr>DX 200 Yaskawa Robot Controller  And Don’t get hit by</vt:lpstr>
      <vt:lpstr>DX 200 Yaskawa Robot Controller  And Don’t get hit by.. The axes which must not occupy the same space as the detector are separately monitored by absolute encoders (SSI). Depending upon ranges Safety i/o interact with the safety unit of the robot</vt:lpstr>
      <vt:lpstr>Functionality Summary  There will be 3 modes of operation </vt:lpstr>
      <vt:lpstr>Robot Control layers</vt:lpstr>
      <vt:lpstr>Implementation - Control System</vt:lpstr>
      <vt:lpstr>User EPICS Interface</vt:lpstr>
      <vt:lpstr>User EPICS Interface</vt:lpstr>
      <vt:lpstr>User EPICS Interface</vt:lpstr>
      <vt:lpstr>PLC – EPICS interface EPICS communicates with the PLC using the tag-based EtherNet/IP (Industrial protocol) that the NX PLC provides. Tags are names defined on the PLC as entry points, similar to addresses, but easier to understand.</vt:lpstr>
      <vt:lpstr>PLC – EPICS interface EPICS communicates with the PLC using the tag-based EtherNet/IP (Industrial protocol) that the NX PLC provides. Tags are names defined on the PLC as entry points, similar to addresses, but easier to understand</vt:lpstr>
      <vt:lpstr>Implementation – Robot interface</vt:lpstr>
      <vt:lpstr>System Functions – Position Robot</vt:lpstr>
      <vt:lpstr>System Functions – Adjust Position</vt:lpstr>
      <vt:lpstr>First User!!!!!!! (Validation) i.e. Does it actually Work?</vt:lpstr>
      <vt:lpstr>PowerPoint Presentation</vt:lpstr>
      <vt:lpstr>PowerPoint Presentation</vt:lpstr>
      <vt:lpstr>PowerPoint Presentation</vt:lpstr>
    </vt:vector>
  </TitlesOfParts>
  <Company>Diamond Light Source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Diamond light source at MOCRAF 2019</dc:title>
  <dc:creator>Nutter, Brian (DLSLtd,RAL,LSCI)</dc:creator>
  <cp:lastModifiedBy>Nutter, Brian (DLSLtd,RAL,LSCI)</cp:lastModifiedBy>
  <cp:revision>35</cp:revision>
  <dcterms:created xsi:type="dcterms:W3CDTF">2019-09-30T11:32:22Z</dcterms:created>
  <dcterms:modified xsi:type="dcterms:W3CDTF">2021-10-25T11:13:37Z</dcterms:modified>
</cp:coreProperties>
</file>