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9" r:id="rId2"/>
    <p:sldId id="338" r:id="rId3"/>
    <p:sldId id="350" r:id="rId4"/>
    <p:sldId id="298" r:id="rId5"/>
    <p:sldId id="352" r:id="rId6"/>
    <p:sldId id="341" r:id="rId7"/>
    <p:sldId id="342" r:id="rId8"/>
    <p:sldId id="343" r:id="rId9"/>
    <p:sldId id="345" r:id="rId10"/>
    <p:sldId id="344" r:id="rId11"/>
    <p:sldId id="346" r:id="rId12"/>
    <p:sldId id="351" r:id="rId13"/>
    <p:sldId id="332" r:id="rId14"/>
    <p:sldId id="347" r:id="rId15"/>
    <p:sldId id="348" r:id="rId16"/>
    <p:sldId id="349" r:id="rId17"/>
    <p:sldId id="339" r:id="rId1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122D4F"/>
    <a:srgbClr val="41719C"/>
    <a:srgbClr val="FAF9FD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257" autoAdjust="0"/>
  </p:normalViewPr>
  <p:slideViewPr>
    <p:cSldViewPr snapToGrid="0">
      <p:cViewPr varScale="1">
        <p:scale>
          <a:sx n="110" d="100"/>
          <a:sy n="110" d="100"/>
        </p:scale>
        <p:origin x="594" y="60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2BA150-689A-4579-B627-0E876A8654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2D2C81-D770-49E9-8CD8-ADA15DB91B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16877-A332-4EF0-B588-92D4B1B8612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AB27F-CB0B-439D-A7A7-02E6CDD99D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8ACD5-A2DD-4363-8723-D50F14E5C2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9221F-2D27-43FE-973E-8B745FC2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43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AAD54-73A2-49CD-91FB-174FD509A48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8A5B2-7758-4948-BB8E-3585CD6C2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6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20" y="-33661"/>
            <a:ext cx="12307582" cy="6925322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953789" y="2871970"/>
            <a:ext cx="7380515" cy="1659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3964674" y="2301903"/>
            <a:ext cx="7380515" cy="470669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r>
              <a:rPr lang="en-US" dirty="0"/>
              <a:t>Raphael Cohen-Aberdam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3964674" y="4630990"/>
            <a:ext cx="7380515" cy="470669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31/08/2022</a:t>
            </a:r>
          </a:p>
        </p:txBody>
      </p:sp>
    </p:spTree>
    <p:extLst>
      <p:ext uri="{BB962C8B-B14F-4D97-AF65-F5344CB8AC3E}">
        <p14:creationId xmlns:p14="http://schemas.microsoft.com/office/powerpoint/2010/main" val="405314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060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40082" y="118383"/>
            <a:ext cx="1457325" cy="133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835728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000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6293" y="177351"/>
            <a:ext cx="8768937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732" y="6485622"/>
            <a:ext cx="698269" cy="365125"/>
          </a:xfrm>
        </p:spPr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920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90691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00350"/>
            <a:ext cx="10515600" cy="328930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09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8367"/>
            <a:ext cx="5181600" cy="4568599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8367"/>
            <a:ext cx="5181600" cy="456859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005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365129"/>
            <a:ext cx="944721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360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412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748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916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195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4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6293" y="177351"/>
            <a:ext cx="876893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67543"/>
            <a:ext cx="10515600" cy="460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2648" y="6485622"/>
            <a:ext cx="709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3D313AB-F9EE-432A-A71F-4F2143C24F9C}"/>
              </a:ext>
            </a:extLst>
          </p:cNvPr>
          <p:cNvSpPr txBox="1">
            <a:spLocks/>
          </p:cNvSpPr>
          <p:nvPr userDrawn="1"/>
        </p:nvSpPr>
        <p:spPr>
          <a:xfrm>
            <a:off x="1" y="6618516"/>
            <a:ext cx="1496292" cy="2322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400" b="0" kern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08/10/2023</a:t>
            </a:r>
            <a:endParaRPr lang="es-ES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0A6DC21-8B8D-4E25-8726-291A4F59FAF5}"/>
              </a:ext>
            </a:extLst>
          </p:cNvPr>
          <p:cNvSpPr txBox="1">
            <a:spLocks/>
          </p:cNvSpPr>
          <p:nvPr userDrawn="1"/>
        </p:nvSpPr>
        <p:spPr>
          <a:xfrm>
            <a:off x="4472987" y="6618516"/>
            <a:ext cx="3246027" cy="2322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400" b="0" kern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62567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0654" y="2362726"/>
            <a:ext cx="7571346" cy="1137712"/>
          </a:xfrm>
        </p:spPr>
        <p:txBody>
          <a:bodyPr/>
          <a:lstStyle/>
          <a:p>
            <a:r>
              <a:rPr lang="en-US" dirty="0"/>
              <a:t>Metrology of BL06-Xaira end station diffractometer</a:t>
            </a:r>
            <a:endParaRPr lang="en-US" sz="2400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4F66C32-C9CF-43BA-9BC5-484C3D963D41}"/>
              </a:ext>
            </a:extLst>
          </p:cNvPr>
          <p:cNvSpPr txBox="1">
            <a:spLocks/>
          </p:cNvSpPr>
          <p:nvPr/>
        </p:nvSpPr>
        <p:spPr>
          <a:xfrm>
            <a:off x="386650" y="3795671"/>
            <a:ext cx="8804975" cy="1137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122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/>
              <a:t>Author</a:t>
            </a:r>
            <a:r>
              <a:rPr lang="es-ES" sz="1800" dirty="0"/>
              <a:t>: Juan Luis Frieiro Castro, </a:t>
            </a:r>
            <a:r>
              <a:rPr lang="es-ES" sz="1800" dirty="0" err="1"/>
              <a:t>Nanomotion</a:t>
            </a:r>
            <a:r>
              <a:rPr lang="es-ES" sz="1800" dirty="0"/>
              <a:t> </a:t>
            </a:r>
            <a:r>
              <a:rPr lang="es-ES" sz="1800" dirty="0" err="1"/>
              <a:t>laboratory</a:t>
            </a:r>
            <a:endParaRPr lang="es-ES" sz="1800" dirty="0"/>
          </a:p>
          <a:p>
            <a:r>
              <a:rPr lang="es-ES" sz="1800" dirty="0" err="1"/>
              <a:t>Presenter</a:t>
            </a:r>
            <a:r>
              <a:rPr lang="es-ES" sz="1800" dirty="0"/>
              <a:t>: Xavier Serra-</a:t>
            </a:r>
            <a:r>
              <a:rPr lang="es-ES" sz="1800" dirty="0" err="1"/>
              <a:t>Gallifa</a:t>
            </a:r>
            <a:r>
              <a:rPr lang="es-ES" sz="1800" dirty="0"/>
              <a:t>, </a:t>
            </a:r>
            <a:r>
              <a:rPr lang="es-ES" sz="1800" dirty="0" err="1"/>
              <a:t>Electronics</a:t>
            </a:r>
            <a:endParaRPr lang="es-ES" sz="1800" dirty="0"/>
          </a:p>
          <a:p>
            <a:r>
              <a:rPr lang="es-ES" sz="1800" dirty="0" err="1"/>
              <a:t>Additional</a:t>
            </a:r>
            <a:r>
              <a:rPr lang="es-ES" sz="1800" dirty="0"/>
              <a:t> </a:t>
            </a:r>
            <a:r>
              <a:rPr lang="es-ES" sz="1800" dirty="0" err="1"/>
              <a:t>contributors</a:t>
            </a:r>
            <a:r>
              <a:rPr lang="es-ES" sz="1800" dirty="0"/>
              <a:t>: J. Nicolás, N. González, I. </a:t>
            </a:r>
            <a:r>
              <a:rPr lang="es-ES" sz="1800" dirty="0" err="1"/>
              <a:t>Sics</a:t>
            </a:r>
            <a:r>
              <a:rPr lang="es-ES" sz="1800" dirty="0"/>
              <a:t>, J. Centeno, </a:t>
            </a:r>
            <a:r>
              <a:rPr lang="es-ES" sz="1800" dirty="0" err="1"/>
              <a:t>X.Serra</a:t>
            </a:r>
            <a:r>
              <a:rPr lang="es-ES" sz="1800" dirty="0"/>
              <a:t>-Gallifa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3D5B654D-7AFA-4667-90A9-2F483F30EF63}"/>
              </a:ext>
            </a:extLst>
          </p:cNvPr>
          <p:cNvSpPr txBox="1">
            <a:spLocks/>
          </p:cNvSpPr>
          <p:nvPr/>
        </p:nvSpPr>
        <p:spPr>
          <a:xfrm>
            <a:off x="84841" y="6516368"/>
            <a:ext cx="1720913" cy="3416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122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>
                <a:solidFill>
                  <a:schemeClr val="bg1"/>
                </a:solidFill>
              </a:rPr>
              <a:t>08/10/2023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8C945-86BF-4269-A0E6-4B49FB69C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-36090"/>
            <a:ext cx="6172199" cy="213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2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1567C2EB-EC83-4925-94D8-7C501527E4CA}"/>
              </a:ext>
            </a:extLst>
          </p:cNvPr>
          <p:cNvSpPr txBox="1"/>
          <p:nvPr/>
        </p:nvSpPr>
        <p:spPr>
          <a:xfrm>
            <a:off x="841690" y="632674"/>
            <a:ext cx="8787497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Stick-slip motion error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Piezo stages use stick-slip motion to increase their range of displacement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Visible when moving slow or with small steps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1E9143-A09B-44B3-966E-50F787DD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3" y="177351"/>
            <a:ext cx="8768937" cy="341632"/>
          </a:xfr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Metrology of the XY sample centering stages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E4E05B-56D8-4463-BAEA-976C81D46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957" y="822798"/>
            <a:ext cx="1728295" cy="42635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71D25A-BD11-4C82-A472-653C8887EBE3}"/>
              </a:ext>
            </a:extLst>
          </p:cNvPr>
          <p:cNvSpPr txBox="1"/>
          <p:nvPr/>
        </p:nvSpPr>
        <p:spPr>
          <a:xfrm>
            <a:off x="10150091" y="5086350"/>
            <a:ext cx="1764025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Smaract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F1EB87D-5FA3-4EE1-B2C1-AFB0829410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1166" y="4170335"/>
            <a:ext cx="3609975" cy="238602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E4018EB-C960-4EF1-9488-F8E9F1A7F5A0}"/>
              </a:ext>
            </a:extLst>
          </p:cNvPr>
          <p:cNvSpPr txBox="1"/>
          <p:nvPr/>
        </p:nvSpPr>
        <p:spPr>
          <a:xfrm>
            <a:off x="3331995" y="2261461"/>
            <a:ext cx="3947828" cy="14773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moving X: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periodic noise every ~2.6 µm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amplitude up to 130 nm measured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cross-talk with Y</a:t>
            </a:r>
          </a:p>
          <a:p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(s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ame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happens when moving Y)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0D088A4-B665-4B4A-8C8E-991E8F4D9F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6" b="37320"/>
          <a:stretch/>
        </p:blipFill>
        <p:spPr>
          <a:xfrm>
            <a:off x="295748" y="2052572"/>
            <a:ext cx="2034130" cy="1895105"/>
          </a:xfrm>
          <a:prstGeom prst="rect">
            <a:avLst/>
          </a:prstGeom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E3923DA0-D978-4D0A-A392-473162F753F6}"/>
              </a:ext>
            </a:extLst>
          </p:cNvPr>
          <p:cNvSpPr/>
          <p:nvPr/>
        </p:nvSpPr>
        <p:spPr>
          <a:xfrm>
            <a:off x="7279823" y="1111816"/>
            <a:ext cx="3045277" cy="162962"/>
          </a:xfrm>
          <a:prstGeom prst="arc">
            <a:avLst>
              <a:gd name="adj1" fmla="val 11647682"/>
              <a:gd name="adj2" fmla="val 21502048"/>
            </a:avLst>
          </a:prstGeom>
          <a:ln w="19050">
            <a:solidFill>
              <a:srgbClr val="122D4F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702D28-CBD9-490D-9359-F74264D33191}"/>
              </a:ext>
            </a:extLst>
          </p:cNvPr>
          <p:cNvSpPr/>
          <p:nvPr/>
        </p:nvSpPr>
        <p:spPr>
          <a:xfrm>
            <a:off x="9283861" y="5773389"/>
            <a:ext cx="1962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 visible in encoder signal!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6A1C328-77DB-4CC8-8AD2-013AB30FB38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92" y="4170335"/>
            <a:ext cx="3296079" cy="238602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696850B-9AF0-40C1-BDCB-D0F0B378C77F}"/>
              </a:ext>
            </a:extLst>
          </p:cNvPr>
          <p:cNvSpPr/>
          <p:nvPr/>
        </p:nvSpPr>
        <p:spPr>
          <a:xfrm>
            <a:off x="2647950" y="4981575"/>
            <a:ext cx="228600" cy="304800"/>
          </a:xfrm>
          <a:prstGeom prst="rect">
            <a:avLst/>
          </a:prstGeom>
          <a:noFill/>
          <a:ln w="19050" cap="rnd">
            <a:solidFill>
              <a:srgbClr val="122D4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06956955-DC6F-44DE-B969-6BF81B642FA7}"/>
              </a:ext>
            </a:extLst>
          </p:cNvPr>
          <p:cNvSpPr/>
          <p:nvPr/>
        </p:nvSpPr>
        <p:spPr>
          <a:xfrm>
            <a:off x="2771775" y="4355306"/>
            <a:ext cx="3057525" cy="1252538"/>
          </a:xfrm>
          <a:prstGeom prst="arc">
            <a:avLst>
              <a:gd name="adj1" fmla="val 10808111"/>
              <a:gd name="adj2" fmla="val 19817069"/>
            </a:avLst>
          </a:prstGeom>
          <a:ln w="19050">
            <a:solidFill>
              <a:srgbClr val="122D4F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6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1567C2EB-EC83-4925-94D8-7C501527E4CA}"/>
              </a:ext>
            </a:extLst>
          </p:cNvPr>
          <p:cNvSpPr txBox="1"/>
          <p:nvPr/>
        </p:nvSpPr>
        <p:spPr>
          <a:xfrm>
            <a:off x="841690" y="632674"/>
            <a:ext cx="10803042" cy="14773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Stick-slip motion error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Piezo stages use stick-slip motion to increase their range of displacement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Smaract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aware of the error. Solved by the close loop of the encoder: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continuing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displacement 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just a matter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time?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1E9143-A09B-44B3-966E-50F787DD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3" y="177351"/>
            <a:ext cx="8768937" cy="341632"/>
          </a:xfr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Metrology of the XY sample centering stages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19B068-8657-4CDE-A171-979790D06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358" y="3547961"/>
            <a:ext cx="3321819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0949DC-495A-4AF1-851A-55E32C366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5090" y="3587036"/>
            <a:ext cx="3321819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69A3B8-CD4C-456E-937F-87892BC4E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644" y="3547962"/>
            <a:ext cx="3452055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2F2154-B292-4CBF-8040-E9D281A460E8}"/>
              </a:ext>
            </a:extLst>
          </p:cNvPr>
          <p:cNvSpPr txBox="1"/>
          <p:nvPr/>
        </p:nvSpPr>
        <p:spPr>
          <a:xfrm>
            <a:off x="773472" y="2175066"/>
            <a:ext cx="2897355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motion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avoids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error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775CA7-FC13-41B0-858B-ABBA757E244A}"/>
              </a:ext>
            </a:extLst>
          </p:cNvPr>
          <p:cNvCxnSpPr>
            <a:cxnSpLocks/>
          </p:cNvCxnSpPr>
          <p:nvPr/>
        </p:nvCxnSpPr>
        <p:spPr>
          <a:xfrm flipH="1">
            <a:off x="3159659" y="2060575"/>
            <a:ext cx="511169" cy="163118"/>
          </a:xfrm>
          <a:prstGeom prst="straightConnector1">
            <a:avLst/>
          </a:prstGeom>
          <a:ln w="19050">
            <a:solidFill>
              <a:srgbClr val="122D4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2AAE0B8-07B4-471E-929B-FBD829B00B62}"/>
              </a:ext>
            </a:extLst>
          </p:cNvPr>
          <p:cNvSpPr txBox="1"/>
          <p:nvPr/>
        </p:nvSpPr>
        <p:spPr>
          <a:xfrm>
            <a:off x="4358314" y="2525006"/>
            <a:ext cx="3354555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stop time after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13E710-9A08-48CA-8F9E-21E72A56669B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6035592" y="2060575"/>
            <a:ext cx="841458" cy="464431"/>
          </a:xfrm>
          <a:prstGeom prst="straightConnector1">
            <a:avLst/>
          </a:prstGeom>
          <a:ln w="19050">
            <a:solidFill>
              <a:srgbClr val="122D4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8610BDF-1D16-4DAD-8385-8CD2215E915F}"/>
              </a:ext>
            </a:extLst>
          </p:cNvPr>
          <p:cNvSpPr txBox="1"/>
          <p:nvPr/>
        </p:nvSpPr>
        <p:spPr>
          <a:xfrm>
            <a:off x="1671968" y="3310038"/>
            <a:ext cx="990600" cy="27699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Pause = 0s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CB481D-B6A1-44B2-B5EA-776746179215}"/>
              </a:ext>
            </a:extLst>
          </p:cNvPr>
          <p:cNvSpPr txBox="1"/>
          <p:nvPr/>
        </p:nvSpPr>
        <p:spPr>
          <a:xfrm>
            <a:off x="5532120" y="3310038"/>
            <a:ext cx="1127760" cy="27699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Pause = 0.5s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127FD3-541D-4CBE-AFDB-3C2CA8AE1C59}"/>
              </a:ext>
            </a:extLst>
          </p:cNvPr>
          <p:cNvSpPr txBox="1"/>
          <p:nvPr/>
        </p:nvSpPr>
        <p:spPr>
          <a:xfrm>
            <a:off x="9457792" y="3310038"/>
            <a:ext cx="1127760" cy="27699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Pause = 1s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39C5BE-56D9-4333-A676-645431A1397E}"/>
              </a:ext>
            </a:extLst>
          </p:cNvPr>
          <p:cNvSpPr/>
          <p:nvPr/>
        </p:nvSpPr>
        <p:spPr>
          <a:xfrm>
            <a:off x="2177829" y="6398912"/>
            <a:ext cx="7836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compromise should be made between time and small step motions</a:t>
            </a:r>
          </a:p>
        </p:txBody>
      </p:sp>
    </p:spTree>
    <p:extLst>
      <p:ext uri="{BB962C8B-B14F-4D97-AF65-F5344CB8AC3E}">
        <p14:creationId xmlns:p14="http://schemas.microsoft.com/office/powerpoint/2010/main" val="57913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D2B94D-3205-4345-85C8-26A29917B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340" y="2385686"/>
            <a:ext cx="4009050" cy="247971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567C2EB-EC83-4925-94D8-7C501527E4CA}"/>
              </a:ext>
            </a:extLst>
          </p:cNvPr>
          <p:cNvSpPr txBox="1"/>
          <p:nvPr/>
        </p:nvSpPr>
        <p:spPr>
          <a:xfrm>
            <a:off x="841690" y="632674"/>
            <a:ext cx="10883585" cy="563231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Metrology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Runout: Radial displacement of the center of rotation while the goniometer turns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 at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5°/s: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386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± 42.2 nm 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386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386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386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386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± 52.4 nm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 at 55°/s: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± 32.7 nm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± 40.3 nm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5E52B2-A85B-406B-A78C-64E17F77D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117" y="1980404"/>
            <a:ext cx="3230452" cy="329027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01E9143-A09B-44B3-966E-50F787DD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3" y="177351"/>
            <a:ext cx="8768937" cy="341632"/>
          </a:xfr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Runout of the end station goniometer</a:t>
            </a:r>
            <a:endParaRPr lang="en-US" b="1" dirty="0"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7D71D80E-672D-46DB-8965-A0FD6DCBA408}"/>
              </a:ext>
            </a:extLst>
          </p:cNvPr>
          <p:cNvSpPr/>
          <p:nvPr/>
        </p:nvSpPr>
        <p:spPr>
          <a:xfrm rot="16200000">
            <a:off x="5724974" y="913543"/>
            <a:ext cx="935026" cy="3296130"/>
          </a:xfrm>
          <a:prstGeom prst="arc">
            <a:avLst>
              <a:gd name="adj1" fmla="val 16666099"/>
              <a:gd name="adj2" fmla="val 4912070"/>
            </a:avLst>
          </a:prstGeom>
          <a:ln w="25400" cap="rnd">
            <a:solidFill>
              <a:srgbClr val="122D4F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875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1E9143-A09B-44B3-966E-50F787DD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3" y="177351"/>
            <a:ext cx="8768937" cy="341632"/>
          </a:xfr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Jitter of end station goniometer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26538-5BE3-40FC-9D7C-2A844C46F2AF}"/>
              </a:ext>
            </a:extLst>
          </p:cNvPr>
          <p:cNvSpPr txBox="1"/>
          <p:nvPr/>
        </p:nvSpPr>
        <p:spPr>
          <a:xfrm>
            <a:off x="841690" y="632674"/>
            <a:ext cx="10803042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Synchronization of goniometer motion, shutter and detector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9D7BAE7-D9AD-4298-BF34-BAB7A2A065AE}"/>
              </a:ext>
            </a:extLst>
          </p:cNvPr>
          <p:cNvGrpSpPr/>
          <p:nvPr/>
        </p:nvGrpSpPr>
        <p:grpSpPr>
          <a:xfrm>
            <a:off x="1906330" y="1533604"/>
            <a:ext cx="3974431" cy="5129726"/>
            <a:chOff x="3449411" y="1533604"/>
            <a:chExt cx="3974431" cy="512972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36A4808-8926-4B7D-97BE-73C61BA346E6}"/>
                </a:ext>
              </a:extLst>
            </p:cNvPr>
            <p:cNvCxnSpPr/>
            <p:nvPr/>
          </p:nvCxnSpPr>
          <p:spPr>
            <a:xfrm>
              <a:off x="3757188" y="1747319"/>
              <a:ext cx="0" cy="46353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75F4686-509C-404E-98C8-6B34623D03DB}"/>
                </a:ext>
              </a:extLst>
            </p:cNvPr>
            <p:cNvCxnSpPr>
              <a:cxnSpLocks/>
            </p:cNvCxnSpPr>
            <p:nvPr/>
          </p:nvCxnSpPr>
          <p:spPr>
            <a:xfrm>
              <a:off x="3757188" y="6382693"/>
              <a:ext cx="366665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F089A62-9F74-4CE5-9DCA-BAB9A2009D51}"/>
                </a:ext>
              </a:extLst>
            </p:cNvPr>
            <p:cNvCxnSpPr>
              <a:cxnSpLocks/>
            </p:cNvCxnSpPr>
            <p:nvPr/>
          </p:nvCxnSpPr>
          <p:spPr>
            <a:xfrm>
              <a:off x="3757188" y="4744015"/>
              <a:ext cx="366665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43E412-F7A6-45D6-B0AD-40807CCAEC83}"/>
                </a:ext>
              </a:extLst>
            </p:cNvPr>
            <p:cNvCxnSpPr>
              <a:cxnSpLocks/>
            </p:cNvCxnSpPr>
            <p:nvPr/>
          </p:nvCxnSpPr>
          <p:spPr>
            <a:xfrm>
              <a:off x="3757188" y="3159658"/>
              <a:ext cx="366665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8B4A758-274E-4166-9D5C-21BB25959824}"/>
                </a:ext>
              </a:extLst>
            </p:cNvPr>
            <p:cNvSpPr txBox="1"/>
            <p:nvPr/>
          </p:nvSpPr>
          <p:spPr>
            <a:xfrm>
              <a:off x="4879818" y="6355553"/>
              <a:ext cx="1421394" cy="30777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s-E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B8AB3F7-9397-4C4D-ABD7-A8B78D2CDA0B}"/>
                </a:ext>
              </a:extLst>
            </p:cNvPr>
            <p:cNvSpPr txBox="1"/>
            <p:nvPr/>
          </p:nvSpPr>
          <p:spPr>
            <a:xfrm rot="16200000">
              <a:off x="2962463" y="2310591"/>
              <a:ext cx="1281673" cy="30777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s-E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Gonio </a:t>
              </a:r>
              <a:r>
                <a:rPr lang="es-ES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speed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D0B7E2-A554-4BFB-AD0E-27A81E479BFF}"/>
                </a:ext>
              </a:extLst>
            </p:cNvPr>
            <p:cNvSpPr txBox="1"/>
            <p:nvPr/>
          </p:nvSpPr>
          <p:spPr>
            <a:xfrm rot="16200000">
              <a:off x="2962463" y="3836628"/>
              <a:ext cx="1281673" cy="30777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s-ES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Shutter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4CC5B5-1A08-45A9-8E78-C493E8693EFF}"/>
                </a:ext>
              </a:extLst>
            </p:cNvPr>
            <p:cNvSpPr txBox="1"/>
            <p:nvPr/>
          </p:nvSpPr>
          <p:spPr>
            <a:xfrm rot="16200000">
              <a:off x="2962463" y="5430601"/>
              <a:ext cx="1281673" cy="30777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s-E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Detector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797C66-966B-4F67-97DE-DF9CB9D6E3C9}"/>
                </a:ext>
              </a:extLst>
            </p:cNvPr>
            <p:cNvSpPr/>
            <p:nvPr/>
          </p:nvSpPr>
          <p:spPr>
            <a:xfrm>
              <a:off x="3757188" y="2032846"/>
              <a:ext cx="3286581" cy="1126814"/>
            </a:xfrm>
            <a:custGeom>
              <a:avLst/>
              <a:gdLst>
                <a:gd name="connsiteX0" fmla="*/ 0 w 3322622"/>
                <a:gd name="connsiteY0" fmla="*/ 1124596 h 1124596"/>
                <a:gd name="connsiteX1" fmla="*/ 470780 w 3322622"/>
                <a:gd name="connsiteY1" fmla="*/ 934473 h 1124596"/>
                <a:gd name="connsiteX2" fmla="*/ 823865 w 3322622"/>
                <a:gd name="connsiteY2" fmla="*/ 355051 h 1124596"/>
                <a:gd name="connsiteX3" fmla="*/ 1158843 w 3322622"/>
                <a:gd name="connsiteY3" fmla="*/ 56287 h 1124596"/>
                <a:gd name="connsiteX4" fmla="*/ 1729212 w 3322622"/>
                <a:gd name="connsiteY4" fmla="*/ 1966 h 1124596"/>
                <a:gd name="connsiteX5" fmla="*/ 3322622 w 3322622"/>
                <a:gd name="connsiteY5" fmla="*/ 11019 h 1124596"/>
                <a:gd name="connsiteX0" fmla="*/ 0 w 3313097"/>
                <a:gd name="connsiteY0" fmla="*/ 1126814 h 1126814"/>
                <a:gd name="connsiteX1" fmla="*/ 470780 w 3313097"/>
                <a:gd name="connsiteY1" fmla="*/ 936691 h 1126814"/>
                <a:gd name="connsiteX2" fmla="*/ 823865 w 3313097"/>
                <a:gd name="connsiteY2" fmla="*/ 357269 h 1126814"/>
                <a:gd name="connsiteX3" fmla="*/ 1158843 w 3313097"/>
                <a:gd name="connsiteY3" fmla="*/ 58505 h 1126814"/>
                <a:gd name="connsiteX4" fmla="*/ 1729212 w 3313097"/>
                <a:gd name="connsiteY4" fmla="*/ 4184 h 1126814"/>
                <a:gd name="connsiteX5" fmla="*/ 3313097 w 3313097"/>
                <a:gd name="connsiteY5" fmla="*/ 3712 h 1126814"/>
                <a:gd name="connsiteX0" fmla="*/ 0 w 3747533"/>
                <a:gd name="connsiteY0" fmla="*/ 1126814 h 1126814"/>
                <a:gd name="connsiteX1" fmla="*/ 470780 w 3747533"/>
                <a:gd name="connsiteY1" fmla="*/ 936691 h 1126814"/>
                <a:gd name="connsiteX2" fmla="*/ 823865 w 3747533"/>
                <a:gd name="connsiteY2" fmla="*/ 357269 h 1126814"/>
                <a:gd name="connsiteX3" fmla="*/ 1158843 w 3747533"/>
                <a:gd name="connsiteY3" fmla="*/ 58505 h 1126814"/>
                <a:gd name="connsiteX4" fmla="*/ 1729212 w 3747533"/>
                <a:gd name="connsiteY4" fmla="*/ 4184 h 1126814"/>
                <a:gd name="connsiteX5" fmla="*/ 3747533 w 3747533"/>
                <a:gd name="connsiteY5" fmla="*/ 3712 h 1126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7533" h="1126814">
                  <a:moveTo>
                    <a:pt x="0" y="1126814"/>
                  </a:moveTo>
                  <a:cubicBezTo>
                    <a:pt x="166734" y="1095881"/>
                    <a:pt x="333469" y="1064948"/>
                    <a:pt x="470780" y="936691"/>
                  </a:cubicBezTo>
                  <a:cubicBezTo>
                    <a:pt x="608091" y="808434"/>
                    <a:pt x="709188" y="503633"/>
                    <a:pt x="823865" y="357269"/>
                  </a:cubicBezTo>
                  <a:cubicBezTo>
                    <a:pt x="938542" y="210905"/>
                    <a:pt x="1007952" y="117352"/>
                    <a:pt x="1158843" y="58505"/>
                  </a:cubicBezTo>
                  <a:cubicBezTo>
                    <a:pt x="1309734" y="-342"/>
                    <a:pt x="1297764" y="13316"/>
                    <a:pt x="1729212" y="4184"/>
                  </a:cubicBezTo>
                  <a:cubicBezTo>
                    <a:pt x="2160660" y="-4948"/>
                    <a:pt x="3747533" y="3712"/>
                    <a:pt x="3747533" y="371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44A154-6380-4723-B4A8-94FB877380DC}"/>
                </a:ext>
              </a:extLst>
            </p:cNvPr>
            <p:cNvCxnSpPr>
              <a:cxnSpLocks/>
            </p:cNvCxnSpPr>
            <p:nvPr/>
          </p:nvCxnSpPr>
          <p:spPr>
            <a:xfrm>
              <a:off x="3757187" y="4510088"/>
              <a:ext cx="1224388" cy="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84D9A68-FC38-4DC0-B50D-7C38CD5A7C34}"/>
                </a:ext>
              </a:extLst>
            </p:cNvPr>
            <p:cNvCxnSpPr>
              <a:cxnSpLocks/>
            </p:cNvCxnSpPr>
            <p:nvPr/>
          </p:nvCxnSpPr>
          <p:spPr>
            <a:xfrm>
              <a:off x="4981575" y="3747628"/>
              <a:ext cx="2088709" cy="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BA1EB8-74D4-4800-A455-74B9F0CA37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1575" y="3747628"/>
              <a:ext cx="0" cy="762459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DF74852-00AD-4AD5-92F6-B207D8CF186C}"/>
                </a:ext>
              </a:extLst>
            </p:cNvPr>
            <p:cNvCxnSpPr>
              <a:cxnSpLocks/>
            </p:cNvCxnSpPr>
            <p:nvPr/>
          </p:nvCxnSpPr>
          <p:spPr>
            <a:xfrm>
              <a:off x="3757187" y="6110288"/>
              <a:ext cx="1224388" cy="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F3C0C66-33A5-47D9-9DB0-C2913DC13C66}"/>
                </a:ext>
              </a:extLst>
            </p:cNvPr>
            <p:cNvCxnSpPr>
              <a:cxnSpLocks/>
            </p:cNvCxnSpPr>
            <p:nvPr/>
          </p:nvCxnSpPr>
          <p:spPr>
            <a:xfrm>
              <a:off x="4981575" y="5347828"/>
              <a:ext cx="100013" cy="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F48B439-0194-4924-8EA2-8619997A0D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1575" y="5347828"/>
              <a:ext cx="0" cy="76246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0EF28E9-A4AA-41D1-B1AC-23C22FFD79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1588" y="5347828"/>
              <a:ext cx="0" cy="76246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249ECBD-7697-46EB-BB0B-675F124B8FBF}"/>
                </a:ext>
              </a:extLst>
            </p:cNvPr>
            <p:cNvCxnSpPr>
              <a:cxnSpLocks/>
            </p:cNvCxnSpPr>
            <p:nvPr/>
          </p:nvCxnSpPr>
          <p:spPr>
            <a:xfrm>
              <a:off x="5081588" y="6105066"/>
              <a:ext cx="100013" cy="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3A70713-4925-4D8D-A07F-FA4F82C7CEB8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5347828"/>
              <a:ext cx="100013" cy="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E8A592B-B3CA-482B-B26E-3847634E4A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1600" y="5347828"/>
              <a:ext cx="0" cy="76246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A097373-0B7B-44C3-953F-CAEB5768C2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1613" y="5347828"/>
              <a:ext cx="0" cy="76246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261E047-BE49-49AF-8F77-61EB546290A2}"/>
                </a:ext>
              </a:extLst>
            </p:cNvPr>
            <p:cNvCxnSpPr>
              <a:cxnSpLocks/>
            </p:cNvCxnSpPr>
            <p:nvPr/>
          </p:nvCxnSpPr>
          <p:spPr>
            <a:xfrm>
              <a:off x="5281613" y="6105066"/>
              <a:ext cx="100013" cy="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52724C5-1752-47DF-8A62-93FFEE5A25F7}"/>
                </a:ext>
              </a:extLst>
            </p:cNvPr>
            <p:cNvCxnSpPr>
              <a:cxnSpLocks/>
            </p:cNvCxnSpPr>
            <p:nvPr/>
          </p:nvCxnSpPr>
          <p:spPr>
            <a:xfrm>
              <a:off x="5386387" y="5347828"/>
              <a:ext cx="100013" cy="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B32B5D-1009-4DA6-8C68-2F1FE6A4C3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6387" y="5347828"/>
              <a:ext cx="0" cy="76246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739F965-49CC-40C8-A162-979198346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6400" y="5347828"/>
              <a:ext cx="0" cy="76246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4DE6CF-AC16-44C0-B37A-CE48D8D6E3B3}"/>
                </a:ext>
              </a:extLst>
            </p:cNvPr>
            <p:cNvCxnSpPr>
              <a:cxnSpLocks/>
            </p:cNvCxnSpPr>
            <p:nvPr/>
          </p:nvCxnSpPr>
          <p:spPr>
            <a:xfrm>
              <a:off x="5486400" y="6105066"/>
              <a:ext cx="100013" cy="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9652B6B-73C4-4FE3-8264-25A0167150E2}"/>
                </a:ext>
              </a:extLst>
            </p:cNvPr>
            <p:cNvCxnSpPr>
              <a:cxnSpLocks/>
            </p:cNvCxnSpPr>
            <p:nvPr/>
          </p:nvCxnSpPr>
          <p:spPr>
            <a:xfrm>
              <a:off x="5586412" y="5347828"/>
              <a:ext cx="100013" cy="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983C45C-4CC1-4886-AB7B-6553661A28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6412" y="5347828"/>
              <a:ext cx="0" cy="76246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073459A-93BC-4955-B6E0-DE2E31CE0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6425" y="5347828"/>
              <a:ext cx="0" cy="76246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F1F61BF-DF15-4995-A764-B5239C5064D4}"/>
                </a:ext>
              </a:extLst>
            </p:cNvPr>
            <p:cNvCxnSpPr>
              <a:cxnSpLocks/>
            </p:cNvCxnSpPr>
            <p:nvPr/>
          </p:nvCxnSpPr>
          <p:spPr>
            <a:xfrm>
              <a:off x="5686425" y="6105066"/>
              <a:ext cx="100013" cy="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BFCCB7A-5795-42BD-88F1-F94DAC8C7D5B}"/>
                </a:ext>
              </a:extLst>
            </p:cNvPr>
            <p:cNvCxnSpPr>
              <a:cxnSpLocks/>
            </p:cNvCxnSpPr>
            <p:nvPr/>
          </p:nvCxnSpPr>
          <p:spPr>
            <a:xfrm>
              <a:off x="5786438" y="5347828"/>
              <a:ext cx="100013" cy="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6F19DC3-34F7-4D6A-A38B-10125BB3AC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6438" y="5347828"/>
              <a:ext cx="0" cy="76246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552310D-9179-4052-A3DE-0A6C5A8D70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86451" y="5347828"/>
              <a:ext cx="0" cy="76246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42B4C3D-CD24-45DD-97F7-64E444AE3358}"/>
                </a:ext>
              </a:extLst>
            </p:cNvPr>
            <p:cNvCxnSpPr>
              <a:cxnSpLocks/>
            </p:cNvCxnSpPr>
            <p:nvPr/>
          </p:nvCxnSpPr>
          <p:spPr>
            <a:xfrm>
              <a:off x="5886451" y="6105066"/>
              <a:ext cx="100013" cy="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DAB140A-9630-4A0D-9EB1-A095C776DCB7}"/>
                </a:ext>
              </a:extLst>
            </p:cNvPr>
            <p:cNvCxnSpPr>
              <a:cxnSpLocks/>
            </p:cNvCxnSpPr>
            <p:nvPr/>
          </p:nvCxnSpPr>
          <p:spPr>
            <a:xfrm>
              <a:off x="5986463" y="5347828"/>
              <a:ext cx="100013" cy="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7ECEBC9-8F66-4804-9B1B-E84265E5FA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6463" y="5347828"/>
              <a:ext cx="0" cy="76246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657967-0EE7-4E67-B64C-F2D6656EA4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6476" y="5347828"/>
              <a:ext cx="0" cy="76246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2755F52-F61C-48B8-9CB9-FC6377EE7550}"/>
                </a:ext>
              </a:extLst>
            </p:cNvPr>
            <p:cNvCxnSpPr>
              <a:cxnSpLocks/>
            </p:cNvCxnSpPr>
            <p:nvPr/>
          </p:nvCxnSpPr>
          <p:spPr>
            <a:xfrm>
              <a:off x="6086476" y="6105066"/>
              <a:ext cx="100013" cy="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F419A24-CC3E-4D31-AAA0-A9B729F9D3A4}"/>
                </a:ext>
              </a:extLst>
            </p:cNvPr>
            <p:cNvCxnSpPr>
              <a:cxnSpLocks/>
            </p:cNvCxnSpPr>
            <p:nvPr/>
          </p:nvCxnSpPr>
          <p:spPr>
            <a:xfrm>
              <a:off x="6191250" y="5347828"/>
              <a:ext cx="100013" cy="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95E5CA5-7D53-4A7C-9767-2FD5449A0D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1250" y="5347828"/>
              <a:ext cx="0" cy="76246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FCEA0E6-CCB3-49BE-92F3-83218DBED3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1263" y="5347828"/>
              <a:ext cx="0" cy="76246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43FBC0F-A602-486A-876C-87C780F734DF}"/>
                </a:ext>
              </a:extLst>
            </p:cNvPr>
            <p:cNvCxnSpPr>
              <a:cxnSpLocks/>
            </p:cNvCxnSpPr>
            <p:nvPr/>
          </p:nvCxnSpPr>
          <p:spPr>
            <a:xfrm>
              <a:off x="6291263" y="6105066"/>
              <a:ext cx="100013" cy="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7C0617D-5A3F-48C9-A49D-A8987F765628}"/>
                </a:ext>
              </a:extLst>
            </p:cNvPr>
            <p:cNvCxnSpPr>
              <a:cxnSpLocks/>
            </p:cNvCxnSpPr>
            <p:nvPr/>
          </p:nvCxnSpPr>
          <p:spPr>
            <a:xfrm>
              <a:off x="6391275" y="5347828"/>
              <a:ext cx="100013" cy="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F4F353E-4A33-4AC2-B206-160AAEBF1A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91275" y="5347828"/>
              <a:ext cx="0" cy="76246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EC1E8AB-6FF9-4ABB-8100-E1015FB0E6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1288" y="5347828"/>
              <a:ext cx="0" cy="76246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69A5BA6-9465-48C9-8859-4FBD72C094A4}"/>
                </a:ext>
              </a:extLst>
            </p:cNvPr>
            <p:cNvCxnSpPr>
              <a:cxnSpLocks/>
            </p:cNvCxnSpPr>
            <p:nvPr/>
          </p:nvCxnSpPr>
          <p:spPr>
            <a:xfrm>
              <a:off x="6491288" y="6105066"/>
              <a:ext cx="100013" cy="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CD8FC78-4954-4E55-B9D2-E56468FFAE06}"/>
                </a:ext>
              </a:extLst>
            </p:cNvPr>
            <p:cNvSpPr txBox="1"/>
            <p:nvPr/>
          </p:nvSpPr>
          <p:spPr>
            <a:xfrm>
              <a:off x="6591301" y="5400513"/>
              <a:ext cx="633534" cy="52322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s-ES" sz="2800" dirty="0">
                  <a:solidFill>
                    <a:srgbClr val="4171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sz="2800" dirty="0">
                <a:solidFill>
                  <a:srgbClr val="41719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D8DB098-AE5B-4324-9B4E-0096B55DDADE}"/>
                </a:ext>
              </a:extLst>
            </p:cNvPr>
            <p:cNvSpPr txBox="1"/>
            <p:nvPr/>
          </p:nvSpPr>
          <p:spPr>
            <a:xfrm>
              <a:off x="3692730" y="4260872"/>
              <a:ext cx="1353301" cy="25391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s-ES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Closed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8364761-694B-414D-A42F-9481BCAA98FA}"/>
                </a:ext>
              </a:extLst>
            </p:cNvPr>
            <p:cNvSpPr txBox="1"/>
            <p:nvPr/>
          </p:nvSpPr>
          <p:spPr>
            <a:xfrm>
              <a:off x="5419349" y="3763471"/>
              <a:ext cx="1353301" cy="25391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s-ES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Opened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C155F53-BA07-4E06-B703-92CB34EA4647}"/>
                </a:ext>
              </a:extLst>
            </p:cNvPr>
            <p:cNvSpPr txBox="1"/>
            <p:nvPr/>
          </p:nvSpPr>
          <p:spPr>
            <a:xfrm>
              <a:off x="5419349" y="1762832"/>
              <a:ext cx="1353301" cy="25391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Target </a:t>
              </a:r>
              <a:r>
                <a:rPr lang="es-ES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speed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D2E9353-402B-4F9B-98C2-01453AF151BF}"/>
                </a:ext>
              </a:extLst>
            </p:cNvPr>
            <p:cNvSpPr txBox="1"/>
            <p:nvPr/>
          </p:nvSpPr>
          <p:spPr>
            <a:xfrm>
              <a:off x="3775695" y="1762832"/>
              <a:ext cx="1085614" cy="25391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s-ES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Acceleration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D532E79-12F2-4AF4-8063-66D2BA3E51AB}"/>
                </a:ext>
              </a:extLst>
            </p:cNvPr>
            <p:cNvSpPr txBox="1"/>
            <p:nvPr/>
          </p:nvSpPr>
          <p:spPr>
            <a:xfrm>
              <a:off x="5031581" y="5094328"/>
              <a:ext cx="1353301" cy="25391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s-ES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  <a:r>
                <a:rPr lang="es-ES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acqusition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F4C53F9-74FD-45FD-B468-AD14A31B5E9D}"/>
                </a:ext>
              </a:extLst>
            </p:cNvPr>
            <p:cNvSpPr txBox="1"/>
            <p:nvPr/>
          </p:nvSpPr>
          <p:spPr>
            <a:xfrm>
              <a:off x="4438768" y="1533604"/>
              <a:ext cx="1085614" cy="25391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s-ES" sz="105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JITTER</a:t>
              </a:r>
              <a:endParaRPr lang="en-US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55A82FD-2C2C-49AF-8B08-8427D7435D1C}"/>
              </a:ext>
            </a:extLst>
          </p:cNvPr>
          <p:cNvCxnSpPr/>
          <p:nvPr/>
        </p:nvCxnSpPr>
        <p:spPr>
          <a:xfrm>
            <a:off x="3397402" y="1848337"/>
            <a:ext cx="0" cy="36901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5DC3496-2F19-4F91-A765-11C129DEB0E5}"/>
              </a:ext>
            </a:extLst>
          </p:cNvPr>
          <p:cNvCxnSpPr/>
          <p:nvPr/>
        </p:nvCxnSpPr>
        <p:spPr>
          <a:xfrm>
            <a:off x="3488500" y="1848337"/>
            <a:ext cx="0" cy="36901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FD2E5D0-A375-4772-A2AD-2149804DF830}"/>
              </a:ext>
            </a:extLst>
          </p:cNvPr>
          <p:cNvCxnSpPr>
            <a:cxnSpLocks/>
          </p:cNvCxnSpPr>
          <p:nvPr/>
        </p:nvCxnSpPr>
        <p:spPr>
          <a:xfrm>
            <a:off x="3438494" y="2127564"/>
            <a:ext cx="0" cy="1553849"/>
          </a:xfrm>
          <a:prstGeom prst="straightConnector1">
            <a:avLst/>
          </a:prstGeom>
          <a:ln w="12700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79C37B8-3A47-4923-99EE-94C1F18803A3}"/>
              </a:ext>
            </a:extLst>
          </p:cNvPr>
          <p:cNvCxnSpPr>
            <a:cxnSpLocks/>
          </p:cNvCxnSpPr>
          <p:nvPr/>
        </p:nvCxnSpPr>
        <p:spPr>
          <a:xfrm>
            <a:off x="3438494" y="2697480"/>
            <a:ext cx="0" cy="2589531"/>
          </a:xfrm>
          <a:prstGeom prst="straightConnector1">
            <a:avLst/>
          </a:prstGeom>
          <a:ln w="12700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A3188CC-4D90-448E-B3C8-4C58772F1E4B}"/>
              </a:ext>
            </a:extLst>
          </p:cNvPr>
          <p:cNvGrpSpPr/>
          <p:nvPr/>
        </p:nvGrpSpPr>
        <p:grpSpPr>
          <a:xfrm>
            <a:off x="7220192" y="1660562"/>
            <a:ext cx="3933584" cy="2585323"/>
            <a:chOff x="7220192" y="1787520"/>
            <a:chExt cx="3933584" cy="2585323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14CBFB3-E914-4688-8EB7-4B47C95D7A70}"/>
                </a:ext>
              </a:extLst>
            </p:cNvPr>
            <p:cNvSpPr txBox="1"/>
            <p:nvPr/>
          </p:nvSpPr>
          <p:spPr>
            <a:xfrm>
              <a:off x="7220192" y="1787520"/>
              <a:ext cx="3933584" cy="2585323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Target </a:t>
              </a:r>
              <a:r>
                <a:rPr lang="es-ES" dirty="0" err="1">
                  <a:latin typeface="Arial" panose="020B0604020202020204" pitchFamily="34" charset="0"/>
                  <a:cs typeface="Arial" panose="020B0604020202020204" pitchFamily="34" charset="0"/>
                </a:rPr>
                <a:t>speed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dirty="0" err="1">
                  <a:latin typeface="Arial" panose="020B0604020202020204" pitchFamily="34" charset="0"/>
                  <a:cs typeface="Arial" panose="020B0604020202020204" pitchFamily="34" charset="0"/>
                </a:rPr>
                <a:t>reached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 at </a:t>
              </a:r>
              <a:r>
                <a:rPr lang="es-ES" dirty="0" err="1">
                  <a:latin typeface="Arial" panose="020B0604020202020204" pitchFamily="34" charset="0"/>
                  <a:cs typeface="Arial" panose="020B0604020202020204" pitchFamily="34" charset="0"/>
                </a:rPr>
                <a:t>goniometer</a:t>
              </a:r>
              <a:endParaRPr lang="es-E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S" dirty="0" err="1">
                  <a:latin typeface="Arial" panose="020B0604020202020204" pitchFamily="34" charset="0"/>
                  <a:cs typeface="Arial" panose="020B0604020202020204" pitchFamily="34" charset="0"/>
                </a:rPr>
                <a:t>Shutter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 opens</a:t>
              </a:r>
            </a:p>
            <a:p>
              <a:pPr algn="ctr"/>
              <a:endParaRPr lang="es-E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S" dirty="0" err="1"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dirty="0" err="1">
                  <a:latin typeface="Arial" panose="020B0604020202020204" pitchFamily="34" charset="0"/>
                  <a:cs typeface="Arial" panose="020B0604020202020204" pitchFamily="34" charset="0"/>
                </a:rPr>
                <a:t>acquisition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dirty="0" err="1">
                  <a:latin typeface="Arial" panose="020B0604020202020204" pitchFamily="34" charset="0"/>
                  <a:cs typeface="Arial" panose="020B0604020202020204" pitchFamily="34" charset="0"/>
                </a:rPr>
                <a:t>starts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523405A-BE0D-449A-BF8B-E8A1EE164BE4}"/>
                </a:ext>
              </a:extLst>
            </p:cNvPr>
            <p:cNvCxnSpPr>
              <a:cxnSpLocks/>
            </p:cNvCxnSpPr>
            <p:nvPr/>
          </p:nvCxnSpPr>
          <p:spPr>
            <a:xfrm>
              <a:off x="9167903" y="2193779"/>
              <a:ext cx="0" cy="71070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52C8584D-9C31-41D3-9FE1-D2F8E085514E}"/>
                </a:ext>
              </a:extLst>
            </p:cNvPr>
            <p:cNvCxnSpPr>
              <a:cxnSpLocks/>
            </p:cNvCxnSpPr>
            <p:nvPr/>
          </p:nvCxnSpPr>
          <p:spPr>
            <a:xfrm>
              <a:off x="9167903" y="3306678"/>
              <a:ext cx="0" cy="71070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949FFC5-0DA7-4CEB-874E-C0B35EF5CE32}"/>
              </a:ext>
            </a:extLst>
          </p:cNvPr>
          <p:cNvSpPr txBox="1"/>
          <p:nvPr/>
        </p:nvSpPr>
        <p:spPr>
          <a:xfrm>
            <a:off x="7494752" y="5268597"/>
            <a:ext cx="3351464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JITTER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accurate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trigger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goniometer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82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A26538-5BE3-40FC-9D7C-2A844C46F2AF}"/>
              </a:ext>
            </a:extLst>
          </p:cNvPr>
          <p:cNvSpPr txBox="1"/>
          <p:nvPr/>
        </p:nvSpPr>
        <p:spPr>
          <a:xfrm>
            <a:off x="841690" y="632674"/>
            <a:ext cx="10803042" cy="20313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Synchronization of goniometer motion, shutter and detector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trigger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gonio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refrence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rotation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position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nstead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speed, knowing acceleration time → Trigger from goniometer at defined rotation position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1E9143-A09B-44B3-966E-50F787DD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3" y="177351"/>
            <a:ext cx="8768937" cy="341632"/>
          </a:xfr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Jitter of end station goniometer</a:t>
            </a:r>
            <a:endParaRPr lang="en-US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1822DB-D18B-4315-8E73-7CFE98A7E17B}"/>
              </a:ext>
            </a:extLst>
          </p:cNvPr>
          <p:cNvGrpSpPr/>
          <p:nvPr/>
        </p:nvGrpSpPr>
        <p:grpSpPr>
          <a:xfrm>
            <a:off x="912666" y="2996439"/>
            <a:ext cx="10156251" cy="3495674"/>
            <a:chOff x="912666" y="2838451"/>
            <a:chExt cx="10156251" cy="349567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A9366D1-DC4E-4C8D-9A5D-08CC4176A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2942" y="2838451"/>
              <a:ext cx="6186116" cy="3495674"/>
            </a:xfrm>
            <a:prstGeom prst="rect">
              <a:avLst/>
            </a:prstGeom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0F34D65-3389-4B09-94F7-9E589DE47295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H="1">
              <a:off x="2381250" y="5000625"/>
              <a:ext cx="1600200" cy="333375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AC3CE0-56FC-4426-809D-21F338CB86FC}"/>
                </a:ext>
              </a:extLst>
            </p:cNvPr>
            <p:cNvSpPr txBox="1"/>
            <p:nvPr/>
          </p:nvSpPr>
          <p:spPr>
            <a:xfrm>
              <a:off x="912666" y="4872335"/>
              <a:ext cx="1468584" cy="92333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s-ES" dirty="0" err="1">
                  <a:latin typeface="Arial" panose="020B0604020202020204" pitchFamily="34" charset="0"/>
                  <a:cs typeface="Arial" panose="020B0604020202020204" pitchFamily="34" charset="0"/>
                </a:rPr>
                <a:t>Signal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dirty="0" err="1">
                  <a:latin typeface="Arial" panose="020B0604020202020204" pitchFamily="34" charset="0"/>
                  <a:cs typeface="Arial" panose="020B0604020202020204" pitchFamily="34" charset="0"/>
                </a:rPr>
                <a:t>from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dirty="0" err="1">
                  <a:latin typeface="Arial" panose="020B0604020202020204" pitchFamily="34" charset="0"/>
                  <a:cs typeface="Arial" panose="020B0604020202020204" pitchFamily="34" charset="0"/>
                </a:rPr>
                <a:t>goniometer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s-E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trigger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06F29C9-10A7-468C-8B80-E4016FC75B1D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8978900" y="3663950"/>
              <a:ext cx="1355725" cy="98931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2BA85C-A110-4B02-97F8-EF1D644D3257}"/>
                </a:ext>
              </a:extLst>
            </p:cNvPr>
            <p:cNvSpPr txBox="1"/>
            <p:nvPr/>
          </p:nvSpPr>
          <p:spPr>
            <a:xfrm>
              <a:off x="9600333" y="4653260"/>
              <a:ext cx="1468584" cy="92333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PD </a:t>
              </a:r>
              <a:r>
                <a:rPr lang="es-ES" dirty="0" err="1">
                  <a:latin typeface="Arial" panose="020B0604020202020204" pitchFamily="34" charset="0"/>
                  <a:cs typeface="Arial" panose="020B0604020202020204" pitchFamily="34" charset="0"/>
                </a:rPr>
                <a:t>signal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s-E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external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reference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8443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A26538-5BE3-40FC-9D7C-2A844C46F2AF}"/>
              </a:ext>
            </a:extLst>
          </p:cNvPr>
          <p:cNvSpPr txBox="1"/>
          <p:nvPr/>
        </p:nvSpPr>
        <p:spPr>
          <a:xfrm>
            <a:off x="841690" y="632674"/>
            <a:ext cx="10803042" cy="14773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Synchronization of goniometer motion, shutter and detector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ADC at 200 – 500 kHz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PD output at 50 MHz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1E9143-A09B-44B3-966E-50F787DD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3" y="177351"/>
            <a:ext cx="8768937" cy="341632"/>
          </a:xfr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Jitter of end station goniometer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C05122-F9C3-4983-B063-19F479E2D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3" y="2110002"/>
            <a:ext cx="6115050" cy="4579820"/>
          </a:xfrm>
          <a:prstGeom prst="rect">
            <a:avLst/>
          </a:pr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02B7DE6E-3DB6-4F65-A65E-0A32BF7359C5}"/>
              </a:ext>
            </a:extLst>
          </p:cNvPr>
          <p:cNvSpPr/>
          <p:nvPr/>
        </p:nvSpPr>
        <p:spPr>
          <a:xfrm flipV="1">
            <a:off x="4670499" y="4699000"/>
            <a:ext cx="5648325" cy="978694"/>
          </a:xfrm>
          <a:prstGeom prst="arc">
            <a:avLst>
              <a:gd name="adj1" fmla="val 10808111"/>
              <a:gd name="adj2" fmla="val 19817069"/>
            </a:avLst>
          </a:prstGeom>
          <a:ln w="12700">
            <a:solidFill>
              <a:srgbClr val="122D4F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4D62A-8E14-468A-AFEB-7F9AD9664497}"/>
              </a:ext>
            </a:extLst>
          </p:cNvPr>
          <p:cNvCxnSpPr>
            <a:cxnSpLocks/>
          </p:cNvCxnSpPr>
          <p:nvPr/>
        </p:nvCxnSpPr>
        <p:spPr>
          <a:xfrm>
            <a:off x="4639543" y="5188347"/>
            <a:ext cx="61913" cy="0"/>
          </a:xfrm>
          <a:prstGeom prst="line">
            <a:avLst/>
          </a:prstGeom>
          <a:ln w="19050">
            <a:solidFill>
              <a:srgbClr val="122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6E323A-77CA-4FA9-8F40-62FD6B6B63B0}"/>
              </a:ext>
            </a:extLst>
          </p:cNvPr>
          <p:cNvSpPr txBox="1"/>
          <p:nvPr/>
        </p:nvSpPr>
        <p:spPr>
          <a:xfrm>
            <a:off x="8284849" y="5032682"/>
            <a:ext cx="3535003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Jitter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= standard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deviation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236126-F73F-4F13-85A8-AA151E9D14D6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5638800" y="3105835"/>
            <a:ext cx="2817093" cy="27145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91A731A-CD8F-41CC-8A26-3419350BC9AB}"/>
              </a:ext>
            </a:extLst>
          </p:cNvPr>
          <p:cNvSpPr txBox="1"/>
          <p:nvPr/>
        </p:nvSpPr>
        <p:spPr>
          <a:xfrm>
            <a:off x="8455893" y="2782669"/>
            <a:ext cx="3063007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i="1" dirty="0" err="1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 Gaussian </a:t>
            </a:r>
            <a:r>
              <a:rPr lang="es-ES" i="1" dirty="0" err="1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i="1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i="1" dirty="0" err="1">
                <a:latin typeface="Arial" panose="020B0604020202020204" pitchFamily="34" charset="0"/>
                <a:cs typeface="Arial" panose="020B0604020202020204" pitchFamily="34" charset="0"/>
              </a:rPr>
              <a:t>slit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i="1" dirty="0" err="1">
                <a:latin typeface="Arial" panose="020B0604020202020204" pitchFamily="34" charset="0"/>
                <a:cs typeface="Arial" panose="020B0604020202020204" pitchFamily="34" charset="0"/>
              </a:rPr>
              <a:t>front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 PD)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20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A26538-5BE3-40FC-9D7C-2A844C46F2AF}"/>
              </a:ext>
            </a:extLst>
          </p:cNvPr>
          <p:cNvSpPr txBox="1"/>
          <p:nvPr/>
        </p:nvSpPr>
        <p:spPr>
          <a:xfrm>
            <a:off x="841690" y="632674"/>
            <a:ext cx="10803042" cy="59093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Jitter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measuring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rotations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one-by-one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Clockwise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(CW) and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counter-clockwise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(CCW):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barely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Jitter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speeds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control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servo motor</a:t>
            </a:r>
          </a:p>
          <a:p>
            <a:pPr algn="ctr"/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posible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drifts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1E9143-A09B-44B3-966E-50F787DD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3" y="177351"/>
            <a:ext cx="8768937" cy="341632"/>
          </a:xfr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Jitter of end station goniometer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77CEC2-057F-4D60-8928-D5220D6480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41690" y="2068175"/>
            <a:ext cx="4973442" cy="3456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8C3CDE-D52B-4F89-A262-D92B0C4CB3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09" y="2068175"/>
            <a:ext cx="4339025" cy="345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8FAB2-A7D0-4114-B451-3BAB407E02A9}"/>
              </a:ext>
            </a:extLst>
          </p:cNvPr>
          <p:cNvSpPr txBox="1"/>
          <p:nvPr/>
        </p:nvSpPr>
        <p:spPr>
          <a:xfrm>
            <a:off x="2461894" y="1760341"/>
            <a:ext cx="1733034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rotation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elapsed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E32806-F259-4236-B459-F0A3073E1E7C}"/>
              </a:ext>
            </a:extLst>
          </p:cNvPr>
          <p:cNvSpPr txBox="1"/>
          <p:nvPr/>
        </p:nvSpPr>
        <p:spPr>
          <a:xfrm>
            <a:off x="8184221" y="1760341"/>
            <a:ext cx="1459400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As time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elapsed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71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E14E3C6-8768-451C-AD77-098F7938B605}"/>
              </a:ext>
            </a:extLst>
          </p:cNvPr>
          <p:cNvSpPr txBox="1"/>
          <p:nvPr/>
        </p:nvSpPr>
        <p:spPr>
          <a:xfrm>
            <a:off x="841690" y="632674"/>
            <a:ext cx="6756314" cy="575542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XY stages</a:t>
            </a:r>
          </a:p>
          <a:p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Characterized their individual linear motion: resolution, stability, following error, repeatability, hysteresis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small cross-talk between axes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connection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90° of target mirrors for interferometry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Stick-slip error at small steps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unavoidable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corrected by encoder with time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Goniometer</a:t>
            </a:r>
          </a:p>
          <a:p>
            <a:pPr lvl="0"/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Characterized the jitter of a trigger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motion parameters measured (not shown)</a:t>
            </a:r>
          </a:p>
          <a:p>
            <a:pPr lvl="0"/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Future steps: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Slip-ring being installed to goniometer: re-measure jitter and 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Mount XY stages on top and re-measure motions and crosstalk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1E9143-A09B-44B3-966E-50F787DD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3" y="177351"/>
            <a:ext cx="8768937" cy="341632"/>
          </a:xfr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Conclusions and next steps</a:t>
            </a:r>
            <a:endParaRPr lang="en-US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793B6B3-565E-493B-B4C9-3FA7FD005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8" r="20458"/>
          <a:stretch/>
        </p:blipFill>
        <p:spPr>
          <a:xfrm>
            <a:off x="7822165" y="1378741"/>
            <a:ext cx="4190569" cy="43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1E9143-A09B-44B3-966E-50F787DD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3" y="177351"/>
            <a:ext cx="8768937" cy="341632"/>
          </a:xfr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BL06 XAIRA end station diffractometer: mechanical elements</a:t>
            </a:r>
            <a:endParaRPr lang="en-US" b="1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81EECE7-38A2-46E0-8EBC-B5A1DF493208}"/>
              </a:ext>
            </a:extLst>
          </p:cNvPr>
          <p:cNvGrpSpPr/>
          <p:nvPr/>
        </p:nvGrpSpPr>
        <p:grpSpPr>
          <a:xfrm>
            <a:off x="301241" y="1442106"/>
            <a:ext cx="5758247" cy="4695389"/>
            <a:chOff x="0" y="1578781"/>
            <a:chExt cx="5758247" cy="46953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D33325-3445-4307-95DC-9EADE5690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8" r="20458"/>
            <a:stretch/>
          </p:blipFill>
          <p:spPr>
            <a:xfrm>
              <a:off x="1296937" y="1905789"/>
              <a:ext cx="4190569" cy="436838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E7A471-5E3D-48A5-BFB9-073A4FF1C892}"/>
                </a:ext>
              </a:extLst>
            </p:cNvPr>
            <p:cNvSpPr txBox="1"/>
            <p:nvPr/>
          </p:nvSpPr>
          <p:spPr>
            <a:xfrm>
              <a:off x="141791" y="5700512"/>
              <a:ext cx="124489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XY coarse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6050540-285F-44B7-B997-A4A478A78059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764238" y="3500438"/>
              <a:ext cx="1244893" cy="2200074"/>
            </a:xfrm>
            <a:prstGeom prst="straightConnector1">
              <a:avLst/>
            </a:prstGeom>
            <a:ln w="28575" cap="rnd">
              <a:solidFill>
                <a:schemeClr val="accent2">
                  <a:lumMod val="75000"/>
                </a:schemeClr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8542075-2484-4FBF-BCBC-802DE24C8BBC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764238" y="4612827"/>
              <a:ext cx="3562665" cy="1087685"/>
            </a:xfrm>
            <a:prstGeom prst="straightConnector1">
              <a:avLst/>
            </a:prstGeom>
            <a:ln w="28575" cap="rnd">
              <a:solidFill>
                <a:schemeClr val="accent2">
                  <a:lumMod val="75000"/>
                </a:schemeClr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AE2AB7-65FD-43A5-91D6-5B60E1D04CC4}"/>
                </a:ext>
              </a:extLst>
            </p:cNvPr>
            <p:cNvSpPr txBox="1"/>
            <p:nvPr/>
          </p:nvSpPr>
          <p:spPr>
            <a:xfrm>
              <a:off x="4368123" y="2843862"/>
              <a:ext cx="1390124" cy="369332"/>
            </a:xfrm>
            <a:prstGeom prst="rect">
              <a:avLst/>
            </a:prstGeom>
            <a:ln w="25400" cap="rnd">
              <a:solidFill>
                <a:schemeClr val="accent2">
                  <a:lumMod val="75000"/>
                </a:schemeClr>
              </a:solidFill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Goniometer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552B7F0-A051-4082-A2DB-62BA90624778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>
              <a:off x="3582186" y="3028528"/>
              <a:ext cx="785937" cy="339835"/>
            </a:xfrm>
            <a:prstGeom prst="straightConnector1">
              <a:avLst/>
            </a:prstGeom>
            <a:ln w="28575" cap="rnd">
              <a:solidFill>
                <a:schemeClr val="accent2">
                  <a:lumMod val="75000"/>
                </a:schemeClr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A2FC9C-D089-4EDE-B8D2-BEAA9EF092B7}"/>
                </a:ext>
              </a:extLst>
            </p:cNvPr>
            <p:cNvSpPr txBox="1"/>
            <p:nvPr/>
          </p:nvSpPr>
          <p:spPr>
            <a:xfrm>
              <a:off x="0" y="1641617"/>
              <a:ext cx="1980029" cy="646331"/>
            </a:xfrm>
            <a:prstGeom prst="rect">
              <a:avLst/>
            </a:prstGeom>
            <a:ln w="28575" cap="rnd">
              <a:solidFill>
                <a:schemeClr val="accent2">
                  <a:lumMod val="75000"/>
                </a:schemeClr>
              </a:solidFill>
            </a:ln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XYZ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sample centering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2A8BDDF-404F-4FE7-B4AA-E366AC0817F1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1980029" y="1964783"/>
              <a:ext cx="1155146" cy="323165"/>
            </a:xfrm>
            <a:prstGeom prst="straightConnector1">
              <a:avLst/>
            </a:prstGeom>
            <a:ln w="28575" cap="rnd">
              <a:solidFill>
                <a:schemeClr val="accent2">
                  <a:lumMod val="75000"/>
                </a:schemeClr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B8D86F-AB0B-4D9B-AEFB-4D2F4041597B}"/>
                </a:ext>
              </a:extLst>
            </p:cNvPr>
            <p:cNvSpPr txBox="1"/>
            <p:nvPr/>
          </p:nvSpPr>
          <p:spPr>
            <a:xfrm>
              <a:off x="3932106" y="1578781"/>
              <a:ext cx="1826141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Sample position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116DDE7-4007-4AC5-8D2C-ABC8567BAB79}"/>
                </a:ext>
              </a:extLst>
            </p:cNvPr>
            <p:cNvCxnSpPr>
              <a:cxnSpLocks/>
              <a:stCxn id="23" idx="1"/>
              <a:endCxn id="3" idx="0"/>
            </p:cNvCxnSpPr>
            <p:nvPr/>
          </p:nvCxnSpPr>
          <p:spPr>
            <a:xfrm flipH="1">
              <a:off x="3392222" y="1763447"/>
              <a:ext cx="539884" cy="142342"/>
            </a:xfrm>
            <a:prstGeom prst="straightConnector1">
              <a:avLst/>
            </a:prstGeom>
            <a:ln w="28575" cap="rnd">
              <a:solidFill>
                <a:schemeClr val="accent2">
                  <a:lumMod val="75000"/>
                </a:schemeClr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567C2EB-EC83-4925-94D8-7C501527E4CA}"/>
              </a:ext>
            </a:extLst>
          </p:cNvPr>
          <p:cNvSpPr txBox="1"/>
          <p:nvPr/>
        </p:nvSpPr>
        <p:spPr>
          <a:xfrm>
            <a:off x="6784443" y="1442106"/>
            <a:ext cx="5660836" cy="510909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2000" b="1" dirty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  <a:p>
            <a:pPr algn="l"/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latin typeface="Arial" panose="020B0604020202020204" pitchFamily="34" charset="0"/>
                <a:cs typeface="Arial" panose="020B0604020202020204" pitchFamily="34" charset="0"/>
              </a:rPr>
              <a:t>rotation</a:t>
            </a:r>
            <a:endParaRPr lang="es-ES_trad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360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: 2µdeg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Error: 10µdeg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Error in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&lt;500 µ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@360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  <a:p>
            <a:endParaRPr lang="en-US" b="1" dirty="0">
              <a:solidFill>
                <a:srgbClr val="122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Aerotech S-130-60 &amp; Fluid Film Dynamics 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XYZ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Stroke: 5 mm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Speed: 0.5 to 5 mm/s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Simultaneous movement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Resolution: 5 nm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Smaract</a:t>
            </a:r>
            <a:r>
              <a:rPr lang="en-US" b="1" dirty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SLC-1720</a:t>
            </a:r>
          </a:p>
        </p:txBody>
      </p:sp>
    </p:spTree>
    <p:extLst>
      <p:ext uri="{BB962C8B-B14F-4D97-AF65-F5344CB8AC3E}">
        <p14:creationId xmlns:p14="http://schemas.microsoft.com/office/powerpoint/2010/main" val="140616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1E9143-A09B-44B3-966E-50F787DD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3" y="177351"/>
            <a:ext cx="8768937" cy="341632"/>
          </a:xfr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BL06 XAIRA end station diffractometer: control system</a:t>
            </a:r>
            <a:endParaRPr lang="en-US" b="1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81EECE7-38A2-46E0-8EBC-B5A1DF493208}"/>
              </a:ext>
            </a:extLst>
          </p:cNvPr>
          <p:cNvGrpSpPr/>
          <p:nvPr/>
        </p:nvGrpSpPr>
        <p:grpSpPr>
          <a:xfrm>
            <a:off x="1598178" y="1769114"/>
            <a:ext cx="8751460" cy="4368381"/>
            <a:chOff x="1296937" y="1905789"/>
            <a:chExt cx="8751460" cy="43683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D33325-3445-4307-95DC-9EADE5690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8" r="20458"/>
            <a:stretch/>
          </p:blipFill>
          <p:spPr>
            <a:xfrm>
              <a:off x="1296937" y="1905789"/>
              <a:ext cx="4190569" cy="43683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AE2AB7-65FD-43A5-91D6-5B60E1D04CC4}"/>
                </a:ext>
              </a:extLst>
            </p:cNvPr>
            <p:cNvSpPr txBox="1"/>
            <p:nvPr/>
          </p:nvSpPr>
          <p:spPr>
            <a:xfrm>
              <a:off x="8658273" y="2958182"/>
              <a:ext cx="1390124" cy="369332"/>
            </a:xfrm>
            <a:prstGeom prst="rect">
              <a:avLst/>
            </a:prstGeom>
            <a:ln w="25400" cap="rnd">
              <a:solidFill>
                <a:schemeClr val="accent2">
                  <a:lumMod val="75000"/>
                </a:schemeClr>
              </a:solidFill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Goniometer</a:t>
              </a:r>
            </a:p>
          </p:txBody>
        </p:sp>
      </p:grpSp>
      <p:sp>
        <p:nvSpPr>
          <p:cNvPr id="20" name="Right Arrow 29">
            <a:extLst>
              <a:ext uri="{FF2B5EF4-FFF2-40B4-BE49-F238E27FC236}">
                <a16:creationId xmlns:a16="http://schemas.microsoft.com/office/drawing/2014/main" id="{4C23B7C0-F797-4156-BDBB-93AC979E6D00}"/>
              </a:ext>
            </a:extLst>
          </p:cNvPr>
          <p:cNvSpPr/>
          <p:nvPr/>
        </p:nvSpPr>
        <p:spPr>
          <a:xfrm rot="9693325" flipV="1">
            <a:off x="6923912" y="1560971"/>
            <a:ext cx="1530130" cy="283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FAAE1F-3729-471A-8904-DDB6199553D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03255" y="1624345"/>
            <a:ext cx="563400" cy="729720"/>
          </a:xfrm>
          <a:prstGeom prst="rect">
            <a:avLst/>
          </a:prstGeom>
          <a:ln>
            <a:noFill/>
          </a:ln>
        </p:spPr>
      </p:pic>
      <p:pic>
        <p:nvPicPr>
          <p:cNvPr id="25" name="Picture 4" descr="Brushless,FramelessTorqueMotors2">
            <a:extLst>
              <a:ext uri="{FF2B5EF4-FFF2-40B4-BE49-F238E27FC236}">
                <a16:creationId xmlns:a16="http://schemas.microsoft.com/office/drawing/2014/main" id="{363A15CE-6E84-4D31-AF55-F05079825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50113" y="4942039"/>
            <a:ext cx="886698" cy="100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Nstep">
            <a:extLst>
              <a:ext uri="{FF2B5EF4-FFF2-40B4-BE49-F238E27FC236}">
                <a16:creationId xmlns:a16="http://schemas.microsoft.com/office/drawing/2014/main" id="{9B068A2D-AE56-4453-83F3-9B74F7F93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478" y="814911"/>
            <a:ext cx="302058" cy="78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A3200-iPC">
            <a:extLst>
              <a:ext uri="{FF2B5EF4-FFF2-40B4-BE49-F238E27FC236}">
                <a16:creationId xmlns:a16="http://schemas.microsoft.com/office/drawing/2014/main" id="{45AB31AF-2520-402A-93C9-DD712FEE9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327" y="4607500"/>
            <a:ext cx="1070311" cy="8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Motion Composer">
            <a:extLst>
              <a:ext uri="{FF2B5EF4-FFF2-40B4-BE49-F238E27FC236}">
                <a16:creationId xmlns:a16="http://schemas.microsoft.com/office/drawing/2014/main" id="{14A4F876-22A4-4506-9A42-6C3E7036F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473" y="3806682"/>
            <a:ext cx="1404223" cy="102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939791-D95D-434E-96E0-99B517EFC8E0}"/>
              </a:ext>
            </a:extLst>
          </p:cNvPr>
          <p:cNvCxnSpPr>
            <a:cxnSpLocks/>
          </p:cNvCxnSpPr>
          <p:nvPr/>
        </p:nvCxnSpPr>
        <p:spPr>
          <a:xfrm>
            <a:off x="7903102" y="4036493"/>
            <a:ext cx="1213409" cy="675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32C876-2434-4A37-AC7B-4315E76E8D6A}"/>
              </a:ext>
            </a:extLst>
          </p:cNvPr>
          <p:cNvCxnSpPr>
            <a:cxnSpLocks/>
          </p:cNvCxnSpPr>
          <p:nvPr/>
        </p:nvCxnSpPr>
        <p:spPr>
          <a:xfrm flipH="1">
            <a:off x="7847964" y="1702569"/>
            <a:ext cx="779954" cy="18956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0" descr="Npaq Amplifier">
            <a:extLst>
              <a:ext uri="{FF2B5EF4-FFF2-40B4-BE49-F238E27FC236}">
                <a16:creationId xmlns:a16="http://schemas.microsoft.com/office/drawing/2014/main" id="{63E83E55-6B1E-4BC7-9D18-21A4174DC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91" y="3498288"/>
            <a:ext cx="1178181" cy="55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2B8AE29-374F-4221-973A-ED90A6190931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9969" y="4206767"/>
            <a:ext cx="486900" cy="442386"/>
          </a:xfrm>
          <a:prstGeom prst="rect">
            <a:avLst/>
          </a:prstGeom>
          <a:ln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167A4C6-F064-4133-9D73-2B3BA49BE11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342668" y="844383"/>
            <a:ext cx="563400" cy="729720"/>
          </a:xfrm>
          <a:prstGeom prst="rect">
            <a:avLst/>
          </a:prstGeom>
          <a:ln>
            <a:noFill/>
          </a:ln>
        </p:spPr>
      </p:pic>
      <p:pic>
        <p:nvPicPr>
          <p:cNvPr id="54" name="Picture 281_8">
            <a:extLst>
              <a:ext uri="{FF2B5EF4-FFF2-40B4-BE49-F238E27FC236}">
                <a16:creationId xmlns:a16="http://schemas.microsoft.com/office/drawing/2014/main" id="{2B694938-1853-45A3-ACAC-58BBA0D9BAE9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1907" y="567096"/>
            <a:ext cx="951480" cy="446040"/>
          </a:xfrm>
          <a:prstGeom prst="rect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50EC4B-829F-4EAD-B55D-0C0E4D8194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24" b="89975" l="8274" r="90307">
                        <a14:foregroundMark x1="8392" y1="28822" x2="8392" y2="28822"/>
                        <a14:foregroundMark x1="24704" y1="40100" x2="24704" y2="40100"/>
                        <a14:foregroundMark x1="35343" y1="74436" x2="35343" y2="74436"/>
                        <a14:foregroundMark x1="50355" y1="81704" x2="50355" y2="81704"/>
                        <a14:foregroundMark x1="49882" y1="81203" x2="49882" y2="81203"/>
                        <a14:foregroundMark x1="48936" y1="81203" x2="48936" y2="81203"/>
                        <a14:foregroundMark x1="90307" y1="45614" x2="90307" y2="45614"/>
                        <a14:foregroundMark x1="53073" y1="68421" x2="53073" y2="68421"/>
                        <a14:foregroundMark x1="53783" y1="68922" x2="53783" y2="68922"/>
                        <a14:foregroundMark x1="55083" y1="69925" x2="55083" y2="69925"/>
                        <a14:foregroundMark x1="56856" y1="70426" x2="56856" y2="70426"/>
                        <a14:foregroundMark x1="59220" y1="71178" x2="59220" y2="71178"/>
                        <a14:foregroundMark x1="59929" y1="71178" x2="59929" y2="71178"/>
                        <a14:foregroundMark x1="51418" y1="67920" x2="51418" y2="67920"/>
                        <a14:backgroundMark x1="55319" y1="73684" x2="55319" y2="736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352295" y="3598841"/>
            <a:ext cx="3674441" cy="1547128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E0B3D73-A36D-443D-B222-CE46587D8D15}"/>
              </a:ext>
            </a:extLst>
          </p:cNvPr>
          <p:cNvCxnSpPr>
            <a:cxnSpLocks/>
          </p:cNvCxnSpPr>
          <p:nvPr/>
        </p:nvCxnSpPr>
        <p:spPr>
          <a:xfrm flipV="1">
            <a:off x="5287172" y="4143603"/>
            <a:ext cx="1339407" cy="416910"/>
          </a:xfrm>
          <a:prstGeom prst="straightConnector1">
            <a:avLst/>
          </a:prstGeom>
          <a:ln w="28575" cap="rnd">
            <a:solidFill>
              <a:schemeClr val="accent2">
                <a:lumMod val="75000"/>
              </a:schemeClr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D0AD60B0-7589-4A39-AF6F-F3462EA72120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7758" y="3661391"/>
            <a:ext cx="486900" cy="442386"/>
          </a:xfrm>
          <a:prstGeom prst="rect">
            <a:avLst/>
          </a:prstGeom>
          <a:ln>
            <a:noFill/>
          </a:ln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00337D2-46AA-441D-BE21-16FA048C30B7}"/>
              </a:ext>
            </a:extLst>
          </p:cNvPr>
          <p:cNvCxnSpPr>
            <a:cxnSpLocks/>
          </p:cNvCxnSpPr>
          <p:nvPr/>
        </p:nvCxnSpPr>
        <p:spPr>
          <a:xfrm flipV="1">
            <a:off x="1310862" y="4942039"/>
            <a:ext cx="1718028" cy="550060"/>
          </a:xfrm>
          <a:prstGeom prst="straightConnector1">
            <a:avLst/>
          </a:prstGeom>
          <a:ln w="28575" cap="rnd">
            <a:solidFill>
              <a:schemeClr val="accent2">
                <a:lumMod val="75000"/>
              </a:schemeClr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89B00FC-DF88-420F-A0AD-1B27611FD49A}"/>
              </a:ext>
            </a:extLst>
          </p:cNvPr>
          <p:cNvCxnSpPr>
            <a:cxnSpLocks/>
          </p:cNvCxnSpPr>
          <p:nvPr/>
        </p:nvCxnSpPr>
        <p:spPr>
          <a:xfrm flipH="1">
            <a:off x="4030980" y="4186785"/>
            <a:ext cx="3409701" cy="1658079"/>
          </a:xfrm>
          <a:prstGeom prst="straightConnector1">
            <a:avLst/>
          </a:prstGeom>
          <a:ln w="28575" cap="rnd">
            <a:solidFill>
              <a:schemeClr val="accent2">
                <a:lumMod val="75000"/>
              </a:schemeClr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3BA69E0-425A-4E0B-B906-838F751AA7AE}"/>
              </a:ext>
            </a:extLst>
          </p:cNvPr>
          <p:cNvCxnSpPr>
            <a:cxnSpLocks/>
            <a:endCxn id="51" idx="1"/>
          </p:cNvCxnSpPr>
          <p:nvPr/>
        </p:nvCxnSpPr>
        <p:spPr>
          <a:xfrm flipV="1">
            <a:off x="3758252" y="1209243"/>
            <a:ext cx="2584416" cy="872880"/>
          </a:xfrm>
          <a:prstGeom prst="straightConnector1">
            <a:avLst/>
          </a:prstGeom>
          <a:ln w="28575" cap="rnd">
            <a:solidFill>
              <a:schemeClr val="accent2">
                <a:lumMod val="75000"/>
              </a:schemeClr>
            </a:solidFill>
            <a:round/>
            <a:headEnd type="stealt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EC4A42F-B644-4A86-A97D-472950FDD30B}"/>
              </a:ext>
            </a:extLst>
          </p:cNvPr>
          <p:cNvCxnSpPr>
            <a:cxnSpLocks/>
          </p:cNvCxnSpPr>
          <p:nvPr/>
        </p:nvCxnSpPr>
        <p:spPr>
          <a:xfrm flipV="1">
            <a:off x="3883427" y="1817011"/>
            <a:ext cx="2519828" cy="735008"/>
          </a:xfrm>
          <a:prstGeom prst="straightConnector1">
            <a:avLst/>
          </a:prstGeom>
          <a:ln w="28575" cap="rnd">
            <a:solidFill>
              <a:schemeClr val="accent2">
                <a:lumMod val="75000"/>
              </a:schemeClr>
            </a:solidFill>
            <a:round/>
            <a:headEnd type="stealt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6F8160B-9411-4956-9C47-5427D5EA4AA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3883427" y="1989205"/>
            <a:ext cx="2519828" cy="675857"/>
          </a:xfrm>
          <a:prstGeom prst="straightConnector1">
            <a:avLst/>
          </a:prstGeom>
          <a:ln w="28575" cap="rnd">
            <a:solidFill>
              <a:schemeClr val="accent2">
                <a:lumMod val="75000"/>
              </a:schemeClr>
            </a:solidFill>
            <a:round/>
            <a:headEnd type="stealt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ight Arrow 29">
            <a:extLst>
              <a:ext uri="{FF2B5EF4-FFF2-40B4-BE49-F238E27FC236}">
                <a16:creationId xmlns:a16="http://schemas.microsoft.com/office/drawing/2014/main" id="{73468867-C3CA-45AE-9B5E-495191BAC76E}"/>
              </a:ext>
            </a:extLst>
          </p:cNvPr>
          <p:cNvSpPr/>
          <p:nvPr/>
        </p:nvSpPr>
        <p:spPr>
          <a:xfrm rot="10800000" flipV="1">
            <a:off x="6892582" y="999925"/>
            <a:ext cx="1530130" cy="283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7B3FFEE-5E28-4087-ABB2-E6CC69FC3BD3}"/>
              </a:ext>
            </a:extLst>
          </p:cNvPr>
          <p:cNvSpPr txBox="1"/>
          <p:nvPr/>
        </p:nvSpPr>
        <p:spPr>
          <a:xfrm>
            <a:off x="5439866" y="5571429"/>
            <a:ext cx="5999659" cy="10156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2µdeg resolution @ 360deg/s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Encoder frequency = 180MHz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With double encoder to minimize eccentricity error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F7157E7-0CB6-4FF2-9F42-A1A96060B6FC}"/>
              </a:ext>
            </a:extLst>
          </p:cNvPr>
          <p:cNvSpPr txBox="1"/>
          <p:nvPr/>
        </p:nvSpPr>
        <p:spPr>
          <a:xfrm>
            <a:off x="495833" y="5571429"/>
            <a:ext cx="1685077" cy="646331"/>
          </a:xfrm>
          <a:prstGeom prst="rect">
            <a:avLst/>
          </a:prstGeom>
          <a:ln w="25400" cap="rnd">
            <a:solidFill>
              <a:schemeClr val="accent2">
                <a:lumMod val="75000"/>
              </a:schemeClr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Slipring for </a:t>
            </a:r>
          </a:p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header signals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5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36381" y="1142213"/>
            <a:ext cx="3200400" cy="1454110"/>
          </a:xfrm>
          <a:prstGeom prst="roundRect">
            <a:avLst>
              <a:gd name="adj" fmla="val 11478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896141" y="36928"/>
            <a:ext cx="6418761" cy="10761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dirty="0"/>
              <a:t>COMPONENTS DETAIL</a:t>
            </a:r>
            <a:br>
              <a:rPr lang="es-ES" sz="2000" dirty="0"/>
            </a:br>
            <a:r>
              <a:rPr lang="es-ES" sz="1600" dirty="0"/>
              <a:t>ENCODER</a:t>
            </a:r>
            <a:br>
              <a:rPr lang="es-ES" sz="2000" dirty="0"/>
            </a:br>
            <a:endParaRPr lang="es-ES" sz="2000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0"/>
          </p:nvPr>
        </p:nvSpPr>
        <p:spPr>
          <a:xfrm>
            <a:off x="1522930" y="6584134"/>
            <a:ext cx="1649730" cy="232229"/>
          </a:xfrm>
        </p:spPr>
        <p:txBody>
          <a:bodyPr/>
          <a:lstStyle/>
          <a:p>
            <a:r>
              <a:rPr lang="es-ES" sz="800" dirty="0"/>
              <a:t>Jul ´20</a:t>
            </a:r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524000" y="6314980"/>
            <a:ext cx="1649730" cy="300493"/>
          </a:xfrm>
        </p:spPr>
        <p:txBody>
          <a:bodyPr/>
          <a:lstStyle/>
          <a:p>
            <a:r>
              <a:rPr lang="es-ES" sz="900" dirty="0"/>
              <a:t>XAIRA </a:t>
            </a:r>
            <a:r>
              <a:rPr lang="es-ES" sz="900" dirty="0" err="1"/>
              <a:t>Goniometer</a:t>
            </a:r>
            <a:r>
              <a:rPr lang="es-ES" sz="900" dirty="0"/>
              <a:t> </a:t>
            </a:r>
            <a:r>
              <a:rPr lang="es-ES" sz="900" dirty="0" err="1"/>
              <a:t>Team</a:t>
            </a:r>
            <a:endParaRPr lang="es-ES" sz="900" dirty="0"/>
          </a:p>
        </p:txBody>
      </p:sp>
      <p:sp>
        <p:nvSpPr>
          <p:cNvPr id="10" name="CustomShape 20"/>
          <p:cNvSpPr/>
          <p:nvPr/>
        </p:nvSpPr>
        <p:spPr>
          <a:xfrm>
            <a:off x="2413058" y="927118"/>
            <a:ext cx="2109324" cy="359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" algn="just">
              <a:lnSpc>
                <a:spcPct val="150000"/>
              </a:lnSpc>
              <a:buClr>
                <a:srgbClr val="000000"/>
              </a:buClr>
            </a:pPr>
            <a:r>
              <a:rPr lang="ca-ES" sz="1400" b="1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DejaVu Sans"/>
              </a:rPr>
              <a:t>ENCODER CONSTRAINS </a:t>
            </a:r>
            <a:endParaRPr lang="ca-ES" sz="1400" spc="-1" dirty="0">
              <a:latin typeface="Arial"/>
            </a:endParaRPr>
          </a:p>
          <a:p>
            <a:pPr marL="7429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sz="1400" spc="-1" dirty="0"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8875" y="1306692"/>
            <a:ext cx="3895615" cy="1021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560" lvl="1" indent="-1702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Angular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Speed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: up to 360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deg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/s [60 rpm]</a:t>
            </a:r>
          </a:p>
          <a:p>
            <a:pPr marL="628560" lvl="1" indent="-1702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Maximum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Position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Error ≤ 10 µ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deg</a:t>
            </a:r>
            <a:endParaRPr lang="ca-ES" sz="1400" spc="-1" dirty="0">
              <a:solidFill>
                <a:srgbClr val="000000"/>
              </a:solidFill>
              <a:latin typeface="Arial Narrow"/>
              <a:ea typeface="DejaVu Sans"/>
            </a:endParaRPr>
          </a:p>
          <a:p>
            <a:pPr marL="628560" lvl="1" indent="-1702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Resolution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≤ 2 µ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deg</a:t>
            </a:r>
            <a:endParaRPr lang="ca-ES" sz="1400" spc="-1" dirty="0">
              <a:solidFill>
                <a:srgbClr val="000000"/>
              </a:solidFill>
              <a:latin typeface="Arial Narrow"/>
              <a:ea typeface="DejaVu San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627184" y="1692819"/>
            <a:ext cx="1161081" cy="216355"/>
          </a:xfrm>
          <a:prstGeom prst="rightArrow">
            <a:avLst/>
          </a:prstGeom>
          <a:solidFill>
            <a:srgbClr val="88A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88264" y="1270081"/>
            <a:ext cx="2718486" cy="1021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280" lvl="1" algn="ctr">
              <a:lnSpc>
                <a:spcPct val="150000"/>
              </a:lnSpc>
              <a:buClr>
                <a:srgbClr val="000000"/>
              </a:buClr>
            </a:pP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Speed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&amp;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Resolution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requirements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cannot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be met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with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a digital output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encoder</a:t>
            </a:r>
            <a:endParaRPr lang="ca-ES" sz="1400" spc="-1" dirty="0">
              <a:solidFill>
                <a:srgbClr val="000000"/>
              </a:solidFill>
              <a:latin typeface="Arial Narrow"/>
              <a:ea typeface="DejaVu Sans"/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7770724" y="2681738"/>
            <a:ext cx="975842" cy="276187"/>
          </a:xfrm>
          <a:prstGeom prst="rightArrow">
            <a:avLst/>
          </a:prstGeom>
          <a:solidFill>
            <a:srgbClr val="88A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47204" y="3307751"/>
            <a:ext cx="41466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280" lvl="1" algn="ctr">
              <a:lnSpc>
                <a:spcPct val="150000"/>
              </a:lnSpc>
              <a:buClr>
                <a:srgbClr val="000000"/>
              </a:buClr>
            </a:pPr>
            <a:r>
              <a:rPr lang="ca-ES" sz="1400" b="1" spc="-1" dirty="0">
                <a:solidFill>
                  <a:srgbClr val="000000"/>
                </a:solidFill>
                <a:latin typeface="Arial Narrow"/>
                <a:ea typeface="DejaVu Sans"/>
              </a:rPr>
              <a:t>ANALOG OUTPUT ANGULAR ENCODER</a:t>
            </a:r>
          </a:p>
          <a:p>
            <a:pPr marL="458280" lvl="1" algn="ctr">
              <a:lnSpc>
                <a:spcPct val="150000"/>
              </a:lnSpc>
              <a:buClr>
                <a:srgbClr val="000000"/>
              </a:buClr>
            </a:pP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2x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Encoder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reads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required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to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eleminate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excentricity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errors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and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improve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accuracy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(1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arcsec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= 0,27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mdeg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)</a:t>
            </a:r>
          </a:p>
          <a:p>
            <a:pPr marL="458280" lvl="1" algn="ctr">
              <a:lnSpc>
                <a:spcPct val="150000"/>
              </a:lnSpc>
              <a:buClr>
                <a:srgbClr val="000000"/>
              </a:buClr>
            </a:pPr>
            <a:endParaRPr lang="ca-ES" sz="1400" spc="-1" dirty="0">
              <a:solidFill>
                <a:srgbClr val="000000"/>
              </a:solidFill>
              <a:latin typeface="Arial Narrow"/>
              <a:ea typeface="DejaVu Sans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7874290" y="4786178"/>
            <a:ext cx="828542" cy="216355"/>
          </a:xfrm>
          <a:prstGeom prst="rightArrow">
            <a:avLst/>
          </a:prstGeom>
          <a:solidFill>
            <a:srgbClr val="88A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55156" y="5308627"/>
            <a:ext cx="5040817" cy="697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030" lvl="1" indent="-285750" algn="ctr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Averaging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of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the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two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signals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is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done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by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the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Aerotech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Controller</a:t>
            </a:r>
            <a:endParaRPr lang="ca-ES" sz="1400" spc="-1" dirty="0">
              <a:solidFill>
                <a:srgbClr val="000000"/>
              </a:solidFill>
              <a:latin typeface="Arial Narrow"/>
              <a:ea typeface="DejaVu Sans"/>
            </a:endParaRPr>
          </a:p>
          <a:p>
            <a:pPr marL="744030" lvl="1" indent="-28575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Encoder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reading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is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used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for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the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PSO (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position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 </a:t>
            </a:r>
            <a:r>
              <a:rPr lang="ca-ES" sz="1400" spc="-1" dirty="0" err="1">
                <a:solidFill>
                  <a:srgbClr val="000000"/>
                </a:solidFill>
                <a:latin typeface="Arial Narrow"/>
                <a:ea typeface="DejaVu Sans"/>
              </a:rPr>
              <a:t>trigger</a:t>
            </a:r>
            <a:r>
              <a:rPr lang="ca-ES" sz="1400" spc="-1" dirty="0">
                <a:solidFill>
                  <a:srgbClr val="000000"/>
                </a:solidFill>
                <a:latin typeface="Arial Narrow"/>
                <a:ea typeface="DejaVu Sans"/>
              </a:rPr>
              <a:t>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38875" y="2841096"/>
            <a:ext cx="1997707" cy="9402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Arial Narrow" panose="020B0606020202030204" pitchFamily="34" charset="0"/>
              </a:rPr>
              <a:t>REXM 20U SA 115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(18000lines)</a:t>
            </a:r>
            <a:br>
              <a:rPr lang="en-GB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GB" sz="1100" dirty="0">
                <a:solidFill>
                  <a:schemeClr val="tx1"/>
                </a:solidFill>
                <a:latin typeface="Arial Narrow" panose="020B0606020202030204" pitchFamily="34" charset="0"/>
              </a:rPr>
              <a:t>2x T2010-20A</a:t>
            </a:r>
            <a:br>
              <a:rPr lang="en-GB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GB" sz="1100" dirty="0">
                <a:solidFill>
                  <a:schemeClr val="tx1"/>
                </a:solidFill>
                <a:latin typeface="Arial Narrow" panose="020B0606020202030204" pitchFamily="34" charset="0"/>
              </a:rPr>
              <a:t>Ti0000A 00A </a:t>
            </a:r>
            <a:r>
              <a:rPr lang="en-GB" sz="11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analog</a:t>
            </a:r>
            <a:endParaRPr lang="en-GB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988982" y="2858876"/>
            <a:ext cx="1997707" cy="9402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Aerotech Interpolator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16384</a:t>
            </a:r>
            <a:r>
              <a:rPr lang="en-GB" sz="11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  <a:latin typeface="Arial Narrow" panose="020B0606020202030204" pitchFamily="34" charset="0"/>
              </a:rPr>
              <a:t>+ quadrature (65536 total multiplication)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73192" y="5176667"/>
            <a:ext cx="3856994" cy="1170976"/>
          </a:xfrm>
          <a:prstGeom prst="roundRect">
            <a:avLst/>
          </a:prstGeom>
          <a:ln>
            <a:solidFill>
              <a:srgbClr val="C3CCE7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lnSpc>
                <a:spcPct val="150000"/>
              </a:lnSpc>
            </a:pPr>
            <a:endParaRPr lang="en-GB" sz="5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360deg/18000line/rev= 20mdeg</a:t>
            </a:r>
          </a:p>
          <a:p>
            <a:pPr algn="ctr">
              <a:lnSpc>
                <a:spcPct val="150000"/>
              </a:lnSpc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20mdeg/16384(interpolation) = Resolution </a:t>
            </a:r>
            <a:r>
              <a:rPr lang="en-GB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1,2µdeg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 Narrow" panose="020B0606020202030204" pitchFamily="34" charset="0"/>
                <a:cs typeface="Arial" panose="020B0604020202020204" pitchFamily="34" charset="0"/>
              </a:rPr>
              <a:t>[Target resolution 2µdeg]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3192" y="4138477"/>
            <a:ext cx="3856994" cy="862209"/>
          </a:xfrm>
          <a:prstGeom prst="roundRect">
            <a:avLst/>
          </a:prstGeom>
          <a:ln>
            <a:solidFill>
              <a:srgbClr val="C3CCE7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lnSpc>
                <a:spcPct val="150000"/>
              </a:lnSpc>
            </a:pPr>
            <a:endParaRPr lang="en-GB" sz="9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1rev/s * 18000 lines  =   Max frequency </a:t>
            </a:r>
            <a:r>
              <a:rPr lang="en-GB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18kHz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 Narrow" panose="020B0606020202030204" pitchFamily="34" charset="0"/>
                <a:cs typeface="Arial" panose="020B0604020202020204" pitchFamily="34" charset="0"/>
              </a:rPr>
              <a:t>[Aerotech 2MHz]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stomShape 20"/>
          <p:cNvSpPr/>
          <p:nvPr/>
        </p:nvSpPr>
        <p:spPr>
          <a:xfrm>
            <a:off x="2413059" y="3979751"/>
            <a:ext cx="2949294" cy="359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Maximum analogue signal frequency</a:t>
            </a:r>
          </a:p>
          <a:p>
            <a:pPr marL="7429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sz="1200" spc="-1" dirty="0">
              <a:latin typeface="Arial"/>
            </a:endParaRPr>
          </a:p>
        </p:txBody>
      </p:sp>
      <p:sp>
        <p:nvSpPr>
          <p:cNvPr id="24" name="CustomShape 20"/>
          <p:cNvSpPr/>
          <p:nvPr/>
        </p:nvSpPr>
        <p:spPr>
          <a:xfrm>
            <a:off x="2630669" y="5028663"/>
            <a:ext cx="2567763" cy="359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Resolution</a:t>
            </a:r>
          </a:p>
          <a:p>
            <a:pPr marL="7429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sz="105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37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1E9143-A09B-44B3-966E-50F787DD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3" y="177351"/>
            <a:ext cx="8768937" cy="341632"/>
          </a:xfr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Typical experiment on the beamline: Helical scan</a:t>
            </a:r>
            <a:endParaRPr lang="en-US" b="1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81EECE7-38A2-46E0-8EBC-B5A1DF493208}"/>
              </a:ext>
            </a:extLst>
          </p:cNvPr>
          <p:cNvGrpSpPr/>
          <p:nvPr/>
        </p:nvGrpSpPr>
        <p:grpSpPr>
          <a:xfrm>
            <a:off x="1598178" y="1769114"/>
            <a:ext cx="4423934" cy="4368381"/>
            <a:chOff x="1296937" y="1905789"/>
            <a:chExt cx="4423934" cy="43683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D33325-3445-4307-95DC-9EADE5690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8" r="20458"/>
            <a:stretch/>
          </p:blipFill>
          <p:spPr>
            <a:xfrm>
              <a:off x="1296937" y="1905789"/>
              <a:ext cx="4190569" cy="43683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AE2AB7-65FD-43A5-91D6-5B60E1D04CC4}"/>
                </a:ext>
              </a:extLst>
            </p:cNvPr>
            <p:cNvSpPr txBox="1"/>
            <p:nvPr/>
          </p:nvSpPr>
          <p:spPr>
            <a:xfrm>
              <a:off x="4292275" y="2243843"/>
              <a:ext cx="1428596" cy="369332"/>
            </a:xfrm>
            <a:prstGeom prst="rect">
              <a:avLst/>
            </a:prstGeom>
            <a:ln w="25400" cap="rnd">
              <a:solidFill>
                <a:schemeClr val="accent2">
                  <a:lumMod val="75000"/>
                </a:schemeClr>
              </a:solidFill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Helical scan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1ADD6C8-7DFF-4858-8528-724D58F2A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85156" y="1740507"/>
            <a:ext cx="3665596" cy="18327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C81F31B-3DBE-403F-86A6-25B17669E2B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t="6274" r="66259" b="8846"/>
          <a:stretch/>
        </p:blipFill>
        <p:spPr bwMode="auto">
          <a:xfrm>
            <a:off x="3553384" y="1239723"/>
            <a:ext cx="367775" cy="557842"/>
          </a:xfrm>
          <a:prstGeom prst="rect">
            <a:avLst/>
          </a:prstGeom>
          <a:noFill/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3BA69E0-425A-4E0B-B906-838F751AA7AE}"/>
              </a:ext>
            </a:extLst>
          </p:cNvPr>
          <p:cNvCxnSpPr>
            <a:cxnSpLocks/>
            <a:stCxn id="39" idx="0"/>
          </p:cNvCxnSpPr>
          <p:nvPr/>
        </p:nvCxnSpPr>
        <p:spPr>
          <a:xfrm>
            <a:off x="3737272" y="1239723"/>
            <a:ext cx="2564280" cy="278921"/>
          </a:xfrm>
          <a:prstGeom prst="straightConnector1">
            <a:avLst/>
          </a:prstGeom>
          <a:ln w="28575" cap="rnd">
            <a:solidFill>
              <a:schemeClr val="accent2">
                <a:lumMod val="75000"/>
              </a:schemeClr>
            </a:solidFill>
            <a:round/>
            <a:headEnd type="stealt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96769B9-13ED-4E85-AC98-C1E61AC9A2F9}"/>
              </a:ext>
            </a:extLst>
          </p:cNvPr>
          <p:cNvSpPr/>
          <p:nvPr/>
        </p:nvSpPr>
        <p:spPr>
          <a:xfrm>
            <a:off x="7191233" y="1404938"/>
            <a:ext cx="476392" cy="1071562"/>
          </a:xfrm>
          <a:custGeom>
            <a:avLst/>
            <a:gdLst>
              <a:gd name="connsiteX0" fmla="*/ 166830 w 267346"/>
              <a:gd name="connsiteY0" fmla="*/ 776287 h 776287"/>
              <a:gd name="connsiteX1" fmla="*/ 228742 w 267346"/>
              <a:gd name="connsiteY1" fmla="*/ 762000 h 776287"/>
              <a:gd name="connsiteX2" fmla="*/ 243030 w 267346"/>
              <a:gd name="connsiteY2" fmla="*/ 733425 h 776287"/>
              <a:gd name="connsiteX3" fmla="*/ 262080 w 267346"/>
              <a:gd name="connsiteY3" fmla="*/ 704850 h 776287"/>
              <a:gd name="connsiteX4" fmla="*/ 262080 w 267346"/>
              <a:gd name="connsiteY4" fmla="*/ 652462 h 776287"/>
              <a:gd name="connsiteX5" fmla="*/ 243030 w 267346"/>
              <a:gd name="connsiteY5" fmla="*/ 638175 h 776287"/>
              <a:gd name="connsiteX6" fmla="*/ 228742 w 267346"/>
              <a:gd name="connsiteY6" fmla="*/ 628650 h 776287"/>
              <a:gd name="connsiteX7" fmla="*/ 181117 w 267346"/>
              <a:gd name="connsiteY7" fmla="*/ 614362 h 776287"/>
              <a:gd name="connsiteX8" fmla="*/ 133492 w 267346"/>
              <a:gd name="connsiteY8" fmla="*/ 619125 h 776287"/>
              <a:gd name="connsiteX9" fmla="*/ 128730 w 267346"/>
              <a:gd name="connsiteY9" fmla="*/ 657225 h 776287"/>
              <a:gd name="connsiteX10" fmla="*/ 152542 w 267346"/>
              <a:gd name="connsiteY10" fmla="*/ 681037 h 776287"/>
              <a:gd name="connsiteX11" fmla="*/ 166830 w 267346"/>
              <a:gd name="connsiteY11" fmla="*/ 685800 h 776287"/>
              <a:gd name="connsiteX12" fmla="*/ 228742 w 267346"/>
              <a:gd name="connsiteY12" fmla="*/ 671512 h 776287"/>
              <a:gd name="connsiteX13" fmla="*/ 247792 w 267346"/>
              <a:gd name="connsiteY13" fmla="*/ 642937 h 776287"/>
              <a:gd name="connsiteX14" fmla="*/ 257317 w 267346"/>
              <a:gd name="connsiteY14" fmla="*/ 628650 h 776287"/>
              <a:gd name="connsiteX15" fmla="*/ 252555 w 267346"/>
              <a:gd name="connsiteY15" fmla="*/ 500062 h 776287"/>
              <a:gd name="connsiteX16" fmla="*/ 243030 w 267346"/>
              <a:gd name="connsiteY16" fmla="*/ 485775 h 776287"/>
              <a:gd name="connsiteX17" fmla="*/ 228742 w 267346"/>
              <a:gd name="connsiteY17" fmla="*/ 471487 h 776287"/>
              <a:gd name="connsiteX18" fmla="*/ 195405 w 267346"/>
              <a:gd name="connsiteY18" fmla="*/ 457200 h 776287"/>
              <a:gd name="connsiteX19" fmla="*/ 176355 w 267346"/>
              <a:gd name="connsiteY19" fmla="*/ 447675 h 776287"/>
              <a:gd name="connsiteX20" fmla="*/ 90630 w 267346"/>
              <a:gd name="connsiteY20" fmla="*/ 452437 h 776287"/>
              <a:gd name="connsiteX21" fmla="*/ 100155 w 267346"/>
              <a:gd name="connsiteY21" fmla="*/ 490537 h 776287"/>
              <a:gd name="connsiteX22" fmla="*/ 128730 w 267346"/>
              <a:gd name="connsiteY22" fmla="*/ 509587 h 776287"/>
              <a:gd name="connsiteX23" fmla="*/ 190642 w 267346"/>
              <a:gd name="connsiteY23" fmla="*/ 504825 h 776287"/>
              <a:gd name="connsiteX24" fmla="*/ 200167 w 267346"/>
              <a:gd name="connsiteY24" fmla="*/ 490537 h 776287"/>
              <a:gd name="connsiteX25" fmla="*/ 214455 w 267346"/>
              <a:gd name="connsiteY25" fmla="*/ 476250 h 776287"/>
              <a:gd name="connsiteX26" fmla="*/ 219217 w 267346"/>
              <a:gd name="connsiteY26" fmla="*/ 457200 h 776287"/>
              <a:gd name="connsiteX27" fmla="*/ 209692 w 267346"/>
              <a:gd name="connsiteY27" fmla="*/ 328612 h 776287"/>
              <a:gd name="connsiteX28" fmla="*/ 181117 w 267346"/>
              <a:gd name="connsiteY28" fmla="*/ 309562 h 776287"/>
              <a:gd name="connsiteX29" fmla="*/ 143017 w 267346"/>
              <a:gd name="connsiteY29" fmla="*/ 300037 h 776287"/>
              <a:gd name="connsiteX30" fmla="*/ 123967 w 267346"/>
              <a:gd name="connsiteY30" fmla="*/ 295275 h 776287"/>
              <a:gd name="connsiteX31" fmla="*/ 47767 w 267346"/>
              <a:gd name="connsiteY31" fmla="*/ 280987 h 776287"/>
              <a:gd name="connsiteX32" fmla="*/ 38242 w 267346"/>
              <a:gd name="connsiteY32" fmla="*/ 295275 h 776287"/>
              <a:gd name="connsiteX33" fmla="*/ 57292 w 267346"/>
              <a:gd name="connsiteY33" fmla="*/ 323850 h 776287"/>
              <a:gd name="connsiteX34" fmla="*/ 100155 w 267346"/>
              <a:gd name="connsiteY34" fmla="*/ 347662 h 776287"/>
              <a:gd name="connsiteX35" fmla="*/ 133492 w 267346"/>
              <a:gd name="connsiteY35" fmla="*/ 352425 h 776287"/>
              <a:gd name="connsiteX36" fmla="*/ 166830 w 267346"/>
              <a:gd name="connsiteY36" fmla="*/ 347662 h 776287"/>
              <a:gd name="connsiteX37" fmla="*/ 176355 w 267346"/>
              <a:gd name="connsiteY37" fmla="*/ 333375 h 776287"/>
              <a:gd name="connsiteX38" fmla="*/ 185880 w 267346"/>
              <a:gd name="connsiteY38" fmla="*/ 304800 h 776287"/>
              <a:gd name="connsiteX39" fmla="*/ 181117 w 267346"/>
              <a:gd name="connsiteY39" fmla="*/ 247650 h 776287"/>
              <a:gd name="connsiteX40" fmla="*/ 162067 w 267346"/>
              <a:gd name="connsiteY40" fmla="*/ 204787 h 776287"/>
              <a:gd name="connsiteX41" fmla="*/ 133492 w 267346"/>
              <a:gd name="connsiteY41" fmla="*/ 171450 h 776287"/>
              <a:gd name="connsiteX42" fmla="*/ 114442 w 267346"/>
              <a:gd name="connsiteY42" fmla="*/ 161925 h 776287"/>
              <a:gd name="connsiteX43" fmla="*/ 62055 w 267346"/>
              <a:gd name="connsiteY43" fmla="*/ 147637 h 776287"/>
              <a:gd name="connsiteX44" fmla="*/ 4905 w 267346"/>
              <a:gd name="connsiteY44" fmla="*/ 166687 h 776287"/>
              <a:gd name="connsiteX45" fmla="*/ 142 w 267346"/>
              <a:gd name="connsiteY45" fmla="*/ 180975 h 776287"/>
              <a:gd name="connsiteX46" fmla="*/ 4905 w 267346"/>
              <a:gd name="connsiteY46" fmla="*/ 233362 h 776287"/>
              <a:gd name="connsiteX47" fmla="*/ 33480 w 267346"/>
              <a:gd name="connsiteY47" fmla="*/ 242887 h 776287"/>
              <a:gd name="connsiteX48" fmla="*/ 47767 w 267346"/>
              <a:gd name="connsiteY48" fmla="*/ 247650 h 776287"/>
              <a:gd name="connsiteX49" fmla="*/ 62055 w 267346"/>
              <a:gd name="connsiteY49" fmla="*/ 252412 h 776287"/>
              <a:gd name="connsiteX50" fmla="*/ 104917 w 267346"/>
              <a:gd name="connsiteY50" fmla="*/ 247650 h 776287"/>
              <a:gd name="connsiteX51" fmla="*/ 123967 w 267346"/>
              <a:gd name="connsiteY51" fmla="*/ 209550 h 776287"/>
              <a:gd name="connsiteX52" fmla="*/ 138255 w 267346"/>
              <a:gd name="connsiteY52" fmla="*/ 190500 h 776287"/>
              <a:gd name="connsiteX53" fmla="*/ 147780 w 267346"/>
              <a:gd name="connsiteY53" fmla="*/ 176212 h 776287"/>
              <a:gd name="connsiteX54" fmla="*/ 152542 w 267346"/>
              <a:gd name="connsiteY54" fmla="*/ 161925 h 776287"/>
              <a:gd name="connsiteX55" fmla="*/ 152542 w 267346"/>
              <a:gd name="connsiteY55" fmla="*/ 71437 h 776287"/>
              <a:gd name="connsiteX56" fmla="*/ 143017 w 267346"/>
              <a:gd name="connsiteY56" fmla="*/ 42862 h 776287"/>
              <a:gd name="connsiteX57" fmla="*/ 109680 w 267346"/>
              <a:gd name="connsiteY57" fmla="*/ 19050 h 776287"/>
              <a:gd name="connsiteX58" fmla="*/ 95392 w 267346"/>
              <a:gd name="connsiteY58" fmla="*/ 14287 h 776287"/>
              <a:gd name="connsiteX59" fmla="*/ 47767 w 267346"/>
              <a:gd name="connsiteY59" fmla="*/ 4762 h 776287"/>
              <a:gd name="connsiteX60" fmla="*/ 33480 w 267346"/>
              <a:gd name="connsiteY60" fmla="*/ 0 h 7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67346" h="776287">
                <a:moveTo>
                  <a:pt x="166830" y="776287"/>
                </a:moveTo>
                <a:cubicBezTo>
                  <a:pt x="186929" y="774054"/>
                  <a:pt x="211561" y="776318"/>
                  <a:pt x="228742" y="762000"/>
                </a:cubicBezTo>
                <a:cubicBezTo>
                  <a:pt x="241863" y="751065"/>
                  <a:pt x="235745" y="746538"/>
                  <a:pt x="243030" y="733425"/>
                </a:cubicBezTo>
                <a:cubicBezTo>
                  <a:pt x="248590" y="723418"/>
                  <a:pt x="262080" y="704850"/>
                  <a:pt x="262080" y="704850"/>
                </a:cubicBezTo>
                <a:cubicBezTo>
                  <a:pt x="265581" y="687344"/>
                  <a:pt x="271936" y="670203"/>
                  <a:pt x="262080" y="652462"/>
                </a:cubicBezTo>
                <a:cubicBezTo>
                  <a:pt x="258225" y="645523"/>
                  <a:pt x="249489" y="642788"/>
                  <a:pt x="243030" y="638175"/>
                </a:cubicBezTo>
                <a:cubicBezTo>
                  <a:pt x="238372" y="634848"/>
                  <a:pt x="233973" y="630975"/>
                  <a:pt x="228742" y="628650"/>
                </a:cubicBezTo>
                <a:cubicBezTo>
                  <a:pt x="213837" y="622025"/>
                  <a:pt x="196948" y="618320"/>
                  <a:pt x="181117" y="614362"/>
                </a:cubicBezTo>
                <a:cubicBezTo>
                  <a:pt x="165242" y="615950"/>
                  <a:pt x="148627" y="614080"/>
                  <a:pt x="133492" y="619125"/>
                </a:cubicBezTo>
                <a:cubicBezTo>
                  <a:pt x="117263" y="624535"/>
                  <a:pt x="125976" y="649880"/>
                  <a:pt x="128730" y="657225"/>
                </a:cubicBezTo>
                <a:cubicBezTo>
                  <a:pt x="133126" y="668947"/>
                  <a:pt x="141797" y="675664"/>
                  <a:pt x="152542" y="681037"/>
                </a:cubicBezTo>
                <a:cubicBezTo>
                  <a:pt x="157032" y="683282"/>
                  <a:pt x="162067" y="684212"/>
                  <a:pt x="166830" y="685800"/>
                </a:cubicBezTo>
                <a:cubicBezTo>
                  <a:pt x="180406" y="684291"/>
                  <a:pt x="214783" y="685471"/>
                  <a:pt x="228742" y="671512"/>
                </a:cubicBezTo>
                <a:cubicBezTo>
                  <a:pt x="236837" y="663417"/>
                  <a:pt x="241442" y="652462"/>
                  <a:pt x="247792" y="642937"/>
                </a:cubicBezTo>
                <a:lnTo>
                  <a:pt x="257317" y="628650"/>
                </a:lnTo>
                <a:cubicBezTo>
                  <a:pt x="255730" y="585787"/>
                  <a:pt x="256823" y="542741"/>
                  <a:pt x="252555" y="500062"/>
                </a:cubicBezTo>
                <a:cubicBezTo>
                  <a:pt x="251985" y="494367"/>
                  <a:pt x="246694" y="490172"/>
                  <a:pt x="243030" y="485775"/>
                </a:cubicBezTo>
                <a:cubicBezTo>
                  <a:pt x="238718" y="480601"/>
                  <a:pt x="234223" y="475402"/>
                  <a:pt x="228742" y="471487"/>
                </a:cubicBezTo>
                <a:cubicBezTo>
                  <a:pt x="212945" y="460203"/>
                  <a:pt x="210952" y="463863"/>
                  <a:pt x="195405" y="457200"/>
                </a:cubicBezTo>
                <a:cubicBezTo>
                  <a:pt x="188879" y="454403"/>
                  <a:pt x="182705" y="450850"/>
                  <a:pt x="176355" y="447675"/>
                </a:cubicBezTo>
                <a:cubicBezTo>
                  <a:pt x="147780" y="449262"/>
                  <a:pt x="115574" y="438406"/>
                  <a:pt x="90630" y="452437"/>
                </a:cubicBezTo>
                <a:cubicBezTo>
                  <a:pt x="79220" y="458855"/>
                  <a:pt x="92893" y="479645"/>
                  <a:pt x="100155" y="490537"/>
                </a:cubicBezTo>
                <a:cubicBezTo>
                  <a:pt x="106505" y="500062"/>
                  <a:pt x="128730" y="509587"/>
                  <a:pt x="128730" y="509587"/>
                </a:cubicBezTo>
                <a:cubicBezTo>
                  <a:pt x="149367" y="508000"/>
                  <a:pt x="170643" y="510158"/>
                  <a:pt x="190642" y="504825"/>
                </a:cubicBezTo>
                <a:cubicBezTo>
                  <a:pt x="196173" y="503350"/>
                  <a:pt x="196503" y="494934"/>
                  <a:pt x="200167" y="490537"/>
                </a:cubicBezTo>
                <a:cubicBezTo>
                  <a:pt x="204479" y="485363"/>
                  <a:pt x="209692" y="481012"/>
                  <a:pt x="214455" y="476250"/>
                </a:cubicBezTo>
                <a:cubicBezTo>
                  <a:pt x="216042" y="469900"/>
                  <a:pt x="219428" y="463742"/>
                  <a:pt x="219217" y="457200"/>
                </a:cubicBezTo>
                <a:cubicBezTo>
                  <a:pt x="217831" y="414242"/>
                  <a:pt x="220432" y="370229"/>
                  <a:pt x="209692" y="328612"/>
                </a:cubicBezTo>
                <a:cubicBezTo>
                  <a:pt x="206831" y="317528"/>
                  <a:pt x="192223" y="312338"/>
                  <a:pt x="181117" y="309562"/>
                </a:cubicBezTo>
                <a:lnTo>
                  <a:pt x="143017" y="300037"/>
                </a:lnTo>
                <a:cubicBezTo>
                  <a:pt x="136667" y="298450"/>
                  <a:pt x="130423" y="296351"/>
                  <a:pt x="123967" y="295275"/>
                </a:cubicBezTo>
                <a:cubicBezTo>
                  <a:pt x="60361" y="284674"/>
                  <a:pt x="85553" y="290434"/>
                  <a:pt x="47767" y="280987"/>
                </a:cubicBezTo>
                <a:cubicBezTo>
                  <a:pt x="44592" y="285750"/>
                  <a:pt x="37000" y="289687"/>
                  <a:pt x="38242" y="295275"/>
                </a:cubicBezTo>
                <a:cubicBezTo>
                  <a:pt x="40725" y="306450"/>
                  <a:pt x="47767" y="317500"/>
                  <a:pt x="57292" y="323850"/>
                </a:cubicBezTo>
                <a:cubicBezTo>
                  <a:pt x="73665" y="334766"/>
                  <a:pt x="82189" y="344069"/>
                  <a:pt x="100155" y="347662"/>
                </a:cubicBezTo>
                <a:cubicBezTo>
                  <a:pt x="111162" y="349863"/>
                  <a:pt x="122380" y="350837"/>
                  <a:pt x="133492" y="352425"/>
                </a:cubicBezTo>
                <a:cubicBezTo>
                  <a:pt x="144605" y="350837"/>
                  <a:pt x="156572" y="352221"/>
                  <a:pt x="166830" y="347662"/>
                </a:cubicBezTo>
                <a:cubicBezTo>
                  <a:pt x="172060" y="345337"/>
                  <a:pt x="174030" y="338605"/>
                  <a:pt x="176355" y="333375"/>
                </a:cubicBezTo>
                <a:cubicBezTo>
                  <a:pt x="180433" y="324200"/>
                  <a:pt x="185880" y="304800"/>
                  <a:pt x="185880" y="304800"/>
                </a:cubicBezTo>
                <a:cubicBezTo>
                  <a:pt x="184292" y="285750"/>
                  <a:pt x="184260" y="266506"/>
                  <a:pt x="181117" y="247650"/>
                </a:cubicBezTo>
                <a:cubicBezTo>
                  <a:pt x="177750" y="227448"/>
                  <a:pt x="172619" y="219560"/>
                  <a:pt x="162067" y="204787"/>
                </a:cubicBezTo>
                <a:cubicBezTo>
                  <a:pt x="155290" y="195299"/>
                  <a:pt x="143591" y="178663"/>
                  <a:pt x="133492" y="171450"/>
                </a:cubicBezTo>
                <a:cubicBezTo>
                  <a:pt x="127715" y="167324"/>
                  <a:pt x="121114" y="164351"/>
                  <a:pt x="114442" y="161925"/>
                </a:cubicBezTo>
                <a:cubicBezTo>
                  <a:pt x="101992" y="157398"/>
                  <a:pt x="76923" y="151354"/>
                  <a:pt x="62055" y="147637"/>
                </a:cubicBezTo>
                <a:cubicBezTo>
                  <a:pt x="22213" y="151622"/>
                  <a:pt x="18444" y="139609"/>
                  <a:pt x="4905" y="166687"/>
                </a:cubicBezTo>
                <a:cubicBezTo>
                  <a:pt x="2660" y="171177"/>
                  <a:pt x="1730" y="176212"/>
                  <a:pt x="142" y="180975"/>
                </a:cubicBezTo>
                <a:cubicBezTo>
                  <a:pt x="1730" y="198437"/>
                  <a:pt x="-3408" y="217924"/>
                  <a:pt x="4905" y="233362"/>
                </a:cubicBezTo>
                <a:cubicBezTo>
                  <a:pt x="9665" y="242202"/>
                  <a:pt x="23955" y="239712"/>
                  <a:pt x="33480" y="242887"/>
                </a:cubicBezTo>
                <a:lnTo>
                  <a:pt x="47767" y="247650"/>
                </a:lnTo>
                <a:lnTo>
                  <a:pt x="62055" y="252412"/>
                </a:lnTo>
                <a:cubicBezTo>
                  <a:pt x="76342" y="250825"/>
                  <a:pt x="91407" y="252563"/>
                  <a:pt x="104917" y="247650"/>
                </a:cubicBezTo>
                <a:cubicBezTo>
                  <a:pt x="111698" y="245184"/>
                  <a:pt x="123497" y="210396"/>
                  <a:pt x="123967" y="209550"/>
                </a:cubicBezTo>
                <a:cubicBezTo>
                  <a:pt x="127822" y="202611"/>
                  <a:pt x="133641" y="196959"/>
                  <a:pt x="138255" y="190500"/>
                </a:cubicBezTo>
                <a:cubicBezTo>
                  <a:pt x="141582" y="185842"/>
                  <a:pt x="144605" y="180975"/>
                  <a:pt x="147780" y="176212"/>
                </a:cubicBezTo>
                <a:cubicBezTo>
                  <a:pt x="149367" y="171450"/>
                  <a:pt x="151453" y="166825"/>
                  <a:pt x="152542" y="161925"/>
                </a:cubicBezTo>
                <a:cubicBezTo>
                  <a:pt x="160259" y="127201"/>
                  <a:pt x="159009" y="112395"/>
                  <a:pt x="152542" y="71437"/>
                </a:cubicBezTo>
                <a:cubicBezTo>
                  <a:pt x="150976" y="61520"/>
                  <a:pt x="151049" y="48886"/>
                  <a:pt x="143017" y="42862"/>
                </a:cubicBezTo>
                <a:cubicBezTo>
                  <a:pt x="138706" y="39629"/>
                  <a:pt x="116641" y="22531"/>
                  <a:pt x="109680" y="19050"/>
                </a:cubicBezTo>
                <a:cubicBezTo>
                  <a:pt x="105190" y="16805"/>
                  <a:pt x="100284" y="15416"/>
                  <a:pt x="95392" y="14287"/>
                </a:cubicBezTo>
                <a:cubicBezTo>
                  <a:pt x="79617" y="10647"/>
                  <a:pt x="63126" y="9881"/>
                  <a:pt x="47767" y="4762"/>
                </a:cubicBezTo>
                <a:lnTo>
                  <a:pt x="33480" y="0"/>
                </a:lnTo>
              </a:path>
            </a:pathLst>
          </a:custGeom>
          <a:noFill/>
          <a:ln w="31750"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4156E7-8FB0-46E8-BBD8-C491C873B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450" y="1060704"/>
            <a:ext cx="2708724" cy="3432429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39D0E7F7-EEB2-4ED4-9086-AA124E940B63}"/>
              </a:ext>
            </a:extLst>
          </p:cNvPr>
          <p:cNvSpPr/>
          <p:nvPr/>
        </p:nvSpPr>
        <p:spPr>
          <a:xfrm>
            <a:off x="10273905" y="1506459"/>
            <a:ext cx="240845" cy="2476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9A8583F-A8AF-4E47-9BCB-0F5E975E0011}"/>
              </a:ext>
            </a:extLst>
          </p:cNvPr>
          <p:cNvSpPr/>
          <p:nvPr/>
        </p:nvSpPr>
        <p:spPr>
          <a:xfrm>
            <a:off x="9824187" y="4267200"/>
            <a:ext cx="1381125" cy="2590799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0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1567C2EB-EC83-4925-94D8-7C501527E4CA}"/>
              </a:ext>
            </a:extLst>
          </p:cNvPr>
          <p:cNvSpPr txBox="1"/>
          <p:nvPr/>
        </p:nvSpPr>
        <p:spPr>
          <a:xfrm>
            <a:off x="841689" y="703649"/>
            <a:ext cx="10800413" cy="23083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s-ES_tradnl" b="1" dirty="0" err="1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Synchronize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motions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, Z)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trajectories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Metrology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Target resolution: 5 nm → Interferometry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Smaract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SLC-1720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Linear piezo stage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1E9143-A09B-44B3-966E-50F787DD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3" y="177351"/>
            <a:ext cx="8768937" cy="341632"/>
          </a:xfr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Metrology of the XY sample centering stages</a:t>
            </a:r>
            <a:endParaRPr lang="en-US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836B96-0D09-46D3-AEE9-FA9D54C866F7}"/>
              </a:ext>
            </a:extLst>
          </p:cNvPr>
          <p:cNvGrpSpPr/>
          <p:nvPr/>
        </p:nvGrpSpPr>
        <p:grpSpPr>
          <a:xfrm>
            <a:off x="6496050" y="2962286"/>
            <a:ext cx="5499133" cy="3434302"/>
            <a:chOff x="500965" y="2941161"/>
            <a:chExt cx="5499133" cy="343430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C85C5B1-15EE-4823-8F45-0834C2EE65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56" b="37320"/>
            <a:stretch/>
          </p:blipFill>
          <p:spPr>
            <a:xfrm>
              <a:off x="500965" y="2941161"/>
              <a:ext cx="3686243" cy="343430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B8D86F-AB0B-4D9B-AEFB-4D2F4041597B}"/>
                </a:ext>
              </a:extLst>
            </p:cNvPr>
            <p:cNvSpPr txBox="1"/>
            <p:nvPr/>
          </p:nvSpPr>
          <p:spPr>
            <a:xfrm>
              <a:off x="4366317" y="5624972"/>
              <a:ext cx="1232069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XY stages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116DDE7-4007-4AC5-8D2C-ABC8567BAB79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flipH="1" flipV="1">
              <a:off x="3348940" y="5296986"/>
              <a:ext cx="1017377" cy="512652"/>
            </a:xfrm>
            <a:prstGeom prst="straightConnector1">
              <a:avLst/>
            </a:prstGeom>
            <a:ln w="28575" cap="rnd">
              <a:solidFill>
                <a:schemeClr val="accent2">
                  <a:lumMod val="75000"/>
                </a:schemeClr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C18EED-A771-4517-AA0B-7C6F7343F4EC}"/>
                </a:ext>
              </a:extLst>
            </p:cNvPr>
            <p:cNvSpPr txBox="1"/>
            <p:nvPr/>
          </p:nvSpPr>
          <p:spPr>
            <a:xfrm>
              <a:off x="4366317" y="4502002"/>
              <a:ext cx="1633781" cy="64633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Target mirrors (90°)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B01FEAE-4584-4D57-A312-CCE3F7E47010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H="1">
              <a:off x="3044140" y="4825168"/>
              <a:ext cx="1322177" cy="127692"/>
            </a:xfrm>
            <a:prstGeom prst="straightConnector1">
              <a:avLst/>
            </a:prstGeom>
            <a:ln w="28575" cap="rnd">
              <a:solidFill>
                <a:schemeClr val="accent2">
                  <a:lumMod val="75000"/>
                </a:schemeClr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C6CBD1-10CF-4665-AF0D-CB999EC1C1DC}"/>
                </a:ext>
              </a:extLst>
            </p:cNvPr>
            <p:cNvSpPr txBox="1"/>
            <p:nvPr/>
          </p:nvSpPr>
          <p:spPr>
            <a:xfrm>
              <a:off x="4366317" y="3105834"/>
              <a:ext cx="1633781" cy="64633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Interferometer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sensor head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E6ADA02-DFD1-41E7-8809-C89D1EA8C886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>
              <a:off x="3044140" y="3429000"/>
              <a:ext cx="1322177" cy="283675"/>
            </a:xfrm>
            <a:prstGeom prst="straightConnector1">
              <a:avLst/>
            </a:prstGeom>
            <a:ln w="28575" cap="rnd">
              <a:solidFill>
                <a:schemeClr val="accent2">
                  <a:lumMod val="75000"/>
                </a:schemeClr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B638C47-7975-47AE-B301-A0F626E1E3F9}"/>
              </a:ext>
            </a:extLst>
          </p:cNvPr>
          <p:cNvGrpSpPr/>
          <p:nvPr/>
        </p:nvGrpSpPr>
        <p:grpSpPr>
          <a:xfrm>
            <a:off x="2002335" y="3894657"/>
            <a:ext cx="2143026" cy="2319512"/>
            <a:chOff x="9803260" y="693216"/>
            <a:chExt cx="2143026" cy="2319512"/>
          </a:xfrm>
        </p:grpSpPr>
        <p:pic>
          <p:nvPicPr>
            <p:cNvPr id="1026" name="Picture 2" descr="https://www.smaract.com/assets/images/c/1720-eecefd31.jpg">
              <a:extLst>
                <a:ext uri="{FF2B5EF4-FFF2-40B4-BE49-F238E27FC236}">
                  <a16:creationId xmlns:a16="http://schemas.microsoft.com/office/drawing/2014/main" id="{6BAEBD02-324A-4D1E-B81C-B85C1A8EA7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38" t="40190" r="35938" b="25311"/>
            <a:stretch/>
          </p:blipFill>
          <p:spPr bwMode="auto">
            <a:xfrm>
              <a:off x="9803260" y="693216"/>
              <a:ext cx="2143026" cy="175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984E50A-9EFF-40E3-8449-822A64203BE2}"/>
                </a:ext>
              </a:extLst>
            </p:cNvPr>
            <p:cNvSpPr txBox="1"/>
            <p:nvPr/>
          </p:nvSpPr>
          <p:spPr>
            <a:xfrm>
              <a:off x="9803260" y="2089398"/>
              <a:ext cx="2143026" cy="92333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r"/>
              <a:r>
                <a:rPr lang="es-ES_tradnl" b="1" dirty="0">
                  <a:latin typeface="Arial" panose="020B0604020202020204" pitchFamily="34" charset="0"/>
                  <a:cs typeface="Arial" panose="020B0604020202020204" pitchFamily="34" charset="0"/>
                </a:rPr>
                <a:t>(x4)</a:t>
              </a:r>
            </a:p>
            <a:p>
              <a:pPr algn="r"/>
              <a:r>
                <a:rPr lang="es-ES_tradnl" dirty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s-ES_tradnl" dirty="0" err="1">
                  <a:latin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lang="es-ES_tradnl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</a:p>
            <a:p>
              <a:pPr algn="r"/>
              <a:r>
                <a:rPr lang="es-ES_tradnl" dirty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s-ES_tradnl" dirty="0" err="1">
                  <a:latin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lang="es-ES_tradnl" dirty="0">
                  <a:latin typeface="Arial" panose="020B0604020202020204" pitchFamily="34" charset="0"/>
                  <a:cs typeface="Arial" panose="020B0604020202020204" pitchFamily="34" charset="0"/>
                </a:rPr>
                <a:t> Y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Arc 36">
            <a:extLst>
              <a:ext uri="{FF2B5EF4-FFF2-40B4-BE49-F238E27FC236}">
                <a16:creationId xmlns:a16="http://schemas.microsoft.com/office/drawing/2014/main" id="{28C78109-8F05-4898-8B08-AFF8B7A26C33}"/>
              </a:ext>
            </a:extLst>
          </p:cNvPr>
          <p:cNvSpPr/>
          <p:nvPr/>
        </p:nvSpPr>
        <p:spPr>
          <a:xfrm>
            <a:off x="3549386" y="4309790"/>
            <a:ext cx="5165989" cy="1073003"/>
          </a:xfrm>
          <a:prstGeom prst="arc">
            <a:avLst>
              <a:gd name="adj1" fmla="val 11379834"/>
              <a:gd name="adj2" fmla="val 21490631"/>
            </a:avLst>
          </a:prstGeom>
          <a:ln w="25400">
            <a:solidFill>
              <a:schemeClr val="accent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32BAB-F65E-43CE-99C2-C701D73BF573}"/>
              </a:ext>
            </a:extLst>
          </p:cNvPr>
          <p:cNvSpPr/>
          <p:nvPr/>
        </p:nvSpPr>
        <p:spPr>
          <a:xfrm>
            <a:off x="4528904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b="1" dirty="0">
              <a:solidFill>
                <a:srgbClr val="122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5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1567C2EB-EC83-4925-94D8-7C501527E4CA}"/>
              </a:ext>
            </a:extLst>
          </p:cNvPr>
          <p:cNvSpPr txBox="1"/>
          <p:nvPr/>
        </p:nvSpPr>
        <p:spPr>
          <a:xfrm>
            <a:off x="841689" y="632674"/>
            <a:ext cx="10800413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Metrology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 of step resolution: Commanded 25 steps of 5 nm, 5s between steps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1E9143-A09B-44B3-966E-50F787DD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3" y="177351"/>
            <a:ext cx="8768937" cy="341632"/>
          </a:xfr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Metrology of the XY sample centering stages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9844A9-2734-470E-B12C-7C935885F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83"/>
          <a:stretch/>
        </p:blipFill>
        <p:spPr>
          <a:xfrm>
            <a:off x="1566851" y="4210050"/>
            <a:ext cx="3960000" cy="2309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74E9F8-1C3F-4CD2-BE76-7D8F7DFB22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27"/>
          <a:stretch/>
        </p:blipFill>
        <p:spPr>
          <a:xfrm>
            <a:off x="1566851" y="1596324"/>
            <a:ext cx="3960000" cy="229640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0C36149-A8C4-4CC7-AA95-45028C25D273}"/>
              </a:ext>
            </a:extLst>
          </p:cNvPr>
          <p:cNvSpPr txBox="1"/>
          <p:nvPr/>
        </p:nvSpPr>
        <p:spPr>
          <a:xfrm>
            <a:off x="474285" y="2513694"/>
            <a:ext cx="367404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B33627-88EF-46F4-801C-DDA2A837A669}"/>
              </a:ext>
            </a:extLst>
          </p:cNvPr>
          <p:cNvSpPr txBox="1"/>
          <p:nvPr/>
        </p:nvSpPr>
        <p:spPr>
          <a:xfrm>
            <a:off x="474285" y="5134131"/>
            <a:ext cx="367404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465477-3143-468A-B153-9D999B8EC52D}"/>
              </a:ext>
            </a:extLst>
          </p:cNvPr>
          <p:cNvCxnSpPr/>
          <p:nvPr/>
        </p:nvCxnSpPr>
        <p:spPr>
          <a:xfrm>
            <a:off x="381000" y="4000500"/>
            <a:ext cx="11363325" cy="0"/>
          </a:xfrm>
          <a:prstGeom prst="line">
            <a:avLst/>
          </a:prstGeom>
          <a:ln w="12700">
            <a:solidFill>
              <a:srgbClr val="122D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0AB9FF8-C7A8-4AA6-870A-AF72E676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37"/>
          <a:stretch/>
        </p:blipFill>
        <p:spPr>
          <a:xfrm>
            <a:off x="5960428" y="4220828"/>
            <a:ext cx="3960000" cy="22882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F1CB64-B4E9-40E9-8A77-E79C814740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937"/>
          <a:stretch/>
        </p:blipFill>
        <p:spPr>
          <a:xfrm>
            <a:off x="5960428" y="1604462"/>
            <a:ext cx="3960000" cy="228826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5564F4-8A47-46C1-AB84-EDAF5A153D3D}"/>
              </a:ext>
            </a:extLst>
          </p:cNvPr>
          <p:cNvCxnSpPr>
            <a:stCxn id="5" idx="3"/>
            <a:endCxn id="12" idx="1"/>
          </p:cNvCxnSpPr>
          <p:nvPr/>
        </p:nvCxnSpPr>
        <p:spPr>
          <a:xfrm>
            <a:off x="5526851" y="2744528"/>
            <a:ext cx="433577" cy="4069"/>
          </a:xfrm>
          <a:prstGeom prst="straightConnector1">
            <a:avLst/>
          </a:prstGeom>
          <a:ln>
            <a:solidFill>
              <a:srgbClr val="122D4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2F37F2-20FE-44F8-B03C-9D9D48C38B8F}"/>
              </a:ext>
            </a:extLst>
          </p:cNvPr>
          <p:cNvCxnSpPr>
            <a:cxnSpLocks/>
            <a:stCxn id="3" idx="3"/>
            <a:endCxn id="11" idx="1"/>
          </p:cNvCxnSpPr>
          <p:nvPr/>
        </p:nvCxnSpPr>
        <p:spPr>
          <a:xfrm flipV="1">
            <a:off x="5526851" y="5364963"/>
            <a:ext cx="433577" cy="2"/>
          </a:xfrm>
          <a:prstGeom prst="straightConnector1">
            <a:avLst/>
          </a:prstGeom>
          <a:ln>
            <a:solidFill>
              <a:srgbClr val="122D4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1FA6A78-D016-415A-9B23-07777AAAE7C3}"/>
              </a:ext>
            </a:extLst>
          </p:cNvPr>
          <p:cNvSpPr txBox="1"/>
          <p:nvPr/>
        </p:nvSpPr>
        <p:spPr>
          <a:xfrm>
            <a:off x="10191750" y="1980980"/>
            <a:ext cx="1662302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step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4.711 nm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0FF7CF-6DD1-45CA-A3E9-20CD8080B39D}"/>
              </a:ext>
            </a:extLst>
          </p:cNvPr>
          <p:cNvSpPr txBox="1"/>
          <p:nvPr/>
        </p:nvSpPr>
        <p:spPr>
          <a:xfrm>
            <a:off x="10191750" y="5042305"/>
            <a:ext cx="1662302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step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6.075 nm</a:t>
            </a:r>
          </a:p>
        </p:txBody>
      </p:sp>
    </p:spTree>
    <p:extLst>
      <p:ext uri="{BB962C8B-B14F-4D97-AF65-F5344CB8AC3E}">
        <p14:creationId xmlns:p14="http://schemas.microsoft.com/office/powerpoint/2010/main" val="207658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6A35F23-8481-4878-81FE-8A7ED12E7C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79677" y="3920251"/>
            <a:ext cx="4320000" cy="28956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567C2EB-EC83-4925-94D8-7C501527E4CA}"/>
              </a:ext>
            </a:extLst>
          </p:cNvPr>
          <p:cNvSpPr txBox="1"/>
          <p:nvPr/>
        </p:nvSpPr>
        <p:spPr>
          <a:xfrm>
            <a:off x="841689" y="632674"/>
            <a:ext cx="10800413" cy="39703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Metrology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Stability: Peak-to-peak variation while</a:t>
            </a:r>
          </a:p>
          <a:p>
            <a:pPr marL="361950"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stationary in one position over a minute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X-axis: 4.5 nm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Y-axis: 7 nm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Following error: Position error in a motion at constant speed, respect to the expected position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axis and directions of movement, less than 10 µm in acceleration phase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at constant speed, error peak-to-peak below 5 µm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1E9143-A09B-44B3-966E-50F787DD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3" y="177351"/>
            <a:ext cx="8768937" cy="341632"/>
          </a:xfr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Metrology of the XY sample centering stages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F6643-69EA-482C-B0AE-067BAA86B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079" y="813018"/>
            <a:ext cx="6502738" cy="22598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28912D-DEF0-4D7F-995E-D9D5189D277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50683" y="4024127"/>
            <a:ext cx="4320000" cy="275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3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1567C2EB-EC83-4925-94D8-7C501527E4CA}"/>
              </a:ext>
            </a:extLst>
          </p:cNvPr>
          <p:cNvSpPr txBox="1"/>
          <p:nvPr/>
        </p:nvSpPr>
        <p:spPr>
          <a:xfrm>
            <a:off x="841690" y="632674"/>
            <a:ext cx="5378041" cy="563231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Metrology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Repeatability: Difference in position for multiple consecutive cycles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Hysteresis: Difference between forward and backward motion in consecutive cycles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External metrology with interferometry shows errors in position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Position error based on the feedback loop of the encoder shows no error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Furthermore…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1E9143-A09B-44B3-966E-50F787DD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3" y="177351"/>
            <a:ext cx="8768937" cy="341632"/>
          </a:xfr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Metrology of the XY sample centering stages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21BB9-1AD2-4E6C-A243-E3C14EEE6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554" y="3835212"/>
            <a:ext cx="4320000" cy="2731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B99D6A-366C-4924-8FB9-3F2015A55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115" y="723075"/>
            <a:ext cx="4322439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04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t">
        <a:spAutoFit/>
      </a:bodyPr>
      <a:lstStyle>
        <a:defPPr algn="l"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41431</TotalTime>
  <Words>1035</Words>
  <Application>Microsoft Office PowerPoint</Application>
  <PresentationFormat>Widescreen</PresentationFormat>
  <Paragraphs>260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DejaVu Sans</vt:lpstr>
      <vt:lpstr>Wingdings</vt:lpstr>
      <vt:lpstr>Tema de Office</vt:lpstr>
      <vt:lpstr>Metrology of BL06-Xaira end station diffractometer</vt:lpstr>
      <vt:lpstr>The BL06 XAIRA end station diffractometer: mechanical elements</vt:lpstr>
      <vt:lpstr>The BL06 XAIRA end station diffractometer: control system</vt:lpstr>
      <vt:lpstr>COMPONENTS DETAIL ENCODER </vt:lpstr>
      <vt:lpstr>Typical experiment on the beamline: Helical scan</vt:lpstr>
      <vt:lpstr>Metrology of the XY sample centering stages</vt:lpstr>
      <vt:lpstr>Metrology of the XY sample centering stages</vt:lpstr>
      <vt:lpstr>Metrology of the XY sample centering stages</vt:lpstr>
      <vt:lpstr>Metrology of the XY sample centering stages</vt:lpstr>
      <vt:lpstr>Metrology of the XY sample centering stages</vt:lpstr>
      <vt:lpstr>Metrology of the XY sample centering stages</vt:lpstr>
      <vt:lpstr>Runout of the end station goniometer</vt:lpstr>
      <vt:lpstr>Jitter of end station goniometer</vt:lpstr>
      <vt:lpstr>Jitter of end station goniometer</vt:lpstr>
      <vt:lpstr>Jitter of end station goniometer</vt:lpstr>
      <vt:lpstr>Jitter of end station goniometer</vt:lpstr>
      <vt:lpstr>Conclusions and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simulation of CGHP bench</dc:title>
  <dc:creator>Juan Luis Frieiro Castro</dc:creator>
  <cp:lastModifiedBy>Xavier Serra Gallifa</cp:lastModifiedBy>
  <cp:revision>528</cp:revision>
  <cp:lastPrinted>2022-11-11T09:42:53Z</cp:lastPrinted>
  <dcterms:created xsi:type="dcterms:W3CDTF">2022-05-25T15:23:23Z</dcterms:created>
  <dcterms:modified xsi:type="dcterms:W3CDTF">2023-10-04T16:03:46Z</dcterms:modified>
</cp:coreProperties>
</file>