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4" r:id="rId8"/>
    <p:sldId id="263" r:id="rId9"/>
    <p:sldId id="262" r:id="rId10"/>
  </p:sldIdLst>
  <p:sldSz cx="12192000" cy="6858000"/>
  <p:notesSz cx="6858000" cy="9144000"/>
  <p:custShowLst>
    <p:custShow name="Loop" id="0">
      <p:sldLst>
        <p:sld r:id="rId2"/>
        <p:sld r:id="rId3"/>
        <p:sld r:id="rId4"/>
        <p:sld r:id="rId5"/>
        <p:sld r:id="rId6"/>
        <p:sld r:id="rId7"/>
        <p:sld r:id="rId10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2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08095-75FC-C5AB-3845-603772151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741CC-55B6-5C1F-89A7-6E24A28BB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4F576-B5F9-46E1-BF56-0DAAC305F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7394-36A5-4A39-8B79-48B32E117832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D76D8-9640-E05C-1AFC-0B2DAE97A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FCCDB-6C66-13F9-5DEE-578088AE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F069-F44D-449A-81B0-4B08DED49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952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0485E-5BE2-0160-B5E7-1D30EBAB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27628C-6224-F61D-8E37-2C493D409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06718-6023-E0FD-C4B0-9B535FB5A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7394-36A5-4A39-8B79-48B32E117832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BA6F7-D6A2-9348-9B3D-1F64B210A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D1C68-013B-1820-8091-29666C5A1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F069-F44D-449A-81B0-4B08DED49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06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6D26BD-1896-07E6-7F6B-C8811747C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2F9BDD-D557-8288-DA20-2F044F7D8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30946-95FB-D4DE-299B-461EF742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7394-36A5-4A39-8B79-48B32E117832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EFCB5-29F6-9AAB-25E5-8FE4CD2F8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9CE0E-DACE-583A-D18E-0A4987E99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F069-F44D-449A-81B0-4B08DED49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17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0F5A5-6E53-7661-839C-D78489AB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BE3BA-96E7-B547-3046-58A0A2687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58504-8FBD-FF0F-0CB2-2E502180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7394-36A5-4A39-8B79-48B32E117832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0C192-7292-5B82-86AA-292B2CEB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0B188-EDF4-5CC2-98CC-389D846BD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F069-F44D-449A-81B0-4B08DED49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11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91D09-07E4-9FA0-7512-6F1DB9D39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2E7C0-305D-189D-7BCF-BC7D93D8F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10EB7-CB40-E979-BE40-C198FD2A5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7394-36A5-4A39-8B79-48B32E117832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FF016-1FF9-C415-A4CF-643C5F9B0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64E32-E0AD-59BF-2615-FCB07932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F069-F44D-449A-81B0-4B08DED49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22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5ACB4-E336-612E-4C0F-50E0252B5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6659E-8732-0A83-3BDE-8CBB90B5E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22D6C-BC71-FFD0-ECFB-2AC50DAF0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A489DC-DA52-4F85-8F1E-CDF0B528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7394-36A5-4A39-8B79-48B32E117832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82EB3-C198-87BD-E822-8786CE203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C8B6E-4B99-8A4C-C763-C47FCAD6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F069-F44D-449A-81B0-4B08DED49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405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01C32-A6AC-04B2-F496-5EA91FECB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475E3-3AF5-589D-ECF9-7B32F472C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B3761-8BE6-1ACE-A715-BD74B22DA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1C627-618B-A264-5E9D-FF5A16374C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32AB85-C5F2-A4D6-1831-610BD78F1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81C899-A923-4E3A-AC96-D3674C9AD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7394-36A5-4A39-8B79-48B32E117832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E59678-1C7B-C474-2607-5BA367DF2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665672-6954-2925-C278-16C53183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F069-F44D-449A-81B0-4B08DED49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10320-22C0-3E9F-D71D-3335ACFD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E06354-3400-F137-5D12-3CD73B76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7394-36A5-4A39-8B79-48B32E117832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AAFD8-8927-C548-1F6C-FC1C410FF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56573-A7DD-407B-30F7-63F194860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F069-F44D-449A-81B0-4B08DED49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145475-EFB9-2C6B-279A-6BEF686A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7394-36A5-4A39-8B79-48B32E117832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472D4-5C8B-CBB1-BB74-52A195C1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A2F10-2FDF-7F07-16DD-B6777192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F069-F44D-449A-81B0-4B08DED49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17A7D-1632-6302-870C-1451287A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0C3FE-72C4-7DCE-39A2-4C7B39F5D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C7492C-E19F-0883-1BFD-DEF2C8F2B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235C0-8035-C6B6-1ADB-AAEB9B70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7394-36A5-4A39-8B79-48B32E117832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51F8A-AC05-209E-775D-BEE10ED80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56C82-3CB5-C0B9-7028-6DEC0D1A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F069-F44D-449A-81B0-4B08DED49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14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43736-470C-C9CE-AF8F-5941AA65E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35C2D-6E1A-AD64-E28B-35B32A632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FAF66-4F77-231F-6FBB-996B3F5408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07379-2F05-CF7F-47DE-525A0CC8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7394-36A5-4A39-8B79-48B32E117832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C99C6-FEC6-3010-1DDB-21984C639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85509-A62C-1C71-0967-755A667DD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F069-F44D-449A-81B0-4B08DED49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579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F4805E-DCCC-5F88-5501-47FD9F94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8285E-AFE9-3F16-3DFD-788D0E2EE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A3A51-B67E-62DF-CA4C-B65E40F921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07394-36A5-4A39-8B79-48B32E117832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836BE-6E9E-26BA-FF1C-18C05195C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A40CF-7BDC-5621-ABB2-2BA769B2D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9F069-F44D-449A-81B0-4B08DED49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8BDA-6C68-5EBE-AF4B-B9614D210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32318"/>
            <a:ext cx="9144000" cy="965171"/>
          </a:xfrm>
        </p:spPr>
        <p:txBody>
          <a:bodyPr/>
          <a:lstStyle/>
          <a:p>
            <a:r>
              <a:rPr lang="en-GB" b="1" dirty="0">
                <a:solidFill>
                  <a:srgbClr val="00B0F0"/>
                </a:solidFill>
              </a:rPr>
              <a:t>FPGA Power Brick LV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A0871-4A10-8DB4-BB22-E1B41ECDF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5909" y="5590427"/>
            <a:ext cx="7200182" cy="456690"/>
          </a:xfrm>
        </p:spPr>
        <p:txBody>
          <a:bodyPr/>
          <a:lstStyle/>
          <a:p>
            <a:r>
              <a:rPr lang="en-GB" dirty="0"/>
              <a:t>Tony Jacobs</a:t>
            </a: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50764DCE-5B69-7CBA-8BA4-58CD9A9E2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24" y="3467478"/>
            <a:ext cx="395935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82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CE2111-AB47-FAF7-EAFE-33A175D31AAB}"/>
              </a:ext>
            </a:extLst>
          </p:cNvPr>
          <p:cNvSpPr/>
          <p:nvPr/>
        </p:nvSpPr>
        <p:spPr>
          <a:xfrm>
            <a:off x="145820" y="785004"/>
            <a:ext cx="11775886" cy="4960188"/>
          </a:xfrm>
          <a:custGeom>
            <a:avLst/>
            <a:gdLst>
              <a:gd name="connsiteX0" fmla="*/ 8626 w 11775057"/>
              <a:gd name="connsiteY0" fmla="*/ 0 h 4960188"/>
              <a:gd name="connsiteX1" fmla="*/ 11775057 w 11775057"/>
              <a:gd name="connsiteY1" fmla="*/ 0 h 4960188"/>
              <a:gd name="connsiteX2" fmla="*/ 11775057 w 11775057"/>
              <a:gd name="connsiteY2" fmla="*/ 2605177 h 4960188"/>
              <a:gd name="connsiteX3" fmla="*/ 7548113 w 11775057"/>
              <a:gd name="connsiteY3" fmla="*/ 2605177 h 4960188"/>
              <a:gd name="connsiteX4" fmla="*/ 7548113 w 11775057"/>
              <a:gd name="connsiteY4" fmla="*/ 4960188 h 4960188"/>
              <a:gd name="connsiteX5" fmla="*/ 4166559 w 11775057"/>
              <a:gd name="connsiteY5" fmla="*/ 4960188 h 4960188"/>
              <a:gd name="connsiteX6" fmla="*/ 4166559 w 11775057"/>
              <a:gd name="connsiteY6" fmla="*/ 2691441 h 4960188"/>
              <a:gd name="connsiteX7" fmla="*/ 0 w 11775057"/>
              <a:gd name="connsiteY7" fmla="*/ 2691441 h 4960188"/>
              <a:gd name="connsiteX8" fmla="*/ 8626 w 11775057"/>
              <a:gd name="connsiteY8" fmla="*/ 0 h 4960188"/>
              <a:gd name="connsiteX0" fmla="*/ 829 w 11775886"/>
              <a:gd name="connsiteY0" fmla="*/ 0 h 4960188"/>
              <a:gd name="connsiteX1" fmla="*/ 11775886 w 11775886"/>
              <a:gd name="connsiteY1" fmla="*/ 0 h 4960188"/>
              <a:gd name="connsiteX2" fmla="*/ 11775886 w 11775886"/>
              <a:gd name="connsiteY2" fmla="*/ 2605177 h 4960188"/>
              <a:gd name="connsiteX3" fmla="*/ 7548942 w 11775886"/>
              <a:gd name="connsiteY3" fmla="*/ 2605177 h 4960188"/>
              <a:gd name="connsiteX4" fmla="*/ 7548942 w 11775886"/>
              <a:gd name="connsiteY4" fmla="*/ 4960188 h 4960188"/>
              <a:gd name="connsiteX5" fmla="*/ 4167388 w 11775886"/>
              <a:gd name="connsiteY5" fmla="*/ 4960188 h 4960188"/>
              <a:gd name="connsiteX6" fmla="*/ 4167388 w 11775886"/>
              <a:gd name="connsiteY6" fmla="*/ 2691441 h 4960188"/>
              <a:gd name="connsiteX7" fmla="*/ 829 w 11775886"/>
              <a:gd name="connsiteY7" fmla="*/ 2691441 h 4960188"/>
              <a:gd name="connsiteX8" fmla="*/ 829 w 11775886"/>
              <a:gd name="connsiteY8" fmla="*/ 0 h 496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5886" h="4960188">
                <a:moveTo>
                  <a:pt x="829" y="0"/>
                </a:moveTo>
                <a:lnTo>
                  <a:pt x="11775886" y="0"/>
                </a:lnTo>
                <a:lnTo>
                  <a:pt x="11775886" y="2605177"/>
                </a:lnTo>
                <a:lnTo>
                  <a:pt x="7548942" y="2605177"/>
                </a:lnTo>
                <a:lnTo>
                  <a:pt x="7548942" y="4960188"/>
                </a:lnTo>
                <a:lnTo>
                  <a:pt x="4167388" y="4960188"/>
                </a:lnTo>
                <a:lnTo>
                  <a:pt x="4167388" y="2691441"/>
                </a:lnTo>
                <a:lnTo>
                  <a:pt x="829" y="2691441"/>
                </a:lnTo>
                <a:cubicBezTo>
                  <a:pt x="3704" y="1794294"/>
                  <a:pt x="-2046" y="897147"/>
                  <a:pt x="829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C04E5-80CD-9E63-2253-09FDA549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19" y="14103"/>
            <a:ext cx="11775885" cy="713482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GB" dirty="0">
                <a:solidFill>
                  <a:srgbClr val="00B0F0"/>
                </a:solidFill>
                <a:latin typeface="Arial Black" panose="020B0A04020102020204" pitchFamily="34" charset="0"/>
              </a:rPr>
              <a:t>The Challenge…</a:t>
            </a:r>
          </a:p>
        </p:txBody>
      </p:sp>
      <p:pic>
        <p:nvPicPr>
          <p:cNvPr id="5" name="Content Placeholder 4" descr="A black and white device with many ports&#10;&#10;Description automatically generated">
            <a:extLst>
              <a:ext uri="{FF2B5EF4-FFF2-40B4-BE49-F238E27FC236}">
                <a16:creationId xmlns:a16="http://schemas.microsoft.com/office/drawing/2014/main" id="{44BD1CE1-FB99-9917-EBBE-E533A1D23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2" y="2196175"/>
            <a:ext cx="3654745" cy="969921"/>
          </a:xfrm>
        </p:spPr>
      </p:pic>
      <p:pic>
        <p:nvPicPr>
          <p:cNvPr id="7" name="Picture 6" descr="A black rectangular object with round holes&#10;&#10;Description automatically generated">
            <a:extLst>
              <a:ext uri="{FF2B5EF4-FFF2-40B4-BE49-F238E27FC236}">
                <a16:creationId xmlns:a16="http://schemas.microsoft.com/office/drawing/2014/main" id="{EB37A20A-8932-393E-95B9-178F65621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509" y="2147486"/>
            <a:ext cx="3639520" cy="969921"/>
          </a:xfrm>
          <a:prstGeom prst="rect">
            <a:avLst/>
          </a:prstGeom>
        </p:spPr>
      </p:pic>
      <p:pic>
        <p:nvPicPr>
          <p:cNvPr id="9" name="Picture 8" descr="A black electronic device with many ports&#10;&#10;Description automatically generated">
            <a:extLst>
              <a:ext uri="{FF2B5EF4-FFF2-40B4-BE49-F238E27FC236}">
                <a16:creationId xmlns:a16="http://schemas.microsoft.com/office/drawing/2014/main" id="{B126C3ED-93D1-9105-3959-34B44FC3E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64" y="1217712"/>
            <a:ext cx="2888612" cy="43007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5DAFCF-1168-3ED0-ECC2-6846721EB2CD}"/>
              </a:ext>
            </a:extLst>
          </p:cNvPr>
          <p:cNvSpPr txBox="1"/>
          <p:nvPr/>
        </p:nvSpPr>
        <p:spPr>
          <a:xfrm>
            <a:off x="3990962" y="1965767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="1" dirty="0">
                <a:solidFill>
                  <a:srgbClr val="00B0F0"/>
                </a:solidFill>
              </a:rPr>
              <a:t>+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1CF9C7-1063-895E-E11E-153B663ECD59}"/>
              </a:ext>
            </a:extLst>
          </p:cNvPr>
          <p:cNvSpPr txBox="1"/>
          <p:nvPr/>
        </p:nvSpPr>
        <p:spPr>
          <a:xfrm>
            <a:off x="7513070" y="1946110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="1" dirty="0">
                <a:solidFill>
                  <a:srgbClr val="00B0F0"/>
                </a:solidFill>
              </a:rPr>
              <a:t>+</a:t>
            </a:r>
            <a:endParaRPr lang="en-GB" b="1" dirty="0">
              <a:solidFill>
                <a:srgbClr val="00B0F0"/>
              </a:solidFill>
            </a:endParaRPr>
          </a:p>
        </p:txBody>
      </p:sp>
      <p:pic>
        <p:nvPicPr>
          <p:cNvPr id="14" name="Picture 13" descr="A white electronic device with fans&#10;&#10;Description automatically generated">
            <a:extLst>
              <a:ext uri="{FF2B5EF4-FFF2-40B4-BE49-F238E27FC236}">
                <a16:creationId xmlns:a16="http://schemas.microsoft.com/office/drawing/2014/main" id="{F36F1679-8B23-0D0D-BC72-FB7783413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1" y="3814554"/>
            <a:ext cx="3915674" cy="26104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4FA9EB9-71C9-A81B-64AF-DF72DC74EA5E}"/>
              </a:ext>
            </a:extLst>
          </p:cNvPr>
          <p:cNvSpPr txBox="1"/>
          <p:nvPr/>
        </p:nvSpPr>
        <p:spPr>
          <a:xfrm>
            <a:off x="4352330" y="756616"/>
            <a:ext cx="3294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rial Black" panose="020B0A04020102020204" pitchFamily="34" charset="0"/>
              </a:rPr>
              <a:t>To fit all of this: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260D92-84BC-B6A1-5822-664F56764327}"/>
              </a:ext>
            </a:extLst>
          </p:cNvPr>
          <p:cNvSpPr txBox="1"/>
          <p:nvPr/>
        </p:nvSpPr>
        <p:spPr>
          <a:xfrm>
            <a:off x="478703" y="5961189"/>
            <a:ext cx="7459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rial Black" panose="020B0A04020102020204" pitchFamily="34" charset="0"/>
              </a:rPr>
              <a:t>Into the same space as one of these:</a:t>
            </a:r>
          </a:p>
        </p:txBody>
      </p:sp>
    </p:spTree>
    <p:extLst>
      <p:ext uri="{BB962C8B-B14F-4D97-AF65-F5344CB8AC3E}">
        <p14:creationId xmlns:p14="http://schemas.microsoft.com/office/powerpoint/2010/main" val="1934861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7CCA-0B7B-C12F-BC9A-B43D6CAA8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45" y="218482"/>
            <a:ext cx="11611155" cy="540648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</a:rPr>
              <a:t>What it does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6C64EF75-49C5-4279-60DD-8485BEEF0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604" y="905774"/>
            <a:ext cx="8278792" cy="585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1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8DC92-163B-6C04-4F4A-7A490079A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87" y="201231"/>
            <a:ext cx="11688792" cy="63553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rgbClr val="00B0F0"/>
                </a:solidFill>
              </a:rPr>
              <a:t>How we did it</a:t>
            </a:r>
          </a:p>
        </p:txBody>
      </p:sp>
      <p:pic>
        <p:nvPicPr>
          <p:cNvPr id="5" name="Picture 4" descr="A computer chip with blue arrows&#10;&#10;Description automatically generated">
            <a:extLst>
              <a:ext uri="{FF2B5EF4-FFF2-40B4-BE49-F238E27FC236}">
                <a16:creationId xmlns:a16="http://schemas.microsoft.com/office/drawing/2014/main" id="{54EE9162-C508-EE2C-D911-9994CCF7C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950894"/>
            <a:ext cx="11688792" cy="549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59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13B8-CCBF-CD07-A487-9B9939480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3" y="60269"/>
            <a:ext cx="11826815" cy="543954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44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Encoder Co-Processor Features: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ED7F37-BDE8-389D-8D39-076ABAEEA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3" y="763204"/>
            <a:ext cx="2622430" cy="225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7A214-0154-5213-0595-6416708D61EF}"/>
              </a:ext>
            </a:extLst>
          </p:cNvPr>
          <p:cNvSpPr txBox="1"/>
          <p:nvPr/>
        </p:nvSpPr>
        <p:spPr>
          <a:xfrm>
            <a:off x="3909924" y="690917"/>
            <a:ext cx="8054914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Zynq </a:t>
            </a:r>
            <a:r>
              <a:rPr lang="en-GB" sz="16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Ultrascale</a:t>
            </a:r>
            <a:r>
              <a:rPr lang="en-GB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GB" sz="16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MPSoC</a:t>
            </a:r>
            <a:r>
              <a:rPr lang="en-GB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Combines CPU, FPGA and IO into a powerful module.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10DC0A-0E22-1375-5B73-868EB3932DEC}"/>
              </a:ext>
            </a:extLst>
          </p:cNvPr>
          <p:cNvSpPr txBox="1"/>
          <p:nvPr/>
        </p:nvSpPr>
        <p:spPr>
          <a:xfrm>
            <a:off x="3909924" y="1103378"/>
            <a:ext cx="8054914" cy="304038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channels of TTL Quadrature encoders.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channels of Serial encoder input or output.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IO – Customizable board with multi-way back panel connector.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MPSoC</a:t>
            </a:r>
            <a:r>
              <a:rPr lang="en-GB" sz="1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Module is an </a:t>
            </a:r>
            <a:r>
              <a:rPr lang="en-GB" sz="140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Enclustra</a:t>
            </a:r>
            <a:r>
              <a:rPr lang="en-GB" sz="1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Mercury+ XU6.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Generation of multiple triggers from combinations of multiple axes.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Triggers can be any format (serial, TTL).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FPGA is clocked at 125MHz giving up to 8nS resolution.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Encoder format conversion can be performed in real-time.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Gbps </a:t>
            </a:r>
            <a:r>
              <a:rPr lang="en-GB" sz="14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SFP+ fibre interface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A068D4-45FF-3265-141B-DC7274125562}"/>
              </a:ext>
            </a:extLst>
          </p:cNvPr>
          <p:cNvSpPr txBox="1"/>
          <p:nvPr/>
        </p:nvSpPr>
        <p:spPr>
          <a:xfrm>
            <a:off x="3909924" y="4221782"/>
            <a:ext cx="8054914" cy="23644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 Fast IO Board:</a:t>
            </a:r>
            <a:endParaRPr lang="en-GB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Default board (Aux SPI) has 5 Bi-Directional RS-485 transceivers,</a:t>
            </a:r>
            <a:br>
              <a:rPr lang="en-GB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2x 5V Logic inputs and 2x 5V Logic outputs.</a:t>
            </a:r>
            <a:br>
              <a:rPr lang="en-GB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Possible uses include:</a:t>
            </a:r>
            <a:br>
              <a:rPr lang="en-GB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Driving an external DAC via SPI for potentially very fast control loops</a:t>
            </a:r>
            <a:br>
              <a:rPr lang="en-GB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(e.g. vibration reduction with a multi-stage axis)</a:t>
            </a:r>
            <a:br>
              <a:rPr lang="en-GB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Interfacing external RS422/RS485 devices.</a:t>
            </a:r>
            <a:br>
              <a:rPr lang="en-GB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en-GB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- 24 ‘direct to the FPGA’ IO lines are available should a custom IO board be required.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6D7CD9-40B4-EDDF-4D37-EDB40D058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86" y="3583940"/>
            <a:ext cx="3330138" cy="156564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8E4473-0074-A124-CC3B-6CAF83DC949E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2453938" y="860194"/>
            <a:ext cx="1455986" cy="307691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4E1BA0-88C6-B9F2-4EDD-969A3B6397A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009955" y="2623570"/>
            <a:ext cx="1899969" cy="131354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053EB8-12C4-A0D9-AE2E-83F8EDB53A45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2657475" y="4023806"/>
            <a:ext cx="1252449" cy="13801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462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20B4-39EA-BD76-ABD1-4E17FD18E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28" y="217458"/>
            <a:ext cx="11792310" cy="62192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40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Optional Boards:</a:t>
            </a:r>
            <a:endParaRPr lang="en-GB" sz="4000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F306D-157D-9425-8BCD-1C527C151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304" y="1523701"/>
            <a:ext cx="5388526" cy="2108020"/>
          </a:xfrm>
          <a:ln>
            <a:solidFill>
              <a:srgbClr val="00B050"/>
            </a:solidFill>
          </a:ln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5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GPIO Breakout Board: </a:t>
            </a:r>
            <a:endParaRPr lang="en-GB" sz="5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GB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GPIO lines from PMAC to FPGA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GB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GPIO lines from FPGA to PMAC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GB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GPIO lines from Back Panel to FPGA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GB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GPIO </a:t>
            </a:r>
            <a:r>
              <a:rPr lang="en-GB" sz="5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lines</a:t>
            </a:r>
            <a:r>
              <a:rPr lang="en-GB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FPGA to Back Panel</a:t>
            </a:r>
            <a:endParaRPr lang="en-GB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91B25-7DEA-AEC5-A80F-9F4EBE088E59}"/>
              </a:ext>
            </a:extLst>
          </p:cNvPr>
          <p:cNvSpPr txBox="1"/>
          <p:nvPr/>
        </p:nvSpPr>
        <p:spPr>
          <a:xfrm>
            <a:off x="6530303" y="3965655"/>
            <a:ext cx="5388526" cy="1368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EtherCAT Limits Override Board: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Allows external controllers (e.g. PLCs) to force Limit Flag conditions.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Saves the need to wire multiple limit switches in series.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15DAB-F89C-DBCF-D03B-4BBB449BF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8" y="1893162"/>
            <a:ext cx="6158025" cy="289516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960CDE4-1667-1924-1BE8-BBE5DCA6E3A9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1785668" y="2577711"/>
            <a:ext cx="4744636" cy="132142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5DC86DB-B882-4AAC-E71F-5ACCD0B692B8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1621766" y="4037162"/>
            <a:ext cx="4908537" cy="6128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333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3C06-B910-1563-E1AA-77580639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09" y="149864"/>
            <a:ext cx="7261572" cy="6092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</a:rPr>
              <a:t>Inside the box</a:t>
            </a:r>
          </a:p>
        </p:txBody>
      </p:sp>
      <p:pic>
        <p:nvPicPr>
          <p:cNvPr id="5" name="Picture 4" descr="A circuit board with many wires&#10;&#10;Description automatically generated">
            <a:extLst>
              <a:ext uri="{FF2B5EF4-FFF2-40B4-BE49-F238E27FC236}">
                <a16:creationId xmlns:a16="http://schemas.microsoft.com/office/drawing/2014/main" id="{978CC1C8-DB8D-18A5-6D5E-1746104C0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9" y="1016447"/>
            <a:ext cx="6329916" cy="5476427"/>
          </a:xfrm>
          <a:prstGeom prst="rect">
            <a:avLst/>
          </a:prstGeom>
        </p:spPr>
      </p:pic>
      <p:pic>
        <p:nvPicPr>
          <p:cNvPr id="9" name="Picture 8" descr="A close-up of a computer circuit board&#10;&#10;Description automatically generated">
            <a:extLst>
              <a:ext uri="{FF2B5EF4-FFF2-40B4-BE49-F238E27FC236}">
                <a16:creationId xmlns:a16="http://schemas.microsoft.com/office/drawing/2014/main" id="{585A0CF7-D40A-1A16-30C1-F65AB16A6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80" y="3134876"/>
            <a:ext cx="4765328" cy="3573260"/>
          </a:xfrm>
          <a:prstGeom prst="rect">
            <a:avLst/>
          </a:prstGeom>
        </p:spPr>
      </p:pic>
      <p:pic>
        <p:nvPicPr>
          <p:cNvPr id="4" name="Picture 3" descr="A close-up of a computer component&#10;&#10;Description automatically generated">
            <a:extLst>
              <a:ext uri="{FF2B5EF4-FFF2-40B4-BE49-F238E27FC236}">
                <a16:creationId xmlns:a16="http://schemas.microsoft.com/office/drawing/2014/main" id="{18BDCB21-ADFD-2C3A-BED6-D0B837C7E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36" y="149864"/>
            <a:ext cx="3832072" cy="287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62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9FCE3-3535-E645-B969-A51F7E5B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5" y="69011"/>
            <a:ext cx="11792309" cy="61247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4000" b="1" dirty="0">
                <a:solidFill>
                  <a:srgbClr val="00B0F0"/>
                </a:solidFill>
              </a:rPr>
              <a:t>Running Diamond’s Malcolm GUI</a:t>
            </a:r>
          </a:p>
        </p:txBody>
      </p:sp>
      <p:pic>
        <p:nvPicPr>
          <p:cNvPr id="5" name="Picture 4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8B475830-1E76-473F-B385-7775EFFCD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882" y="795158"/>
            <a:ext cx="9046236" cy="565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22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7673C-A2CD-3F7A-3EE6-1588D70B7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094"/>
            <a:ext cx="10515600" cy="618286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</a:rPr>
              <a:t>FPGA Power Brick LV</a:t>
            </a:r>
          </a:p>
        </p:txBody>
      </p:sp>
      <p:pic>
        <p:nvPicPr>
          <p:cNvPr id="5" name="Content Placeholder 4" descr="A white electronic device with a glass panel&#10;&#10;Description automatically generated with medium confidence">
            <a:extLst>
              <a:ext uri="{FF2B5EF4-FFF2-40B4-BE49-F238E27FC236}">
                <a16:creationId xmlns:a16="http://schemas.microsoft.com/office/drawing/2014/main" id="{B1B8A7DF-D72E-2836-E04D-CEA9A7DE1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28" y="1092379"/>
            <a:ext cx="9418343" cy="4351338"/>
          </a:xfr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3A9F1418-9410-8D90-180B-62F2C22B0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23" y="5615784"/>
            <a:ext cx="395935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72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311</Words>
  <Application>Microsoft Office PowerPoint</Application>
  <PresentationFormat>Widescreen</PresentationFormat>
  <Paragraphs>35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  <vt:variant>
        <vt:lpstr>Custom Shows</vt:lpstr>
      </vt:variant>
      <vt:variant>
        <vt:i4>1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Office Theme</vt:lpstr>
      <vt:lpstr>FPGA Power Brick LV</vt:lpstr>
      <vt:lpstr>The Challenge…</vt:lpstr>
      <vt:lpstr>What it does</vt:lpstr>
      <vt:lpstr>How we did it</vt:lpstr>
      <vt:lpstr>Encoder Co-Processor Features:</vt:lpstr>
      <vt:lpstr>Optional Boards:</vt:lpstr>
      <vt:lpstr>Inside the box</vt:lpstr>
      <vt:lpstr>Running Diamond’s Malcolm GUI</vt:lpstr>
      <vt:lpstr>FPGA Power Brick LV</vt:lpstr>
      <vt:lpstr>Loop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FPGA PowerBrick LV</dc:title>
  <dc:creator>Tony Jacobs</dc:creator>
  <cp:lastModifiedBy>Tony Jacobs</cp:lastModifiedBy>
  <cp:revision>14</cp:revision>
  <dcterms:created xsi:type="dcterms:W3CDTF">2023-09-21T13:43:33Z</dcterms:created>
  <dcterms:modified xsi:type="dcterms:W3CDTF">2023-09-27T14:31:16Z</dcterms:modified>
</cp:coreProperties>
</file>