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23BFE-0B3D-8DE9-C923-BFD5C1642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ACEC48-DEE3-9277-2A8F-B03F4D302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C67FD-70C3-F1E8-3504-F9089F2C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EDC92-D5D7-F86D-8851-274982AF4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33D3E-8500-C21D-6C4F-3EDDB412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60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F3DB9-13F3-D466-D880-49A099E74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080E13-55B5-7E99-9E5F-9A3BBB0DE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43E0E-C52B-4FD0-F206-009FC7576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8739F-EAF2-ECCB-DD4B-E13956A2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F0D9-557A-2F8F-C09E-154FB300D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749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A913DE-E171-BCFA-89B5-6161AE484A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C1009C-2885-C54D-2828-F59E8DBFD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62CF8-F2DE-4BDF-4FF4-7D62AF1BE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54BD6-42D2-64AA-3956-EA1FBE1C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FF535-C0D5-4805-A3F6-D63A6508B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40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A02B7-9E1F-8A69-17A0-15153898E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500C0-6864-68E4-5D1A-E913B1C68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DD55A-8DE6-CC21-03B8-1CF9D2704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020A3-D27F-F3EF-FD94-FA85F539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B3F1E-9804-3F34-ECD7-503589405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09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D5765-7AE0-5EF0-0163-4CF2DCFD8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474A7-093E-3650-125E-FC79CC69D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D16F0-3336-F7A2-E784-A770E946E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9C1A9-61C5-AFDE-D441-6E185AAA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634AC-920C-69CC-34E2-D46A22FF4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6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6B34F-0585-127E-7642-796405D10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5EDED-D26D-E62B-86D9-1870200B2E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E4C56-6497-2AFE-7DC1-D7912AA90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C745E-84A2-9AA9-71A6-949A7A1F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0191AF-4FB9-65DA-29A8-5E55B31EF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FE690-2D7B-77CB-688C-9BA9B715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205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0701B-57BD-FF1A-1711-65ACBFCC2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D3BA4-DCD0-A076-0BA9-25C0C3CB4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B96E67-C4AE-9876-5B8E-105B0E4A24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1177EE-644A-2721-E76B-349BE869AF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09F5AF-1C20-C85B-F32D-65319F3DBE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B20491-D48F-8F97-A4EC-FD248B84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5B990-D357-E9C8-10A9-87C601E65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66E934-DFC4-A1CF-DAC0-44DD89ED2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2628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33CB4-696E-6D5A-60C0-D1045CED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A2605D-6017-BC7A-187C-EA7B1C64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639535-F6FE-57EC-2EBC-54A3B2D2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1323A0-5FC3-3A2A-1502-9AC6C93B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00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164EB9-95CD-330B-CFA1-11A229325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07B1A-77D1-B22F-11AB-4405EA35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869896-5937-F565-ACE1-8C4CB7CE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68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9F26A-0433-50D9-C1A2-21A86AEF4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0C72C-3FE6-DB2E-12B3-A9C7C378A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0F4F-FD40-AC6D-B0C8-E8F6EF8187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EADD7-20E5-C63C-7471-42F0DF23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BA5AC9-AE5D-10A0-F675-48307EF85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8DDEC-3746-D629-1C1B-7B5024A5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26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E893E-482D-B6E1-AB2C-1C5C06488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C24B2A-7CED-3ADF-48E2-2E7A13F353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BF1ED-BE5C-2AF5-110B-0D354E799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FD99B-C21B-C77B-0393-44770E09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0056-61D7-48B3-8EE6-B19058434A1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A5E05-3F9F-5DD8-78D8-CC3B2E47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BA4B4-5D70-77BF-D65A-997C89A89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562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238643-55F3-823E-7CC9-BE05F3CD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2A3EF-C355-D428-3C27-8D941E6B3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E0336-28CD-4544-025A-8D6D631EB3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E0056-61D7-48B3-8EE6-B19058434A1C}" type="datetimeFigureOut">
              <a:rPr lang="en-GB" smtClean="0"/>
              <a:t>08/10/2023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3D7EB-F889-C2A7-1CC7-C6CE36935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63A07-70FB-98D6-C726-900203E4D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DBF32-2843-4A55-A9EE-4E24794C77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283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3DF52-36F1-C019-ABA4-4EF2B1B0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F3FF6-A2D7-B8B6-3A7A-708425153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37703"/>
            <a:ext cx="10515600" cy="1958924"/>
          </a:xfrm>
        </p:spPr>
        <p:txBody>
          <a:bodyPr/>
          <a:lstStyle/>
          <a:p>
            <a:pPr marL="0" indent="0" algn="ctr">
              <a:buNone/>
            </a:pPr>
            <a:r>
              <a:rPr lang="fr-FR" sz="4400" dirty="0">
                <a:solidFill>
                  <a:schemeClr val="accent5"/>
                </a:solidFill>
              </a:rPr>
              <a:t>Round table </a:t>
            </a:r>
            <a:r>
              <a:rPr lang="fr-FR" sz="4400" dirty="0" err="1">
                <a:solidFill>
                  <a:schemeClr val="accent5"/>
                </a:solidFill>
              </a:rPr>
              <a:t>organization</a:t>
            </a:r>
            <a:r>
              <a:rPr lang="fr-FR" sz="4400" dirty="0">
                <a:solidFill>
                  <a:schemeClr val="accent5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fr-FR" sz="4400" dirty="0">
                <a:solidFill>
                  <a:schemeClr val="accent5"/>
                </a:solidFill>
              </a:rPr>
              <a:t>5 group for 45min discussion 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A54AD9-7181-3292-B9BD-E51B9784D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1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54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2F88-0792-3A2B-0391-85E73457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-141546"/>
            <a:ext cx="10515600" cy="1325563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chemeClr val="accent5"/>
                </a:solidFill>
                <a:latin typeface="Roboto" panose="02000000000000000000" pitchFamily="2" charset="0"/>
                <a:ea typeface="+mn-ea"/>
                <a:cs typeface="+mn-cs"/>
              </a:rPr>
              <a:t>Round table1</a:t>
            </a:r>
            <a:endParaRPr lang="en-GB" b="1" u="sng" dirty="0">
              <a:solidFill>
                <a:schemeClr val="accent5"/>
              </a:solidFill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15E22-586B-CB4A-4153-5BCAA346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86" y="1052423"/>
            <a:ext cx="11394057" cy="5710686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100" b="1" i="0" u="sng" dirty="0">
                <a:solidFill>
                  <a:schemeClr val="accent5"/>
                </a:solidFill>
                <a:effectLst/>
                <a:latin typeface="Roboto" panose="02000000000000000000" pitchFamily="2" charset="0"/>
              </a:rPr>
              <a:t>Frequency vs Time Domain</a:t>
            </a:r>
            <a:br>
              <a:rPr lang="en-GB" sz="21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en-GB" sz="21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Discover how we employ frequency vs time domains to enhance our mechatronic systems. Join the discussion on control loops, mechanics, metrology, and other relevant aspects.</a:t>
            </a:r>
          </a:p>
          <a:p>
            <a:pPr lvl="1"/>
            <a:r>
              <a:rPr lang="en-GB" sz="1500" dirty="0">
                <a:solidFill>
                  <a:srgbClr val="777777"/>
                </a:solidFill>
                <a:latin typeface="Roboto" panose="02000000000000000000" pitchFamily="2" charset="0"/>
              </a:rPr>
              <a:t>How online metrology is included in your designs?</a:t>
            </a:r>
          </a:p>
          <a:p>
            <a:pPr lvl="1"/>
            <a:r>
              <a:rPr lang="en-GB" sz="1500" dirty="0">
                <a:solidFill>
                  <a:srgbClr val="777777"/>
                </a:solidFill>
                <a:latin typeface="Roboto" panose="02000000000000000000" pitchFamily="2" charset="0"/>
              </a:rPr>
              <a:t>Which kind of additional sensors are needed (interferometers, …)?</a:t>
            </a:r>
          </a:p>
          <a:p>
            <a:pPr lvl="1"/>
            <a:r>
              <a:rPr lang="en-GB" sz="15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Do you implement new process to implement ?</a:t>
            </a:r>
          </a:p>
          <a:p>
            <a:pPr lvl="1"/>
            <a:endParaRPr lang="en-GB" sz="1500" b="0" i="0" dirty="0">
              <a:solidFill>
                <a:srgbClr val="777777"/>
              </a:solidFill>
              <a:effectLst/>
              <a:latin typeface="Roboto" panose="02000000000000000000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100" b="1" i="0" u="sng" dirty="0">
                <a:solidFill>
                  <a:schemeClr val="accent5"/>
                </a:solidFill>
                <a:effectLst/>
                <a:latin typeface="Roboto" panose="02000000000000000000" pitchFamily="2" charset="0"/>
              </a:rPr>
              <a:t>Robotic Frameworks</a:t>
            </a:r>
            <a:br>
              <a:rPr lang="en-GB" sz="21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en-GB" sz="21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Explore the implementation of robotic frameworks within different facilities. Share your experiences and insights on the various types of frameworks utilized in diverse contexts.</a:t>
            </a:r>
          </a:p>
          <a:p>
            <a:pPr lvl="1">
              <a:spcAft>
                <a:spcPts val="0"/>
              </a:spcAft>
            </a:pPr>
            <a:r>
              <a:rPr lang="en-GB" sz="1400" dirty="0">
                <a:solidFill>
                  <a:srgbClr val="5F6368"/>
                </a:solidFill>
                <a:latin typeface="Roboto" panose="02000000000000000000" pitchFamily="2" charset="0"/>
              </a:rPr>
              <a:t>HW vs SW developments, going at different speeds? 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What is nowadays preventing the discard and applications of new ideas? 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Meet new colleagues working with motion control and robotics at large radiation facilities 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Gain new understandings of related disciplines in robotics and metrology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Generic integration of robots\, Usage of robots for new applications </a:t>
            </a:r>
            <a:r>
              <a:rPr lang="en-GB" sz="1600" dirty="0">
                <a:solidFill>
                  <a:srgbClr val="5F6368"/>
                </a:solidFill>
                <a:latin typeface="Roboto" panose="02000000000000000000" pitchFamily="2" charset="0"/>
              </a:rPr>
              <a:t>Using the same robot in different experimental setups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Robotic frameworks used  in other facilities or other business</a:t>
            </a:r>
          </a:p>
          <a:p>
            <a:pPr marL="742950" lvl="1" indent="-285750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What are our experiences in motion control safety and collaborative robots</a:t>
            </a:r>
          </a:p>
          <a:p>
            <a:pPr marL="742950" lvl="1" indent="-285750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How is automation addresses at each of the facilities</a:t>
            </a:r>
          </a:p>
          <a:p>
            <a:pPr marL="742950" lvl="1" indent="-285750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What are your main challenges in sample environment integration </a:t>
            </a:r>
            <a:r>
              <a:rPr lang="en-GB" sz="1500" dirty="0" err="1">
                <a:solidFill>
                  <a:srgbClr val="5F6368"/>
                </a:solidFill>
                <a:latin typeface="Roboto" panose="02000000000000000000" pitchFamily="2" charset="0"/>
              </a:rPr>
              <a:t>eg</a:t>
            </a:r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 compactness, different controllers, other competencies ( temperature  pressure?)</a:t>
            </a:r>
          </a:p>
          <a:p>
            <a:pPr lvl="1"/>
            <a:endParaRPr lang="en-GB" sz="1500" dirty="0">
              <a:solidFill>
                <a:srgbClr val="5F6368"/>
              </a:solidFill>
              <a:latin typeface="Roboto" panose="02000000000000000000" pitchFamily="2" charset="0"/>
            </a:endParaRPr>
          </a:p>
          <a:p>
            <a:endParaRPr lang="en-GB" sz="1500" dirty="0">
              <a:solidFill>
                <a:srgbClr val="5F6368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6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E2F88-0792-3A2B-0391-85E734578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30" y="-141546"/>
            <a:ext cx="10515600" cy="1325563"/>
          </a:xfrm>
        </p:spPr>
        <p:txBody>
          <a:bodyPr>
            <a:normAutofit/>
          </a:bodyPr>
          <a:lstStyle/>
          <a:p>
            <a:r>
              <a:rPr lang="fr-FR" b="1" u="sng" dirty="0">
                <a:solidFill>
                  <a:schemeClr val="accent5"/>
                </a:solidFill>
                <a:latin typeface="Roboto" panose="02000000000000000000" pitchFamily="2" charset="0"/>
                <a:ea typeface="+mn-ea"/>
                <a:cs typeface="+mn-cs"/>
              </a:rPr>
              <a:t>Round table1</a:t>
            </a:r>
            <a:endParaRPr lang="en-GB" b="1" u="sng" dirty="0">
              <a:solidFill>
                <a:schemeClr val="accent5"/>
              </a:solidFill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15E22-586B-CB4A-4153-5BCAA346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86" y="1052423"/>
            <a:ext cx="11394057" cy="5710686"/>
          </a:xfrm>
        </p:spPr>
        <p:txBody>
          <a:bodyPr>
            <a:normAutofit fontScale="92500" lnSpcReduction="10000"/>
          </a:bodyPr>
          <a:lstStyle/>
          <a:p>
            <a:r>
              <a:rPr lang="en-GB" sz="2100" b="1" i="0" u="sng" dirty="0">
                <a:solidFill>
                  <a:schemeClr val="accent5"/>
                </a:solidFill>
                <a:effectLst/>
                <a:latin typeface="Roboto" panose="02000000000000000000" pitchFamily="2" charset="0"/>
              </a:rPr>
              <a:t>Advanced Motion Control Algorithms</a:t>
            </a:r>
            <a:br>
              <a:rPr lang="en-GB" sz="21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</a:br>
            <a:r>
              <a:rPr lang="en-GB" sz="2100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Gain valuable knowledge about cutting-edge algorithms employed in motion control applications. Delve into topics such as Kalman filters, iterative learning control, model predictive control (MPC), applicative machine learning, and other advanced techniques</a:t>
            </a:r>
            <a:r>
              <a:rPr lang="en-GB" b="0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Standardization across instruments / facilities / organizations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Is there a place for IA in scientific instrument control and what are the risks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How you chose the right motion feedback solution? (Reusability of existing ones? Based on in-house knowledge? Cost? )  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Collection of recurrent and common failures across facilities on motion control devices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In-house developments vs industrial solutions, when is convenient and when not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How do you decide if an industrial equipment or in-house development is ready to be put in operation for critical missions (24/7 and high reliability required) ?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To learn about “special” motion control, implementations in other facilities, standardization in other facilities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Mechanical systems maintenance or close-loop re-tuning? 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Experience with Electromagnetic Direct Drives? 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Share experiences and engage with other Power PMAC users 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Learn about different motion control methods/algorithms and technology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Trajectories with motor controllers of different suppliers 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Motors for movements on the </a:t>
            </a:r>
            <a:r>
              <a:rPr lang="en-GB" sz="1500" dirty="0" err="1">
                <a:solidFill>
                  <a:srgbClr val="5F6368"/>
                </a:solidFill>
                <a:latin typeface="Roboto" panose="02000000000000000000" pitchFamily="2" charset="0"/>
              </a:rPr>
              <a:t>nanometer</a:t>
            </a:r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 scale </a:t>
            </a:r>
            <a:b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</a:br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Deep reinforcement learning-based control algorithms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How have other facilities integrated the Advanced Motion Control Algorithm? 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complex motion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continuous scans 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timestamping and triggering</a:t>
            </a:r>
          </a:p>
          <a:p>
            <a:pPr lvl="1"/>
            <a:r>
              <a:rPr lang="en-GB" sz="1500" dirty="0">
                <a:solidFill>
                  <a:srgbClr val="5F6368"/>
                </a:solidFill>
                <a:latin typeface="Roboto" panose="02000000000000000000" pitchFamily="2" charset="0"/>
              </a:rPr>
              <a:t>New motion control systems and methodologies</a:t>
            </a:r>
          </a:p>
        </p:txBody>
      </p:sp>
    </p:spTree>
    <p:extLst>
      <p:ext uri="{BB962C8B-B14F-4D97-AF65-F5344CB8AC3E}">
        <p14:creationId xmlns:p14="http://schemas.microsoft.com/office/powerpoint/2010/main" val="394994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D5A7DF-17F4-CF03-EC57-2E58FF13F7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08552"/>
              </p:ext>
            </p:extLst>
          </p:nvPr>
        </p:nvGraphicFramePr>
        <p:xfrm>
          <a:off x="282252" y="1101012"/>
          <a:ext cx="5894613" cy="1414019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30374">
                  <a:extLst>
                    <a:ext uri="{9D8B030D-6E8A-4147-A177-3AD203B41FA5}">
                      <a16:colId xmlns:a16="http://schemas.microsoft.com/office/drawing/2014/main" val="2428250896"/>
                    </a:ext>
                  </a:extLst>
                </a:gridCol>
                <a:gridCol w="2540283">
                  <a:extLst>
                    <a:ext uri="{9D8B030D-6E8A-4147-A177-3AD203B41FA5}">
                      <a16:colId xmlns:a16="http://schemas.microsoft.com/office/drawing/2014/main" val="3521661618"/>
                    </a:ext>
                  </a:extLst>
                </a:gridCol>
                <a:gridCol w="554244">
                  <a:extLst>
                    <a:ext uri="{9D8B030D-6E8A-4147-A177-3AD203B41FA5}">
                      <a16:colId xmlns:a16="http://schemas.microsoft.com/office/drawing/2014/main" val="2761087525"/>
                    </a:ext>
                  </a:extLst>
                </a:gridCol>
                <a:gridCol w="669712">
                  <a:extLst>
                    <a:ext uri="{9D8B030D-6E8A-4147-A177-3AD203B41FA5}">
                      <a16:colId xmlns:a16="http://schemas.microsoft.com/office/drawing/2014/main" val="2401898407"/>
                    </a:ext>
                  </a:extLst>
                </a:gridCol>
              </a:tblGrid>
              <a:tr h="28054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err="1">
                          <a:effectLst/>
                        </a:rPr>
                        <a:t>Guijarro</a:t>
                      </a:r>
                      <a:r>
                        <a:rPr lang="en-GB" sz="1000" u="none" strike="noStrike" dirty="0">
                          <a:effectLst/>
                        </a:rPr>
                        <a:t>, Mr Matias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Esrf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Group 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 dirty="0">
                          <a:effectLst/>
                        </a:rPr>
                        <a:t>Xavier Serra </a:t>
                      </a:r>
                      <a:r>
                        <a:rPr lang="en-GB" sz="1100" u="none" strike="noStrike" dirty="0" err="1">
                          <a:effectLst/>
                        </a:rPr>
                        <a:t>Gallifa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922421948"/>
                  </a:ext>
                </a:extLst>
              </a:tr>
              <a:tr h="14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LI, Dr ZHIYONG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Michigan State University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204523"/>
                  </a:ext>
                </a:extLst>
              </a:tr>
              <a:tr h="14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Sing Gen, Mr Brett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Diamond Light Source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680231"/>
                  </a:ext>
                </a:extLst>
              </a:tr>
              <a:tr h="14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Mashele, Mr Foster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Nrf Ithemba Labs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1421427"/>
                  </a:ext>
                </a:extLst>
              </a:tr>
              <a:tr h="14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Smith, Mr Michael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European XFEL GmbH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9965623"/>
                  </a:ext>
                </a:extLst>
              </a:tr>
              <a:tr h="14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Wegmann, Mr Peter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Helmholz-Zentrum Berlin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2544472"/>
                  </a:ext>
                </a:extLst>
              </a:tr>
              <a:tr h="149623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Smith, Mr William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Helmholtz-zentrum Berlin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536278"/>
                  </a:ext>
                </a:extLst>
              </a:tr>
              <a:tr h="155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err="1">
                          <a:effectLst/>
                        </a:rPr>
                        <a:t>Ramukosi</a:t>
                      </a:r>
                      <a:r>
                        <a:rPr lang="en-GB" sz="1000" u="none" strike="noStrike" dirty="0">
                          <a:effectLst/>
                        </a:rPr>
                        <a:t>, Mr Takalani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South African Radio Astronomy Observatory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90279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F666BDD-ADF6-2CAE-247F-5823DB436C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676765"/>
              </p:ext>
            </p:extLst>
          </p:nvPr>
        </p:nvGraphicFramePr>
        <p:xfrm>
          <a:off x="282252" y="2976154"/>
          <a:ext cx="5894613" cy="129540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30374">
                  <a:extLst>
                    <a:ext uri="{9D8B030D-6E8A-4147-A177-3AD203B41FA5}">
                      <a16:colId xmlns:a16="http://schemas.microsoft.com/office/drawing/2014/main" val="4135719067"/>
                    </a:ext>
                  </a:extLst>
                </a:gridCol>
                <a:gridCol w="2540283">
                  <a:extLst>
                    <a:ext uri="{9D8B030D-6E8A-4147-A177-3AD203B41FA5}">
                      <a16:colId xmlns:a16="http://schemas.microsoft.com/office/drawing/2014/main" val="2268396148"/>
                    </a:ext>
                  </a:extLst>
                </a:gridCol>
                <a:gridCol w="554244">
                  <a:extLst>
                    <a:ext uri="{9D8B030D-6E8A-4147-A177-3AD203B41FA5}">
                      <a16:colId xmlns:a16="http://schemas.microsoft.com/office/drawing/2014/main" val="2122730499"/>
                    </a:ext>
                  </a:extLst>
                </a:gridCol>
                <a:gridCol w="669712">
                  <a:extLst>
                    <a:ext uri="{9D8B030D-6E8A-4147-A177-3AD203B41FA5}">
                      <a16:colId xmlns:a16="http://schemas.microsoft.com/office/drawing/2014/main" val="2696550760"/>
                    </a:ext>
                  </a:extLst>
                </a:gridCol>
              </a:tblGrid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Sjöblom, Dr Peter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MAX IV Laboratory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Group 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Laura Munoz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850461628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Masi, Dr Alessandro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813945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Martínez Samblas, Mr Javier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574948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Sukharnikov, Mr Konstantin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European XFEL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706610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Werder, Dr Dominik Sebastian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Paul Scherrer Institut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017770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Lyford, Mr Matthew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Awe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130609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Jayaram, Ms Shaleena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South African Radio Astronomy Observatory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347470"/>
                  </a:ext>
                </a:extLst>
              </a:tr>
              <a:tr h="15722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Kuiken, Mr Oscar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err="1">
                          <a:effectLst/>
                        </a:rPr>
                        <a:t>Umcg-partrec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84292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A903494-B4B2-C26A-EF63-7B9A561C63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0172"/>
              </p:ext>
            </p:extLst>
          </p:nvPr>
        </p:nvGraphicFramePr>
        <p:xfrm>
          <a:off x="282252" y="4842587"/>
          <a:ext cx="5894613" cy="1558467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130374">
                  <a:extLst>
                    <a:ext uri="{9D8B030D-6E8A-4147-A177-3AD203B41FA5}">
                      <a16:colId xmlns:a16="http://schemas.microsoft.com/office/drawing/2014/main" val="944847616"/>
                    </a:ext>
                  </a:extLst>
                </a:gridCol>
                <a:gridCol w="2540283">
                  <a:extLst>
                    <a:ext uri="{9D8B030D-6E8A-4147-A177-3AD203B41FA5}">
                      <a16:colId xmlns:a16="http://schemas.microsoft.com/office/drawing/2014/main" val="1525675384"/>
                    </a:ext>
                  </a:extLst>
                </a:gridCol>
                <a:gridCol w="554244">
                  <a:extLst>
                    <a:ext uri="{9D8B030D-6E8A-4147-A177-3AD203B41FA5}">
                      <a16:colId xmlns:a16="http://schemas.microsoft.com/office/drawing/2014/main" val="1528691545"/>
                    </a:ext>
                  </a:extLst>
                </a:gridCol>
                <a:gridCol w="669712">
                  <a:extLst>
                    <a:ext uri="{9D8B030D-6E8A-4147-A177-3AD203B41FA5}">
                      <a16:colId xmlns:a16="http://schemas.microsoft.com/office/drawing/2014/main" val="2289692348"/>
                    </a:ext>
                  </a:extLst>
                </a:gridCol>
              </a:tblGrid>
              <a:tr h="263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Afshar, Mr Nader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Australian Synchrotron - Ansto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Group 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Nicola Coppola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3915759384"/>
                  </a:ext>
                </a:extLst>
              </a:tr>
              <a:tr h="17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Gorgisyan, Dr Ishkhan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Max IV Laboratory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989238"/>
                  </a:ext>
                </a:extLst>
              </a:tr>
              <a:tr h="17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Blanco, Dr Enrique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2126004"/>
                  </a:ext>
                </a:extLst>
              </a:tr>
              <a:tr h="17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Gofron, Dr Kazimierz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Oak Ridge National Laboratory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6409867"/>
                  </a:ext>
                </a:extLst>
              </a:tr>
              <a:tr h="17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Danzeca, Dr Salvatore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CERN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225738"/>
                  </a:ext>
                </a:extLst>
              </a:tr>
              <a:tr h="17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Dodia, Mr Irshaad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South African Radio Astronomy Observatory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402027"/>
                  </a:ext>
                </a:extLst>
              </a:tr>
              <a:tr h="17079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Kleines, Mr Harald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Forschungszentrum Jülich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564961"/>
                  </a:ext>
                </a:extLst>
              </a:tr>
              <a:tr h="27041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Landré, Mr David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CERN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16219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59C8533-B5D6-6436-D0FF-1DE4D8622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319328"/>
              </p:ext>
            </p:extLst>
          </p:nvPr>
        </p:nvGraphicFramePr>
        <p:xfrm>
          <a:off x="6382139" y="2014287"/>
          <a:ext cx="5613918" cy="160972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28928">
                  <a:extLst>
                    <a:ext uri="{9D8B030D-6E8A-4147-A177-3AD203B41FA5}">
                      <a16:colId xmlns:a16="http://schemas.microsoft.com/office/drawing/2014/main" val="1706203846"/>
                    </a:ext>
                  </a:extLst>
                </a:gridCol>
                <a:gridCol w="2419318">
                  <a:extLst>
                    <a:ext uri="{9D8B030D-6E8A-4147-A177-3AD203B41FA5}">
                      <a16:colId xmlns:a16="http://schemas.microsoft.com/office/drawing/2014/main" val="3570627787"/>
                    </a:ext>
                  </a:extLst>
                </a:gridCol>
                <a:gridCol w="527851">
                  <a:extLst>
                    <a:ext uri="{9D8B030D-6E8A-4147-A177-3AD203B41FA5}">
                      <a16:colId xmlns:a16="http://schemas.microsoft.com/office/drawing/2014/main" val="2981189559"/>
                    </a:ext>
                  </a:extLst>
                </a:gridCol>
                <a:gridCol w="637821">
                  <a:extLst>
                    <a:ext uri="{9D8B030D-6E8A-4147-A177-3AD203B41FA5}">
                      <a16:colId xmlns:a16="http://schemas.microsoft.com/office/drawing/2014/main" val="2003860880"/>
                    </a:ext>
                  </a:extLst>
                </a:gridCol>
              </a:tblGrid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Avila-Abellan, Mr Jose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Alba Synchrotron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Group 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Yves-Marie Abiven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2790436277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Yazar, Mr Yekta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SLAC National Accelerator Laboratory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338592"/>
                  </a:ext>
                </a:extLst>
              </a:tr>
              <a:tr h="276110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Mashayekh, Mr Navid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European X-ray Free-electron Laser Facility Gmbh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943638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Steinbrück, Mr Reinhard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HZDR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403340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Coppuck, Mr Jake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AWE PLC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686806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He, Ms Huiling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Helmholtz-zentrum Berlin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307239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Meyer, Mr Jens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Esrf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875027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Vaher, Mrs Jessica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Lawrence Livermore National Laboratory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740010"/>
                  </a:ext>
                </a:extLst>
              </a:tr>
              <a:tr h="142239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Colquhoun, Mr Guy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Awe Plc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230839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F46E43-11CA-EE39-FB68-82D5543EE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688237"/>
              </p:ext>
            </p:extLst>
          </p:nvPr>
        </p:nvGraphicFramePr>
        <p:xfrm>
          <a:off x="6382138" y="3997000"/>
          <a:ext cx="5613917" cy="15584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028927">
                  <a:extLst>
                    <a:ext uri="{9D8B030D-6E8A-4147-A177-3AD203B41FA5}">
                      <a16:colId xmlns:a16="http://schemas.microsoft.com/office/drawing/2014/main" val="236573026"/>
                    </a:ext>
                  </a:extLst>
                </a:gridCol>
                <a:gridCol w="2419318">
                  <a:extLst>
                    <a:ext uri="{9D8B030D-6E8A-4147-A177-3AD203B41FA5}">
                      <a16:colId xmlns:a16="http://schemas.microsoft.com/office/drawing/2014/main" val="94483651"/>
                    </a:ext>
                  </a:extLst>
                </a:gridCol>
                <a:gridCol w="527851">
                  <a:extLst>
                    <a:ext uri="{9D8B030D-6E8A-4147-A177-3AD203B41FA5}">
                      <a16:colId xmlns:a16="http://schemas.microsoft.com/office/drawing/2014/main" val="3816843668"/>
                    </a:ext>
                  </a:extLst>
                </a:gridCol>
                <a:gridCol w="637821">
                  <a:extLst>
                    <a:ext uri="{9D8B030D-6E8A-4147-A177-3AD203B41FA5}">
                      <a16:colId xmlns:a16="http://schemas.microsoft.com/office/drawing/2014/main" val="729173282"/>
                    </a:ext>
                  </a:extLst>
                </a:gridCol>
              </a:tblGrid>
              <a:tr h="338351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Leihbecher, Mr Frank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Fmb Feinwerk Und Messtechnik Berlin Gmbh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Group 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GB" sz="1100" u="none" strike="noStrike">
                          <a:effectLst/>
                        </a:rPr>
                        <a:t>Mario Di Castro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/>
                </a:tc>
                <a:extLst>
                  <a:ext uri="{0D108BD9-81ED-4DB2-BD59-A6C34878D82A}">
                    <a16:rowId xmlns:a16="http://schemas.microsoft.com/office/drawing/2014/main" val="1540912832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Geng, Ms Xiaosong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Oak Ridge National Lab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879344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Wyman, Dr Max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Argonne National Laboratory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73889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Samadli, Mr Ayaz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European Xfel Gmbh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4852539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Yakopov, Dr Mikhail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European XFEL GmbH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5487472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Celcer, Dr Tine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Paul Scherrer Institute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085709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Karabekyan, Dr Suren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European XFEL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120314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Marais, Dr Deon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 err="1">
                          <a:effectLst/>
                        </a:rPr>
                        <a:t>Necsa</a:t>
                      </a:r>
                      <a:r>
                        <a:rPr lang="en-GB" sz="1000" u="none" strike="noStrike" dirty="0">
                          <a:effectLst/>
                        </a:rPr>
                        <a:t> SOC Limited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545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137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754</Words>
  <Application>Microsoft Office PowerPoint</Application>
  <PresentationFormat>Widescreen</PresentationFormat>
  <Paragraphs>130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Office Theme</vt:lpstr>
      <vt:lpstr>PowerPoint Presentation</vt:lpstr>
      <vt:lpstr>Round table1</vt:lpstr>
      <vt:lpstr>Round table1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ABIVEN Yves-Marie</dc:creator>
  <cp:lastModifiedBy>ABIVEN Yves-Marie</cp:lastModifiedBy>
  <cp:revision>7</cp:revision>
  <dcterms:created xsi:type="dcterms:W3CDTF">2023-10-07T15:05:23Z</dcterms:created>
  <dcterms:modified xsi:type="dcterms:W3CDTF">2023-10-08T09:36:52Z</dcterms:modified>
</cp:coreProperties>
</file>