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BFE-0B3D-8DE9-C923-BFD5C1642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CEC48-DEE3-9277-2A8F-B03F4D302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67FD-70C3-F1E8-3504-F9089F2C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DC92-D5D7-F86D-8851-274982AF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3D3E-8500-C21D-6C4F-3EDDB412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3DB9-13F3-D466-D880-49A099E7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80E13-55B5-7E99-9E5F-9A3BBB0D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3E0E-C52B-4FD0-F206-009FC757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739F-EAF2-ECCB-DD4B-E13956A2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F0D9-557A-2F8F-C09E-154FB300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913DE-E171-BCFA-89B5-6161AE4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009C-2885-C54D-2828-F59E8DBFD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2CF8-F2DE-4BDF-4FF4-7D62AF1B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4BD6-42D2-64AA-3956-EA1FBE1C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F535-C0D5-4805-A3F6-D63A6508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0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02B7-9E1F-8A69-17A0-15153898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00C0-6864-68E4-5D1A-E913B1C6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D55A-8DE6-CC21-03B8-1CF9D270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20A3-D27F-F3EF-FD94-FA85F539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3F1E-9804-3F34-ECD7-50358940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5765-7AE0-5EF0-0163-4CF2DCFD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74A7-093E-3650-125E-FC79CC69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D16F0-3336-F7A2-E784-A770E946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C1A9-61C5-AFDE-D441-6E185AAA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34AC-920C-69CC-34E2-D46A22F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B34F-0585-127E-7642-796405D1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EDED-D26D-E62B-86D9-1870200B2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4C56-6497-2AFE-7DC1-D7912AA90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745E-84A2-9AA9-71A6-949A7A1F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191AF-4FB9-65DA-29A8-5E55B31E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FE690-2D7B-77CB-688C-9BA9B715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701B-57BD-FF1A-1711-65ACBFCC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D3BA4-DCD0-A076-0BA9-25C0C3CB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E67-C4AE-9876-5B8E-105B0E4A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177EE-644A-2721-E76B-349BE869A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9F5AF-1C20-C85B-F32D-65319F3DB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20491-D48F-8F97-A4EC-FD248B84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5B990-D357-E9C8-10A9-87C601E6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6E934-DFC4-A1CF-DAC0-44DD89ED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2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3CB4-696E-6D5A-60C0-D1045CED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2605D-6017-BC7A-187C-EA7B1C64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39535-F6FE-57EC-2EBC-54A3B2D2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323A0-5FC3-3A2A-1502-9AC6C93B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64EB9-95CD-330B-CFA1-11A22932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07B1A-77D1-B22F-11AB-4405EA35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896-5937-F565-ACE1-8C4CB7CE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F26A-0433-50D9-C1A2-21A86AEF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C72C-3FE6-DB2E-12B3-A9C7C378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0F4F-FD40-AC6D-B0C8-E8F6EF818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EADD7-20E5-C63C-7471-42F0DF23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A5AC9-AE5D-10A0-F675-48307EF8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DDEC-3746-D629-1C1B-7B5024A5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6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893E-482D-B6E1-AB2C-1C5C0648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24B2A-7CED-3ADF-48E2-2E7A13F35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BF1ED-BE5C-2AF5-110B-0D354E79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D99B-C21B-C77B-0393-44770E09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5E05-3F9F-5DD8-78D8-CC3B2E47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BA4B4-5D70-77BF-D65A-997C89A8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8643-55F3-823E-7CC9-BE05F3CD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A3EF-C355-D428-3C27-8D941E6B3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0336-28CD-4544-025A-8D6D631E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0056-61D7-48B3-8EE6-B19058434A1C}" type="datetimeFigureOut">
              <a:rPr lang="en-GB" smtClean="0"/>
              <a:t>07/10/2023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D7EB-F889-C2A7-1CC7-C6CE3693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63A07-70FB-98D6-C726-900203E4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DF52-36F1-C019-ABA4-4EF2B1B0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3FF6-A2D7-B8B6-3A7A-70842515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7703"/>
            <a:ext cx="10515600" cy="1958924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dirty="0">
                <a:solidFill>
                  <a:schemeClr val="accent5"/>
                </a:solidFill>
              </a:rPr>
              <a:t>Round table </a:t>
            </a:r>
            <a:r>
              <a:rPr lang="fr-FR" sz="4400" dirty="0" err="1">
                <a:solidFill>
                  <a:schemeClr val="accent5"/>
                </a:solidFill>
              </a:rPr>
              <a:t>organization</a:t>
            </a:r>
            <a:r>
              <a:rPr lang="fr-FR" sz="4400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chemeClr val="accent5"/>
                </a:solidFill>
              </a:rPr>
              <a:t>5 group for 1 </a:t>
            </a:r>
            <a:r>
              <a:rPr lang="fr-FR" sz="4400" dirty="0" err="1">
                <a:solidFill>
                  <a:schemeClr val="accent5"/>
                </a:solidFill>
              </a:rPr>
              <a:t>hour</a:t>
            </a:r>
            <a:r>
              <a:rPr lang="fr-FR" sz="4400" dirty="0">
                <a:solidFill>
                  <a:schemeClr val="accent5"/>
                </a:solidFill>
              </a:rPr>
              <a:t> discussion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54AD9-7181-3292-B9BD-E51B9784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2F88-0792-3A2B-0391-85E73457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49"/>
            <a:ext cx="10515600" cy="1325563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accent5"/>
                </a:solidFill>
                <a:latin typeface="Roboto" panose="02000000000000000000" pitchFamily="2" charset="0"/>
                <a:ea typeface="+mn-ea"/>
                <a:cs typeface="+mn-cs"/>
              </a:rPr>
              <a:t>Round table 2</a:t>
            </a:r>
            <a:endParaRPr lang="en-GB" b="1" u="sng" dirty="0">
              <a:solidFill>
                <a:schemeClr val="accent5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5E22-586B-CB4A-4153-5BCAA346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9" y="1725283"/>
            <a:ext cx="10965611" cy="445168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accent5"/>
                </a:solidFill>
                <a:latin typeface="Roboto" panose="02000000000000000000" pitchFamily="2" charset="0"/>
              </a:rPr>
              <a:t>Digital Twins</a:t>
            </a:r>
            <a:br>
              <a:rPr lang="en-GB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en-GB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Uncover how digital simulations can be used in optimizing and augmenting existing systems. Learn how digital twins contribute to anti-collision systems, hardware-in-the-loop setups, advanced sensor integrations, and more.</a:t>
            </a:r>
          </a:p>
          <a:p>
            <a:pPr lvl="1"/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Integration of mechatronics applications in the control system</a:t>
            </a:r>
          </a:p>
          <a:p>
            <a:pPr lvl="1">
              <a:spcAft>
                <a:spcPts val="0"/>
              </a:spcAft>
            </a:pP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Instrument digital twins (</a:t>
            </a:r>
            <a:r>
              <a:rPr lang="en-GB" sz="900" dirty="0" err="1">
                <a:solidFill>
                  <a:srgbClr val="5F6368"/>
                </a:solidFill>
                <a:latin typeface="Roboto" panose="02000000000000000000" pitchFamily="2" charset="0"/>
              </a:rPr>
              <a:t>McStas</a:t>
            </a: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 coupled) for training</a:t>
            </a:r>
          </a:p>
          <a:p>
            <a:pPr lvl="1">
              <a:spcAft>
                <a:spcPts val="0"/>
              </a:spcAft>
            </a:pP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Best practice for systems development</a:t>
            </a:r>
          </a:p>
          <a:p>
            <a:pPr lvl="1"/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System </a:t>
            </a:r>
            <a:r>
              <a:rPr lang="en-GB" sz="900" dirty="0" err="1">
                <a:solidFill>
                  <a:srgbClr val="5F6368"/>
                </a:solidFill>
                <a:latin typeface="Roboto" panose="02000000000000000000" pitchFamily="2" charset="0"/>
              </a:rPr>
              <a:t>modeling</a:t>
            </a: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 and validation with Hardware in the Loop (HIL) ?</a:t>
            </a:r>
          </a:p>
          <a:p>
            <a:pPr lvl="1"/>
            <a:endParaRPr lang="en-GB" sz="900" dirty="0">
              <a:solidFill>
                <a:srgbClr val="5F6368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1" u="sng" dirty="0">
                <a:solidFill>
                  <a:schemeClr val="accent5"/>
                </a:solidFill>
                <a:latin typeface="Roboto" panose="02000000000000000000" pitchFamily="2" charset="0"/>
              </a:rPr>
              <a:t>Overcoming Existing System Limits</a:t>
            </a:r>
            <a:br>
              <a:rPr lang="en-GB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en-GB" sz="16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Find out how we overcome limitations in motion control systems. Engage in conversations about handling obsolete controllers, improving motor resolutions, and other innovative solutions.</a:t>
            </a:r>
          </a:p>
          <a:p>
            <a:pPr lvl="1"/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ormal design approaches</a:t>
            </a:r>
          </a:p>
          <a:p>
            <a:pPr lvl="1"/>
            <a:r>
              <a:rPr lang="en-GB" sz="11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Nanopositioner</a:t>
            </a:r>
            <a:r>
              <a:rPr lang="en-GB" sz="11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 integration in complex systems or beamline end-stations</a:t>
            </a:r>
            <a:endParaRPr lang="en-GB" sz="900" dirty="0">
              <a:solidFill>
                <a:srgbClr val="5F6368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77777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1" u="sng" dirty="0" err="1">
                <a:solidFill>
                  <a:schemeClr val="accent5"/>
                </a:solidFill>
                <a:latin typeface="Roboto" panose="02000000000000000000" pitchFamily="2" charset="0"/>
              </a:rPr>
              <a:t>AoB</a:t>
            </a:r>
            <a:r>
              <a:rPr lang="en-GB" sz="1800" b="1" u="sng" dirty="0">
                <a:solidFill>
                  <a:schemeClr val="accent5"/>
                </a:solidFill>
                <a:latin typeface="Roboto" panose="02000000000000000000" pitchFamily="2" charset="0"/>
              </a:rPr>
              <a:t> questions</a:t>
            </a:r>
            <a:endParaRPr lang="en-GB" sz="16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Feedbacks on collaborations with university on R&amp;D</a:t>
            </a:r>
          </a:p>
          <a:p>
            <a:pPr lvl="1"/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Collaboration between institutes</a:t>
            </a:r>
          </a:p>
          <a:p>
            <a:pPr lvl="1">
              <a:spcAft>
                <a:spcPts val="0"/>
              </a:spcAft>
            </a:pP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Better understanding of state of the art.</a:t>
            </a:r>
          </a:p>
          <a:p>
            <a:pPr lvl="1">
              <a:spcAft>
                <a:spcPts val="0"/>
              </a:spcAft>
            </a:pP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Do other facilities share our challenges?</a:t>
            </a:r>
          </a:p>
          <a:p>
            <a:pPr lvl="1">
              <a:spcAft>
                <a:spcPts val="0"/>
              </a:spcAft>
            </a:pPr>
            <a: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  <a:t>Exposure to “mechatronics” in industry and other applications</a:t>
            </a:r>
          </a:p>
          <a:p>
            <a:pPr lvl="1">
              <a:spcAft>
                <a:spcPts val="0"/>
              </a:spcAft>
            </a:pPr>
            <a:r>
              <a:rPr lang="en-GB" sz="11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EtherCAT</a:t>
            </a:r>
            <a:r>
              <a:rPr lang="en-GB" sz="11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protocol use case (in operation)</a:t>
            </a:r>
            <a:br>
              <a:rPr lang="en-GB" sz="900" dirty="0">
                <a:solidFill>
                  <a:srgbClr val="5F6368"/>
                </a:solidFill>
                <a:latin typeface="Roboto" panose="02000000000000000000" pitchFamily="2" charset="0"/>
              </a:rPr>
            </a:br>
            <a:br>
              <a:rPr lang="en-GB" sz="1400" dirty="0"/>
            </a:br>
            <a:endParaRPr lang="en-GB" sz="14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77777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dirty="0">
              <a:solidFill>
                <a:srgbClr val="777777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777777"/>
              </a:solidFill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4994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D5A7DF-17F4-CF03-EC57-2E58FF13F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08552"/>
              </p:ext>
            </p:extLst>
          </p:nvPr>
        </p:nvGraphicFramePr>
        <p:xfrm>
          <a:off x="282252" y="1101012"/>
          <a:ext cx="5894613" cy="14140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0374">
                  <a:extLst>
                    <a:ext uri="{9D8B030D-6E8A-4147-A177-3AD203B41FA5}">
                      <a16:colId xmlns:a16="http://schemas.microsoft.com/office/drawing/2014/main" val="2428250896"/>
                    </a:ext>
                  </a:extLst>
                </a:gridCol>
                <a:gridCol w="2540283">
                  <a:extLst>
                    <a:ext uri="{9D8B030D-6E8A-4147-A177-3AD203B41FA5}">
                      <a16:colId xmlns:a16="http://schemas.microsoft.com/office/drawing/2014/main" val="3521661618"/>
                    </a:ext>
                  </a:extLst>
                </a:gridCol>
                <a:gridCol w="554244">
                  <a:extLst>
                    <a:ext uri="{9D8B030D-6E8A-4147-A177-3AD203B41FA5}">
                      <a16:colId xmlns:a16="http://schemas.microsoft.com/office/drawing/2014/main" val="2761087525"/>
                    </a:ext>
                  </a:extLst>
                </a:gridCol>
                <a:gridCol w="669712">
                  <a:extLst>
                    <a:ext uri="{9D8B030D-6E8A-4147-A177-3AD203B41FA5}">
                      <a16:colId xmlns:a16="http://schemas.microsoft.com/office/drawing/2014/main" val="2401898407"/>
                    </a:ext>
                  </a:extLst>
                </a:gridCol>
              </a:tblGrid>
              <a:tr h="280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Guijarro</a:t>
                      </a:r>
                      <a:r>
                        <a:rPr lang="en-GB" sz="1000" u="none" strike="noStrike" dirty="0">
                          <a:effectLst/>
                        </a:rPr>
                        <a:t>, Mr Matias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Esrf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Xavier Serra </a:t>
                      </a:r>
                      <a:r>
                        <a:rPr lang="en-GB" sz="1100" u="none" strike="noStrike" dirty="0" err="1">
                          <a:effectLst/>
                        </a:rPr>
                        <a:t>Gallifa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922421948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LI, Dr ZHIYONG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Michigan State University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04523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Sing Gen, Mr Brett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Diamond Light Source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80231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Mashele, Mr Foster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Nrf Ithemba Labs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21427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Smith, Mr Michael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65623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Wegmann, Mr Peter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Helmholz-Zentrum Berlin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44472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Smith, Mr William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Helmholtz-zentrum Berlin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36278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Ramukosi</a:t>
                      </a:r>
                      <a:r>
                        <a:rPr lang="en-GB" sz="1000" u="none" strike="noStrike" dirty="0">
                          <a:effectLst/>
                        </a:rPr>
                        <a:t>, Mr Takalani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South African Radio Astronomy Observatory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027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666BDD-ADF6-2CAE-247F-5823DB436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76765"/>
              </p:ext>
            </p:extLst>
          </p:nvPr>
        </p:nvGraphicFramePr>
        <p:xfrm>
          <a:off x="282252" y="2976154"/>
          <a:ext cx="5894613" cy="1295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0374">
                  <a:extLst>
                    <a:ext uri="{9D8B030D-6E8A-4147-A177-3AD203B41FA5}">
                      <a16:colId xmlns:a16="http://schemas.microsoft.com/office/drawing/2014/main" val="4135719067"/>
                    </a:ext>
                  </a:extLst>
                </a:gridCol>
                <a:gridCol w="2540283">
                  <a:extLst>
                    <a:ext uri="{9D8B030D-6E8A-4147-A177-3AD203B41FA5}">
                      <a16:colId xmlns:a16="http://schemas.microsoft.com/office/drawing/2014/main" val="2268396148"/>
                    </a:ext>
                  </a:extLst>
                </a:gridCol>
                <a:gridCol w="554244">
                  <a:extLst>
                    <a:ext uri="{9D8B030D-6E8A-4147-A177-3AD203B41FA5}">
                      <a16:colId xmlns:a16="http://schemas.microsoft.com/office/drawing/2014/main" val="2122730499"/>
                    </a:ext>
                  </a:extLst>
                </a:gridCol>
                <a:gridCol w="669712">
                  <a:extLst>
                    <a:ext uri="{9D8B030D-6E8A-4147-A177-3AD203B41FA5}">
                      <a16:colId xmlns:a16="http://schemas.microsoft.com/office/drawing/2014/main" val="2696550760"/>
                    </a:ext>
                  </a:extLst>
                </a:gridCol>
              </a:tblGrid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Sjöblom, Dr Peter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MAX IV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Laura Munoz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850461628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Masi, Dr Alessandro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813945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Martínez Samblas, Mr Javier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74948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Sukharnikov, Mr Konstantin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06610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Werder, Dr Dominik Sebastian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Paul Scherrer Institut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7770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Lyford, Mr Matthew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Awe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30609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Jayaram, Ms Shaleena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African Radio Astronomy Observatory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47470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Kuiken, Mr Oscar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Umcg-partrec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8429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903494-B4B2-C26A-EF63-7B9A561C6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172"/>
              </p:ext>
            </p:extLst>
          </p:nvPr>
        </p:nvGraphicFramePr>
        <p:xfrm>
          <a:off x="282252" y="4842587"/>
          <a:ext cx="5894613" cy="155846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0374">
                  <a:extLst>
                    <a:ext uri="{9D8B030D-6E8A-4147-A177-3AD203B41FA5}">
                      <a16:colId xmlns:a16="http://schemas.microsoft.com/office/drawing/2014/main" val="944847616"/>
                    </a:ext>
                  </a:extLst>
                </a:gridCol>
                <a:gridCol w="2540283">
                  <a:extLst>
                    <a:ext uri="{9D8B030D-6E8A-4147-A177-3AD203B41FA5}">
                      <a16:colId xmlns:a16="http://schemas.microsoft.com/office/drawing/2014/main" val="1525675384"/>
                    </a:ext>
                  </a:extLst>
                </a:gridCol>
                <a:gridCol w="554244">
                  <a:extLst>
                    <a:ext uri="{9D8B030D-6E8A-4147-A177-3AD203B41FA5}">
                      <a16:colId xmlns:a16="http://schemas.microsoft.com/office/drawing/2014/main" val="1528691545"/>
                    </a:ext>
                  </a:extLst>
                </a:gridCol>
                <a:gridCol w="669712">
                  <a:extLst>
                    <a:ext uri="{9D8B030D-6E8A-4147-A177-3AD203B41FA5}">
                      <a16:colId xmlns:a16="http://schemas.microsoft.com/office/drawing/2014/main" val="2289692348"/>
                    </a:ext>
                  </a:extLst>
                </a:gridCol>
              </a:tblGrid>
              <a:tr h="263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Afshar, Mr Nader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Australian Synchrotron - Ansto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Nicola Coppola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3915759384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Gorgisyan, Dr Ishkhan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Max IV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89238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Blanco, Dr Enrique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26004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Gofron, Dr Kazimierz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Oak Ridge National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09867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Danzeca, Dr Salvatore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25738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Dodia, Mr Irshaad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African Radio Astronomy Observatory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402027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Kleines, Mr Harald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Forschungszentrum Jülich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64961"/>
                  </a:ext>
                </a:extLst>
              </a:tr>
              <a:tr h="27041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Landré, Mr David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621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9C8533-B5D6-6436-D0FF-1DE4D862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19328"/>
              </p:ext>
            </p:extLst>
          </p:nvPr>
        </p:nvGraphicFramePr>
        <p:xfrm>
          <a:off x="6382139" y="2014287"/>
          <a:ext cx="5613918" cy="16097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8928">
                  <a:extLst>
                    <a:ext uri="{9D8B030D-6E8A-4147-A177-3AD203B41FA5}">
                      <a16:colId xmlns:a16="http://schemas.microsoft.com/office/drawing/2014/main" val="1706203846"/>
                    </a:ext>
                  </a:extLst>
                </a:gridCol>
                <a:gridCol w="2419318">
                  <a:extLst>
                    <a:ext uri="{9D8B030D-6E8A-4147-A177-3AD203B41FA5}">
                      <a16:colId xmlns:a16="http://schemas.microsoft.com/office/drawing/2014/main" val="3570627787"/>
                    </a:ext>
                  </a:extLst>
                </a:gridCol>
                <a:gridCol w="527851">
                  <a:extLst>
                    <a:ext uri="{9D8B030D-6E8A-4147-A177-3AD203B41FA5}">
                      <a16:colId xmlns:a16="http://schemas.microsoft.com/office/drawing/2014/main" val="2981189559"/>
                    </a:ext>
                  </a:extLst>
                </a:gridCol>
                <a:gridCol w="637821">
                  <a:extLst>
                    <a:ext uri="{9D8B030D-6E8A-4147-A177-3AD203B41FA5}">
                      <a16:colId xmlns:a16="http://schemas.microsoft.com/office/drawing/2014/main" val="2003860880"/>
                    </a:ext>
                  </a:extLst>
                </a:gridCol>
              </a:tblGrid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Avila-Abellan, Mr Jose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Alba Synchrotron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Yves-Marie Abiven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2790436277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Yazar, Mr Yekta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SLAC National Accelerator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38592"/>
                  </a:ext>
                </a:extLst>
              </a:tr>
              <a:tr h="27611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Mashayekh, Mr Navid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X-ray Free-electron Laser Facility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43638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Steinbrück, Mr Reinhard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HZDR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03340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Coppuck, Mr Jake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AWE PLC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86806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He, Ms Huiling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Helmholtz-zentrum Berlin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7239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Meyer, Mr Jens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Esrf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75027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Vaher, Mrs Jessica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Lawrence Livermore National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40010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Colquhoun, Mr Guy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Awe Plc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083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F46E43-11CA-EE39-FB68-82D5543EE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88237"/>
              </p:ext>
            </p:extLst>
          </p:nvPr>
        </p:nvGraphicFramePr>
        <p:xfrm>
          <a:off x="6382138" y="3997000"/>
          <a:ext cx="5613917" cy="15584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8927">
                  <a:extLst>
                    <a:ext uri="{9D8B030D-6E8A-4147-A177-3AD203B41FA5}">
                      <a16:colId xmlns:a16="http://schemas.microsoft.com/office/drawing/2014/main" val="236573026"/>
                    </a:ext>
                  </a:extLst>
                </a:gridCol>
                <a:gridCol w="2419318">
                  <a:extLst>
                    <a:ext uri="{9D8B030D-6E8A-4147-A177-3AD203B41FA5}">
                      <a16:colId xmlns:a16="http://schemas.microsoft.com/office/drawing/2014/main" val="94483651"/>
                    </a:ext>
                  </a:extLst>
                </a:gridCol>
                <a:gridCol w="527851">
                  <a:extLst>
                    <a:ext uri="{9D8B030D-6E8A-4147-A177-3AD203B41FA5}">
                      <a16:colId xmlns:a16="http://schemas.microsoft.com/office/drawing/2014/main" val="3816843668"/>
                    </a:ext>
                  </a:extLst>
                </a:gridCol>
                <a:gridCol w="637821">
                  <a:extLst>
                    <a:ext uri="{9D8B030D-6E8A-4147-A177-3AD203B41FA5}">
                      <a16:colId xmlns:a16="http://schemas.microsoft.com/office/drawing/2014/main" val="729173282"/>
                    </a:ext>
                  </a:extLst>
                </a:gridCol>
              </a:tblGrid>
              <a:tr h="3383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Leihbecher, Mr Frank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Fmb Feinwerk Und Messtechnik Berlin Gmbh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Mario Di Castro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1540912832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Geng, Ms Xiaosong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Oak Ridge National Lab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879344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Wyman, Dr Max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Argonne National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388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Samadli, Mr Ayaz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85253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Yakopov, Dr Mikhail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87472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Celcer, Dr Tine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Paul Scherrer Institute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8570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Karabekyan, Dr Suren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20314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Marais, Dr Deon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Necsa</a:t>
                      </a:r>
                      <a:r>
                        <a:rPr lang="en-GB" sz="1000" u="none" strike="noStrike" dirty="0">
                          <a:effectLst/>
                        </a:rPr>
                        <a:t> SOC Limited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4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13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476</Words>
  <Application>Microsoft Office PowerPoint</Application>
  <PresentationFormat>Widescreen</PresentationFormat>
  <Paragraphs>117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Office Theme</vt:lpstr>
      <vt:lpstr>PowerPoint Presentation</vt:lpstr>
      <vt:lpstr>Round table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ABIVEN Yves-Marie</dc:creator>
  <cp:lastModifiedBy>Mario Di Castro</cp:lastModifiedBy>
  <cp:revision>4</cp:revision>
  <dcterms:created xsi:type="dcterms:W3CDTF">2023-10-07T15:05:23Z</dcterms:created>
  <dcterms:modified xsi:type="dcterms:W3CDTF">2023-10-07T17:16:18Z</dcterms:modified>
</cp:coreProperties>
</file>