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3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4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6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7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8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9.xml" ContentType="application/vnd.openxmlformats-officedocument.theme+xml"/>
  <Override PartName="/ppt/slideLayouts/slideLayout78.xml" ContentType="application/vnd.openxmlformats-officedocument.presentationml.slideLayout+xml"/>
  <Override PartName="/ppt/theme/theme10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11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2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5" r:id="rId2"/>
    <p:sldMasterId id="2147483669" r:id="rId3"/>
    <p:sldMasterId id="2147483681" r:id="rId4"/>
    <p:sldMasterId id="2147483684" r:id="rId5"/>
    <p:sldMasterId id="2147483690" r:id="rId6"/>
    <p:sldMasterId id="2147483700" r:id="rId7"/>
    <p:sldMasterId id="2147483725" r:id="rId8"/>
    <p:sldMasterId id="2147483737" r:id="rId9"/>
    <p:sldMasterId id="2147483744" r:id="rId10"/>
    <p:sldMasterId id="2147483746" r:id="rId11"/>
    <p:sldMasterId id="2147483760" r:id="rId12"/>
    <p:sldMasterId id="2147483772" r:id="rId13"/>
  </p:sldMasterIdLst>
  <p:notesMasterIdLst>
    <p:notesMasterId r:id="rId65"/>
  </p:notesMasterIdLst>
  <p:handoutMasterIdLst>
    <p:handoutMasterId r:id="rId66"/>
  </p:handoutMasterIdLst>
  <p:sldIdLst>
    <p:sldId id="430" r:id="rId14"/>
    <p:sldId id="256" r:id="rId15"/>
    <p:sldId id="262" r:id="rId16"/>
    <p:sldId id="263" r:id="rId17"/>
    <p:sldId id="264" r:id="rId18"/>
    <p:sldId id="1154" r:id="rId19"/>
    <p:sldId id="1150" r:id="rId20"/>
    <p:sldId id="1151" r:id="rId21"/>
    <p:sldId id="1153" r:id="rId22"/>
    <p:sldId id="261" r:id="rId23"/>
    <p:sldId id="428" r:id="rId24"/>
    <p:sldId id="259" r:id="rId25"/>
    <p:sldId id="260" r:id="rId26"/>
    <p:sldId id="1297" r:id="rId27"/>
    <p:sldId id="1294" r:id="rId28"/>
    <p:sldId id="1295" r:id="rId29"/>
    <p:sldId id="1296" r:id="rId30"/>
    <p:sldId id="427" r:id="rId31"/>
    <p:sldId id="327" r:id="rId32"/>
    <p:sldId id="329" r:id="rId33"/>
    <p:sldId id="328" r:id="rId34"/>
    <p:sldId id="420" r:id="rId35"/>
    <p:sldId id="257" r:id="rId36"/>
    <p:sldId id="258" r:id="rId37"/>
    <p:sldId id="266" r:id="rId38"/>
    <p:sldId id="267" r:id="rId39"/>
    <p:sldId id="268" r:id="rId40"/>
    <p:sldId id="424" r:id="rId41"/>
    <p:sldId id="425" r:id="rId42"/>
    <p:sldId id="426" r:id="rId43"/>
    <p:sldId id="270" r:id="rId44"/>
    <p:sldId id="276" r:id="rId45"/>
    <p:sldId id="275" r:id="rId46"/>
    <p:sldId id="317" r:id="rId47"/>
    <p:sldId id="419" r:id="rId48"/>
    <p:sldId id="418" r:id="rId49"/>
    <p:sldId id="415" r:id="rId50"/>
    <p:sldId id="1290" r:id="rId51"/>
    <p:sldId id="1291" r:id="rId52"/>
    <p:sldId id="1292" r:id="rId53"/>
    <p:sldId id="1293" r:id="rId54"/>
    <p:sldId id="1287" r:id="rId55"/>
    <p:sldId id="1288" r:id="rId56"/>
    <p:sldId id="1289" r:id="rId57"/>
    <p:sldId id="1284" r:id="rId58"/>
    <p:sldId id="477" r:id="rId59"/>
    <p:sldId id="1285" r:id="rId60"/>
    <p:sldId id="1286" r:id="rId61"/>
    <p:sldId id="421" r:id="rId62"/>
    <p:sldId id="422" r:id="rId63"/>
    <p:sldId id="423" r:id="rId64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uiken, OJ (bscs)" initials="KO(" lastIdx="1" clrIdx="0">
    <p:extLst>
      <p:ext uri="{19B8F6BF-5375-455C-9EA6-DF929625EA0E}">
        <p15:presenceInfo xmlns:p15="http://schemas.microsoft.com/office/powerpoint/2012/main" userId="S::o.j.kuiken@umcg.nl::7d95d359-deaf-46e6-9ac3-e8cc8d414e4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282"/>
    <a:srgbClr val="092F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6327"/>
  </p:normalViewPr>
  <p:slideViewPr>
    <p:cSldViewPr snapToGrid="0" snapToObjects="1">
      <p:cViewPr varScale="1">
        <p:scale>
          <a:sx n="61" d="100"/>
          <a:sy n="61" d="100"/>
        </p:scale>
        <p:origin x="72" y="3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171" d="100"/>
          <a:sy n="171" d="100"/>
        </p:scale>
        <p:origin x="6552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commentAuthors" Target="commentAuthor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3-10-04T14:17:57.316" idx="1">
    <p:pos x="10" y="10"/>
    <p:text/>
    <p:extLst>
      <p:ext uri="{C676402C-5697-4E1C-873F-D02D1690AC5C}">
        <p15:threadingInfo xmlns:p15="http://schemas.microsoft.com/office/powerpoint/2012/main" timeZoneBias="-12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515105C7-6BC0-614A-801D-E4F9B60116E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0C89969-1EBC-7A4E-95C2-962EB0F19EE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4D09A-128C-7647-8C3E-479A0232F857}" type="datetimeFigureOut">
              <a:rPr lang="es-ES" smtClean="0"/>
              <a:t>08/10/2023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AD3CD75-7556-2649-8E2B-042BF8340F8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8629914-8DFE-C243-9B65-F7948CE7647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B7CB6-4070-AC49-85AD-E5BFD98B121D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09850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F1AB1D-62C5-4B95-A703-7CBA362A60D8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089C7-F306-43B8-A97D-8CD54247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9591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43907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3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" name="Google Shape;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84136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B0EE9E-52B8-AA4F-8DD5-ED0FB4E5CB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5353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5E190B-DB3A-562D-A163-725515EFC78E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A2C43D8-E23E-4694-8C3D-75EAE044C68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7C8D97-0CCE-B56C-228F-7B41F2B89E5E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A5003A3-BA8A-7CFE-4F3B-A9A7B049B08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C7B8C2-ADF4-499A-3CAC-15D9C3861125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810096-8056-4694-90C9-C123DCAF02AC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8FB2925-9F48-DB31-47DE-E24602DFF2BC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A416EEA-648A-6027-74E2-2D91F60894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94279A-1E6F-3DE0-9959-C10FC03386A3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vert="horz" lIns="0" tIns="0" rIns="0" bIns="0" anchor="b" anchorCtr="0">
            <a:noAutofit/>
          </a:bodyPr>
          <a:lstStyle/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96EEB5-94DF-4F24-AB97-20AB41DF622E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iberation Serif" pitchFamily="18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beration Serif" pitchFamily="18"/>
            </a:endParaRPr>
          </a:p>
        </p:txBody>
      </p:sp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E5BE28B-368A-FD31-F1E6-9CDC72D9C664}"/>
              </a:ext>
            </a:extLst>
          </p:cNvPr>
          <p:cNvSpPr>
            <a:spLocks noGrp="1" noRot="1" noChangeAspect="1" noResize="1"/>
          </p:cNvSpPr>
          <p:nvPr>
            <p:ph type="sldImg"/>
          </p:nvPr>
        </p:nvSpPr>
        <p:spPr>
          <a:xfrm>
            <a:off x="1107000" y="812520"/>
            <a:ext cx="5345280" cy="4008959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16DEDD-180D-FDDC-A2E2-DB91D236EC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 vert="horz"/>
          <a:lstStyle/>
          <a:p>
            <a:pPr rtl="0"/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F065F2-FDE1-4412-B0B2-1AE6F75E26F7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79519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582F002-206D-4184-B39E-C7D93CBC5980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011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SARAO is a National Facility managed by NRF.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Incorporates all national radio astronomy telescopes and programmes.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Best known for the MeerKAT Radio Telescope: a precursor instrument to the SKA, but also a powerful telescope in its own right.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Part of the Engineering Team at SARAO, more specifically the Electronics Team.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0" name="Google Shape;20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w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3.xml"/><Relationship Id="rId4" Type="http://schemas.openxmlformats.org/officeDocument/2006/relationships/image" Target="../media/image41.png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9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26.png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9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Master" Target="../slideMasters/slideMaster11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1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11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1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1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CD69BBC6-FEC8-9242-ADCE-EC93392AB526}"/>
              </a:ext>
            </a:extLst>
          </p:cNvPr>
          <p:cNvSpPr txBox="1">
            <a:spLocks/>
          </p:cNvSpPr>
          <p:nvPr userDrawn="1"/>
        </p:nvSpPr>
        <p:spPr>
          <a:xfrm>
            <a:off x="6096000" y="3445553"/>
            <a:ext cx="3238747" cy="111401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400" b="1" kern="1200">
                <a:solidFill>
                  <a:schemeClr val="bg1"/>
                </a:solidFill>
                <a:latin typeface="Roboto" panose="02000000000000000000" pitchFamily="2" charset="0"/>
                <a:ea typeface="Roboto" panose="02000000000000000000" pitchFamily="2" charset="0"/>
                <a:cs typeface="+mj-cs"/>
              </a:defRPr>
            </a:lvl1pPr>
          </a:lstStyle>
          <a:p>
            <a:r>
              <a:rPr lang="es-ES" dirty="0"/>
              <a:t>TITLE</a:t>
            </a:r>
          </a:p>
          <a:p>
            <a:endParaRPr lang="es-ES" dirty="0"/>
          </a:p>
          <a:p>
            <a:endParaRPr lang="es-ES" dirty="0"/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AUTHOR</a:t>
            </a:r>
          </a:p>
          <a:p>
            <a:r>
              <a:rPr lang="es-ES" sz="1200" b="0" dirty="0">
                <a:effectLst/>
                <a:latin typeface="Roboto" panose="02000000000000000000" pitchFamily="2" charset="0"/>
              </a:rPr>
              <a:t>PLACE DATE</a:t>
            </a:r>
          </a:p>
          <a:p>
            <a:endParaRPr lang="en-US" dirty="0"/>
          </a:p>
        </p:txBody>
      </p:sp>
      <p:pic>
        <p:nvPicPr>
          <p:cNvPr id="15" name="Imagen 14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5A6B1578-1DF2-0740-BAE4-BA0AF1D427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1553" y="241385"/>
            <a:ext cx="3753634" cy="17563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9068"/>
            <a:ext cx="2103120" cy="251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598" r="4853"/>
          <a:stretch/>
        </p:blipFill>
        <p:spPr>
          <a:xfrm>
            <a:off x="5233989" y="0"/>
            <a:ext cx="6960188" cy="64533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20164" y="2510635"/>
            <a:ext cx="8236352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220788" y="4002088"/>
            <a:ext cx="5105400" cy="66829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9282"/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 marL="9144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 marL="13716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 marL="1828800" indent="0">
              <a:buNone/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1220788" y="4849813"/>
            <a:ext cx="2465387" cy="79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83218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AAB9A-B586-D708-8772-FDC825D79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13EB4AF-62DD-C8CB-C6BD-6BAF8ADFEA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02D31-7188-71B7-DB06-119234D9B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E32AA9-EA3E-7874-2097-84AD3A7E53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AF9D8D-B61A-CE71-3313-1D483D5D9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577B22-7C5C-41C1-B826-66EFC8C91FA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1579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9F51-221F-4326-854F-744F989FA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1F0EE9-6DBA-42F6-A30D-3501718270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5C2B17-8603-44AB-BCE8-4C28D5749B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77885A-4798-435F-87EF-324DCEF7F2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1D722-FC58-4CC2-B1CF-9919FED0B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2895A5-9E3B-4845-B840-C40516ED9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35502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30FDE6-8F9D-414E-B918-9BCA5F09F7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E4573A-38ED-4817-843A-972CC5769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ED1DE0-9B26-4048-8637-EEDC19393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666A1E-237F-40D3-93C6-D65BD5081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FFC58-2A6E-4602-A652-24EF330EA6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107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D7CA9-99E6-41E7-945C-A6660CB681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7EB7E9-05AB-4877-A787-050AAEB54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E54CF5-2A97-4DDC-9E8F-84000938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56B2B-8A57-4837-93EA-67A23DF48C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B48756-B610-414F-9A9B-85BBAD003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84981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337BA4A-B024-42C0-AEE3-721B228F8259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29E6EA7-E7F1-42F0-95B8-1B1A5A465AF6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5D040-4FD6-4BA1-AC81-B5CFF26CC6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70" r="14286"/>
          <a:stretch/>
        </p:blipFill>
        <p:spPr>
          <a:xfrm>
            <a:off x="267162" y="1074421"/>
            <a:ext cx="11341741" cy="4233245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7162" y="5343837"/>
            <a:ext cx="53848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ORNL is managed by UT-Battelle, LLC </a:t>
            </a:r>
            <a:b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r>
              <a:rPr lang="en-US" sz="1200" b="0" dirty="0">
                <a:solidFill>
                  <a:schemeClr val="tx1"/>
                </a:solidFill>
                <a:latin typeface="Century Gothic" panose="020B0502020202020204" pitchFamily="34" charset="0"/>
              </a:rPr>
              <a:t>for the US Department of Energy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1E8798D-8DC1-4F66-BD16-7083682BED34}"/>
              </a:ext>
            </a:extLst>
          </p:cNvPr>
          <p:cNvSpPr/>
          <p:nvPr userDrawn="1"/>
        </p:nvSpPr>
        <p:spPr>
          <a:xfrm>
            <a:off x="11608905" y="2"/>
            <a:ext cx="583097" cy="530766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28738" y="1388963"/>
            <a:ext cx="10864905" cy="560153"/>
          </a:xfrm>
        </p:spPr>
        <p:txBody>
          <a:bodyPr/>
          <a:lstStyle>
            <a:lvl1pPr algn="l">
              <a:defRPr sz="3200" b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 userDrawn="1">
            <p:ph type="subTitle" idx="1"/>
          </p:nvPr>
        </p:nvSpPr>
        <p:spPr>
          <a:xfrm>
            <a:off x="447482" y="2928830"/>
            <a:ext cx="6253535" cy="1808175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739961D-E2BA-492C-BC48-01E29F648BCC}"/>
              </a:ext>
            </a:extLst>
          </p:cNvPr>
          <p:cNvSpPr/>
          <p:nvPr userDrawn="1"/>
        </p:nvSpPr>
        <p:spPr>
          <a:xfrm>
            <a:off x="6096000" y="5307667"/>
            <a:ext cx="6096000" cy="1550335"/>
          </a:xfrm>
          <a:prstGeom prst="rect">
            <a:avLst/>
          </a:prstGeom>
          <a:solidFill>
            <a:srgbClr val="BFBFB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F9A2B3-A685-470B-9190-7D6FE9C16A6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741" y="5386774"/>
            <a:ext cx="2161284" cy="3968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F44590-B596-4A93-8D86-6F9A318AF1B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6569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620">
          <p15:clr>
            <a:srgbClr val="FBAE40"/>
          </p15:clr>
        </p15:guide>
      </p15:sldGuideLst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057" y="1371601"/>
            <a:ext cx="11372771" cy="4247957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3pPr>
            <a:lvl4pPr>
              <a:buClr>
                <a:schemeClr val="tx1"/>
              </a:buClr>
              <a:defRPr>
                <a:latin typeface="+mn-lt"/>
                <a:cs typeface="Arial" panose="020B0604020202020204" pitchFamily="34" charset="0"/>
              </a:defRPr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50838258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6DB55031-6CBC-4BE4-8563-DD69C0E4F9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65" t="2732" r="4700" b="924"/>
          <a:stretch/>
        </p:blipFill>
        <p:spPr>
          <a:xfrm>
            <a:off x="6086831" y="1078994"/>
            <a:ext cx="5568919" cy="4301977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36C8C473-D781-4047-9817-78BBBB4E8673}"/>
              </a:ext>
            </a:extLst>
          </p:cNvPr>
          <p:cNvSpPr/>
          <p:nvPr userDrawn="1"/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bg2">
              <a:lumMod val="6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679D6E9-7CB6-4816-BA71-A98C108727C8}"/>
              </a:ext>
            </a:extLst>
          </p:cNvPr>
          <p:cNvSpPr/>
          <p:nvPr userDrawn="1"/>
        </p:nvSpPr>
        <p:spPr>
          <a:xfrm>
            <a:off x="274321" y="1078994"/>
            <a:ext cx="5812511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F2F47A-E421-4CE0-A746-76A8C436B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768" y="1352481"/>
            <a:ext cx="5413469" cy="48013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5">
            <a:extLst>
              <a:ext uri="{FF2B5EF4-FFF2-40B4-BE49-F238E27FC236}">
                <a16:creationId xmlns:a16="http://schemas.microsoft.com/office/drawing/2014/main" id="{6068FB31-3CF5-496E-BC0D-61D682234A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12218" y="2688199"/>
            <a:ext cx="5431021" cy="2456231"/>
          </a:xfrm>
        </p:spPr>
        <p:txBody>
          <a:bodyPr/>
          <a:lstStyle>
            <a:lvl1pPr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8ACC93F-6123-3F49-8C15-4A811AF8B7BB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3CC9B5-CED7-4937-B550-93909B189247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7C09ADF-6A42-46CF-A9A5-D7059B139E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5973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1444753"/>
            <a:ext cx="5507832" cy="4194420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1444753"/>
            <a:ext cx="5504688" cy="4194420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5952994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9768" y="1444752"/>
            <a:ext cx="5507832" cy="821190"/>
          </a:xfrm>
        </p:spPr>
        <p:txBody>
          <a:bodyPr anchor="b"/>
          <a:lstStyle>
            <a:lvl1pPr marL="0" indent="0">
              <a:lnSpc>
                <a:spcPct val="95000"/>
              </a:lnSpc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9768" y="2265944"/>
            <a:ext cx="5507832" cy="337322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 sz="1600">
                <a:latin typeface="+mn-lt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444752"/>
            <a:ext cx="5504688" cy="821190"/>
          </a:xfrm>
        </p:spPr>
        <p:txBody>
          <a:bodyPr anchor="b"/>
          <a:lstStyle>
            <a:lvl1pPr marL="0" indent="0">
              <a:lnSpc>
                <a:spcPct val="95000"/>
              </a:lnSpc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265944"/>
            <a:ext cx="5504688" cy="337322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+mn-lt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+mn-lt"/>
              </a:defRPr>
            </a:lvl2pPr>
            <a:lvl3pPr>
              <a:lnSpc>
                <a:spcPct val="95000"/>
              </a:lnSpc>
              <a:buClr>
                <a:schemeClr val="tx1"/>
              </a:buClr>
              <a:defRPr sz="1600">
                <a:latin typeface="+mn-lt"/>
              </a:defRPr>
            </a:lvl3pPr>
            <a:lvl4pPr>
              <a:lnSpc>
                <a:spcPct val="95000"/>
              </a:lnSpc>
              <a:buClr>
                <a:schemeClr val="tx1"/>
              </a:buClr>
              <a:defRPr sz="1400">
                <a:latin typeface="+mn-lt"/>
              </a:defRPr>
            </a:lvl4pPr>
            <a:lvl5pPr marL="1482725" indent="-222250">
              <a:lnSpc>
                <a:spcPct val="95000"/>
              </a:lnSpc>
              <a:buClr>
                <a:schemeClr val="tx1"/>
              </a:buClr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4196411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425236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137519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idebar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634792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C001F-091E-2728-B31A-A5AEE847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19D81A-BC43-FC69-2A1D-135463411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2ED629-B37D-ADCC-8498-036FAD1C58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50B4E-E0A5-D637-4540-F130BE908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81171-CFE0-9D55-0028-D547E1101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BFDE14-60D1-4153-951D-507A67808F7C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28760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0425" y="1444752"/>
            <a:ext cx="5393905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0425" y="2265944"/>
            <a:ext cx="5393905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lnSpc>
                <a:spcPct val="95000"/>
              </a:lnSpc>
              <a:buClr>
                <a:schemeClr val="tx1"/>
              </a:buClr>
              <a:defRPr sz="1800"/>
            </a:lvl1pPr>
            <a:lvl2pPr>
              <a:lnSpc>
                <a:spcPct val="95000"/>
              </a:lnSpc>
              <a:buClr>
                <a:schemeClr val="tx1"/>
              </a:buClr>
              <a:defRPr sz="1600"/>
            </a:lvl2pPr>
            <a:lvl3pPr>
              <a:lnSpc>
                <a:spcPct val="95000"/>
              </a:lnSpc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89343" y="1444752"/>
            <a:ext cx="5388864" cy="821190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89343" y="2270334"/>
            <a:ext cx="5388864" cy="3813071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lnSpc>
                <a:spcPct val="95000"/>
              </a:lnSpc>
              <a:buClr>
                <a:schemeClr val="tx1"/>
              </a:buClr>
              <a:defRPr sz="1800"/>
            </a:lvl1pPr>
            <a:lvl2pPr>
              <a:lnSpc>
                <a:spcPct val="95000"/>
              </a:lnSpc>
              <a:buClr>
                <a:schemeClr val="tx1"/>
              </a:buClr>
              <a:defRPr sz="1600"/>
            </a:lvl2pPr>
            <a:lvl3pPr>
              <a:lnSpc>
                <a:spcPct val="95000"/>
              </a:lnSpc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22822106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3 content boxes with reverse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8" y="274321"/>
            <a:ext cx="11504904" cy="501676"/>
          </a:xfrm>
        </p:spPr>
        <p:txBody>
          <a:bodyPr/>
          <a:lstStyle>
            <a:lvl1pPr>
              <a:lnSpc>
                <a:spcPct val="95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2265" y="1444753"/>
            <a:ext cx="353933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2265" y="2139507"/>
            <a:ext cx="353933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buFont typeface="Arial" panose="020B0604020202020204" pitchFamily="34" charset="0"/>
              <a:buChar char="•"/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96991" y="1444753"/>
            <a:ext cx="353731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296991" y="2143898"/>
            <a:ext cx="353731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49D91D4C-0C90-4594-94C2-E939B6EF57C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27327" y="1444753"/>
            <a:ext cx="3537319" cy="699145"/>
          </a:xfrm>
          <a:solidFill>
            <a:schemeClr val="tx2"/>
          </a:solidFill>
          <a:ln w="12700">
            <a:solidFill>
              <a:schemeClr val="tx2"/>
            </a:solidFill>
          </a:ln>
        </p:spPr>
        <p:txBody>
          <a:bodyPr tIns="91440" bIns="91440" anchor="b"/>
          <a:lstStyle>
            <a:lvl1pPr marL="0" indent="0">
              <a:lnSpc>
                <a:spcPct val="95000"/>
              </a:lnSpc>
              <a:buNone/>
              <a:defRPr sz="1800" b="0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E1A87D9D-30BD-4BC1-AB79-1F900F87185B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8027327" y="2143898"/>
            <a:ext cx="3537319" cy="3939508"/>
          </a:xfrm>
          <a:ln w="12700">
            <a:gradFill flip="none" rotWithShape="1">
              <a:gsLst>
                <a:gs pos="0">
                  <a:schemeClr val="bg1">
                    <a:alpha val="0"/>
                  </a:schemeClr>
                </a:gs>
                <a:gs pos="100000">
                  <a:schemeClr val="tx2"/>
                </a:gs>
              </a:gsLst>
              <a:lin ang="16200000" scaled="1"/>
              <a:tileRect/>
            </a:gradFill>
          </a:ln>
        </p:spPr>
        <p:txBody>
          <a:bodyPr tIns="91440" bIns="91440"/>
          <a:lstStyle>
            <a:lvl1pPr>
              <a:buClr>
                <a:schemeClr val="tx1"/>
              </a:buClr>
              <a:defRPr sz="1800"/>
            </a:lvl1pPr>
            <a:lvl2pPr>
              <a:buClr>
                <a:schemeClr val="tx1"/>
              </a:buClr>
              <a:defRPr sz="1600"/>
            </a:lvl2pPr>
            <a:lvl3pPr>
              <a:buClr>
                <a:schemeClr val="tx1"/>
              </a:buClr>
              <a:defRPr sz="1400"/>
            </a:lvl3pPr>
            <a:lvl4pPr>
              <a:buClr>
                <a:schemeClr val="tx1"/>
              </a:buClr>
              <a:defRPr sz="1200"/>
            </a:lvl4pPr>
            <a:lvl5pPr marL="1482725" indent="-222250">
              <a:buClr>
                <a:schemeClr val="tx1"/>
              </a:buClr>
              <a:defRPr lang="en-US" sz="14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09692126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4"/>
            <a:ext cx="5821680" cy="4228673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5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80" y="1275790"/>
            <a:ext cx="5537405" cy="911019"/>
          </a:xfrm>
        </p:spPr>
        <p:txBody>
          <a:bodyPr/>
          <a:lstStyle>
            <a:lvl1pPr>
              <a:lnSpc>
                <a:spcPct val="95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217" y="2434852"/>
            <a:ext cx="5512904" cy="2709579"/>
          </a:xfrm>
        </p:spPr>
        <p:txBody>
          <a:bodyPr/>
          <a:lstStyle>
            <a:lvl1pPr>
              <a:lnSpc>
                <a:spcPct val="95000"/>
              </a:lnSpc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lnSpc>
                <a:spcPct val="95000"/>
              </a:lnSpc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078994"/>
            <a:ext cx="5512904" cy="42286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3439C5-4231-ED43-91B8-86779195C116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29C1BABE-6AB9-4F04-A1D6-C28E4287362E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2587E3B-57BC-4B9E-9BA0-707BE07CB94C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0A21945-2BB3-4CE6-AA63-28E4BBC649C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41413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k green picture layou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272F0CA-07C0-447D-AD25-74BF79400D69}"/>
              </a:ext>
            </a:extLst>
          </p:cNvPr>
          <p:cNvSpPr/>
          <p:nvPr userDrawn="1"/>
        </p:nvSpPr>
        <p:spPr>
          <a:xfrm>
            <a:off x="274320" y="1078992"/>
            <a:ext cx="5821680" cy="5779008"/>
          </a:xfrm>
          <a:prstGeom prst="rect">
            <a:avLst/>
          </a:prstGeom>
          <a:solidFill>
            <a:srgbClr val="CFCFCF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EFBA5C8-999C-4371-9C2C-0AE38B43EC45}"/>
              </a:ext>
            </a:extLst>
          </p:cNvPr>
          <p:cNvSpPr/>
          <p:nvPr userDrawn="1"/>
        </p:nvSpPr>
        <p:spPr>
          <a:xfrm>
            <a:off x="6096000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5307665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5307665 h 6858000"/>
              <a:gd name="connsiteX6" fmla="*/ 5512903 w 6096000"/>
              <a:gd name="connsiteY6" fmla="*/ 53076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5307665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5307665"/>
                </a:lnTo>
                <a:lnTo>
                  <a:pt x="5512903" y="5307665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8080" y="1275789"/>
            <a:ext cx="5537405" cy="867930"/>
          </a:xfrm>
        </p:spPr>
        <p:txBody>
          <a:bodyPr/>
          <a:lstStyle>
            <a:lvl1pPr>
              <a:lnSpc>
                <a:spcPct val="90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2217" y="2477531"/>
            <a:ext cx="5512904" cy="4139078"/>
          </a:xfrm>
        </p:spPr>
        <p:txBody>
          <a:bodyPr/>
          <a:lstStyle>
            <a:lvl1pPr>
              <a:lnSpc>
                <a:spcPct val="90000"/>
              </a:lnSpc>
              <a:buClr>
                <a:schemeClr val="tx1"/>
              </a:buClr>
              <a:defRPr sz="2000">
                <a:latin typeface="Century Gothic" panose="020B0502020202020204" pitchFamily="34" charset="0"/>
              </a:defRPr>
            </a:lvl1pPr>
            <a:lvl2pPr>
              <a:lnSpc>
                <a:spcPct val="90000"/>
              </a:lnSpc>
              <a:buClr>
                <a:schemeClr val="tx1"/>
              </a:buClr>
              <a:defRPr sz="1800">
                <a:latin typeface="Century Gothic" panose="020B0502020202020204" pitchFamily="34" charset="0"/>
              </a:defRPr>
            </a:lvl2pPr>
            <a:lvl3pPr>
              <a:defRPr sz="1600"/>
            </a:lvl3pPr>
            <a:lvl4pPr>
              <a:defRPr sz="1400"/>
            </a:lvl4pPr>
            <a:lvl5pPr marL="1482725" indent="-222250">
              <a:defRPr lang="en-US" sz="16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095999" y="1078994"/>
            <a:ext cx="5512904" cy="422867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0DB01C-0316-7441-9D7D-F96D7A49FEAC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732E67AB-06CD-417E-82A6-C485A480337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75B9F43-3CEE-446F-8E35-BC213A599756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8DF9A1-5042-4686-969C-CF4B11C610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446022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picture layou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D81066A-C24A-4E74-9351-F12B6561E2D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74322" y="0"/>
            <a:ext cx="11334583" cy="6344402"/>
          </a:xfrm>
          <a:ln>
            <a:noFill/>
          </a:ln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1C2A179-EA72-4D9C-8B5A-60C726FDCDB1}"/>
              </a:ext>
            </a:extLst>
          </p:cNvPr>
          <p:cNvSpPr/>
          <p:nvPr userDrawn="1"/>
        </p:nvSpPr>
        <p:spPr>
          <a:xfrm>
            <a:off x="6095999" y="-1"/>
            <a:ext cx="6096000" cy="6858000"/>
          </a:xfrm>
          <a:custGeom>
            <a:avLst/>
            <a:gdLst>
              <a:gd name="connsiteX0" fmla="*/ 5512903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344401 h 6858000"/>
              <a:gd name="connsiteX3" fmla="*/ 6096000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6344401 h 6858000"/>
              <a:gd name="connsiteX6" fmla="*/ 5512903 w 6096000"/>
              <a:gd name="connsiteY6" fmla="*/ 634440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5512903" y="0"/>
                </a:moveTo>
                <a:lnTo>
                  <a:pt x="6096000" y="0"/>
                </a:lnTo>
                <a:lnTo>
                  <a:pt x="6096000" y="6344401"/>
                </a:lnTo>
                <a:lnTo>
                  <a:pt x="6096000" y="6858000"/>
                </a:lnTo>
                <a:lnTo>
                  <a:pt x="0" y="6858000"/>
                </a:lnTo>
                <a:lnTo>
                  <a:pt x="0" y="6344401"/>
                </a:lnTo>
                <a:lnTo>
                  <a:pt x="5512903" y="6344401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41CE25A-AEE2-4B84-B230-E61FBB5916C0}"/>
              </a:ext>
            </a:extLst>
          </p:cNvPr>
          <p:cNvSpPr/>
          <p:nvPr userDrawn="1"/>
        </p:nvSpPr>
        <p:spPr>
          <a:xfrm>
            <a:off x="0" y="6344404"/>
            <a:ext cx="274320" cy="510909"/>
          </a:xfrm>
          <a:prstGeom prst="rect">
            <a:avLst/>
          </a:prstGeom>
          <a:solidFill>
            <a:srgbClr val="397D5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769" y="274321"/>
            <a:ext cx="11000232" cy="501676"/>
          </a:xfrm>
        </p:spPr>
        <p:txBody>
          <a:bodyPr/>
          <a:lstStyle>
            <a:lvl1pPr>
              <a:lnSpc>
                <a:spcPct val="95000"/>
              </a:lnSpc>
              <a:defRPr sz="2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Rectangle 256">
            <a:extLst>
              <a:ext uri="{FF2B5EF4-FFF2-40B4-BE49-F238E27FC236}">
                <a16:creationId xmlns:a16="http://schemas.microsoft.com/office/drawing/2014/main" id="{50787286-CD5D-43D9-B8DA-70C3358DC829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0283" y="647700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F53D30EF-56FE-412C-8B5E-E1FEDC6BE58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1D7D10-50EE-4EC8-8429-7F10D50FDF8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6474106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2224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1" y="1435553"/>
            <a:ext cx="5840756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6351586" y="1435553"/>
            <a:ext cx="5840415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0" y="948037"/>
            <a:ext cx="583867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6351586" y="948037"/>
            <a:ext cx="584041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80804" y="966165"/>
            <a:ext cx="5815195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0804" y="1517523"/>
            <a:ext cx="5815195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6357345" y="966165"/>
            <a:ext cx="5811876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6357345" y="1517523"/>
            <a:ext cx="5811876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9895" y="400521"/>
            <a:ext cx="9999324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C1D583F3-A626-4386-A514-ABEE74ACAA93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363F72F-D8C5-4724-B209-B51C0502E70D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D2AAD89-B12B-45CD-B15D-8478AE5BEF2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55431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0" y="1435553"/>
            <a:ext cx="3868139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4299091" y="1435553"/>
            <a:ext cx="3867912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8323860" y="1435553"/>
            <a:ext cx="3868139" cy="5224413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1" y="948037"/>
            <a:ext cx="3866759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4299089" y="948037"/>
            <a:ext cx="3867912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8323861" y="948037"/>
            <a:ext cx="3885931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000" y="966165"/>
            <a:ext cx="3833880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 baseline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3833880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4312017" y="966165"/>
            <a:ext cx="3831692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4319831" y="1517904"/>
            <a:ext cx="3831692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8337940" y="966165"/>
            <a:ext cx="3797323" cy="457200"/>
          </a:xfrm>
          <a:noFill/>
          <a:ln w="12700">
            <a:noFill/>
          </a:ln>
        </p:spPr>
        <p:txBody>
          <a:bodyPr tIns="91440" bIns="9144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8345755" y="1517904"/>
            <a:ext cx="3797323" cy="411035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45319" indent="-129779">
              <a:lnSpc>
                <a:spcPct val="90000"/>
              </a:lnSpc>
              <a:buFont typeface="Century Gothic" panose="020B0502020202020204" pitchFamily="34" charset="0"/>
              <a:buChar char="•"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9896" y="405256"/>
            <a:ext cx="9936760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6" name="Rectangle 256">
            <a:extLst>
              <a:ext uri="{FF2B5EF4-FFF2-40B4-BE49-F238E27FC236}">
                <a16:creationId xmlns:a16="http://schemas.microsoft.com/office/drawing/2014/main" id="{7312AC61-61BF-4F96-99DC-555BD73A05FA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8011069" y="6546080"/>
            <a:ext cx="3860800" cy="182562"/>
          </a:xfrm>
          <a:prstGeom prst="rect">
            <a:avLst/>
          </a:prstGeom>
          <a:ln/>
        </p:spPr>
        <p:txBody>
          <a:bodyPr anchor="ctr"/>
          <a:lstStyle/>
          <a:p>
            <a:pPr algn="r">
              <a:lnSpc>
                <a:spcPct val="90000"/>
              </a:lnSpc>
            </a:pPr>
            <a:r>
              <a:rPr lang="en-US" sz="750" dirty="0">
                <a:solidFill>
                  <a:srgbClr val="BFBFBF"/>
                </a:solidFill>
                <a:latin typeface="+mn-lt"/>
                <a:cs typeface="Arial" pitchFamily="34" charset="0"/>
              </a:rPr>
              <a:t> 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58A5E570-6CEB-41E7-8D0B-3A8F71C0DC0C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801B422-8DF5-45CF-9477-2F7F2A9A0FF4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3BBF1765-1FC6-4B2E-978F-E2CE306D8F5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118701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3 section science high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DD431D86-B4F2-4178-9479-C223044E67E1}"/>
              </a:ext>
            </a:extLst>
          </p:cNvPr>
          <p:cNvSpPr/>
          <p:nvPr userDrawn="1"/>
        </p:nvSpPr>
        <p:spPr>
          <a:xfrm>
            <a:off x="274322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A568B759-9EAF-4F57-B09C-A71D9D5B516C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278817" y="966459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DC80716-D7F2-40BD-B894-87B7C5521D93}"/>
              </a:ext>
            </a:extLst>
          </p:cNvPr>
          <p:cNvSpPr/>
          <p:nvPr userDrawn="1"/>
        </p:nvSpPr>
        <p:spPr>
          <a:xfrm>
            <a:off x="274321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9772E6C0-3363-4678-BD7B-839981CFEC1B}"/>
              </a:ext>
            </a:extLst>
          </p:cNvPr>
          <p:cNvSpPr/>
          <p:nvPr userDrawn="1"/>
        </p:nvSpPr>
        <p:spPr>
          <a:xfrm>
            <a:off x="3288611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81C044-83B1-4BEC-A2A0-51CA4BF72CE4}"/>
              </a:ext>
            </a:extLst>
          </p:cNvPr>
          <p:cNvSpPr/>
          <p:nvPr userDrawn="1"/>
        </p:nvSpPr>
        <p:spPr>
          <a:xfrm>
            <a:off x="3288611" y="948037"/>
            <a:ext cx="2874805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04C995C-9C57-406C-A69D-7613F8F47165}"/>
              </a:ext>
            </a:extLst>
          </p:cNvPr>
          <p:cNvSpPr/>
          <p:nvPr userDrawn="1"/>
        </p:nvSpPr>
        <p:spPr>
          <a:xfrm>
            <a:off x="6302902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526A7F5-6E08-49A4-A894-85B35B49A075}"/>
              </a:ext>
            </a:extLst>
          </p:cNvPr>
          <p:cNvSpPr/>
          <p:nvPr userDrawn="1"/>
        </p:nvSpPr>
        <p:spPr>
          <a:xfrm>
            <a:off x="6302902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5F09E4-91A6-437A-BED4-ED7995D473E7}"/>
              </a:ext>
            </a:extLst>
          </p:cNvPr>
          <p:cNvSpPr/>
          <p:nvPr userDrawn="1"/>
        </p:nvSpPr>
        <p:spPr>
          <a:xfrm>
            <a:off x="9317194" y="1434925"/>
            <a:ext cx="2874807" cy="5201594"/>
          </a:xfrm>
          <a:prstGeom prst="rect">
            <a:avLst/>
          </a:prstGeom>
          <a:gradFill flip="none" rotWithShape="1">
            <a:gsLst>
              <a:gs pos="52000">
                <a:schemeClr val="bg1">
                  <a:lumMod val="95000"/>
                </a:schemeClr>
              </a:gs>
              <a:gs pos="0">
                <a:schemeClr val="bg2">
                  <a:alpha val="0"/>
                </a:schemeClr>
              </a:gs>
              <a:gs pos="100000">
                <a:srgbClr val="CFCFCF"/>
              </a:gs>
            </a:gsLst>
            <a:lin ang="16200000" scaled="1"/>
            <a:tileRect/>
          </a:gra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6192D3D3-2A2D-4482-B3F5-B0CBCD39D93A}"/>
              </a:ext>
            </a:extLst>
          </p:cNvPr>
          <p:cNvSpPr/>
          <p:nvPr userDrawn="1"/>
        </p:nvSpPr>
        <p:spPr>
          <a:xfrm>
            <a:off x="9317194" y="948037"/>
            <a:ext cx="2874807" cy="4868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62AD586E-7375-402D-9BA8-7C07EB8240E8}"/>
              </a:ext>
            </a:extLst>
          </p:cNvPr>
          <p:cNvSpPr>
            <a:spLocks noGrp="1"/>
          </p:cNvSpPr>
          <p:nvPr userDrawn="1">
            <p:ph sz="half" idx="2"/>
          </p:nvPr>
        </p:nvSpPr>
        <p:spPr>
          <a:xfrm>
            <a:off x="283464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27435" indent="-16906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1200"/>
            </a:lvl2pPr>
            <a:lvl3pPr marL="685800" indent="-170260">
              <a:lnSpc>
                <a:spcPct val="90000"/>
              </a:lnSpc>
              <a:buFont typeface="Century Gothic" panose="020B0502020202020204" pitchFamily="34" charset="0"/>
              <a:buChar char="•"/>
              <a:tabLst/>
              <a:defRPr sz="1050"/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buFont typeface="Arial" panose="020B0604020202020204" pitchFamily="34" charset="0"/>
              <a:buChar char="•"/>
              <a:defRPr sz="105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2A49DFE2-905F-42AB-9CE1-CCCD2BB9576B}"/>
              </a:ext>
            </a:extLst>
          </p:cNvPr>
          <p:cNvSpPr>
            <a:spLocks noGrp="1"/>
          </p:cNvSpPr>
          <p:nvPr userDrawn="1">
            <p:ph type="body" sz="quarter" idx="3"/>
          </p:nvPr>
        </p:nvSpPr>
        <p:spPr>
          <a:xfrm>
            <a:off x="3283917" y="969264"/>
            <a:ext cx="2881524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5">
            <a:extLst>
              <a:ext uri="{FF2B5EF4-FFF2-40B4-BE49-F238E27FC236}">
                <a16:creationId xmlns:a16="http://schemas.microsoft.com/office/drawing/2014/main" id="{AF1555CB-15BC-4181-B741-965A19E6BA91}"/>
              </a:ext>
            </a:extLst>
          </p:cNvPr>
          <p:cNvSpPr>
            <a:spLocks noGrp="1"/>
          </p:cNvSpPr>
          <p:nvPr userDrawn="1">
            <p:ph sz="quarter" idx="4"/>
          </p:nvPr>
        </p:nvSpPr>
        <p:spPr>
          <a:xfrm>
            <a:off x="3305379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>
              <a:lnSpc>
                <a:spcPct val="90000"/>
              </a:lnSpc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9" name="Text Placeholder 4">
            <a:extLst>
              <a:ext uri="{FF2B5EF4-FFF2-40B4-BE49-F238E27FC236}">
                <a16:creationId xmlns:a16="http://schemas.microsoft.com/office/drawing/2014/main" id="{21FF3A3E-474D-4F1F-9B01-4428215B857D}"/>
              </a:ext>
            </a:extLst>
          </p:cNvPr>
          <p:cNvSpPr>
            <a:spLocks noGrp="1"/>
          </p:cNvSpPr>
          <p:nvPr userDrawn="1">
            <p:ph type="body" sz="quarter" idx="10"/>
          </p:nvPr>
        </p:nvSpPr>
        <p:spPr>
          <a:xfrm>
            <a:off x="6304923" y="969264"/>
            <a:ext cx="2868091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Content Placeholder 5">
            <a:extLst>
              <a:ext uri="{FF2B5EF4-FFF2-40B4-BE49-F238E27FC236}">
                <a16:creationId xmlns:a16="http://schemas.microsoft.com/office/drawing/2014/main" id="{EDB166DE-69D8-4E82-A304-FF11CEBD23D7}"/>
              </a:ext>
            </a:extLst>
          </p:cNvPr>
          <p:cNvSpPr>
            <a:spLocks noGrp="1"/>
          </p:cNvSpPr>
          <p:nvPr userDrawn="1">
            <p:ph sz="quarter" idx="11"/>
          </p:nvPr>
        </p:nvSpPr>
        <p:spPr>
          <a:xfrm>
            <a:off x="6312952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A1CB721-FBCB-4DC7-9C2A-15C90E984F90}"/>
              </a:ext>
            </a:extLst>
          </p:cNvPr>
          <p:cNvSpPr/>
          <p:nvPr userDrawn="1"/>
        </p:nvSpPr>
        <p:spPr>
          <a:xfrm>
            <a:off x="2169897" y="320042"/>
            <a:ext cx="10022103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4290" tIns="34290" rIns="3429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" name="Title 1">
            <a:extLst>
              <a:ext uri="{FF2B5EF4-FFF2-40B4-BE49-F238E27FC236}">
                <a16:creationId xmlns:a16="http://schemas.microsoft.com/office/drawing/2014/main" id="{9FDFB4D2-95C3-44FB-85E0-FB87B96D0DC8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2169896" y="405256"/>
            <a:ext cx="9936493" cy="341632"/>
          </a:xfrm>
        </p:spPr>
        <p:txBody>
          <a:bodyPr anchor="ctr"/>
          <a:lstStyle>
            <a:lvl1pPr>
              <a:lnSpc>
                <a:spcPct val="90000"/>
              </a:lnSpc>
              <a:defRPr sz="1800" b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Rectangle 6">
            <a:extLst>
              <a:ext uri="{FF2B5EF4-FFF2-40B4-BE49-F238E27FC236}">
                <a16:creationId xmlns:a16="http://schemas.microsoft.com/office/drawing/2014/main" id="{F20E070A-FF02-490F-91F7-767E82133AD8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29779">
              <a:lnSpc>
                <a:spcPct val="90000"/>
              </a:lnSpc>
              <a:tabLst>
                <a:tab pos="172641" algn="l"/>
              </a:tabLst>
              <a:defRPr/>
            </a:pPr>
            <a:fld id="{040BB257-551A-4736-B50F-DCF1BA034C06}" type="slidenum">
              <a:rPr lang="en-US" sz="675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29779">
                <a:lnSpc>
                  <a:spcPct val="90000"/>
                </a:lnSpc>
                <a:tabLst>
                  <a:tab pos="172641" algn="l"/>
                </a:tabLst>
                <a:defRPr/>
              </a:pPr>
              <a:t>‹#›</a:t>
            </a:fld>
            <a:endParaRPr lang="en-US" sz="675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757D323C-D2DD-42C4-81D6-6224EE035EE4}"/>
              </a:ext>
            </a:extLst>
          </p:cNvPr>
          <p:cNvSpPr>
            <a:spLocks noGrp="1"/>
          </p:cNvSpPr>
          <p:nvPr userDrawn="1">
            <p:ph type="body" sz="quarter" idx="12"/>
          </p:nvPr>
        </p:nvSpPr>
        <p:spPr>
          <a:xfrm>
            <a:off x="9312498" y="969264"/>
            <a:ext cx="2879503" cy="457200"/>
          </a:xfrm>
          <a:noFill/>
          <a:ln w="12700">
            <a:noFill/>
          </a:ln>
        </p:spPr>
        <p:txBody>
          <a:bodyPr lIns="91440" tIns="45720" rIns="91440" bIns="45720" anchor="ctr"/>
          <a:lstStyle>
            <a:lvl1pPr marL="0" indent="0">
              <a:lnSpc>
                <a:spcPct val="90000"/>
              </a:lnSpc>
              <a:buNone/>
              <a:defRPr sz="1500" b="0">
                <a:solidFill>
                  <a:schemeClr val="bg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5">
            <a:extLst>
              <a:ext uri="{FF2B5EF4-FFF2-40B4-BE49-F238E27FC236}">
                <a16:creationId xmlns:a16="http://schemas.microsoft.com/office/drawing/2014/main" id="{6D6262AB-5413-4C3B-B769-39B07A6E5626}"/>
              </a:ext>
            </a:extLst>
          </p:cNvPr>
          <p:cNvSpPr>
            <a:spLocks noGrp="1"/>
          </p:cNvSpPr>
          <p:nvPr userDrawn="1">
            <p:ph sz="quarter" idx="13"/>
          </p:nvPr>
        </p:nvSpPr>
        <p:spPr>
          <a:xfrm>
            <a:off x="9331939" y="1517904"/>
            <a:ext cx="2843784" cy="5010912"/>
          </a:xfrm>
          <a:ln w="12700">
            <a:noFill/>
          </a:ln>
        </p:spPr>
        <p:txBody>
          <a:bodyPr tIns="45720" bIns="91440"/>
          <a:lstStyle>
            <a:lvl1pPr marL="170260" indent="-170260">
              <a:lnSpc>
                <a:spcPct val="90000"/>
              </a:lnSpc>
              <a:buFont typeface="Century Gothic" panose="020B0502020202020204" pitchFamily="34" charset="0"/>
              <a:buChar char="•"/>
              <a:defRPr sz="1350"/>
            </a:lvl1pPr>
            <a:lvl2pPr marL="472679" indent="-214313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lang="en-US" sz="120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2pPr>
            <a:lvl3pPr marL="729853" indent="-214313">
              <a:lnSpc>
                <a:spcPct val="90000"/>
              </a:lnSpc>
              <a:buFont typeface="Century Gothic" panose="020B0502020202020204" pitchFamily="34" charset="0"/>
              <a:buChar char="•"/>
              <a:defRPr lang="en-US" sz="1050" kern="1200" dirty="0">
                <a:solidFill>
                  <a:schemeClr val="tx1"/>
                </a:solidFill>
                <a:latin typeface="Century Gothic" panose="020B0502020202020204" pitchFamily="34" charset="0"/>
                <a:ea typeface="+mn-ea"/>
                <a:cs typeface="+mn-cs"/>
              </a:defRPr>
            </a:lvl3pPr>
            <a:lvl4pPr marL="858441" indent="-129779">
              <a:lnSpc>
                <a:spcPct val="90000"/>
              </a:lnSpc>
              <a:buSzPct val="90000"/>
              <a:buFont typeface="Century Gothic" panose="020B0502020202020204" pitchFamily="34" charset="0"/>
              <a:buChar char="–"/>
              <a:defRPr sz="900"/>
            </a:lvl4pPr>
            <a:lvl5pPr marL="1112044" indent="-166688">
              <a:lnSpc>
                <a:spcPct val="90000"/>
              </a:lnSpc>
              <a:defRPr lang="en-US" sz="105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87BB4B-352F-40F3-92C4-449A98607320}"/>
              </a:ext>
            </a:extLst>
          </p:cNvPr>
          <p:cNvSpPr/>
          <p:nvPr userDrawn="1"/>
        </p:nvSpPr>
        <p:spPr>
          <a:xfrm>
            <a:off x="0" y="320042"/>
            <a:ext cx="274320" cy="51090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FF4C16E-1143-4307-BA5B-3A22A63363EC}"/>
              </a:ext>
            </a:extLst>
          </p:cNvPr>
          <p:cNvSpPr/>
          <p:nvPr userDrawn="1"/>
        </p:nvSpPr>
        <p:spPr>
          <a:xfrm>
            <a:off x="274320" y="320042"/>
            <a:ext cx="1757680" cy="510909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A45BF44-A7D3-46D8-9427-D88674E3E78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796" y="444484"/>
            <a:ext cx="1468729" cy="2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3442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9CEBB-D1DA-E231-2246-40CC1246E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705FF2-FF87-86E9-4EEE-F544BE5F0D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5292D-18BB-38F9-70DF-FDEE7CC4B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51B6FF-8DE7-AE33-4B95-900D600546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0CE095-F660-A1CA-0597-014383D0D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02249-3AE4-4278-9ECD-B880C8C0D7F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36482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8438AB-739C-2B05-EBE8-423D5F8AA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FA3D9-2471-A319-6964-94BDBA9657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3268D-D032-417A-06AD-DDE9F4E838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6DB791-5383-CA50-AF3B-EF17A7B87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8A61F-FB9A-47F9-ED4E-0F862E07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2C0EA-2EA4-7F56-8C1C-1D81DE1AA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9167EB-D404-481C-9942-EC138ACE7BF3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796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BE33A3-1370-3128-0684-8370EBF4C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A08C0FD-BD2A-D659-D7CC-D3DF3DCFF5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AB5F15-F710-869A-55C7-B6FA286014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E3232-7232-F54B-12FB-EF97883998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C6CF9E5-3D2B-4400-8F6C-AFC34C44D20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FD18B60-6820-D5B3-1C3A-FF25F07FA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300E30-E57A-525F-F96D-0EA6CA2634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4345F3-7769-546B-9D2E-F00875EC1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57F597-7C40-4581-BDF1-F4F15FFE63CA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994704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7C17B-3978-A25F-D5EB-00A5D9FE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FFD538-BDBD-04E2-6258-C67FF85CB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C3BD3-03F3-4C04-B777-0918986DD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97E7CA-F945-E13B-7278-D166CCD9BA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0850DF-39DA-4A7A-9F6E-79D596C5B9C5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86116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D47427-4F53-0E33-42E7-207149A51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4BFC52B-2592-1770-6BF0-8BF95C366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AAAC5-9EF9-A65E-7674-8A8859FD68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321982-29B4-46F3-8BDB-12F74AAC79F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49399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B7DD4-FF79-8D2C-A126-FAD7E2E84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71565-6163-82C3-0C98-217D890BF3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636D12-445B-6B52-2266-27AE7AE1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C4E7E5-5C5F-E5CC-BBAF-A4EA9867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D4F258-CC58-5371-4E2A-DE5A2F46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40A2B-25A6-100F-79EF-97277DAC0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F16C0-4FEE-4AE7-A7C1-33F2530BD21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47950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92885-66CE-3E2B-9358-87383EC0D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BCB8FF-084D-B68E-440D-853E7CAF2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DAC1D6-1E9C-3149-EB89-B738009B30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8DAC5D-FCC7-01B4-C63B-2C5019E3D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AD4E77-80F2-94E2-ED46-C66A9D64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0CF083-2A38-F252-17AC-5762691C1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F9D306-D139-4FE9-9A99-2D2230A04427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35733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A8717-4190-2327-EEC5-C12AE3F08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3D4DBC-641A-3E87-D811-3366B93469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7CA502-88C3-10FD-A434-0BD777576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9E91E3-991B-063C-F3BF-049B5AA25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D15941-D65F-AA82-AC4D-8EAC6E443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434AF3-3E55-4DE2-B1CC-8BBCDCAAFCA0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5661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202034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741E18-79F4-D04D-9571-E7DDAF4BDB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FACE1E6-9E2D-4EEA-9C1C-18BBA9269262}" type="datetime1">
              <a:rPr lang="es-ES" smtClean="0"/>
              <a:pPr/>
              <a:t>08/10/2023</a:t>
            </a:fld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86177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9F4A7A-8B34-DF5B-C034-5196024FF95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004B1F-2C58-E815-D013-CFAD349AE9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627696-99AB-E88A-14C7-CF5F39E103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F78E4-FD0C-A041-8B22-1A01ADFAD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12ACE-EF1E-48C3-6203-815CE0AC8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341D47-1A29-47F8-B3B7-3C86A258CF56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91850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efault" type="tx">
  <p:cSld name="Defaul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392779" y="6199404"/>
            <a:ext cx="344827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1677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1_Defaul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1280583" y="1811655"/>
            <a:ext cx="9809164" cy="43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548640" lvl="0" indent="-41148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1pPr>
            <a:lvl2pPr marL="1097280" lvl="1" indent="-41148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2pPr>
            <a:lvl3pPr marL="1645920" lvl="2" indent="-41148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3pPr>
            <a:lvl4pPr marL="2194560" lvl="3" indent="-41148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4pPr>
            <a:lvl5pPr marL="2743200" lvl="4" indent="-41148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Char char="•"/>
              <a:defRPr/>
            </a:lvl5pPr>
            <a:lvl6pPr marL="3291840" lvl="5" indent="-27432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6pPr>
            <a:lvl7pPr marL="3840480" lvl="6" indent="-27432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7pPr>
            <a:lvl8pPr marL="4389120" lvl="7" indent="-27432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8pPr>
            <a:lvl9pPr marL="4937760" lvl="8" indent="-274320" algn="l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rgbClr val="595959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/>
          </p:nvPr>
        </p:nvSpPr>
        <p:spPr>
          <a:xfrm>
            <a:off x="1280583" y="447673"/>
            <a:ext cx="10850035" cy="66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lvl="0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1pPr>
            <a:lvl2pPr lvl="1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2pPr>
            <a:lvl3pPr lvl="2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3pPr>
            <a:lvl4pPr lvl="3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4pPr>
            <a:lvl5pPr lvl="4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5pPr>
            <a:lvl6pPr lvl="5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6pPr>
            <a:lvl7pPr lvl="6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7pPr>
            <a:lvl8pPr lvl="7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8pPr>
            <a:lvl9pPr lvl="8" algn="l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392779" y="6199404"/>
            <a:ext cx="344827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812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000" y="1990800"/>
            <a:ext cx="96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96000" y="1990800"/>
            <a:ext cx="960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0048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chemeClr val="accent1"/>
          </a:solidFill>
        </p:spPr>
        <p:txBody>
          <a:bodyPr lIns="108000" tIns="0" rIns="108000" anchor="ctr" anchorCtr="0"/>
          <a:lstStyle>
            <a:lvl1pPr>
              <a:lnSpc>
                <a:spcPct val="85000"/>
              </a:lnSpc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6000" tIns="25200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25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75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ICALEPCS l 09.10.2023 l J.Meyer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985382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ICALEPCS l 09.10.2023 l J.Meyer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27319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ICALEPCS l 09.10.2023 l J.Meyer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5153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lour pale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ESRF COLOUR PALETTE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ICALEPCS l 09.10.2023 l J.Meyer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grpSp>
        <p:nvGrpSpPr>
          <p:cNvPr id="5" name="Group 4"/>
          <p:cNvGrpSpPr/>
          <p:nvPr userDrawn="1"/>
        </p:nvGrpSpPr>
        <p:grpSpPr>
          <a:xfrm>
            <a:off x="2334965" y="1016733"/>
            <a:ext cx="8561569" cy="4780955"/>
            <a:chOff x="977503" y="761588"/>
            <a:chExt cx="6421177" cy="4780955"/>
          </a:xfrm>
        </p:grpSpPr>
        <p:sp>
          <p:nvSpPr>
            <p:cNvPr id="6" name="Oval 5"/>
            <p:cNvSpPr/>
            <p:nvPr/>
          </p:nvSpPr>
          <p:spPr>
            <a:xfrm>
              <a:off x="2803893" y="1812730"/>
              <a:ext cx="2628292" cy="2628292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7" name="Oval 6"/>
            <p:cNvSpPr/>
            <p:nvPr/>
          </p:nvSpPr>
          <p:spPr>
            <a:xfrm>
              <a:off x="4175956" y="1016392"/>
              <a:ext cx="576404" cy="576404"/>
            </a:xfrm>
            <a:prstGeom prst="ellipse">
              <a:avLst/>
            </a:prstGeom>
            <a:solidFill>
              <a:srgbClr val="ED770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8" name="Oval 7"/>
            <p:cNvSpPr/>
            <p:nvPr/>
          </p:nvSpPr>
          <p:spPr>
            <a:xfrm>
              <a:off x="5003708" y="1393465"/>
              <a:ext cx="576404" cy="576404"/>
            </a:xfrm>
            <a:prstGeom prst="ellipse">
              <a:avLst/>
            </a:prstGeom>
            <a:solidFill>
              <a:srgbClr val="F4A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9" name="Oval 8"/>
            <p:cNvSpPr/>
            <p:nvPr/>
          </p:nvSpPr>
          <p:spPr>
            <a:xfrm>
              <a:off x="5507764" y="1980062"/>
              <a:ext cx="576404" cy="576404"/>
            </a:xfrm>
            <a:prstGeom prst="ellipse">
              <a:avLst/>
            </a:prstGeom>
            <a:solidFill>
              <a:srgbClr val="FF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0" name="Oval 9"/>
            <p:cNvSpPr/>
            <p:nvPr/>
          </p:nvSpPr>
          <p:spPr>
            <a:xfrm>
              <a:off x="5688124" y="2740535"/>
              <a:ext cx="576404" cy="576404"/>
            </a:xfrm>
            <a:prstGeom prst="ellipse">
              <a:avLst/>
            </a:prstGeom>
            <a:solidFill>
              <a:srgbClr val="51A02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1" name="Oval 10"/>
            <p:cNvSpPr/>
            <p:nvPr/>
          </p:nvSpPr>
          <p:spPr>
            <a:xfrm>
              <a:off x="5580282" y="3501008"/>
              <a:ext cx="576404" cy="576404"/>
            </a:xfrm>
            <a:prstGeom prst="ellipse">
              <a:avLst/>
            </a:prstGeom>
            <a:solidFill>
              <a:srgbClr val="0098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2" name="Oval 11"/>
            <p:cNvSpPr/>
            <p:nvPr/>
          </p:nvSpPr>
          <p:spPr>
            <a:xfrm>
              <a:off x="5148064" y="4169035"/>
              <a:ext cx="576404" cy="576404"/>
            </a:xfrm>
            <a:prstGeom prst="ellipse">
              <a:avLst/>
            </a:prstGeom>
            <a:solidFill>
              <a:srgbClr val="AF00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3" name="Oval 12"/>
            <p:cNvSpPr/>
            <p:nvPr/>
          </p:nvSpPr>
          <p:spPr>
            <a:xfrm>
              <a:off x="2367594" y="1709154"/>
              <a:ext cx="576404" cy="576404"/>
            </a:xfrm>
            <a:prstGeom prst="ellipse">
              <a:avLst/>
            </a:prstGeom>
            <a:solidFill>
              <a:srgbClr val="13257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4" name="Oval 13"/>
            <p:cNvSpPr/>
            <p:nvPr/>
          </p:nvSpPr>
          <p:spPr>
            <a:xfrm>
              <a:off x="2079392" y="2433493"/>
              <a:ext cx="576404" cy="576404"/>
            </a:xfrm>
            <a:prstGeom prst="ellipse">
              <a:avLst/>
            </a:prstGeom>
            <a:solidFill>
              <a:srgbClr val="132577">
                <a:alpha val="50196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5" name="Oval 14"/>
            <p:cNvSpPr/>
            <p:nvPr/>
          </p:nvSpPr>
          <p:spPr>
            <a:xfrm>
              <a:off x="3491370" y="4689140"/>
              <a:ext cx="576404" cy="576404"/>
            </a:xfrm>
            <a:prstGeom prst="ellipse">
              <a:avLst/>
            </a:prstGeom>
            <a:solidFill>
              <a:srgbClr val="B7B9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6" name="Oval 15"/>
            <p:cNvSpPr/>
            <p:nvPr/>
          </p:nvSpPr>
          <p:spPr>
            <a:xfrm>
              <a:off x="2706262" y="4329100"/>
              <a:ext cx="576404" cy="576404"/>
            </a:xfrm>
            <a:prstGeom prst="ellipse">
              <a:avLst/>
            </a:prstGeom>
            <a:solidFill>
              <a:srgbClr val="D1D2D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7" name="Oval 16"/>
            <p:cNvSpPr/>
            <p:nvPr/>
          </p:nvSpPr>
          <p:spPr>
            <a:xfrm>
              <a:off x="2113415" y="3746995"/>
              <a:ext cx="576404" cy="576404"/>
            </a:xfrm>
            <a:prstGeom prst="ellipse">
              <a:avLst/>
            </a:prstGeom>
            <a:solidFill>
              <a:srgbClr val="F4F4F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80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545461" y="3053707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>
                  <a:solidFill>
                    <a:schemeClr val="bg1"/>
                  </a:solidFill>
                </a:rPr>
                <a:t>R019G037B119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339537" y="761588"/>
              <a:ext cx="12609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R237G119B003</a:t>
              </a:r>
              <a:endParaRPr lang="en-GB" sz="12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273712" y="116293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R244G163B000</a:t>
              </a:r>
              <a:endParaRPr lang="en-GB" sz="1200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5795966" y="1756869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R255G221B000</a:t>
              </a:r>
              <a:endParaRPr lang="en-GB" sz="1200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084168" y="2570541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R081G160B038</a:t>
              </a:r>
              <a:endParaRPr lang="en-GB" sz="12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084168" y="3409385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R000G152B212</a:t>
              </a:r>
              <a:endParaRPr lang="en-GB" sz="1200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5677172" y="4159448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R175G000B124</a:t>
              </a:r>
              <a:endParaRPr lang="en-GB" sz="12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1312568" y="1497250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75%</a:t>
              </a:r>
              <a:endParaRPr lang="en-GB" sz="12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977503" y="227946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ESRF </a:t>
              </a:r>
              <a:r>
                <a:rPr lang="fr-FR" sz="1200" dirty="0" err="1"/>
                <a:t>blue</a:t>
              </a:r>
              <a:r>
                <a:rPr lang="fr-FR" sz="1200" dirty="0"/>
                <a:t> 50%</a:t>
              </a:r>
              <a:endParaRPr lang="en-GB" sz="12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2878263" y="5265544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R183G185B186</a:t>
              </a:r>
              <a:endParaRPr lang="en-GB" sz="12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968154" y="4899336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R209G210B212</a:t>
              </a:r>
              <a:endParaRPr lang="en-GB" sz="12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238010" y="4311927"/>
              <a:ext cx="13145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200" dirty="0"/>
                <a:t>R244G244B244</a:t>
              </a:r>
              <a:endParaRPr lang="en-GB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416151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2444192"/>
            <a:ext cx="10728325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1088740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7CEB1C7-3CEB-41C0-967D-A5811A09D93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0BABBA3-207B-428D-8CD0-97794373E0F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8096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000"/>
            <a:ext cx="12192000" cy="50672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537344"/>
            <a:ext cx="10728323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8" y="2660216"/>
            <a:ext cx="10728324" cy="516756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8" y="1124744"/>
            <a:ext cx="10728325" cy="136180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1800" b="1" cap="none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7D7831BC-0764-4D94-B436-8046AD2DF06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7390AF7B-9835-4AEF-ADBF-224AF53FB4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966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61F76EC-A8AF-0E4B-8215-01F73C68DA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12" name="TextBox 11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DBA4681-2CC7-4E08-A6CC-9A933F0B8127}" type="datetime1">
              <a:rPr lang="es-ES" smtClean="0"/>
              <a:pPr/>
              <a:t>08/10/2023</a:t>
            </a:fld>
            <a:endParaRPr lang="es-ES" dirty="0"/>
          </a:p>
        </p:txBody>
      </p:sp>
      <p:sp>
        <p:nvSpPr>
          <p:cNvPr id="13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4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6655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70822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185084"/>
            <a:ext cx="10728325" cy="727162"/>
          </a:xfrm>
        </p:spPr>
        <p:txBody>
          <a:bodyPr/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sz="3200" b="1" cap="all" spc="0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133D537E-7D32-4AF3-8F50-037B43117F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02F77179-7DE6-490F-AFDB-836C5B895F0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946887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>
            <a:extLst>
              <a:ext uri="{FF2B5EF4-FFF2-40B4-BE49-F238E27FC236}">
                <a16:creationId xmlns:a16="http://schemas.microsoft.com/office/drawing/2014/main" id="{54A1B7C4-7B43-4178-878E-3C1A63AA60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341313"/>
            <a:ext cx="11449050" cy="308768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713E3ED-78BF-4AEF-A5C2-46B7E751DB0E}"/>
              </a:ext>
            </a:extLst>
          </p:cNvPr>
          <p:cNvSpPr/>
          <p:nvPr userDrawn="1"/>
        </p:nvSpPr>
        <p:spPr>
          <a:xfrm>
            <a:off x="0" y="3429000"/>
            <a:ext cx="12192000" cy="198022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31839" y="3633688"/>
            <a:ext cx="10728324" cy="623404"/>
          </a:xfrm>
        </p:spPr>
        <p:txBody>
          <a:bodyPr anchor="t"/>
          <a:lstStyle>
            <a:lvl1pPr algn="l">
              <a:lnSpc>
                <a:spcPct val="114000"/>
              </a:lnSpc>
              <a:spcBef>
                <a:spcPts val="0"/>
              </a:spcBef>
              <a:defRPr sz="3200" spc="0" baseline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Headline der Präsentation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31837" y="4911514"/>
            <a:ext cx="10728325" cy="360000"/>
          </a:xfrm>
        </p:spPr>
        <p:txBody>
          <a:bodyPr/>
          <a:lstStyle>
            <a:lvl1pPr marL="0" indent="0" algn="l">
              <a:buNone/>
              <a:defRPr sz="1600" cap="all" spc="6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Datum  |  Name</a:t>
            </a:r>
            <a:endParaRPr lang="en-US" dirty="0"/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D585CE71-710A-4145-8AA7-7070BBC1B76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31837" y="4221088"/>
            <a:ext cx="10728325" cy="547142"/>
          </a:xfrm>
        </p:spPr>
        <p:txBody>
          <a:bodyPr vert="horz" lIns="0" tIns="0" rIns="0" bIns="0" rtlCol="0" anchor="t" anchorCtr="0">
            <a:noAutofit/>
          </a:bodyPr>
          <a:lstStyle>
            <a:lvl1pPr marL="0" indent="0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  <a:defRPr lang="de-DE" sz="1800" b="1" cap="none" spc="0" baseline="0" dirty="0">
                <a:solidFill>
                  <a:schemeClr val="accent2"/>
                </a:solidFill>
              </a:defRPr>
            </a:lvl1pPr>
          </a:lstStyle>
          <a:p>
            <a:pPr marL="228600" lvl="0" indent="-228600">
              <a:lnSpc>
                <a:spcPct val="100000"/>
              </a:lnSpc>
              <a:spcBef>
                <a:spcPts val="0"/>
              </a:spcBef>
            </a:pPr>
            <a:r>
              <a:rPr lang="de-DE" dirty="0" err="1"/>
              <a:t>Subline</a:t>
            </a:r>
            <a:r>
              <a:rPr lang="de-DE" dirty="0"/>
              <a:t> der Präsentation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936BB06C-78EA-49C8-AAD0-451B7CEFC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  <p:sp>
        <p:nvSpPr>
          <p:cNvPr id="10" name="Textplatzhalter 4">
            <a:extLst>
              <a:ext uri="{FF2B5EF4-FFF2-40B4-BE49-F238E27FC236}">
                <a16:creationId xmlns:a16="http://schemas.microsoft.com/office/drawing/2014/main" id="{1F0FB68E-EE59-46F0-A3EA-690446700A7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532" y="6423285"/>
            <a:ext cx="2304000" cy="1188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 sz="2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690435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61">
          <p15:clr>
            <a:srgbClr val="FBAE40"/>
          </p15:clr>
        </p15:guide>
        <p15:guide id="2" pos="721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8472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052736"/>
            <a:ext cx="11449050" cy="5184575"/>
          </a:xfrm>
        </p:spPr>
        <p:txBody>
          <a:bodyPr/>
          <a:lstStyle>
            <a:lvl1pPr marL="228600" indent="-228600">
              <a:buClr>
                <a:schemeClr val="accent1"/>
              </a:buClr>
              <a:buSzPct val="130000"/>
              <a:buFont typeface="Arial" panose="020B0604020202020204" pitchFamily="34" charset="0"/>
              <a:buChar char="•"/>
              <a:defRPr sz="2400"/>
            </a:lvl1pPr>
            <a:lvl2pPr marL="450850" indent="-234950">
              <a:buClr>
                <a:schemeClr val="accent1"/>
              </a:buClr>
              <a:buFont typeface="Wingdings" panose="05000000000000000000" pitchFamily="2" charset="2"/>
              <a:buChar char="§"/>
              <a:defRPr sz="2000"/>
            </a:lvl2pPr>
            <a:lvl3pPr marL="666750" indent="-215900">
              <a:buFont typeface="Symbol" panose="05050102010706020507" pitchFamily="18" charset="2"/>
              <a:buChar char="-"/>
              <a:defRPr sz="1800"/>
            </a:lvl3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56503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00" y="1578310"/>
            <a:ext cx="114490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29624FD4-E8F5-4C76-8AB0-019D7FCEAAD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77396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2 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8A00DEAD-5DE0-4EC4-9106-51A82A9A04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0000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 dirty="0"/>
              <a:t>Bild durch Klicken auf Symbol hinzufügen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1A390F4-CC78-4ED1-8D50-5D59AE8D05B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60000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23A5E56D-954A-4968-9BC8-DFAC877CAA1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383338" y="1628775"/>
            <a:ext cx="5437187" cy="3168377"/>
          </a:xfrm>
          <a:solidFill>
            <a:schemeClr val="bg2"/>
          </a:solidFill>
        </p:spPr>
        <p:txBody>
          <a:bodyPr anchor="ctr"/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  <p:sp>
        <p:nvSpPr>
          <p:cNvPr id="12" name="Textplatzhalter 3">
            <a:extLst>
              <a:ext uri="{FF2B5EF4-FFF2-40B4-BE49-F238E27FC236}">
                <a16:creationId xmlns:a16="http://schemas.microsoft.com/office/drawing/2014/main" id="{1C326D2C-F758-4203-BE3D-8CDB8EB3094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83338" y="4900254"/>
            <a:ext cx="5437187" cy="86872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de-DE" dirty="0"/>
              <a:t>Bildunterschrift</a:t>
            </a:r>
          </a:p>
        </p:txBody>
      </p:sp>
      <p:sp>
        <p:nvSpPr>
          <p:cNvPr id="13" name="Textplatzhalter 10">
            <a:extLst>
              <a:ext uri="{FF2B5EF4-FFF2-40B4-BE49-F238E27FC236}">
                <a16:creationId xmlns:a16="http://schemas.microsoft.com/office/drawing/2014/main" id="{8D87DCD3-D230-4056-A20A-D9CBA549CE9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6402561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1124780"/>
          </a:xfrm>
        </p:spPr>
        <p:txBody>
          <a:bodyPr/>
          <a:lstStyle>
            <a:lvl1pPr>
              <a:defRPr spc="0" baseline="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6" name="Datumsplatzhalter 5">
            <a:extLst>
              <a:ext uri="{FF2B5EF4-FFF2-40B4-BE49-F238E27FC236}">
                <a16:creationId xmlns:a16="http://schemas.microsoft.com/office/drawing/2014/main" id="{4283517E-5B20-4272-8660-1A906CDE61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EFEBD5A-CDB1-411E-9184-7981E1A304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9" name="Textplatzhalter 10">
            <a:extLst>
              <a:ext uri="{FF2B5EF4-FFF2-40B4-BE49-F238E27FC236}">
                <a16:creationId xmlns:a16="http://schemas.microsoft.com/office/drawing/2014/main" id="{F63E2467-CDE8-4456-BDC8-2E6458C092A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58774" y="938786"/>
            <a:ext cx="11449049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4390540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A9D9CA0-0D3A-430F-A273-E4F9DC8D4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776105" y="6381328"/>
            <a:ext cx="1600508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9E8AF11-FB81-42DE-B82C-BAAE6442B5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5818290" y="6381328"/>
            <a:ext cx="720000" cy="221109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5997740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 with im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Bildobjekt 10">
            <a:extLst>
              <a:ext uri="{FF2B5EF4-FFF2-40B4-BE49-F238E27FC236}">
                <a16:creationId xmlns:a16="http://schemas.microsoft.com/office/drawing/2014/main" id="{529DF94E-7FFF-494A-BAA0-214AB05003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12" name="Rubrik 11">
            <a:extLst>
              <a:ext uri="{FF2B5EF4-FFF2-40B4-BE49-F238E27FC236}">
                <a16:creationId xmlns:a16="http://schemas.microsoft.com/office/drawing/2014/main" id="{A9B53288-F758-3E4E-AE32-84B959CB37F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CD1E984F-C848-8F4D-A99F-B3BE48DF66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377981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tit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objekt 8">
            <a:extLst>
              <a:ext uri="{FF2B5EF4-FFF2-40B4-BE49-F238E27FC236}">
                <a16:creationId xmlns:a16="http://schemas.microsoft.com/office/drawing/2014/main" id="{9597E56A-6611-0C46-897E-0D1B00E9F21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1510" y="1944894"/>
            <a:ext cx="5888981" cy="1988525"/>
          </a:xfrm>
          <a:prstGeom prst="rect">
            <a:avLst/>
          </a:prstGeom>
        </p:spPr>
      </p:pic>
      <p:sp>
        <p:nvSpPr>
          <p:cNvPr id="5" name="Rubrik 11">
            <a:extLst>
              <a:ext uri="{FF2B5EF4-FFF2-40B4-BE49-F238E27FC236}">
                <a16:creationId xmlns:a16="http://schemas.microsoft.com/office/drawing/2014/main" id="{0387F07B-9515-8D4E-A517-8B201A648F5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sp>
        <p:nvSpPr>
          <p:cNvPr id="6" name="Platshållare för text 2">
            <a:extLst>
              <a:ext uri="{FF2B5EF4-FFF2-40B4-BE49-F238E27FC236}">
                <a16:creationId xmlns:a16="http://schemas.microsoft.com/office/drawing/2014/main" id="{205A2723-6472-8045-B304-59B7935B9AA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36775" y="4317534"/>
            <a:ext cx="7918450" cy="6604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42322611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line+short tex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BDB6EF3-F892-C347-A5C6-B8347439D97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564000"/>
            <a:ext cx="10521950" cy="369332"/>
          </a:xfrm>
        </p:spPr>
        <p:txBody>
          <a:bodyPr>
            <a:sp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93F8511-9768-0047-8341-C87EB105A5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BEE99826-6D9E-DB48-B356-AC6AA9971B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696400"/>
            <a:ext cx="10515600" cy="784830"/>
          </a:xfrm>
        </p:spPr>
        <p:txBody>
          <a:bodyPr anchor="b" anchorCtr="0">
            <a:spAutoFit/>
          </a:bodyPr>
          <a:lstStyle>
            <a:lvl1pPr algn="ctr">
              <a:defRPr sz="5000" b="1">
                <a:solidFill>
                  <a:schemeClr val="bg1"/>
                </a:solidFill>
              </a:defRPr>
            </a:lvl1pPr>
          </a:lstStyle>
          <a:p>
            <a:r>
              <a:rPr lang="sv-SE" dirty="0" err="1"/>
              <a:t>Lorem</a:t>
            </a:r>
            <a:r>
              <a:rPr lang="sv-SE" dirty="0"/>
              <a:t> </a:t>
            </a:r>
            <a:r>
              <a:rPr lang="sv-SE" dirty="0" err="1"/>
              <a:t>ipsum</a:t>
            </a:r>
            <a:r>
              <a:rPr lang="sv-SE" dirty="0"/>
              <a:t> </a:t>
            </a:r>
            <a:r>
              <a:rPr lang="sv-SE" dirty="0" err="1"/>
              <a:t>dolor</a:t>
            </a:r>
            <a:r>
              <a:rPr lang="sv-SE" dirty="0"/>
              <a:t> </a:t>
            </a:r>
            <a:r>
              <a:rPr lang="sv-SE" dirty="0" err="1"/>
              <a:t>sit</a:t>
            </a:r>
            <a:endParaRPr lang="en-GB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F758FEDD-B499-5D4A-983D-6C19F042E05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9822763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>
            <a:extLst>
              <a:ext uri="{FF2B5EF4-FFF2-40B4-BE49-F238E27FC236}">
                <a16:creationId xmlns:a16="http://schemas.microsoft.com/office/drawing/2014/main" id="{9D5BA2D0-7539-E849-A655-2CB048C03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0132" y="365125"/>
            <a:ext cx="8853668" cy="1325563"/>
          </a:xfrm>
          <a:prstGeom prst="rect">
            <a:avLst/>
          </a:prstGeom>
        </p:spPr>
        <p:txBody>
          <a:bodyPr/>
          <a:lstStyle>
            <a:lvl1pPr algn="r">
              <a:defRPr sz="320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s-E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BAE1DFEB-0700-46DE-8E3C-F9F52BB77BB5}" type="datetime1">
              <a:rPr lang="es-ES" smtClean="0"/>
              <a:pPr/>
              <a:t>08/10/2023</a:t>
            </a:fld>
            <a:endParaRPr lang="es-ES" dirty="0"/>
          </a:p>
        </p:txBody>
      </p:sp>
      <p:sp>
        <p:nvSpPr>
          <p:cNvPr id="11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2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90586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blac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 userDrawn="1"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20600059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08400" y="2185200"/>
            <a:ext cx="9182714" cy="2189852"/>
          </a:xfrm>
        </p:spPr>
        <p:txBody>
          <a:bodyPr anchor="t" anchorCtr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  <p:sp>
        <p:nvSpPr>
          <p:cNvPr id="11" name="Platshållare för text 10">
            <a:extLst>
              <a:ext uri="{FF2B5EF4-FFF2-40B4-BE49-F238E27FC236}">
                <a16:creationId xmlns:a16="http://schemas.microsoft.com/office/drawing/2014/main" id="{3364B91D-D467-4F47-ABEF-314012D33207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08400" y="608400"/>
            <a:ext cx="3949700" cy="369332"/>
          </a:xfrm>
        </p:spPr>
        <p:txBody>
          <a:bodyPr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 cap="all" spc="100" baseline="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chemeClr val="bg1"/>
                </a:solidFill>
              </a:defRPr>
            </a:lvl2pPr>
            <a:lvl3pPr marL="91440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LOREM IPSUM</a:t>
            </a:r>
          </a:p>
        </p:txBody>
      </p:sp>
      <p:cxnSp>
        <p:nvCxnSpPr>
          <p:cNvPr id="12" name="Rak 11">
            <a:extLst>
              <a:ext uri="{FF2B5EF4-FFF2-40B4-BE49-F238E27FC236}">
                <a16:creationId xmlns:a16="http://schemas.microsoft.com/office/drawing/2014/main" id="{86A19380-51D0-FA46-A45B-AA7928E33055}"/>
              </a:ext>
            </a:extLst>
          </p:cNvPr>
          <p:cNvCxnSpPr>
            <a:cxnSpLocks/>
          </p:cNvCxnSpPr>
          <p:nvPr userDrawn="1"/>
        </p:nvCxnSpPr>
        <p:spPr>
          <a:xfrm>
            <a:off x="685797" y="1014415"/>
            <a:ext cx="701043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08013" y="4395600"/>
            <a:ext cx="9183687" cy="338554"/>
          </a:xfrm>
        </p:spPr>
        <p:txBody>
          <a:bodyPr>
            <a:spAutoFit/>
          </a:bodyPr>
          <a:lstStyle>
            <a:lvl1pPr marL="0" marR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 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F1695794-61C2-7D4C-96D6-68E98EF1646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374935"/>
            <a:ext cx="5163645" cy="258532"/>
          </a:xfrm>
        </p:spPr>
        <p:txBody>
          <a:bodyPr wrap="square">
            <a:spAutoFit/>
          </a:bodyPr>
          <a:lstStyle>
            <a:lvl1pPr marL="0" indent="0"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41029676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 dirty="0"/>
          </a:p>
        </p:txBody>
      </p:sp>
      <p:sp>
        <p:nvSpPr>
          <p:cNvPr id="6" name="Platshållare för text 3">
            <a:extLst>
              <a:ext uri="{FF2B5EF4-FFF2-40B4-BE49-F238E27FC236}">
                <a16:creationId xmlns:a16="http://schemas.microsoft.com/office/drawing/2014/main" id="{7622A222-6517-6E48-9F68-515A9E4B83B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EFEDABE6-1440-884D-923B-EA84CD67BE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6520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783843F2-8A09-1242-A740-5C2533E6476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 dirty="0"/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501D79B7-FE85-F64C-8DBC-2F2609B857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2966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8F1F5251-98BF-D24E-9EC1-E3D169D5FE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2" name="Platshållare för text 3">
            <a:extLst>
              <a:ext uri="{FF2B5EF4-FFF2-40B4-BE49-F238E27FC236}">
                <a16:creationId xmlns:a16="http://schemas.microsoft.com/office/drawing/2014/main" id="{F4D990A2-161D-5844-95D8-A918FA79B33D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6984810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2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2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39DD9D88-A35F-8E4C-BAFC-13DD3B0B82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0AC6FEF7-81AC-2640-8434-CABB260B39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4081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1c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AF1664AF-EF34-974A-BE10-B22FFE6F34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11ED6CE4-25B7-7A4A-B764-4AC9858FF52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285574595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 dirty="0"/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4FF3E3F9-9F48-264B-8620-DD3196638F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982786DB-3388-0E4C-8FF0-A178807516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21276012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 baseline="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7" name="Platshållare för text 3">
            <a:extLst>
              <a:ext uri="{FF2B5EF4-FFF2-40B4-BE49-F238E27FC236}">
                <a16:creationId xmlns:a16="http://schemas.microsoft.com/office/drawing/2014/main" id="{9128CADB-C3B8-F847-AFA7-DCFD1D1E64E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5459CC79-F6F8-1A45-8038-41AA5DB55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1323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3CCCCD5A-18DF-904F-94B3-DDD03830A6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B4C6163D-BC6B-0340-8BAC-A4608E80211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444438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180547" y="0"/>
            <a:ext cx="5024437" cy="624285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n 5">
            <a:extLst>
              <a:ext uri="{FF2B5EF4-FFF2-40B4-BE49-F238E27FC236}">
                <a16:creationId xmlns:a16="http://schemas.microsoft.com/office/drawing/2014/main" id="{CF4921F6-15B5-BF44-AB9F-2741B0DB802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1000" y="0"/>
            <a:ext cx="2378927" cy="1994639"/>
          </a:xfrm>
          <a:prstGeom prst="rect">
            <a:avLst/>
          </a:prstGeom>
        </p:spPr>
      </p:pic>
      <p:sp>
        <p:nvSpPr>
          <p:cNvPr id="10" name="Marcador de contenido 2">
            <a:extLst>
              <a:ext uri="{FF2B5EF4-FFF2-40B4-BE49-F238E27FC236}">
                <a16:creationId xmlns:a16="http://schemas.microsoft.com/office/drawing/2014/main" id="{B742396C-69DC-B849-A5A9-ABCA798CF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Content Placeholder 7">
            <a:extLst>
              <a:ext uri="{FF2B5EF4-FFF2-40B4-BE49-F238E27FC236}">
                <a16:creationId xmlns:a16="http://schemas.microsoft.com/office/drawing/2014/main" id="{F34F285D-EF68-4097-A801-7EC84E1B31F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  <p:sp>
        <p:nvSpPr>
          <p:cNvPr id="13" name="Marcador de fecha 3">
            <a:extLst>
              <a:ext uri="{FF2B5EF4-FFF2-40B4-BE49-F238E27FC236}">
                <a16:creationId xmlns:a16="http://schemas.microsoft.com/office/drawing/2014/main" id="{1DCCD8DF-A884-4396-8E06-56C32CE2C800}"/>
              </a:ext>
            </a:extLst>
          </p:cNvPr>
          <p:cNvSpPr txBox="1">
            <a:spLocks/>
          </p:cNvSpPr>
          <p:nvPr userDrawn="1"/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s-ES"/>
            </a:defPPr>
            <a:lvl1pPr marL="0" algn="l" defTabSz="914400" rtl="0" eaLnBrk="1" latinLnBrk="0" hangingPunct="1"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AE1DFEB-0700-46DE-8E3C-F9F52BB77BB5}" type="datetime1">
              <a:rPr lang="es-ES" smtClean="0">
                <a:solidFill>
                  <a:srgbClr val="009282"/>
                </a:solidFill>
              </a:rPr>
              <a:pPr/>
              <a:t>08/10/2023</a:t>
            </a:fld>
            <a:endParaRPr lang="es-ES" dirty="0">
              <a:solidFill>
                <a:srgbClr val="009282"/>
              </a:solidFill>
            </a:endParaRPr>
          </a:p>
        </p:txBody>
      </p:sp>
      <p:sp>
        <p:nvSpPr>
          <p:cNvPr id="14" name="Marcador de pie de página 4">
            <a:extLst>
              <a:ext uri="{FF2B5EF4-FFF2-40B4-BE49-F238E27FC236}">
                <a16:creationId xmlns:a16="http://schemas.microsoft.com/office/drawing/2014/main" id="{351A1AED-6AEB-4B34-8C98-D9E9062B3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85624442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83113" y="0"/>
            <a:ext cx="7608887" cy="6858000"/>
          </a:xfrm>
          <a:solidFill>
            <a:schemeClr val="accent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92475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9" name="Platshållare för text 3">
            <a:extLst>
              <a:ext uri="{FF2B5EF4-FFF2-40B4-BE49-F238E27FC236}">
                <a16:creationId xmlns:a16="http://schemas.microsoft.com/office/drawing/2014/main" id="{58AD3F8A-4843-B649-BC83-D4C5BD1BF00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F7C9C4B1-9724-C441-B3F5-B5F27E172C6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255234" y="6242746"/>
            <a:ext cx="1066800" cy="35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37793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list+image2c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D107FDD8-46C8-144D-98AA-92A6CD9F632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7608887" cy="6858000"/>
          </a:xfrm>
          <a:solidFill>
            <a:schemeClr val="bg1"/>
          </a:solidFill>
        </p:spPr>
        <p:txBody>
          <a:bodyPr/>
          <a:lstStyle/>
          <a:p>
            <a:r>
              <a:rPr lang="sv-SE" noProof="0"/>
              <a:t>Klicka på ikonen för att lägga till en bild</a:t>
            </a:r>
            <a:endParaRPr lang="en-GB" noProof="0"/>
          </a:p>
        </p:txBody>
      </p:sp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4B6B6AD2-ED26-AB44-931E-6F5B9431882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050563" y="2169764"/>
            <a:ext cx="3647726" cy="3936568"/>
          </a:xfrm>
        </p:spPr>
        <p:txBody>
          <a:bodyPr>
            <a:normAutofit/>
          </a:bodyPr>
          <a:lstStyle>
            <a:lvl1pPr marL="192600" indent="-192600">
              <a:lnSpc>
                <a:spcPct val="100000"/>
              </a:lnSpc>
              <a:defRPr sz="1800" b="1" spc="30" baseline="0">
                <a:solidFill>
                  <a:schemeClr val="bg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endParaRPr lang="en-GB" noProof="0" dirty="0"/>
          </a:p>
          <a:p>
            <a:pPr lvl="0"/>
            <a:endParaRPr lang="en-GB" noProof="0" dirty="0" err="1"/>
          </a:p>
        </p:txBody>
      </p:sp>
      <p:sp>
        <p:nvSpPr>
          <p:cNvPr id="7" name="Rubrik 1">
            <a:extLst>
              <a:ext uri="{FF2B5EF4-FFF2-40B4-BE49-F238E27FC236}">
                <a16:creationId xmlns:a16="http://schemas.microsoft.com/office/drawing/2014/main" id="{ADEC7A8F-7893-1741-9B5B-0CFA050AFFE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50563" y="1106439"/>
            <a:ext cx="3647726" cy="895630"/>
          </a:xfrm>
        </p:spPr>
        <p:txBody>
          <a:bodyPr wrap="square" anchor="b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endParaRPr lang="en-GB" noProof="0" dirty="0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F4A948CD-2C31-FF47-ADAB-46F8B040AF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3065"/>
            <a:ext cx="1077912" cy="358081"/>
          </a:xfrm>
          <a:prstGeom prst="rect">
            <a:avLst/>
          </a:prstGeom>
        </p:spPr>
      </p:pic>
      <p:sp>
        <p:nvSpPr>
          <p:cNvPr id="10" name="Platshållare för text 3">
            <a:extLst>
              <a:ext uri="{FF2B5EF4-FFF2-40B4-BE49-F238E27FC236}">
                <a16:creationId xmlns:a16="http://schemas.microsoft.com/office/drawing/2014/main" id="{7A4A0B93-A713-A441-B889-4A536ADB01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843840" y="6131296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600021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s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360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3360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09600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144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8A827BD4-F6D6-F14F-94B9-D455994CC6C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4690011" y="6242746"/>
            <a:ext cx="1066800" cy="355600"/>
          </a:xfrm>
          <a:prstGeom prst="rect">
            <a:avLst/>
          </a:prstGeom>
        </p:spPr>
      </p:pic>
      <p:sp>
        <p:nvSpPr>
          <p:cNvPr id="14" name="Platshållare för text 3">
            <a:extLst>
              <a:ext uri="{FF2B5EF4-FFF2-40B4-BE49-F238E27FC236}">
                <a16:creationId xmlns:a16="http://schemas.microsoft.com/office/drawing/2014/main" id="{25543480-C7A0-F94A-85BA-B2E748B2DC0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5662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94859921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images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tshållare för bild 4">
            <a:extLst>
              <a:ext uri="{FF2B5EF4-FFF2-40B4-BE49-F238E27FC236}">
                <a16:creationId xmlns:a16="http://schemas.microsoft.com/office/drawing/2014/main" id="{2FBB35DD-CF3B-204C-BF03-4354EA54F4C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6096000" cy="3429000"/>
          </a:xfrm>
          <a:solidFill>
            <a:schemeClr val="accent1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8" name="Platshållare för bild 7">
            <a:extLst>
              <a:ext uri="{FF2B5EF4-FFF2-40B4-BE49-F238E27FC236}">
                <a16:creationId xmlns:a16="http://schemas.microsoft.com/office/drawing/2014/main" id="{9EF54AC9-D2EC-214E-A34D-0E8479D9D34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429000"/>
            <a:ext cx="3048000" cy="3429000"/>
          </a:xfrm>
          <a:solidFill>
            <a:schemeClr val="accent2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11" name="Platshållare för bild 10">
            <a:extLst>
              <a:ext uri="{FF2B5EF4-FFF2-40B4-BE49-F238E27FC236}">
                <a16:creationId xmlns:a16="http://schemas.microsoft.com/office/drawing/2014/main" id="{84DE80D8-78A9-B44A-986B-41F6D38F96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048001" y="3429000"/>
            <a:ext cx="3048000" cy="3429000"/>
          </a:xfrm>
          <a:solidFill>
            <a:schemeClr val="accent3"/>
          </a:solidFill>
        </p:spPr>
        <p:txBody>
          <a:bodyPr/>
          <a:lstStyle/>
          <a:p>
            <a:r>
              <a:rPr lang="sv-SE"/>
              <a:t>Klicka på ikonen för att lägga till en bild</a:t>
            </a:r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38160" y="662400"/>
            <a:ext cx="4964400" cy="895630"/>
          </a:xfrm>
        </p:spPr>
        <p:txBody>
          <a:bodyPr wrap="square" anchor="t" anchorCtr="0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lorem ipsum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375A1A82-33C9-564B-920C-739052BF727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38161" y="1821600"/>
            <a:ext cx="4964400" cy="3936568"/>
          </a:xfrm>
        </p:spPr>
        <p:txBody>
          <a:bodyPr>
            <a:normAutofit/>
          </a:bodyPr>
          <a:lstStyle>
            <a:lvl1pPr marL="194400" indent="-194400" algn="l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sz="1800" b="1" baseline="0">
                <a:solidFill>
                  <a:schemeClr val="tx1"/>
                </a:solidFill>
                <a:latin typeface="Open Sans Light" pitchFamily="2" charset="0"/>
              </a:defRPr>
            </a:lvl1pPr>
          </a:lstStyle>
          <a:p>
            <a:pPr lvl="0"/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. 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. </a:t>
            </a:r>
          </a:p>
        </p:txBody>
      </p:sp>
      <p:pic>
        <p:nvPicPr>
          <p:cNvPr id="9" name="Bildobjekt 8">
            <a:extLst>
              <a:ext uri="{FF2B5EF4-FFF2-40B4-BE49-F238E27FC236}">
                <a16:creationId xmlns:a16="http://schemas.microsoft.com/office/drawing/2014/main" id="{6F11C976-25C9-DE4A-AA64-F3EECED051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0782300" y="6242746"/>
            <a:ext cx="1066800" cy="355600"/>
          </a:xfrm>
          <a:prstGeom prst="rect">
            <a:avLst/>
          </a:prstGeom>
        </p:spPr>
      </p:pic>
      <p:sp>
        <p:nvSpPr>
          <p:cNvPr id="13" name="Platshållare för text 3">
            <a:extLst>
              <a:ext uri="{FF2B5EF4-FFF2-40B4-BE49-F238E27FC236}">
                <a16:creationId xmlns:a16="http://schemas.microsoft.com/office/drawing/2014/main" id="{BD4B38C2-4353-CA49-AEB9-261C5AAEFA4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97951" y="6130977"/>
            <a:ext cx="3112095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accent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</p:spTree>
    <p:extLst>
      <p:ext uri="{BB962C8B-B14F-4D97-AF65-F5344CB8AC3E}">
        <p14:creationId xmlns:p14="http://schemas.microsoft.com/office/powerpoint/2010/main" val="128127273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 userDrawn="1"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5EF5933F-C18B-EE46-A6B6-D804A28269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10" name="Bildobjekt 9">
            <a:extLst>
              <a:ext uri="{FF2B5EF4-FFF2-40B4-BE49-F238E27FC236}">
                <a16:creationId xmlns:a16="http://schemas.microsoft.com/office/drawing/2014/main" id="{11D8764A-2FF4-9141-ABB8-299BD67DC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3386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+graph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3B9B1740-07E7-524A-B67C-68F12CB6A298}"/>
              </a:ext>
            </a:extLst>
          </p:cNvPr>
          <p:cNvSpPr/>
          <p:nvPr userDrawn="1"/>
        </p:nvSpPr>
        <p:spPr>
          <a:xfrm>
            <a:off x="4583113" y="0"/>
            <a:ext cx="7608887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3201" y="1731600"/>
            <a:ext cx="3647726" cy="2502223"/>
          </a:xfrm>
        </p:spPr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9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Lorem ipsum </a:t>
            </a:r>
            <a:r>
              <a:rPr lang="en-GB" noProof="0" dirty="0" err="1"/>
              <a:t>dolor</a:t>
            </a:r>
            <a:r>
              <a:rPr lang="en-GB" noProof="0" dirty="0"/>
              <a:t> sit </a:t>
            </a:r>
            <a:r>
              <a:rPr lang="en-GB" noProof="0" dirty="0" err="1"/>
              <a:t>amet</a:t>
            </a:r>
            <a:r>
              <a:rPr lang="en-GB" noProof="0" dirty="0"/>
              <a:t>, </a:t>
            </a:r>
            <a:r>
              <a:rPr lang="en-GB" noProof="0" dirty="0" err="1"/>
              <a:t>consectetur</a:t>
            </a:r>
            <a:r>
              <a:rPr lang="en-GB" noProof="0" dirty="0"/>
              <a:t> </a:t>
            </a:r>
            <a:r>
              <a:rPr lang="en-GB" noProof="0" dirty="0" err="1"/>
              <a:t>adipiscing</a:t>
            </a:r>
            <a:r>
              <a:rPr lang="en-GB" noProof="0" dirty="0"/>
              <a:t> </a:t>
            </a:r>
            <a:r>
              <a:rPr lang="en-GB" noProof="0" dirty="0" err="1"/>
              <a:t>elit</a:t>
            </a:r>
            <a:r>
              <a:rPr lang="en-GB" noProof="0" dirty="0"/>
              <a:t>, </a:t>
            </a:r>
            <a:r>
              <a:rPr lang="en-GB" noProof="0" dirty="0" err="1"/>
              <a:t>sed</a:t>
            </a:r>
            <a:r>
              <a:rPr lang="en-GB" noProof="0" dirty="0"/>
              <a:t> do </a:t>
            </a:r>
            <a:r>
              <a:rPr lang="en-GB" noProof="0" dirty="0" err="1"/>
              <a:t>eiusmod</a:t>
            </a:r>
            <a:r>
              <a:rPr lang="en-GB" noProof="0" dirty="0"/>
              <a:t>, lorem ipsum </a:t>
            </a:r>
            <a:r>
              <a:rPr lang="en-GB" noProof="0" dirty="0" err="1"/>
              <a:t>dolor</a:t>
            </a:r>
            <a:r>
              <a:rPr lang="en-GB" noProof="0" dirty="0"/>
              <a:t> </a:t>
            </a:r>
          </a:p>
        </p:txBody>
      </p:sp>
      <p:sp>
        <p:nvSpPr>
          <p:cNvPr id="8" name="Platshållare för text 3">
            <a:extLst>
              <a:ext uri="{FF2B5EF4-FFF2-40B4-BE49-F238E27FC236}">
                <a16:creationId xmlns:a16="http://schemas.microsoft.com/office/drawing/2014/main" id="{715DC382-1B39-5846-9981-2CE4D1D04C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05662" y="6130977"/>
            <a:ext cx="2677381" cy="502490"/>
          </a:xfrm>
        </p:spPr>
        <p:txBody>
          <a:bodyPr wrap="square" anchor="b" anchorCtr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="0" i="0" cap="all" spc="100" baseline="0">
                <a:solidFill>
                  <a:schemeClr val="bg1"/>
                </a:solidFill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pPr lvl="0"/>
            <a:r>
              <a:rPr lang="en-GB" dirty="0"/>
              <a:t>Department etc.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BC4380CF-C65F-3C4E-9149-EDA769A1DE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44122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16197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565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1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10485620" y="0"/>
            <a:ext cx="170638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7353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843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type only 2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3B085E7A-13F3-FA46-8A6A-1779D93E7A71}"/>
              </a:ext>
            </a:extLst>
          </p:cNvPr>
          <p:cNvSpPr/>
          <p:nvPr userDrawn="1"/>
        </p:nvSpPr>
        <p:spPr>
          <a:xfrm>
            <a:off x="0" y="6056026"/>
            <a:ext cx="12192000" cy="80197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Rubrik 11">
            <a:extLst>
              <a:ext uri="{FF2B5EF4-FFF2-40B4-BE49-F238E27FC236}">
                <a16:creationId xmlns:a16="http://schemas.microsoft.com/office/drawing/2014/main" id="{926D3B41-05CE-C748-A48B-44819C59F0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-465834"/>
            <a:ext cx="12192000" cy="341632"/>
          </a:xfrm>
        </p:spPr>
        <p:txBody>
          <a:bodyPr anchor="t" anchorCtr="0">
            <a:spAutoFit/>
          </a:bodyPr>
          <a:lstStyle>
            <a:lvl1pPr>
              <a:defRPr sz="1800" b="0" i="0">
                <a:latin typeface="Open Sans Light" pitchFamily="2" charset="0"/>
                <a:ea typeface="Open Sans Light" pitchFamily="2" charset="0"/>
                <a:cs typeface="Open Sans Light" pitchFamily="2" charset="0"/>
              </a:defRPr>
            </a:lvl1pPr>
          </a:lstStyle>
          <a:p>
            <a:r>
              <a:rPr lang="en-GB" noProof="0"/>
              <a:t>Add slide title</a:t>
            </a:r>
          </a:p>
        </p:txBody>
      </p:sp>
      <p:pic>
        <p:nvPicPr>
          <p:cNvPr id="15" name="Bildobjekt 14">
            <a:extLst>
              <a:ext uri="{FF2B5EF4-FFF2-40B4-BE49-F238E27FC236}">
                <a16:creationId xmlns:a16="http://schemas.microsoft.com/office/drawing/2014/main" id="{F77D3DF4-6ABB-8442-B568-0BA625AB8E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12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0511" y="6452886"/>
            <a:ext cx="653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E8C161A-80F2-483A-8E87-083537F656BA}" type="slidenum">
              <a:rPr lang="en-US" sz="14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1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Marcador de fecha 3">
            <a:extLst>
              <a:ext uri="{FF2B5EF4-FFF2-40B4-BE49-F238E27FC236}">
                <a16:creationId xmlns:a16="http://schemas.microsoft.com/office/drawing/2014/main" id="{5554240C-E018-CE40-B731-F82B2A4B227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98547" y="6492875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73B57EE-A994-4E30-821E-857DECC58F15}" type="datetime1">
              <a:rPr lang="es-ES" smtClean="0"/>
              <a:pPr/>
              <a:t>08/10/2023</a:t>
            </a:fld>
            <a:endParaRPr lang="es-ES" dirty="0"/>
          </a:p>
        </p:txBody>
      </p:sp>
      <p:sp>
        <p:nvSpPr>
          <p:cNvPr id="9" name="Marcador de pie de página 4">
            <a:extLst>
              <a:ext uri="{FF2B5EF4-FFF2-40B4-BE49-F238E27FC236}">
                <a16:creationId xmlns:a16="http://schemas.microsoft.com/office/drawing/2014/main" id="{E789A8D2-B1DC-7344-8BC7-7BF632CDE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8786813" y="6492875"/>
            <a:ext cx="2566987" cy="3079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en-US" sz="1200" smtClean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046103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objekt 12">
            <a:extLst>
              <a:ext uri="{FF2B5EF4-FFF2-40B4-BE49-F238E27FC236}">
                <a16:creationId xmlns:a16="http://schemas.microsoft.com/office/drawing/2014/main" id="{0568D3A4-B2EC-914D-AC10-05A946BAB0B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alphaModFix amt="19000"/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2185" y="0"/>
            <a:ext cx="12958137" cy="5407343"/>
          </a:xfrm>
          <a:prstGeom prst="rect">
            <a:avLst/>
          </a:prstGeom>
        </p:spPr>
      </p:pic>
      <p:sp>
        <p:nvSpPr>
          <p:cNvPr id="2" name="Rubrik 1">
            <a:extLst>
              <a:ext uri="{FF2B5EF4-FFF2-40B4-BE49-F238E27FC236}">
                <a16:creationId xmlns:a16="http://schemas.microsoft.com/office/drawing/2014/main" id="{99606876-C577-F146-9BC3-6B2995AE299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4800" y="2361600"/>
            <a:ext cx="4009493" cy="715555"/>
          </a:xfrm>
        </p:spPr>
        <p:txBody>
          <a:bodyPr anchor="t" anchorCtr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800" baseline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/>
              <a:t>Lorem ipsum</a:t>
            </a:r>
          </a:p>
        </p:txBody>
      </p:sp>
      <p:sp>
        <p:nvSpPr>
          <p:cNvPr id="17" name="Platshållare för text 16">
            <a:extLst>
              <a:ext uri="{FF2B5EF4-FFF2-40B4-BE49-F238E27FC236}">
                <a16:creationId xmlns:a16="http://schemas.microsoft.com/office/drawing/2014/main" id="{C32C2B0C-03A9-0E44-A986-4BAF774AB31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8653" y="3189600"/>
            <a:ext cx="3985640" cy="357918"/>
          </a:xfrm>
        </p:spPr>
        <p:txBody>
          <a:bodyPr wrap="square">
            <a:spAutoFit/>
          </a:bodyPr>
          <a:lstStyle>
            <a:lvl1pPr marL="0" marR="0" indent="0" algn="l" defTabSz="914377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spc="30" baseline="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GB" noProof="0" dirty="0"/>
              <a:t>Contact info</a:t>
            </a:r>
          </a:p>
        </p:txBody>
      </p:sp>
      <p:sp>
        <p:nvSpPr>
          <p:cNvPr id="4" name="Platshållare för bild 3">
            <a:extLst>
              <a:ext uri="{FF2B5EF4-FFF2-40B4-BE49-F238E27FC236}">
                <a16:creationId xmlns:a16="http://schemas.microsoft.com/office/drawing/2014/main" id="{FC2CFDAB-1D9F-2745-8BBA-887DF11388B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4737600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6" name="Platshållare för text 5">
            <a:extLst>
              <a:ext uri="{FF2B5EF4-FFF2-40B4-BE49-F238E27FC236}">
                <a16:creationId xmlns:a16="http://schemas.microsoft.com/office/drawing/2014/main" id="{8E5C5276-D2D9-7645-9B9A-B753B2CE83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7601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5" name="Platshållare för text 5">
            <a:extLst>
              <a:ext uri="{FF2B5EF4-FFF2-40B4-BE49-F238E27FC236}">
                <a16:creationId xmlns:a16="http://schemas.microsoft.com/office/drawing/2014/main" id="{7B7C16CE-32D2-7B41-B48D-F1F2535B409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7601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6" name="Platshållare för bild 3">
            <a:extLst>
              <a:ext uri="{FF2B5EF4-FFF2-40B4-BE49-F238E27FC236}">
                <a16:creationId xmlns:a16="http://schemas.microsoft.com/office/drawing/2014/main" id="{728964D8-948C-7442-9D0F-57FBD145BD84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100732" y="399600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18" name="Platshållare för text 5">
            <a:extLst>
              <a:ext uri="{FF2B5EF4-FFF2-40B4-BE49-F238E27FC236}">
                <a16:creationId xmlns:a16="http://schemas.microsoft.com/office/drawing/2014/main" id="{4BEBB4A8-F185-C743-B3F2-FF218465557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100733" y="2726298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19" name="Platshållare för text 5">
            <a:extLst>
              <a:ext uri="{FF2B5EF4-FFF2-40B4-BE49-F238E27FC236}">
                <a16:creationId xmlns:a16="http://schemas.microsoft.com/office/drawing/2014/main" id="{6EF312E7-5159-6649-BB9D-0550C502351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00733" y="3011540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0" name="Platshållare för bild 3">
            <a:extLst>
              <a:ext uri="{FF2B5EF4-FFF2-40B4-BE49-F238E27FC236}">
                <a16:creationId xmlns:a16="http://schemas.microsoft.com/office/drawing/2014/main" id="{24B4F50B-03B1-F44C-A413-3550A4BBB66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737600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21" name="Platshållare för text 5">
            <a:extLst>
              <a:ext uri="{FF2B5EF4-FFF2-40B4-BE49-F238E27FC236}">
                <a16:creationId xmlns:a16="http://schemas.microsoft.com/office/drawing/2014/main" id="{1D6D6FC2-3506-7646-AE0A-9FC214708EF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737601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2" name="Platshållare för text 5">
            <a:extLst>
              <a:ext uri="{FF2B5EF4-FFF2-40B4-BE49-F238E27FC236}">
                <a16:creationId xmlns:a16="http://schemas.microsoft.com/office/drawing/2014/main" id="{1B1680C1-FA5C-0E46-A8F6-08FF03431213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737601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3" name="Platshållare för bild 3">
            <a:extLst>
              <a:ext uri="{FF2B5EF4-FFF2-40B4-BE49-F238E27FC236}">
                <a16:creationId xmlns:a16="http://schemas.microsoft.com/office/drawing/2014/main" id="{1CB6487A-AEBA-0540-AED1-31DBE64A001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100732" y="3383024"/>
            <a:ext cx="2268000" cy="2268000"/>
          </a:xfrm>
          <a:prstGeom prst="ellipse">
            <a:avLst/>
          </a:prstGeom>
          <a:solidFill>
            <a:schemeClr val="accent1"/>
          </a:solidFill>
          <a:ln w="38100">
            <a:solidFill>
              <a:schemeClr val="bg1"/>
            </a:solidFill>
          </a:ln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sv-SE"/>
              <a:t>Klicka på ikonen för att lägga till en bild</a:t>
            </a:r>
            <a:endParaRPr lang="en-GB" dirty="0"/>
          </a:p>
        </p:txBody>
      </p:sp>
      <p:sp>
        <p:nvSpPr>
          <p:cNvPr id="24" name="Platshållare för text 5">
            <a:extLst>
              <a:ext uri="{FF2B5EF4-FFF2-40B4-BE49-F238E27FC236}">
                <a16:creationId xmlns:a16="http://schemas.microsoft.com/office/drawing/2014/main" id="{C4A15876-21FF-7C41-8690-4A1BA06A039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100733" y="5709722"/>
            <a:ext cx="2268000" cy="261995"/>
          </a:xfrm>
        </p:spPr>
        <p:txBody>
          <a:bodyPr bIns="0"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None/>
              <a:defRPr sz="1300" cap="all" spc="5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25" name="Platshållare för text 5">
            <a:extLst>
              <a:ext uri="{FF2B5EF4-FFF2-40B4-BE49-F238E27FC236}">
                <a16:creationId xmlns:a16="http://schemas.microsoft.com/office/drawing/2014/main" id="{9A19836D-A276-C541-A9CF-30D063FE61B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100733" y="5994964"/>
            <a:ext cx="2268000" cy="228781"/>
          </a:xfrm>
        </p:spPr>
        <p:txBody>
          <a:bodyPr tIns="0">
            <a:spAutoFit/>
          </a:bodyPr>
          <a:lstStyle>
            <a:lvl1pPr marL="0" indent="0" algn="ctr">
              <a:lnSpc>
                <a:spcPct val="120000"/>
              </a:lnSpc>
              <a:buNone/>
              <a:defRPr sz="1100" cap="none" spc="3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8" name="Bildobjekt 7">
            <a:extLst>
              <a:ext uri="{FF2B5EF4-FFF2-40B4-BE49-F238E27FC236}">
                <a16:creationId xmlns:a16="http://schemas.microsoft.com/office/drawing/2014/main" id="{B45E0E22-4684-584D-B225-38BF62C9167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biLevel thresh="2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82300" y="6242746"/>
            <a:ext cx="1077912" cy="358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1718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  <a:prstGeom prst="rect">
            <a:avLst/>
          </a:prstGeom>
        </p:spPr>
        <p:txBody>
          <a:bodyPr anchor="ctr"/>
          <a:lstStyle>
            <a:lvl1pPr algn="ctr"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09029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anchor="ctr"/>
          <a:lstStyle>
            <a:lvl1pPr>
              <a:defRPr sz="48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353892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85451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029583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68213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76982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641097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9792996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82402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8731250" y="89259"/>
            <a:ext cx="3460751" cy="328612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</p:spPr>
        <p:txBody>
          <a:bodyPr anchor="ctr">
            <a:noAutofit/>
          </a:bodyPr>
          <a:lstStyle>
            <a:lvl1pPr marL="0" indent="0" algn="l">
              <a:buNone/>
              <a:defRPr sz="900" b="1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</a:defRPr>
            </a:lvl1pPr>
            <a:lvl2pPr>
              <a:defRPr sz="800">
                <a:solidFill>
                  <a:schemeClr val="accent5">
                    <a:lumMod val="50000"/>
                  </a:schemeClr>
                </a:solidFill>
              </a:defRPr>
            </a:lvl2pPr>
            <a:lvl3pPr>
              <a:defRPr sz="800">
                <a:solidFill>
                  <a:schemeClr val="accent5">
                    <a:lumMod val="50000"/>
                  </a:schemeClr>
                </a:solidFill>
              </a:defRPr>
            </a:lvl3pPr>
            <a:lvl4pPr>
              <a:defRPr sz="800">
                <a:solidFill>
                  <a:schemeClr val="accent5">
                    <a:lumMod val="50000"/>
                  </a:schemeClr>
                </a:solidFill>
              </a:defRPr>
            </a:lvl4pPr>
            <a:lvl5pPr>
              <a:defRPr sz="80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ZA" dirty="0"/>
              <a:t>Doc. No.</a:t>
            </a:r>
            <a:endParaRPr lang="en-GB" dirty="0"/>
          </a:p>
        </p:txBody>
      </p:sp>
      <p:sp>
        <p:nvSpPr>
          <p:cNvPr id="7" name="Title 9"/>
          <p:cNvSpPr>
            <a:spLocks noGrp="1"/>
          </p:cNvSpPr>
          <p:nvPr>
            <p:ph type="title"/>
          </p:nvPr>
        </p:nvSpPr>
        <p:spPr>
          <a:xfrm>
            <a:off x="460311" y="3062392"/>
            <a:ext cx="10972800" cy="699766"/>
          </a:xfrm>
          <a:prstGeom prst="flowChartAlternateProcess">
            <a:avLst/>
          </a:prstGeom>
          <a:solidFill>
            <a:srgbClr val="003399">
              <a:alpha val="63000"/>
            </a:srgbClr>
          </a:solidFill>
        </p:spPr>
        <p:txBody>
          <a:bodyPr wrap="square">
            <a:spAutoFit/>
          </a:bodyPr>
          <a:lstStyle>
            <a:lvl1pPr>
              <a:defRPr lang="en-ZA" sz="3900" b="1">
                <a:ln>
                  <a:solidFill>
                    <a:srgbClr val="0066CC"/>
                  </a:solidFill>
                </a:ln>
                <a:solidFill>
                  <a:schemeClr val="bg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defRPr>
            </a:lvl1pPr>
          </a:lstStyle>
          <a:p>
            <a:pPr marL="0" lvl="0" algn="l"/>
            <a:r>
              <a:rPr lang="en-US" dirty="0"/>
              <a:t>Click to edit Master title style</a:t>
            </a:r>
            <a:endParaRPr lang="en-ZA" dirty="0"/>
          </a:p>
        </p:txBody>
      </p:sp>
      <p:sp>
        <p:nvSpPr>
          <p:cNvPr id="10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460311" y="5139832"/>
            <a:ext cx="10972800" cy="1156629"/>
          </a:xfrm>
          <a:prstGeom prst="flowChartAlternateProcess">
            <a:avLst/>
          </a:prstGeom>
          <a:solidFill>
            <a:schemeClr val="tx2">
              <a:lumMod val="20000"/>
              <a:lumOff val="80000"/>
              <a:alpha val="82000"/>
            </a:schemeClr>
          </a:solidFill>
        </p:spPr>
        <p:txBody>
          <a:bodyPr wrap="square" rtlCol="0">
            <a:spAutoFit/>
          </a:bodyPr>
          <a:lstStyle>
            <a:lvl1pPr marL="0" indent="0">
              <a:buNone/>
              <a:defRPr lang="en-US" sz="1800" b="1" smtClean="0">
                <a:ln>
                  <a:solidFill>
                    <a:srgbClr val="0066CC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z="1800" smtClean="0"/>
            </a:lvl4pPr>
            <a:lvl5pPr>
              <a:defRPr lang="en-ZA" sz="1800"/>
            </a:lvl5pPr>
          </a:lstStyle>
          <a:p>
            <a:r>
              <a:rPr lang="en-GB" b="1" dirty="0">
                <a:ln>
                  <a:solidFill>
                    <a:srgbClr val="0066CC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Presenter:</a:t>
            </a:r>
          </a:p>
          <a:p>
            <a:r>
              <a:rPr lang="en-GB" b="1" dirty="0">
                <a:ln>
                  <a:solidFill>
                    <a:srgbClr val="0066CC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Venue:</a:t>
            </a:r>
          </a:p>
          <a:p>
            <a:r>
              <a:rPr lang="en-GB" b="1" dirty="0">
                <a:ln>
                  <a:solidFill>
                    <a:srgbClr val="0066CC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Myriad Pro" charset="0"/>
                <a:ea typeface="Myriad Pro" charset="0"/>
                <a:cs typeface="Myriad Pro" charset="0"/>
              </a:rPr>
              <a:t>Date: </a:t>
            </a:r>
            <a:endParaRPr lang="en-US" dirty="0">
              <a:ln>
                <a:solidFill>
                  <a:srgbClr val="0066CC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Myriad Pro" charset="0"/>
              <a:ea typeface="Myriad Pro" charset="0"/>
              <a:cs typeface="Myriad Pro" charset="0"/>
            </a:endParaRPr>
          </a:p>
        </p:txBody>
      </p:sp>
      <p:pic>
        <p:nvPicPr>
          <p:cNvPr id="2053" name="Picture 5" descr="D:\home\deon\Documents\Logos\Necsa\NECSA logo.emf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368" y="328941"/>
            <a:ext cx="3672921" cy="166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66119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614961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50681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ogo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403" y="2169047"/>
            <a:ext cx="2520000" cy="2494674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B3BCDC0-8C70-417B-A705-ABC62FEDB47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0559" y="145645"/>
            <a:ext cx="1208870" cy="9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0134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461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Autofit/>
          </a:bodyPr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9B3E2A-0B0F-434E-B8B5-23D05F72C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B07182-1834-42B7-ADB9-737F74D1BA68}" type="datetime1">
              <a:rPr lang="en-GB" smtClean="0"/>
              <a:t>08/10/2023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CECA80-B569-3D47-B163-138B2BA81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8CA65-7C13-A442-AF74-D3BBDBCB28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7225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" descr="logooutline.eps">
            <a:extLst>
              <a:ext uri="{FF2B5EF4-FFF2-40B4-BE49-F238E27FC236}">
                <a16:creationId xmlns:a16="http://schemas.microsoft.com/office/drawing/2014/main" id="{ED75A508-7D60-F841-B3C4-7CB2A400A8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130" y="710117"/>
            <a:ext cx="1990424" cy="19704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6F8ADC9-30DB-1243-8F69-09A7AAEA849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07987" y="3429000"/>
            <a:ext cx="11376025" cy="2153265"/>
          </a:xfrm>
        </p:spPr>
        <p:txBody>
          <a:bodyPr anchor="t" anchorCtr="0"/>
          <a:lstStyle>
            <a:lvl1pPr algn="l">
              <a:defRPr sz="5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D56D6D28-7860-E045-9091-E722B9476D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988" y="5700252"/>
            <a:ext cx="11376026" cy="803787"/>
          </a:xfrm>
        </p:spPr>
        <p:txBody>
          <a:bodyPr>
            <a:noAutofit/>
          </a:bodyPr>
          <a:lstStyle>
            <a:lvl1pPr marL="0" indent="0" algn="l">
              <a:buNone/>
              <a:defRPr sz="2000" b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6859780D-4C69-49E3-8F6F-D32F7FC652A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080559" y="145645"/>
            <a:ext cx="1208870" cy="9601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20" y="186630"/>
            <a:ext cx="2601987" cy="960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3066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e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1pPr>
            <a:lvl2pPr marL="628650" indent="-261938"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2pPr>
            <a:lvl3pPr marL="889000" indent="-260350">
              <a:buSzPct val="100000"/>
              <a:buFont typeface="Arial" panose="020B0604020202020204" pitchFamily="34" charset="0"/>
              <a:buChar char="•"/>
              <a:tabLst/>
              <a:defRPr sz="1800">
                <a:solidFill>
                  <a:schemeClr val="tx2">
                    <a:lumMod val="50000"/>
                  </a:schemeClr>
                </a:solidFill>
              </a:defRPr>
            </a:lvl3pPr>
            <a:lvl4pPr marL="1209675" indent="-269875">
              <a:buSzPct val="100000"/>
              <a:buFont typeface="Arial" panose="020B0604020202020204" pitchFamily="34" charset="0"/>
              <a:buChar char="•"/>
              <a:tabLst/>
              <a:defRPr sz="1600">
                <a:solidFill>
                  <a:schemeClr val="tx2">
                    <a:lumMod val="50000"/>
                  </a:schemeClr>
                </a:solidFill>
              </a:defRPr>
            </a:lvl4pPr>
            <a:lvl5pPr marL="2057400" indent="-228600">
              <a:buSzPct val="100000"/>
              <a:buFont typeface="Arial" charset="0"/>
              <a:buChar char="•"/>
              <a:defRPr>
                <a:solidFill>
                  <a:schemeClr val="tx2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0"/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ED6D585-D452-F44C-919B-4BD50B663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372E3875-F7E3-A247-8E75-A4EC4E794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8B3F8F-7A51-99FC-5355-32EC7E28DECA}"/>
              </a:ext>
            </a:extLst>
          </p:cNvPr>
          <p:cNvSpPr txBox="1"/>
          <p:nvPr userDrawn="1"/>
        </p:nvSpPr>
        <p:spPr>
          <a:xfrm>
            <a:off x="2980020" y="6443299"/>
            <a:ext cx="971390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000" dirty="0">
                <a:solidFill>
                  <a:srgbClr val="0033A0"/>
                </a:solidFill>
              </a:rPr>
              <a:t>M. Di Castro, Motion Control in BE-CEM at CERN</a:t>
            </a:r>
            <a:r>
              <a:rPr lang="en-GB" sz="1000" i="1" dirty="0">
                <a:solidFill>
                  <a:srgbClr val="0033A0"/>
                </a:solidFill>
              </a:rPr>
              <a:t>, ICALEPS23,  8</a:t>
            </a:r>
            <a:r>
              <a:rPr lang="en-GB" sz="1000" i="1" baseline="30000" dirty="0">
                <a:solidFill>
                  <a:srgbClr val="0033A0"/>
                </a:solidFill>
              </a:rPr>
              <a:t>th</a:t>
            </a:r>
            <a:r>
              <a:rPr lang="en-GB" sz="1000" i="1" dirty="0">
                <a:solidFill>
                  <a:srgbClr val="0033A0"/>
                </a:solidFill>
              </a:rPr>
              <a:t> of October 2023, Cape Town</a:t>
            </a:r>
            <a:endParaRPr lang="en-US" sz="1000" dirty="0">
              <a:solidFill>
                <a:srgbClr val="0033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0715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7987" y="1592264"/>
            <a:ext cx="5616575" cy="4608512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592264"/>
            <a:ext cx="5611813" cy="460851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3A8A69A-7619-C44B-A930-6AC38A3F8B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217107-BF60-4CCA-9650-F62A98D7BD90}" type="datetime1">
              <a:rPr lang="en-GB" smtClean="0"/>
              <a:t>08/10/2023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9B55D6E3-4871-704B-B795-99BD30EABF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BEE4B464-E744-A34F-B223-6B554979B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895584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a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059AC4-96B9-704B-82C7-32D5BEFF3254}"/>
              </a:ext>
            </a:extLst>
          </p:cNvPr>
          <p:cNvSpPr txBox="1"/>
          <p:nvPr userDrawn="1"/>
        </p:nvSpPr>
        <p:spPr>
          <a:xfrm>
            <a:off x="407988" y="6196406"/>
            <a:ext cx="113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fr-CH" dirty="0" err="1"/>
              <a:t>beams.cern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5196E8-CA32-8449-8B2F-F83D475BC17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231904" y="2244864"/>
            <a:ext cx="1728192" cy="17281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D4B852-3DEA-496D-8E63-98B1574381D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330911" y="159548"/>
            <a:ext cx="748359" cy="748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76155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51584" y="274638"/>
            <a:ext cx="9518400" cy="114300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1774852-1469-4BEA-A7CF-4A0C3C7605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4" name="Espace réservé du numéro de diapositive 5">
            <a:extLst>
              <a:ext uri="{FF2B5EF4-FFF2-40B4-BE49-F238E27FC236}">
                <a16:creationId xmlns:a16="http://schemas.microsoft.com/office/drawing/2014/main" id="{933F69CA-CC92-42F0-A062-433EE349C1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47267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 flipH="1">
            <a:off x="2255573" y="4492805"/>
            <a:ext cx="9936427" cy="1065604"/>
          </a:xfrm>
          <a:prstGeom prst="rect">
            <a:avLst/>
          </a:prstGeom>
          <a:solidFill>
            <a:schemeClr val="accent1">
              <a:alpha val="4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cxnSp>
        <p:nvCxnSpPr>
          <p:cNvPr id="9" name="Connecteur droit 8"/>
          <p:cNvCxnSpPr/>
          <p:nvPr userDrawn="1"/>
        </p:nvCxnSpPr>
        <p:spPr>
          <a:xfrm flipH="1">
            <a:off x="2255574" y="5301208"/>
            <a:ext cx="9936428" cy="0"/>
          </a:xfrm>
          <a:prstGeom prst="line">
            <a:avLst/>
          </a:prstGeom>
          <a:ln w="73025" cmpd="tri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34261" y="4689711"/>
            <a:ext cx="9614400" cy="5652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6B87C3D-E727-4806-9F3E-F058E6CCFB1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14B3584-258F-41CA-8ECD-840A991A51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2156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08642" y="11166"/>
            <a:ext cx="10406957" cy="4596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9253112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3298EB4E-E612-4665-8BBA-A2F796407E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3372BD5-0E83-439D-A4F9-5DF4F0D958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72551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2895BCFF-AAF5-4184-8AAF-BA83A2BDCC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879EAE9C-9BA1-4DF6-9BAD-C8ECAE90B3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333294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44B8E24F-B1AC-4EB6-91A2-C71A9C777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D3BCE335-118D-40C8-92DC-09AD8D309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487214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13" name="Connecteur droit 12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3C4087AD-28DB-4DE6-8B47-FAD1D4D945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FC0AC65-88F6-4FE7-B8FB-1A950E180ED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105255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EIL - fond blanc -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75BDE66-8820-4C18-9675-6C7C44B8E2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A6A7FF82-A9A9-4D71-BEED-89C2FFDEC1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77791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6" name="Connecteur droit 5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527A5F94-7978-4D96-9DAD-FEEFAE5DE4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17CA8D8-00BB-4D56-84D2-C5E1249BAE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80830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EIL - fond blanc - 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5F7565C5-2647-4061-81E3-FE8B5889F6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9BA8B8DB-2CD7-42B8-A7A2-852CF80005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3421350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SOLEIL - fond blanc -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cxnSp>
        <p:nvCxnSpPr>
          <p:cNvPr id="5" name="Connecteur droit 4"/>
          <p:cNvCxnSpPr/>
          <p:nvPr userDrawn="1"/>
        </p:nvCxnSpPr>
        <p:spPr>
          <a:xfrm flipH="1">
            <a:off x="2255573" y="743602"/>
            <a:ext cx="9936435" cy="0"/>
          </a:xfrm>
          <a:prstGeom prst="line">
            <a:avLst/>
          </a:prstGeom>
          <a:ln w="38100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space réservé du pied de page 2">
            <a:extLst>
              <a:ext uri="{FF2B5EF4-FFF2-40B4-BE49-F238E27FC236}">
                <a16:creationId xmlns:a16="http://schemas.microsoft.com/office/drawing/2014/main" id="{BE3956D8-B3AB-44CD-8EEB-D756C20823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7" name="Espace réservé du numéro de diapositive 5">
            <a:extLst>
              <a:ext uri="{FF2B5EF4-FFF2-40B4-BE49-F238E27FC236}">
                <a16:creationId xmlns:a16="http://schemas.microsoft.com/office/drawing/2014/main" id="{A80C8B97-739D-451B-BC1A-5613345EEA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032057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2">
            <a:extLst>
              <a:ext uri="{FF2B5EF4-FFF2-40B4-BE49-F238E27FC236}">
                <a16:creationId xmlns:a16="http://schemas.microsoft.com/office/drawing/2014/main" id="{B20C71F5-C2EE-4CC6-8FDA-33C48348F2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3" name="Espace réservé du numéro de diapositive 5">
            <a:extLst>
              <a:ext uri="{FF2B5EF4-FFF2-40B4-BE49-F238E27FC236}">
                <a16:creationId xmlns:a16="http://schemas.microsoft.com/office/drawing/2014/main" id="{CA0961E9-C44D-450C-BC8B-C891ADD548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7074074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 flipH="1">
            <a:off x="3311690" y="4523636"/>
            <a:ext cx="8887537" cy="1065604"/>
          </a:xfrm>
          <a:prstGeom prst="rect">
            <a:avLst/>
          </a:prstGeom>
          <a:solidFill>
            <a:schemeClr val="bg1">
              <a:lumMod val="50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>
              <a:solidFill>
                <a:srgbClr val="EEDE12"/>
              </a:solidFill>
            </a:endParaRPr>
          </a:p>
        </p:txBody>
      </p:sp>
      <p:cxnSp>
        <p:nvCxnSpPr>
          <p:cNvPr id="10" name="Connecteur droit 9"/>
          <p:cNvCxnSpPr/>
          <p:nvPr userDrawn="1"/>
        </p:nvCxnSpPr>
        <p:spPr>
          <a:xfrm flipH="1">
            <a:off x="3312469" y="5275833"/>
            <a:ext cx="8879537" cy="0"/>
          </a:xfrm>
          <a:prstGeom prst="line">
            <a:avLst/>
          </a:prstGeom>
          <a:ln w="73025" cmpd="tri">
            <a:solidFill>
              <a:srgbClr val="EEDE1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re 1"/>
          <p:cNvSpPr>
            <a:spLocks noGrp="1"/>
          </p:cNvSpPr>
          <p:nvPr>
            <p:ph type="ctrTitle"/>
          </p:nvPr>
        </p:nvSpPr>
        <p:spPr>
          <a:xfrm>
            <a:off x="2094542" y="4227563"/>
            <a:ext cx="9985109" cy="1470025"/>
          </a:xfrm>
        </p:spPr>
        <p:txBody>
          <a:bodyPr>
            <a:normAutofit/>
          </a:bodyPr>
          <a:lstStyle>
            <a:lvl1pPr algn="r">
              <a:defRPr sz="32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AFEF0B3F-20E1-4573-99C2-AD36495C74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11798" y="6372000"/>
            <a:ext cx="9088725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C75BB9E-A1FA-4E76-B01D-9903FCA940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92544" y="6366876"/>
            <a:ext cx="95925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80226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8642" y="11166"/>
            <a:ext cx="10406957" cy="459614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 sz="24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Slide Title</a:t>
            </a:r>
            <a:endParaRPr lang="en-Z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742385"/>
            <a:ext cx="12192000" cy="578024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3221850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1306498863"/>
      </p:ext>
    </p:extLst>
  </p:cSld>
  <p:clrMapOvr>
    <a:masterClrMapping/>
  </p:clrMapOvr>
  <p:transition spd="slow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userDrawn="1">
  <p:cSld name="Title,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 bwMode="auto"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defRPr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 bwMode="auto"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>
              <a:defRPr/>
            </a:pPr>
            <a:endParaRPr lang="en-US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61346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B28C4-B089-408B-9BAF-82DB29E08B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540EC-3288-46D2-BF4B-696230B7F8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C97064-6EFA-4667-87B1-66E785799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98C6B-9043-4233-9817-1F976BCBA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6148B-3406-4BF2-8AEB-822524CA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4404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2EEF0-B4A5-461B-85DB-DFFFBFC0D7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8DB354-3EE3-4C90-81EC-50674495DF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D34041-F4B3-4496-9D3A-352BA24C4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EA27B7-D57C-45D0-A939-92F42DEC1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00704F-2D38-48F7-BB20-029741C730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82786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7A5581-1D07-4ABB-8F59-6EF2997EF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492249-A14E-4C23-B6CF-06E2AE9ADC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D236B-8D85-4AA8-8FE7-27099A0B9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423AF6-C2AE-4DA0-A2A0-AD85E3FFF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5EF710-0374-4E5F-9E5A-AE14BB50BA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490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D255E-0AB7-4B67-A065-B0DA6F378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504035-8E19-46AD-B65F-117EB9285F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2BBBB7-62AD-476F-A649-8938BBB352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7E88F-7EF8-4578-BEC9-DCBC3A202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6A1FC0-18F8-4E6A-A1B9-52E42F2D3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A1DDE-0EFA-458D-B685-F56C1CABC2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89573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24884-5F61-4C05-9622-2AA531ED13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F75093-122A-44FE-9DAF-5863B471BF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CFC098-01DC-4F9F-92C7-2DFB6A023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61AABED-9C70-4323-9CA1-3FE60CDF84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6F6D6E-9144-4817-B97C-248CE88C87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D69332-76AC-4549-9576-EAEF9CECC0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9944054-726E-4301-B30B-9A6611703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B7666CB-39EB-4161-9022-4BF238F6E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18201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ACEED-72DC-484B-BF98-E985874FF2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A1360B-A1ED-4ACA-B94B-47C85CB6C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080A4-1521-41B2-B542-DD6E9CB1CC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D0964-F8CF-41A0-88BB-657B02060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2708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03EF70-6B4E-4F3F-B122-D4051979C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B76078-EC3D-4283-B698-7A58E782C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73ED15-04C8-48B2-AACD-6B40C0DAC9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4936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E6FDB-6ACF-4373-A2F9-C22AD30431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E78D68-D86D-4C5C-BC1D-101FB1143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A5AAF1-F160-4992-96DC-547EF62B1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614F1E-2776-4E1B-96C0-8A1C19B7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EC779D-B405-432B-8B13-46C4C8BC32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DD818B-A8B0-43F6-9E83-03D5B6D0C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6367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3.wmf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wmf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78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image" Target="../media/image30.jpeg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image" Target="../media/image36.jpeg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image" Target="../media/image37.jp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17" Type="http://schemas.openxmlformats.org/officeDocument/2006/relationships/image" Target="../media/image38.jpg"/><Relationship Id="rId2" Type="http://schemas.openxmlformats.org/officeDocument/2006/relationships/slideLayout" Target="../slideLayouts/slideLayout104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6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8.emf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jpe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image" Target="../media/image14.emf"/><Relationship Id="rId5" Type="http://schemas.openxmlformats.org/officeDocument/2006/relationships/slideLayout" Target="../slideLayouts/slideLayout32.xml"/><Relationship Id="rId10" Type="http://schemas.openxmlformats.org/officeDocument/2006/relationships/theme" Target="../theme/theme6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theme" Target="../theme/theme7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13" Type="http://schemas.openxmlformats.org/officeDocument/2006/relationships/image" Target="../media/image20.jpeg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3" Type="http://schemas.openxmlformats.org/officeDocument/2006/relationships/slideLayout" Target="../slideLayouts/slideLayout74.xml"/><Relationship Id="rId7" Type="http://schemas.openxmlformats.org/officeDocument/2006/relationships/theme" Target="../theme/theme9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6.xml"/><Relationship Id="rId10" Type="http://schemas.openxmlformats.org/officeDocument/2006/relationships/image" Target="../media/image23.png"/><Relationship Id="rId4" Type="http://schemas.openxmlformats.org/officeDocument/2006/relationships/slideLayout" Target="../slideLayouts/slideLayout75.xml"/><Relationship Id="rId9" Type="http://schemas.openxmlformats.org/officeDocument/2006/relationships/image" Target="../media/image2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10758"/>
            <a:ext cx="1216152" cy="1455951"/>
          </a:xfrm>
          <a:prstGeom prst="rect">
            <a:avLst/>
          </a:prstGeom>
        </p:spPr>
      </p:pic>
      <p:sp>
        <p:nvSpPr>
          <p:cNvPr id="14" name="Marcador de número de diapositiva 5">
            <a:extLst>
              <a:ext uri="{FF2B5EF4-FFF2-40B4-BE49-F238E27FC236}">
                <a16:creationId xmlns:a16="http://schemas.microsoft.com/office/drawing/2014/main" id="{396229D2-9F3B-7E46-8DB0-F338BB65B8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513" y="6498121"/>
            <a:ext cx="665922" cy="223354"/>
          </a:xfrm>
          <a:prstGeom prst="rect">
            <a:avLst/>
          </a:prstGeom>
        </p:spPr>
        <p:txBody>
          <a:bodyPr/>
          <a:lstStyle>
            <a:lvl1pPr>
              <a:defRPr sz="900" b="1">
                <a:solidFill>
                  <a:schemeClr val="bg1"/>
                </a:solidFill>
                <a:latin typeface="ClanOT-Book" panose="02000503030000020004" pitchFamily="2" charset="77"/>
              </a:defRPr>
            </a:lvl1pPr>
          </a:lstStyle>
          <a:p>
            <a:fld id="{19B6D20B-0CA6-9943-86FE-91CE932E197F}" type="slidenum">
              <a:rPr lang="es-ES" smtClean="0"/>
              <a:pPr/>
              <a:t>‹#›</a:t>
            </a:fld>
            <a:endParaRPr lang="es-E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646" y="305937"/>
            <a:ext cx="1783080" cy="80479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806" r="6756"/>
          <a:stretch/>
        </p:blipFill>
        <p:spPr>
          <a:xfrm>
            <a:off x="10026524" y="-8708"/>
            <a:ext cx="2174185" cy="2030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8730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6" r:id="rId5"/>
    <p:sldLayoutId id="2147483655" r:id="rId6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5760328-76BF-4F7A-A567-14A5096A790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613186"/>
            <a:ext cx="6737130" cy="6248144"/>
          </a:xfrm>
          <a:prstGeom prst="rect">
            <a:avLst/>
          </a:prstGeom>
        </p:spPr>
      </p:pic>
      <p:sp>
        <p:nvSpPr>
          <p:cNvPr id="14" name="Espace réservé du titre 1"/>
          <p:cNvSpPr>
            <a:spLocks noGrp="1"/>
          </p:cNvSpPr>
          <p:nvPr>
            <p:ph type="title"/>
          </p:nvPr>
        </p:nvSpPr>
        <p:spPr>
          <a:xfrm>
            <a:off x="2330681" y="274638"/>
            <a:ext cx="951884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pic>
        <p:nvPicPr>
          <p:cNvPr id="9" name="Picture 3">
            <a:extLst>
              <a:ext uri="{FF2B5EF4-FFF2-40B4-BE49-F238E27FC236}">
                <a16:creationId xmlns:a16="http://schemas.microsoft.com/office/drawing/2014/main" id="{1EFB9FBD-546A-4D82-AA9A-3C313AE5BB3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9851"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46EC27AC-0D5B-4CCE-921A-F3BBC595A9C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8" name="Espace réservé du pied de page 2">
            <a:extLst>
              <a:ext uri="{FF2B5EF4-FFF2-40B4-BE49-F238E27FC236}">
                <a16:creationId xmlns:a16="http://schemas.microsoft.com/office/drawing/2014/main" id="{8D7C594B-4E31-4EF4-A19F-1F448A9763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11" name="Espace réservé du numéro de diapositive 5">
            <a:extLst>
              <a:ext uri="{FF2B5EF4-FFF2-40B4-BE49-F238E27FC236}">
                <a16:creationId xmlns:a16="http://schemas.microsoft.com/office/drawing/2014/main" id="{1EFD1563-F6E8-4563-99F2-5F2E55038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1641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2255573" y="194400"/>
            <a:ext cx="9662827" cy="565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21900" y="1259999"/>
            <a:ext cx="10992651" cy="486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pic>
        <p:nvPicPr>
          <p:cNvPr id="13" name="Picture 3">
            <a:extLst>
              <a:ext uri="{FF2B5EF4-FFF2-40B4-BE49-F238E27FC236}">
                <a16:creationId xmlns:a16="http://schemas.microsoft.com/office/drawing/2014/main" id="{751179CC-BC98-47B1-8948-539E82359111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2" r="19851"/>
          <a:stretch/>
        </p:blipFill>
        <p:spPr bwMode="auto">
          <a:xfrm>
            <a:off x="168052" y="128216"/>
            <a:ext cx="1307604" cy="1157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3E073AE8-1785-4976-913F-2AA046895C1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84" y="5552402"/>
            <a:ext cx="561618" cy="1309236"/>
          </a:xfrm>
          <a:prstGeom prst="rect">
            <a:avLst/>
          </a:prstGeom>
        </p:spPr>
      </p:pic>
      <p:sp>
        <p:nvSpPr>
          <p:cNvPr id="7" name="Espace réservé du pied de page 2">
            <a:extLst>
              <a:ext uri="{FF2B5EF4-FFF2-40B4-BE49-F238E27FC236}">
                <a16:creationId xmlns:a16="http://schemas.microsoft.com/office/drawing/2014/main" id="{D101A451-A207-4E29-A555-608C88F7D3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76000" y="6372000"/>
            <a:ext cx="6816544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8" name="Espace réservé du numéro de diapositive 5">
            <a:extLst>
              <a:ext uri="{FF2B5EF4-FFF2-40B4-BE49-F238E27FC236}">
                <a16:creationId xmlns:a16="http://schemas.microsoft.com/office/drawing/2014/main" id="{255EA1F4-F864-4BD0-ABEB-981C0FBDD9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36560" y="6366875"/>
            <a:ext cx="719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0CC9-C982-429E-97C9-9F71A6603CFC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27311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</p:sldLayoutIdLst>
  <p:hf sldNum="0" hdr="0" ftr="0" dt="0"/>
  <p:txStyles>
    <p:titleStyle>
      <a:lvl1pPr algn="r" defTabSz="914400" rtl="0" eaLnBrk="1" latinLnBrk="0" hangingPunct="1">
        <a:spcBef>
          <a:spcPct val="0"/>
        </a:spcBef>
        <a:buNone/>
        <a:defRPr sz="3200" kern="1200">
          <a:solidFill>
            <a:schemeClr val="accent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EFDE6957-27AF-4742-9A59-981A9A34F4E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2" y="77281"/>
            <a:ext cx="2775687" cy="771525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E9F9CA3-C703-435F-A043-921493411BA0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470" y="5968137"/>
            <a:ext cx="11723680" cy="889863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CEBF049-58CF-451D-88DA-F3C06FAEE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2D3F5-9705-4184-B4C5-33FA644713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6EAFB3-7BC1-42D1-BEF3-057C8909CA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2BACC4-1D61-46FB-8068-A83449ACB741}" type="datetimeFigureOut">
              <a:rPr lang="en-US" smtClean="0"/>
              <a:t>10/8/2023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1D8F7C-DC0B-4E21-87E0-5CFCCAAD2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46D840-C54A-4B99-97FA-FC9AE66131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F7BB3-9D53-423B-AA87-97CFBD8ACB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0310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29769" y="274321"/>
            <a:ext cx="11378099" cy="501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1615" y="1371600"/>
            <a:ext cx="11419468" cy="43069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-4390" y="6626132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D3B0D07-6BED-A646-84B4-4749F06D6579}"/>
              </a:ext>
            </a:extLst>
          </p:cNvPr>
          <p:cNvSpPr/>
          <p:nvPr userDrawn="1"/>
        </p:nvSpPr>
        <p:spPr>
          <a:xfrm>
            <a:off x="0" y="320042"/>
            <a:ext cx="274320" cy="6537959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832D77F-AA48-5846-ACCE-C0EB6A92350A}"/>
              </a:ext>
            </a:extLst>
          </p:cNvPr>
          <p:cNvSpPr>
            <a:spLocks noChangeArrowheads="1"/>
          </p:cNvSpPr>
          <p:nvPr userDrawn="1"/>
        </p:nvSpPr>
        <p:spPr bwMode="auto">
          <a:xfrm flipH="1">
            <a:off x="-4390" y="6616607"/>
            <a:ext cx="280401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900" smtClean="0">
                <a:solidFill>
                  <a:schemeClr val="tx1"/>
                </a:solidFill>
                <a:latin typeface="+mn-lt"/>
                <a:cs typeface="Times New Roman" panose="02020603050405020304" pitchFamily="18" charset="0"/>
              </a:rPr>
              <a:pPr algn="ct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900" dirty="0">
              <a:solidFill>
                <a:schemeClr val="tx1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0" name="Rectangle 256">
            <a:extLst>
              <a:ext uri="{FF2B5EF4-FFF2-40B4-BE49-F238E27FC236}">
                <a16:creationId xmlns:a16="http://schemas.microsoft.com/office/drawing/2014/main" id="{4C89F170-E44E-425F-916D-A6CE75BAD713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6836639" y="6583680"/>
            <a:ext cx="5147733" cy="182562"/>
          </a:xfrm>
          <a:prstGeom prst="rect">
            <a:avLst/>
          </a:prstGeom>
          <a:ln/>
        </p:spPr>
        <p:txBody>
          <a:bodyPr anchor="ctr"/>
          <a:lstStyle/>
          <a:p>
            <a:pPr algn="r"/>
            <a:r>
              <a:rPr lang="en-US" sz="1100" dirty="0">
                <a:solidFill>
                  <a:srgbClr val="BFBFBF"/>
                </a:solidFill>
                <a:latin typeface="+mn-lt"/>
                <a:cs typeface="Arial" pitchFamily="34" charset="0"/>
              </a:rPr>
              <a:t> Open slide master to edit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418182B-CB0C-B04A-B95B-9F1D8E510A3C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390013" y="6485222"/>
            <a:ext cx="2840969" cy="274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1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  <p:sldLayoutId id="2147483786" r:id="rId14"/>
    <p:sldLayoutId id="2147483787" r:id="rId15"/>
  </p:sldLayoutIdLst>
  <p:hf sldNum="0" hdr="0" dt="0"/>
  <p:txStyles>
    <p:titleStyle>
      <a:lvl1pPr algn="l" rtl="0" eaLnBrk="1" fontAlgn="base" hangingPunct="1">
        <a:lnSpc>
          <a:spcPct val="95000"/>
        </a:lnSpc>
        <a:spcBef>
          <a:spcPct val="0"/>
        </a:spcBef>
        <a:spcAft>
          <a:spcPct val="0"/>
        </a:spcAft>
        <a:defRPr sz="2800" b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5000"/>
        </a:lnSpc>
        <a:spcBef>
          <a:spcPts val="1400"/>
        </a:spcBef>
        <a:spcAft>
          <a:spcPct val="0"/>
        </a:spcAft>
        <a:buClr>
          <a:schemeClr val="tx1"/>
        </a:buClr>
        <a:buFont typeface="Arial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25475" indent="-279400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914400" indent="-230188" algn="l" rtl="0" eaLnBrk="1" fontAlgn="base" hangingPunct="1">
        <a:lnSpc>
          <a:spcPct val="95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1"/>
        </a:buClr>
        <a:buFont typeface="Arial" charset="0"/>
        <a:buChar char="–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1"/>
        </a:buClr>
        <a:buFont typeface="Arial" charset="0"/>
        <a:buChar char="»"/>
        <a:defRPr sz="16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292" y="1"/>
            <a:ext cx="12202584" cy="808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8890" y="6605758"/>
            <a:ext cx="4787807" cy="103641"/>
          </a:xfrm>
          <a:prstGeom prst="rect">
            <a:avLst/>
          </a:prstGeom>
        </p:spPr>
      </p:pic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10784449" y="6732311"/>
            <a:ext cx="1152543" cy="106043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06F0F-C923-9C4F-9129-EDBF4B3F081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2" name="Picture 2" descr="D:\home\deon\Documents\Logos\Necsa\NECSA logo.emf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7388" y="23812"/>
            <a:ext cx="1197189" cy="54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440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Courier New" panose="02070309020205020404" pitchFamily="49" charset="0"/>
        <a:buChar char="o"/>
        <a:defRPr sz="18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" panose="05000000000000000000" pitchFamily="2" charset="2"/>
        <a:buChar char="Ø"/>
        <a:defRPr sz="16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accent5">
              <a:lumMod val="50000"/>
            </a:schemeClr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B78213D-2EBB-840D-7693-D4EFDE222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1B1F70B-4261-F383-BBB7-2ECA212AC9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889E1C-0E44-0BB9-F346-4059B578BF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F64272-04F6-458C-B25B-C5C40F79FCDD}" type="datetimeFigureOut">
              <a:rPr lang="en-GB" smtClean="0"/>
              <a:t>08/10/2023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CD406-6850-F877-B617-B19FA9628B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7A4D86-CB10-8894-B58F-0FD95F18BD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3AECF6-408D-4084-811D-1408728B8ADD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4251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top dot runner.png"/>
          <p:cNvPicPr preferRelativeResize="0"/>
          <p:nvPr/>
        </p:nvPicPr>
        <p:blipFill rotWithShape="1">
          <a:blip r:embed="rId4">
            <a:alphaModFix/>
          </a:blip>
          <a:srcRect t="31143"/>
          <a:stretch/>
        </p:blipFill>
        <p:spPr>
          <a:xfrm>
            <a:off x="0" y="9460"/>
            <a:ext cx="12192000" cy="1078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7;p1" descr="tab-01 copy.pn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38769" y="204470"/>
            <a:ext cx="6835696" cy="106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 descr="top dot runner.png"/>
          <p:cNvPicPr preferRelativeResize="0"/>
          <p:nvPr/>
        </p:nvPicPr>
        <p:blipFill rotWithShape="1">
          <a:blip r:embed="rId4">
            <a:alphaModFix/>
          </a:blip>
          <a:srcRect t="58410"/>
          <a:stretch/>
        </p:blipFill>
        <p:spPr>
          <a:xfrm>
            <a:off x="0" y="6532537"/>
            <a:ext cx="12192000" cy="65140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1280583" y="1811655"/>
            <a:ext cx="9809164" cy="43510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6195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700"/>
              </a:spcBef>
              <a:spcAft>
                <a:spcPts val="0"/>
              </a:spcAft>
              <a:buClr>
                <a:srgbClr val="595959"/>
              </a:buClr>
              <a:buSzPts val="2100"/>
              <a:buFont typeface="Arial"/>
              <a:buNone/>
              <a:defRPr sz="21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1280583" y="447673"/>
            <a:ext cx="10850035" cy="66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R="0" lvl="0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12500"/>
              </a:lnSpc>
              <a:spcBef>
                <a:spcPts val="0"/>
              </a:spcBef>
              <a:spcAft>
                <a:spcPts val="0"/>
              </a:spcAft>
              <a:buClr>
                <a:srgbClr val="6D8DC6"/>
              </a:buClr>
              <a:buSzPts val="3200"/>
              <a:buFont typeface="Open Sans"/>
              <a:buNone/>
              <a:defRPr sz="3200" b="0" i="0" u="none" strike="noStrike" cap="none">
                <a:solidFill>
                  <a:srgbClr val="6D8DC6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sldNum" idx="12"/>
          </p:nvPr>
        </p:nvSpPr>
        <p:spPr>
          <a:xfrm>
            <a:off x="8392779" y="6199404"/>
            <a:ext cx="344827" cy="3138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defRPr sz="144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168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7075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68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2000" tIns="0" rIns="72000" bIns="0" rtlCol="0" anchor="ctr" anchorCtr="0">
            <a:noAutofit/>
          </a:bodyPr>
          <a:lstStyle/>
          <a:p>
            <a:r>
              <a:rPr lang="fr-FR" dirty="0"/>
              <a:t>CLICK TO MODIFY THE STYLE OF THE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0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ICALEPCS l 09.10.2023 l J.Meyer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0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pic>
        <p:nvPicPr>
          <p:cNvPr id="10" name="Image 8" descr="logo_texte.jpg"/>
          <p:cNvPicPr>
            <a:picLocks noChangeAspect="1"/>
          </p:cNvPicPr>
          <p:nvPr userDrawn="1"/>
        </p:nvPicPr>
        <p:blipFill>
          <a:blip r:embed="rId7" cstate="print"/>
          <a:stretch>
            <a:fillRect/>
          </a:stretch>
        </p:blipFill>
        <p:spPr>
          <a:xfrm>
            <a:off x="9552000" y="6210000"/>
            <a:ext cx="2634592" cy="64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</p:spTree>
    <p:extLst>
      <p:ext uri="{BB962C8B-B14F-4D97-AF65-F5344CB8AC3E}">
        <p14:creationId xmlns:p14="http://schemas.microsoft.com/office/powerpoint/2010/main" val="27482188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1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400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88" indent="-174625" algn="l" defTabSz="914400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50" indent="-174625" algn="l" defTabSz="914400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884">
          <p15:clr>
            <a:srgbClr val="F26B43"/>
          </p15:clr>
        </p15:guide>
        <p15:guide id="2" pos="113">
          <p15:clr>
            <a:srgbClr val="F26B43"/>
          </p15:clr>
        </p15:guide>
        <p15:guide id="3" orient="horz" pos="482">
          <p15:clr>
            <a:srgbClr val="F26B43"/>
          </p15:clr>
        </p15:guide>
        <p15:guide id="4" pos="453">
          <p15:clr>
            <a:srgbClr val="F26B43"/>
          </p15:clr>
        </p15:guide>
        <p15:guide id="5" pos="564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71475" y="980729"/>
            <a:ext cx="11449050" cy="479667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71475" y="324000"/>
            <a:ext cx="11449050" cy="59177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 dirty="0"/>
              <a:t>Mastertitelformat bearbeiten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C4F5F8-9F24-424C-8284-2E94052236C1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8656" y="6005352"/>
            <a:ext cx="1881980" cy="548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978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</p:sldLayoutIdLst>
  <p:hf hdr="0" ftr="0"/>
  <p:txStyles>
    <p:titleStyle>
      <a:lvl1pPr algn="l" defTabSz="914400" rtl="0" eaLnBrk="1" latinLnBrk="0" hangingPunct="1">
        <a:lnSpc>
          <a:spcPct val="114000"/>
        </a:lnSpc>
        <a:spcBef>
          <a:spcPct val="0"/>
        </a:spcBef>
        <a:buNone/>
        <a:defRPr sz="3200" b="1" kern="1200" cap="all" spc="10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50850" indent="-23495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6667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89535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17600" indent="-215900" algn="l" defTabSz="914400" rtl="0" eaLnBrk="1" latinLnBrk="0" hangingPunct="1">
        <a:lnSpc>
          <a:spcPct val="114000"/>
        </a:lnSpc>
        <a:spcBef>
          <a:spcPts val="0"/>
        </a:spcBef>
        <a:spcAft>
          <a:spcPts val="600"/>
        </a:spcAft>
        <a:buFont typeface="Calibri" panose="020F050202020403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234">
          <p15:clr>
            <a:srgbClr val="F26B43"/>
          </p15:clr>
        </p15:guide>
        <p15:guide id="3" pos="7446">
          <p15:clr>
            <a:srgbClr val="F26B43"/>
          </p15:clr>
        </p15:guide>
        <p15:guide id="4" orient="horz" pos="278">
          <p15:clr>
            <a:srgbClr val="F26B43"/>
          </p15:clr>
        </p15:guide>
        <p15:guide id="6" pos="3659">
          <p15:clr>
            <a:srgbClr val="F26B43"/>
          </p15:clr>
        </p15:guide>
        <p15:guide id="7" pos="4021">
          <p15:clr>
            <a:srgbClr val="F26B43"/>
          </p15:clr>
        </p15:guide>
        <p15:guide id="8" orient="horz" pos="3634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A7C097BC-5D24-D541-B7D2-C97D9E4F7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mall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rubrikformat</a:t>
            </a:r>
            <a:endParaRPr lang="en-GB" noProof="0" dirty="0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DFE01D72-6C88-5D46-A46C-E622231482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dirty="0" err="1"/>
              <a:t>Klicka</a:t>
            </a:r>
            <a:r>
              <a:rPr lang="en-GB" noProof="0" dirty="0"/>
              <a:t> </a:t>
            </a:r>
            <a:r>
              <a:rPr lang="en-GB" noProof="0" dirty="0" err="1"/>
              <a:t>här</a:t>
            </a:r>
            <a:r>
              <a:rPr lang="en-GB" noProof="0" dirty="0"/>
              <a:t> </a:t>
            </a:r>
            <a:r>
              <a:rPr lang="en-GB" noProof="0" dirty="0" err="1"/>
              <a:t>för</a:t>
            </a:r>
            <a:r>
              <a:rPr lang="en-GB" noProof="0" dirty="0"/>
              <a:t> </a:t>
            </a:r>
            <a:r>
              <a:rPr lang="en-GB" noProof="0" dirty="0" err="1"/>
              <a:t>att</a:t>
            </a:r>
            <a:r>
              <a:rPr lang="en-GB" noProof="0" dirty="0"/>
              <a:t> </a:t>
            </a:r>
            <a:r>
              <a:rPr lang="en-GB" noProof="0" dirty="0" err="1"/>
              <a:t>ändra</a:t>
            </a:r>
            <a:r>
              <a:rPr lang="en-GB" noProof="0" dirty="0"/>
              <a:t> format </a:t>
            </a:r>
            <a:r>
              <a:rPr lang="en-GB" noProof="0" dirty="0" err="1"/>
              <a:t>på</a:t>
            </a:r>
            <a:r>
              <a:rPr lang="en-GB" noProof="0" dirty="0"/>
              <a:t> </a:t>
            </a:r>
            <a:r>
              <a:rPr lang="en-GB" noProof="0" dirty="0" err="1"/>
              <a:t>bakgrundstexten</a:t>
            </a:r>
            <a:endParaRPr lang="en-GB" noProof="0" dirty="0"/>
          </a:p>
          <a:p>
            <a:pPr lvl="1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två</a:t>
            </a:r>
            <a:endParaRPr lang="en-GB" noProof="0" dirty="0"/>
          </a:p>
          <a:p>
            <a:pPr lvl="2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tre</a:t>
            </a:r>
            <a:endParaRPr lang="en-GB" noProof="0" dirty="0"/>
          </a:p>
          <a:p>
            <a:pPr lvl="3"/>
            <a:r>
              <a:rPr lang="en-GB" noProof="0" dirty="0" err="1"/>
              <a:t>Nivå</a:t>
            </a:r>
            <a:r>
              <a:rPr lang="en-GB" noProof="0" dirty="0"/>
              <a:t> </a:t>
            </a:r>
            <a:r>
              <a:rPr lang="en-GB" noProof="0" dirty="0" err="1"/>
              <a:t>fyra</a:t>
            </a:r>
            <a:endParaRPr lang="en-GB" noProof="0" dirty="0"/>
          </a:p>
          <a:p>
            <a:pPr lvl="4"/>
            <a:r>
              <a:rPr lang="en-GB" noProof="0" dirty="0" err="1"/>
              <a:t>Nivå</a:t>
            </a:r>
            <a:r>
              <a:rPr lang="en-GB" noProof="0" dirty="0"/>
              <a:t>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B1C5F608-2730-2040-AD18-5009FBBA0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5290BC-E539-3B40-92FD-BCEEC1527CD2}" type="datetimeFigureOut">
              <a:rPr lang="en-GB" noProof="0" smtClean="0"/>
              <a:t>08/10/2023</a:t>
            </a:fld>
            <a:endParaRPr lang="en-GB" noProof="0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6A901AD-B2A2-6543-BE27-DD56C26A34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32EB5182-753F-E241-94A2-937B30B2D8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0D0738-23DA-A745-9B84-DD183761B382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4176574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  <p:sldLayoutId id="2147483723" r:id="rId23"/>
    <p:sldLayoutId id="214748372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baseline="0">
          <a:solidFill>
            <a:schemeClr val="tx1"/>
          </a:solidFill>
          <a:latin typeface="Maven Pro Medium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Maven Pro Med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7">
          <p15:clr>
            <a:srgbClr val="F26B43"/>
          </p15:clr>
        </p15:guide>
        <p15:guide id="3" pos="4793">
          <p15:clr>
            <a:srgbClr val="F26B43"/>
          </p15:clr>
        </p15:guide>
        <p15:guide id="4" pos="3840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84578"/>
            <a:ext cx="11684000" cy="3273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31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2pPr>
      <a:lvl3pPr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3pPr>
      <a:lvl4pPr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4pPr>
      <a:lvl5pPr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5pPr>
      <a:lvl6pPr marL="342900"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6pPr>
      <a:lvl7pPr marL="685800"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7pPr>
      <a:lvl8pPr marL="1028700"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8pPr>
      <a:lvl9pPr marL="1371600" algn="l" rtl="0" fontAlgn="base">
        <a:spcBef>
          <a:spcPct val="0"/>
        </a:spcBef>
        <a:spcAft>
          <a:spcPct val="0"/>
        </a:spcAft>
        <a:defRPr sz="1800" b="1" baseline="30000">
          <a:solidFill>
            <a:srgbClr val="000000"/>
          </a:solidFill>
          <a:latin typeface="Arial-BoldMT" charset="0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73593"/>
            <a:ext cx="11376025" cy="106574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12776" y="1563413"/>
            <a:ext cx="11376024" cy="46085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85228" y="6378349"/>
            <a:ext cx="631160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D7CE4416-2568-46D9-83B4-02DFDBFB7B92}" type="datetime1">
              <a:rPr lang="en-GB" smtClean="0"/>
              <a:t>08/10/2023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07546" y="6383848"/>
            <a:ext cx="681254" cy="365125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6B5EA5A-BC32-A742-B11B-8E7414D5B53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AB22024-69B4-1F4F-8860-CB954517F6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59262" y="6383848"/>
            <a:ext cx="6572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D9C6532-AEDE-354E-83AD-7F67D706DF38}"/>
              </a:ext>
            </a:extLst>
          </p:cNvPr>
          <p:cNvCxnSpPr/>
          <p:nvPr userDrawn="1"/>
        </p:nvCxnSpPr>
        <p:spPr>
          <a:xfrm>
            <a:off x="407987" y="6266608"/>
            <a:ext cx="11376025" cy="0"/>
          </a:xfrm>
          <a:prstGeom prst="line">
            <a:avLst/>
          </a:prstGeom>
          <a:ln w="95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426E9AC2-DB3F-3043-BAF1-FDB172EA2CD8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07988" y="6364599"/>
            <a:ext cx="495300" cy="393700"/>
          </a:xfrm>
          <a:prstGeom prst="rect">
            <a:avLst/>
          </a:prstGeom>
        </p:spPr>
      </p:pic>
      <p:pic>
        <p:nvPicPr>
          <p:cNvPr id="12" name="Picture 11" descr="A picture containing venn diagram&#10;&#10;Description automatically generated">
            <a:extLst>
              <a:ext uri="{FF2B5EF4-FFF2-40B4-BE49-F238E27FC236}">
                <a16:creationId xmlns:a16="http://schemas.microsoft.com/office/drawing/2014/main" id="{601E8028-4D05-4287-A43C-BB893015EDDE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1172524" y="307760"/>
            <a:ext cx="898889" cy="71394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9A5FCA-3145-4637-9A27-A42F112E029D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1226" y="6357407"/>
            <a:ext cx="476250" cy="442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589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800"/>
        </a:spcBef>
        <a:spcAft>
          <a:spcPts val="400"/>
        </a:spcAft>
        <a:buFont typeface="Arial"/>
        <a:buNone/>
        <a:tabLst/>
        <a:defRPr sz="2100" b="1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2385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charset="0"/>
        <a:buChar char="•"/>
        <a:tabLst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48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7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972000" indent="-324000" algn="l" defTabSz="914400" rtl="0" eaLnBrk="1" latinLnBrk="0" hangingPunct="1">
        <a:lnSpc>
          <a:spcPct val="100000"/>
        </a:lnSpc>
        <a:spcBef>
          <a:spcPts val="500"/>
        </a:spcBef>
        <a:spcAft>
          <a:spcPts val="300"/>
        </a:spcAft>
        <a:buFont typeface="Arial" panose="020B0604020202020204" pitchFamily="34" charset="0"/>
        <a:buChar char="•"/>
        <a:tabLst/>
        <a:defRPr sz="16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600" kern="1200">
          <a:solidFill>
            <a:schemeClr val="accent6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2">
          <p15:clr>
            <a:srgbClr val="F26B43"/>
          </p15:clr>
        </p15:guide>
        <p15:guide id="2" pos="3840">
          <p15:clr>
            <a:srgbClr val="F26B43"/>
          </p15:clr>
        </p15:guide>
        <p15:guide id="3" pos="7423">
          <p15:clr>
            <a:srgbClr val="F26B43"/>
          </p15:clr>
        </p15:guide>
        <p15:guide id="4" pos="257">
          <p15:clr>
            <a:srgbClr val="F26B43"/>
          </p15:clr>
        </p15:guide>
        <p15:guide id="6" pos="3795">
          <p15:clr>
            <a:srgbClr val="F26B43"/>
          </p15:clr>
        </p15:guide>
        <p15:guide id="7" pos="3885">
          <p15:clr>
            <a:srgbClr val="F26B43"/>
          </p15:clr>
        </p15:guide>
        <p15:guide id="8" pos="5087">
          <p15:clr>
            <a:srgbClr val="F26B43"/>
          </p15:clr>
        </p15:guide>
        <p15:guide id="9" pos="4997">
          <p15:clr>
            <a:srgbClr val="F26B43"/>
          </p15:clr>
        </p15:guide>
        <p15:guide id="10" pos="2683">
          <p15:clr>
            <a:srgbClr val="F26B43"/>
          </p15:clr>
        </p15:guide>
        <p15:guide id="11" pos="2593">
          <p15:clr>
            <a:srgbClr val="F26B43"/>
          </p15:clr>
        </p15:guide>
        <p15:guide id="12" orient="horz" pos="3906">
          <p15:clr>
            <a:srgbClr val="F26B43"/>
          </p15:clr>
        </p15:guide>
        <p15:guide id="13" orient="horz" pos="2409">
          <p15:clr>
            <a:srgbClr val="F26B43"/>
          </p15:clr>
        </p15:guide>
        <p15:guide id="14" orient="horz" pos="913">
          <p15:clr>
            <a:srgbClr val="F26B43"/>
          </p15:clr>
        </p15:guide>
        <p15:guide id="15" orient="horz" pos="1003">
          <p15:clr>
            <a:srgbClr val="F26B43"/>
          </p15:clr>
        </p15:guide>
        <p15:guide id="16" orient="horz" pos="2500">
          <p15:clr>
            <a:srgbClr val="F26B43"/>
          </p15:clr>
        </p15:guide>
        <p15:guide id="17" pos="6312">
          <p15:clr>
            <a:srgbClr val="F26B43"/>
          </p15:clr>
        </p15:guide>
        <p15:guide id="18" pos="622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9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3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image" Target="../media/image94.emf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5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7" Type="http://schemas.openxmlformats.org/officeDocument/2006/relationships/image" Target="../media/image109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4.jpeg"/><Relationship Id="rId5" Type="http://schemas.openxmlformats.org/officeDocument/2006/relationships/image" Target="../media/image113.jpg"/><Relationship Id="rId4" Type="http://schemas.openxmlformats.org/officeDocument/2006/relationships/image" Target="../media/image112.jpg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6.jpeg"/><Relationship Id="rId18" Type="http://schemas.openxmlformats.org/officeDocument/2006/relationships/image" Target="../media/image131.png"/><Relationship Id="rId26" Type="http://schemas.openxmlformats.org/officeDocument/2006/relationships/image" Target="../media/image139.jpeg"/><Relationship Id="rId39" Type="http://schemas.microsoft.com/office/2007/relationships/hdphoto" Target="../media/hdphoto3.wdp"/><Relationship Id="rId21" Type="http://schemas.openxmlformats.org/officeDocument/2006/relationships/image" Target="../media/image134.jpeg"/><Relationship Id="rId34" Type="http://schemas.openxmlformats.org/officeDocument/2006/relationships/image" Target="../media/image146.jpeg"/><Relationship Id="rId7" Type="http://schemas.openxmlformats.org/officeDocument/2006/relationships/image" Target="../media/image121.png"/><Relationship Id="rId2" Type="http://schemas.openxmlformats.org/officeDocument/2006/relationships/image" Target="../media/image116.png"/><Relationship Id="rId16" Type="http://schemas.openxmlformats.org/officeDocument/2006/relationships/image" Target="../media/image129.png"/><Relationship Id="rId20" Type="http://schemas.openxmlformats.org/officeDocument/2006/relationships/image" Target="../media/image133.gif"/><Relationship Id="rId29" Type="http://schemas.openxmlformats.org/officeDocument/2006/relationships/image" Target="../media/image142.png"/><Relationship Id="rId41" Type="http://schemas.microsoft.com/office/2007/relationships/hdphoto" Target="../media/hdphoto4.wdp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20.jpeg"/><Relationship Id="rId11" Type="http://schemas.openxmlformats.org/officeDocument/2006/relationships/image" Target="../media/image125.png"/><Relationship Id="rId24" Type="http://schemas.openxmlformats.org/officeDocument/2006/relationships/image" Target="../media/image137.png"/><Relationship Id="rId32" Type="http://schemas.openxmlformats.org/officeDocument/2006/relationships/image" Target="../media/image144.png"/><Relationship Id="rId37" Type="http://schemas.openxmlformats.org/officeDocument/2006/relationships/image" Target="../media/image149.png"/><Relationship Id="rId40" Type="http://schemas.openxmlformats.org/officeDocument/2006/relationships/image" Target="../media/image151.png"/><Relationship Id="rId5" Type="http://schemas.openxmlformats.org/officeDocument/2006/relationships/image" Target="../media/image119.gif"/><Relationship Id="rId15" Type="http://schemas.openxmlformats.org/officeDocument/2006/relationships/image" Target="../media/image128.gif"/><Relationship Id="rId23" Type="http://schemas.openxmlformats.org/officeDocument/2006/relationships/image" Target="../media/image136.jpeg"/><Relationship Id="rId28" Type="http://schemas.openxmlformats.org/officeDocument/2006/relationships/image" Target="../media/image141.jpeg"/><Relationship Id="rId36" Type="http://schemas.openxmlformats.org/officeDocument/2006/relationships/image" Target="../media/image148.png"/><Relationship Id="rId10" Type="http://schemas.openxmlformats.org/officeDocument/2006/relationships/image" Target="../media/image124.jpeg"/><Relationship Id="rId19" Type="http://schemas.openxmlformats.org/officeDocument/2006/relationships/image" Target="../media/image132.jpeg"/><Relationship Id="rId31" Type="http://schemas.openxmlformats.org/officeDocument/2006/relationships/image" Target="../media/image143.jpeg"/><Relationship Id="rId4" Type="http://schemas.openxmlformats.org/officeDocument/2006/relationships/image" Target="../media/image118.jpeg"/><Relationship Id="rId9" Type="http://schemas.openxmlformats.org/officeDocument/2006/relationships/image" Target="../media/image123.jpeg"/><Relationship Id="rId14" Type="http://schemas.openxmlformats.org/officeDocument/2006/relationships/image" Target="../media/image127.jpeg"/><Relationship Id="rId22" Type="http://schemas.openxmlformats.org/officeDocument/2006/relationships/image" Target="../media/image135.jpeg"/><Relationship Id="rId27" Type="http://schemas.openxmlformats.org/officeDocument/2006/relationships/image" Target="../media/image140.jpeg"/><Relationship Id="rId30" Type="http://schemas.microsoft.com/office/2007/relationships/hdphoto" Target="../media/hdphoto2.wdp"/><Relationship Id="rId35" Type="http://schemas.openxmlformats.org/officeDocument/2006/relationships/image" Target="../media/image147.png"/><Relationship Id="rId8" Type="http://schemas.openxmlformats.org/officeDocument/2006/relationships/image" Target="../media/image122.jpeg"/><Relationship Id="rId3" Type="http://schemas.openxmlformats.org/officeDocument/2006/relationships/image" Target="../media/image117.jpeg"/><Relationship Id="rId12" Type="http://schemas.microsoft.com/office/2007/relationships/hdphoto" Target="../media/hdphoto1.wdp"/><Relationship Id="rId17" Type="http://schemas.openxmlformats.org/officeDocument/2006/relationships/image" Target="../media/image130.png"/><Relationship Id="rId25" Type="http://schemas.openxmlformats.org/officeDocument/2006/relationships/image" Target="../media/image138.jpeg"/><Relationship Id="rId33" Type="http://schemas.openxmlformats.org/officeDocument/2006/relationships/image" Target="../media/image145.jpeg"/><Relationship Id="rId38" Type="http://schemas.openxmlformats.org/officeDocument/2006/relationships/image" Target="../media/image1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56.jpeg"/><Relationship Id="rId4" Type="http://schemas.openxmlformats.org/officeDocument/2006/relationships/image" Target="../media/image15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g"/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omments" Target="../comments/comment1.xml"/><Relationship Id="rId1" Type="http://schemas.openxmlformats.org/officeDocument/2006/relationships/slideLayout" Target="../slideLayouts/slideLayout9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64.png"/><Relationship Id="rId5" Type="http://schemas.openxmlformats.org/officeDocument/2006/relationships/image" Target="../media/image163.jpeg"/><Relationship Id="rId10" Type="http://schemas.openxmlformats.org/officeDocument/2006/relationships/image" Target="../media/image168.png"/><Relationship Id="rId4" Type="http://schemas.openxmlformats.org/officeDocument/2006/relationships/image" Target="../media/image162.jpeg"/><Relationship Id="rId9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8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72.png"/><Relationship Id="rId4" Type="http://schemas.openxmlformats.org/officeDocument/2006/relationships/image" Target="../media/image17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74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3.pn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png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68.jpeg"/><Relationship Id="rId5" Type="http://schemas.openxmlformats.org/officeDocument/2006/relationships/image" Target="../media/image67.png"/><Relationship Id="rId4" Type="http://schemas.openxmlformats.org/officeDocument/2006/relationships/image" Target="../media/image66.png"/><Relationship Id="rId9" Type="http://schemas.openxmlformats.org/officeDocument/2006/relationships/image" Target="../media/image7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5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5C70C-B6F7-9221-6C09-C8A27F5D7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11" y="77638"/>
            <a:ext cx="11677291" cy="2387600"/>
          </a:xfrm>
        </p:spPr>
        <p:txBody>
          <a:bodyPr>
            <a:normAutofit fontScale="90000"/>
          </a:bodyPr>
          <a:lstStyle/>
          <a:p>
            <a:r>
              <a:rPr lang="en-GB" b="1" i="0" cap="all" dirty="0">
                <a:solidFill>
                  <a:srgbClr val="15794E"/>
                </a:solidFill>
                <a:effectLst/>
                <a:latin typeface="inherit"/>
              </a:rPr>
              <a:t>MOTION CONTROL WORKSHOP (MOCRAF)</a:t>
            </a:r>
            <a:br>
              <a:rPr lang="en-GB" b="1" i="0" cap="all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</a:br>
            <a:r>
              <a:rPr lang="en-US" dirty="0"/>
              <a:t> 8</a:t>
            </a:r>
            <a:r>
              <a:rPr lang="en-US" baseline="30000" dirty="0"/>
              <a:t>th</a:t>
            </a:r>
            <a:r>
              <a:rPr lang="en-US" dirty="0"/>
              <a:t> of October 2023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642D99-EC7E-69D8-A1FB-EF1ADDB3C2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465238"/>
            <a:ext cx="9144000" cy="1655762"/>
          </a:xfrm>
        </p:spPr>
        <p:txBody>
          <a:bodyPr>
            <a:normAutofit/>
          </a:bodyPr>
          <a:lstStyle/>
          <a:p>
            <a:r>
              <a:rPr lang="en-US" sz="4400" dirty="0"/>
              <a:t>Institutes introduction</a:t>
            </a:r>
            <a:endParaRPr lang="en-GB" sz="4400" dirty="0"/>
          </a:p>
        </p:txBody>
      </p:sp>
      <p:pic>
        <p:nvPicPr>
          <p:cNvPr id="1026" name="Picture 2" descr="Attend the 19th Biennial International Conference on Accelerator and Large  Experimental Physics Control Systems - Opportunities in the African Space  Industry">
            <a:extLst>
              <a:ext uri="{FF2B5EF4-FFF2-40B4-BE49-F238E27FC236}">
                <a16:creationId xmlns:a16="http://schemas.microsoft.com/office/drawing/2014/main" id="{37FFD9FB-DB12-AE88-F52E-77727E860A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3956" y="3486724"/>
            <a:ext cx="8706928" cy="342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896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EDD2DB7-8B93-1FE4-AF45-1DAA594FC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4399" y="3022460"/>
            <a:ext cx="10363200" cy="1470025"/>
          </a:xfrm>
        </p:spPr>
        <p:txBody>
          <a:bodyPr/>
          <a:lstStyle/>
          <a:p>
            <a:r>
              <a:rPr lang="en-GB" sz="4800" dirty="0"/>
              <a:t>Introduction to Diamond light source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0E65897-9915-1F11-2BD9-B310DEA9EF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28799" y="4164012"/>
            <a:ext cx="8534400" cy="1752600"/>
          </a:xfrm>
        </p:spPr>
        <p:txBody>
          <a:bodyPr/>
          <a:lstStyle/>
          <a:p>
            <a:r>
              <a:rPr lang="en-GB" sz="2600" dirty="0">
                <a:latin typeface="+mj-lt"/>
                <a:cs typeface="+mn-cs"/>
              </a:rPr>
              <a:t>2023 MOCRAF Workshop,</a:t>
            </a:r>
          </a:p>
          <a:p>
            <a:r>
              <a:rPr lang="en-GB" sz="2600" dirty="0">
                <a:latin typeface="+mj-lt"/>
                <a:cs typeface="+mn-cs"/>
              </a:rPr>
              <a:t>ICALEPCS conference,</a:t>
            </a:r>
          </a:p>
          <a:p>
            <a:r>
              <a:rPr lang="en-GB" sz="2600" dirty="0">
                <a:latin typeface="+mj-lt"/>
              </a:rPr>
              <a:t>Brett Sing Gen and Oliver Copping</a:t>
            </a:r>
            <a:endParaRPr lang="en-GB" sz="2600" dirty="0">
              <a:latin typeface="+mj-lt"/>
              <a:cs typeface="+mn-cs"/>
            </a:endParaRPr>
          </a:p>
        </p:txBody>
      </p:sp>
      <p:pic>
        <p:nvPicPr>
          <p:cNvPr id="8" name="Picture 7" descr="A large circular building with many cars parked in front of it&#10;&#10;Description automatically generated">
            <a:extLst>
              <a:ext uri="{FF2B5EF4-FFF2-40B4-BE49-F238E27FC236}">
                <a16:creationId xmlns:a16="http://schemas.microsoft.com/office/drawing/2014/main" id="{5B03408B-6567-8285-1FF5-E33C50693DC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47"/>
          <a:stretch/>
        </p:blipFill>
        <p:spPr>
          <a:xfrm>
            <a:off x="2306069" y="284085"/>
            <a:ext cx="7579862" cy="27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1235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Diamond Light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>
                <a:cs typeface="Arial" panose="020B0604020202020204" pitchFamily="34" charset="0"/>
              </a:rPr>
              <a:t>A 3</a:t>
            </a:r>
            <a:r>
              <a:rPr lang="en-GB" baseline="30000" dirty="0">
                <a:cs typeface="Arial" panose="020B0604020202020204" pitchFamily="34" charset="0"/>
              </a:rPr>
              <a:t>rd</a:t>
            </a:r>
            <a:r>
              <a:rPr lang="en-GB" dirty="0">
                <a:cs typeface="Arial" panose="020B0604020202020204" pitchFamily="34" charset="0"/>
              </a:rPr>
              <a:t> Generation Synchrotron in user operations since 2007 ( 7 beamlines).</a:t>
            </a:r>
          </a:p>
          <a:p>
            <a:r>
              <a:rPr lang="en-GB" dirty="0">
                <a:cs typeface="Arial" panose="020B0604020202020204" pitchFamily="34" charset="0"/>
              </a:rPr>
              <a:t>Continuous upgrade programme in 3 phases up to 31(1/2) beamlines.</a:t>
            </a:r>
          </a:p>
          <a:p>
            <a:r>
              <a:rPr lang="en-GB" dirty="0">
                <a:cs typeface="Arial" panose="020B0604020202020204" pitchFamily="34" charset="0"/>
              </a:rPr>
              <a:t>Designs well underway for storage ring upgrade to Multi Bend Achromat.</a:t>
            </a:r>
          </a:p>
          <a:p>
            <a:r>
              <a:rPr lang="en-GB" dirty="0">
                <a:cs typeface="Arial" panose="020B0604020202020204" pitchFamily="34" charset="0"/>
              </a:rPr>
              <a:t>Funding approved by Government for upgrade and 2 new flagship beamlines.</a:t>
            </a:r>
          </a:p>
          <a:p>
            <a:r>
              <a:rPr lang="en-GB" dirty="0">
                <a:cs typeface="Arial" panose="020B0604020202020204" pitchFamily="34" charset="0"/>
              </a:rPr>
              <a:t>Dark period expected 2027.</a:t>
            </a:r>
          </a:p>
          <a:p>
            <a:endParaRPr lang="en-GB" dirty="0">
              <a:cs typeface="Arial" panose="020B0604020202020204" pitchFamily="34" charset="0"/>
            </a:endParaRPr>
          </a:p>
          <a:p>
            <a:r>
              <a:rPr lang="en-GB" dirty="0">
                <a:cs typeface="Arial" panose="020B0604020202020204" pitchFamily="34" charset="0"/>
              </a:rPr>
              <a:t>Motion team consists of 5 engineers and 2 technicians.</a:t>
            </a:r>
          </a:p>
          <a:p>
            <a:r>
              <a:rPr lang="en-GB" dirty="0">
                <a:cs typeface="Arial" panose="020B0604020202020204" pitchFamily="34" charset="0"/>
              </a:rPr>
              <a:t>Supporting 31 beamlines, nearly 3000 axes.</a:t>
            </a:r>
          </a:p>
          <a:p>
            <a:r>
              <a:rPr lang="en-GB" dirty="0">
                <a:cs typeface="Arial" panose="020B0604020202020204" pitchFamily="34" charset="0"/>
              </a:rPr>
              <a:t>Supporting Engineering led developments in new beamline equipment from monochromators to sample stations.</a:t>
            </a:r>
          </a:p>
        </p:txBody>
      </p:sp>
    </p:spTree>
    <p:extLst>
      <p:ext uri="{BB962C8B-B14F-4D97-AF65-F5344CB8AC3E}">
        <p14:creationId xmlns:p14="http://schemas.microsoft.com/office/powerpoint/2010/main" val="5297053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0E56F-4D7A-9F8E-F2DB-14954ACB04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Motion control challenges at Diamond Light Source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122E94-1D7C-82D4-731C-00D94DD62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Managing Obsolescence – many beamlines still have the original controller. All the rest are running on a now obsolete platform, but with a ‘form fit’ replacement.</a:t>
            </a:r>
          </a:p>
          <a:p>
            <a:r>
              <a:rPr lang="en-GB" dirty="0"/>
              <a:t>Converting years of experience with the old controllers (Turbo PMAC) to deliver the same level of support for the new controller (Power PMAC)</a:t>
            </a:r>
          </a:p>
          <a:p>
            <a:r>
              <a:rPr lang="en-GB" dirty="0"/>
              <a:t>EPICS and infrastructure support for the new controller</a:t>
            </a:r>
          </a:p>
          <a:p>
            <a:r>
              <a:rPr lang="en-GB" dirty="0"/>
              <a:t>Keeping pace with science requirements for ever increasing accuracy and stability requirements for high precision, high resolution, fast data collection experiments.</a:t>
            </a:r>
          </a:p>
          <a:p>
            <a:r>
              <a:rPr lang="en-GB" dirty="0"/>
              <a:t>Reconciling Robot safety necessity with science use case requirements.</a:t>
            </a:r>
          </a:p>
        </p:txBody>
      </p:sp>
    </p:spTree>
    <p:extLst>
      <p:ext uri="{BB962C8B-B14F-4D97-AF65-F5344CB8AC3E}">
        <p14:creationId xmlns:p14="http://schemas.microsoft.com/office/powerpoint/2010/main" val="3820218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E2C6DE-95BC-3492-00A9-BC2A1BF7F0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sz="4400" dirty="0"/>
              <a:t>What would I/we like from this workshop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309E1F-AB5A-BC01-A905-1916AB683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Meet new colleagues working with motion control and robotics at large radiation facilities</a:t>
            </a:r>
          </a:p>
          <a:p>
            <a:r>
              <a:rPr lang="en-GB" dirty="0"/>
              <a:t>Share experiences and engage with other Power PMAC users</a:t>
            </a:r>
          </a:p>
          <a:p>
            <a:r>
              <a:rPr lang="en-GB" dirty="0"/>
              <a:t>Learn about different motion control methods/algorithms and technology</a:t>
            </a:r>
          </a:p>
          <a:p>
            <a:r>
              <a:rPr lang="en-GB" dirty="0"/>
              <a:t>Gain new understandings of related disciplines in robotics and metrology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D82741B-88ED-4B5B-94FA-FFB9336E9B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2057" y="4154397"/>
            <a:ext cx="4787885" cy="220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612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16E61F-14D4-80F3-C34C-CE75C4ECA1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484" y="172646"/>
            <a:ext cx="8680902" cy="651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6135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C1A59E-2191-F336-D629-B8CB362C0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676" y="102982"/>
            <a:ext cx="8922675" cy="67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955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D4B4D41-BB1B-DB0E-1B80-4B07ABF538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7537" y="259212"/>
            <a:ext cx="8371993" cy="633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076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CAD441-097D-D867-CD53-DB44211BE9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5784" y="189821"/>
            <a:ext cx="8620928" cy="647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7328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4926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ESRF Beamline Control Unit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2"/>
            <a:r>
              <a:rPr lang="en-US" dirty="0"/>
              <a:t>33 ESRF beamlines and 13 CRG beamlines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/>
              <a:t>19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>
          <a:xfrm>
            <a:off x="2251200" y="6483439"/>
            <a:ext cx="6120000" cy="212489"/>
          </a:xfrm>
        </p:spPr>
        <p:txBody>
          <a:bodyPr/>
          <a:lstStyle/>
          <a:p>
            <a:r>
              <a:rPr lang="en-US">
                <a:solidFill>
                  <a:srgbClr val="132577"/>
                </a:solidFill>
                <a:latin typeface="Arial"/>
              </a:rPr>
              <a:t>ICALEPCS l 09.10.2023 l J.Meyer</a:t>
            </a:r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prstClr val="black"/>
                </a:solidFill>
                <a:latin typeface="Arial"/>
              </a:rPr>
              <a:t> 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458" y="1130298"/>
            <a:ext cx="4608512" cy="42280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394" y="764704"/>
            <a:ext cx="4227985" cy="452149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-1200000">
            <a:off x="2927096" y="4384791"/>
            <a:ext cx="6055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98D4"/>
                </a:solidFill>
                <a:latin typeface="Arial"/>
              </a:rPr>
              <a:t>46 Beamlines</a:t>
            </a:r>
          </a:p>
          <a:p>
            <a:r>
              <a:rPr lang="en-US" sz="2000" dirty="0">
                <a:solidFill>
                  <a:srgbClr val="0098D4"/>
                </a:solidFill>
                <a:latin typeface="Arial"/>
              </a:rPr>
              <a:t>More than 100 scientific techniques</a:t>
            </a:r>
            <a:endParaRPr lang="en-GB" sz="2000" dirty="0">
              <a:solidFill>
                <a:srgbClr val="0098D4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6066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80420804-B0CF-9E4E-8731-9FE37833A3B9}"/>
              </a:ext>
            </a:extLst>
          </p:cNvPr>
          <p:cNvSpPr txBox="1"/>
          <p:nvPr/>
        </p:nvSpPr>
        <p:spPr>
          <a:xfrm>
            <a:off x="2872886" y="4012738"/>
            <a:ext cx="356754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José Ávila Abellán</a:t>
            </a:r>
          </a:p>
          <a:p>
            <a:endParaRPr lang="es-ES" sz="1600" dirty="0">
              <a:solidFill>
                <a:srgbClr val="092F5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8th </a:t>
            </a:r>
            <a:r>
              <a:rPr lang="es-ES" sz="1600" dirty="0" err="1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October</a:t>
            </a:r>
            <a:r>
              <a:rPr lang="es-ES" sz="1600" dirty="0">
                <a:solidFill>
                  <a:srgbClr val="0092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2023</a:t>
            </a:r>
          </a:p>
          <a:p>
            <a:endParaRPr lang="es-E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5D852B9-7240-BA46-8595-647F3F372DCA}"/>
              </a:ext>
            </a:extLst>
          </p:cNvPr>
          <p:cNvSpPr txBox="1"/>
          <p:nvPr/>
        </p:nvSpPr>
        <p:spPr>
          <a:xfrm>
            <a:off x="2872886" y="2413337"/>
            <a:ext cx="663286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4000" b="1" dirty="0">
                <a:solidFill>
                  <a:srgbClr val="092F5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 SYNCHROTRON @MOCRAF 2023</a:t>
            </a:r>
          </a:p>
        </p:txBody>
      </p:sp>
    </p:spTree>
    <p:extLst>
      <p:ext uri="{BB962C8B-B14F-4D97-AF65-F5344CB8AC3E}">
        <p14:creationId xmlns:p14="http://schemas.microsoft.com/office/powerpoint/2010/main" val="38236021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Automation projects (High Through Put)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5520" y="692182"/>
            <a:ext cx="8687254" cy="1477329"/>
          </a:xfrm>
        </p:spPr>
        <p:txBody>
          <a:bodyPr/>
          <a:lstStyle/>
          <a:p>
            <a:r>
              <a:rPr lang="en-US" sz="2200" dirty="0"/>
              <a:t>Sample changer trends:</a:t>
            </a:r>
          </a:p>
          <a:p>
            <a:r>
              <a:rPr lang="en-US" sz="2200" dirty="0"/>
              <a:t>1) Increase in capacity without human intervention.</a:t>
            </a:r>
          </a:p>
          <a:p>
            <a:r>
              <a:rPr lang="en-US" sz="2200" dirty="0"/>
              <a:t>2) Clip on modules (robot out of beamline when not in use).</a:t>
            </a:r>
          </a:p>
          <a:p>
            <a:endParaRPr lang="en-US" sz="2200" dirty="0"/>
          </a:p>
          <a:p>
            <a:endParaRPr lang="fr-FR" sz="2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5"/>
          </p:nvPr>
        </p:nvSpPr>
        <p:spPr>
          <a:xfrm>
            <a:off x="1703513" y="6483438"/>
            <a:ext cx="413559" cy="212400"/>
          </a:xfrm>
        </p:spPr>
        <p:txBody>
          <a:bodyPr/>
          <a:lstStyle/>
          <a:p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/>
              <a:t>20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9FF9C82E-CB87-44B5-8CD6-297444C667B3}"/>
              </a:ext>
            </a:extLst>
          </p:cNvPr>
          <p:cNvGrpSpPr/>
          <p:nvPr/>
        </p:nvGrpSpPr>
        <p:grpSpPr>
          <a:xfrm>
            <a:off x="1761682" y="2086801"/>
            <a:ext cx="7067646" cy="4154104"/>
            <a:chOff x="251519" y="2011532"/>
            <a:chExt cx="8748778" cy="5142213"/>
          </a:xfrm>
        </p:grpSpPr>
        <p:pic>
          <p:nvPicPr>
            <p:cNvPr id="7" name="Shape 299" descr="F:\pres\DSC02578.jpg"/>
            <p:cNvPicPr preferRelativeResize="0">
              <a:picLocks noChangeAspect="1"/>
            </p:cNvPicPr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51519" y="2790219"/>
              <a:ext cx="2031307" cy="147732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251519" y="4475063"/>
              <a:ext cx="1935248" cy="114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75 samples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~1 to 2 days autonomy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" t="14300" r="1"/>
            <a:stretch/>
          </p:blipFill>
          <p:spPr>
            <a:xfrm>
              <a:off x="2562277" y="2790219"/>
              <a:ext cx="2081167" cy="2382621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2534273" y="5325015"/>
              <a:ext cx="2109735" cy="182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100 samples, upgradable to 3000.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~ 1h of autonomy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4553999" y="3093752"/>
              <a:ext cx="2569428" cy="1927071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4875178" y="5321905"/>
              <a:ext cx="1935248" cy="11429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70 samples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~ 2 days of autonomy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020272" y="5313982"/>
              <a:ext cx="1935248" cy="1485843"/>
            </a:xfrm>
            <a:prstGeom prst="rect">
              <a:avLst/>
            </a:prstGeom>
            <a:noFill/>
            <a:ln>
              <a:noFill/>
            </a:ln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prstClr val="black"/>
                  </a:solidFill>
                  <a:latin typeface="Arial"/>
                </a:rPr>
                <a:t>3500</a:t>
              </a:r>
              <a:r>
                <a:rPr lang="en-US" dirty="0">
                  <a:solidFill>
                    <a:prstClr val="black"/>
                  </a:solidFill>
                  <a:latin typeface="Arial"/>
                </a:rPr>
                <a:t> samples</a:t>
              </a:r>
            </a:p>
            <a:p>
              <a:pPr algn="ctr"/>
              <a:r>
                <a:rPr lang="en-US" dirty="0">
                  <a:solidFill>
                    <a:prstClr val="black"/>
                  </a:solidFill>
                  <a:latin typeface="Arial"/>
                </a:rPr>
                <a:t>~ 2 days of autonomy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792246" y="3072607"/>
              <a:ext cx="2400267" cy="18002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435477" y="2327857"/>
              <a:ext cx="1321369" cy="4571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</a:rPr>
                <a:t>XRPD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861998" y="2011532"/>
              <a:ext cx="1940250" cy="80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</a:rPr>
                <a:t>HR Tomography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060047" y="2082733"/>
              <a:ext cx="1940250" cy="8000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Arial"/>
                </a:rPr>
                <a:t>XR Fluorescence</a:t>
              </a:r>
              <a:endParaRPr lang="fr-FR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25C5B8-BDDA-40DF-86DC-B260704E668E}"/>
              </a:ext>
            </a:extLst>
          </p:cNvPr>
          <p:cNvSpPr txBox="1"/>
          <p:nvPr/>
        </p:nvSpPr>
        <p:spPr>
          <a:xfrm>
            <a:off x="9214249" y="2238858"/>
            <a:ext cx="1067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/>
              </a:rPr>
              <a:t>XRPD</a:t>
            </a:r>
            <a:endParaRPr lang="fr-FR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D374CCA1-AF58-4321-B25C-BA393E6E580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247" y="2735128"/>
            <a:ext cx="1615465" cy="7269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68834FC-DCFF-4220-B6CF-04996DFD72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81"/>
          <a:stretch/>
        </p:blipFill>
        <p:spPr>
          <a:xfrm>
            <a:off x="8940246" y="3573016"/>
            <a:ext cx="1643765" cy="93610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368E8E4-1DC2-484F-896B-7741F7CC7568}"/>
              </a:ext>
            </a:extLst>
          </p:cNvPr>
          <p:cNvSpPr txBox="1"/>
          <p:nvPr/>
        </p:nvSpPr>
        <p:spPr>
          <a:xfrm>
            <a:off x="8917069" y="4620050"/>
            <a:ext cx="1563378" cy="92333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/>
              </a:rPr>
              <a:t>1056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Arial"/>
              </a:rPr>
              <a:t>~20 minutes autonomy</a:t>
            </a:r>
            <a:endParaRPr lang="fr-FR" dirty="0">
              <a:solidFill>
                <a:prstClr val="black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9806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Personal Interest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Overcoming Existing System Limits</a:t>
            </a:r>
          </a:p>
          <a:p>
            <a:pPr lvl="1"/>
            <a:r>
              <a:rPr lang="en-US" dirty="0"/>
              <a:t>Trajectories with motor controllers of different suppliers</a:t>
            </a:r>
          </a:p>
          <a:p>
            <a:pPr lvl="1"/>
            <a:r>
              <a:rPr lang="en-US" dirty="0"/>
              <a:t>Motors for movements on the nanometer scale</a:t>
            </a:r>
          </a:p>
          <a:p>
            <a:pPr lvl="1"/>
            <a:r>
              <a:rPr lang="en-US" dirty="0"/>
              <a:t>Integration of </a:t>
            </a:r>
            <a:r>
              <a:rPr lang="en-US" dirty="0" err="1"/>
              <a:t>mecatronics</a:t>
            </a:r>
            <a:r>
              <a:rPr lang="en-US" dirty="0"/>
              <a:t> applications in the control system </a:t>
            </a:r>
          </a:p>
          <a:p>
            <a:r>
              <a:rPr lang="en-GB" b="1" dirty="0"/>
              <a:t>Robotic Frameworks</a:t>
            </a:r>
          </a:p>
          <a:p>
            <a:pPr lvl="1"/>
            <a:r>
              <a:rPr lang="en-US" dirty="0"/>
              <a:t>Generic integration of robots</a:t>
            </a:r>
          </a:p>
          <a:p>
            <a:pPr lvl="1"/>
            <a:r>
              <a:rPr lang="en-US" dirty="0"/>
              <a:t>Usage of robots for new applications</a:t>
            </a:r>
          </a:p>
          <a:p>
            <a:pPr lvl="1"/>
            <a:r>
              <a:rPr lang="en-US" dirty="0"/>
              <a:t>Using the same robot in different experimental setups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>
                <a:solidFill>
                  <a:srgbClr val="132577"/>
                </a:solidFill>
                <a:latin typeface="Arial"/>
              </a:rPr>
              <a:t>Page </a:t>
            </a:r>
            <a:fld id="{733122C9-A0B9-462F-8757-0847AD287B63}" type="slidenum">
              <a:rPr lang="fr-FR">
                <a:solidFill>
                  <a:srgbClr val="132577"/>
                </a:solidFill>
                <a:latin typeface="Arial"/>
              </a:rPr>
              <a:pPr/>
              <a:t>21</a:t>
            </a:fld>
            <a:endParaRPr lang="fr-FR" dirty="0">
              <a:solidFill>
                <a:srgbClr val="132577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>
                <a:solidFill>
                  <a:srgbClr val="132577"/>
                </a:solidFill>
                <a:latin typeface="Arial"/>
              </a:rPr>
              <a:t>ICALEPCS l 09.10.2023 l J.Meyer</a:t>
            </a:r>
            <a:endParaRPr lang="fr-FR" dirty="0">
              <a:solidFill>
                <a:srgbClr val="132577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314135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03C72-B9C7-D879-A2FF-2BC9A035481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2135280" y="1120680"/>
            <a:ext cx="5877000" cy="1050480"/>
          </a:xfrm>
          <a:noFill/>
          <a:ln>
            <a:noFill/>
          </a:ln>
        </p:spPr>
        <p:txBody>
          <a:bodyPr vert="horz" wrap="square" lIns="0" tIns="0" rIns="0" bIns="0" rtlCol="0" anchor="b"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GB" sz="2200" b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European X-Ray Free-Electron </a:t>
            </a:r>
            <a:br>
              <a:rPr lang="en-GB" sz="2200" b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</a:br>
            <a:r>
              <a:rPr lang="en-GB" sz="2200" b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Laser Facility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3ADD96A-53BF-6AD6-68FC-6E4835B3624E}"/>
              </a:ext>
            </a:extLst>
          </p:cNvPr>
          <p:cNvSpPr txBox="1">
            <a:spLocks noGrp="1"/>
          </p:cNvSpPr>
          <p:nvPr>
            <p:ph type="subTitle" idx="4294967295"/>
          </p:nvPr>
        </p:nvSpPr>
        <p:spPr>
          <a:xfrm>
            <a:off x="2135280" y="3291839"/>
            <a:ext cx="5886000" cy="2651760"/>
          </a:xfr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en-GB" sz="16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18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GB" sz="16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</a:rPr>
              <a:t>Ayaz Samadli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GB" sz="16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</a:rPr>
              <a:t>Michael Smith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en-GB" sz="1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18"/>
            </a:endParaRP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r>
              <a:rPr lang="en-GB" sz="160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 pitchFamily="18"/>
              </a:rPr>
              <a:t>Instrument Control Integration Group</a:t>
            </a:r>
          </a:p>
          <a:p>
            <a:pPr marL="0" indent="0">
              <a:lnSpc>
                <a:spcPct val="114000"/>
              </a:lnSpc>
              <a:spcBef>
                <a:spcPts val="0"/>
              </a:spcBef>
              <a:buNone/>
              <a:tabLst>
                <a:tab pos="0" algn="l"/>
              </a:tabLst>
            </a:pPr>
            <a:endParaRPr lang="en-GB" sz="140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 pitchFamily="18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89C1B046-8B91-FEF8-9D8F-E133F5EA272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35280" y="3913200"/>
            <a:ext cx="7921440" cy="2141280"/>
          </a:xfr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1349"/>
              </a:spcBef>
              <a:buNone/>
              <a:tabLst>
                <a:tab pos="0" algn="l"/>
              </a:tabLst>
            </a:pPr>
            <a:endParaRPr lang="en-GB" sz="14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</a:endParaRP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The European X-Ray Free-Electron Laser (European XFEL) generates 27 000 X-ray flashes per second at a brilliance that is a billion times higher than conventional X-ray sources</a:t>
            </a: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Research groups from around the world come to the facility to investigate nanometre-scale structures, fast processes, and extreme states</a:t>
            </a: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The facility is operated by the European XFEL GmbH, in partnership with </a:t>
            </a:r>
            <a:r>
              <a:rPr lang="en-GB" sz="1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Deutsches</a:t>
            </a: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 </a:t>
            </a:r>
            <a:r>
              <a:rPr lang="en-GB" sz="1400" dirty="0" err="1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Elektronen</a:t>
            </a: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-Synchrotron (DESY), and other organizations worldwide.</a:t>
            </a:r>
          </a:p>
          <a:p>
            <a:pPr marL="0" indent="0">
              <a:lnSpc>
                <a:spcPct val="114000"/>
              </a:lnSpc>
              <a:spcBef>
                <a:spcPts val="1417"/>
              </a:spcBef>
              <a:buNone/>
              <a:tabLst>
                <a:tab pos="0" algn="l"/>
              </a:tabLst>
            </a:pPr>
            <a:endParaRPr lang="en-GB" sz="14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556D0E1-1AEB-9951-033D-AB0CFA1CEB1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21280" y="800641"/>
            <a:ext cx="6720840" cy="32925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03010D59-B14D-1BBD-3D73-ADD5354BD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2135280" y="3291840"/>
            <a:ext cx="7921440" cy="2926079"/>
          </a:xfrm>
          <a:noFill/>
          <a:ln>
            <a:noFill/>
          </a:ln>
        </p:spPr>
        <p:txBody>
          <a:bodyPr vert="horz" wrap="square" lIns="0" tIns="0" rIns="0" bIns="0" rtlCol="0" anchor="t">
            <a:noAutofit/>
          </a:bodyPr>
          <a:lstStyle/>
          <a:p>
            <a:pPr marL="0" indent="0">
              <a:lnSpc>
                <a:spcPct val="114000"/>
              </a:lnSpc>
              <a:spcBef>
                <a:spcPts val="1349"/>
              </a:spcBef>
              <a:buNone/>
              <a:tabLst>
                <a:tab pos="0" algn="l"/>
              </a:tabLst>
            </a:pPr>
            <a:endParaRPr lang="en-GB" sz="1400" dirty="0">
              <a:solidFill>
                <a:srgbClr val="000000"/>
              </a:solidFill>
              <a:highlight>
                <a:scrgbClr r="0" g="0" b="0">
                  <a:alpha val="0"/>
                </a:scrgbClr>
              </a:highlight>
              <a:latin typeface="Arial"/>
            </a:endParaRP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Uses the Karabo SCADA Framework for distributed software control of over 16 500 devices, monitoring 2.2 million properties</a:t>
            </a: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Many devices are based on Beckhoff PLCs, from digital switches to multi-axis motion systems</a:t>
            </a: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Interested in digital twins and applying more advanced motion/process control algorithms</a:t>
            </a:r>
          </a:p>
          <a:p>
            <a:pPr marL="0" indent="0">
              <a:lnSpc>
                <a:spcPct val="114000"/>
              </a:lnSpc>
              <a:spcBef>
                <a:spcPts val="1349"/>
              </a:spcBef>
              <a:buSzPts val="1397"/>
              <a:buBlip>
                <a:blip r:embed="rId3"/>
              </a:buBlip>
              <a:tabLst>
                <a:tab pos="0" algn="l"/>
              </a:tabLst>
            </a:pPr>
            <a:r>
              <a:rPr lang="en-GB" sz="1400" dirty="0">
                <a:solidFill>
                  <a:srgbClr val="000000"/>
                </a:solidFill>
                <a:highlight>
                  <a:scrgbClr r="0" g="0" b="0">
                    <a:alpha val="0"/>
                  </a:scrgbClr>
                </a:highlight>
                <a:latin typeface="Arial"/>
              </a:rPr>
              <a:t>Interested in application of Deep Reinforcement Learning-based control algorithms in other research facilities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0544E0-A78F-037E-4C8E-DD41FDB7AFB0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57079" y="773280"/>
            <a:ext cx="8270280" cy="2635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3CBDEF2-68C0-4158-9F72-26DE58C5F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24000"/>
            <a:ext cx="11449050" cy="584720"/>
          </a:xfrm>
        </p:spPr>
        <p:txBody>
          <a:bodyPr/>
          <a:lstStyle/>
          <a:p>
            <a:r>
              <a:rPr lang="de-DE" dirty="0" err="1"/>
              <a:t>Forschungzentrum</a:t>
            </a:r>
            <a:r>
              <a:rPr lang="de-DE" dirty="0"/>
              <a:t> Jülich and JCNS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B4D1A3F-301F-4FC1-9CB6-EE45D0E710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Forschungszentrum</a:t>
            </a:r>
            <a:r>
              <a:rPr lang="en-US" dirty="0"/>
              <a:t> </a:t>
            </a:r>
            <a:r>
              <a:rPr lang="en-US" dirty="0" err="1"/>
              <a:t>Jülich</a:t>
            </a:r>
            <a:endParaRPr lang="en-US" dirty="0"/>
          </a:p>
          <a:p>
            <a:pPr lvl="1"/>
            <a:r>
              <a:rPr lang="en-US" dirty="0"/>
              <a:t>&gt; 7000 Employees</a:t>
            </a:r>
          </a:p>
          <a:p>
            <a:pPr lvl="1"/>
            <a:r>
              <a:rPr lang="en-US" dirty="0"/>
              <a:t>Multi-disciplinary: information, energy, bio-economics</a:t>
            </a:r>
          </a:p>
          <a:p>
            <a:pPr lvl="1"/>
            <a:r>
              <a:rPr lang="en-US" dirty="0"/>
              <a:t>Several outstations</a:t>
            </a:r>
          </a:p>
          <a:p>
            <a:r>
              <a:rPr lang="en-US" dirty="0" err="1"/>
              <a:t>Jülich</a:t>
            </a:r>
            <a:r>
              <a:rPr lang="en-US" dirty="0"/>
              <a:t> Centre for Neutron Science (JCNS)</a:t>
            </a:r>
          </a:p>
          <a:p>
            <a:pPr lvl="1"/>
            <a:r>
              <a:rPr lang="en-US" dirty="0"/>
              <a:t>Neutron Scattering Department of </a:t>
            </a:r>
            <a:r>
              <a:rPr lang="en-US" dirty="0" err="1"/>
              <a:t>Forschungszentum</a:t>
            </a:r>
            <a:r>
              <a:rPr lang="en-US" dirty="0"/>
              <a:t> </a:t>
            </a:r>
            <a:r>
              <a:rPr lang="en-US" dirty="0" err="1"/>
              <a:t>Jülich</a:t>
            </a:r>
            <a:endParaRPr lang="en-US" dirty="0"/>
          </a:p>
          <a:p>
            <a:pPr lvl="1"/>
            <a:r>
              <a:rPr lang="en-US" dirty="0"/>
              <a:t>Operates neutron instruments at research reactors FRM-II and ILL</a:t>
            </a:r>
          </a:p>
          <a:p>
            <a:pPr lvl="1"/>
            <a:r>
              <a:rPr lang="en-US" dirty="0"/>
              <a:t>Developing neutron instruments for SNS, ESS, NIST (Gaithersburg), FRM-II and ILL</a:t>
            </a:r>
          </a:p>
          <a:p>
            <a:pPr lvl="1"/>
            <a:r>
              <a:rPr lang="en-US" dirty="0"/>
              <a:t>Robotics evaluation project for ESS</a:t>
            </a:r>
          </a:p>
          <a:p>
            <a:pPr lvl="1"/>
            <a:r>
              <a:rPr lang="en-US" dirty="0"/>
              <a:t>Designed and manufactured all standard motion cabinet prototypes for ESS</a:t>
            </a:r>
          </a:p>
          <a:p>
            <a:pPr marL="215900" lvl="1" indent="0">
              <a:buNone/>
            </a:pPr>
            <a:endParaRPr lang="en-US" dirty="0"/>
          </a:p>
          <a:p>
            <a:pPr marL="215900" lvl="1" indent="0">
              <a:buNone/>
            </a:pPr>
            <a:endParaRPr lang="en-US" dirty="0"/>
          </a:p>
          <a:p>
            <a:pPr marL="0" indent="0">
              <a:buNone/>
            </a:pPr>
            <a:endParaRPr lang="de-DE" dirty="0"/>
          </a:p>
        </p:txBody>
      </p:sp>
      <p:pic>
        <p:nvPicPr>
          <p:cNvPr id="1026" name="Picture 2" descr="https://stadtmarketing-juelich.de/wp-content/uploads/2017/06/forschungszentrum.jpg">
            <a:extLst>
              <a:ext uri="{FF2B5EF4-FFF2-40B4-BE49-F238E27FC236}">
                <a16:creationId xmlns:a16="http://schemas.microsoft.com/office/drawing/2014/main" id="{8D68C6A8-EA66-41C7-8F89-CE71D3216D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6080" y="932586"/>
            <a:ext cx="5290704" cy="2121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68003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A95D9DAE-AE3C-4E30-A60F-E2A89B86441E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-48282"/>
            <a:ext cx="4752528" cy="352839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5F1E91F-A935-4213-BC67-2E9EC8368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 Activities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05E9217-8B01-414C-B3E5-82B334610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 Brilliance Neutron Source Project (HBS)</a:t>
            </a:r>
          </a:p>
          <a:p>
            <a:pPr lvl="1"/>
            <a:r>
              <a:rPr lang="en-US" dirty="0"/>
              <a:t>High Current Accelerator-driven Neutron Source </a:t>
            </a:r>
          </a:p>
          <a:p>
            <a:pPr lvl="1"/>
            <a:r>
              <a:rPr lang="en-US" dirty="0" err="1"/>
              <a:t>Linac</a:t>
            </a:r>
            <a:r>
              <a:rPr lang="en-US" dirty="0"/>
              <a:t> (70 MeV pulsed proton beam, 100 mA peak current)</a:t>
            </a:r>
          </a:p>
          <a:p>
            <a:pPr lvl="1"/>
            <a:r>
              <a:rPr lang="en-US" dirty="0"/>
              <a:t>Tantalum target</a:t>
            </a:r>
          </a:p>
          <a:p>
            <a:pPr lvl="1"/>
            <a:r>
              <a:rPr lang="en-US" dirty="0"/>
              <a:t>3 target stations, &gt;  20 neutron instruments</a:t>
            </a:r>
          </a:p>
          <a:p>
            <a:r>
              <a:rPr lang="en-US" dirty="0"/>
              <a:t>JULIC neutron platform</a:t>
            </a:r>
          </a:p>
          <a:p>
            <a:pPr lvl="1"/>
            <a:r>
              <a:rPr lang="en-US" dirty="0"/>
              <a:t>Target station prototype</a:t>
            </a:r>
          </a:p>
          <a:p>
            <a:pPr lvl="1"/>
            <a:r>
              <a:rPr lang="en-US" dirty="0"/>
              <a:t>JULIC cyclotron (45 MeV, 8 µA)</a:t>
            </a:r>
          </a:p>
          <a:p>
            <a:pPr lvl="1"/>
            <a:r>
              <a:rPr lang="en-US" dirty="0"/>
              <a:t>Serious motion safety issues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B56BA10-B1AF-45C9-BE04-9C457ED4B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888" y="3789040"/>
            <a:ext cx="4752528" cy="2673297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1D4870E-1766-47F6-82E6-F5E64A62D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11334" y="4069506"/>
            <a:ext cx="1757587" cy="132336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3391147-05D7-4EA9-85A2-B58D46C44EC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40" y="4941168"/>
            <a:ext cx="2545793" cy="1916832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D3B0D857-2EB4-458B-AC72-80A7F3B6AA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62" y="5271405"/>
            <a:ext cx="1676884" cy="1262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69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83518E8-4D2E-4971-AF5C-DA351F880C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Expectations from the Workshop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4CCD5AA-837C-4ADE-B153-FF5C5FAF3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 from the implementation approaches of other Labs</a:t>
            </a:r>
          </a:p>
          <a:p>
            <a:pPr lvl="1"/>
            <a:r>
              <a:rPr lang="en-US" dirty="0"/>
              <a:t>Engineering process (software + hardware)</a:t>
            </a:r>
          </a:p>
          <a:p>
            <a:pPr lvl="1"/>
            <a:r>
              <a:rPr lang="en-US" dirty="0"/>
              <a:t>Tools developed at other Labs</a:t>
            </a:r>
          </a:p>
          <a:p>
            <a:pPr lvl="1"/>
            <a:r>
              <a:rPr lang="en-US" dirty="0"/>
              <a:t>Challenges and lessons learned</a:t>
            </a:r>
          </a:p>
          <a:p>
            <a:r>
              <a:rPr lang="en-US" dirty="0"/>
              <a:t>Get to know new technologies</a:t>
            </a:r>
          </a:p>
          <a:p>
            <a:r>
              <a:rPr lang="en-US" dirty="0"/>
              <a:t>Get to know new products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03486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FC2979B-C480-CB52-FC9C-1DFA84EE1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85" y="46827"/>
            <a:ext cx="11942429" cy="6692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8050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9CE66-924D-8361-C07B-2C199FA150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791"/>
            <a:ext cx="13030231" cy="6142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346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5BEE580-1FEA-431E-B395-3246DBAC3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6458" y="57151"/>
            <a:ext cx="7451458" cy="468110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748" y="202035"/>
            <a:ext cx="8366051" cy="712366"/>
          </a:xfrm>
        </p:spPr>
        <p:txBody>
          <a:bodyPr/>
          <a:lstStyle/>
          <a:p>
            <a:pPr algn="l"/>
            <a:r>
              <a:rPr lang="en-US" dirty="0">
                <a:latin typeface="+mn-lt"/>
              </a:rPr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8" y="1371600"/>
            <a:ext cx="5064770" cy="5056841"/>
          </a:xfrm>
        </p:spPr>
        <p:txBody>
          <a:bodyPr/>
          <a:lstStyle/>
          <a:p>
            <a:r>
              <a:rPr lang="en-US" sz="2400" dirty="0">
                <a:latin typeface="+mn-lt"/>
              </a:rPr>
              <a:t>ALBA is a 3</a:t>
            </a:r>
            <a:r>
              <a:rPr lang="en-US" sz="2400" baseline="30000" dirty="0">
                <a:latin typeface="+mn-lt"/>
              </a:rPr>
              <a:t>rd</a:t>
            </a:r>
            <a:r>
              <a:rPr lang="en-US" sz="2400" dirty="0">
                <a:latin typeface="+mn-lt"/>
              </a:rPr>
              <a:t> generation   synchrotron:</a:t>
            </a:r>
          </a:p>
          <a:p>
            <a:pPr lvl="1"/>
            <a:r>
              <a:rPr lang="en-US" sz="2000" dirty="0"/>
              <a:t>LINAC: 100 MeV</a:t>
            </a:r>
          </a:p>
          <a:p>
            <a:pPr lvl="1"/>
            <a:r>
              <a:rPr lang="en-US" sz="2000" dirty="0"/>
              <a:t>BOOSTER: 100 MeV – 3 GeV</a:t>
            </a:r>
          </a:p>
          <a:p>
            <a:pPr lvl="1"/>
            <a:r>
              <a:rPr lang="en-US" sz="2000" dirty="0"/>
              <a:t>STORAGE RING: 3 GeV</a:t>
            </a:r>
          </a:p>
          <a:p>
            <a:r>
              <a:rPr lang="en-US" sz="2400" dirty="0">
                <a:latin typeface="+mn-lt"/>
              </a:rPr>
              <a:t>Beamlines:</a:t>
            </a:r>
          </a:p>
          <a:p>
            <a:pPr lvl="1"/>
            <a:r>
              <a:rPr lang="en-US" sz="2000" dirty="0"/>
              <a:t>10 operative</a:t>
            </a:r>
          </a:p>
          <a:p>
            <a:pPr lvl="1"/>
            <a:r>
              <a:rPr lang="en-US" sz="2000" dirty="0"/>
              <a:t>(1 accelerator diagnostic)</a:t>
            </a:r>
          </a:p>
          <a:p>
            <a:pPr lvl="1"/>
            <a:r>
              <a:rPr lang="en-US" sz="2000" dirty="0"/>
              <a:t>1 in commissioning (operation 2023)</a:t>
            </a:r>
          </a:p>
          <a:p>
            <a:pPr lvl="1"/>
            <a:r>
              <a:rPr lang="en-US" sz="2000" dirty="0"/>
              <a:t>2 in installation phase (operation 2024)</a:t>
            </a:r>
          </a:p>
          <a:p>
            <a:pPr lvl="1"/>
            <a:r>
              <a:rPr lang="en-US" sz="2000" dirty="0"/>
              <a:t>+1 in design phase (operation 2026)</a:t>
            </a:r>
          </a:p>
          <a:p>
            <a:pPr lvl="1"/>
            <a:r>
              <a:rPr lang="en-US" sz="2000" dirty="0"/>
              <a:t>+1 beamline (ALBAII)</a:t>
            </a:r>
          </a:p>
          <a:p>
            <a:pPr lvl="1"/>
            <a:r>
              <a:rPr lang="en-US" sz="2000" dirty="0"/>
              <a:t>+2 long-beamlines (ALBAII)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s-ES" dirty="0">
                <a:latin typeface="+mn-lt"/>
              </a:rPr>
              <a:t>08/10/2023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pPr algn="ctr"/>
            <a:r>
              <a:rPr lang="es-ES" dirty="0">
                <a:latin typeface="+mn-lt"/>
              </a:rPr>
              <a:t>José Ávila Abellán</a:t>
            </a:r>
          </a:p>
          <a:p>
            <a:endParaRPr lang="es-ES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ctr"/>
            <a:r>
              <a:rPr lang="es-ES" dirty="0">
                <a:latin typeface="+mn-lt"/>
              </a:rPr>
              <a:t>MOCRAF 2023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1775E89-C60D-45CA-8B5F-CA3A4F36CA9F}"/>
              </a:ext>
            </a:extLst>
          </p:cNvPr>
          <p:cNvSpPr txBox="1">
            <a:spLocks/>
          </p:cNvSpPr>
          <p:nvPr/>
        </p:nvSpPr>
        <p:spPr>
          <a:xfrm>
            <a:off x="5655031" y="4906178"/>
            <a:ext cx="6090402" cy="177282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latin typeface="+mn-lt"/>
              </a:rPr>
              <a:t>ALBA is facing the upgrade to a 4</a:t>
            </a:r>
            <a:r>
              <a:rPr lang="en-US" sz="2400" baseline="30000" dirty="0">
                <a:latin typeface="+mn-lt"/>
              </a:rPr>
              <a:t>th</a:t>
            </a:r>
            <a:r>
              <a:rPr lang="en-US" sz="2400" dirty="0">
                <a:latin typeface="+mn-lt"/>
              </a:rPr>
              <a:t> generation synchrotron [TUPDP077]:</a:t>
            </a:r>
          </a:p>
          <a:p>
            <a:pPr lvl="1"/>
            <a:r>
              <a:rPr lang="en-US" sz="2000" dirty="0"/>
              <a:t>Dark period 2030 &amp; 2031</a:t>
            </a:r>
          </a:p>
          <a:p>
            <a:pPr lvl="1"/>
            <a:r>
              <a:rPr lang="en-US" sz="2000" dirty="0"/>
              <a:t>Operation ALBAII 2032</a:t>
            </a:r>
          </a:p>
        </p:txBody>
      </p:sp>
    </p:spTree>
    <p:extLst>
      <p:ext uri="{BB962C8B-B14F-4D97-AF65-F5344CB8AC3E}">
        <p14:creationId xmlns:p14="http://schemas.microsoft.com/office/powerpoint/2010/main" val="25338973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EE2945E-C19C-BB73-7754-9E20DE08B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344" y="232523"/>
            <a:ext cx="11477822" cy="6399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879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CF3485-E607-8241-9076-08730119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pic>
        <p:nvPicPr>
          <p:cNvPr id="4" name="Bildobjekt 3" descr="En bild som visar skärmbild, cirkel, text, design&#10;&#10;Automatiskt genererad beskrivning">
            <a:extLst>
              <a:ext uri="{FF2B5EF4-FFF2-40B4-BE49-F238E27FC236}">
                <a16:creationId xmlns:a16="http://schemas.microsoft.com/office/drawing/2014/main" id="{9A7AEBCD-6395-C617-797F-A7092EC2BA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8542" y="-295018"/>
            <a:ext cx="7772400" cy="5673746"/>
          </a:xfrm>
          <a:prstGeom prst="rect">
            <a:avLst/>
          </a:prstGeom>
        </p:spPr>
      </p:pic>
      <p:sp>
        <p:nvSpPr>
          <p:cNvPr id="5" name="textruta 4">
            <a:extLst>
              <a:ext uri="{FF2B5EF4-FFF2-40B4-BE49-F238E27FC236}">
                <a16:creationId xmlns:a16="http://schemas.microsoft.com/office/drawing/2014/main" id="{EB4DBC27-9229-2795-A9C9-A59704E04345}"/>
              </a:ext>
            </a:extLst>
          </p:cNvPr>
          <p:cNvSpPr txBox="1"/>
          <p:nvPr/>
        </p:nvSpPr>
        <p:spPr>
          <a:xfrm>
            <a:off x="278781" y="301083"/>
            <a:ext cx="3445726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MAX IV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Lund University, Sweden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  <a:r>
              <a:rPr kumimoji="0" lang="en-CA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</a:t>
            </a: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gen synchrotron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1.5 and 3.0 GeV storage rings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 beamlines in operation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Favorite motion system: IcePAP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But run about everything…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Bildobjekt 6" descr="En bild som visar utomhus, himmel, snö, moln&#10;&#10;Automatiskt genererad beskrivning">
            <a:extLst>
              <a:ext uri="{FF2B5EF4-FFF2-40B4-BE49-F238E27FC236}">
                <a16:creationId xmlns:a16="http://schemas.microsoft.com/office/drawing/2014/main" id="{6721CE0B-A4D6-9AFE-2640-0E2525CB153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61" y="3429000"/>
            <a:ext cx="4360127" cy="245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607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ubrik 2">
            <a:extLst>
              <a:ext uri="{FF2B5EF4-FFF2-40B4-BE49-F238E27FC236}">
                <a16:creationId xmlns:a16="http://schemas.microsoft.com/office/drawing/2014/main" id="{30CF3485-E607-8241-9076-087301198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2" name="textruta 1">
            <a:extLst>
              <a:ext uri="{FF2B5EF4-FFF2-40B4-BE49-F238E27FC236}">
                <a16:creationId xmlns:a16="http://schemas.microsoft.com/office/drawing/2014/main" id="{F827CEFB-9664-614F-6386-FF8EDE291542}"/>
              </a:ext>
            </a:extLst>
          </p:cNvPr>
          <p:cNvSpPr txBox="1"/>
          <p:nvPr/>
        </p:nvSpPr>
        <p:spPr>
          <a:xfrm>
            <a:off x="1217390" y="290713"/>
            <a:ext cx="10837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24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Current struggle: time stamped, position triggered, continuous scans and trajectories </a:t>
            </a:r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A8148BD7-0DEB-45FB-01E8-F4B9426B759E}"/>
              </a:ext>
            </a:extLst>
          </p:cNvPr>
          <p:cNvSpPr txBox="1"/>
          <p:nvPr/>
        </p:nvSpPr>
        <p:spPr>
          <a:xfrm>
            <a:off x="70116" y="852216"/>
            <a:ext cx="37513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Continuous scans with position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6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Helvetica" pitchFamily="2" charset="0"/>
                <a:ea typeface="+mn-ea"/>
                <a:cs typeface="+mn-cs"/>
              </a:rPr>
              <a:t>based hardware triggers ICALEPCS 21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E358ABBE-06BA-8ED6-567D-D83ADCBEA717}"/>
              </a:ext>
            </a:extLst>
          </p:cNvPr>
          <p:cNvSpPr txBox="1"/>
          <p:nvPr/>
        </p:nvSpPr>
        <p:spPr>
          <a:xfrm>
            <a:off x="8622435" y="1004606"/>
            <a:ext cx="272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Trajectory in arbitrary units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TH2BCO01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7" name="Bildobjekt 6">
            <a:extLst>
              <a:ext uri="{FF2B5EF4-FFF2-40B4-BE49-F238E27FC236}">
                <a16:creationId xmlns:a16="http://schemas.microsoft.com/office/drawing/2014/main" id="{EA332703-12D3-A395-D528-7B9DB54DF8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0504" y="1739348"/>
            <a:ext cx="3724596" cy="2293854"/>
          </a:xfrm>
          <a:prstGeom prst="rect">
            <a:avLst/>
          </a:prstGeom>
        </p:spPr>
      </p:pic>
      <p:pic>
        <p:nvPicPr>
          <p:cNvPr id="11" name="Bildobjekt 10" descr="En bild som visar inomhus, ingenjörskonst, maskin, vägg&#10;&#10;Automatiskt genererad beskrivning">
            <a:extLst>
              <a:ext uri="{FF2B5EF4-FFF2-40B4-BE49-F238E27FC236}">
                <a16:creationId xmlns:a16="http://schemas.microsoft.com/office/drawing/2014/main" id="{36613AA6-C578-689F-6F2C-C436EA3293F3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722" y="4757431"/>
            <a:ext cx="3845378" cy="1137936"/>
          </a:xfrm>
          <a:prstGeom prst="rect">
            <a:avLst/>
          </a:prstGeom>
        </p:spPr>
      </p:pic>
      <p:pic>
        <p:nvPicPr>
          <p:cNvPr id="13" name="Bildobjekt 12" descr="En bild som visar skärmbild, diagram, krets&#10;&#10;Automatiskt genererad beskrivning">
            <a:extLst>
              <a:ext uri="{FF2B5EF4-FFF2-40B4-BE49-F238E27FC236}">
                <a16:creationId xmlns:a16="http://schemas.microsoft.com/office/drawing/2014/main" id="{D95B4B64-3F2C-78E9-9132-F9EBC492DD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524" y="3429000"/>
            <a:ext cx="3478297" cy="1621880"/>
          </a:xfrm>
          <a:prstGeom prst="rect">
            <a:avLst/>
          </a:prstGeom>
        </p:spPr>
      </p:pic>
      <p:pic>
        <p:nvPicPr>
          <p:cNvPr id="15" name="Bildobjekt 14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E1C12881-DFBD-2434-9923-98F0FF9935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9394" y="1721901"/>
            <a:ext cx="3478297" cy="1041934"/>
          </a:xfrm>
          <a:prstGeom prst="rect">
            <a:avLst/>
          </a:prstGeom>
        </p:spPr>
      </p:pic>
      <p:sp>
        <p:nvSpPr>
          <p:cNvPr id="16" name="textruta 15">
            <a:extLst>
              <a:ext uri="{FF2B5EF4-FFF2-40B4-BE49-F238E27FC236}">
                <a16:creationId xmlns:a16="http://schemas.microsoft.com/office/drawing/2014/main" id="{85C76C27-02CC-88B7-5224-9F915EA62578}"/>
              </a:ext>
            </a:extLst>
          </p:cNvPr>
          <p:cNvSpPr txBox="1"/>
          <p:nvPr/>
        </p:nvSpPr>
        <p:spPr>
          <a:xfrm>
            <a:off x="4787451" y="937654"/>
            <a:ext cx="1676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trigger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THPDP054</a:t>
            </a:r>
            <a:r>
              <a:rPr kumimoji="0" lang="en-CA" sz="1800" b="0" i="0" u="none" strike="noStrike" kern="1200" cap="none" spc="0" normalizeH="0" baseline="0" noProof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8" name="Bildobjekt 17" descr="En bild som visar text, diagram, skärmbild, linje&#10;&#10;Automatiskt genererad beskrivning">
            <a:extLst>
              <a:ext uri="{FF2B5EF4-FFF2-40B4-BE49-F238E27FC236}">
                <a16:creationId xmlns:a16="http://schemas.microsoft.com/office/drawing/2014/main" id="{A5A33229-A208-7458-7271-4E34210978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116" y="1373938"/>
            <a:ext cx="3458169" cy="2445849"/>
          </a:xfrm>
          <a:prstGeom prst="rect">
            <a:avLst/>
          </a:prstGeom>
        </p:spPr>
      </p:pic>
      <p:pic>
        <p:nvPicPr>
          <p:cNvPr id="20" name="Bildobjekt 19" descr="En bild som visar text, skärmbild, Teckensnitt, linje&#10;&#10;Automatiskt genererad beskrivning">
            <a:extLst>
              <a:ext uri="{FF2B5EF4-FFF2-40B4-BE49-F238E27FC236}">
                <a16:creationId xmlns:a16="http://schemas.microsoft.com/office/drawing/2014/main" id="{5F63D770-AD02-25AF-3CED-3EE1B53B5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213" y="3902604"/>
            <a:ext cx="3080628" cy="209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5042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9749B1D-9362-94DF-E6F3-EDCEFF94CB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textruta 2">
            <a:extLst>
              <a:ext uri="{FF2B5EF4-FFF2-40B4-BE49-F238E27FC236}">
                <a16:creationId xmlns:a16="http://schemas.microsoft.com/office/drawing/2014/main" id="{B894BF01-F4E7-7469-2EB8-51AB179C96E9}"/>
              </a:ext>
            </a:extLst>
          </p:cNvPr>
          <p:cNvSpPr txBox="1"/>
          <p:nvPr/>
        </p:nvSpPr>
        <p:spPr>
          <a:xfrm>
            <a:off x="527315" y="407503"/>
            <a:ext cx="6602833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32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 want to accomplish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Better understanding of state of the art.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Does other facilities share our challenges?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have other facilities integrated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complex motion, 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continuous scans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timestamping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CA" sz="2800" b="0" i="0" u="none" strike="noStrike" kern="1200" cap="none" spc="0" normalizeH="0" baseline="0" noProof="0" dirty="0">
                <a:ln>
                  <a:noFill/>
                </a:ln>
                <a:solidFill>
                  <a:srgbClr val="00142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triggering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CA" sz="1800" b="0" i="0" u="none" strike="noStrike" kern="1200" cap="none" spc="0" normalizeH="0" baseline="0" noProof="0" dirty="0">
              <a:ln>
                <a:noFill/>
              </a:ln>
              <a:solidFill>
                <a:srgbClr val="00142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32928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ZA" dirty="0"/>
              <a:t>Doc. No.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69233" y="3062392"/>
            <a:ext cx="8229600" cy="699766"/>
          </a:xfrm>
        </p:spPr>
        <p:txBody>
          <a:bodyPr/>
          <a:lstStyle/>
          <a:p>
            <a:r>
              <a:rPr lang="en-US" dirty="0"/>
              <a:t>NECSA BEAM LINE CENTRE</a:t>
            </a:r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869233" y="5139832"/>
            <a:ext cx="8229600" cy="1545955"/>
          </a:xfrm>
        </p:spPr>
        <p:txBody>
          <a:bodyPr/>
          <a:lstStyle/>
          <a:p>
            <a:r>
              <a:rPr lang="en-ZA" dirty="0"/>
              <a:t>Presenter: Deon Marais</a:t>
            </a:r>
          </a:p>
          <a:p>
            <a:r>
              <a:rPr lang="en-US" dirty="0"/>
              <a:t>Event: </a:t>
            </a:r>
            <a:r>
              <a:rPr lang="en-ZA" dirty="0"/>
              <a:t>Motion Control Workshop (MOCRAF 2023)</a:t>
            </a:r>
          </a:p>
          <a:p>
            <a:r>
              <a:rPr lang="en-ZA" dirty="0"/>
              <a:t>Venue: Room 10, Century City Convention Centre, Cape Town, SA</a:t>
            </a:r>
          </a:p>
          <a:p>
            <a:r>
              <a:rPr lang="en-ZA" dirty="0"/>
              <a:t>Date: 8 October 2023, 08:20 – 17:30</a:t>
            </a:r>
          </a:p>
        </p:txBody>
      </p:sp>
    </p:spTree>
    <p:extLst>
      <p:ext uri="{BB962C8B-B14F-4D97-AF65-F5344CB8AC3E}">
        <p14:creationId xmlns:p14="http://schemas.microsoft.com/office/powerpoint/2010/main" val="19353097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South African Nuclear Energy Corporation (</a:t>
            </a:r>
            <a:r>
              <a:rPr lang="en-US" dirty="0" err="1"/>
              <a:t>Necsa</a:t>
            </a:r>
            <a:r>
              <a:rPr lang="en-US" dirty="0"/>
              <a:t>)</a:t>
            </a:r>
            <a:endParaRPr lang="en-ZA" dirty="0"/>
          </a:p>
        </p:txBody>
      </p:sp>
      <p:sp>
        <p:nvSpPr>
          <p:cNvPr id="3" name="Text Placeholder 3"/>
          <p:cNvSpPr txBox="1">
            <a:spLocks/>
          </p:cNvSpPr>
          <p:nvPr/>
        </p:nvSpPr>
        <p:spPr>
          <a:xfrm>
            <a:off x="1618587" y="750168"/>
            <a:ext cx="8096912" cy="5777632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>
                <a:solidFill>
                  <a:srgbClr val="4472C4">
                    <a:lumMod val="50000"/>
                  </a:srgbClr>
                </a:solidFill>
              </a:rPr>
              <a:t>SAFARI-1 nuclear research reactor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Medical isotopes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In core Neutron Activation Analysis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Neutron transmutation silicon doping</a:t>
            </a:r>
          </a:p>
          <a:p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Beam Line Centre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Commercial X-Ray instruments</a:t>
            </a:r>
          </a:p>
          <a:p>
            <a:pPr marL="857250" lvl="3">
              <a:spcBef>
                <a:spcPts val="750"/>
              </a:spcBef>
            </a:pPr>
            <a:r>
              <a:rPr lang="en-US" sz="1600" dirty="0">
                <a:solidFill>
                  <a:srgbClr val="4472C4">
                    <a:lumMod val="50000"/>
                  </a:srgbClr>
                </a:solidFill>
              </a:rPr>
              <a:t>NIKON Micro-focus tomography facility</a:t>
            </a:r>
          </a:p>
          <a:p>
            <a:pPr marL="857250" lvl="3">
              <a:spcBef>
                <a:spcPts val="750"/>
              </a:spcBef>
            </a:pPr>
            <a:r>
              <a:rPr lang="en-US" sz="1600" dirty="0">
                <a:solidFill>
                  <a:srgbClr val="4472C4">
                    <a:lumMod val="50000"/>
                  </a:srgbClr>
                </a:solidFill>
              </a:rPr>
              <a:t>Bruker D8 Advance (powder diffraction)</a:t>
            </a:r>
          </a:p>
          <a:p>
            <a:pPr marL="857250" lvl="3">
              <a:spcBef>
                <a:spcPts val="750"/>
              </a:spcBef>
            </a:pPr>
            <a:r>
              <a:rPr lang="en-US" sz="1600" dirty="0">
                <a:solidFill>
                  <a:srgbClr val="4472C4">
                    <a:lumMod val="50000"/>
                  </a:srgbClr>
                </a:solidFill>
              </a:rPr>
              <a:t>Bruker D8 Discover (strain scanning)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Neutron Strain scanner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Neutron Powder diffractometer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Neutron Imaging (under upgrade)</a:t>
            </a:r>
          </a:p>
          <a:p>
            <a:endParaRPr lang="en-ZA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77" name="Picture 2" descr="Pelindaba west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69061" y="2984877"/>
            <a:ext cx="1854305" cy="1107671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grpSp>
        <p:nvGrpSpPr>
          <p:cNvPr id="11" name="Group 10"/>
          <p:cNvGrpSpPr/>
          <p:nvPr/>
        </p:nvGrpSpPr>
        <p:grpSpPr>
          <a:xfrm>
            <a:off x="6273795" y="880763"/>
            <a:ext cx="1810671" cy="1589889"/>
            <a:chOff x="3464588" y="2040338"/>
            <a:chExt cx="2004433" cy="1760025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54" t="8054" r="13333"/>
            <a:stretch/>
          </p:blipFill>
          <p:spPr>
            <a:xfrm>
              <a:off x="3464588" y="2040338"/>
              <a:ext cx="2004433" cy="1760025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sp>
          <p:nvSpPr>
            <p:cNvPr id="85" name="Oval 84"/>
            <p:cNvSpPr/>
            <p:nvPr/>
          </p:nvSpPr>
          <p:spPr>
            <a:xfrm>
              <a:off x="4822852" y="2477700"/>
              <a:ext cx="43992" cy="43992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Z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6" name="Oval 85"/>
            <p:cNvSpPr/>
            <p:nvPr/>
          </p:nvSpPr>
          <p:spPr>
            <a:xfrm>
              <a:off x="5282840" y="2209773"/>
              <a:ext cx="43992" cy="43992"/>
            </a:xfrm>
            <a:prstGeom prst="ellipse">
              <a:avLst/>
            </a:prstGeom>
            <a:solidFill>
              <a:srgbClr val="00B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ZA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7" name="Oval 86"/>
            <p:cNvSpPr/>
            <p:nvPr/>
          </p:nvSpPr>
          <p:spPr>
            <a:xfrm>
              <a:off x="3674908" y="3630227"/>
              <a:ext cx="43992" cy="43992"/>
            </a:xfrm>
            <a:prstGeom prst="ellipse">
              <a:avLst/>
            </a:prstGeom>
            <a:solidFill>
              <a:srgbClr val="7030A0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457200"/>
              <a:endParaRPr lang="en-ZA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88" name="Picture 8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8" t="23000" r="4483" b="7750"/>
          <a:stretch/>
        </p:blipFill>
        <p:spPr>
          <a:xfrm>
            <a:off x="8274455" y="1176539"/>
            <a:ext cx="2221865" cy="1174289"/>
          </a:xfrm>
          <a:prstGeom prst="rect">
            <a:avLst/>
          </a:prstGeom>
          <a:ln w="38100">
            <a:solidFill>
              <a:srgbClr val="00B050"/>
            </a:solidFill>
          </a:ln>
        </p:spPr>
      </p:pic>
      <p:pic>
        <p:nvPicPr>
          <p:cNvPr id="89" name="Picture 8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6" t="17022" r="2254" b="9194"/>
          <a:stretch/>
        </p:blipFill>
        <p:spPr>
          <a:xfrm>
            <a:off x="6244178" y="3027072"/>
            <a:ext cx="2055589" cy="1077401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  <p:sp>
        <p:nvSpPr>
          <p:cNvPr id="90" name="Rectangle 89"/>
          <p:cNvSpPr/>
          <p:nvPr/>
        </p:nvSpPr>
        <p:spPr>
          <a:xfrm>
            <a:off x="8347006" y="750169"/>
            <a:ext cx="2127385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ZA" sz="1100" dirty="0">
                <a:solidFill>
                  <a:prstClr val="black"/>
                </a:solidFill>
                <a:latin typeface="Calibri" panose="020F0502020204030204"/>
              </a:rPr>
              <a:t> Kruger National Park - Limpopo and Mpumalanga provinces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311909" y="2585779"/>
            <a:ext cx="1983650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ZA" sz="1100" dirty="0" err="1">
                <a:solidFill>
                  <a:prstClr val="black"/>
                </a:solidFill>
                <a:latin typeface="Calibri" panose="020F0502020204030204"/>
              </a:rPr>
              <a:t>Koeberg</a:t>
            </a:r>
            <a:r>
              <a:rPr lang="en-ZA" sz="1100" dirty="0">
                <a:solidFill>
                  <a:prstClr val="black"/>
                </a:solidFill>
                <a:latin typeface="Calibri" panose="020F0502020204030204"/>
              </a:rPr>
              <a:t> Nuclear Power Plant - </a:t>
            </a:r>
            <a:r>
              <a:rPr lang="en-ZA" sz="1100" dirty="0" err="1">
                <a:solidFill>
                  <a:prstClr val="black"/>
                </a:solidFill>
                <a:latin typeface="Calibri" panose="020F0502020204030204"/>
              </a:rPr>
              <a:t>Melkbosstrand</a:t>
            </a:r>
            <a:r>
              <a:rPr lang="en-ZA" sz="1100" dirty="0">
                <a:solidFill>
                  <a:prstClr val="black"/>
                </a:solidFill>
                <a:latin typeface="Calibri" panose="020F0502020204030204"/>
              </a:rPr>
              <a:t>, Western Cape</a:t>
            </a:r>
          </a:p>
        </p:txBody>
      </p:sp>
      <p:sp>
        <p:nvSpPr>
          <p:cNvPr id="91" name="Rectangle 90"/>
          <p:cNvSpPr/>
          <p:nvPr/>
        </p:nvSpPr>
        <p:spPr>
          <a:xfrm>
            <a:off x="8649224" y="2543584"/>
            <a:ext cx="1693977" cy="430887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457200"/>
            <a:r>
              <a:rPr lang="en-ZA" sz="1100" dirty="0" err="1">
                <a:solidFill>
                  <a:prstClr val="black"/>
                </a:solidFill>
                <a:latin typeface="Calibri" panose="020F0502020204030204"/>
              </a:rPr>
              <a:t>Necsa</a:t>
            </a:r>
            <a:r>
              <a:rPr lang="en-ZA" sz="1100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ZA" sz="1100" dirty="0" err="1">
                <a:solidFill>
                  <a:prstClr val="black"/>
                </a:solidFill>
                <a:latin typeface="Calibri" panose="020F0502020204030204"/>
              </a:rPr>
              <a:t>Pelindaba</a:t>
            </a:r>
            <a:r>
              <a:rPr lang="en-ZA" sz="1100" dirty="0">
                <a:solidFill>
                  <a:prstClr val="black"/>
                </a:solidFill>
                <a:latin typeface="Calibri" panose="020F0502020204030204"/>
              </a:rPr>
              <a:t>, North West Province</a:t>
            </a:r>
          </a:p>
        </p:txBody>
      </p:sp>
      <p:cxnSp>
        <p:nvCxnSpPr>
          <p:cNvPr id="15" name="Curved Connector 14"/>
          <p:cNvCxnSpPr>
            <a:stCxn id="86" idx="7"/>
          </p:cNvCxnSpPr>
          <p:nvPr/>
        </p:nvCxnSpPr>
        <p:spPr>
          <a:xfrm rot="16200000" flipH="1">
            <a:off x="8179613" y="810227"/>
            <a:ext cx="84735" cy="543559"/>
          </a:xfrm>
          <a:prstGeom prst="curvedConnector4">
            <a:avLst>
              <a:gd name="adj1" fmla="val -269782"/>
              <a:gd name="adj2" fmla="val 97887"/>
            </a:avLst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5" name="Curved Connector 94"/>
          <p:cNvCxnSpPr>
            <a:stCxn id="85" idx="5"/>
          </p:cNvCxnSpPr>
          <p:nvPr/>
        </p:nvCxnSpPr>
        <p:spPr>
          <a:xfrm rot="16200000" flipH="1">
            <a:off x="7214314" y="1630130"/>
            <a:ext cx="1675113" cy="1034382"/>
          </a:xfrm>
          <a:prstGeom prst="curvedConnector3">
            <a:avLst>
              <a:gd name="adj1" fmla="val 66983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9" name="Curved Connector 98"/>
          <p:cNvCxnSpPr>
            <a:stCxn id="87" idx="5"/>
          </p:cNvCxnSpPr>
          <p:nvPr/>
        </p:nvCxnSpPr>
        <p:spPr>
          <a:xfrm rot="5400000">
            <a:off x="6047653" y="2577022"/>
            <a:ext cx="676190" cy="223908"/>
          </a:xfrm>
          <a:prstGeom prst="curvedConnector3">
            <a:avLst>
              <a:gd name="adj1" fmla="val 39983"/>
            </a:avLst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grpSp>
        <p:nvGrpSpPr>
          <p:cNvPr id="112" name="Group 111"/>
          <p:cNvGrpSpPr/>
          <p:nvPr/>
        </p:nvGrpSpPr>
        <p:grpSpPr>
          <a:xfrm>
            <a:off x="7475677" y="4092548"/>
            <a:ext cx="2630233" cy="2344059"/>
            <a:chOff x="5951676" y="4092547"/>
            <a:chExt cx="2630233" cy="2344059"/>
          </a:xfrm>
        </p:grpSpPr>
        <p:pic>
          <p:nvPicPr>
            <p:cNvPr id="4" name="Picture 2" descr="D:\home\deon\Documents\NDIFF\Presentations\Pictures\SAFARI-1_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4"/>
            <a:stretch/>
          </p:blipFill>
          <p:spPr bwMode="auto">
            <a:xfrm>
              <a:off x="5951676" y="4530781"/>
              <a:ext cx="2347093" cy="1905825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3" name="Curved Connector 102"/>
            <p:cNvCxnSpPr>
              <a:stCxn id="77" idx="2"/>
              <a:endCxn id="4" idx="0"/>
            </p:cNvCxnSpPr>
            <p:nvPr/>
          </p:nvCxnSpPr>
          <p:spPr>
            <a:xfrm rot="5400000">
              <a:off x="7329601" y="3888169"/>
              <a:ext cx="438234" cy="846990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0" name="Rectangle 109"/>
            <p:cNvSpPr/>
            <p:nvPr/>
          </p:nvSpPr>
          <p:spPr>
            <a:xfrm rot="5400000">
              <a:off x="8027609" y="5352889"/>
              <a:ext cx="846989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ZA" sz="1100" dirty="0">
                  <a:solidFill>
                    <a:prstClr val="black"/>
                  </a:solidFill>
                  <a:latin typeface="Calibri" panose="020F0502020204030204"/>
                </a:rPr>
                <a:t>SAFARI-1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2121519" y="4721480"/>
            <a:ext cx="5354158" cy="1929275"/>
            <a:chOff x="597519" y="4721479"/>
            <a:chExt cx="5354158" cy="1929275"/>
          </a:xfrm>
        </p:grpSpPr>
        <p:pic>
          <p:nvPicPr>
            <p:cNvPr id="32" name="Picture 2" descr="D:\home\deon\Documents\Travel\Australia\2017_DENIM_Conference\PITSI\NDIFF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170" b="22433"/>
            <a:stretch/>
          </p:blipFill>
          <p:spPr bwMode="auto">
            <a:xfrm>
              <a:off x="597519" y="4721479"/>
              <a:ext cx="4105398" cy="1657922"/>
            </a:xfrm>
            <a:prstGeom prst="rect">
              <a:avLst/>
            </a:prstGeom>
            <a:ln w="381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6" name="Curved Connector 105"/>
            <p:cNvCxnSpPr>
              <a:stCxn id="4" idx="1"/>
              <a:endCxn id="32" idx="3"/>
            </p:cNvCxnSpPr>
            <p:nvPr/>
          </p:nvCxnSpPr>
          <p:spPr>
            <a:xfrm rot="10800000" flipV="1">
              <a:off x="4702918" y="5483694"/>
              <a:ext cx="1248759" cy="66746"/>
            </a:xfrm>
            <a:prstGeom prst="curvedConnector3">
              <a:avLst>
                <a:gd name="adj1" fmla="val 50000"/>
              </a:avLst>
            </a:prstGeom>
            <a:ln w="19050">
              <a:solidFill>
                <a:srgbClr val="FF0000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1" name="Rectangle 110"/>
            <p:cNvSpPr/>
            <p:nvPr/>
          </p:nvSpPr>
          <p:spPr>
            <a:xfrm>
              <a:off x="1274446" y="6389144"/>
              <a:ext cx="2751544" cy="261610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pPr algn="ctr" defTabSz="457200"/>
              <a:r>
                <a:rPr lang="en-ZA" sz="1100" dirty="0">
                  <a:solidFill>
                    <a:prstClr val="black"/>
                  </a:solidFill>
                  <a:latin typeface="Calibri" panose="020F0502020204030204"/>
                </a:rPr>
                <a:t>Neutron Diffraction Facility (NDIFF)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406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Necsa</a:t>
            </a:r>
            <a:r>
              <a:rPr lang="en-US" dirty="0"/>
              <a:t> – NDIFF Control system</a:t>
            </a:r>
            <a:endParaRPr lang="en-ZA" dirty="0"/>
          </a:p>
        </p:txBody>
      </p:sp>
      <p:grpSp>
        <p:nvGrpSpPr>
          <p:cNvPr id="80" name="Group 79"/>
          <p:cNvGrpSpPr/>
          <p:nvPr/>
        </p:nvGrpSpPr>
        <p:grpSpPr>
          <a:xfrm>
            <a:off x="5619990" y="3641477"/>
            <a:ext cx="4885725" cy="2861857"/>
            <a:chOff x="188518" y="1253782"/>
            <a:chExt cx="8773913" cy="5139398"/>
          </a:xfrm>
        </p:grpSpPr>
        <p:grpSp>
          <p:nvGrpSpPr>
            <p:cNvPr id="3" name="Group 2"/>
            <p:cNvGrpSpPr/>
            <p:nvPr/>
          </p:nvGrpSpPr>
          <p:grpSpPr>
            <a:xfrm>
              <a:off x="1975831" y="3839679"/>
              <a:ext cx="5784762" cy="2553501"/>
              <a:chOff x="2665167" y="2702631"/>
              <a:chExt cx="5202719" cy="2296577"/>
            </a:xfrm>
          </p:grpSpPr>
          <p:sp>
            <p:nvSpPr>
              <p:cNvPr id="4" name="Rectangle 3"/>
              <p:cNvSpPr/>
              <p:nvPr/>
            </p:nvSpPr>
            <p:spPr>
              <a:xfrm>
                <a:off x="2665167" y="2702631"/>
                <a:ext cx="5202719" cy="229657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5" name="Group 4"/>
              <p:cNvGrpSpPr/>
              <p:nvPr/>
            </p:nvGrpSpPr>
            <p:grpSpPr>
              <a:xfrm>
                <a:off x="4654640" y="2789259"/>
                <a:ext cx="1116619" cy="1194504"/>
                <a:chOff x="5623815" y="3264760"/>
                <a:chExt cx="1242311" cy="1328963"/>
              </a:xfrm>
            </p:grpSpPr>
            <p:pic>
              <p:nvPicPr>
                <p:cNvPr id="18" name="Picture 9" descr="D:\home\deon\Documents\Travel\Japan\2014_Nobugs\Presentation\Heart2.png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646237">
                  <a:off x="5752643" y="3264760"/>
                  <a:ext cx="867894" cy="1328963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9" name="Rectangle 18"/>
                <p:cNvSpPr/>
                <p:nvPr/>
              </p:nvSpPr>
              <p:spPr>
                <a:xfrm>
                  <a:off x="5623815" y="3990610"/>
                  <a:ext cx="1242311" cy="36260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1050" b="1" dirty="0">
                      <a:ln w="17780" cmpd="sng">
                        <a:solidFill>
                          <a:srgbClr val="FFFFFF"/>
                        </a:solidFill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algn="tl" rotWithShape="0">
                          <a:srgbClr val="000000"/>
                        </a:outerShdw>
                      </a:effectLst>
                      <a:latin typeface="Calibri" panose="020F0502020204030204"/>
                    </a:rPr>
                    <a:t>SICS &gt;_</a:t>
                  </a:r>
                </a:p>
              </p:txBody>
            </p:sp>
          </p:grpSp>
          <p:grpSp>
            <p:nvGrpSpPr>
              <p:cNvPr id="6" name="Group 5"/>
              <p:cNvGrpSpPr/>
              <p:nvPr/>
            </p:nvGrpSpPr>
            <p:grpSpPr>
              <a:xfrm>
                <a:off x="2917942" y="3821613"/>
                <a:ext cx="1224687" cy="1114089"/>
                <a:chOff x="2917942" y="3821613"/>
                <a:chExt cx="1224687" cy="1114089"/>
              </a:xfrm>
            </p:grpSpPr>
            <p:pic>
              <p:nvPicPr>
                <p:cNvPr id="16" name="Picture 11" descr="D:\home\deon\Documents\Travel\Japan\2014_Nobugs\Presentation\HIstogramServer_screenshot.jpg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999337" y="4014272"/>
                  <a:ext cx="1061900" cy="92143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7" name="Flowchart: Alternate Process 16"/>
                <p:cNvSpPr/>
                <p:nvPr/>
              </p:nvSpPr>
              <p:spPr>
                <a:xfrm>
                  <a:off x="2917942" y="3821613"/>
                  <a:ext cx="1224687" cy="311062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ANSTO Histogram Server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4572028" y="3923420"/>
                <a:ext cx="1265988" cy="1060178"/>
                <a:chOff x="4572028" y="3923420"/>
                <a:chExt cx="1265988" cy="1060178"/>
              </a:xfrm>
            </p:grpSpPr>
            <p:grpSp>
              <p:nvGrpSpPr>
                <p:cNvPr id="12" name="Group 11"/>
                <p:cNvGrpSpPr/>
                <p:nvPr/>
              </p:nvGrpSpPr>
              <p:grpSpPr>
                <a:xfrm>
                  <a:off x="4587887" y="4188932"/>
                  <a:ext cx="1250129" cy="794666"/>
                  <a:chOff x="6950010" y="4703647"/>
                  <a:chExt cx="1937789" cy="1299409"/>
                </a:xfrm>
              </p:grpSpPr>
              <p:pic>
                <p:nvPicPr>
                  <p:cNvPr id="14" name="Picture 13"/>
                  <p:cNvPicPr>
                    <a:picLocks noChangeAspect="1"/>
                  </p:cNvPicPr>
                  <p:nvPr/>
                </p:nvPicPr>
                <p:blipFill>
                  <a:blip r:embed="rId4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6950010" y="4772532"/>
                    <a:ext cx="1776729" cy="1215697"/>
                  </a:xfrm>
                  <a:prstGeom prst="rect">
                    <a:avLst/>
                  </a:prstGeom>
                  <a:noFill/>
                  <a:ln w="12700">
                    <a:solidFill>
                      <a:schemeClr val="tx1"/>
                    </a:solidFill>
                  </a:ln>
                </p:spPr>
              </p:pic>
              <p:pic>
                <p:nvPicPr>
                  <p:cNvPr id="15" name="Picture 14"/>
                  <p:cNvPicPr>
                    <a:picLocks noChangeAspect="1"/>
                  </p:cNvPicPr>
                  <p:nvPr/>
                </p:nvPicPr>
                <p:blipFill>
                  <a:blip r:embed="rId5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7484455" y="4703647"/>
                    <a:ext cx="1403344" cy="1299409"/>
                  </a:xfrm>
                  <a:prstGeom prst="rect">
                    <a:avLst/>
                  </a:prstGeom>
                </p:spPr>
              </p:pic>
            </p:grpSp>
            <p:sp>
              <p:nvSpPr>
                <p:cNvPr id="13" name="Flowchart: Alternate Process 12"/>
                <p:cNvSpPr/>
                <p:nvPr/>
              </p:nvSpPr>
              <p:spPr>
                <a:xfrm>
                  <a:off x="4572028" y="3923420"/>
                  <a:ext cx="1176900" cy="307099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Kowari’s </a:t>
                  </a:r>
                  <a:r>
                    <a:rPr lang="en-ZA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Gumtree</a:t>
                  </a:r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IC GUI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6569574" y="3827182"/>
                <a:ext cx="1176900" cy="978332"/>
                <a:chOff x="6569574" y="3827182"/>
                <a:chExt cx="1176900" cy="978332"/>
              </a:xfrm>
            </p:grpSpPr>
            <p:pic>
              <p:nvPicPr>
                <p:cNvPr id="10" name="Picture 10" descr="D:\home\deon\Documents\Travel\Japan\2014_Nobugs\Presentation\Scanman_screenshot.jpg"/>
                <p:cNvPicPr>
                  <a:picLocks noChangeAspect="1" noChangeArrowheads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682933" y="4062226"/>
                  <a:ext cx="950183" cy="743288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1" name="Flowchart: Alternate Process 10"/>
                <p:cNvSpPr/>
                <p:nvPr/>
              </p:nvSpPr>
              <p:spPr>
                <a:xfrm>
                  <a:off x="6569574" y="3827182"/>
                  <a:ext cx="1176900" cy="222069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ScanManipulator</a:t>
                  </a:r>
                  <a:endParaRPr lang="en-ZA" sz="600" b="1" dirty="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</p:grpSp>
          <p:cxnSp>
            <p:nvCxnSpPr>
              <p:cNvPr id="9" name="Straight Arrow Connector 8"/>
              <p:cNvCxnSpPr>
                <a:stCxn id="17" idx="3"/>
                <a:endCxn id="19" idx="1"/>
              </p:cNvCxnSpPr>
              <p:nvPr/>
            </p:nvCxnSpPr>
            <p:spPr>
              <a:xfrm flipV="1">
                <a:off x="4142629" y="3604631"/>
                <a:ext cx="512011" cy="372513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oup 19"/>
            <p:cNvGrpSpPr/>
            <p:nvPr/>
          </p:nvGrpSpPr>
          <p:grpSpPr>
            <a:xfrm>
              <a:off x="1846097" y="1268900"/>
              <a:ext cx="1583191" cy="3780781"/>
              <a:chOff x="2339752" y="1245928"/>
              <a:chExt cx="1584176" cy="3783133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2339752" y="1245928"/>
                <a:ext cx="1584176" cy="365796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22" name="Picture 6"/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4650" y="1541723"/>
                <a:ext cx="1151731" cy="601662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3" name="Picture 8" descr="ANd9GcSF6dwGeUFe6pVzYYWIJmy3PZjUmF6rTDLneuLxd8zMMPW6HPwbBQ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1931" y="2474028"/>
                <a:ext cx="597169" cy="69161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5"/>
              <p:cNvPicPr>
                <a:picLocks noChangeAspect="1" noChangeArrowheads="1"/>
              </p:cNvPicPr>
              <p:nvPr/>
            </p:nvPicPr>
            <p:blipFill>
              <a:blip r:embed="rId9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86178" y="3416681"/>
                <a:ext cx="488674" cy="543308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25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92"/>
              <a:stretch/>
            </p:blipFill>
            <p:spPr bwMode="auto">
              <a:xfrm>
                <a:off x="2689426" y="4225118"/>
                <a:ext cx="882179" cy="610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26" name="Flowchart: Alternate Process 25"/>
              <p:cNvSpPr/>
              <p:nvPr/>
            </p:nvSpPr>
            <p:spPr>
              <a:xfrm>
                <a:off x="2475827" y="1293901"/>
                <a:ext cx="1309377" cy="24706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Beam monitor</a:t>
                </a:r>
              </a:p>
            </p:txBody>
          </p:sp>
          <p:sp>
            <p:nvSpPr>
              <p:cNvPr id="27" name="Flowchart: Alternate Process 26"/>
              <p:cNvSpPr/>
              <p:nvPr/>
            </p:nvSpPr>
            <p:spPr>
              <a:xfrm>
                <a:off x="2410358" y="2239623"/>
                <a:ext cx="1440315" cy="327642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Mesytec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MRS2000 Pre-amp</a:t>
                </a:r>
              </a:p>
            </p:txBody>
          </p:sp>
          <p:sp>
            <p:nvSpPr>
              <p:cNvPr id="28" name="Flowchart: Alternate Process 27"/>
              <p:cNvSpPr/>
              <p:nvPr/>
            </p:nvSpPr>
            <p:spPr>
              <a:xfrm>
                <a:off x="2475827" y="3299624"/>
                <a:ext cx="1309377" cy="36040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NI SCB-68E Junction Box</a:t>
                </a:r>
              </a:p>
            </p:txBody>
          </p:sp>
          <p:sp>
            <p:nvSpPr>
              <p:cNvPr id="29" name="Flowchart: Alternate Process 28"/>
              <p:cNvSpPr/>
              <p:nvPr/>
            </p:nvSpPr>
            <p:spPr>
              <a:xfrm>
                <a:off x="2475827" y="4072759"/>
                <a:ext cx="1309377" cy="24706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NI6602 DAQ</a:t>
                </a:r>
              </a:p>
            </p:txBody>
          </p:sp>
          <p:cxnSp>
            <p:nvCxnSpPr>
              <p:cNvPr id="30" name="Straight Arrow Connector 29"/>
              <p:cNvCxnSpPr>
                <a:stCxn id="22" idx="2"/>
                <a:endCxn id="27" idx="0"/>
              </p:cNvCxnSpPr>
              <p:nvPr/>
            </p:nvCxnSpPr>
            <p:spPr>
              <a:xfrm>
                <a:off x="3130516" y="2143385"/>
                <a:ext cx="0" cy="96238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1" name="Straight Arrow Connector 30"/>
              <p:cNvCxnSpPr>
                <a:stCxn id="23" idx="2"/>
                <a:endCxn id="28" idx="0"/>
              </p:cNvCxnSpPr>
              <p:nvPr/>
            </p:nvCxnSpPr>
            <p:spPr>
              <a:xfrm>
                <a:off x="3130516" y="3165640"/>
                <a:ext cx="0" cy="133983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/>
              <p:cNvCxnSpPr>
                <a:stCxn id="24" idx="2"/>
                <a:endCxn id="29" idx="0"/>
              </p:cNvCxnSpPr>
              <p:nvPr/>
            </p:nvCxnSpPr>
            <p:spPr>
              <a:xfrm>
                <a:off x="3130515" y="3959988"/>
                <a:ext cx="1" cy="112771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33" name="Straight Arrow Connector 32"/>
              <p:cNvCxnSpPr>
                <a:stCxn id="25" idx="2"/>
              </p:cNvCxnSpPr>
              <p:nvPr/>
            </p:nvCxnSpPr>
            <p:spPr>
              <a:xfrm>
                <a:off x="3130516" y="4835513"/>
                <a:ext cx="0" cy="193548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34" name="Group 33"/>
            <p:cNvGrpSpPr/>
            <p:nvPr/>
          </p:nvGrpSpPr>
          <p:grpSpPr>
            <a:xfrm>
              <a:off x="3564395" y="1254215"/>
              <a:ext cx="1583192" cy="2904129"/>
              <a:chOff x="4211960" y="1229590"/>
              <a:chExt cx="1584176" cy="2905949"/>
            </a:xfrm>
          </p:grpSpPr>
          <p:sp>
            <p:nvSpPr>
              <p:cNvPr id="35" name="Rectangle 34"/>
              <p:cNvSpPr/>
              <p:nvPr/>
            </p:nvSpPr>
            <p:spPr>
              <a:xfrm>
                <a:off x="4211960" y="1229590"/>
                <a:ext cx="1584176" cy="2743216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36" name="Picture 35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sharpenSoften amount="83000"/>
                        </a14:imgEffect>
                        <a14:imgEffect>
                          <a14:brightnessContrast bright="18000" contrast="6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668535" y="1608016"/>
                <a:ext cx="668106" cy="7772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2604" y="2905805"/>
                <a:ext cx="859970" cy="97052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sp>
            <p:nvSpPr>
              <p:cNvPr id="38" name="Flowchart: Alternate Process 37"/>
              <p:cNvSpPr/>
              <p:nvPr/>
            </p:nvSpPr>
            <p:spPr>
              <a:xfrm>
                <a:off x="4347900" y="1250769"/>
                <a:ext cx="1309378" cy="365305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Android remote control</a:t>
                </a:r>
              </a:p>
            </p:txBody>
          </p:sp>
          <p:sp>
            <p:nvSpPr>
              <p:cNvPr id="39" name="Flowchart: Alternate Process 38"/>
              <p:cNvSpPr/>
              <p:nvPr/>
            </p:nvSpPr>
            <p:spPr>
              <a:xfrm>
                <a:off x="4282432" y="2566149"/>
                <a:ext cx="1440315" cy="33209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Galil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DMC2280 motor controllers</a:t>
                </a:r>
              </a:p>
            </p:txBody>
          </p:sp>
          <p:cxnSp>
            <p:nvCxnSpPr>
              <p:cNvPr id="40" name="Straight Arrow Connector 39"/>
              <p:cNvCxnSpPr>
                <a:stCxn id="36" idx="2"/>
                <a:endCxn id="39" idx="0"/>
              </p:cNvCxnSpPr>
              <p:nvPr/>
            </p:nvCxnSpPr>
            <p:spPr>
              <a:xfrm>
                <a:off x="5002588" y="2385229"/>
                <a:ext cx="1" cy="180920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41" name="Straight Arrow Connector 40"/>
              <p:cNvCxnSpPr>
                <a:stCxn id="37" idx="2"/>
              </p:cNvCxnSpPr>
              <p:nvPr/>
            </p:nvCxnSpPr>
            <p:spPr>
              <a:xfrm>
                <a:off x="5002589" y="3876326"/>
                <a:ext cx="7609" cy="259213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42" name="Straight Arrow Connector 41"/>
            <p:cNvCxnSpPr>
              <a:stCxn id="13" idx="0"/>
            </p:cNvCxnSpPr>
            <p:nvPr/>
          </p:nvCxnSpPr>
          <p:spPr>
            <a:xfrm flipH="1" flipV="1">
              <a:off x="4610721" y="5023778"/>
              <a:ext cx="139579" cy="173263"/>
            </a:xfrm>
            <a:prstGeom prst="straightConnector1">
              <a:avLst/>
            </a:prstGeom>
            <a:ln w="12700">
              <a:solidFill>
                <a:srgbClr val="F68B2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endCxn id="11" idx="1"/>
            </p:cNvCxnSpPr>
            <p:nvPr/>
          </p:nvCxnSpPr>
          <p:spPr>
            <a:xfrm>
              <a:off x="5429410" y="5009714"/>
              <a:ext cx="887625" cy="203779"/>
            </a:xfrm>
            <a:prstGeom prst="straightConnector1">
              <a:avLst/>
            </a:prstGeom>
            <a:ln w="12700">
              <a:solidFill>
                <a:srgbClr val="F68B22"/>
              </a:solidFill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44" name="Group 43"/>
            <p:cNvGrpSpPr/>
            <p:nvPr/>
          </p:nvGrpSpPr>
          <p:grpSpPr>
            <a:xfrm>
              <a:off x="188518" y="1268900"/>
              <a:ext cx="2068366" cy="4916317"/>
              <a:chOff x="877854" y="491804"/>
              <a:chExt cx="2148257" cy="4421654"/>
            </a:xfrm>
          </p:grpSpPr>
          <p:sp>
            <p:nvSpPr>
              <p:cNvPr id="45" name="Rectangle 44"/>
              <p:cNvSpPr/>
              <p:nvPr/>
            </p:nvSpPr>
            <p:spPr>
              <a:xfrm>
                <a:off x="877854" y="491804"/>
                <a:ext cx="1553340" cy="4421654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6" name="Picture 45"/>
              <p:cNvPicPr>
                <a:picLocks noChangeAspect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752" r="2135"/>
              <a:stretch/>
            </p:blipFill>
            <p:spPr>
              <a:xfrm>
                <a:off x="1001909" y="817919"/>
                <a:ext cx="1347912" cy="715329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</p:spPr>
          </p:pic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67762" y="4592456"/>
                <a:ext cx="216209" cy="223038"/>
              </a:xfrm>
              <a:prstGeom prst="rect">
                <a:avLst/>
              </a:prstGeom>
            </p:spPr>
          </p:pic>
          <p:sp>
            <p:nvSpPr>
              <p:cNvPr id="48" name="Flowchart: Alternate Process 47"/>
              <p:cNvSpPr/>
              <p:nvPr/>
            </p:nvSpPr>
            <p:spPr>
              <a:xfrm>
                <a:off x="1087416" y="574610"/>
                <a:ext cx="1176899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IA’s PSD</a:t>
                </a:r>
              </a:p>
            </p:txBody>
          </p:sp>
          <p:sp>
            <p:nvSpPr>
              <p:cNvPr id="49" name="Flowchart: Alternate Process 48"/>
              <p:cNvSpPr/>
              <p:nvPr/>
            </p:nvSpPr>
            <p:spPr>
              <a:xfrm>
                <a:off x="1087416" y="4392749"/>
                <a:ext cx="1176899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TCP/IP</a:t>
                </a:r>
              </a:p>
            </p:txBody>
          </p:sp>
          <p:cxnSp>
            <p:nvCxnSpPr>
              <p:cNvPr id="50" name="Straight Arrow Connector 49"/>
              <p:cNvCxnSpPr>
                <a:stCxn id="46" idx="2"/>
                <a:endCxn id="55" idx="0"/>
              </p:cNvCxnSpPr>
              <p:nvPr/>
            </p:nvCxnSpPr>
            <p:spPr>
              <a:xfrm>
                <a:off x="1675866" y="1533248"/>
                <a:ext cx="1" cy="258083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1" name="Straight Arrow Connector 50"/>
              <p:cNvCxnSpPr>
                <a:endCxn id="49" idx="0"/>
              </p:cNvCxnSpPr>
              <p:nvPr/>
            </p:nvCxnSpPr>
            <p:spPr>
              <a:xfrm>
                <a:off x="1675866" y="4145727"/>
                <a:ext cx="0" cy="247022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>
                <a:stCxn id="49" idx="3"/>
                <a:endCxn id="17" idx="1"/>
              </p:cNvCxnSpPr>
              <p:nvPr/>
            </p:nvCxnSpPr>
            <p:spPr>
              <a:xfrm flipV="1">
                <a:off x="2264315" y="4078434"/>
                <a:ext cx="761796" cy="425349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53" name="Group 52"/>
              <p:cNvGrpSpPr/>
              <p:nvPr/>
            </p:nvGrpSpPr>
            <p:grpSpPr>
              <a:xfrm>
                <a:off x="1222953" y="2018459"/>
                <a:ext cx="1044318" cy="942706"/>
                <a:chOff x="442912" y="1881201"/>
                <a:chExt cx="1044318" cy="942706"/>
              </a:xfrm>
            </p:grpSpPr>
            <p:pic>
              <p:nvPicPr>
                <p:cNvPr id="58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2620"/>
                <a:stretch/>
              </p:blipFill>
              <p:spPr bwMode="auto">
                <a:xfrm rot="5400000">
                  <a:off x="268984" y="2055129"/>
                  <a:ext cx="942706" cy="59484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59" name="Picture 58"/>
                <p:cNvPicPr>
                  <a:picLocks noChangeAspect="1" noChangeArrowheads="1"/>
                </p:cNvPicPr>
                <p:nvPr/>
              </p:nvPicPr>
              <p:blipFill rotWithShape="1"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b="20802"/>
                <a:stretch/>
              </p:blipFill>
              <p:spPr bwMode="auto">
                <a:xfrm rot="5400000">
                  <a:off x="711466" y="2048142"/>
                  <a:ext cx="942706" cy="608823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54" name="Picture 5"/>
              <p:cNvPicPr>
                <a:picLocks noChangeAspect="1" noChangeArrowheads="1"/>
              </p:cNvPicPr>
              <p:nvPr/>
            </p:nvPicPr>
            <p:blipFill rotWithShape="1">
              <a:blip r:embed="rId1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77363"/>
              <a:stretch/>
            </p:blipFill>
            <p:spPr bwMode="auto">
              <a:xfrm rot="5400000">
                <a:off x="1201991" y="3690167"/>
                <a:ext cx="942706" cy="1740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5" name="Flowchart: Alternate Process 54"/>
              <p:cNvSpPr/>
              <p:nvPr/>
            </p:nvSpPr>
            <p:spPr>
              <a:xfrm>
                <a:off x="892640" y="1791330"/>
                <a:ext cx="1566453" cy="243382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Mesytec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 MPSD-8+</a:t>
                </a:r>
              </a:p>
            </p:txBody>
          </p:sp>
          <p:sp>
            <p:nvSpPr>
              <p:cNvPr id="56" name="Flowchart: Alternate Process 55"/>
              <p:cNvSpPr/>
              <p:nvPr/>
            </p:nvSpPr>
            <p:spPr>
              <a:xfrm>
                <a:off x="983602" y="3090523"/>
                <a:ext cx="1424048" cy="243382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Mesytec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MCPD-8</a:t>
                </a:r>
              </a:p>
            </p:txBody>
          </p:sp>
          <p:cxnSp>
            <p:nvCxnSpPr>
              <p:cNvPr id="57" name="Straight Arrow Connector 56"/>
              <p:cNvCxnSpPr/>
              <p:nvPr/>
            </p:nvCxnSpPr>
            <p:spPr>
              <a:xfrm>
                <a:off x="1680774" y="2901126"/>
                <a:ext cx="0" cy="176487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60" name="Group 59"/>
            <p:cNvGrpSpPr/>
            <p:nvPr/>
          </p:nvGrpSpPr>
          <p:grpSpPr>
            <a:xfrm>
              <a:off x="5255435" y="1253782"/>
              <a:ext cx="3706996" cy="3588805"/>
              <a:chOff x="5660528" y="494148"/>
              <a:chExt cx="3140572" cy="3227703"/>
            </a:xfrm>
          </p:grpSpPr>
          <p:sp>
            <p:nvSpPr>
              <p:cNvPr id="61" name="Rectangle 60"/>
              <p:cNvSpPr/>
              <p:nvPr/>
            </p:nvSpPr>
            <p:spPr>
              <a:xfrm>
                <a:off x="5660528" y="494148"/>
                <a:ext cx="3140572" cy="3037327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62" name="Picture 2"/>
              <p:cNvPicPr>
                <a:picLocks noChangeAspect="1" noChangeArrowheads="1"/>
              </p:cNvPicPr>
              <p:nvPr/>
            </p:nvPicPr>
            <p:blipFill rotWithShape="1">
              <a:blip r:embed="rId1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3156" t="8671" r="52708" b="47799"/>
              <a:stretch/>
            </p:blipFill>
            <p:spPr bwMode="auto">
              <a:xfrm>
                <a:off x="5816661" y="811660"/>
                <a:ext cx="645064" cy="1322988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63" name="Picture 62"/>
              <p:cNvPicPr>
                <a:picLocks noChangeAspect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97830" y="1086099"/>
                <a:ext cx="735283" cy="133456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pic>
            <p:nvPicPr>
              <p:cNvPr id="64" name="Picture 2" descr="C:\workstation_resq\deon\Documents\Travel\Australia\2014_IAEA_Fellowship_ANSTO_Texture\Presentation\LakeShore_340.gif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733107" y="2856354"/>
                <a:ext cx="864728" cy="276713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5" name="Picture 3" descr="C:\workstation_resq\deon\Documents\Travel\Australia\2014_IAEA_Fellowship_ANSTO_Texture\Presentation\West4100.jpg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853316" y="2542551"/>
                <a:ext cx="571755" cy="558687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66" name="Flowchart: Alternate Process 65"/>
              <p:cNvSpPr/>
              <p:nvPr/>
            </p:nvSpPr>
            <p:spPr>
              <a:xfrm>
                <a:off x="5725001" y="574870"/>
                <a:ext cx="828383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Furnace</a:t>
                </a:r>
              </a:p>
            </p:txBody>
          </p:sp>
          <p:sp>
            <p:nvSpPr>
              <p:cNvPr id="67" name="Flowchart: Alternate Process 66"/>
              <p:cNvSpPr/>
              <p:nvPr/>
            </p:nvSpPr>
            <p:spPr>
              <a:xfrm>
                <a:off x="6751280" y="863845"/>
                <a:ext cx="828383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Cryostat</a:t>
                </a:r>
              </a:p>
            </p:txBody>
          </p:sp>
          <p:sp>
            <p:nvSpPr>
              <p:cNvPr id="68" name="Flowchart: Alternate Process 67"/>
              <p:cNvSpPr/>
              <p:nvPr/>
            </p:nvSpPr>
            <p:spPr>
              <a:xfrm>
                <a:off x="5725001" y="2301126"/>
                <a:ext cx="828383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West 4100</a:t>
                </a:r>
              </a:p>
            </p:txBody>
          </p:sp>
          <p:sp>
            <p:nvSpPr>
              <p:cNvPr id="69" name="Flowchart: Alternate Process 68"/>
              <p:cNvSpPr/>
              <p:nvPr/>
            </p:nvSpPr>
            <p:spPr>
              <a:xfrm>
                <a:off x="6665946" y="2625019"/>
                <a:ext cx="999051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Lakeshore 360</a:t>
                </a:r>
              </a:p>
            </p:txBody>
          </p:sp>
          <p:cxnSp>
            <p:nvCxnSpPr>
              <p:cNvPr id="70" name="Straight Arrow Connector 69"/>
              <p:cNvCxnSpPr>
                <a:endCxn id="68" idx="0"/>
              </p:cNvCxnSpPr>
              <p:nvPr/>
            </p:nvCxnSpPr>
            <p:spPr>
              <a:xfrm>
                <a:off x="6139193" y="2162061"/>
                <a:ext cx="0" cy="139064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70"/>
              <p:cNvCxnSpPr>
                <a:stCxn id="63" idx="2"/>
                <a:endCxn id="69" idx="0"/>
              </p:cNvCxnSpPr>
              <p:nvPr/>
            </p:nvCxnSpPr>
            <p:spPr>
              <a:xfrm>
                <a:off x="7165471" y="2420658"/>
                <a:ext cx="1" cy="204361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2" name="Straight Arrow Connector 71"/>
              <p:cNvCxnSpPr>
                <a:stCxn id="65" idx="2"/>
              </p:cNvCxnSpPr>
              <p:nvPr/>
            </p:nvCxnSpPr>
            <p:spPr>
              <a:xfrm flipH="1">
                <a:off x="5660528" y="3101239"/>
                <a:ext cx="478666" cy="377341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3" name="Straight Arrow Connector 72"/>
              <p:cNvCxnSpPr>
                <a:stCxn id="64" idx="1"/>
              </p:cNvCxnSpPr>
              <p:nvPr/>
            </p:nvCxnSpPr>
            <p:spPr>
              <a:xfrm flipH="1">
                <a:off x="5828131" y="2994711"/>
                <a:ext cx="904976" cy="564181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74" name="Picture 2" descr="C:\Users\Deon\Desktop\0.jpg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83400" y="1395049"/>
                <a:ext cx="705874" cy="125926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5" name="Flowchart: Alternate Process 74"/>
              <p:cNvSpPr/>
              <p:nvPr/>
            </p:nvSpPr>
            <p:spPr>
              <a:xfrm>
                <a:off x="7822146" y="1099141"/>
                <a:ext cx="828383" cy="295573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Cryo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-furnace</a:t>
                </a:r>
              </a:p>
            </p:txBody>
          </p:sp>
          <p:pic>
            <p:nvPicPr>
              <p:cNvPr id="76" name="Picture 5" descr="C:\Users\Deon\Desktop\0.jpg"/>
              <p:cNvPicPr>
                <a:picLocks noChangeAspect="1" noChangeArrowheads="1"/>
              </p:cNvPicPr>
              <p:nvPr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814058" y="3097392"/>
                <a:ext cx="844558" cy="275832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77" name="Flowchart: Alternate Process 76"/>
              <p:cNvSpPr/>
              <p:nvPr/>
            </p:nvSpPr>
            <p:spPr>
              <a:xfrm>
                <a:off x="7736812" y="2867326"/>
                <a:ext cx="999051" cy="222069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Lakeshore 336</a:t>
                </a:r>
              </a:p>
            </p:txBody>
          </p:sp>
          <p:cxnSp>
            <p:nvCxnSpPr>
              <p:cNvPr id="78" name="Straight Arrow Connector 77"/>
              <p:cNvCxnSpPr>
                <a:stCxn id="74" idx="2"/>
                <a:endCxn id="77" idx="0"/>
              </p:cNvCxnSpPr>
              <p:nvPr/>
            </p:nvCxnSpPr>
            <p:spPr>
              <a:xfrm>
                <a:off x="8236337" y="2654309"/>
                <a:ext cx="1" cy="213017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79" name="Straight Arrow Connector 78"/>
              <p:cNvCxnSpPr>
                <a:stCxn id="76" idx="1"/>
                <a:endCxn id="19" idx="3"/>
              </p:cNvCxnSpPr>
              <p:nvPr/>
            </p:nvCxnSpPr>
            <p:spPr>
              <a:xfrm flipH="1">
                <a:off x="5853048" y="3235308"/>
                <a:ext cx="1961010" cy="486543"/>
              </a:xfrm>
              <a:prstGeom prst="straightConnector1">
                <a:avLst/>
              </a:prstGeom>
              <a:ln w="12700"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38" name="Group 137"/>
          <p:cNvGrpSpPr/>
          <p:nvPr/>
        </p:nvGrpSpPr>
        <p:grpSpPr>
          <a:xfrm>
            <a:off x="5477464" y="803777"/>
            <a:ext cx="5028251" cy="2641547"/>
            <a:chOff x="144689" y="1339474"/>
            <a:chExt cx="8806316" cy="4626320"/>
          </a:xfrm>
        </p:grpSpPr>
        <p:grpSp>
          <p:nvGrpSpPr>
            <p:cNvPr id="81" name="Group 80"/>
            <p:cNvGrpSpPr/>
            <p:nvPr/>
          </p:nvGrpSpPr>
          <p:grpSpPr>
            <a:xfrm>
              <a:off x="3836296" y="3087143"/>
              <a:ext cx="5114709" cy="2878651"/>
              <a:chOff x="3658923" y="2515727"/>
              <a:chExt cx="4722720" cy="2658035"/>
            </a:xfrm>
          </p:grpSpPr>
          <p:sp>
            <p:nvSpPr>
              <p:cNvPr id="82" name="Rectangle 81"/>
              <p:cNvSpPr/>
              <p:nvPr/>
            </p:nvSpPr>
            <p:spPr>
              <a:xfrm>
                <a:off x="3658923" y="2604243"/>
                <a:ext cx="4722720" cy="2569519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grpSp>
            <p:nvGrpSpPr>
              <p:cNvPr id="83" name="Group 82"/>
              <p:cNvGrpSpPr/>
              <p:nvPr/>
            </p:nvGrpSpPr>
            <p:grpSpPr>
              <a:xfrm>
                <a:off x="5538599" y="2515727"/>
                <a:ext cx="1129373" cy="1328963"/>
                <a:chOff x="5680283" y="3150385"/>
                <a:chExt cx="1129373" cy="1328963"/>
              </a:xfrm>
            </p:grpSpPr>
            <p:pic>
              <p:nvPicPr>
                <p:cNvPr id="95" name="Picture 9" descr="D:\home\deon\Documents\Travel\Japan\2014_Nobugs\Presentation\Heart2.png"/>
                <p:cNvPicPr>
                  <a:picLocks noChangeAspect="1" noChangeArrowheads="1"/>
                </p:cNvPicPr>
                <p:nvPr/>
              </p:nvPicPr>
              <p:blipFill>
                <a:blip r:embed="rId2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20646237">
                  <a:off x="5752643" y="3150385"/>
                  <a:ext cx="867894" cy="1328963"/>
                </a:xfrm>
                <a:prstGeom prst="rect">
                  <a:avLst/>
                </a:prstGeom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6" name="Rectangle 95"/>
                <p:cNvSpPr/>
                <p:nvPr/>
              </p:nvSpPr>
              <p:spPr>
                <a:xfrm>
                  <a:off x="5680283" y="3708494"/>
                  <a:ext cx="1129373" cy="362608"/>
                </a:xfrm>
                <a:prstGeom prst="rect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US" sz="900" b="1" dirty="0">
                      <a:ln w="17780" cmpd="sng">
                        <a:solidFill>
                          <a:srgbClr val="FFFFFF"/>
                        </a:solidFill>
                        <a:prstDash val="solid"/>
                        <a:miter lim="800000"/>
                      </a:ln>
                      <a:gradFill rotWithShape="1">
                        <a:gsLst>
                          <a:gs pos="0">
                            <a:srgbClr val="000000">
                              <a:tint val="92000"/>
                              <a:shade val="100000"/>
                              <a:satMod val="150000"/>
                            </a:srgbClr>
                          </a:gs>
                          <a:gs pos="49000">
                            <a:srgbClr val="000000">
                              <a:tint val="89000"/>
                              <a:shade val="90000"/>
                              <a:satMod val="150000"/>
                            </a:srgbClr>
                          </a:gs>
                          <a:gs pos="50000">
                            <a:srgbClr val="000000">
                              <a:tint val="100000"/>
                              <a:shade val="75000"/>
                              <a:satMod val="150000"/>
                            </a:srgbClr>
                          </a:gs>
                          <a:gs pos="95000">
                            <a:srgbClr val="000000">
                              <a:shade val="47000"/>
                              <a:satMod val="150000"/>
                            </a:srgbClr>
                          </a:gs>
                          <a:gs pos="100000">
                            <a:srgbClr val="000000">
                              <a:shade val="39000"/>
                              <a:satMod val="150000"/>
                            </a:srgbClr>
                          </a:gs>
                        </a:gsLst>
                        <a:lin ang="5400000"/>
                      </a:gradFill>
                      <a:effectLst>
                        <a:outerShdw blurRad="50800" algn="tl" rotWithShape="0">
                          <a:srgbClr val="000000"/>
                        </a:outerShdw>
                      </a:effectLst>
                      <a:latin typeface="Calibri" panose="020F0502020204030204"/>
                    </a:rPr>
                    <a:t>SICS &gt;_</a:t>
                  </a:r>
                </a:p>
              </p:txBody>
            </p:sp>
          </p:grpSp>
          <p:grpSp>
            <p:nvGrpSpPr>
              <p:cNvPr id="84" name="Group 83"/>
              <p:cNvGrpSpPr/>
              <p:nvPr/>
            </p:nvGrpSpPr>
            <p:grpSpPr>
              <a:xfrm>
                <a:off x="5407861" y="4174197"/>
                <a:ext cx="1390849" cy="884117"/>
                <a:chOff x="6950010" y="4684343"/>
                <a:chExt cx="1937789" cy="1299409"/>
              </a:xfrm>
            </p:grpSpPr>
            <p:pic>
              <p:nvPicPr>
                <p:cNvPr id="93" name="Picture 92"/>
                <p:cNvPicPr>
                  <a:picLocks noChangeAspect="1"/>
                </p:cNvPicPr>
                <p:nvPr/>
              </p:nvPicPr>
              <p:blipFill>
                <a:blip r:embed="rId2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950010" y="4753227"/>
                  <a:ext cx="1776729" cy="1215697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</p:pic>
            <p:pic>
              <p:nvPicPr>
                <p:cNvPr id="94" name="Picture 9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484455" y="4684343"/>
                  <a:ext cx="1403344" cy="1299409"/>
                </a:xfrm>
                <a:prstGeom prst="rect">
                  <a:avLst/>
                </a:prstGeom>
              </p:spPr>
            </p:pic>
          </p:grpSp>
          <p:pic>
            <p:nvPicPr>
              <p:cNvPr id="85" name="Picture 11" descr="D:\home\deon\Documents\Travel\Japan\2014_Nobugs\Presentation\HIstogramServer_screenshot.jpg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917940" y="4020695"/>
                <a:ext cx="1181432" cy="1025151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86" name="Flowchart: Alternate Process 85"/>
              <p:cNvSpPr/>
              <p:nvPr/>
            </p:nvSpPr>
            <p:spPr>
              <a:xfrm>
                <a:off x="3853968" y="3774216"/>
                <a:ext cx="1309377" cy="314615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ANSTO Histogram Server</a:t>
                </a:r>
              </a:p>
            </p:txBody>
          </p:sp>
          <p:sp>
            <p:nvSpPr>
              <p:cNvPr id="87" name="Flowchart: Alternate Process 86"/>
              <p:cNvSpPr/>
              <p:nvPr/>
            </p:nvSpPr>
            <p:spPr>
              <a:xfrm>
                <a:off x="5390217" y="3891937"/>
                <a:ext cx="1309377" cy="341667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Kowari’s </a:t>
                </a:r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Gumtree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IC GUI</a:t>
                </a:r>
              </a:p>
            </p:txBody>
          </p:sp>
          <p:cxnSp>
            <p:nvCxnSpPr>
              <p:cNvPr id="88" name="Straight Arrow Connector 87"/>
              <p:cNvCxnSpPr>
                <a:stCxn id="87" idx="0"/>
              </p:cNvCxnSpPr>
              <p:nvPr/>
            </p:nvCxnSpPr>
            <p:spPr>
              <a:xfrm flipH="1" flipV="1">
                <a:off x="6044905" y="3629073"/>
                <a:ext cx="1" cy="262864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89" name="Straight Arrow Connector 88"/>
              <p:cNvCxnSpPr>
                <a:stCxn id="86" idx="3"/>
                <a:endCxn id="96" idx="1"/>
              </p:cNvCxnSpPr>
              <p:nvPr/>
            </p:nvCxnSpPr>
            <p:spPr>
              <a:xfrm flipV="1">
                <a:off x="5163345" y="3255140"/>
                <a:ext cx="375254" cy="676383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90" name="Straight Arrow Connector 89"/>
              <p:cNvCxnSpPr>
                <a:stCxn id="96" idx="3"/>
                <a:endCxn id="92" idx="0"/>
              </p:cNvCxnSpPr>
              <p:nvPr/>
            </p:nvCxnSpPr>
            <p:spPr>
              <a:xfrm>
                <a:off x="6667972" y="3255140"/>
                <a:ext cx="890704" cy="608638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pic>
            <p:nvPicPr>
              <p:cNvPr id="91" name="Picture 10" descr="D:\home\deon\Documents\Travel\Japan\2014_Nobugs\Presentation\Scanman_screenshot.jpg"/>
              <p:cNvPicPr>
                <a:picLocks noChangeAspect="1" noChangeArrowheads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30106" y="4095927"/>
                <a:ext cx="1057140" cy="826956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2" name="Flowchart: Alternate Process 91"/>
              <p:cNvSpPr/>
              <p:nvPr/>
            </p:nvSpPr>
            <p:spPr>
              <a:xfrm>
                <a:off x="6903987" y="3863778"/>
                <a:ext cx="1309377" cy="24706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ScanManipulator</a:t>
                </a:r>
              </a:p>
            </p:txBody>
          </p:sp>
        </p:grpSp>
        <p:grpSp>
          <p:nvGrpSpPr>
            <p:cNvPr id="97" name="Group 96"/>
            <p:cNvGrpSpPr/>
            <p:nvPr/>
          </p:nvGrpSpPr>
          <p:grpSpPr>
            <a:xfrm>
              <a:off x="3836296" y="1491685"/>
              <a:ext cx="5114709" cy="1966816"/>
              <a:chOff x="2947891" y="2308046"/>
              <a:chExt cx="4722719" cy="1816084"/>
            </a:xfrm>
          </p:grpSpPr>
          <p:sp>
            <p:nvSpPr>
              <p:cNvPr id="98" name="Rectangle 97"/>
              <p:cNvSpPr/>
              <p:nvPr/>
            </p:nvSpPr>
            <p:spPr>
              <a:xfrm>
                <a:off x="2947891" y="2308046"/>
                <a:ext cx="4722719" cy="1444505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99" name="Picture 98"/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29121" y="2684716"/>
                <a:ext cx="867016" cy="978474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</p:spPr>
          </p:pic>
          <p:sp>
            <p:nvSpPr>
              <p:cNvPr id="100" name="Flowchart: Alternate Process 99"/>
              <p:cNvSpPr/>
              <p:nvPr/>
            </p:nvSpPr>
            <p:spPr>
              <a:xfrm>
                <a:off x="4707940" y="2405237"/>
                <a:ext cx="1309377" cy="332095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Galil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DMC2280 motor controllers</a:t>
                </a:r>
              </a:p>
            </p:txBody>
          </p:sp>
          <p:cxnSp>
            <p:nvCxnSpPr>
              <p:cNvPr id="101" name="Straight Arrow Connector 100"/>
              <p:cNvCxnSpPr>
                <a:stCxn id="99" idx="2"/>
              </p:cNvCxnSpPr>
              <p:nvPr/>
            </p:nvCxnSpPr>
            <p:spPr>
              <a:xfrm>
                <a:off x="5362629" y="3663190"/>
                <a:ext cx="0" cy="460940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grpSp>
            <p:nvGrpSpPr>
              <p:cNvPr id="102" name="Group 101"/>
              <p:cNvGrpSpPr/>
              <p:nvPr/>
            </p:nvGrpSpPr>
            <p:grpSpPr>
              <a:xfrm>
                <a:off x="3068426" y="2405237"/>
                <a:ext cx="1639514" cy="1201891"/>
                <a:chOff x="2708386" y="2405237"/>
                <a:chExt cx="1639514" cy="1201891"/>
              </a:xfrm>
            </p:grpSpPr>
            <p:pic>
              <p:nvPicPr>
                <p:cNvPr id="106" name="Picture 105"/>
                <p:cNvPicPr>
                  <a:picLocks noChangeAspect="1"/>
                </p:cNvPicPr>
                <p:nvPr/>
              </p:nvPicPr>
              <p:blipFill>
                <a:blip r:embed="rId29" cstate="print">
                  <a:extLst>
                    <a:ext uri="{BEBA8EAE-BF5A-486C-A8C5-ECC9F3942E4B}">
                      <a14:imgProps xmlns:a14="http://schemas.microsoft.com/office/drawing/2010/main">
                        <a14:imgLayer r:embed="rId30">
                          <a14:imgEffect>
                            <a14:sharpenSoften amount="83000"/>
                          </a14:imgEffect>
                          <a14:imgEffect>
                            <a14:brightnessContrast bright="18000" contrast="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004428" y="2710248"/>
                  <a:ext cx="770974" cy="896880"/>
                </a:xfrm>
                <a:prstGeom prst="rect">
                  <a:avLst/>
                </a:prstGeom>
                <a:noFill/>
                <a:ln w="12700">
                  <a:solidFill>
                    <a:schemeClr val="tx1"/>
                  </a:solidFill>
                </a:ln>
              </p:spPr>
            </p:pic>
            <p:sp>
              <p:nvSpPr>
                <p:cNvPr id="107" name="Flowchart: Alternate Process 106"/>
                <p:cNvSpPr/>
                <p:nvPr/>
              </p:nvSpPr>
              <p:spPr>
                <a:xfrm>
                  <a:off x="2708386" y="2405237"/>
                  <a:ext cx="1309377" cy="332096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Android remote control</a:t>
                  </a:r>
                </a:p>
              </p:txBody>
            </p:sp>
            <p:cxnSp>
              <p:nvCxnSpPr>
                <p:cNvPr id="108" name="Straight Arrow Connector 107"/>
                <p:cNvCxnSpPr>
                  <a:endCxn id="100" idx="1"/>
                </p:cNvCxnSpPr>
                <p:nvPr/>
              </p:nvCxnSpPr>
              <p:spPr>
                <a:xfrm>
                  <a:off x="4017763" y="2571285"/>
                  <a:ext cx="330137" cy="0"/>
                </a:xfrm>
                <a:prstGeom prst="straightConnector1">
                  <a:avLst/>
                </a:prstGeom>
                <a:ln>
                  <a:solidFill>
                    <a:srgbClr val="F68B22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03" name="Picture 2" descr="D:\home\deon\Documents\Training\2016 - AFRA_IAEA_Workshop\Presentation-NDIFF_DAC\stepper_motors.jpg"/>
              <p:cNvPicPr>
                <a:picLocks noChangeAspect="1" noChangeArrowheads="1"/>
              </p:cNvPicPr>
              <p:nvPr/>
            </p:nvPicPr>
            <p:blipFill rotWithShape="1"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052" r="7594" b="7375"/>
              <a:stretch/>
            </p:blipFill>
            <p:spPr bwMode="auto">
              <a:xfrm>
                <a:off x="6345717" y="2708514"/>
                <a:ext cx="1129849" cy="843595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4" name="Flowchart: Alternate Process 103"/>
              <p:cNvSpPr/>
              <p:nvPr/>
            </p:nvSpPr>
            <p:spPr>
              <a:xfrm>
                <a:off x="6254819" y="2405237"/>
                <a:ext cx="1309377" cy="332095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19 stepper motors &amp; limit switches</a:t>
                </a:r>
              </a:p>
            </p:txBody>
          </p:sp>
          <p:cxnSp>
            <p:nvCxnSpPr>
              <p:cNvPr id="105" name="Straight Arrow Connector 104"/>
              <p:cNvCxnSpPr>
                <a:stCxn id="104" idx="1"/>
                <a:endCxn id="100" idx="3"/>
              </p:cNvCxnSpPr>
              <p:nvPr/>
            </p:nvCxnSpPr>
            <p:spPr>
              <a:xfrm flipH="1">
                <a:off x="6017318" y="2571285"/>
                <a:ext cx="237501" cy="0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09" name="Group 108"/>
            <p:cNvGrpSpPr/>
            <p:nvPr/>
          </p:nvGrpSpPr>
          <p:grpSpPr>
            <a:xfrm>
              <a:off x="2145744" y="1339474"/>
              <a:ext cx="1971068" cy="4209070"/>
              <a:chOff x="2339751" y="1220136"/>
              <a:chExt cx="1917351" cy="4099401"/>
            </a:xfrm>
          </p:grpSpPr>
          <p:sp>
            <p:nvSpPr>
              <p:cNvPr id="110" name="Rectangle 109"/>
              <p:cNvSpPr/>
              <p:nvPr/>
            </p:nvSpPr>
            <p:spPr>
              <a:xfrm>
                <a:off x="2339751" y="1220136"/>
                <a:ext cx="1584177" cy="4099401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endParaRPr lang="en-ZA" sz="60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  <p:pic>
            <p:nvPicPr>
              <p:cNvPr id="111" name="Picture 6"/>
              <p:cNvPicPr>
                <a:picLocks noChangeAspect="1" noChangeArrowheads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54650" y="1532579"/>
                <a:ext cx="1151731" cy="601662"/>
              </a:xfrm>
              <a:prstGeom prst="rect">
                <a:avLst/>
              </a:prstGeom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2" name="Picture 8" descr="ANd9GcSF6dwGeUFe6pVzYYWIJmy3PZjUmF6rTDLneuLxd8zMMPW6HPwbBQ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1931" y="2637818"/>
                <a:ext cx="597169" cy="691613"/>
              </a:xfrm>
              <a:prstGeom prst="rect">
                <a:avLst/>
              </a:prstGeom>
              <a:ln w="12700">
                <a:solidFill>
                  <a:schemeClr val="tx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3" name="Picture 5"/>
              <p:cNvPicPr>
                <a:picLocks noChangeAspect="1" noChangeArrowheads="1"/>
              </p:cNvPicPr>
              <p:nvPr/>
            </p:nvPicPr>
            <p:blipFill>
              <a:blip r:embed="rId33" cstate="print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57915" y="3560288"/>
                <a:ext cx="545201" cy="606152"/>
              </a:xfrm>
              <a:prstGeom prst="rect">
                <a:avLst/>
              </a:prstGeom>
              <a:ln w="9525">
                <a:noFill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114" name="Picture 4"/>
              <p:cNvPicPr>
                <a:picLocks noChangeAspect="1" noChangeArrowheads="1"/>
              </p:cNvPicPr>
              <p:nvPr/>
            </p:nvPicPr>
            <p:blipFill rotWithShape="1">
              <a:blip r:embed="rId10">
                <a:clrChange>
                  <a:clrFrom>
                    <a:srgbClr val="FEFEFE"/>
                  </a:clrFrom>
                  <a:clrTo>
                    <a:srgbClr val="FEFEFE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1992"/>
              <a:stretch/>
            </p:blipFill>
            <p:spPr bwMode="auto">
              <a:xfrm>
                <a:off x="2689426" y="4544550"/>
                <a:ext cx="882179" cy="61039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15" name="Flowchart: Alternate Process 114"/>
              <p:cNvSpPr/>
              <p:nvPr/>
            </p:nvSpPr>
            <p:spPr>
              <a:xfrm>
                <a:off x="2475827" y="1273044"/>
                <a:ext cx="1309377" cy="24706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Beam monitor</a:t>
                </a:r>
              </a:p>
            </p:txBody>
          </p:sp>
          <p:sp>
            <p:nvSpPr>
              <p:cNvPr id="116" name="Flowchart: Alternate Process 115"/>
              <p:cNvSpPr/>
              <p:nvPr/>
            </p:nvSpPr>
            <p:spPr>
              <a:xfrm>
                <a:off x="2410358" y="2300012"/>
                <a:ext cx="1440314" cy="36040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Mesytec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MRS2000 Pre-amp</a:t>
                </a:r>
              </a:p>
            </p:txBody>
          </p:sp>
          <p:sp>
            <p:nvSpPr>
              <p:cNvPr id="117" name="Flowchart: Alternate Process 116"/>
              <p:cNvSpPr/>
              <p:nvPr/>
            </p:nvSpPr>
            <p:spPr>
              <a:xfrm>
                <a:off x="2475827" y="3472057"/>
                <a:ext cx="1309377" cy="36040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NI SCB-68E Junction Box</a:t>
                </a:r>
              </a:p>
            </p:txBody>
          </p:sp>
          <p:sp>
            <p:nvSpPr>
              <p:cNvPr id="118" name="Flowchart: Alternate Process 117"/>
              <p:cNvSpPr/>
              <p:nvPr/>
            </p:nvSpPr>
            <p:spPr>
              <a:xfrm>
                <a:off x="2475827" y="4331661"/>
                <a:ext cx="1309377" cy="247066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NI6602 DAQ</a:t>
                </a:r>
              </a:p>
            </p:txBody>
          </p:sp>
          <p:cxnSp>
            <p:nvCxnSpPr>
              <p:cNvPr id="119" name="Straight Arrow Connector 118"/>
              <p:cNvCxnSpPr>
                <a:stCxn id="111" idx="2"/>
                <a:endCxn id="116" idx="0"/>
              </p:cNvCxnSpPr>
              <p:nvPr/>
            </p:nvCxnSpPr>
            <p:spPr>
              <a:xfrm flipH="1">
                <a:off x="3130515" y="2134240"/>
                <a:ext cx="1" cy="165772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0" name="Straight Arrow Connector 119"/>
              <p:cNvCxnSpPr>
                <a:endCxn id="117" idx="0"/>
              </p:cNvCxnSpPr>
              <p:nvPr/>
            </p:nvCxnSpPr>
            <p:spPr>
              <a:xfrm>
                <a:off x="3130515" y="3329430"/>
                <a:ext cx="1" cy="142626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1" name="Straight Arrow Connector 120"/>
              <p:cNvCxnSpPr>
                <a:stCxn id="113" idx="2"/>
                <a:endCxn id="118" idx="0"/>
              </p:cNvCxnSpPr>
              <p:nvPr/>
            </p:nvCxnSpPr>
            <p:spPr>
              <a:xfrm>
                <a:off x="3130516" y="4166440"/>
                <a:ext cx="0" cy="165221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22" name="Straight Arrow Connector 121"/>
              <p:cNvCxnSpPr>
                <a:stCxn id="114" idx="3"/>
                <a:endCxn id="85" idx="1"/>
              </p:cNvCxnSpPr>
              <p:nvPr/>
            </p:nvCxnSpPr>
            <p:spPr>
              <a:xfrm>
                <a:off x="3571605" y="4849747"/>
                <a:ext cx="685497" cy="200590"/>
              </a:xfrm>
              <a:prstGeom prst="straightConnector1">
                <a:avLst/>
              </a:prstGeom>
              <a:ln>
                <a:solidFill>
                  <a:srgbClr val="F68B22"/>
                </a:solidFill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</p:grpSp>
        <p:grpSp>
          <p:nvGrpSpPr>
            <p:cNvPr id="123" name="Group 122"/>
            <p:cNvGrpSpPr/>
            <p:nvPr/>
          </p:nvGrpSpPr>
          <p:grpSpPr>
            <a:xfrm>
              <a:off x="144689" y="1339474"/>
              <a:ext cx="3972122" cy="4501289"/>
              <a:chOff x="683567" y="715540"/>
              <a:chExt cx="3667701" cy="4156313"/>
            </a:xfrm>
          </p:grpSpPr>
          <p:grpSp>
            <p:nvGrpSpPr>
              <p:cNvPr id="124" name="Group 123"/>
              <p:cNvGrpSpPr/>
              <p:nvPr/>
            </p:nvGrpSpPr>
            <p:grpSpPr>
              <a:xfrm>
                <a:off x="683567" y="715540"/>
                <a:ext cx="3667701" cy="4156313"/>
                <a:chOff x="323527" y="715540"/>
                <a:chExt cx="3667701" cy="4156313"/>
              </a:xfrm>
            </p:grpSpPr>
            <p:sp>
              <p:nvSpPr>
                <p:cNvPr id="127" name="Rectangle 126"/>
                <p:cNvSpPr/>
                <p:nvPr/>
              </p:nvSpPr>
              <p:spPr>
                <a:xfrm>
                  <a:off x="323527" y="715540"/>
                  <a:ext cx="1800201" cy="4156313"/>
                </a:xfrm>
                <a:prstGeom prst="rect">
                  <a:avLst/>
                </a:prstGeom>
                <a:solidFill>
                  <a:schemeClr val="accent1">
                    <a:lumMod val="40000"/>
                    <a:lumOff val="60000"/>
                  </a:schemeClr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p:spPr>
              <p:style>
                <a:lnRef idx="1">
                  <a:schemeClr val="accent2"/>
                </a:lnRef>
                <a:fillRef idx="2">
                  <a:schemeClr val="accent2"/>
                </a:fillRef>
                <a:effectRef idx="1">
                  <a:schemeClr val="accent2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endParaRPr lang="en-ZA" sz="600">
                    <a:solidFill>
                      <a:prstClr val="black"/>
                    </a:solidFill>
                    <a:latin typeface="Calibri" panose="020F0502020204030204"/>
                  </a:endParaRPr>
                </a:p>
              </p:txBody>
            </p:sp>
            <p:pic>
              <p:nvPicPr>
                <p:cNvPr id="128" name="Picture 4"/>
                <p:cNvPicPr>
                  <a:picLocks noChangeAspect="1" noChangeArrowheads="1"/>
                </p:cNvPicPr>
                <p:nvPr/>
              </p:nvPicPr>
              <p:blipFill>
                <a:blip r:embed="rId34">
                  <a:clrChange>
                    <a:clrFrom>
                      <a:srgbClr val="F8FFF9"/>
                    </a:clrFrom>
                    <a:clrTo>
                      <a:srgbClr val="F8FFF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0167" y="4248203"/>
                  <a:ext cx="1623199" cy="56592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29" name="Picture 8"/>
                <p:cNvPicPr>
                  <a:picLocks noChangeAspect="1" noChangeArrowheads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19970" y="1107516"/>
                  <a:ext cx="1035644" cy="1082004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0" name="Flowchart: Alternate Process 129"/>
                <p:cNvSpPr/>
                <p:nvPr/>
              </p:nvSpPr>
              <p:spPr>
                <a:xfrm>
                  <a:off x="583104" y="850975"/>
                  <a:ext cx="1309377" cy="247066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Dennex’s</a:t>
                  </a:r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PSD</a:t>
                  </a:r>
                </a:p>
              </p:txBody>
            </p:sp>
            <p:sp>
              <p:nvSpPr>
                <p:cNvPr id="131" name="Flowchart: Alternate Process 130"/>
                <p:cNvSpPr/>
                <p:nvPr/>
              </p:nvSpPr>
              <p:spPr>
                <a:xfrm>
                  <a:off x="583104" y="3902079"/>
                  <a:ext cx="1309377" cy="327642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FAST </a:t>
                  </a:r>
                  <a:r>
                    <a:rPr lang="en-ZA" sz="600" b="1" dirty="0" err="1">
                      <a:solidFill>
                        <a:prstClr val="black"/>
                      </a:solidFill>
                      <a:latin typeface="Calibri" panose="020F0502020204030204"/>
                    </a:rPr>
                    <a:t>ComTec</a:t>
                  </a:r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 P7888</a:t>
                  </a:r>
                </a:p>
              </p:txBody>
            </p:sp>
            <p:cxnSp>
              <p:nvCxnSpPr>
                <p:cNvPr id="132" name="Straight Arrow Connector 131"/>
                <p:cNvCxnSpPr>
                  <a:stCxn id="134" idx="1"/>
                  <a:endCxn id="131" idx="0"/>
                </p:cNvCxnSpPr>
                <p:nvPr/>
              </p:nvCxnSpPr>
              <p:spPr>
                <a:xfrm>
                  <a:off x="1237792" y="3678984"/>
                  <a:ext cx="0" cy="223095"/>
                </a:xfrm>
                <a:prstGeom prst="straightConnector1">
                  <a:avLst/>
                </a:prstGeom>
                <a:ln>
                  <a:solidFill>
                    <a:srgbClr val="F68B22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Straight Arrow Connector 132"/>
                <p:cNvCxnSpPr/>
                <p:nvPr/>
              </p:nvCxnSpPr>
              <p:spPr>
                <a:xfrm>
                  <a:off x="2033366" y="4695117"/>
                  <a:ext cx="1957862" cy="0"/>
                </a:xfrm>
                <a:prstGeom prst="straightConnector1">
                  <a:avLst/>
                </a:prstGeom>
                <a:ln>
                  <a:solidFill>
                    <a:srgbClr val="F68B22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pic>
              <p:nvPicPr>
                <p:cNvPr id="134" name="Picture 6"/>
                <p:cNvPicPr>
                  <a:picLocks noChangeAspect="1" noChangeArrowheads="1"/>
                </p:cNvPicPr>
                <p:nvPr/>
              </p:nvPicPr>
              <p:blipFill>
                <a:blip r:embed="rId3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rot="16200000">
                  <a:off x="1126731" y="2908784"/>
                  <a:ext cx="222123" cy="1318276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135" name="Flowchart: Alternate Process 134"/>
                <p:cNvSpPr/>
                <p:nvPr/>
              </p:nvSpPr>
              <p:spPr>
                <a:xfrm>
                  <a:off x="583104" y="3160701"/>
                  <a:ext cx="1309377" cy="270778"/>
                </a:xfrm>
                <a:prstGeom prst="flowChartAlternateProcess">
                  <a:avLst/>
                </a:prstGeom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 defTabSz="457200"/>
                  <a:r>
                    <a:rPr lang="en-ZA" sz="600" b="1" dirty="0">
                      <a:solidFill>
                        <a:prstClr val="black"/>
                      </a:solidFill>
                      <a:latin typeface="Calibri" panose="020F0502020204030204"/>
                    </a:rPr>
                    <a:t>CF8000 CFD</a:t>
                  </a:r>
                </a:p>
              </p:txBody>
            </p:sp>
            <p:cxnSp>
              <p:nvCxnSpPr>
                <p:cNvPr id="136" name="Straight Arrow Connector 135"/>
                <p:cNvCxnSpPr>
                  <a:stCxn id="125" idx="3"/>
                  <a:endCxn id="135" idx="0"/>
                </p:cNvCxnSpPr>
                <p:nvPr/>
              </p:nvCxnSpPr>
              <p:spPr>
                <a:xfrm>
                  <a:off x="1237791" y="2918256"/>
                  <a:ext cx="1" cy="242446"/>
                </a:xfrm>
                <a:prstGeom prst="straightConnector1">
                  <a:avLst/>
                </a:prstGeom>
                <a:ln>
                  <a:solidFill>
                    <a:srgbClr val="F68B22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137" name="Straight Arrow Connector 136"/>
                <p:cNvCxnSpPr>
                  <a:stCxn id="129" idx="2"/>
                  <a:endCxn id="126" idx="0"/>
                </p:cNvCxnSpPr>
                <p:nvPr/>
              </p:nvCxnSpPr>
              <p:spPr>
                <a:xfrm>
                  <a:off x="1237792" y="2189520"/>
                  <a:ext cx="0" cy="222138"/>
                </a:xfrm>
                <a:prstGeom prst="straightConnector1">
                  <a:avLst/>
                </a:prstGeom>
                <a:ln>
                  <a:solidFill>
                    <a:srgbClr val="F68B22"/>
                  </a:solidFill>
                  <a:tailEnd type="arrow"/>
                </a:ln>
              </p:spPr>
              <p:style>
                <a:lnRef idx="2">
                  <a:schemeClr val="accent2"/>
                </a:lnRef>
                <a:fillRef idx="0">
                  <a:schemeClr val="accent2"/>
                </a:fillRef>
                <a:effectRef idx="1">
                  <a:schemeClr val="accent2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125" name="Picture 7"/>
              <p:cNvPicPr>
                <a:picLocks noChangeAspect="1" noChangeArrowheads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1481623" y="2164017"/>
                <a:ext cx="232418" cy="127605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26" name="Flowchart: Alternate Process 125"/>
              <p:cNvSpPr/>
              <p:nvPr/>
            </p:nvSpPr>
            <p:spPr>
              <a:xfrm>
                <a:off x="943144" y="2411658"/>
                <a:ext cx="1309377" cy="270778"/>
              </a:xfrm>
              <a:prstGeom prst="flowChartAlternateProcess">
                <a:avLst/>
              </a:prstGeom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 defTabSz="457200"/>
                <a:r>
                  <a:rPr lang="en-ZA" sz="600" b="1" dirty="0" err="1">
                    <a:solidFill>
                      <a:prstClr val="black"/>
                    </a:solidFill>
                    <a:latin typeface="Calibri" panose="020F0502020204030204"/>
                  </a:rPr>
                  <a:t>Dennex</a:t>
                </a:r>
                <a:r>
                  <a:rPr lang="en-ZA" sz="600" b="1" dirty="0">
                    <a:solidFill>
                      <a:prstClr val="black"/>
                    </a:solidFill>
                    <a:latin typeface="Calibri" panose="020F0502020204030204"/>
                  </a:rPr>
                  <a:t> pre-amps</a:t>
                </a:r>
              </a:p>
            </p:txBody>
          </p:sp>
        </p:grpSp>
      </p:grpSp>
      <p:sp>
        <p:nvSpPr>
          <p:cNvPr id="146" name="Rectangle 145"/>
          <p:cNvSpPr/>
          <p:nvPr/>
        </p:nvSpPr>
        <p:spPr>
          <a:xfrm>
            <a:off x="1629117" y="712269"/>
            <a:ext cx="38292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MPISI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M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aterials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robe for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nternal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train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nvestigations</a:t>
            </a:r>
          </a:p>
        </p:txBody>
      </p:sp>
      <p:pic>
        <p:nvPicPr>
          <p:cNvPr id="147" name="Picture 2" descr="D:\home\deon\Documents\Travel\UK\2017_User_Portal\Seminar\MPISI.jpg"/>
          <p:cNvPicPr>
            <a:picLocks noChangeAspect="1" noChangeArrowheads="1"/>
          </p:cNvPicPr>
          <p:nvPr/>
        </p:nvPicPr>
        <p:blipFill rotWithShape="1">
          <a:blip r:embed="rId38" cstate="print">
            <a:extLst>
              <a:ext uri="{BEBA8EAE-BF5A-486C-A8C5-ECC9F3942E4B}">
                <a14:imgProps xmlns:a14="http://schemas.microsoft.com/office/drawing/2010/main">
                  <a14:imgLayer r:embed="rId39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23760" y="1313935"/>
            <a:ext cx="3240000" cy="2098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8" name="Rectangle 147"/>
          <p:cNvSpPr/>
          <p:nvPr/>
        </p:nvSpPr>
        <p:spPr>
          <a:xfrm>
            <a:off x="1603531" y="3576202"/>
            <a:ext cx="3880461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lnSpc>
                <a:spcPct val="120000"/>
              </a:lnSpc>
            </a:pP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PITSI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 -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P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owder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nstrument for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T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ransition in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tructure </a:t>
            </a:r>
            <a:r>
              <a:rPr lang="en-ZA" b="1" dirty="0">
                <a:solidFill>
                  <a:prstClr val="black"/>
                </a:solidFill>
                <a:latin typeface="Calibri" panose="020F0502020204030204"/>
              </a:rPr>
              <a:t>I</a:t>
            </a:r>
            <a:r>
              <a:rPr lang="en-ZA" dirty="0">
                <a:solidFill>
                  <a:prstClr val="black"/>
                </a:solidFill>
                <a:latin typeface="Calibri" panose="020F0502020204030204"/>
              </a:rPr>
              <a:t>nvestigations</a:t>
            </a:r>
          </a:p>
        </p:txBody>
      </p:sp>
      <p:pic>
        <p:nvPicPr>
          <p:cNvPr id="149" name="Picture 5" descr="D:\home\deon\Documents\Travel\Australia\2017_DENIM_Conference\PITSI\PITSI.jpg"/>
          <p:cNvPicPr>
            <a:picLocks noChangeAspect="1" noChangeArrowheads="1"/>
          </p:cNvPicPr>
          <p:nvPr/>
        </p:nvPicPr>
        <p:blipFill rotWithShape="1">
          <a:blip r:embed="rId40" cstate="print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5077"/>
          <a:stretch/>
        </p:blipFill>
        <p:spPr bwMode="auto">
          <a:xfrm>
            <a:off x="1923760" y="4312799"/>
            <a:ext cx="3240000" cy="2145082"/>
          </a:xfrm>
          <a:prstGeom prst="rect">
            <a:avLst/>
          </a:prstGeom>
          <a:noFill/>
          <a:ln w="952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49545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5" t="22616" r="13576" b="11530"/>
          <a:stretch/>
        </p:blipFill>
        <p:spPr>
          <a:xfrm>
            <a:off x="5275200" y="4514400"/>
            <a:ext cx="5061600" cy="19944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Necsa</a:t>
            </a:r>
            <a:r>
              <a:rPr lang="en-US" dirty="0"/>
              <a:t> - Multi-Purpose Reactor Project</a:t>
            </a:r>
            <a:endParaRPr lang="en-ZA" dirty="0"/>
          </a:p>
        </p:txBody>
      </p:sp>
      <p:sp>
        <p:nvSpPr>
          <p:cNvPr id="3" name="Content Placeholder 1"/>
          <p:cNvSpPr txBox="1">
            <a:spLocks/>
          </p:cNvSpPr>
          <p:nvPr/>
        </p:nvSpPr>
        <p:spPr>
          <a:xfrm>
            <a:off x="1595998" y="743964"/>
            <a:ext cx="6278002" cy="1084837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ZA" dirty="0">
                <a:solidFill>
                  <a:srgbClr val="4472C4">
                    <a:lumMod val="50000"/>
                  </a:srgbClr>
                </a:solidFill>
              </a:rPr>
              <a:t>Envisaged Neutron Beam Line Centre at the MPR</a:t>
            </a:r>
          </a:p>
          <a:p>
            <a:pPr lvl="1"/>
            <a:r>
              <a:rPr lang="en-ZA" dirty="0">
                <a:solidFill>
                  <a:srgbClr val="4472C4">
                    <a:lumMod val="50000"/>
                  </a:srgbClr>
                </a:solidFill>
              </a:rPr>
              <a:t>DMRE / </a:t>
            </a:r>
            <a:r>
              <a:rPr lang="en-ZA" dirty="0" err="1">
                <a:solidFill>
                  <a:srgbClr val="4472C4">
                    <a:lumMod val="50000"/>
                  </a:srgbClr>
                </a:solidFill>
              </a:rPr>
              <a:t>Necsa</a:t>
            </a:r>
            <a:r>
              <a:rPr lang="en-ZA" dirty="0">
                <a:solidFill>
                  <a:srgbClr val="4472C4">
                    <a:lumMod val="50000"/>
                  </a:srgbClr>
                </a:solidFill>
              </a:rPr>
              <a:t> initiative to replace SAFARI-1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Various instrument options</a:t>
            </a:r>
          </a:p>
          <a:p>
            <a:pPr lvl="1"/>
            <a:endParaRPr lang="en-ZA" dirty="0">
              <a:solidFill>
                <a:srgbClr val="4472C4">
                  <a:lumMod val="50000"/>
                </a:srgbClr>
              </a:solidFill>
            </a:endParaRPr>
          </a:p>
          <a:p>
            <a:endParaRPr lang="en-ZA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527" name="TextBox 526"/>
          <p:cNvSpPr txBox="1"/>
          <p:nvPr/>
        </p:nvSpPr>
        <p:spPr>
          <a:xfrm>
            <a:off x="8658903" y="5767338"/>
            <a:ext cx="17375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600" dirty="0" err="1">
                <a:solidFill>
                  <a:srgbClr val="203F99"/>
                </a:solidFill>
                <a:latin typeface="Calibri" panose="020F0502020204030204"/>
              </a:rPr>
              <a:t>Necsa</a:t>
            </a:r>
            <a:r>
              <a:rPr lang="en-US" sz="1600" dirty="0">
                <a:solidFill>
                  <a:srgbClr val="48C2CF"/>
                </a:solidFill>
                <a:latin typeface="Calibri" panose="020F0502020204030204"/>
              </a:rPr>
              <a:t> Neutron Beam Line Centre</a:t>
            </a:r>
            <a:endParaRPr lang="en-ZA" sz="1600" dirty="0">
              <a:solidFill>
                <a:srgbClr val="48C2CF"/>
              </a:solidFill>
              <a:latin typeface="Calibri" panose="020F0502020204030204"/>
            </a:endParaRPr>
          </a:p>
        </p:txBody>
      </p:sp>
      <p:sp>
        <p:nvSpPr>
          <p:cNvPr id="8" name="Content Placeholder 1"/>
          <p:cNvSpPr txBox="1">
            <a:spLocks/>
          </p:cNvSpPr>
          <p:nvPr/>
        </p:nvSpPr>
        <p:spPr>
          <a:xfrm>
            <a:off x="2113498" y="1708458"/>
            <a:ext cx="8432103" cy="2379537"/>
          </a:xfrm>
          <a:prstGeom prst="rect">
            <a:avLst/>
          </a:prstGeom>
        </p:spPr>
        <p:txBody>
          <a:bodyPr numCol="3" spcCol="7200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 defTabSz="541338">
              <a:lnSpc>
                <a:spcPct val="100000"/>
              </a:lnSpc>
            </a:pPr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Diffraction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DSSS: Diffraction of Small Scale Structures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HIPD: High Intensity neutron Powder Diffraction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HRPD: High Resolution neutron Powder Diffraction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NSS: Neutron Strain Scanning – engineering applications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SCD-4C: Single Crystal Diffraction - 4 Circle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SCD-QL: Single Crystal Diffraction: Quasi Laue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Small angle neutron scattering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C-SANS: Conventional small angle neutron scattering</a:t>
            </a:r>
          </a:p>
          <a:p>
            <a:pPr marL="266700" lvl="1" indent="-174625" defTabSz="541338"/>
            <a:r>
              <a:rPr lang="en-ZA" sz="1000" dirty="0" err="1">
                <a:solidFill>
                  <a:srgbClr val="4472C4">
                    <a:lumMod val="50000"/>
                  </a:srgbClr>
                </a:solidFill>
              </a:rPr>
              <a:t>ToF</a:t>
            </a:r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-SANS: Time-of-flight small angle neutron scattering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USANS: Ultra Small Angle Neutron Scattering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Imaging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NI-T: Thermal Neutron Imaging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NI-F: Fast Neutron Imaging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NI-C: Cold Neutron Imaging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Spectroscopy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TOFS: Time of Flight Spectrometer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TAS: Triple Axis Spectrometer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SES: Spin Echo Spectrometer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Reflectometry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NREF-H: Horizontal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NREF-V: Vertical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NREF-</a:t>
            </a:r>
            <a:r>
              <a:rPr lang="en-ZA" sz="1000" dirty="0" err="1">
                <a:solidFill>
                  <a:srgbClr val="4472C4">
                    <a:lumMod val="50000"/>
                  </a:srgbClr>
                </a:solidFill>
              </a:rPr>
              <a:t>ToF</a:t>
            </a:r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: Time-of-Flight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Prompt Gamma Neutron Activation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PGNA-C: Cold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PGNA-H: Hot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PGNA-T: Thermal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PGNA-F: Fast</a:t>
            </a:r>
          </a:p>
          <a:p>
            <a:pPr marL="182563" indent="-182563" defTabSz="541338"/>
            <a:r>
              <a:rPr lang="en-ZA" sz="1050" dirty="0">
                <a:solidFill>
                  <a:srgbClr val="4472C4">
                    <a:lumMod val="50000"/>
                  </a:srgbClr>
                </a:solidFill>
              </a:rPr>
              <a:t>Other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MARD: Medical Applications &amp; Radiation Damage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BCT: Boron capture therapy</a:t>
            </a:r>
          </a:p>
          <a:p>
            <a:pPr marL="266700" lvl="1" indent="-174625" defTabSz="541338"/>
            <a:r>
              <a:rPr lang="en-ZA" sz="1000" dirty="0">
                <a:solidFill>
                  <a:srgbClr val="4472C4">
                    <a:lumMod val="50000"/>
                  </a:srgbClr>
                </a:solidFill>
              </a:rPr>
              <a:t>GAM: </a:t>
            </a:r>
            <a:r>
              <a:rPr lang="en-ZA" sz="1000" dirty="0" err="1">
                <a:solidFill>
                  <a:srgbClr val="4472C4">
                    <a:lumMod val="50000"/>
                  </a:srgbClr>
                </a:solidFill>
              </a:rPr>
              <a:t>Gammametry</a:t>
            </a:r>
            <a:endParaRPr lang="en-ZA" sz="1000" dirty="0">
              <a:solidFill>
                <a:srgbClr val="4472C4">
                  <a:lumMod val="50000"/>
                </a:srgbClr>
              </a:solidFill>
            </a:endParaRPr>
          </a:p>
        </p:txBody>
      </p:sp>
      <p:sp>
        <p:nvSpPr>
          <p:cNvPr id="10" name="Content Placeholder 1"/>
          <p:cNvSpPr txBox="1">
            <a:spLocks/>
          </p:cNvSpPr>
          <p:nvPr/>
        </p:nvSpPr>
        <p:spPr>
          <a:xfrm>
            <a:off x="1605482" y="4514400"/>
            <a:ext cx="4320913" cy="2343600"/>
          </a:xfrm>
          <a:prstGeom prst="rect">
            <a:avLst/>
          </a:prstGeom>
        </p:spPr>
        <p:txBody>
          <a:bodyPr/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Courier New" panose="02070309020205020404" pitchFamily="49" charset="0"/>
              <a:buChar char="o"/>
              <a:defRPr sz="18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Wingdings" panose="05000000000000000000" pitchFamily="2" charset="2"/>
              <a:buChar char="Ø"/>
              <a:defRPr sz="16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Workshop interest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New motion control systems and methodologies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Instrument digital twins (</a:t>
            </a:r>
            <a:r>
              <a:rPr lang="en-US" dirty="0" err="1">
                <a:solidFill>
                  <a:srgbClr val="4472C4">
                    <a:lumMod val="50000"/>
                  </a:srgbClr>
                </a:solidFill>
              </a:rPr>
              <a:t>McStas</a:t>
            </a:r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 coupled) for training</a:t>
            </a:r>
          </a:p>
          <a:p>
            <a:pPr lvl="1"/>
            <a:r>
              <a:rPr lang="en-US" dirty="0">
                <a:solidFill>
                  <a:srgbClr val="4472C4">
                    <a:lumMod val="50000"/>
                  </a:srgbClr>
                </a:solidFill>
              </a:rPr>
              <a:t>Best practice for systems development</a:t>
            </a:r>
          </a:p>
          <a:p>
            <a:pPr lvl="1"/>
            <a:endParaRPr lang="en-US" dirty="0">
              <a:solidFill>
                <a:srgbClr val="4472C4">
                  <a:lumMod val="50000"/>
                </a:srgbClr>
              </a:solidFill>
            </a:endParaRPr>
          </a:p>
          <a:p>
            <a:pPr lvl="1"/>
            <a:endParaRPr lang="en-ZA" dirty="0">
              <a:solidFill>
                <a:srgbClr val="4472C4">
                  <a:lumMod val="50000"/>
                </a:srgbClr>
              </a:solidFill>
            </a:endParaRPr>
          </a:p>
          <a:p>
            <a:endParaRPr lang="en-ZA" dirty="0">
              <a:solidFill>
                <a:srgbClr val="4472C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08849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EC3534-9632-4943-A277-1A745BC522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45554" y="1388962"/>
            <a:ext cx="8148679" cy="823302"/>
          </a:xfrm>
        </p:spPr>
        <p:txBody>
          <a:bodyPr/>
          <a:lstStyle/>
          <a:p>
            <a:r>
              <a:rPr lang="en-US" sz="1800" dirty="0">
                <a:latin typeface="Times"/>
                <a:ea typeface="Times New Roman" panose="02020603050405020304" pitchFamily="18" charset="0"/>
                <a:cs typeface="Times New Roman" panose="02020603050405020304" pitchFamily="18" charset="0"/>
              </a:rPr>
              <a:t>MOTION CONTROLS FOR ORNL NEUTRON SCIENCE EXPERIMENTAL BEAMLINES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F37C1F9-7B73-0A4D-9FCB-F3BD6472E4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59612" y="2928830"/>
            <a:ext cx="5995615" cy="1808175"/>
          </a:xfrm>
        </p:spPr>
        <p:txBody>
          <a:bodyPr/>
          <a:lstStyle/>
          <a:p>
            <a:r>
              <a:rPr lang="en-US" dirty="0" err="1"/>
              <a:t>Xiaosong</a:t>
            </a:r>
            <a:r>
              <a:rPr lang="en-US" dirty="0"/>
              <a:t> </a:t>
            </a:r>
            <a:r>
              <a:rPr lang="en-US" dirty="0" err="1"/>
              <a:t>Geng</a:t>
            </a:r>
            <a:endParaRPr lang="en-US" dirty="0"/>
          </a:p>
          <a:p>
            <a:r>
              <a:rPr lang="en-US" dirty="0"/>
              <a:t>Control System Engineer for Instrument Systems</a:t>
            </a:r>
          </a:p>
          <a:p>
            <a:r>
              <a:rPr lang="en-US" i="0" cap="all" dirty="0">
                <a:effectLst/>
              </a:rPr>
              <a:t>MOTION CONTROL WORKSHOP</a:t>
            </a:r>
            <a:r>
              <a:rPr lang="en-US" dirty="0"/>
              <a:t> 2023</a:t>
            </a:r>
          </a:p>
          <a:p>
            <a:r>
              <a:rPr lang="en-US" dirty="0"/>
              <a:t>Oct. 9-13, 2023</a:t>
            </a:r>
          </a:p>
        </p:txBody>
      </p:sp>
    </p:spTree>
    <p:extLst>
      <p:ext uri="{BB962C8B-B14F-4D97-AF65-F5344CB8AC3E}">
        <p14:creationId xmlns:p14="http://schemas.microsoft.com/office/powerpoint/2010/main" val="8574761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71C7A-6441-736E-319F-DA6EA6C45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2121"/>
                </a:solidFill>
                <a:latin typeface="+mj-lt"/>
              </a:rPr>
              <a:t>Introduction</a:t>
            </a:r>
            <a:endParaRPr lang="en-US" dirty="0">
              <a:latin typeface="+mj-l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2D1AF8-76F1-78BD-CE44-173C90F1E9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Facilities, </a:t>
            </a:r>
            <a:r>
              <a:rPr lang="en-US" dirty="0">
                <a:ea typeface="Times New Roman" panose="02020603050405020304" pitchFamily="18" charset="0"/>
              </a:rPr>
              <a:t>Total of 35 neutron beam lines</a:t>
            </a:r>
            <a:endParaRPr lang="en-US" dirty="0"/>
          </a:p>
          <a:p>
            <a:pPr lvl="1"/>
            <a:r>
              <a:rPr lang="en-US" dirty="0">
                <a:effectLst/>
                <a:ea typeface="Times New Roman" panose="02020603050405020304" pitchFamily="18" charset="0"/>
              </a:rPr>
              <a:t>Spallation Neutron Source (SNS) : 19</a:t>
            </a:r>
          </a:p>
          <a:p>
            <a:pPr lvl="1"/>
            <a:r>
              <a:rPr lang="en-US" dirty="0">
                <a:effectLst/>
                <a:ea typeface="Times New Roman" panose="02020603050405020304" pitchFamily="18" charset="0"/>
              </a:rPr>
              <a:t>High Flux Isotope Reactor (HFIR</a:t>
            </a:r>
            <a:r>
              <a:rPr lang="en-US" dirty="0">
                <a:ea typeface="Times New Roman" panose="02020603050405020304" pitchFamily="18" charset="0"/>
              </a:rPr>
              <a:t>): 12, plus 4 development </a:t>
            </a:r>
          </a:p>
          <a:p>
            <a:r>
              <a:rPr lang="en-US" dirty="0"/>
              <a:t>Control system</a:t>
            </a:r>
          </a:p>
          <a:p>
            <a:pPr lvl="1"/>
            <a:r>
              <a:rPr lang="en-US" dirty="0"/>
              <a:t>EPICS/CSS (CS-Studio) based: SNS 19, HFIR 5</a:t>
            </a:r>
          </a:p>
          <a:p>
            <a:pPr lvl="1"/>
            <a:r>
              <a:rPr lang="en-US" dirty="0"/>
              <a:t>SPICE (LabVIEW based): 7</a:t>
            </a:r>
          </a:p>
          <a:p>
            <a:r>
              <a:rPr lang="en-US" dirty="0"/>
              <a:t> DAQ Groups (Software and Hardware)</a:t>
            </a:r>
          </a:p>
          <a:p>
            <a:pPr lvl="1"/>
            <a:r>
              <a:rPr lang="en-US" dirty="0"/>
              <a:t>Part of the ORNL Neutron Sciences Directorate</a:t>
            </a:r>
          </a:p>
          <a:p>
            <a:pPr lvl="1"/>
            <a:r>
              <a:rPr lang="en-US" dirty="0"/>
              <a:t>Support all neutron data acquisition and control system including motion control</a:t>
            </a:r>
          </a:p>
        </p:txBody>
      </p:sp>
    </p:spTree>
    <p:extLst>
      <p:ext uri="{BB962C8B-B14F-4D97-AF65-F5344CB8AC3E}">
        <p14:creationId xmlns:p14="http://schemas.microsoft.com/office/powerpoint/2010/main" val="12032861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748" y="202035"/>
            <a:ext cx="8366051" cy="712366"/>
          </a:xfrm>
        </p:spPr>
        <p:txBody>
          <a:bodyPr/>
          <a:lstStyle/>
          <a:p>
            <a:pPr algn="l"/>
            <a:r>
              <a:rPr lang="en-US" dirty="0">
                <a:latin typeface="+mn-lt"/>
              </a:rPr>
              <a:t>Motion Control Current Activities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569" y="1371601"/>
            <a:ext cx="11473882" cy="712366"/>
          </a:xfrm>
        </p:spPr>
        <p:txBody>
          <a:bodyPr/>
          <a:lstStyle/>
          <a:p>
            <a:r>
              <a:rPr lang="en-US" sz="2000" dirty="0">
                <a:latin typeface="+mn-lt"/>
              </a:rPr>
              <a:t>One of the Electronics section main duties is the motion control:</a:t>
            </a:r>
          </a:p>
          <a:p>
            <a:pPr lvl="1"/>
            <a:r>
              <a:rPr lang="en-US" sz="1800" dirty="0"/>
              <a:t>Participation in the design   +   Commissioning   +   Support to the operation (troubleshooting)</a:t>
            </a:r>
          </a:p>
          <a:p>
            <a:pPr lvl="2"/>
            <a:endParaRPr lang="en-US" sz="12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s-ES" dirty="0">
                <a:latin typeface="+mn-lt"/>
              </a:rPr>
              <a:t>08/10/2023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pPr algn="ctr"/>
            <a:r>
              <a:rPr lang="es-ES" dirty="0">
                <a:latin typeface="+mn-lt"/>
              </a:rPr>
              <a:t>José Ávila Abellán</a:t>
            </a:r>
          </a:p>
          <a:p>
            <a:endParaRPr lang="es-ES" dirty="0">
              <a:latin typeface="+mn-lt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ctr"/>
            <a:r>
              <a:rPr lang="es-ES" dirty="0">
                <a:latin typeface="+mn-lt"/>
              </a:rPr>
              <a:t>MOCRAF 2023</a:t>
            </a:r>
          </a:p>
          <a:p>
            <a:endParaRPr lang="en-US" dirty="0">
              <a:latin typeface="+mn-lt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178DB-B9DF-4C87-8AC8-2AD5ED8F5A79}"/>
              </a:ext>
            </a:extLst>
          </p:cNvPr>
          <p:cNvSpPr txBox="1">
            <a:spLocks/>
          </p:cNvSpPr>
          <p:nvPr/>
        </p:nvSpPr>
        <p:spPr>
          <a:xfrm>
            <a:off x="446569" y="2148806"/>
            <a:ext cx="4233496" cy="4118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Stepper motors</a:t>
            </a:r>
          </a:p>
          <a:p>
            <a:pPr lvl="1"/>
            <a:r>
              <a:rPr lang="en-US" sz="1600" dirty="0"/>
              <a:t>Accelerator (DI, RF, ID, FE): ~160 axis</a:t>
            </a:r>
          </a:p>
          <a:p>
            <a:pPr lvl="1"/>
            <a:r>
              <a:rPr lang="en-US" sz="1600" dirty="0"/>
              <a:t>Operative/commissioning BLs: ~720 axis</a:t>
            </a:r>
          </a:p>
          <a:p>
            <a:pPr lvl="1"/>
            <a:r>
              <a:rPr lang="en-US" sz="1600" dirty="0"/>
              <a:t>Under construction BLs: ~110 axis</a:t>
            </a:r>
          </a:p>
          <a:p>
            <a:pPr lvl="1"/>
            <a:r>
              <a:rPr lang="en-US" sz="1600" dirty="0"/>
              <a:t>Future BLs: ~75 axis/BL</a:t>
            </a:r>
          </a:p>
          <a:p>
            <a:pPr lvl="1"/>
            <a:r>
              <a:rPr lang="en-US" sz="1600" dirty="0"/>
              <a:t>Standard controller:</a:t>
            </a:r>
          </a:p>
          <a:p>
            <a:pPr lvl="2"/>
            <a:endParaRPr lang="en-US" sz="12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F06437-26FC-457F-AF93-1AFBA8DA962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97822" y="4146313"/>
            <a:ext cx="2863265" cy="2415881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30803A-4A43-426F-ABCF-251D05F8348D}"/>
              </a:ext>
            </a:extLst>
          </p:cNvPr>
          <p:cNvSpPr txBox="1">
            <a:spLocks/>
          </p:cNvSpPr>
          <p:nvPr/>
        </p:nvSpPr>
        <p:spPr>
          <a:xfrm>
            <a:off x="5572992" y="2152928"/>
            <a:ext cx="5142139" cy="411899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+mn-lt"/>
              </a:rPr>
              <a:t>AC motors</a:t>
            </a:r>
          </a:p>
          <a:p>
            <a:pPr lvl="1"/>
            <a:r>
              <a:rPr lang="en-US" sz="1600" dirty="0"/>
              <a:t>BLs: ~10 axis</a:t>
            </a:r>
          </a:p>
          <a:p>
            <a:pPr lvl="1"/>
            <a:r>
              <a:rPr lang="en-US" sz="1600" dirty="0"/>
              <a:t>No standard motor/controller</a:t>
            </a:r>
          </a:p>
          <a:p>
            <a:pPr lvl="1"/>
            <a:r>
              <a:rPr lang="en-US" sz="1600" dirty="0"/>
              <a:t>High speed and high stability:</a:t>
            </a:r>
          </a:p>
          <a:p>
            <a:pPr lvl="2"/>
            <a:r>
              <a:rPr lang="en-US" sz="1400" dirty="0"/>
              <a:t>Sample environment -&gt; Maxon EPOS2</a:t>
            </a:r>
          </a:p>
          <a:p>
            <a:pPr lvl="2"/>
            <a:r>
              <a:rPr lang="en-US" sz="1400" dirty="0"/>
              <a:t>Goniometers -&gt; ETEL DSC2P, Aerotech A3200</a:t>
            </a:r>
          </a:p>
          <a:p>
            <a:pPr lvl="2"/>
            <a:r>
              <a:rPr lang="en-US" sz="1400" dirty="0"/>
              <a:t>Monochromator Bragg -&gt; </a:t>
            </a:r>
            <a:r>
              <a:rPr lang="en-US" sz="1400" dirty="0" err="1"/>
              <a:t>DeltaTau</a:t>
            </a:r>
            <a:r>
              <a:rPr lang="en-US" sz="1400" dirty="0"/>
              <a:t> PMAC2-PC/104</a:t>
            </a:r>
          </a:p>
          <a:p>
            <a:pPr lvl="2"/>
            <a:r>
              <a:rPr lang="en-US" sz="1400" dirty="0"/>
              <a:t>Tomography tower -&gt; ACS </a:t>
            </a:r>
            <a:r>
              <a:rPr lang="en-US" sz="1400" dirty="0" err="1"/>
              <a:t>SPiiPlusEs</a:t>
            </a:r>
            <a:endParaRPr lang="en-US" sz="1400" dirty="0"/>
          </a:p>
        </p:txBody>
      </p:sp>
      <p:pic>
        <p:nvPicPr>
          <p:cNvPr id="1026" name="Picture 2" descr="dsc2p-oper-f .book">
            <a:extLst>
              <a:ext uri="{FF2B5EF4-FFF2-40B4-BE49-F238E27FC236}">
                <a16:creationId xmlns:a16="http://schemas.microsoft.com/office/drawing/2014/main" id="{BE8B4290-D467-41F3-8AA2-82DEF46F4C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0599" y="1755931"/>
            <a:ext cx="925435" cy="21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i sesión ha caducado">
            <a:extLst>
              <a:ext uri="{FF2B5EF4-FFF2-40B4-BE49-F238E27FC236}">
                <a16:creationId xmlns:a16="http://schemas.microsoft.com/office/drawing/2014/main" id="{7E618899-733E-44F5-B9CE-0DCE16CD4A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219461" y="5112327"/>
            <a:ext cx="1743458" cy="140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elta Tau PMAC2-PC/104 ASSY 603670-109 Motion Controller – St. John's  Institute (Hua Ming)">
            <a:extLst>
              <a:ext uri="{FF2B5EF4-FFF2-40B4-BE49-F238E27FC236}">
                <a16:creationId xmlns:a16="http://schemas.microsoft.com/office/drawing/2014/main" id="{45BC2242-3375-4C36-AD44-200E4BB498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43715" y="4000198"/>
            <a:ext cx="1419204" cy="104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E73761B-9EB3-48B5-B7D8-516E106FEF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7748" y="3595441"/>
            <a:ext cx="1339950" cy="42378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119FA7-1439-41E0-BBF1-7B5506A2CB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4155" y="4576677"/>
            <a:ext cx="724765" cy="16911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A9B3675-F53B-411F-9B74-D7D0F8DB20F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7732" y="5045400"/>
            <a:ext cx="2415883" cy="1222396"/>
          </a:xfrm>
          <a:prstGeom prst="rect">
            <a:avLst/>
          </a:prstGeom>
        </p:spPr>
      </p:pic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B082679A-0F22-44B5-A419-1AE0AEB8EE60}"/>
              </a:ext>
            </a:extLst>
          </p:cNvPr>
          <p:cNvSpPr txBox="1">
            <a:spLocks/>
          </p:cNvSpPr>
          <p:nvPr/>
        </p:nvSpPr>
        <p:spPr>
          <a:xfrm>
            <a:off x="3537395" y="4338808"/>
            <a:ext cx="2861892" cy="122239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+mn-lt"/>
              </a:rPr>
              <a:t>+ some non-standard controllers (turn-key project)</a:t>
            </a:r>
          </a:p>
          <a:p>
            <a:pPr lvl="1"/>
            <a:r>
              <a:rPr lang="en-US" sz="1400" dirty="0"/>
              <a:t>~24 axis</a:t>
            </a:r>
            <a:endParaRPr lang="en-US" sz="1400" dirty="0">
              <a:latin typeface="+mn-lt"/>
            </a:endParaRPr>
          </a:p>
          <a:p>
            <a:pPr lvl="1"/>
            <a:r>
              <a:rPr lang="en-US" sz="1400" dirty="0" err="1">
                <a:latin typeface="+mn-lt"/>
              </a:rPr>
              <a:t>DeltaTau</a:t>
            </a:r>
            <a:r>
              <a:rPr lang="en-US" sz="1400" dirty="0">
                <a:latin typeface="+mn-lt"/>
              </a:rPr>
              <a:t> Power </a:t>
            </a:r>
            <a:r>
              <a:rPr lang="en-US" sz="1400" dirty="0" err="1">
                <a:latin typeface="+mn-lt"/>
              </a:rPr>
              <a:t>Pmac</a:t>
            </a:r>
            <a:r>
              <a:rPr lang="en-US" sz="1400" dirty="0">
                <a:latin typeface="+mn-lt"/>
              </a:rPr>
              <a:t> + IMS </a:t>
            </a:r>
            <a:r>
              <a:rPr lang="en-US" sz="1400" dirty="0" err="1">
                <a:latin typeface="+mn-lt"/>
              </a:rPr>
              <a:t>mForce</a:t>
            </a:r>
            <a:endParaRPr lang="en-US" sz="1400" dirty="0">
              <a:latin typeface="+mn-lt"/>
            </a:endParaRPr>
          </a:p>
        </p:txBody>
      </p:sp>
      <p:pic>
        <p:nvPicPr>
          <p:cNvPr id="1036" name="Picture 12" descr="IMS MFORCE MICRO DRIVE PLUS MICROSTEPPING OPERATING INSTRUCTIONS MANUAL Pdf  Download | ManualsLib">
            <a:extLst>
              <a:ext uri="{FF2B5EF4-FFF2-40B4-BE49-F238E27FC236}">
                <a16:creationId xmlns:a16="http://schemas.microsoft.com/office/drawing/2014/main" id="{1764B58D-DD5B-466B-A805-BA1403C177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8059" y="5630087"/>
            <a:ext cx="1049751" cy="827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525784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FBCE6-BDC8-4764-D2E1-6D69DE3D4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Motion control &amp; Robotics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38009-705E-4844-F40E-A2710BA0F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85675" y="775998"/>
            <a:ext cx="8529578" cy="5419319"/>
          </a:xfrm>
        </p:spPr>
        <p:txBody>
          <a:bodyPr/>
          <a:lstStyle/>
          <a:p>
            <a:r>
              <a:rPr lang="en-US" dirty="0"/>
              <a:t>Senior software engineer, motion control software</a:t>
            </a:r>
          </a:p>
          <a:p>
            <a:r>
              <a:rPr lang="en-US" dirty="0"/>
              <a:t>New URs integration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A75035-9779-14CC-1CA9-2A8634F33BDA}"/>
              </a:ext>
            </a:extLst>
          </p:cNvPr>
          <p:cNvGrpSpPr/>
          <p:nvPr/>
        </p:nvGrpSpPr>
        <p:grpSpPr>
          <a:xfrm>
            <a:off x="5017214" y="1931541"/>
            <a:ext cx="4768049" cy="4068567"/>
            <a:chOff x="22468115" y="10870396"/>
            <a:chExt cx="8469086" cy="7170146"/>
          </a:xfrm>
        </p:grpSpPr>
        <p:sp>
          <p:nvSpPr>
            <p:cNvPr id="49" name="Rounded Rectangle 86">
              <a:extLst>
                <a:ext uri="{FF2B5EF4-FFF2-40B4-BE49-F238E27FC236}">
                  <a16:creationId xmlns:a16="http://schemas.microsoft.com/office/drawing/2014/main" id="{643C0C24-193C-33AE-AEA0-049AC7FFA26D}"/>
                </a:ext>
              </a:extLst>
            </p:cNvPr>
            <p:cNvSpPr/>
            <p:nvPr/>
          </p:nvSpPr>
          <p:spPr bwMode="auto">
            <a:xfrm>
              <a:off x="22468115" y="10870396"/>
              <a:ext cx="8469086" cy="7170146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2728" tIns="46364" rIns="92728" bIns="46364" numCol="1" rtlCol="0" anchor="t" anchorCtr="0" compatLnSpc="1">
              <a:prstTxWarp prst="textNoShape">
                <a:avLst/>
              </a:prstTxWarp>
            </a:bodyPr>
            <a:lstStyle/>
            <a:p>
              <a:pPr defTabSz="4240417" fontAlgn="base">
                <a:spcBef>
                  <a:spcPct val="0"/>
                </a:spcBef>
                <a:spcAft>
                  <a:spcPct val="0"/>
                </a:spcAft>
              </a:pPr>
              <a:endParaRPr lang="en-US" sz="8786" dirty="0">
                <a:solidFill>
                  <a:prstClr val="black"/>
                </a:solidFill>
                <a:latin typeface="Arial" charset="0"/>
                <a:cs typeface="Arial" charset="0"/>
              </a:endParaRPr>
            </a:p>
          </p:txBody>
        </p:sp>
        <p:pic>
          <p:nvPicPr>
            <p:cNvPr id="50" name="Picture 8" descr="Collaborative robotic automation | Cobots from Universal Robots">
              <a:extLst>
                <a:ext uri="{FF2B5EF4-FFF2-40B4-BE49-F238E27FC236}">
                  <a16:creationId xmlns:a16="http://schemas.microsoft.com/office/drawing/2014/main" id="{1542CE4A-196B-BDE2-B175-D5C7C6587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02070" y="12868762"/>
              <a:ext cx="3519829" cy="21981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16" descr="Amazon.com : StayMax ABS Plastic Numbered Tags Rectangle Key Tags ID Tags  Number Disc with Hole (1-50, Black) : Office Products">
              <a:extLst>
                <a:ext uri="{FF2B5EF4-FFF2-40B4-BE49-F238E27FC236}">
                  <a16:creationId xmlns:a16="http://schemas.microsoft.com/office/drawing/2014/main" id="{AC2AED44-5AA2-FD2E-6477-8C282BA6752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26680" y="14696632"/>
              <a:ext cx="1562984" cy="12840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81F23D19-3EC5-DC6D-0589-485D38FC1B05}"/>
                </a:ext>
              </a:extLst>
            </p:cNvPr>
            <p:cNvSpPr txBox="1"/>
            <p:nvPr/>
          </p:nvSpPr>
          <p:spPr>
            <a:xfrm>
              <a:off x="23109436" y="11047415"/>
              <a:ext cx="6614334" cy="5966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70C0"/>
                  </a:solidFill>
                  <a:latin typeface="Arial" charset="0"/>
                  <a:cs typeface="Arial" charset="0"/>
                </a:rPr>
                <a:t>Universal Robots</a:t>
              </a:r>
            </a:p>
          </p:txBody>
        </p:sp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6B05BDC1-6885-0B38-E7AA-86D6EDF3FF0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055849" y="12965792"/>
              <a:ext cx="3143198" cy="1570236"/>
            </a:xfrm>
            <a:prstGeom prst="rect">
              <a:avLst/>
            </a:prstGeom>
          </p:spPr>
        </p:pic>
        <p:pic>
          <p:nvPicPr>
            <p:cNvPr id="54" name="Picture 10" descr="Universal Robots - Serial numbers">
              <a:extLst>
                <a:ext uri="{FF2B5EF4-FFF2-40B4-BE49-F238E27FC236}">
                  <a16:creationId xmlns:a16="http://schemas.microsoft.com/office/drawing/2014/main" id="{7B90EF16-B128-DB10-C566-1436D9BFC8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498058" y="15534506"/>
              <a:ext cx="2206143" cy="16010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A381F6A7-3D13-7E94-8B66-5B40FDCDEEF4}"/>
                </a:ext>
              </a:extLst>
            </p:cNvPr>
            <p:cNvSpPr txBox="1"/>
            <p:nvPr/>
          </p:nvSpPr>
          <p:spPr>
            <a:xfrm>
              <a:off x="23447840" y="17153841"/>
              <a:ext cx="2265196" cy="488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200" b="1" dirty="0" err="1">
                  <a:solidFill>
                    <a:srgbClr val="000000"/>
                  </a:solidFill>
                  <a:latin typeface="Arial" charset="0"/>
                  <a:cs typeface="Arial" charset="0"/>
                </a:rPr>
                <a:t>PolyScope</a:t>
              </a:r>
              <a:r>
                <a:rPr lang="en-US" sz="1200" b="1" dirty="0">
                  <a:solidFill>
                    <a:srgbClr val="000000"/>
                  </a:solidFill>
                  <a:latin typeface="Arial" charset="0"/>
                  <a:cs typeface="Arial" charset="0"/>
                </a:rPr>
                <a:t> UR 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BBA06A10-F27E-0C1C-4C4B-97C898BD2EB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478413" y="14796696"/>
              <a:ext cx="0" cy="789822"/>
            </a:xfrm>
            <a:prstGeom prst="straightConnector1">
              <a:avLst/>
            </a:prstGeom>
            <a:ln w="127000">
              <a:solidFill>
                <a:srgbClr val="0070C0"/>
              </a:solidFill>
              <a:headEnd type="triangle"/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1FEEAB9-3036-E019-8264-71668CE71E54}"/>
                </a:ext>
              </a:extLst>
            </p:cNvPr>
            <p:cNvSpPr txBox="1"/>
            <p:nvPr/>
          </p:nvSpPr>
          <p:spPr>
            <a:xfrm>
              <a:off x="26173645" y="16236462"/>
              <a:ext cx="4567616" cy="130176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4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EPICS IOC communicates with robot controller via </a:t>
              </a:r>
              <a:r>
                <a:rPr lang="en-US" sz="1400" dirty="0" err="1">
                  <a:solidFill>
                    <a:prstClr val="black"/>
                  </a:solidFill>
                  <a:latin typeface="Arial" charset="0"/>
                  <a:cs typeface="Arial" charset="0"/>
                </a:rPr>
                <a:t>ModBus</a:t>
              </a:r>
              <a:r>
                <a:rPr lang="en-US" sz="1400" dirty="0">
                  <a:solidFill>
                    <a:prstClr val="black"/>
                  </a:solidFill>
                  <a:latin typeface="Arial" charset="0"/>
                  <a:cs typeface="Arial" charset="0"/>
                </a:rPr>
                <a:t> protocol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5BA4040-9F15-4274-ED40-A8658B6A9313}"/>
                </a:ext>
              </a:extLst>
            </p:cNvPr>
            <p:cNvSpPr txBox="1"/>
            <p:nvPr/>
          </p:nvSpPr>
          <p:spPr>
            <a:xfrm>
              <a:off x="22701274" y="11807288"/>
              <a:ext cx="8039984" cy="10305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00" dirty="0">
                  <a:solidFill>
                    <a:srgbClr val="000000"/>
                  </a:solidFill>
                  <a:latin typeface="Century Gothic" panose="020F0302020204030204"/>
                  <a:cs typeface="Arial" charset="0"/>
                </a:rPr>
                <a:t>At SNS and HFIR, we integrated UR robots as standard robotics for sample changer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522190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3AA76-4E90-B499-4660-22FE36C8A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212121"/>
                </a:solidFill>
                <a:latin typeface="Calibri" panose="020F0502020204030204" pitchFamily="34" charset="0"/>
              </a:rPr>
              <a:t>Would like to accomplish at the workshop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ECFE02-2F65-535B-5407-BD0B21C966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60043" y="1082181"/>
            <a:ext cx="8529578" cy="4537377"/>
          </a:xfrm>
        </p:spPr>
        <p:txBody>
          <a:bodyPr/>
          <a:lstStyle/>
          <a:p>
            <a:r>
              <a:rPr lang="en-US" dirty="0"/>
              <a:t>Isolate the primary issues of motion control</a:t>
            </a:r>
          </a:p>
          <a:p>
            <a:pPr lvl="1"/>
            <a:r>
              <a:rPr lang="en-US" dirty="0"/>
              <a:t>Available hardware</a:t>
            </a:r>
          </a:p>
          <a:p>
            <a:pPr lvl="1"/>
            <a:r>
              <a:rPr lang="en-US" dirty="0"/>
              <a:t>Software development</a:t>
            </a:r>
          </a:p>
          <a:p>
            <a:r>
              <a:rPr lang="en-US" dirty="0"/>
              <a:t>Coalesce common concerns and experiences with motion control systems</a:t>
            </a:r>
          </a:p>
          <a:p>
            <a:r>
              <a:rPr lang="en-US" dirty="0"/>
              <a:t>Robot experience and development</a:t>
            </a:r>
          </a:p>
          <a:p>
            <a:r>
              <a:rPr lang="en-US" dirty="0"/>
              <a:t>Ideas for further development </a:t>
            </a:r>
          </a:p>
          <a:p>
            <a:pPr lvl="1"/>
            <a:r>
              <a:rPr lang="en-US" dirty="0"/>
              <a:t>Automation: benefits both staff and users</a:t>
            </a:r>
          </a:p>
          <a:p>
            <a:pPr lvl="1"/>
            <a:r>
              <a:rPr lang="en-US" dirty="0"/>
              <a:t>Open source: EPICS model reduces developer burden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334007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F7B8C-AD24-480B-A9DA-E3FDFFBAE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326836"/>
            <a:ext cx="12192000" cy="1770161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nl-NL" sz="4000" dirty="0" err="1"/>
              <a:t>Particle</a:t>
            </a:r>
            <a:r>
              <a:rPr lang="nl-NL" sz="4000" dirty="0"/>
              <a:t> </a:t>
            </a:r>
            <a:r>
              <a:rPr lang="nl-NL" sz="4000" dirty="0" err="1"/>
              <a:t>Therapy</a:t>
            </a:r>
            <a:r>
              <a:rPr lang="nl-NL" sz="4000" dirty="0"/>
              <a:t> Research Center (PARTREC), UMCG</a:t>
            </a:r>
            <a:br>
              <a:rPr lang="nl-NL" sz="4000" dirty="0"/>
            </a:br>
            <a:r>
              <a:rPr lang="nl-NL" sz="4000" dirty="0"/>
              <a:t>Groningen, The Netherlands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29BE06-2549-4322-A8A4-DC2CC3605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59" y="2699188"/>
            <a:ext cx="3325402" cy="220437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4F7A1DD8-5DD2-4FAF-9A94-9A6956E817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0739" y="2493495"/>
            <a:ext cx="7377601" cy="1770161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/>
              <a:t>Superconducting</a:t>
            </a:r>
            <a:r>
              <a:rPr lang="nl-NL" dirty="0"/>
              <a:t> </a:t>
            </a:r>
            <a:r>
              <a:rPr lang="nl-NL" dirty="0" err="1"/>
              <a:t>particle</a:t>
            </a:r>
            <a:r>
              <a:rPr lang="nl-NL" dirty="0"/>
              <a:t> accelerator: AGOR (1997)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/>
              <a:t>Previously</a:t>
            </a:r>
            <a:r>
              <a:rPr lang="nl-NL" dirty="0"/>
              <a:t>: KVI (University of Groningen)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/>
              <a:t>Transfer </a:t>
            </a:r>
            <a:r>
              <a:rPr lang="nl-NL" dirty="0" err="1"/>
              <a:t>to</a:t>
            </a:r>
            <a:r>
              <a:rPr lang="nl-NL" dirty="0"/>
              <a:t> UMCG </a:t>
            </a:r>
            <a:r>
              <a:rPr lang="nl-NL" dirty="0" err="1"/>
              <a:t>with</a:t>
            </a:r>
            <a:r>
              <a:rPr lang="nl-NL" dirty="0"/>
              <a:t> new name: PARTREC (2020)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nl-NL" dirty="0" err="1"/>
              <a:t>Staff</a:t>
            </a:r>
            <a:r>
              <a:rPr lang="nl-NL" dirty="0"/>
              <a:t>: ~25 </a:t>
            </a:r>
            <a:r>
              <a:rPr lang="nl-NL" dirty="0" err="1"/>
              <a:t>technical</a:t>
            </a:r>
            <a:r>
              <a:rPr lang="nl-NL" dirty="0"/>
              <a:t>, ~10 </a:t>
            </a:r>
            <a:r>
              <a:rPr lang="nl-NL" dirty="0" err="1"/>
              <a:t>scientific</a:t>
            </a:r>
            <a:endParaRPr lang="nl-NL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nl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918038-6490-4C0D-B979-2C3BE8DB9A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6711" y="4343374"/>
            <a:ext cx="2140160" cy="204482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8975A4-D253-4340-8581-C1523DD1A6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252" y="4558332"/>
            <a:ext cx="2028088" cy="1481924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085517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F6E48-04E7-4B72-AA04-3B44881B3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837618"/>
            <a:ext cx="10515600" cy="853070"/>
          </a:xfrm>
        </p:spPr>
        <p:txBody>
          <a:bodyPr/>
          <a:lstStyle/>
          <a:p>
            <a:r>
              <a:rPr lang="nl-NL" dirty="0"/>
              <a:t>Motion control @ UMCG-PARTREC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213F0-7895-4400-8BB4-DCEF08E9F6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13927"/>
            <a:ext cx="10515600" cy="4351338"/>
          </a:xfrm>
        </p:spPr>
        <p:txBody>
          <a:bodyPr>
            <a:normAutofit/>
          </a:bodyPr>
          <a:lstStyle/>
          <a:p>
            <a:r>
              <a:rPr lang="nl-NL" sz="2400" dirty="0"/>
              <a:t>DC motors:</a:t>
            </a:r>
          </a:p>
          <a:p>
            <a:pPr lvl="1"/>
            <a:r>
              <a:rPr lang="nl-NL" sz="2000" dirty="0"/>
              <a:t>12 motors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lenght</a:t>
            </a:r>
            <a:r>
              <a:rPr lang="nl-NL" sz="2000" dirty="0"/>
              <a:t> </a:t>
            </a:r>
            <a:r>
              <a:rPr lang="nl-NL" sz="2000" dirty="0" err="1"/>
              <a:t>adjustable</a:t>
            </a:r>
            <a:r>
              <a:rPr lang="nl-NL" sz="2000" dirty="0"/>
              <a:t> resonators</a:t>
            </a:r>
          </a:p>
          <a:p>
            <a:pPr lvl="1"/>
            <a:r>
              <a:rPr lang="nl-NL" sz="2000" dirty="0"/>
              <a:t>2 motor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the</a:t>
            </a:r>
            <a:r>
              <a:rPr lang="nl-NL" sz="2000" dirty="0"/>
              <a:t> </a:t>
            </a:r>
            <a:r>
              <a:rPr lang="nl-NL" sz="2000" dirty="0" err="1"/>
              <a:t>radial</a:t>
            </a:r>
            <a:r>
              <a:rPr lang="nl-NL" sz="2000" dirty="0"/>
              <a:t> </a:t>
            </a:r>
            <a:r>
              <a:rPr lang="nl-NL" sz="2000" dirty="0" err="1"/>
              <a:t>probe</a:t>
            </a:r>
            <a:endParaRPr lang="nl-NL" sz="2000" dirty="0"/>
          </a:p>
          <a:p>
            <a:r>
              <a:rPr lang="nl-NL" sz="2400" dirty="0" err="1"/>
              <a:t>Stepper</a:t>
            </a:r>
            <a:r>
              <a:rPr lang="nl-NL" sz="2400" dirty="0"/>
              <a:t> motors:</a:t>
            </a:r>
          </a:p>
          <a:p>
            <a:pPr lvl="1"/>
            <a:r>
              <a:rPr lang="nl-NL" sz="2000" dirty="0"/>
              <a:t>10 motors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extraction</a:t>
            </a:r>
            <a:r>
              <a:rPr lang="nl-NL" sz="2000" dirty="0"/>
              <a:t> </a:t>
            </a:r>
            <a:r>
              <a:rPr lang="nl-NL" sz="2000" dirty="0" err="1"/>
              <a:t>channels</a:t>
            </a:r>
            <a:endParaRPr lang="nl-NL" sz="2000" dirty="0"/>
          </a:p>
          <a:p>
            <a:pPr lvl="1"/>
            <a:r>
              <a:rPr lang="nl-NL" sz="2000" dirty="0"/>
              <a:t>20 motors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slit</a:t>
            </a:r>
            <a:r>
              <a:rPr lang="nl-NL" sz="2000" dirty="0"/>
              <a:t> systems</a:t>
            </a:r>
          </a:p>
          <a:p>
            <a:pPr lvl="1"/>
            <a:r>
              <a:rPr lang="nl-NL" sz="2000" dirty="0"/>
              <a:t>3 motors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inflector</a:t>
            </a:r>
            <a:endParaRPr lang="nl-NL" sz="2000" dirty="0"/>
          </a:p>
          <a:p>
            <a:pPr lvl="1"/>
            <a:r>
              <a:rPr lang="nl-NL" sz="2000" dirty="0"/>
              <a:t>3 motors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buncher</a:t>
            </a:r>
            <a:r>
              <a:rPr lang="nl-NL" sz="2000" dirty="0"/>
              <a:t> </a:t>
            </a:r>
            <a:r>
              <a:rPr lang="nl-NL" sz="2000" dirty="0" err="1"/>
              <a:t>adjustments</a:t>
            </a:r>
            <a:endParaRPr lang="nl-NL" sz="2000" dirty="0"/>
          </a:p>
          <a:p>
            <a:pPr lvl="1"/>
            <a:r>
              <a:rPr lang="nl-NL" sz="2000" dirty="0"/>
              <a:t>1 motor </a:t>
            </a:r>
            <a:r>
              <a:rPr lang="nl-NL" sz="2000" dirty="0" err="1"/>
              <a:t>for</a:t>
            </a:r>
            <a:r>
              <a:rPr lang="nl-NL" sz="2000" dirty="0"/>
              <a:t> </a:t>
            </a:r>
            <a:r>
              <a:rPr lang="nl-NL" sz="2000" dirty="0" err="1"/>
              <a:t>an</a:t>
            </a:r>
            <a:r>
              <a:rPr lang="nl-NL" sz="2000" dirty="0"/>
              <a:t> </a:t>
            </a:r>
            <a:r>
              <a:rPr lang="nl-NL" sz="2000" dirty="0" err="1"/>
              <a:t>adjustable</a:t>
            </a:r>
            <a:r>
              <a:rPr lang="nl-NL" sz="2000" dirty="0"/>
              <a:t> gas </a:t>
            </a:r>
            <a:r>
              <a:rPr lang="nl-NL" sz="2000" dirty="0" err="1"/>
              <a:t>valve</a:t>
            </a:r>
            <a:endParaRPr lang="nl-NL" sz="2000" dirty="0"/>
          </a:p>
        </p:txBody>
      </p:sp>
    </p:spTree>
    <p:extLst>
      <p:ext uri="{BB962C8B-B14F-4D97-AF65-F5344CB8AC3E}">
        <p14:creationId xmlns:p14="http://schemas.microsoft.com/office/powerpoint/2010/main" val="45617869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3BFD0-E6F9-D411-56AF-ABEFD745C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Goals for this workshop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1065830-03B6-4AD1-9EEC-1A88CE3F0B4D}"/>
              </a:ext>
            </a:extLst>
          </p:cNvPr>
          <p:cNvSpPr txBox="1"/>
          <p:nvPr/>
        </p:nvSpPr>
        <p:spPr>
          <a:xfrm>
            <a:off x="949124" y="2254048"/>
            <a:ext cx="10000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are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redoing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large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parts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of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our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control system over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years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Knowledge on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matter is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sparce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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learning</a:t>
            </a:r>
            <a:r>
              <a:rPr kumimoji="0" lang="nl-NL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 </a:t>
            </a:r>
            <a:r>
              <a:rPr kumimoji="0" lang="nl-NL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required</a:t>
            </a: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0722587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4EC25A-9192-4625-8279-16FE6ABD8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960" y="629816"/>
            <a:ext cx="6134024" cy="1143000"/>
          </a:xfrm>
        </p:spPr>
        <p:txBody>
          <a:bodyPr>
            <a:normAutofit fontScale="90000"/>
          </a:bodyPr>
          <a:lstStyle/>
          <a:p>
            <a:r>
              <a:rPr lang="fr-FR" sz="2800" dirty="0"/>
              <a:t>SOLEIL </a:t>
            </a:r>
            <a:r>
              <a:rPr lang="en-US" sz="2800" dirty="0"/>
              <a:t>presentation</a:t>
            </a:r>
            <a:r>
              <a:rPr lang="fr-FR" sz="2800" dirty="0"/>
              <a:t> for MOCRAF 2023</a:t>
            </a:r>
            <a:br>
              <a:rPr lang="fr-FR" sz="2800" dirty="0"/>
            </a:br>
            <a:br>
              <a:rPr lang="fr-FR" sz="2800" dirty="0"/>
            </a:br>
            <a:br>
              <a:rPr lang="fr-FR" sz="2800" dirty="0"/>
            </a:br>
            <a:r>
              <a:rPr lang="fr-FR" sz="2200" dirty="0"/>
              <a:t>Yves-Marie </a:t>
            </a:r>
            <a:r>
              <a:rPr lang="fr-FR" sz="2200" dirty="0" err="1"/>
              <a:t>Abiven</a:t>
            </a:r>
            <a:r>
              <a:rPr lang="fr-FR" sz="2200" dirty="0"/>
              <a:t> – Laura </a:t>
            </a:r>
            <a:r>
              <a:rPr lang="fr-FR" sz="2200" dirty="0" err="1"/>
              <a:t>Muñoz</a:t>
            </a:r>
            <a:endParaRPr lang="fr-FR" sz="2200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0BA55F32-B2FD-846E-3B96-056B6C8DD523}"/>
              </a:ext>
            </a:extLst>
          </p:cNvPr>
          <p:cNvSpPr txBox="1">
            <a:spLocks/>
          </p:cNvSpPr>
          <p:nvPr/>
        </p:nvSpPr>
        <p:spPr>
          <a:xfrm>
            <a:off x="6816080" y="6021288"/>
            <a:ext cx="5197920" cy="5620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ICALEPCS 2023, CAP TOWN,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October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 8th</a:t>
            </a:r>
          </a:p>
        </p:txBody>
      </p:sp>
      <p:pic>
        <p:nvPicPr>
          <p:cNvPr id="4" name="Image 1023">
            <a:extLst>
              <a:ext uri="{FF2B5EF4-FFF2-40B4-BE49-F238E27FC236}">
                <a16:creationId xmlns:a16="http://schemas.microsoft.com/office/drawing/2014/main" id="{C8780592-BFD4-8CBC-F074-E4208F52C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9366" y="4545287"/>
            <a:ext cx="2505044" cy="147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17826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EB9A367C-0CE4-0D51-FE74-F446095ED9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8659" y="3431151"/>
            <a:ext cx="9947910" cy="1017920"/>
          </a:xfrm>
          <a:prstGeom prst="rect">
            <a:avLst/>
          </a:prstGeom>
        </p:spPr>
      </p:pic>
      <p:pic>
        <p:nvPicPr>
          <p:cNvPr id="87" name="Image 5_0"/>
          <p:cNvPicPr>
            <a:picLocks noChangeAspect="1"/>
          </p:cNvPicPr>
          <p:nvPr/>
        </p:nvPicPr>
        <p:blipFill>
          <a:blip r:embed="rId4"/>
          <a:stretch/>
        </p:blipFill>
        <p:spPr>
          <a:xfrm>
            <a:off x="7246134" y="915688"/>
            <a:ext cx="1839636" cy="1804049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4" name="Espace réservé du contenu 2"/>
          <p:cNvSpPr/>
          <p:nvPr/>
        </p:nvSpPr>
        <p:spPr>
          <a:xfrm>
            <a:off x="2244090" y="1802250"/>
            <a:ext cx="8167770" cy="36404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5" name="Picture 2_12"/>
          <p:cNvPicPr/>
          <p:nvPr/>
        </p:nvPicPr>
        <p:blipFill>
          <a:blip r:embed="rId5"/>
          <a:srcRect l="8429" r="1373" b="21628"/>
          <a:stretch/>
        </p:blipFill>
        <p:spPr>
          <a:xfrm>
            <a:off x="551384" y="1158054"/>
            <a:ext cx="2485535" cy="139619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6" name="CustomShape 2_5"/>
          <p:cNvSpPr/>
          <p:nvPr/>
        </p:nvSpPr>
        <p:spPr>
          <a:xfrm>
            <a:off x="5466000" y="1505250"/>
            <a:ext cx="2729700" cy="34244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" name="CustomShape 3_6"/>
          <p:cNvSpPr/>
          <p:nvPr/>
        </p:nvSpPr>
        <p:spPr>
          <a:xfrm>
            <a:off x="3120569" y="975040"/>
            <a:ext cx="3190637" cy="176829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Storage ring 354m, 2.75GeV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29 </a:t>
            </a:r>
            <a:r>
              <a:rPr kumimoji="0" lang="fr-FR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beamlines</a:t>
            </a:r>
            <a:endParaRPr kumimoji="0" lang="fr-FR" sz="1400" b="0" i="0" u="none" strike="noStrike" kern="1200" cap="none" spc="-1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/>
              <a:ea typeface="DejaVu Sans"/>
              <a:cs typeface="+mn-cs"/>
            </a:endParaRPr>
          </a:p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orders of magnitude in energy                                           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from far IR to hard X-rays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Open to </a:t>
            </a:r>
            <a:r>
              <a:rPr kumimoji="0" lang="fr-FR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external</a:t>
            </a: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fr-FR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users</a:t>
            </a: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in 2008</a:t>
            </a:r>
            <a:endParaRPr kumimoji="0" lang="en-US" sz="14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r>
              <a:rPr kumimoji="0" lang="fr-FR" sz="1400" b="0" i="0" u="none" strike="noStrike" kern="1200" cap="none" spc="-1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~ 450 staff </a:t>
            </a:r>
            <a:r>
              <a:rPr kumimoji="0" lang="fr-FR" sz="1400" b="0" i="0" u="none" strike="noStrike" kern="1200" cap="none" spc="-1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members</a:t>
            </a:r>
            <a:endParaRPr kumimoji="0" lang="en-US" sz="1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E080D93B-C83A-42E5-B392-11372E40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6867" y="147139"/>
            <a:ext cx="7247120" cy="565200"/>
          </a:xfrm>
        </p:spPr>
        <p:txBody>
          <a:bodyPr/>
          <a:lstStyle/>
          <a:p>
            <a:r>
              <a:rPr lang="fr-FR" sz="2400" spc="-1" dirty="0">
                <a:solidFill>
                  <a:srgbClr val="4F81BD"/>
                </a:solidFill>
                <a:latin typeface="Arial"/>
                <a:ea typeface="DejaVu Sans"/>
              </a:rPr>
              <a:t>SOLEIL in a </a:t>
            </a:r>
            <a:r>
              <a:rPr lang="fr-FR" sz="2400" spc="-1" dirty="0" err="1">
                <a:solidFill>
                  <a:srgbClr val="4F81BD"/>
                </a:solidFill>
                <a:latin typeface="Arial"/>
                <a:ea typeface="DejaVu Sans"/>
              </a:rPr>
              <a:t>nutshell</a:t>
            </a:r>
            <a:r>
              <a:rPr lang="fr-FR" sz="2400" spc="-1" dirty="0">
                <a:solidFill>
                  <a:srgbClr val="4F81BD"/>
                </a:solidFill>
                <a:latin typeface="Arial"/>
                <a:ea typeface="DejaVu Sans"/>
              </a:rPr>
              <a:t>,… </a:t>
            </a:r>
            <a:r>
              <a:rPr lang="fr-FR" sz="2400" spc="-1" dirty="0" err="1">
                <a:solidFill>
                  <a:srgbClr val="4F81BD"/>
                </a:solidFill>
                <a:latin typeface="Arial"/>
                <a:ea typeface="DejaVu Sans"/>
              </a:rPr>
              <a:t>towards</a:t>
            </a:r>
            <a:r>
              <a:rPr lang="fr-FR" sz="2400" spc="-1" dirty="0">
                <a:solidFill>
                  <a:srgbClr val="4F81BD"/>
                </a:solidFill>
                <a:latin typeface="Arial"/>
                <a:ea typeface="DejaVu Sans"/>
              </a:rPr>
              <a:t> SOLEIL II</a:t>
            </a:r>
            <a:endParaRPr lang="fr-FR" sz="2400" dirty="0"/>
          </a:p>
        </p:txBody>
      </p:sp>
      <p:sp>
        <p:nvSpPr>
          <p:cNvPr id="11" name="CustomShape 3_6">
            <a:extLst>
              <a:ext uri="{FF2B5EF4-FFF2-40B4-BE49-F238E27FC236}">
                <a16:creationId xmlns:a16="http://schemas.microsoft.com/office/drawing/2014/main" id="{11E7B729-8EED-4B43-956F-3B67C05A37AC}"/>
              </a:ext>
            </a:extLst>
          </p:cNvPr>
          <p:cNvSpPr/>
          <p:nvPr/>
        </p:nvSpPr>
        <p:spPr>
          <a:xfrm>
            <a:off x="6334475" y="6165304"/>
            <a:ext cx="4305682" cy="59845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0" tIns="33750" rIns="67500" bIns="33750" anchor="t">
            <a:noAutofit/>
          </a:bodyPr>
          <a:lstStyle/>
          <a:p>
            <a:pPr marL="162000" marR="0" lvl="0" indent="-146070" algn="l" defTabSz="914400" rtl="0" eaLnBrk="1" fontAlgn="auto" latinLnBrk="0" hangingPunct="1">
              <a:lnSpc>
                <a:spcPct val="100000"/>
              </a:lnSpc>
              <a:spcBef>
                <a:spcPts val="451"/>
              </a:spcBef>
              <a:spcAft>
                <a:spcPts val="0"/>
              </a:spcAft>
              <a:buClr>
                <a:srgbClr val="000000"/>
              </a:buClr>
              <a:buSzPct val="45000"/>
              <a:buFont typeface="Wingdings" charset="2"/>
              <a:buChar char=""/>
              <a:tabLst/>
              <a:defRPr/>
            </a:pPr>
            <a:endParaRPr kumimoji="0" lang="en-US" sz="1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369AF70-FD28-4B89-8A9E-5635DE92F3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8496" y="923949"/>
            <a:ext cx="2683322" cy="1791037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64" name="Group 26_0">
            <a:extLst>
              <a:ext uri="{FF2B5EF4-FFF2-40B4-BE49-F238E27FC236}">
                <a16:creationId xmlns:a16="http://schemas.microsoft.com/office/drawing/2014/main" id="{DF6F438F-4479-4AA4-B47E-550CCEBDAAD2}"/>
              </a:ext>
            </a:extLst>
          </p:cNvPr>
          <p:cNvGrpSpPr/>
          <p:nvPr/>
        </p:nvGrpSpPr>
        <p:grpSpPr>
          <a:xfrm>
            <a:off x="6024896" y="805409"/>
            <a:ext cx="1029190" cy="948854"/>
            <a:chOff x="5551199" y="3242460"/>
            <a:chExt cx="1238218" cy="945979"/>
          </a:xfrm>
        </p:grpSpPr>
        <p:sp>
          <p:nvSpPr>
            <p:cNvPr id="65" name="CustomShape 27_0">
              <a:extLst>
                <a:ext uri="{FF2B5EF4-FFF2-40B4-BE49-F238E27FC236}">
                  <a16:creationId xmlns:a16="http://schemas.microsoft.com/office/drawing/2014/main" id="{B87B7492-377F-4F55-AD14-E9B54DC0CF66}"/>
                </a:ext>
              </a:extLst>
            </p:cNvPr>
            <p:cNvSpPr/>
            <p:nvPr/>
          </p:nvSpPr>
          <p:spPr>
            <a:xfrm>
              <a:off x="5615078" y="3253415"/>
              <a:ext cx="1069851" cy="935024"/>
            </a:xfrm>
            <a:prstGeom prst="ellipse">
              <a:avLst/>
            </a:prstGeom>
            <a:solidFill>
              <a:srgbClr val="FDE78B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6" name="CustomShape 28_1">
              <a:extLst>
                <a:ext uri="{FF2B5EF4-FFF2-40B4-BE49-F238E27FC236}">
                  <a16:creationId xmlns:a16="http://schemas.microsoft.com/office/drawing/2014/main" id="{C9D45D65-B345-45D8-BDB7-662853B3B52D}"/>
                </a:ext>
              </a:extLst>
            </p:cNvPr>
            <p:cNvSpPr/>
            <p:nvPr/>
          </p:nvSpPr>
          <p:spPr>
            <a:xfrm>
              <a:off x="5551199" y="3242460"/>
              <a:ext cx="1238218" cy="905297"/>
            </a:xfrm>
            <a:prstGeom prst="rect">
              <a:avLst/>
            </a:prstGeom>
            <a:noFill/>
            <a:ln w="190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0" tIns="0" rIns="0" bIns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in 2022</a:t>
              </a:r>
              <a:r>
                <a:rPr kumimoji="0" lang="fr-FR" sz="1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1000" b="1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2472</a:t>
              </a:r>
              <a:br>
                <a:rPr kumimoji="0" sz="1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r>
                <a:rPr kumimoji="0" lang="fr-FR" sz="1000" b="0" i="0" u="none" strike="noStrike" kern="1200" cap="none" spc="-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single </a:t>
              </a:r>
              <a:r>
                <a:rPr kumimoji="0" lang="fr-FR" sz="1000" b="0" i="0" u="none" strike="noStrike" kern="1200" cap="none" spc="-1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DejaVu Sans"/>
                  <a:cs typeface="+mn-cs"/>
                </a:rPr>
                <a:t>users</a:t>
              </a:r>
              <a:endParaRPr kumimoji="0" lang="en-US" sz="1000" b="0" i="0" u="none" strike="noStrike" kern="1200" cap="none" spc="-1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67" name="CustomShape 24_0">
            <a:extLst>
              <a:ext uri="{FF2B5EF4-FFF2-40B4-BE49-F238E27FC236}">
                <a16:creationId xmlns:a16="http://schemas.microsoft.com/office/drawing/2014/main" id="{9D967281-903A-4E62-B921-334CFA9D118F}"/>
              </a:ext>
            </a:extLst>
          </p:cNvPr>
          <p:cNvSpPr/>
          <p:nvPr/>
        </p:nvSpPr>
        <p:spPr>
          <a:xfrm>
            <a:off x="6060979" y="1869290"/>
            <a:ext cx="931128" cy="924235"/>
          </a:xfrm>
          <a:prstGeom prst="ellipse">
            <a:avLst/>
          </a:prstGeom>
          <a:solidFill>
            <a:srgbClr val="FDE78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8" name="CustomShape 25_0">
            <a:extLst>
              <a:ext uri="{FF2B5EF4-FFF2-40B4-BE49-F238E27FC236}">
                <a16:creationId xmlns:a16="http://schemas.microsoft.com/office/drawing/2014/main" id="{7BDC5506-AF57-4F83-83A3-2B5D726A9CCB}"/>
              </a:ext>
            </a:extLst>
          </p:cNvPr>
          <p:cNvSpPr/>
          <p:nvPr/>
        </p:nvSpPr>
        <p:spPr>
          <a:xfrm>
            <a:off x="5850893" y="1993593"/>
            <a:ext cx="1402560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More </a:t>
            </a:r>
            <a:r>
              <a:rPr kumimoji="0" lang="fr-FR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than</a:t>
            </a: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endParaRPr kumimoji="0" lang="en-US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12 000 </a:t>
            </a:r>
            <a:endParaRPr kumimoji="0" lang="en-US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users</a:t>
            </a: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r>
              <a:rPr kumimoji="0" lang="fr-FR" sz="1050" b="0" i="0" u="none" strike="noStrike" kern="1200" cap="none" spc="-1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since</a:t>
            </a: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 </a:t>
            </a:r>
            <a:endParaRPr kumimoji="0" lang="en-US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050" b="0" i="0" u="none" strike="noStrike" kern="1200" cap="none" spc="-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DejaVu Sans"/>
                <a:cs typeface="+mn-cs"/>
              </a:rPr>
              <a:t>2008</a:t>
            </a:r>
            <a:endParaRPr kumimoji="0" lang="en-US" sz="105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AFC8D98C-1C97-BA3E-9EDA-C586958B17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239" y="4291007"/>
            <a:ext cx="4822209" cy="1768293"/>
          </a:xfrm>
        </p:spPr>
        <p:txBody>
          <a:bodyPr/>
          <a:lstStyle/>
          <a:p>
            <a:r>
              <a:rPr lang="en-US" sz="1400" dirty="0"/>
              <a:t>Better performances for Accelerator and photon sources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050" dirty="0"/>
              <a:t>Reaching an emittance </a:t>
            </a:r>
            <a:r>
              <a:rPr lang="en-GB" sz="1050" b="1" dirty="0">
                <a:solidFill>
                  <a:srgbClr val="FF0000"/>
                </a:solidFill>
              </a:rPr>
              <a:t>&lt; 100 </a:t>
            </a:r>
            <a:r>
              <a:rPr lang="en-GB" sz="1050" b="1" dirty="0" err="1">
                <a:solidFill>
                  <a:srgbClr val="FF0000"/>
                </a:solidFill>
              </a:rPr>
              <a:t>pm.rad</a:t>
            </a:r>
            <a:r>
              <a:rPr lang="en-GB" sz="1050" b="1" dirty="0">
                <a:solidFill>
                  <a:srgbClr val="FF0000"/>
                </a:solidFill>
              </a:rPr>
              <a:t>. </a:t>
            </a:r>
            <a:endParaRPr lang="en-GB" sz="1050" dirty="0"/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050" dirty="0"/>
              <a:t>Keeping the same electron beam energy : </a:t>
            </a:r>
            <a:r>
              <a:rPr lang="en-GB" sz="1050" b="1" dirty="0">
                <a:solidFill>
                  <a:srgbClr val="FF3300"/>
                </a:solidFill>
              </a:rPr>
              <a:t>2.75 GeV</a:t>
            </a:r>
          </a:p>
          <a:p>
            <a:pPr marL="685800" lvl="1" algn="just">
              <a:buFont typeface="Arial" panose="020B0604020202020204" pitchFamily="34" charset="0"/>
              <a:buChar char="•"/>
            </a:pPr>
            <a:r>
              <a:rPr lang="en-GB" sz="1050" dirty="0"/>
              <a:t>Preserving a maximum current of</a:t>
            </a:r>
            <a:r>
              <a:rPr lang="en-GB" sz="1050" b="1" dirty="0"/>
              <a:t> </a:t>
            </a:r>
            <a:r>
              <a:rPr lang="en-GB" sz="1050" b="1" dirty="0">
                <a:solidFill>
                  <a:srgbClr val="FF0000"/>
                </a:solidFill>
              </a:rPr>
              <a:t>500 mA</a:t>
            </a:r>
            <a:r>
              <a:rPr lang="en-GB" sz="1050" dirty="0">
                <a:solidFill>
                  <a:srgbClr val="FF0000"/>
                </a:solidFill>
              </a:rPr>
              <a:t> </a:t>
            </a:r>
          </a:p>
          <a:p>
            <a:pPr marL="717550" lvl="1" indent="0" algn="just">
              <a:buNone/>
            </a:pPr>
            <a:r>
              <a:rPr lang="en-GB" sz="1050" dirty="0"/>
              <a:t>in the </a:t>
            </a:r>
            <a:r>
              <a:rPr lang="en-GB" sz="1050" dirty="0" err="1"/>
              <a:t>multibunch</a:t>
            </a:r>
            <a:r>
              <a:rPr lang="en-GB" sz="1050" dirty="0"/>
              <a:t> mode.</a:t>
            </a:r>
          </a:p>
          <a:p>
            <a:endParaRPr lang="fr-FR" dirty="0"/>
          </a:p>
          <a:p>
            <a:endParaRPr lang="fr-FR" dirty="0"/>
          </a:p>
        </p:txBody>
      </p:sp>
      <p:pic>
        <p:nvPicPr>
          <p:cNvPr id="6" name="Image 3">
            <a:extLst>
              <a:ext uri="{FF2B5EF4-FFF2-40B4-BE49-F238E27FC236}">
                <a16:creationId xmlns:a16="http://schemas.microsoft.com/office/drawing/2014/main" id="{09506F07-9F1A-E40E-0DD8-56AA43F2FE78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4" y="5531452"/>
            <a:ext cx="2993696" cy="1246981"/>
          </a:xfrm>
          <a:prstGeom prst="rect">
            <a:avLst/>
          </a:prstGeom>
          <a:noFill/>
        </p:spPr>
      </p:pic>
      <p:sp>
        <p:nvSpPr>
          <p:cNvPr id="7" name="ZoneTexte 5">
            <a:extLst>
              <a:ext uri="{FF2B5EF4-FFF2-40B4-BE49-F238E27FC236}">
                <a16:creationId xmlns:a16="http://schemas.microsoft.com/office/drawing/2014/main" id="{85F6405B-7E9E-5CB0-046E-E232D1E08A96}"/>
              </a:ext>
            </a:extLst>
          </p:cNvPr>
          <p:cNvSpPr txBox="1"/>
          <p:nvPr/>
        </p:nvSpPr>
        <p:spPr>
          <a:xfrm>
            <a:off x="1551843" y="6651817"/>
            <a:ext cx="10005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Beam SIZES</a:t>
            </a:r>
          </a:p>
        </p:txBody>
      </p:sp>
      <p:pic>
        <p:nvPicPr>
          <p:cNvPr id="8" name="Image 6">
            <a:extLst>
              <a:ext uri="{FF2B5EF4-FFF2-40B4-BE49-F238E27FC236}">
                <a16:creationId xmlns:a16="http://schemas.microsoft.com/office/drawing/2014/main" id="{A406363C-CABF-0A58-3A93-EFD61AFAD3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7207" y="5564448"/>
            <a:ext cx="2459907" cy="1197353"/>
          </a:xfrm>
          <a:prstGeom prst="rect">
            <a:avLst/>
          </a:prstGeom>
        </p:spPr>
      </p:pic>
      <p:sp>
        <p:nvSpPr>
          <p:cNvPr id="9" name="ZoneTexte 7">
            <a:extLst>
              <a:ext uri="{FF2B5EF4-FFF2-40B4-BE49-F238E27FC236}">
                <a16:creationId xmlns:a16="http://schemas.microsoft.com/office/drawing/2014/main" id="{4186B4F4-AAF9-4244-0669-D193353161CD}"/>
              </a:ext>
            </a:extLst>
          </p:cNvPr>
          <p:cNvSpPr txBox="1"/>
          <p:nvPr/>
        </p:nvSpPr>
        <p:spPr>
          <a:xfrm>
            <a:off x="4546643" y="6597352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Brightness</a:t>
            </a:r>
            <a:endParaRPr kumimoji="0" lang="fr-FR" sz="11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022FE15-4EA7-6084-ED50-FDD6C7C51A24}"/>
              </a:ext>
            </a:extLst>
          </p:cNvPr>
          <p:cNvSpPr/>
          <p:nvPr/>
        </p:nvSpPr>
        <p:spPr>
          <a:xfrm>
            <a:off x="185682" y="3023195"/>
            <a:ext cx="11820635" cy="40580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SOLEIL II</a:t>
            </a: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94DDD91E-A9E5-DDF0-7465-9184969A0381}"/>
              </a:ext>
            </a:extLst>
          </p:cNvPr>
          <p:cNvSpPr/>
          <p:nvPr/>
        </p:nvSpPr>
        <p:spPr>
          <a:xfrm>
            <a:off x="5537328" y="2389780"/>
            <a:ext cx="523651" cy="607172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8AE80C83-DF1B-2357-B4E1-4381616E4B09}"/>
              </a:ext>
            </a:extLst>
          </p:cNvPr>
          <p:cNvSpPr txBox="1">
            <a:spLocks/>
          </p:cNvSpPr>
          <p:nvPr/>
        </p:nvSpPr>
        <p:spPr>
          <a:xfrm>
            <a:off x="6096000" y="4291007"/>
            <a:ext cx="3363285" cy="18376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access mode with </a:t>
            </a: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more efficient use</a:t>
            </a:r>
            <a:r>
              <a:rPr kumimoji="0" lang="en-ZA" sz="1400" b="0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of the SOLEIL Beamline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18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ZA" sz="2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8274EEF7-44F5-3B3B-BCE2-4FE518940E7C}"/>
              </a:ext>
            </a:extLst>
          </p:cNvPr>
          <p:cNvSpPr txBox="1">
            <a:spLocks/>
          </p:cNvSpPr>
          <p:nvPr/>
        </p:nvSpPr>
        <p:spPr>
          <a:xfrm>
            <a:off x="8939392" y="4308460"/>
            <a:ext cx="3530875" cy="24874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4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Green infrastructure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Reduction in the facility environmental footprint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Lower power and water consumption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Reduce operational cost </a:t>
            </a:r>
          </a:p>
        </p:txBody>
      </p:sp>
      <p:pic>
        <p:nvPicPr>
          <p:cNvPr id="15" name="Image 317">
            <a:extLst>
              <a:ext uri="{FF2B5EF4-FFF2-40B4-BE49-F238E27FC236}">
                <a16:creationId xmlns:a16="http://schemas.microsoft.com/office/drawing/2014/main" id="{755EFF56-0623-5EC6-F3C3-2779F4DFC4B4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6568161" y="5154313"/>
            <a:ext cx="2509197" cy="1443039"/>
          </a:xfrm>
          <a:prstGeom prst="rect">
            <a:avLst/>
          </a:prstGeom>
          <a:ln w="0">
            <a:noFill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101CD8B-521B-BCA6-A702-2ED7763507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9221" y="5395802"/>
            <a:ext cx="1096894" cy="147562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F86E-A5D3-F62D-667F-3A0E97046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Robotic Activities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9F439-7EDE-D16F-2BC3-71E837EA56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193" y="1904163"/>
            <a:ext cx="11723207" cy="4968551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1900" dirty="0"/>
              <a:t>Works mainly driven by the enhancement of process automation</a:t>
            </a:r>
            <a:r>
              <a:rPr lang="fr-FR" sz="1900" dirty="0"/>
              <a:t> </a:t>
            </a:r>
          </a:p>
          <a:p>
            <a:pPr lvl="1">
              <a:buFontTx/>
              <a:buChar char="-"/>
            </a:pPr>
            <a:r>
              <a:rPr lang="en-US" sz="1900" dirty="0"/>
              <a:t>Reliable positioning with highest precision</a:t>
            </a:r>
          </a:p>
          <a:p>
            <a:pPr lvl="1">
              <a:buFontTx/>
              <a:buChar char="-"/>
            </a:pPr>
            <a:r>
              <a:rPr lang="en-US" sz="1900" dirty="0"/>
              <a:t>Speed improvement</a:t>
            </a:r>
          </a:p>
          <a:p>
            <a:pPr lvl="1">
              <a:buFontTx/>
              <a:buChar char="-"/>
            </a:pPr>
            <a:r>
              <a:rPr lang="en-US" sz="1900" dirty="0"/>
              <a:t>Toward more autonomous systems</a:t>
            </a:r>
          </a:p>
          <a:p>
            <a:pPr marL="457200" lvl="1" indent="0">
              <a:buNone/>
            </a:pPr>
            <a:r>
              <a:rPr lang="fr-FR" sz="1900" dirty="0"/>
              <a:t> </a:t>
            </a:r>
          </a:p>
          <a:p>
            <a:r>
              <a:rPr lang="en-US" sz="1900" dirty="0"/>
              <a:t>Robotic based on </a:t>
            </a:r>
            <a:r>
              <a:rPr lang="en-US" sz="1900" dirty="0" err="1"/>
              <a:t>DeltaTau</a:t>
            </a:r>
            <a:r>
              <a:rPr lang="en-US" sz="1900" dirty="0"/>
              <a:t> or Galil controllers</a:t>
            </a:r>
          </a:p>
          <a:p>
            <a:pPr lvl="1"/>
            <a:r>
              <a:rPr lang="en-US" sz="1900" dirty="0"/>
              <a:t>Advanced kinematic models embedded in </a:t>
            </a:r>
            <a:r>
              <a:rPr lang="en-US" sz="1900" dirty="0" err="1"/>
              <a:t>DeltaTau</a:t>
            </a:r>
            <a:r>
              <a:rPr lang="en-US" sz="1900" dirty="0"/>
              <a:t> Controller such as Hexapods, Monochromators  </a:t>
            </a:r>
          </a:p>
          <a:p>
            <a:pPr lvl="1"/>
            <a:r>
              <a:rPr lang="en-US" sz="1900" dirty="0"/>
              <a:t>Enhanced trajectory management</a:t>
            </a:r>
          </a:p>
          <a:p>
            <a:pPr lvl="2"/>
            <a:r>
              <a:rPr lang="en-US" sz="1900" dirty="0"/>
              <a:t>Better synchronization between multi-axis systems (Monochromator and Undulators)</a:t>
            </a:r>
          </a:p>
          <a:p>
            <a:pPr lvl="2"/>
            <a:r>
              <a:rPr lang="en-US" sz="1900" dirty="0"/>
              <a:t>Collision avoidance</a:t>
            </a:r>
          </a:p>
          <a:p>
            <a:pPr lvl="1"/>
            <a:r>
              <a:rPr lang="fr-FR" sz="1900" dirty="0" err="1">
                <a:effectLst/>
              </a:rPr>
              <a:t>EtherCAT</a:t>
            </a:r>
            <a:r>
              <a:rPr lang="fr-FR" sz="1900" dirty="0">
                <a:effectLst/>
              </a:rPr>
              <a:t>-</a:t>
            </a:r>
            <a:r>
              <a:rPr lang="en-US" sz="1900" dirty="0"/>
              <a:t>based communication between PLC, motion controllers and 6 axis arm robots  </a:t>
            </a:r>
          </a:p>
          <a:p>
            <a:pPr lvl="1"/>
            <a:r>
              <a:rPr lang="en-US" sz="1900" dirty="0"/>
              <a:t>Advanced control algorithms to improve Hexapod’s position*</a:t>
            </a:r>
          </a:p>
          <a:p>
            <a:pPr lvl="1"/>
            <a:endParaRPr lang="fr-FR" sz="1900" dirty="0"/>
          </a:p>
          <a:p>
            <a:r>
              <a:rPr lang="en-GB" sz="1900" dirty="0"/>
              <a:t>Robotic based on 6 axis arm robots (Stäubli)</a:t>
            </a:r>
          </a:p>
          <a:p>
            <a:pPr lvl="1"/>
            <a:r>
              <a:rPr lang="en-GB" sz="1900" dirty="0"/>
              <a:t>Pick-and-Place type applications: Powder  samples (XPRD), liquid samples (</a:t>
            </a:r>
            <a:r>
              <a:rPr lang="en-GB" sz="1900" dirty="0" err="1"/>
              <a:t>BioSAXS</a:t>
            </a:r>
            <a:r>
              <a:rPr lang="en-GB" sz="1900" dirty="0"/>
              <a:t>), radioactive samples (for Multi-technical experiments)* </a:t>
            </a:r>
          </a:p>
          <a:p>
            <a:pPr lvl="1"/>
            <a:r>
              <a:rPr lang="en-GB" sz="1900" dirty="0"/>
              <a:t>Handling detector for Bragg CDI experiments, exchange detectors for </a:t>
            </a:r>
            <a:r>
              <a:rPr lang="fr-FR" sz="1900" dirty="0"/>
              <a:t>HAXPES</a:t>
            </a:r>
            <a:r>
              <a:rPr lang="fr-FR" sz="1600" dirty="0"/>
              <a:t> </a:t>
            </a:r>
            <a:r>
              <a:rPr lang="en-GB" sz="1900" dirty="0"/>
              <a:t>experiments*</a:t>
            </a:r>
            <a:endParaRPr lang="en-GB" sz="1900" dirty="0">
              <a:highlight>
                <a:srgbClr val="FFFF00"/>
              </a:highlight>
            </a:endParaRPr>
          </a:p>
          <a:p>
            <a:pPr lvl="1"/>
            <a:r>
              <a:rPr lang="en-GB" sz="1900" dirty="0"/>
              <a:t>Automatic test bench for magnets modules for insertions devices</a:t>
            </a:r>
          </a:p>
          <a:p>
            <a:pPr lvl="1"/>
            <a:endParaRPr lang="en-GB" sz="1900" dirty="0"/>
          </a:p>
          <a:p>
            <a:r>
              <a:rPr lang="en-GB" sz="1900" dirty="0" err="1"/>
              <a:t>Nanopositionning</a:t>
            </a:r>
            <a:r>
              <a:rPr lang="en-GB" sz="1900" dirty="0"/>
              <a:t>  </a:t>
            </a:r>
          </a:p>
          <a:p>
            <a:pPr lvl="1"/>
            <a:r>
              <a:rPr lang="en-GB" sz="1900" dirty="0"/>
              <a:t>Improve Nanoprobe station </a:t>
            </a:r>
          </a:p>
          <a:p>
            <a:pPr lvl="1"/>
            <a:r>
              <a:rPr lang="en-GB" sz="1900" dirty="0"/>
              <a:t>Metrology of new </a:t>
            </a:r>
            <a:r>
              <a:rPr lang="en-GB" sz="1900" dirty="0" err="1"/>
              <a:t>nanopositioners</a:t>
            </a:r>
            <a:endParaRPr lang="en-GB" sz="1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E15193-4FBF-D8DF-E2D9-591570379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4152" y="908720"/>
            <a:ext cx="4201684" cy="1969792"/>
          </a:xfrm>
          <a:prstGeom prst="rect">
            <a:avLst/>
          </a:prstGeom>
          <a:ln w="635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171111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55EA-D8E0-DA6C-C062-4C8E35989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Workshop Expectations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9D3D42-796F-8858-2B56-BB463DE5E8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Share </a:t>
            </a:r>
            <a:r>
              <a:rPr lang="en-US" dirty="0"/>
              <a:t>experience</a:t>
            </a:r>
            <a:r>
              <a:rPr lang="fr-FR" dirty="0"/>
              <a:t> in:</a:t>
            </a:r>
          </a:p>
          <a:p>
            <a:pPr lvl="1"/>
            <a:endParaRPr lang="fr-FR" dirty="0"/>
          </a:p>
          <a:p>
            <a:pPr lvl="1"/>
            <a:r>
              <a:rPr lang="en-GB" dirty="0"/>
              <a:t>System modelling and validation with Hardware in the Loop (HIL) ?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Nanopositioner</a:t>
            </a:r>
            <a:r>
              <a:rPr lang="en-GB" dirty="0"/>
              <a:t>  integration in complex systems or beamline end-stations 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Robotic frameworks used  in other facilities or other business</a:t>
            </a:r>
          </a:p>
          <a:p>
            <a:pPr lvl="1"/>
            <a:endParaRPr lang="en-GB" dirty="0"/>
          </a:p>
          <a:p>
            <a:pPr lvl="1"/>
            <a:r>
              <a:rPr lang="en-GB" dirty="0" err="1"/>
              <a:t>EtherCAT</a:t>
            </a:r>
            <a:r>
              <a:rPr lang="en-GB" dirty="0"/>
              <a:t> protocol use case (in operation)</a:t>
            </a:r>
          </a:p>
        </p:txBody>
      </p:sp>
    </p:spTree>
    <p:extLst>
      <p:ext uri="{BB962C8B-B14F-4D97-AF65-F5344CB8AC3E}">
        <p14:creationId xmlns:p14="http://schemas.microsoft.com/office/powerpoint/2010/main" val="254789147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/>
          <p:nvPr/>
        </p:nvSpPr>
        <p:spPr>
          <a:xfrm>
            <a:off x="609602" y="-213359"/>
            <a:ext cx="10972801" cy="136018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54840" tIns="54840" rIns="54840" bIns="54840" anchor="t" anchorCtr="0">
            <a:noAutofit/>
          </a:bodyPr>
          <a:lstStyle/>
          <a:p>
            <a:pPr defTabSz="1097280">
              <a:buClr>
                <a:srgbClr val="000000"/>
              </a:buClr>
              <a:buSzPts val="1400"/>
            </a:pPr>
            <a:endParaRPr sz="1680" kern="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3" name="Google Shape;23;p4" descr="letterhead header.png"/>
          <p:cNvPicPr preferRelativeResize="0"/>
          <p:nvPr/>
        </p:nvPicPr>
        <p:blipFill rotWithShape="1">
          <a:blip r:embed="rId4">
            <a:alphaModFix/>
          </a:blip>
          <a:srcRect t="9890" b="18755"/>
          <a:stretch/>
        </p:blipFill>
        <p:spPr>
          <a:xfrm>
            <a:off x="609601" y="-49990"/>
            <a:ext cx="10972801" cy="13764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4" descr="letterheads bottom.png"/>
          <p:cNvPicPr preferRelativeResize="0"/>
          <p:nvPr/>
        </p:nvPicPr>
        <p:blipFill rotWithShape="1">
          <a:blip r:embed="rId5">
            <a:alphaModFix/>
          </a:blip>
          <a:srcRect l="68077" t="9697" r="9479" b="4155"/>
          <a:stretch/>
        </p:blipFill>
        <p:spPr>
          <a:xfrm>
            <a:off x="8489273" y="5123910"/>
            <a:ext cx="2654009" cy="209934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;p4"/>
          <p:cNvSpPr txBox="1"/>
          <p:nvPr/>
        </p:nvSpPr>
        <p:spPr>
          <a:xfrm>
            <a:off x="1728630" y="1652911"/>
            <a:ext cx="8967960" cy="10340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10" tIns="109710" rIns="109710" bIns="109710" anchor="t" anchorCtr="0">
            <a:spAutoFit/>
          </a:bodyPr>
          <a:lstStyle/>
          <a:p>
            <a:pPr defTabSz="1097280">
              <a:buClr>
                <a:srgbClr val="000000"/>
              </a:buClr>
            </a:pPr>
            <a:r>
              <a:rPr lang="en-US" sz="264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SOUTH AFRICAN RADIO ASTRONOMY OBSERVATORY (SARAO)</a:t>
            </a:r>
            <a:endParaRPr sz="264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defTabSz="1097280">
              <a:buClr>
                <a:srgbClr val="000000"/>
              </a:buClr>
            </a:pPr>
            <a:r>
              <a:rPr lang="en-US" sz="264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NATIONAL RESEARCH FOUNDATION (NRF)</a:t>
            </a:r>
            <a:endParaRPr sz="264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87748" y="202035"/>
            <a:ext cx="8366051" cy="712366"/>
          </a:xfrm>
        </p:spPr>
        <p:txBody>
          <a:bodyPr/>
          <a:lstStyle/>
          <a:p>
            <a:pPr algn="l"/>
            <a:r>
              <a:rPr lang="en-US" dirty="0"/>
              <a:t>Motion Control Current Activities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8547" y="6492874"/>
            <a:ext cx="2743200" cy="365125"/>
          </a:xfrm>
        </p:spPr>
        <p:txBody>
          <a:bodyPr/>
          <a:lstStyle/>
          <a:p>
            <a:r>
              <a:rPr lang="es-ES" dirty="0"/>
              <a:t>08/10/2023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385439" y="6492874"/>
            <a:ext cx="4114800" cy="365125"/>
          </a:xfrm>
        </p:spPr>
        <p:txBody>
          <a:bodyPr/>
          <a:lstStyle/>
          <a:p>
            <a:pPr algn="ctr"/>
            <a:r>
              <a:rPr lang="es-ES" dirty="0"/>
              <a:t>José Ávila Abellán</a:t>
            </a:r>
          </a:p>
          <a:p>
            <a:endParaRPr lang="es-E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8786813" y="6492874"/>
            <a:ext cx="2566987" cy="307975"/>
          </a:xfrm>
        </p:spPr>
        <p:txBody>
          <a:bodyPr/>
          <a:lstStyle/>
          <a:p>
            <a:pPr algn="ctr"/>
            <a:r>
              <a:rPr lang="es-ES" dirty="0"/>
              <a:t>MOCRAF 2023</a:t>
            </a:r>
          </a:p>
          <a:p>
            <a:endParaRPr lang="en-US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F8178DB-B9DF-4C87-8AC8-2AD5ED8F5A79}"/>
              </a:ext>
            </a:extLst>
          </p:cNvPr>
          <p:cNvSpPr txBox="1">
            <a:spLocks/>
          </p:cNvSpPr>
          <p:nvPr/>
        </p:nvSpPr>
        <p:spPr>
          <a:xfrm>
            <a:off x="446569" y="1280160"/>
            <a:ext cx="4233496" cy="1901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Piezo stages</a:t>
            </a:r>
          </a:p>
          <a:p>
            <a:pPr lvl="1"/>
            <a:r>
              <a:rPr lang="en-US" sz="1600" dirty="0"/>
              <a:t>BLs: ~30 axis</a:t>
            </a:r>
          </a:p>
          <a:p>
            <a:pPr lvl="1"/>
            <a:r>
              <a:rPr lang="en-US" sz="1600" dirty="0" err="1"/>
              <a:t>SmarAct</a:t>
            </a:r>
            <a:r>
              <a:rPr lang="en-US" sz="1600" dirty="0"/>
              <a:t> is our standard:</a:t>
            </a:r>
          </a:p>
          <a:p>
            <a:pPr lvl="2"/>
            <a:r>
              <a:rPr lang="en-US" sz="1400" dirty="0"/>
              <a:t>MCS2 controller for unsynchronized axis</a:t>
            </a:r>
          </a:p>
          <a:p>
            <a:pPr lvl="2"/>
            <a:r>
              <a:rPr lang="en-US" sz="1400" dirty="0"/>
              <a:t>SDC2 controller for synchronized axis (step/</a:t>
            </a:r>
            <a:r>
              <a:rPr lang="en-US" sz="1400" dirty="0" err="1"/>
              <a:t>dir</a:t>
            </a:r>
            <a:r>
              <a:rPr lang="en-US" sz="1400" dirty="0"/>
              <a:t> from IcePAP)</a:t>
            </a:r>
          </a:p>
          <a:p>
            <a:pPr lvl="1"/>
            <a:r>
              <a:rPr lang="en-US" sz="1600" dirty="0"/>
              <a:t>Reduced space and/or high resolution</a:t>
            </a:r>
          </a:p>
          <a:p>
            <a:pPr lvl="1"/>
            <a:endParaRPr lang="en-US" sz="1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F30803A-4A43-426F-ABCF-251D05F8348D}"/>
              </a:ext>
            </a:extLst>
          </p:cNvPr>
          <p:cNvSpPr txBox="1">
            <a:spLocks/>
          </p:cNvSpPr>
          <p:nvPr/>
        </p:nvSpPr>
        <p:spPr>
          <a:xfrm>
            <a:off x="446569" y="4430684"/>
            <a:ext cx="5142139" cy="145472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Piezo actuators</a:t>
            </a:r>
          </a:p>
          <a:p>
            <a:pPr lvl="1"/>
            <a:r>
              <a:rPr lang="en-US" sz="1600" dirty="0"/>
              <a:t>BLs: ~6 axis</a:t>
            </a:r>
          </a:p>
          <a:p>
            <a:pPr lvl="1"/>
            <a:r>
              <a:rPr lang="en-US" sz="1600" dirty="0"/>
              <a:t>No standard actuator/controller</a:t>
            </a:r>
          </a:p>
          <a:p>
            <a:pPr lvl="1"/>
            <a:r>
              <a:rPr lang="en-US" sz="1600" dirty="0"/>
              <a:t>Very high resolution:</a:t>
            </a:r>
          </a:p>
          <a:p>
            <a:pPr lvl="2"/>
            <a:r>
              <a:rPr lang="en-US" sz="1400" dirty="0"/>
              <a:t>DCM mirrors adjustment -&gt; Jenna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D02820-3A76-4688-9F75-57D392308B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007" y="3181894"/>
            <a:ext cx="1730517" cy="1105159"/>
          </a:xfrm>
          <a:prstGeom prst="rect">
            <a:avLst/>
          </a:prstGeom>
        </p:spPr>
      </p:pic>
      <p:pic>
        <p:nvPicPr>
          <p:cNvPr id="2050" name="Picture 2" descr="Controlador de motor DC - SDC2 - SmarAct GmbH - paso a paso / de alta  resolución / en lazo cerrado">
            <a:extLst>
              <a:ext uri="{FF2B5EF4-FFF2-40B4-BE49-F238E27FC236}">
                <a16:creationId xmlns:a16="http://schemas.microsoft.com/office/drawing/2014/main" id="{EEADD9B8-7F44-4EE0-8E0A-EB93CBF0B8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737243" y="3142211"/>
            <a:ext cx="2129541" cy="1144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piezosystem.com/wp-content/uploads/2022/04/hpower-Actuator-680x525.jpg">
            <a:extLst>
              <a:ext uri="{FF2B5EF4-FFF2-40B4-BE49-F238E27FC236}">
                <a16:creationId xmlns:a16="http://schemas.microsoft.com/office/drawing/2014/main" id="{13DBDAAA-BB24-43B3-9AEA-241B245B8B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54588" y="4621877"/>
            <a:ext cx="612196" cy="1324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BC7378BA-D329-4D02-BC47-EBBE162992EF}"/>
              </a:ext>
            </a:extLst>
          </p:cNvPr>
          <p:cNvSpPr txBox="1">
            <a:spLocks/>
          </p:cNvSpPr>
          <p:nvPr/>
        </p:nvSpPr>
        <p:spPr>
          <a:xfrm>
            <a:off x="5053503" y="1290353"/>
            <a:ext cx="2776448" cy="190173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Robotics</a:t>
            </a:r>
          </a:p>
          <a:p>
            <a:pPr lvl="1"/>
            <a:r>
              <a:rPr lang="en-US" sz="1600" dirty="0"/>
              <a:t>BLs: ~3 systems</a:t>
            </a:r>
          </a:p>
          <a:p>
            <a:pPr lvl="1"/>
            <a:r>
              <a:rPr lang="en-US" sz="1600" dirty="0"/>
              <a:t>Turn-key solution    (no-standard)</a:t>
            </a:r>
            <a:endParaRPr lang="en-US" sz="1400" dirty="0"/>
          </a:p>
          <a:p>
            <a:pPr lvl="1"/>
            <a:r>
              <a:rPr lang="en-US" sz="1600" dirty="0"/>
              <a:t>Need for automation:</a:t>
            </a:r>
          </a:p>
          <a:p>
            <a:pPr lvl="2"/>
            <a:r>
              <a:rPr lang="en-US" sz="1400" dirty="0"/>
              <a:t>Sample changer</a:t>
            </a:r>
          </a:p>
          <a:p>
            <a:pPr lvl="2"/>
            <a:r>
              <a:rPr lang="en-US" sz="1400" dirty="0"/>
              <a:t>Hexapod</a:t>
            </a:r>
          </a:p>
          <a:p>
            <a:pPr lvl="1"/>
            <a:endParaRPr lang="en-US" sz="16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AA286C0-642A-4245-89F3-AE1621D2F12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293177" y="1351565"/>
            <a:ext cx="3075570" cy="20518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E1E014-028D-401B-A53B-47E07489799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9515369" y="1352566"/>
            <a:ext cx="3075571" cy="2049893"/>
          </a:xfrm>
          <a:prstGeom prst="rect">
            <a:avLst/>
          </a:prstGeom>
        </p:spPr>
      </p:pic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07DA8E2C-7370-49D3-AFE4-342E44812D02}"/>
              </a:ext>
            </a:extLst>
          </p:cNvPr>
          <p:cNvSpPr txBox="1">
            <a:spLocks/>
          </p:cNvSpPr>
          <p:nvPr/>
        </p:nvSpPr>
        <p:spPr>
          <a:xfrm>
            <a:off x="5207709" y="4287053"/>
            <a:ext cx="6871635" cy="227768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u="sng" dirty="0"/>
              <a:t>What would we like to accomplish at this workshop?</a:t>
            </a:r>
          </a:p>
          <a:p>
            <a:pPr lvl="1"/>
            <a:r>
              <a:rPr lang="en-US" sz="2000" dirty="0"/>
              <a:t>To learn about “special” motion control implementations in other facilities</a:t>
            </a:r>
          </a:p>
          <a:p>
            <a:pPr lvl="1"/>
            <a:r>
              <a:rPr lang="en-US" sz="2000" dirty="0"/>
              <a:t>Standardization in other facilities</a:t>
            </a:r>
          </a:p>
          <a:p>
            <a:pPr lvl="1"/>
            <a:r>
              <a:rPr lang="en-US" sz="2000" dirty="0"/>
              <a:t>Mechanical systems maintenance or close-loop re-tuning?</a:t>
            </a:r>
          </a:p>
          <a:p>
            <a:pPr lvl="1"/>
            <a:r>
              <a:rPr lang="en-US" sz="2000" dirty="0"/>
              <a:t>Experience with Electromagnetic Direct Drives?</a:t>
            </a:r>
          </a:p>
          <a:p>
            <a:pPr lvl="1"/>
            <a:endParaRPr lang="en-US" sz="16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BEFDA2-544F-4212-8A47-D278C4A90F5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13927" y="2474513"/>
            <a:ext cx="1854253" cy="1723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18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762124" y="1314404"/>
            <a:ext cx="88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40" tIns="54840" rIns="54840" bIns="54840" anchor="t" anchorCtr="0">
            <a:normAutofit/>
          </a:bodyPr>
          <a:lstStyle/>
          <a:p>
            <a:pPr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Background in Mechatronics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Currently MSc student at UCT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“Modelling and Control of a MeerKAT Antenna”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System ID, System Modelling, Control System Design, etc.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Work Related Activities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Maser Room Temperature Control System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lvl="1" indent="-419100">
              <a:spcBef>
                <a:spcPts val="0"/>
              </a:spcBef>
              <a:buClr>
                <a:srgbClr val="000000"/>
              </a:buClr>
              <a:buSzPts val="1900"/>
              <a:buFont typeface="Helvetica Neue"/>
              <a:buChar char="•"/>
            </a:pPr>
            <a:r>
              <a:rPr lang="en-US" sz="2280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“Control and Monitoring” systems</a:t>
            </a:r>
            <a:endParaRPr sz="2280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1762125" y="447673"/>
            <a:ext cx="9765031" cy="6648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40" tIns="54840" rIns="54840" bIns="54840" anchor="t" anchorCtr="0">
            <a:normAutofit fontScale="90000"/>
          </a:bodyPr>
          <a:lstStyle/>
          <a:p>
            <a:pPr>
              <a:lnSpc>
                <a:spcPct val="109677"/>
              </a:lnSpc>
              <a:buSzPct val="100000"/>
            </a:pPr>
            <a:r>
              <a:rPr lang="en-US" sz="3720"/>
              <a:t>Current Activities</a:t>
            </a:r>
            <a:endParaRPr/>
          </a:p>
        </p:txBody>
      </p:sp>
      <p:pic>
        <p:nvPicPr>
          <p:cNvPr id="32" name="Google Shape;3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3720" y="3765601"/>
            <a:ext cx="3935251" cy="2679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65690" y="2750429"/>
            <a:ext cx="2771191" cy="36948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1762124" y="1811654"/>
            <a:ext cx="8828280" cy="4350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40" tIns="54840" rIns="54840" bIns="54840" anchor="t" anchorCtr="0">
            <a:normAutofit/>
          </a:bodyPr>
          <a:lstStyle/>
          <a:p>
            <a:pPr indent="-419100">
              <a:spcBef>
                <a:spcPts val="0"/>
              </a:spcBef>
              <a:buClr>
                <a:schemeClr val="dk1"/>
              </a:buClr>
              <a:buSzPts val="1900"/>
              <a:buFont typeface="Helvetica Neue"/>
              <a:buChar char="•"/>
            </a:pPr>
            <a:r>
              <a:rPr lang="en-US" sz="228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Exposure to “mechatronics” in industry and other applications</a:t>
            </a: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>
              <a:spcBef>
                <a:spcPts val="0"/>
              </a:spcBef>
              <a:buNone/>
            </a:pP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>
              <a:spcBef>
                <a:spcPts val="0"/>
              </a:spcBef>
              <a:buClr>
                <a:schemeClr val="dk1"/>
              </a:buClr>
              <a:buSzPts val="1900"/>
              <a:buFont typeface="Helvetica Neue"/>
              <a:buChar char="•"/>
            </a:pPr>
            <a:r>
              <a:rPr lang="en-US" sz="228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Formal design approaches </a:t>
            </a: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>
              <a:spcBef>
                <a:spcPts val="0"/>
              </a:spcBef>
              <a:buNone/>
            </a:pP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>
              <a:spcBef>
                <a:spcPts val="0"/>
              </a:spcBef>
              <a:buClr>
                <a:schemeClr val="dk1"/>
              </a:buClr>
              <a:buSzPts val="1900"/>
              <a:buFont typeface="Helvetica Neue"/>
              <a:buChar char="•"/>
            </a:pPr>
            <a:r>
              <a:rPr lang="en-US" sz="228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Better appreciation of the domain</a:t>
            </a: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>
              <a:spcBef>
                <a:spcPts val="0"/>
              </a:spcBef>
              <a:buNone/>
            </a:pP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419100">
              <a:spcBef>
                <a:spcPts val="0"/>
              </a:spcBef>
              <a:buClr>
                <a:schemeClr val="dk1"/>
              </a:buClr>
              <a:buSzPts val="1900"/>
              <a:buFont typeface="Helvetica Neue"/>
              <a:buChar char="•"/>
            </a:pPr>
            <a:r>
              <a:rPr lang="en-US" sz="2280" dirty="0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Learn something new (and preferably cool)! </a:t>
            </a:r>
            <a:endParaRPr sz="2280" dirty="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indent="0">
              <a:spcBef>
                <a:spcPts val="0"/>
              </a:spcBef>
              <a:buNone/>
            </a:pPr>
            <a:endParaRPr sz="1680" dirty="0"/>
          </a:p>
        </p:txBody>
      </p:sp>
      <p:sp>
        <p:nvSpPr>
          <p:cNvPr id="39" name="Google Shape;39;p6"/>
          <p:cNvSpPr txBox="1">
            <a:spLocks noGrp="1"/>
          </p:cNvSpPr>
          <p:nvPr>
            <p:ph type="title"/>
          </p:nvPr>
        </p:nvSpPr>
        <p:spPr>
          <a:xfrm>
            <a:off x="1762124" y="447672"/>
            <a:ext cx="9765000" cy="664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4840" tIns="54840" rIns="54840" bIns="54840" anchor="t" anchorCtr="0">
            <a:normAutofit fontScale="90000"/>
          </a:bodyPr>
          <a:lstStyle/>
          <a:p>
            <a:pPr>
              <a:lnSpc>
                <a:spcPct val="109677"/>
              </a:lnSpc>
              <a:buSzPct val="100000"/>
            </a:pPr>
            <a:r>
              <a:rPr lang="en-US" sz="3720"/>
              <a:t>Objectives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1A9EE8-F83A-A8F9-980F-5EA78ECD09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667" y="3291772"/>
            <a:ext cx="4812732" cy="3208488"/>
          </a:xfrm>
          <a:prstGeom prst="rect">
            <a:avLst/>
          </a:prstGeom>
        </p:spPr>
      </p:pic>
      <p:pic>
        <p:nvPicPr>
          <p:cNvPr id="6" name="Picture 7" descr="temp">
            <a:extLst>
              <a:ext uri="{FF2B5EF4-FFF2-40B4-BE49-F238E27FC236}">
                <a16:creationId xmlns:a16="http://schemas.microsoft.com/office/drawing/2014/main" id="{276D4EF4-BFAE-4FCA-6885-B3D5F2D8D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3081" y="3170320"/>
            <a:ext cx="4515678" cy="3329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430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9E7F7EEA-B0B7-49B8-E0E3-AAB7FEC7C094}"/>
              </a:ext>
            </a:extLst>
          </p:cNvPr>
          <p:cNvSpPr txBox="1">
            <a:spLocks/>
          </p:cNvSpPr>
          <p:nvPr/>
        </p:nvSpPr>
        <p:spPr>
          <a:xfrm>
            <a:off x="899695" y="89432"/>
            <a:ext cx="9584012" cy="535647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Advanced Controls for Beam Intercepting Devices (BIDs)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328BC6-2761-7097-30D1-CD1EAB6BDE50}"/>
              </a:ext>
            </a:extLst>
          </p:cNvPr>
          <p:cNvSpPr txBox="1"/>
          <p:nvPr/>
        </p:nvSpPr>
        <p:spPr>
          <a:xfrm>
            <a:off x="155682" y="687304"/>
            <a:ext cx="822685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needs for BIDs controls</a:t>
            </a:r>
            <a:endParaRPr kumimoji="0" lang="en-GB" sz="1400" b="1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Monitoring and actuation of several movable devices of the accelerator chain and experimental areas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~ 1000 motors and ~ 5000 transducers/sensors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Collimators, beam dumps, beam stops, targets, slits, goniometers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Position, temperature, vibration, close an open loop control etc.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2857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Main challenges for BIDs controls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Real-time Controls with long cables (up to 1 km)</a:t>
            </a:r>
          </a:p>
          <a:p>
            <a:pPr marL="1200150" marR="0" lvl="2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 active electronics in the proximity of the device due to radiation damages to electronics and magnetic field interference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Extremely high reliability and availability needed (~ 100%)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Precision (~ 10 µm and/or 1 µrad)</a:t>
            </a:r>
          </a:p>
          <a:p>
            <a:pPr marL="1657350" marR="0" lvl="3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3831C54-411B-B940-007E-3442A6C57D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682" y="3959670"/>
            <a:ext cx="2587517" cy="20832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 descr="http://cds.cern.ch/record/2638451/files/201808-222_24.jpg?subformat=icon-1440">
            <a:extLst>
              <a:ext uri="{FF2B5EF4-FFF2-40B4-BE49-F238E27FC236}">
                <a16:creationId xmlns:a16="http://schemas.microsoft.com/office/drawing/2014/main" id="{DC175341-A549-D361-DB2E-69CCB7B925C3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290" y="3970744"/>
            <a:ext cx="2923184" cy="208885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CIMG0419">
            <a:extLst>
              <a:ext uri="{FF2B5EF4-FFF2-40B4-BE49-F238E27FC236}">
                <a16:creationId xmlns:a16="http://schemas.microsoft.com/office/drawing/2014/main" id="{D045B713-C9D2-AA8E-5769-D7055BB8BD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337" y="3972119"/>
            <a:ext cx="2223884" cy="207984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27" name="Picture 1">
            <a:extLst>
              <a:ext uri="{FF2B5EF4-FFF2-40B4-BE49-F238E27FC236}">
                <a16:creationId xmlns:a16="http://schemas.microsoft.com/office/drawing/2014/main" id="{12D1B267-B424-926A-E11C-1F007099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961" y="1412943"/>
            <a:ext cx="1887407" cy="1210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17B551E-693B-681E-AF63-D3603B839DE6}"/>
              </a:ext>
            </a:extLst>
          </p:cNvPr>
          <p:cNvSpPr txBox="1"/>
          <p:nvPr/>
        </p:nvSpPr>
        <p:spPr>
          <a:xfrm>
            <a:off x="9158304" y="806035"/>
            <a:ext cx="192345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33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Radiation tolerant wireless IoT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33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FC1385C-372D-B5A6-018A-63B496845D4E}"/>
              </a:ext>
            </a:extLst>
          </p:cNvPr>
          <p:cNvSpPr/>
          <p:nvPr/>
        </p:nvSpPr>
        <p:spPr>
          <a:xfrm>
            <a:off x="8055752" y="2736686"/>
            <a:ext cx="3801775" cy="1016542"/>
          </a:xfrm>
          <a:prstGeom prst="rect">
            <a:avLst/>
          </a:prstGeom>
          <a:solidFill>
            <a:srgbClr val="366A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See S. Danzeca talk “Radiation-Tolerant Multi-Application Wireless IoT Platform for Harsh Environments”, WE3AO01 paper, Wednesday during Hardware technology WE3A session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7B9B1-EE6E-8F27-D146-AA7BAF0D575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3555" y="3948942"/>
            <a:ext cx="3801775" cy="209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0496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1E4AB-E715-9AD4-60B7-B7448C842B4E}"/>
              </a:ext>
            </a:extLst>
          </p:cNvPr>
          <p:cNvSpPr txBox="1">
            <a:spLocks/>
          </p:cNvSpPr>
          <p:nvPr/>
        </p:nvSpPr>
        <p:spPr>
          <a:xfrm>
            <a:off x="127093" y="55392"/>
            <a:ext cx="10708236" cy="715840"/>
          </a:xfrm>
          <a:prstGeom prst="rect">
            <a:avLst/>
          </a:prstGeom>
        </p:spPr>
        <p:txBody>
          <a:bodyPr vert="horz" lIns="0" r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Piezo-based goniometer for beam collimation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66204-B235-E735-FD1F-4A678DFE0B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3770" y="1411409"/>
            <a:ext cx="6054881" cy="16829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43D83F2-7279-32AC-5ABF-AE785C7E5A08}"/>
              </a:ext>
            </a:extLst>
          </p:cNvPr>
          <p:cNvSpPr txBox="1"/>
          <p:nvPr/>
        </p:nvSpPr>
        <p:spPr>
          <a:xfrm>
            <a:off x="127093" y="867830"/>
            <a:ext cx="24310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Precise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positioning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(&lt;1urad) in UHV of a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sylicon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crystal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to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stear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particle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beam</a:t>
            </a:r>
            <a:endParaRPr kumimoji="0" lang="fr-CH" sz="14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Feedback control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loop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angular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tracking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disturbance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rejection </a:t>
            </a:r>
          </a:p>
          <a:p>
            <a:pPr marL="285743" marR="0" lvl="0" indent="-285743" algn="l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New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absolute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angular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position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method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novel</a:t>
            </a:r>
            <a:r>
              <a:rPr kumimoji="0" lang="fr-CH" sz="14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application of feedback </a:t>
            </a:r>
            <a:r>
              <a:rPr kumimoji="0" lang="fr-CH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method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EBA894-1EBA-169F-BA9B-40F2BC97A9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38550" y="1276599"/>
            <a:ext cx="2850476" cy="2122755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/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8E9F763-70FC-F962-3A39-5EC2348A053A}"/>
              </a:ext>
            </a:extLst>
          </p:cNvPr>
          <p:cNvGrpSpPr/>
          <p:nvPr/>
        </p:nvGrpSpPr>
        <p:grpSpPr>
          <a:xfrm>
            <a:off x="6919163" y="3897497"/>
            <a:ext cx="1045881" cy="1948032"/>
            <a:chOff x="4270075" y="2786816"/>
            <a:chExt cx="1811548" cy="289024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275B3D75-997F-7A8F-F723-3A99888DD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10145"/>
            <a:stretch/>
          </p:blipFill>
          <p:spPr>
            <a:xfrm>
              <a:off x="4270075" y="2786816"/>
              <a:ext cx="1811548" cy="2890242"/>
            </a:xfrm>
            <a:prstGeom prst="rect">
              <a:avLst/>
            </a:prstGeom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8" name="Arc 7">
              <a:extLst>
                <a:ext uri="{FF2B5EF4-FFF2-40B4-BE49-F238E27FC236}">
                  <a16:creationId xmlns:a16="http://schemas.microsoft.com/office/drawing/2014/main" id="{024D6A81-ECA3-747A-AB49-D23963DB948B}"/>
                </a:ext>
              </a:extLst>
            </p:cNvPr>
            <p:cNvSpPr/>
            <p:nvPr/>
          </p:nvSpPr>
          <p:spPr>
            <a:xfrm>
              <a:off x="4810011" y="3362931"/>
              <a:ext cx="487680" cy="477707"/>
            </a:xfrm>
            <a:prstGeom prst="arc">
              <a:avLst>
                <a:gd name="adj1" fmla="val 10887507"/>
                <a:gd name="adj2" fmla="val 0"/>
              </a:avLst>
            </a:prstGeom>
            <a:ln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37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TextBox 1">
              <a:extLst>
                <a:ext uri="{FF2B5EF4-FFF2-40B4-BE49-F238E27FC236}">
                  <a16:creationId xmlns:a16="http://schemas.microsoft.com/office/drawing/2014/main" id="{4595E4B2-3386-90A3-115C-55FA849EE27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5400000">
              <a:off x="4840894" y="4242920"/>
              <a:ext cx="671814" cy="3465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algn="ctr" eaLnBrk="0" hangingPunct="0">
                <a:spcBef>
                  <a:spcPct val="50000"/>
                </a:spcBef>
                <a:defRPr sz="1200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algn="ctr" eaLnBrk="0" hangingPunct="0">
                <a:spcBef>
                  <a:spcPct val="50000"/>
                </a:spcBef>
                <a:defRPr sz="1200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algn="ctr" eaLnBrk="0" hangingPunct="0">
                <a:spcBef>
                  <a:spcPct val="50000"/>
                </a:spcBef>
                <a:defRPr sz="1200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algn="ctr" eaLnBrk="0" hangingPunct="0">
                <a:spcBef>
                  <a:spcPct val="50000"/>
                </a:spcBef>
                <a:defRPr sz="12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algn="ctr" eaLnBrk="0" hangingPunct="0">
                <a:spcBef>
                  <a:spcPct val="50000"/>
                </a:spcBef>
                <a:defRPr sz="12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algn="ctr" eaLnBrk="0" fontAlgn="base" hangingPunct="0">
                <a:spcBef>
                  <a:spcPct val="50000"/>
                </a:spcBef>
                <a:spcAft>
                  <a:spcPct val="0"/>
                </a:spcAft>
                <a:defRPr sz="12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marL="0" marR="0" lvl="0" indent="0" algn="ctr" defTabSz="914378" rtl="0" eaLnBrk="0" fontAlgn="auto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altLang="en-US" sz="700" b="1" i="0" u="none" strike="noStrike" kern="1200" cap="none" spc="0" normalizeH="0" baseline="0" noProof="0" dirty="0">
                  <a:ln>
                    <a:noFill/>
                  </a:ln>
                  <a:solidFill>
                    <a:srgbClr val="0055A0"/>
                  </a:solidFill>
                  <a:effectLst/>
                  <a:uLnTx/>
                  <a:uFillTx/>
                  <a:latin typeface="Tahoma" pitchFamily="34" charset="0"/>
                  <a:ea typeface="+mn-ea"/>
                  <a:cs typeface="+mn-cs"/>
                </a:rPr>
                <a:t>Piezo</a:t>
              </a:r>
              <a:endParaRPr kumimoji="0" lang="en-GB" alt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DAECA8C-D600-10F0-E873-1795B92C97DB}"/>
                </a:ext>
              </a:extLst>
            </p:cNvPr>
            <p:cNvCxnSpPr/>
            <p:nvPr/>
          </p:nvCxnSpPr>
          <p:spPr>
            <a:xfrm>
              <a:off x="5172603" y="4707065"/>
              <a:ext cx="2018" cy="302268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0AA4B4C4-202C-931E-D08C-92DDE4F22F5A}"/>
                </a:ext>
              </a:extLst>
            </p:cNvPr>
            <p:cNvCxnSpPr/>
            <p:nvPr/>
          </p:nvCxnSpPr>
          <p:spPr>
            <a:xfrm>
              <a:off x="5172603" y="3849264"/>
              <a:ext cx="2018" cy="302268"/>
            </a:xfrm>
            <a:prstGeom prst="straightConnector1">
              <a:avLst/>
            </a:prstGeom>
            <a:ln>
              <a:headEnd type="triangle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Content Placeholder 3">
            <a:extLst>
              <a:ext uri="{FF2B5EF4-FFF2-40B4-BE49-F238E27FC236}">
                <a16:creationId xmlns:a16="http://schemas.microsoft.com/office/drawing/2014/main" id="{D8F7535F-1831-39D7-9D81-DAC8DF8466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99" y="3763691"/>
            <a:ext cx="2591440" cy="194358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C203776-CF53-0C1E-710B-83E896B696EE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15" y="3763691"/>
            <a:ext cx="1130607" cy="1778698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" descr="Image result for noliac piezo actuators">
            <a:extLst>
              <a:ext uri="{FF2B5EF4-FFF2-40B4-BE49-F238E27FC236}">
                <a16:creationId xmlns:a16="http://schemas.microsoft.com/office/drawing/2014/main" id="{DCD50BBF-8AFE-9F83-60F7-3285515CE20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1" r="16461"/>
          <a:stretch/>
        </p:blipFill>
        <p:spPr bwMode="auto">
          <a:xfrm>
            <a:off x="196717" y="3699035"/>
            <a:ext cx="1634332" cy="214649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7AA097B-DC4E-0127-C3CD-DBA19B5AD568}"/>
              </a:ext>
            </a:extLst>
          </p:cNvPr>
          <p:cNvSpPr txBox="1"/>
          <p:nvPr/>
        </p:nvSpPr>
        <p:spPr>
          <a:xfrm>
            <a:off x="323755" y="5868662"/>
            <a:ext cx="1380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CERN-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specific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Piezo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stack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(High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temperature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radiation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resistant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UHV compatible) 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044F07-3764-6EF5-5F69-19DB0CC4E649}"/>
              </a:ext>
            </a:extLst>
          </p:cNvPr>
          <p:cNvSpPr txBox="1"/>
          <p:nvPr/>
        </p:nvSpPr>
        <p:spPr>
          <a:xfrm>
            <a:off x="2122539" y="5653141"/>
            <a:ext cx="163433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Inhouse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developed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electromechanical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piezo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characterisation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testbench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measures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stroke,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blocked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force,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impedance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leakage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current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). µm position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4kN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load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capacity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3893BAB-102F-8CDC-F0ED-FEB592E3073F}"/>
              </a:ext>
            </a:extLst>
          </p:cNvPr>
          <p:cNvSpPr txBox="1"/>
          <p:nvPr/>
        </p:nvSpPr>
        <p:spPr>
          <a:xfrm>
            <a:off x="4348105" y="5754052"/>
            <a:ext cx="180986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Inside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view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of the LHC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Goniometer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A44F811-51A3-8B24-2ADC-7A80E1BD3A13}"/>
              </a:ext>
            </a:extLst>
          </p:cNvPr>
          <p:cNvSpPr txBox="1"/>
          <p:nvPr/>
        </p:nvSpPr>
        <p:spPr>
          <a:xfrm>
            <a:off x="6862116" y="5845530"/>
            <a:ext cx="12357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LHC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Goniometer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piezo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based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fr-CH" sz="600" b="0" i="0" u="none" strike="noStrike" kern="1200" cap="none" spc="0" normalizeH="0" baseline="0" noProof="0" dirty="0" err="1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rotational</a:t>
            </a:r>
            <a:r>
              <a:rPr kumimoji="0" lang="fr-CH" sz="600" b="0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stage</a:t>
            </a:r>
            <a:endParaRPr kumimoji="0" lang="en-GB" sz="600" b="0" i="0" u="none" strike="noStrike" kern="1200" cap="none" spc="0" normalizeH="0" baseline="0" noProof="0" dirty="0">
              <a:ln>
                <a:noFill/>
              </a:ln>
              <a:solidFill>
                <a:srgbClr val="0055A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050" name="Picture 2" descr="Crystals channel high-energy beams in the LHC - CERN Bulletin">
            <a:extLst>
              <a:ext uri="{FF2B5EF4-FFF2-40B4-BE49-F238E27FC236}">
                <a16:creationId xmlns:a16="http://schemas.microsoft.com/office/drawing/2014/main" id="{A8086491-840E-022B-D179-B8783FE56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811" y="3651619"/>
            <a:ext cx="3703472" cy="247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77964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08C5B-90FF-6CC0-8AD6-C50849F92D6A}"/>
              </a:ext>
            </a:extLst>
          </p:cNvPr>
          <p:cNvSpPr txBox="1">
            <a:spLocks/>
          </p:cNvSpPr>
          <p:nvPr/>
        </p:nvSpPr>
        <p:spPr>
          <a:xfrm>
            <a:off x="239487" y="395654"/>
            <a:ext cx="7772400" cy="715840"/>
          </a:xfrm>
          <a:prstGeom prst="rect">
            <a:avLst/>
          </a:prstGeom>
        </p:spPr>
        <p:txBody>
          <a:bodyPr vert="horz" lIns="0" rIns="0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78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55A0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New Project for generic and modular motion control: SAMBUCA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1C24AC1-7603-2A4A-64BC-0C8A039DB5E9}"/>
              </a:ext>
            </a:extLst>
          </p:cNvPr>
          <p:cNvSpPr/>
          <p:nvPr/>
        </p:nvSpPr>
        <p:spPr>
          <a:xfrm>
            <a:off x="8339970" y="95720"/>
            <a:ext cx="3852030" cy="1228935"/>
          </a:xfrm>
          <a:prstGeom prst="rect">
            <a:avLst/>
          </a:prstGeom>
          <a:solidFill>
            <a:srgbClr val="366A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More info at the A. Masi talk: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SAMbuCa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High-Precision Motion Control and Acquisition System, paper TH2BCO04, Thursday Mid-Morning session on Motion Control TH2BC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A16B9-5A58-06F7-B83F-B40E980B5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9487" y="1592256"/>
            <a:ext cx="4546428" cy="31430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26A647-63EC-F9AB-6381-05C3A86CEA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572" y="4735286"/>
            <a:ext cx="2425635" cy="15013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98984C7-4B08-6BEA-71B7-8EB794E55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44549" y="4866406"/>
            <a:ext cx="2162275" cy="123913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2A7F46-D0F2-56CF-F595-F6E9BDD91C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5915" y="1273207"/>
            <a:ext cx="3251140" cy="28818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1E1443-C5A9-3A1A-25A1-CB97D8ED8A72}"/>
              </a:ext>
            </a:extLst>
          </p:cNvPr>
          <p:cNvSpPr txBox="1"/>
          <p:nvPr/>
        </p:nvSpPr>
        <p:spPr>
          <a:xfrm>
            <a:off x="5561161" y="4139570"/>
            <a:ext cx="6515819" cy="24622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1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Expectations and possible points for discussions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-Robotics: HW vs SW developments, going at different speed?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-In-house developments vs industrial solutions, when is convenient and when not?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-RELIABILITY: How you decide if an industrial equipment or in-house development is ready to be put in operation for critical missions (24/7 and high reliability required) ?</a:t>
            </a:r>
          </a:p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en-GB" sz="14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-Feedbacks on collaborations with university on R&amp;D</a:t>
            </a:r>
            <a:endParaRPr lang="en-GB" sz="1400" b="0" dirty="0">
              <a:effectLst/>
            </a:endParaRP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</a:rPr>
              <a:t>-Clarify what is a digital twins </a:t>
            </a:r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 </a:t>
            </a:r>
          </a:p>
          <a:p>
            <a:r>
              <a:rPr lang="en-GB" sz="1400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-Collaboration between different institutes</a:t>
            </a:r>
            <a:br>
              <a:rPr lang="en-GB" sz="1400" dirty="0"/>
            </a:br>
            <a:endParaRPr lang="en-GB" sz="1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4A20C03-F9CA-E2A8-E58B-9312F32262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12885" y="1584747"/>
            <a:ext cx="4079115" cy="2246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5524883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507C8621-44A2-4B2A-8FC5-4FF3EB44D762}" vid="{A0AAD08A-43F7-48C8-89B1-AF36EE3ED6D5}"/>
    </a:ext>
  </a:extLst>
</a:theme>
</file>

<file path=ppt/theme/theme10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SOLEIL - fond blanc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RNL">
  <a:themeElements>
    <a:clrScheme name="ORNL color palette 180726 final">
      <a:dk1>
        <a:sysClr val="windowText" lastClr="000000"/>
      </a:dk1>
      <a:lt1>
        <a:sysClr val="window" lastClr="FFFFFF"/>
      </a:lt1>
      <a:dk2>
        <a:srgbClr val="447E59"/>
      </a:dk2>
      <a:lt2>
        <a:srgbClr val="FFFFFF"/>
      </a:lt2>
      <a:accent1>
        <a:srgbClr val="3BA2AD"/>
      </a:accent1>
      <a:accent2>
        <a:srgbClr val="8FBB55"/>
      </a:accent2>
      <a:accent3>
        <a:srgbClr val="5785B7"/>
      </a:accent3>
      <a:accent4>
        <a:srgbClr val="E5A940"/>
      </a:accent4>
      <a:accent5>
        <a:srgbClr val="919785"/>
      </a:accent5>
      <a:accent6>
        <a:srgbClr val="CB4D3D"/>
      </a:accent6>
      <a:hlink>
        <a:srgbClr val="397D52"/>
      </a:hlink>
      <a:folHlink>
        <a:srgbClr val="00000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 w="19050">
          <a:solidFill>
            <a:schemeClr val="accent1">
              <a:lumMod val="50000"/>
            </a:schemeClr>
          </a:solidFill>
          <a:miter lim="800000"/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182880" tIns="182880" rIns="182880" bIns="182880" numCol="1" spcCol="0" rtlCol="0" fromWordArt="0" anchor="ctr" anchorCtr="0" forceAA="0" compatLnSpc="1">
        <a:prstTxWarp prst="textNoShape">
          <a:avLst/>
        </a:prstTxWarp>
        <a:noAutofit/>
      </a:bodyPr>
      <a:lstStyle>
        <a:defPPr algn="l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RNL_HFIR_SNS_4x3" id="{B446C640-EE37-CC4D-B19C-723505F04342}" vid="{881034D5-3C15-104C-A3CC-435B7CE89503}"/>
    </a:ext>
  </a:extLst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QMR-TEM-0001 rev 6 - Necsa Presentation_20221207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MR-TEM-0001 rev 6 - Necsa Presentation_20221207.potx" id="{22DCAF9D-CDA4-406B-A35A-1E2D2BAAC1B9}" vid="{9E59378C-77FC-4F92-879D-2C8D7A06B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5B9BD5"/>
      </a:accent1>
      <a:accent2>
        <a:srgbClr val="ED7D31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6.xml><?xml version="1.0" encoding="utf-8"?>
<a:theme xmlns:a="http://schemas.openxmlformats.org/drawingml/2006/main" name="Jülich">
  <a:themeElements>
    <a:clrScheme name="Benutzerdefiniert 292">
      <a:dk1>
        <a:sysClr val="windowText" lastClr="000000"/>
      </a:dk1>
      <a:lt1>
        <a:sysClr val="window" lastClr="FFFFFF"/>
      </a:lt1>
      <a:dk2>
        <a:srgbClr val="6D268E"/>
      </a:dk2>
      <a:lt2>
        <a:srgbClr val="EBEBEB"/>
      </a:lt2>
      <a:accent1>
        <a:srgbClr val="023D6B"/>
      </a:accent1>
      <a:accent2>
        <a:srgbClr val="ADBDE3"/>
      </a:accent2>
      <a:accent3>
        <a:srgbClr val="30A93B"/>
      </a:accent3>
      <a:accent4>
        <a:srgbClr val="FFE900"/>
      </a:accent4>
      <a:accent5>
        <a:srgbClr val="FF8C0C"/>
      </a:accent5>
      <a:accent6>
        <a:srgbClr val="DF0F44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lnSpc>
            <a:spcPct val="95000"/>
          </a:lnSpc>
          <a:defRPr sz="24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 algn="l">
          <a:lnSpc>
            <a:spcPct val="95000"/>
          </a:lnSpc>
          <a:defRPr sz="2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Jülich_PowerPoint_16x9.potx" id="{96E3BAF4-763A-4252-96EB-429A37E76C9B}" vid="{FC15072B-1A6B-4630-9ABB-3D2D56FD5EF8}"/>
    </a:ext>
  </a:extLst>
</a:theme>
</file>

<file path=ppt/theme/theme7.xml><?xml version="1.0" encoding="utf-8"?>
<a:theme xmlns:a="http://schemas.openxmlformats.org/drawingml/2006/main" name="MAX IV">
  <a:themeElements>
    <a:clrScheme name="MAX IV ny">
      <a:dk1>
        <a:srgbClr val="001427"/>
      </a:dk1>
      <a:lt1>
        <a:srgbClr val="FFFFFF"/>
      </a:lt1>
      <a:dk2>
        <a:srgbClr val="00570C"/>
      </a:dk2>
      <a:lt2>
        <a:srgbClr val="FB8C00"/>
      </a:lt2>
      <a:accent1>
        <a:srgbClr val="767171"/>
      </a:accent1>
      <a:accent2>
        <a:srgbClr val="595555"/>
      </a:accent2>
      <a:accent3>
        <a:srgbClr val="AEAAAA"/>
      </a:accent3>
      <a:accent4>
        <a:srgbClr val="00570C"/>
      </a:accent4>
      <a:accent5>
        <a:srgbClr val="F6B222"/>
      </a:accent5>
      <a:accent6>
        <a:srgbClr val="C8C3C3"/>
      </a:accent6>
      <a:hlink>
        <a:srgbClr val="0000FF"/>
      </a:hlink>
      <a:folHlink>
        <a:srgbClr val="81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X IV" id="{516FC9ED-6BBD-C744-B2F0-90A71CB59E0C}" vid="{13190349-0772-8741-AF07-2E14FF89C4D4}"/>
    </a:ext>
  </a:extLst>
</a:theme>
</file>

<file path=ppt/theme/theme8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alt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2_Office Theme">
  <a:themeElements>
    <a:clrScheme name="CERN">
      <a:dk1>
        <a:srgbClr val="0033A0"/>
      </a:dk1>
      <a:lt1>
        <a:srgbClr val="FFFFFF"/>
      </a:lt1>
      <a:dk2>
        <a:srgbClr val="2F2F2F"/>
      </a:dk2>
      <a:lt2>
        <a:srgbClr val="F8F8F8"/>
      </a:lt2>
      <a:accent1>
        <a:srgbClr val="0033A0"/>
      </a:accent1>
      <a:accent2>
        <a:srgbClr val="61C4D3"/>
      </a:accent2>
      <a:accent3>
        <a:srgbClr val="E15E32"/>
      </a:accent3>
      <a:accent4>
        <a:srgbClr val="BEBECB"/>
      </a:accent4>
      <a:accent5>
        <a:srgbClr val="6E2466"/>
      </a:accent5>
      <a:accent6>
        <a:srgbClr val="1C446A"/>
      </a:accent6>
      <a:hlink>
        <a:srgbClr val="6D2466"/>
      </a:hlink>
      <a:folHlink>
        <a:srgbClr val="61C4D3"/>
      </a:folHlink>
    </a:clrScheme>
    <a:fontScheme name="CER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Welcome to BE - Jan 2021 - template" id="{D7F86FE6-13B5-1742-902D-E033CFAF905E}" vid="{4FADA346-18AE-D546-9D9D-50DAEB7467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ALBA_MOCRAF2023</Template>
  <TotalTime>966</TotalTime>
  <Words>2815</Words>
  <Application>Microsoft Office PowerPoint</Application>
  <PresentationFormat>Widescreen</PresentationFormat>
  <Paragraphs>489</Paragraphs>
  <Slides>51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25</vt:i4>
      </vt:variant>
      <vt:variant>
        <vt:lpstr>Theme</vt:lpstr>
      </vt:variant>
      <vt:variant>
        <vt:i4>13</vt:i4>
      </vt:variant>
      <vt:variant>
        <vt:lpstr>Slide Titles</vt:lpstr>
      </vt:variant>
      <vt:variant>
        <vt:i4>51</vt:i4>
      </vt:variant>
    </vt:vector>
  </HeadingPairs>
  <TitlesOfParts>
    <vt:vector size="89" baseType="lpstr">
      <vt:lpstr>Arial</vt:lpstr>
      <vt:lpstr>Arial</vt:lpstr>
      <vt:lpstr>Arial Black</vt:lpstr>
      <vt:lpstr>Arial-BoldMT</vt:lpstr>
      <vt:lpstr>Calibri</vt:lpstr>
      <vt:lpstr>Calibri Light</vt:lpstr>
      <vt:lpstr>Cambria</vt:lpstr>
      <vt:lpstr>Century Gothic</vt:lpstr>
      <vt:lpstr>ClanOT-Book</vt:lpstr>
      <vt:lpstr>Courier New</vt:lpstr>
      <vt:lpstr>Helvetica</vt:lpstr>
      <vt:lpstr>Helvetica Neue</vt:lpstr>
      <vt:lpstr>inherit</vt:lpstr>
      <vt:lpstr>ITCOfficinaSans LT Book</vt:lpstr>
      <vt:lpstr>Liberation Serif</vt:lpstr>
      <vt:lpstr>Maven Pro Medium</vt:lpstr>
      <vt:lpstr>Myriad Pro</vt:lpstr>
      <vt:lpstr>Open Sans</vt:lpstr>
      <vt:lpstr>Open Sans Light</vt:lpstr>
      <vt:lpstr>Roboto</vt:lpstr>
      <vt:lpstr>Symbol</vt:lpstr>
      <vt:lpstr>Tahoma</vt:lpstr>
      <vt:lpstr>Times</vt:lpstr>
      <vt:lpstr>Trebuchet MS</vt:lpstr>
      <vt:lpstr>Wingdings</vt:lpstr>
      <vt:lpstr>Tema de Office</vt:lpstr>
      <vt:lpstr>QMR-TEM-0001 rev 6 - Necsa Presentation_20221207</vt:lpstr>
      <vt:lpstr>Office Theme</vt:lpstr>
      <vt:lpstr>1_Office Theme</vt:lpstr>
      <vt:lpstr>ESRF-default</vt:lpstr>
      <vt:lpstr>Jülich</vt:lpstr>
      <vt:lpstr>MAX IV</vt:lpstr>
      <vt:lpstr>Blank Presentation</vt:lpstr>
      <vt:lpstr>2_Office Theme</vt:lpstr>
      <vt:lpstr>Conception personnalisée</vt:lpstr>
      <vt:lpstr>SOLEIL - fond blanc</vt:lpstr>
      <vt:lpstr>3_Office Theme</vt:lpstr>
      <vt:lpstr>ORNL</vt:lpstr>
      <vt:lpstr>MOTION CONTROL WORKSHOP (MOCRAF)  8th of October 2023</vt:lpstr>
      <vt:lpstr>PowerPoint Presentation</vt:lpstr>
      <vt:lpstr>Introduction</vt:lpstr>
      <vt:lpstr>Motion Control Current Activities</vt:lpstr>
      <vt:lpstr>Motion Control Current Activities</vt:lpstr>
      <vt:lpstr>PowerPoint Presentation</vt:lpstr>
      <vt:lpstr>PowerPoint Presentation</vt:lpstr>
      <vt:lpstr>PowerPoint Presentation</vt:lpstr>
      <vt:lpstr>PowerPoint Presentation</vt:lpstr>
      <vt:lpstr>Introduction to Diamond light source</vt:lpstr>
      <vt:lpstr>Diamond Light Source</vt:lpstr>
      <vt:lpstr>Motion control challenges at Diamond Light Source</vt:lpstr>
      <vt:lpstr>What would I/we like from this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ESRF Beamline Control Unit</vt:lpstr>
      <vt:lpstr>Automation projects (High Through Put)</vt:lpstr>
      <vt:lpstr>Personal Interest</vt:lpstr>
      <vt:lpstr>European X-Ray Free-Electron  Laser Facility</vt:lpstr>
      <vt:lpstr>PowerPoint Presentation</vt:lpstr>
      <vt:lpstr>PowerPoint Presentation</vt:lpstr>
      <vt:lpstr>Forschungzentrum Jülich and JCNS</vt:lpstr>
      <vt:lpstr>Recent Activities</vt:lpstr>
      <vt:lpstr>Expectations from the Workshop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NECSA BEAM LINE CENTRE</vt:lpstr>
      <vt:lpstr>The South African Nuclear Energy Corporation (Necsa)</vt:lpstr>
      <vt:lpstr>Necsa – NDIFF Control system</vt:lpstr>
      <vt:lpstr>Necsa - Multi-Purpose Reactor Project</vt:lpstr>
      <vt:lpstr>MOTION CONTROLS FOR ORNL NEUTRON SCIENCE EXPERIMENTAL BEAMLINES </vt:lpstr>
      <vt:lpstr>Introduction</vt:lpstr>
      <vt:lpstr>Motion control &amp; Robotics</vt:lpstr>
      <vt:lpstr>Would like to accomplish at the workshop</vt:lpstr>
      <vt:lpstr>Particle Therapy Research Center (PARTREC), UMCG Groningen, The Netherlands</vt:lpstr>
      <vt:lpstr>Motion control @ UMCG-PARTREC</vt:lpstr>
      <vt:lpstr>Goals for this workshop</vt:lpstr>
      <vt:lpstr>SOLEIL presentation for MOCRAF 2023   Yves-Marie Abiven – Laura Muñoz</vt:lpstr>
      <vt:lpstr>SOLEIL in a nutshell,… towards SOLEIL II</vt:lpstr>
      <vt:lpstr>Robotic Activities </vt:lpstr>
      <vt:lpstr>Workshop Expectations</vt:lpstr>
      <vt:lpstr>PowerPoint Presentation</vt:lpstr>
      <vt:lpstr>Current Activities</vt:lpstr>
      <vt:lpstr>Objectives</vt:lpstr>
    </vt:vector>
  </TitlesOfParts>
  <Manager/>
  <Company>CELLS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Jose Avila Abellan</dc:creator>
  <cp:keywords/>
  <dc:description/>
  <cp:lastModifiedBy>Mario Di Castro</cp:lastModifiedBy>
  <cp:revision>49</cp:revision>
  <dcterms:created xsi:type="dcterms:W3CDTF">2023-10-03T15:47:56Z</dcterms:created>
  <dcterms:modified xsi:type="dcterms:W3CDTF">2023-10-08T05:41:45Z</dcterms:modified>
  <cp:category/>
</cp:coreProperties>
</file>