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DDD03-44B4-4977-9506-970B4D0B828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80130-3E50-4CA0-9EF6-3AC84504F7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671F-D339-46E9-8EF7-AA4F77DAA76B}" type="datetime1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53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9FC1-909B-4B9E-B772-7B29D85D8250}" type="datetime1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43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9C22-7FD0-4F9D-ABC7-31CDFDFA4717}" type="datetime1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3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54C-1C78-41A0-92E4-EE656241982D}" type="datetime1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68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4525-E6A7-41BD-8AA7-9C548EA1BD18}" type="datetime1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8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0D6D-EE9A-4ACE-A154-67B9530884B4}" type="datetime1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0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261F-57DE-45C1-90AC-B8305312B2A9}" type="datetime1">
              <a:rPr lang="fr-FR" smtClean="0"/>
              <a:t>02/02/2024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6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170-5478-49CA-9680-3B2EE4D6EC3D}" type="datetime1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7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4911-AA3D-4EF6-BFED-D027239BED70}" type="datetime1">
              <a:rPr lang="fr-FR" smtClean="0"/>
              <a:t>02/02/2024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A9B1-94C2-48BC-BC32-C3D932626A6C}" type="datetime1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1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F9E1-6851-4903-B0E3-3DC0840C863C}" type="datetime1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16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BF70-1CCF-460A-BB7C-2B363209A428}" type="datetime1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DC2B-C527-478B-92F0-51409C0C1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8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-xdep2024@synchrotron-soleil.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bc36.com/5bf3dfaab85b53499eddebe6/Ilgz3hapRdOPfspZ5QAwFA/3ObB4KQxSdGt2CqPk3DG_Q-X-ray%20DEtector%20Technologie%20for%20Physics-mai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21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72781" y="4448431"/>
            <a:ext cx="11705346" cy="2290120"/>
          </a:xfrm>
        </p:spPr>
        <p:txBody>
          <a:bodyPr>
            <a:normAutofit lnSpcReduction="10000"/>
          </a:bodyPr>
          <a:lstStyle/>
          <a:p>
            <a:endParaRPr lang="fr-FR" sz="2800" dirty="0"/>
          </a:p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Esther Ferrer Ribas, Paco </a:t>
            </a:r>
            <a:r>
              <a:rPr lang="fr-FR" sz="2800" dirty="0" err="1"/>
              <a:t>Iguaz</a:t>
            </a:r>
            <a:r>
              <a:rPr lang="fr-FR" sz="2800" dirty="0"/>
              <a:t> </a:t>
            </a:r>
            <a:r>
              <a:rPr lang="fr-FR" sz="2800" dirty="0" err="1"/>
              <a:t>Gutiérrez</a:t>
            </a:r>
            <a:r>
              <a:rPr lang="fr-FR" sz="2800" dirty="0"/>
              <a:t>, Fabienne Orsini</a:t>
            </a:r>
          </a:p>
          <a:p>
            <a:endParaRPr lang="fr-FR" sz="2800" dirty="0"/>
          </a:p>
          <a:p>
            <a:r>
              <a:rPr lang="fr-FR" sz="2800" dirty="0"/>
              <a:t>5th of </a:t>
            </a:r>
            <a:r>
              <a:rPr lang="fr-FR" sz="2800" dirty="0" err="1"/>
              <a:t>February</a:t>
            </a:r>
            <a:r>
              <a:rPr lang="fr-FR" sz="2800" dirty="0"/>
              <a:t> 2024</a:t>
            </a:r>
          </a:p>
          <a:p>
            <a:endParaRPr lang="fr-FR" sz="2800" dirty="0"/>
          </a:p>
        </p:txBody>
      </p:sp>
      <p:sp>
        <p:nvSpPr>
          <p:cNvPr id="5" name="Sous-titre 3"/>
          <p:cNvSpPr txBox="1">
            <a:spLocks/>
          </p:cNvSpPr>
          <p:nvPr/>
        </p:nvSpPr>
        <p:spPr>
          <a:xfrm>
            <a:off x="1001520" y="2859505"/>
            <a:ext cx="10374936" cy="116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200" dirty="0"/>
              <a:t>Introduction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4F2797-B050-8456-5373-4B0C36FC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532B1-D588-6012-8F72-EBEB9690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65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bc36.com/5bf3dfaab85b53499eddebe6/Ilgz3hapRdOPfspZ5QAwFA/3ObB4KQxSdGt2CqPk3DG_Q-X-ray%20DEtector%20Technologie%20for%20Physics-mai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21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72781" y="4448431"/>
            <a:ext cx="11705346" cy="2290120"/>
          </a:xfrm>
        </p:spPr>
        <p:txBody>
          <a:bodyPr>
            <a:normAutofit/>
          </a:bodyPr>
          <a:lstStyle/>
          <a:p>
            <a:endParaRPr lang="fr-FR" sz="4800" dirty="0"/>
          </a:p>
          <a:p>
            <a:r>
              <a:rPr lang="fr-FR" sz="4800" smtClean="0"/>
              <a:t>65 </a:t>
            </a:r>
            <a:r>
              <a:rPr lang="fr-FR" sz="4800" dirty="0" err="1"/>
              <a:t>registrants</a:t>
            </a:r>
            <a:r>
              <a:rPr lang="fr-FR" sz="4800" dirty="0"/>
              <a:t> </a:t>
            </a:r>
            <a:r>
              <a:rPr lang="fr-FR" sz="4800" dirty="0" err="1"/>
              <a:t>with</a:t>
            </a:r>
            <a:r>
              <a:rPr lang="fr-FR" sz="4800" dirty="0"/>
              <a:t> 15 </a:t>
            </a:r>
            <a:r>
              <a:rPr lang="fr-FR" sz="4800" dirty="0" err="1"/>
              <a:t>students</a:t>
            </a:r>
            <a:endParaRPr lang="fr-FR" sz="4800" dirty="0"/>
          </a:p>
        </p:txBody>
      </p:sp>
      <p:sp>
        <p:nvSpPr>
          <p:cNvPr id="5" name="Sous-titre 3"/>
          <p:cNvSpPr txBox="1">
            <a:spLocks/>
          </p:cNvSpPr>
          <p:nvPr/>
        </p:nvSpPr>
        <p:spPr>
          <a:xfrm>
            <a:off x="1001520" y="2859505"/>
            <a:ext cx="10374936" cy="116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200" b="1" dirty="0" err="1">
                <a:solidFill>
                  <a:srgbClr val="FF6600"/>
                </a:solidFill>
              </a:rPr>
              <a:t>Welcome</a:t>
            </a:r>
            <a:r>
              <a:rPr lang="fr-FR" sz="7200" b="1" dirty="0"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E5F4F7-3035-2765-CB32-D175A027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4E0E5-829B-EEEB-81B0-6DFAC493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7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bc36.com/5bf3dfaab85b53499eddebe6/Ilgz3hapRdOPfspZ5QAwFA/3ObB4KQxSdGt2CqPk3DG_Q-X-ray%20DEtector%20Technologie%20for%20Physics-mai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3"/>
          <p:cNvSpPr txBox="1">
            <a:spLocks/>
          </p:cNvSpPr>
          <p:nvPr/>
        </p:nvSpPr>
        <p:spPr>
          <a:xfrm>
            <a:off x="148903" y="2323070"/>
            <a:ext cx="11878340" cy="39129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Origin of </a:t>
            </a:r>
            <a:r>
              <a:rPr lang="fr-FR" b="1" dirty="0" err="1"/>
              <a:t>this</a:t>
            </a:r>
            <a:r>
              <a:rPr lang="fr-FR" b="1" dirty="0"/>
              <a:t> workshop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dirty="0"/>
              <a:t>In 2019 </a:t>
            </a:r>
            <a:r>
              <a:rPr lang="fr-FR" dirty="0" err="1"/>
              <a:t>funding</a:t>
            </a:r>
            <a:r>
              <a:rPr lang="fr-FR" dirty="0"/>
              <a:t> </a:t>
            </a:r>
            <a:r>
              <a:rPr lang="fr-FR" dirty="0" err="1"/>
              <a:t>request</a:t>
            </a:r>
            <a:r>
              <a:rPr lang="fr-FR" dirty="0"/>
              <a:t> at the french national </a:t>
            </a:r>
            <a:r>
              <a:rPr lang="fr-FR" dirty="0" err="1"/>
              <a:t>funding</a:t>
            </a:r>
            <a:r>
              <a:rPr lang="fr-FR" dirty="0"/>
              <a:t> </a:t>
            </a:r>
            <a:r>
              <a:rPr lang="fr-FR" dirty="0" err="1"/>
              <a:t>agency</a:t>
            </a:r>
            <a:r>
              <a:rPr lang="fr-FR" dirty="0"/>
              <a:t> (ANR) for Detector </a:t>
            </a:r>
            <a:r>
              <a:rPr lang="fr-FR" dirty="0" err="1"/>
              <a:t>Axion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Searches</a:t>
            </a:r>
            <a:r>
              <a:rPr lang="fr-FR" dirty="0"/>
              <a:t> (DALPS) for the </a:t>
            </a:r>
            <a:r>
              <a:rPr lang="fr-FR" dirty="0" err="1"/>
              <a:t>BabyIAXO</a:t>
            </a:r>
            <a:r>
              <a:rPr lang="fr-FR" dirty="0"/>
              <a:t> </a:t>
            </a:r>
            <a:r>
              <a:rPr lang="fr-FR" dirty="0" err="1"/>
              <a:t>experiment</a:t>
            </a:r>
            <a:endParaRPr lang="fr-FR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dirty="0"/>
              <a:t>DALPS: </a:t>
            </a:r>
            <a:r>
              <a:rPr lang="fr-FR" dirty="0" err="1"/>
              <a:t>development</a:t>
            </a:r>
            <a:r>
              <a:rPr lang="fr-FR" dirty="0"/>
              <a:t> and </a:t>
            </a:r>
            <a:r>
              <a:rPr lang="fr-FR" dirty="0" err="1"/>
              <a:t>comparison</a:t>
            </a:r>
            <a:r>
              <a:rPr lang="fr-FR" dirty="0"/>
              <a:t> of X-ray technologies (</a:t>
            </a:r>
            <a:r>
              <a:rPr lang="fr-FR" dirty="0" err="1"/>
              <a:t>Micromegas</a:t>
            </a:r>
            <a:r>
              <a:rPr lang="fr-FR" dirty="0"/>
              <a:t>, </a:t>
            </a:r>
            <a:r>
              <a:rPr lang="fr-FR" dirty="0" err="1"/>
              <a:t>Gridpix</a:t>
            </a:r>
            <a:r>
              <a:rPr lang="fr-FR" dirty="0"/>
              <a:t>, SDD, TES, MMC) for the </a:t>
            </a:r>
            <a:r>
              <a:rPr lang="fr-FR" dirty="0" err="1"/>
              <a:t>BabyIAXO</a:t>
            </a:r>
            <a:r>
              <a:rPr lang="fr-FR" dirty="0"/>
              <a:t> </a:t>
            </a:r>
            <a:r>
              <a:rPr lang="fr-FR" dirty="0" err="1"/>
              <a:t>experiment</a:t>
            </a:r>
            <a:endParaRPr lang="fr-FR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dirty="0"/>
              <a:t>Project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funded</a:t>
            </a:r>
            <a:r>
              <a:rPr lang="fr-FR" dirty="0"/>
              <a:t>. Kick-off meeting in 2020.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dirty="0" err="1"/>
              <a:t>Idea</a:t>
            </a:r>
            <a:r>
              <a:rPr lang="fr-FR" dirty="0"/>
              <a:t> of </a:t>
            </a:r>
            <a:r>
              <a:rPr lang="fr-FR" dirty="0" err="1"/>
              <a:t>gathering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X-ray detector experts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landscapes</a:t>
            </a:r>
            <a:r>
              <a:rPr lang="fr-FR" dirty="0"/>
              <a:t>: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, </a:t>
            </a:r>
            <a:r>
              <a:rPr lang="fr-FR" dirty="0" err="1"/>
              <a:t>astrophysics</a:t>
            </a:r>
            <a:r>
              <a:rPr lang="fr-FR" dirty="0"/>
              <a:t>, </a:t>
            </a:r>
            <a:r>
              <a:rPr lang="fr-FR" dirty="0" err="1"/>
              <a:t>synchroton</a:t>
            </a:r>
            <a:r>
              <a:rPr lang="fr-FR" dirty="0"/>
              <a:t> radiation, </a:t>
            </a:r>
            <a:r>
              <a:rPr lang="fr-FR" dirty="0" err="1"/>
              <a:t>medical</a:t>
            </a:r>
            <a:r>
              <a:rPr lang="fr-FR" dirty="0"/>
              <a:t> detectors and </a:t>
            </a:r>
            <a:r>
              <a:rPr lang="fr-FR" dirty="0" err="1"/>
              <a:t>nuclear</a:t>
            </a:r>
            <a:r>
              <a:rPr lang="fr-FR" dirty="0"/>
              <a:t> techniques</a:t>
            </a:r>
            <a:r>
              <a:rPr lang="fr-FR" dirty="0">
                <a:sym typeface="Wingdings" panose="05000000000000000000" pitchFamily="2" charset="2"/>
              </a:rPr>
              <a:t>  </a:t>
            </a:r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2-days transverse workshop </a:t>
            </a:r>
            <a:r>
              <a:rPr lang="fr-FR" dirty="0">
                <a:solidFill>
                  <a:srgbClr val="7030A0"/>
                </a:solidFill>
                <a:sym typeface="Wingdings" panose="05000000000000000000" pitchFamily="2" charset="2"/>
              </a:rPr>
              <a:t>@ SOLEIL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FF6600"/>
                </a:solidFill>
                <a:sym typeface="Wingdings" panose="05000000000000000000" pitchFamily="2" charset="2"/>
              </a:rPr>
              <a:t>Thanks</a:t>
            </a:r>
            <a:r>
              <a:rPr lang="fr-FR" b="1" dirty="0">
                <a:solidFill>
                  <a:srgbClr val="FF6600"/>
                </a:solidFill>
                <a:sym typeface="Wingdings" panose="05000000000000000000" pitchFamily="2" charset="2"/>
              </a:rPr>
              <a:t> to SOLEIL for all the organisation and for </a:t>
            </a:r>
            <a:r>
              <a:rPr lang="fr-FR" b="1" dirty="0" err="1">
                <a:solidFill>
                  <a:srgbClr val="FF6600"/>
                </a:solidFill>
                <a:sym typeface="Wingdings" panose="05000000000000000000" pitchFamily="2" charset="2"/>
              </a:rPr>
              <a:t>hosting</a:t>
            </a:r>
            <a:r>
              <a:rPr lang="fr-FR" b="1" dirty="0">
                <a:solidFill>
                  <a:srgbClr val="FF6600"/>
                </a:solidFill>
                <a:sym typeface="Wingdings" panose="05000000000000000000" pitchFamily="2" charset="2"/>
              </a:rPr>
              <a:t> us!</a:t>
            </a:r>
            <a:endParaRPr lang="fr-FR" b="1" dirty="0">
              <a:solidFill>
                <a:srgbClr val="FF66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8BF80-F912-EA6F-21AA-408280C5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C1149-AC64-516F-E14D-157F87AC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12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3"/>
          <p:cNvSpPr txBox="1">
            <a:spLocks/>
          </p:cNvSpPr>
          <p:nvPr/>
        </p:nvSpPr>
        <p:spPr>
          <a:xfrm>
            <a:off x="148903" y="2323070"/>
            <a:ext cx="11755394" cy="391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/>
              <a:t>Program of the workshop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800" dirty="0" err="1"/>
              <a:t>Overview</a:t>
            </a:r>
            <a:r>
              <a:rPr lang="fr-FR" sz="2800" dirty="0"/>
              <a:t> </a:t>
            </a:r>
            <a:r>
              <a:rPr lang="fr-FR" sz="2800" dirty="0" err="1"/>
              <a:t>talks</a:t>
            </a:r>
            <a:r>
              <a:rPr lang="fr-FR" sz="2800" dirty="0"/>
              <a:t>, </a:t>
            </a:r>
            <a:r>
              <a:rPr lang="fr-FR" sz="2800" dirty="0" err="1"/>
              <a:t>specific</a:t>
            </a:r>
            <a:r>
              <a:rPr lang="fr-FR" sz="2800" dirty="0"/>
              <a:t> </a:t>
            </a:r>
            <a:r>
              <a:rPr lang="fr-FR" sz="2800" dirty="0" err="1"/>
              <a:t>talks</a:t>
            </a:r>
            <a:r>
              <a:rPr lang="fr-FR" sz="2800" dirty="0"/>
              <a:t>, poster session, SOLEIL </a:t>
            </a:r>
            <a:r>
              <a:rPr lang="fr-FR" sz="2800" dirty="0" err="1"/>
              <a:t>visit</a:t>
            </a:r>
            <a:endParaRPr lang="fr-FR" sz="2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800" dirty="0"/>
              <a:t>Sessions: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fr-FR" sz="2400" dirty="0" err="1"/>
              <a:t>Detection</a:t>
            </a:r>
            <a:r>
              <a:rPr lang="fr-FR" sz="2400" dirty="0"/>
              <a:t> of rare </a:t>
            </a:r>
            <a:r>
              <a:rPr lang="fr-FR" sz="2400" dirty="0" err="1"/>
              <a:t>events</a:t>
            </a:r>
            <a:endParaRPr lang="fr-FR" sz="2400" dirty="0"/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fr-FR" sz="2400" dirty="0" err="1"/>
              <a:t>Space</a:t>
            </a:r>
            <a:r>
              <a:rPr lang="fr-FR" sz="2400" dirty="0"/>
              <a:t> applications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fr-FR" sz="2400" dirty="0" err="1"/>
              <a:t>Medical</a:t>
            </a:r>
            <a:r>
              <a:rPr lang="fr-FR" sz="2400" dirty="0"/>
              <a:t> and </a:t>
            </a:r>
            <a:r>
              <a:rPr lang="fr-FR" sz="2400" dirty="0" err="1"/>
              <a:t>industrial</a:t>
            </a:r>
            <a:r>
              <a:rPr lang="fr-FR" sz="2400" dirty="0"/>
              <a:t> applications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fr-FR" sz="2400" dirty="0"/>
              <a:t>X-ray </a:t>
            </a:r>
            <a:r>
              <a:rPr lang="fr-FR" sz="2400" dirty="0" err="1"/>
              <a:t>facilities</a:t>
            </a:r>
            <a:endParaRPr lang="fr-FR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800" dirty="0"/>
          </a:p>
          <a:p>
            <a:pPr algn="l"/>
            <a:endParaRPr lang="fr-FR" sz="2800" dirty="0"/>
          </a:p>
        </p:txBody>
      </p:sp>
      <p:pic>
        <p:nvPicPr>
          <p:cNvPr id="2" name="Picture 2" descr="http://img.sbc36.com/5bf3dfaab85b53499eddebe6/Ilgz3hapRdOPfspZ5QAwFA/3ObB4KQxSdGt2CqPk3DG_Q-X-ray%20DEtector%20Technologie%20for%20Physics-mailing.png">
            <a:extLst>
              <a:ext uri="{FF2B5EF4-FFF2-40B4-BE49-F238E27FC236}">
                <a16:creationId xmlns:a16="http://schemas.microsoft.com/office/drawing/2014/main" id="{D8D972C0-DD27-46D4-B913-275B1692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A58E2-1A64-268A-F431-F5AAF7BB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A496E-0537-2A75-71E6-6DAE0333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33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EAB0A4-AF92-1E99-105C-2757DE8C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51" y="2206758"/>
            <a:ext cx="5520919" cy="4481308"/>
          </a:xfrm>
          <a:prstGeom prst="rect">
            <a:avLst/>
          </a:prstGeom>
        </p:spPr>
      </p:pic>
      <p:pic>
        <p:nvPicPr>
          <p:cNvPr id="5" name="Picture 2" descr="http://img.sbc36.com/5bf3dfaab85b53499eddebe6/Ilgz3hapRdOPfspZ5QAwFA/3ObB4KQxSdGt2CqPk3DG_Q-X-ray%20DEtector%20Technologie%20for%20Physics-mailing.png">
            <a:extLst>
              <a:ext uri="{FF2B5EF4-FFF2-40B4-BE49-F238E27FC236}">
                <a16:creationId xmlns:a16="http://schemas.microsoft.com/office/drawing/2014/main" id="{B50DABCE-4CE1-4A5D-B5C9-A080A1E2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8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D18308-EEAD-2F67-F4B8-D616998F2F77}"/>
              </a:ext>
            </a:extLst>
          </p:cNvPr>
          <p:cNvSpPr txBox="1"/>
          <p:nvPr/>
        </p:nvSpPr>
        <p:spPr>
          <a:xfrm>
            <a:off x="1181819" y="1837426"/>
            <a:ext cx="311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Monday 05</a:t>
            </a:r>
            <a:r>
              <a:rPr lang="en-US" baseline="30000" dirty="0"/>
              <a:t>th</a:t>
            </a:r>
            <a:r>
              <a:rPr lang="en-US" dirty="0"/>
              <a:t> February morning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F47AA-A184-0B49-2AEB-D687FABDFCA6}"/>
              </a:ext>
            </a:extLst>
          </p:cNvPr>
          <p:cNvSpPr txBox="1"/>
          <p:nvPr/>
        </p:nvSpPr>
        <p:spPr>
          <a:xfrm>
            <a:off x="6533121" y="1837426"/>
            <a:ext cx="325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Monday 05</a:t>
            </a:r>
            <a:r>
              <a:rPr lang="en-US" baseline="30000" dirty="0"/>
              <a:t>th</a:t>
            </a:r>
            <a:r>
              <a:rPr lang="en-US" dirty="0"/>
              <a:t> February afternoon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5DA6A-43A1-D106-2D4E-C702BE1F6A7C}"/>
              </a:ext>
            </a:extLst>
          </p:cNvPr>
          <p:cNvSpPr txBox="1"/>
          <p:nvPr/>
        </p:nvSpPr>
        <p:spPr>
          <a:xfrm>
            <a:off x="6096000" y="6438097"/>
            <a:ext cx="4457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Dinner at SOLEIL at 19h00 </a:t>
            </a:r>
            <a:r>
              <a:rPr lang="en-US" sz="1600" i="1" dirty="0">
                <a:solidFill>
                  <a:srgbClr val="7030A0"/>
                </a:solidFill>
              </a:rPr>
              <a:t>(only registered people)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35B0369-7598-A058-6052-F5577660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352D5F-2B3B-E802-488F-4F692F08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5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6B15A-F75E-747F-E4E4-5D4BB63DD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23" y="2206758"/>
            <a:ext cx="4896612" cy="4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6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9B970-C1FC-10F5-D60F-1D8BC857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819D0-3E82-0797-7EB6-7F27C082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6</a:t>
            </a:fld>
            <a:endParaRPr lang="fr-FR"/>
          </a:p>
        </p:txBody>
      </p:sp>
      <p:pic>
        <p:nvPicPr>
          <p:cNvPr id="6" name="Picture 2" descr="http://img.sbc36.com/5bf3dfaab85b53499eddebe6/Ilgz3hapRdOPfspZ5QAwFA/3ObB4KQxSdGt2CqPk3DG_Q-X-ray%20DEtector%20Technologie%20for%20Physics-mailing.png">
            <a:extLst>
              <a:ext uri="{FF2B5EF4-FFF2-40B4-BE49-F238E27FC236}">
                <a16:creationId xmlns:a16="http://schemas.microsoft.com/office/drawing/2014/main" id="{5F7E9A0B-AF05-54E4-8917-5C046428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8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949CE-A726-7CF7-6486-2577F1EE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70" y="2135082"/>
            <a:ext cx="5165914" cy="4446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D054D-C278-372F-FFB4-88FCB39C558F}"/>
              </a:ext>
            </a:extLst>
          </p:cNvPr>
          <p:cNvSpPr txBox="1"/>
          <p:nvPr/>
        </p:nvSpPr>
        <p:spPr>
          <a:xfrm>
            <a:off x="1181819" y="183742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Tuesday 06</a:t>
            </a:r>
            <a:r>
              <a:rPr lang="en-US" baseline="30000" dirty="0"/>
              <a:t>th</a:t>
            </a:r>
            <a:r>
              <a:rPr lang="en-US" dirty="0"/>
              <a:t> February morning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8D945-9FAB-2111-96BD-3E7D4A68B98C}"/>
              </a:ext>
            </a:extLst>
          </p:cNvPr>
          <p:cNvSpPr txBox="1"/>
          <p:nvPr/>
        </p:nvSpPr>
        <p:spPr>
          <a:xfrm>
            <a:off x="7183226" y="1876160"/>
            <a:ext cx="324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Tuesday 06</a:t>
            </a:r>
            <a:r>
              <a:rPr lang="en-US" baseline="30000" dirty="0"/>
              <a:t>th</a:t>
            </a:r>
            <a:r>
              <a:rPr lang="en-US" dirty="0"/>
              <a:t> February afternoon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F78BF-E9DD-3D03-C76D-E8806F9E42E5}"/>
              </a:ext>
            </a:extLst>
          </p:cNvPr>
          <p:cNvSpPr txBox="1"/>
          <p:nvPr/>
        </p:nvSpPr>
        <p:spPr>
          <a:xfrm>
            <a:off x="6560909" y="4957465"/>
            <a:ext cx="224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16h45: End of the workshop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80D8D-1932-8157-6452-11D1C8559E35}"/>
              </a:ext>
            </a:extLst>
          </p:cNvPr>
          <p:cNvSpPr txBox="1"/>
          <p:nvPr/>
        </p:nvSpPr>
        <p:spPr>
          <a:xfrm>
            <a:off x="1381110" y="5023869"/>
            <a:ext cx="3510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Visit of beamlines / group of ~15 persons max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FC50B-09FB-05B8-C1E5-32015D063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128" y="2234248"/>
            <a:ext cx="5144929" cy="27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CA75A-92D7-9445-C734-337ECB80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9E63B-60EE-AB50-6A88-2838FA27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1" y="1825625"/>
            <a:ext cx="12066268" cy="466725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 session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  <a:r>
              <a:rPr kumimoji="0" lang="en-GB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February, </a:t>
            </a:r>
            <a:r>
              <a:rPr kumimoji="0" lang="en-GB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17h15-19h00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000" dirty="0">
                <a:latin typeface="Calibri" panose="020F0502020204030204"/>
              </a:rPr>
              <a:t>M. Andrae (SOLEIL): </a:t>
            </a:r>
            <a:r>
              <a:rPr lang="en-US" sz="2000" i="1" dirty="0">
                <a:latin typeface="Calibri" panose="020F0502020204030204"/>
              </a:rPr>
              <a:t>UFXC : A medium-sized photon counting pixel detector developed at SOLEIL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sz="2000" dirty="0">
                <a:latin typeface="Calibri" panose="020F0502020204030204"/>
              </a:rPr>
              <a:t>C. Forster (TUM): </a:t>
            </a:r>
            <a:r>
              <a:rPr lang="en-US" sz="2000" i="1" dirty="0">
                <a:latin typeface="Calibri" panose="020F0502020204030204"/>
              </a:rPr>
              <a:t>The TRISTAN Detector Upgrade for the KATRIN Experiment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Calibri" panose="020F0502020204030204"/>
              </a:rPr>
              <a:t>H. Gomez </a:t>
            </a:r>
            <a:r>
              <a:rPr lang="en-US" sz="2000" dirty="0" err="1">
                <a:latin typeface="Calibri" panose="020F0502020204030204"/>
              </a:rPr>
              <a:t>Maluenda</a:t>
            </a:r>
            <a:r>
              <a:rPr lang="en-US" sz="2000" dirty="0">
                <a:latin typeface="Calibri" panose="020F0502020204030204"/>
              </a:rPr>
              <a:t> (CEA): </a:t>
            </a:r>
            <a:r>
              <a:rPr lang="en-US" sz="2000" i="1" dirty="0">
                <a:latin typeface="Calibri" panose="020F0502020204030204"/>
              </a:rPr>
              <a:t>Automated X-ray calibration system for high granularity Micromegas detectors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Calibri" panose="020F0502020204030204"/>
              </a:rPr>
              <a:t>N. Goyal (SOLEIL): </a:t>
            </a:r>
            <a:r>
              <a:rPr lang="en-US" sz="2000" i="1" dirty="0">
                <a:latin typeface="Calibri" panose="020F0502020204030204"/>
              </a:rPr>
              <a:t>Development of MCP-based detection system for low energy beta decay experiment</a:t>
            </a:r>
            <a:r>
              <a:rPr lang="en-US" sz="2000" dirty="0">
                <a:latin typeface="Calibri" panose="020F0502020204030204"/>
              </a:rPr>
              <a:t>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Calibri" panose="020F0502020204030204"/>
              </a:rPr>
              <a:t>F.J. </a:t>
            </a:r>
            <a:r>
              <a:rPr lang="en-US" sz="2000" dirty="0" err="1">
                <a:latin typeface="Calibri" panose="020F0502020204030204"/>
              </a:rPr>
              <a:t>Iguaz</a:t>
            </a:r>
            <a:r>
              <a:rPr lang="en-US" sz="2000" dirty="0">
                <a:latin typeface="Calibri" panose="020F0502020204030204"/>
              </a:rPr>
              <a:t> (SOLEIL): </a:t>
            </a:r>
            <a:r>
              <a:rPr lang="en-US" sz="2000" i="1" dirty="0">
                <a:latin typeface="Calibri" panose="020F0502020204030204"/>
              </a:rPr>
              <a:t>DANTE: A digital pulse processor for XAFS and XRF experiments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Calibri" panose="020F0502020204030204"/>
              </a:rPr>
              <a:t>S. Kumar (GANIL): </a:t>
            </a:r>
            <a:r>
              <a:rPr lang="en-US" sz="2000" i="1" dirty="0">
                <a:latin typeface="Calibri" panose="020F0502020204030204"/>
              </a:rPr>
              <a:t>Development of an X-ray detection system for particle identification of Super Heavy nuclei</a:t>
            </a:r>
            <a:r>
              <a:rPr lang="en-US" sz="2000" dirty="0">
                <a:latin typeface="Calibri" panose="020F0502020204030204"/>
              </a:rPr>
              <a:t>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2000" dirty="0">
                <a:latin typeface="Calibri" panose="020F0502020204030204"/>
              </a:rPr>
              <a:t>A. </a:t>
            </a:r>
            <a:r>
              <a:rPr lang="en-GB" sz="2000" dirty="0" err="1">
                <a:latin typeface="Calibri" panose="020F0502020204030204"/>
              </a:rPr>
              <a:t>Meuris</a:t>
            </a:r>
            <a:r>
              <a:rPr lang="en-GB" sz="2000" dirty="0">
                <a:latin typeface="Calibri" panose="020F0502020204030204"/>
              </a:rPr>
              <a:t> (CEA): </a:t>
            </a:r>
            <a:r>
              <a:rPr lang="en-US" sz="2000" i="1" dirty="0">
                <a:latin typeface="Calibri" panose="020F0502020204030204"/>
              </a:rPr>
              <a:t>Characterization of the focal plane of the microchannel X-ray telescope at the metrology beamline of SOLEIL synchrotron for the space astronomy mission SVOM</a:t>
            </a:r>
            <a:endParaRPr lang="en-GB" sz="2000" i="1" dirty="0">
              <a:latin typeface="Calibri" panose="020F05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Calibri" panose="020F0502020204030204"/>
              </a:rPr>
              <a:t>F. Orsini (SPring-8): </a:t>
            </a:r>
            <a:r>
              <a:rPr lang="en-US" sz="2000" i="1" dirty="0">
                <a:latin typeface="Calibri" panose="020F0502020204030204"/>
              </a:rPr>
              <a:t>Development of CITIUS-20.2M for SACLA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Calibri" panose="020F0502020204030204"/>
              </a:rPr>
              <a:t>J. Schlegel (TUM): </a:t>
            </a:r>
            <a:r>
              <a:rPr lang="it-IT" sz="2000" i="1" dirty="0">
                <a:latin typeface="Calibri" panose="020F0502020204030204"/>
              </a:rPr>
              <a:t>ComPol - A Compton polarimeter in a Nanosat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latin typeface="Calibri" panose="020F0502020204030204"/>
              </a:rPr>
              <a:t>B. Singh (Punjab Univ): </a:t>
            </a:r>
            <a:r>
              <a:rPr lang="en-US" sz="2000" i="1" dirty="0">
                <a:latin typeface="Calibri" panose="020F0502020204030204"/>
              </a:rPr>
              <a:t>M X-ray Production Cross-Sections in 70Yb Induced by Nitrogen Ions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J.P. Ullo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Betea</a:t>
            </a:r>
            <a:r>
              <a:rPr lang="en-GB" sz="2000" dirty="0">
                <a:latin typeface="Calibri" panose="020F0502020204030204"/>
              </a:rPr>
              <a:t> (TUM)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TAXO: Low-Background Silicon Drift Detectors for IAXO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B08B3-00F3-28A2-DAEE-CE86900B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ED0A0C-2CAB-F35F-48F6-CFFEE0F9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7</a:t>
            </a:fld>
            <a:endParaRPr lang="fr-FR"/>
          </a:p>
        </p:txBody>
      </p:sp>
      <p:pic>
        <p:nvPicPr>
          <p:cNvPr id="6" name="Picture 2" descr="http://img.sbc36.com/5bf3dfaab85b53499eddebe6/Ilgz3hapRdOPfspZ5QAwFA/3ObB4KQxSdGt2CqPk3DG_Q-X-ray%20DEtector%20Technologie%20for%20Physics-mailing.png">
            <a:extLst>
              <a:ext uri="{FF2B5EF4-FFF2-40B4-BE49-F238E27FC236}">
                <a16:creationId xmlns:a16="http://schemas.microsoft.com/office/drawing/2014/main" id="{6C45F67A-D1A4-C2D8-0D29-A196C3B0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8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7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CA75A-92D7-9445-C734-337ECB80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9E63B-60EE-AB50-6A88-2838FA27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information: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Wear it all the time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please!</a:t>
            </a:r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allow you to have access to SOLEIL site &amp; to get your meal!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Meals:</a:t>
            </a:r>
            <a:r>
              <a:rPr lang="en-GB" dirty="0">
                <a:latin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</a:rPr>
              <a:t>Lunchs</a:t>
            </a:r>
            <a:r>
              <a:rPr lang="en-GB" dirty="0">
                <a:latin typeface="Calibri" panose="020F0502020204030204"/>
              </a:rPr>
              <a:t> &amp; conference dinner will be held at the restaurant.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WIFI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The login &amp; password are located </a:t>
            </a:r>
            <a:r>
              <a:rPr lang="en-GB" u="sng" dirty="0">
                <a:solidFill>
                  <a:prstClr val="black"/>
                </a:solidFill>
                <a:latin typeface="Calibri" panose="020F0502020204030204"/>
              </a:rPr>
              <a:t>behind your badge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rgbClr val="00B050"/>
                </a:solidFill>
                <a:latin typeface="Calibri" panose="020F0502020204030204"/>
              </a:rPr>
              <a:t>Amphitheatre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Please, </a:t>
            </a:r>
            <a:r>
              <a:rPr lang="en-GB" u="sng" dirty="0">
                <a:solidFill>
                  <a:prstClr val="black"/>
                </a:solidFill>
                <a:latin typeface="Calibri" panose="020F0502020204030204"/>
              </a:rPr>
              <a:t>no food, no liquids, no coffee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B08B3-00F3-28A2-DAEE-CE86900B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ED0A0C-2CAB-F35F-48F6-CFFEE0F9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http://img.sbc36.com/5bf3dfaab85b53499eddebe6/Ilgz3hapRdOPfspZ5QAwFA/3ObB4KQxSdGt2CqPk3DG_Q-X-ray%20DEtector%20Technologie%20for%20Physics-mailing.png">
            <a:extLst>
              <a:ext uri="{FF2B5EF4-FFF2-40B4-BE49-F238E27FC236}">
                <a16:creationId xmlns:a16="http://schemas.microsoft.com/office/drawing/2014/main" id="{6C45F67A-D1A4-C2D8-0D29-A196C3B0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8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4" descr="Une image contenant carte, capture d’écran&#10;&#10;Description générée automatiquement">
            <a:extLst>
              <a:ext uri="{FF2B5EF4-FFF2-40B4-BE49-F238E27FC236}">
                <a16:creationId xmlns:a16="http://schemas.microsoft.com/office/drawing/2014/main" id="{02205E28-4F1A-ED30-AE58-5A0CAD30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56" y="4521200"/>
            <a:ext cx="7286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1946230-EDC9-5F7E-6BFC-757FB1B6FCAD}"/>
              </a:ext>
            </a:extLst>
          </p:cNvPr>
          <p:cNvSpPr txBox="1"/>
          <p:nvPr/>
        </p:nvSpPr>
        <p:spPr>
          <a:xfrm>
            <a:off x="463466" y="4703057"/>
            <a:ext cx="42368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Special requests: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Please, </a:t>
            </a:r>
            <a:r>
              <a:rPr lang="en-GB" sz="2000" u="sng" dirty="0">
                <a:solidFill>
                  <a:prstClr val="black"/>
                </a:solidFill>
                <a:latin typeface="Calibri" panose="020F0502020204030204"/>
              </a:rPr>
              <a:t>contact us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(the organizers), or Camille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/>
              </a:rPr>
              <a:t>Enjommet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, or send an email to conference email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conf-xdep2024@synchrotron-soleil.fr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754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CA75A-92D7-9445-C734-337ECB80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9E63B-60EE-AB50-6A88-2838FA27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0663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SOLEIL beamline visits: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Schedule: </a:t>
            </a:r>
            <a:r>
              <a:rPr kumimoji="0" lang="en-GB" sz="2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Tomorrow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(Tuesday 6</a:t>
            </a:r>
            <a:r>
              <a:rPr kumimoji="0" lang="en-GB" sz="2800" i="0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Feb), </a:t>
            </a:r>
            <a:r>
              <a:rPr kumimoji="0" lang="en-GB" sz="2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lunch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(11h50 – 12h50)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SOLEIL communication group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introduction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 min) </a:t>
            </a:r>
            <a:r>
              <a:rPr kumimoji="0" lang="en-GB" sz="2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SOLEIL Amphitheatre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Visit of 1 beamline: </a:t>
            </a:r>
            <a:r>
              <a:rPr lang="en-GB" dirty="0">
                <a:latin typeface="Calibri" panose="020F0502020204030204"/>
              </a:rPr>
              <a:t>4 groups (15 people/max)</a:t>
            </a:r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Calibri" panose="020F0502020204030204"/>
              </a:rPr>
              <a:t>One beamline per group: METROLOGIE, PUMA, PROXIMA-2 &amp; SAMBA</a:t>
            </a:r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Calibri" panose="020F0502020204030204"/>
              </a:rPr>
              <a:t>Please, follow your group, not to get lost!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B08B3-00F3-28A2-DAEE-CE86900B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ED0A0C-2CAB-F35F-48F6-CFFEE0F9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DC2B-C527-478B-92F0-51409C0C11A2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2" descr="http://img.sbc36.com/5bf3dfaab85b53499eddebe6/Ilgz3hapRdOPfspZ5QAwFA/3ObB4KQxSdGt2CqPk3DG_Q-X-ray%20DEtector%20Technologie%20for%20Physics-mailing.png">
            <a:extLst>
              <a:ext uri="{FF2B5EF4-FFF2-40B4-BE49-F238E27FC236}">
                <a16:creationId xmlns:a16="http://schemas.microsoft.com/office/drawing/2014/main" id="{6C45F67A-D1A4-C2D8-0D29-A196C3B0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18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61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559</Words>
  <Application>Microsoft Office PowerPoint</Application>
  <PresentationFormat>Grand écran</PresentationFormat>
  <Paragraphs>66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FERRER RIBAS Esther</dc:creator>
  <cp:lastModifiedBy>FERRER RIBAS Esther</cp:lastModifiedBy>
  <cp:revision>23</cp:revision>
  <dcterms:created xsi:type="dcterms:W3CDTF">2024-01-29T16:24:29Z</dcterms:created>
  <dcterms:modified xsi:type="dcterms:W3CDTF">2024-02-02T09:29:37Z</dcterms:modified>
</cp:coreProperties>
</file>