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661" r:id="rId2"/>
    <p:sldMasterId id="2147483674" r:id="rId3"/>
    <p:sldMasterId id="2147483726" r:id="rId4"/>
    <p:sldMasterId id="2147483728" r:id="rId5"/>
    <p:sldMasterId id="2147483740" r:id="rId6"/>
  </p:sldMasterIdLst>
  <p:notesMasterIdLst>
    <p:notesMasterId r:id="rId41"/>
  </p:notesMasterIdLst>
  <p:handoutMasterIdLst>
    <p:handoutMasterId r:id="rId42"/>
  </p:handoutMasterIdLst>
  <p:sldIdLst>
    <p:sldId id="933" r:id="rId7"/>
    <p:sldId id="955" r:id="rId8"/>
    <p:sldId id="486" r:id="rId9"/>
    <p:sldId id="851" r:id="rId10"/>
    <p:sldId id="969" r:id="rId11"/>
    <p:sldId id="970" r:id="rId12"/>
    <p:sldId id="964" r:id="rId13"/>
    <p:sldId id="487" r:id="rId14"/>
    <p:sldId id="499" r:id="rId15"/>
    <p:sldId id="708" r:id="rId16"/>
    <p:sldId id="753" r:id="rId17"/>
    <p:sldId id="782" r:id="rId18"/>
    <p:sldId id="927" r:id="rId19"/>
    <p:sldId id="916" r:id="rId20"/>
    <p:sldId id="926" r:id="rId21"/>
    <p:sldId id="998" r:id="rId22"/>
    <p:sldId id="1003" r:id="rId23"/>
    <p:sldId id="1002" r:id="rId24"/>
    <p:sldId id="1000" r:id="rId25"/>
    <p:sldId id="1001" r:id="rId26"/>
    <p:sldId id="992" r:id="rId27"/>
    <p:sldId id="997" r:id="rId28"/>
    <p:sldId id="989" r:id="rId29"/>
    <p:sldId id="990" r:id="rId30"/>
    <p:sldId id="991" r:id="rId31"/>
    <p:sldId id="867" r:id="rId32"/>
    <p:sldId id="938" r:id="rId33"/>
    <p:sldId id="925" r:id="rId34"/>
    <p:sldId id="996" r:id="rId35"/>
    <p:sldId id="965" r:id="rId36"/>
    <p:sldId id="978" r:id="rId37"/>
    <p:sldId id="858" r:id="rId38"/>
    <p:sldId id="859" r:id="rId39"/>
    <p:sldId id="929" r:id="rId40"/>
  </p:sldIdLst>
  <p:sldSz cx="12192000" cy="6858000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6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EAEAEA"/>
    <a:srgbClr val="3333CC"/>
    <a:srgbClr val="FFFFFF"/>
    <a:srgbClr val="32946A"/>
    <a:srgbClr val="00FF00"/>
    <a:srgbClr val="3D3D3D"/>
    <a:srgbClr val="262699"/>
    <a:srgbClr val="FD3F0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3" autoAdjust="0"/>
    <p:restoredTop sz="97163" autoAdjust="0"/>
  </p:normalViewPr>
  <p:slideViewPr>
    <p:cSldViewPr>
      <p:cViewPr varScale="1">
        <p:scale>
          <a:sx n="110" d="100"/>
          <a:sy n="110" d="100"/>
        </p:scale>
        <p:origin x="588" y="102"/>
      </p:cViewPr>
      <p:guideLst>
        <p:guide orient="horz" pos="3566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305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.xml"/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t" anchorCtr="0" compatLnSpc="1">
            <a:prstTxWarp prst="textNoShape">
              <a:avLst/>
            </a:prstTxWarp>
          </a:bodyPr>
          <a:lstStyle>
            <a:lvl1pPr defTabSz="952405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6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t" anchorCtr="0" compatLnSpc="1">
            <a:prstTxWarp prst="textNoShape">
              <a:avLst/>
            </a:prstTxWarp>
          </a:bodyPr>
          <a:lstStyle>
            <a:lvl1pPr algn="r" defTabSz="952405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72185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b" anchorCtr="0" compatLnSpc="1">
            <a:prstTxWarp prst="textNoShape">
              <a:avLst/>
            </a:prstTxWarp>
          </a:bodyPr>
          <a:lstStyle>
            <a:lvl1pPr defTabSz="952405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6" y="972185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b" anchorCtr="0" compatLnSpc="1">
            <a:prstTxWarp prst="textNoShape">
              <a:avLst/>
            </a:prstTxWarp>
          </a:bodyPr>
          <a:lstStyle>
            <a:lvl1pPr algn="r" defTabSz="952405">
              <a:defRPr sz="1300">
                <a:latin typeface="Times New Roman" pitchFamily="18" charset="0"/>
              </a:defRPr>
            </a:lvl1pPr>
          </a:lstStyle>
          <a:p>
            <a:fld id="{91769603-7540-4CDD-B498-2A9F6690D450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12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t" anchorCtr="0" compatLnSpc="1">
            <a:prstTxWarp prst="textNoShape">
              <a:avLst/>
            </a:prstTxWarp>
          </a:bodyPr>
          <a:lstStyle>
            <a:lvl1pPr defTabSz="952405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6" y="1"/>
            <a:ext cx="30765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t" anchorCtr="0" compatLnSpc="1">
            <a:prstTxWarp prst="textNoShape">
              <a:avLst/>
            </a:prstTxWarp>
          </a:bodyPr>
          <a:lstStyle>
            <a:lvl1pPr algn="r" defTabSz="952405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9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6050" y="798513"/>
            <a:ext cx="6807200" cy="3829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9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7276"/>
            <a:ext cx="5207000" cy="46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34551"/>
            <a:ext cx="30765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b" anchorCtr="0" compatLnSpc="1">
            <a:prstTxWarp prst="textNoShape">
              <a:avLst/>
            </a:prstTxWarp>
          </a:bodyPr>
          <a:lstStyle>
            <a:lvl1pPr defTabSz="952405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6" y="9734551"/>
            <a:ext cx="30765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b" anchorCtr="0" compatLnSpc="1">
            <a:prstTxWarp prst="textNoShape">
              <a:avLst/>
            </a:prstTxWarp>
          </a:bodyPr>
          <a:lstStyle>
            <a:lvl1pPr algn="r" defTabSz="952405">
              <a:defRPr sz="1300">
                <a:latin typeface="Arial" charset="0"/>
              </a:defRPr>
            </a:lvl1pPr>
          </a:lstStyle>
          <a:p>
            <a:fld id="{392AE872-3A7C-480B-A140-845A0B17D9CF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269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89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94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57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0B73E-CB9C-4944-BB36-AF721E1976E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20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>
              <a:solidFill>
                <a:srgbClr val="FF0000"/>
              </a:solidFill>
              <a:highlight>
                <a:srgbClr val="00808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734C6-17F7-40A4-B546-B35B945C22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25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>
              <a:solidFill>
                <a:srgbClr val="FF0000"/>
              </a:solidFill>
              <a:highlight>
                <a:srgbClr val="00808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734C6-17F7-40A4-B546-B35B945C22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31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34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B22EE-28BC-294B-9FE4-8C09F2DAAA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719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6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21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74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83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59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61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34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1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3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0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198439"/>
            <a:ext cx="2743200" cy="59277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98439"/>
            <a:ext cx="80264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3817" y="198438"/>
            <a:ext cx="10363200" cy="381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10608733" y="6553200"/>
            <a:ext cx="1534584" cy="3048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de-DE" dirty="0" smtClean="0"/>
              <a:t>Titelmasterformat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27.01.2011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571858" y="6356351"/>
            <a:ext cx="504828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Kirchhoff-Institute for Physics, Heidelberg University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13C082A-9121-4FB3-8723-A89F5B86C313}" type="slidenum">
              <a:rPr lang="de-DE" smtClean="0">
                <a:solidFill>
                  <a:prstClr val="black"/>
                </a:solidFill>
              </a:rPr>
              <a:pPr/>
              <a:t>‹N°›</a:t>
            </a:fld>
            <a:endParaRPr lang="de-DE">
              <a:solidFill>
                <a:prstClr val="black"/>
              </a:solidFill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1296000" y="785794"/>
            <a:ext cx="9600000" cy="0"/>
          </a:xfrm>
          <a:prstGeom prst="line">
            <a:avLst/>
          </a:prstGeom>
          <a:ln w="508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advTm="2832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de-DE" dirty="0" smtClean="0"/>
              <a:t>Titelmasterformat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27.01.2011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571858" y="6356351"/>
            <a:ext cx="504828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Kirchhoff-Institute for Physics, Heidelberg University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13C082A-9121-4FB3-8723-A89F5B86C313}" type="slidenum">
              <a:rPr lang="de-DE" smtClean="0">
                <a:solidFill>
                  <a:prstClr val="black"/>
                </a:solidFill>
              </a:rPr>
              <a:pPr/>
              <a:t>‹N°›</a:t>
            </a:fld>
            <a:endParaRPr lang="de-DE">
              <a:solidFill>
                <a:prstClr val="black"/>
              </a:solidFill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1296000" y="785794"/>
            <a:ext cx="9600000" cy="0"/>
          </a:xfrm>
          <a:prstGeom prst="line">
            <a:avLst/>
          </a:prstGeom>
          <a:ln w="508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000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de-DE" dirty="0" smtClean="0"/>
              <a:t>Titelmasterformat</a:t>
            </a:r>
            <a:endParaRPr lang="de-DE" dirty="0"/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1296000" y="726802"/>
            <a:ext cx="9600000" cy="0"/>
          </a:xfrm>
          <a:prstGeom prst="line">
            <a:avLst/>
          </a:prstGeom>
          <a:ln w="508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18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29167" y="6598801"/>
            <a:ext cx="489373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de-DE" sz="800" dirty="0">
                <a:solidFill>
                  <a:srgbClr val="000000"/>
                </a:solidFill>
              </a:rPr>
              <a:t>KIT – </a:t>
            </a:r>
            <a:r>
              <a:rPr lang="en-US" altLang="de-DE" sz="800" dirty="0" smtClean="0">
                <a:solidFill>
                  <a:srgbClr val="000000"/>
                </a:solidFill>
              </a:rPr>
              <a:t> The Research University in the </a:t>
            </a:r>
            <a:r>
              <a:rPr lang="en-US" altLang="de-DE" sz="800" dirty="0">
                <a:solidFill>
                  <a:srgbClr val="000000"/>
                </a:solidFill>
              </a:rPr>
              <a:t>Helmholtz Association</a:t>
            </a:r>
            <a:r>
              <a:rPr lang="de-DE" altLang="de-DE" sz="800" dirty="0">
                <a:solidFill>
                  <a:srgbClr val="000000"/>
                </a:solidFill>
              </a:rPr>
              <a:t> </a:t>
            </a:r>
            <a:endParaRPr lang="en-US" altLang="de-DE" sz="800" dirty="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514352" y="3289401"/>
            <a:ext cx="6049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 sz="1000" dirty="0" smtClean="0">
              <a:solidFill>
                <a:srgbClr val="FFFFFF"/>
              </a:solidFill>
            </a:endParaRPr>
          </a:p>
          <a:p>
            <a:pPr eaLnBrk="1" hangingPunct="1"/>
            <a:endParaRPr lang="de-DE" altLang="de-DE" sz="1000" dirty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9757834" y="6497639"/>
            <a:ext cx="230293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rgbClr val="FFFFFF"/>
                </a:solidFill>
                <a:latin typeface="Arial" charset="0"/>
              </a:rPr>
              <a:t>www.kit.edu</a:t>
            </a:r>
          </a:p>
        </p:txBody>
      </p:sp>
      <p:pic>
        <p:nvPicPr>
          <p:cNvPr id="26640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333376"/>
            <a:ext cx="2159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600" y="6382800"/>
            <a:ext cx="624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12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B048A-BE43-4B2C-86D4-158ABE1766B8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05.02.2024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6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073C-0E08-449C-A19B-5CA9470AE454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05.02.2024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5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2817" y="1198563"/>
            <a:ext cx="5469467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5484" y="1198563"/>
            <a:ext cx="5469467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259D3-E13F-4716-8DCE-AE2F8587B726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05.02.2024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83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>
                <a:solidFill>
                  <a:srgbClr val="000000"/>
                </a:solidFill>
              </a:rPr>
              <a:t>Prof. Max Mustermann - Title</a:t>
            </a:r>
          </a:p>
        </p:txBody>
      </p:sp>
      <p:sp>
        <p:nvSpPr>
          <p:cNvPr id="8" name="Datumsplatzhalter 9"/>
          <p:cNvSpPr>
            <a:spLocks noGrp="1"/>
          </p:cNvSpPr>
          <p:nvPr>
            <p:ph type="dt" sz="half" idx="11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F5892-6737-42F1-A80B-E53B7AE92043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05.02.2024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52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>
                <a:solidFill>
                  <a:srgbClr val="000000"/>
                </a:solidFill>
              </a:rPr>
              <a:t>Prof. Max Mustermann - Title</a:t>
            </a:r>
          </a:p>
        </p:txBody>
      </p:sp>
      <p:sp>
        <p:nvSpPr>
          <p:cNvPr id="4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00441-755C-4787-AFFB-F34894DC5D84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05.02.2024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3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>
                <a:solidFill>
                  <a:srgbClr val="000000"/>
                </a:solidFill>
              </a:rPr>
              <a:t>Prof. Max Mustermann - Title</a:t>
            </a:r>
          </a:p>
        </p:txBody>
      </p:sp>
      <p:sp>
        <p:nvSpPr>
          <p:cNvPr id="3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AD1D6-C209-4937-9344-D453C1DB59A4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05.02.2024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140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>
                <a:solidFill>
                  <a:srgbClr val="000000"/>
                </a:solidFill>
              </a:rPr>
              <a:t>Prof. Max Mustermann - Title</a:t>
            </a:r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E16C4-79B5-4CCD-9BE7-D0FC42B32989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05.02.2024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98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>
                <a:solidFill>
                  <a:srgbClr val="000000"/>
                </a:solidFill>
              </a:rPr>
              <a:t>Prof. Max Mustermann - Title</a:t>
            </a:r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95827-6224-4570-B3E0-C448CE9AB11A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05.02.2024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76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>
                <a:solidFill>
                  <a:srgbClr val="000000"/>
                </a:solidFill>
              </a:rPr>
              <a:t>Prof. Max Mustermann - Title</a:t>
            </a:r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71321-24A7-4C86-9B2D-07409676CE90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05.02.2024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649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79418" y="333375"/>
            <a:ext cx="2785533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20700" y="333375"/>
            <a:ext cx="8155517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>
                <a:solidFill>
                  <a:srgbClr val="000000"/>
                </a:solidFill>
              </a:rPr>
              <a:t>Prof. Max Mustermann - Title</a:t>
            </a:r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6C0C9-FF0A-496C-A493-0CBBCA7B95F1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05.02.2024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599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0000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de-DE" dirty="0"/>
              <a:t>Titelmasterformat</a:t>
            </a: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1296000" y="726802"/>
            <a:ext cx="9600000" cy="0"/>
          </a:xfrm>
          <a:prstGeom prst="line">
            <a:avLst/>
          </a:prstGeom>
          <a:ln w="508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21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2832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200" y="685800"/>
            <a:ext cx="105664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19200" y="169864"/>
            <a:ext cx="965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 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914400" y="152401"/>
            <a:ext cx="995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 sz="20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903817" y="198438"/>
            <a:ext cx="1036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608733" y="6553200"/>
            <a:ext cx="153458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4D4D4D"/>
                </a:solidFill>
                <a:latin typeface="Arial" charset="0"/>
              </a:defRPr>
            </a:lvl1pPr>
          </a:lstStyle>
          <a:p>
            <a:r>
              <a:rPr lang="de-DE"/>
              <a:t>ANKA 2010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Tm="2832">
    <p:zoom/>
  </p:transition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72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0701" y="333376"/>
            <a:ext cx="921596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818" y="1198563"/>
            <a:ext cx="1114213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text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8015818" y="6453188"/>
            <a:ext cx="364913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900" dirty="0" smtClean="0">
                <a:solidFill>
                  <a:srgbClr val="000000"/>
                </a:solidFill>
              </a:rPr>
              <a:t>IPE - EMS</a:t>
            </a:r>
            <a:endParaRPr lang="en-US" altLang="de-DE" sz="900" dirty="0">
              <a:solidFill>
                <a:srgbClr val="000000"/>
              </a:solidFill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334434" y="6445250"/>
            <a:ext cx="43391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A2177219-4D79-4D82-A800-567BDD8316C6}" type="slidenum">
              <a:rPr lang="de-DE" sz="900" b="1">
                <a:solidFill>
                  <a:srgbClr val="000000"/>
                </a:solidFill>
                <a:latin typeface="Arial" charset="0"/>
              </a:rPr>
              <a:pPr>
                <a:spcBef>
                  <a:spcPct val="50000"/>
                </a:spcBef>
                <a:defRPr/>
              </a:pPr>
              <a:t>‹N°›</a:t>
            </a:fld>
            <a:endParaRPr lang="de-DE" sz="9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69067" y="6445251"/>
            <a:ext cx="56642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endParaRPr lang="en-US" altLang="de-DE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37" name="Picture 9" descr="KITlogo_4c_fruti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1" y="341313"/>
            <a:ext cx="1445684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9B90C-F1F4-41D2-8EEE-A2460906CE98}" type="datetime1">
              <a:rPr lang="de-DE" smtClean="0">
                <a:solidFill>
                  <a:srgbClr val="000000">
                    <a:tint val="75000"/>
                  </a:srgbClr>
                </a:solidFill>
                <a:latin typeface="Arial" pitchFamily="34" charset="0"/>
              </a:rPr>
              <a:pPr/>
              <a:t>05.02.2024</a:t>
            </a:fld>
            <a:endParaRPr lang="de-DE" dirty="0">
              <a:solidFill>
                <a:srgbClr val="000000">
                  <a:tint val="75000"/>
                </a:srgb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45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513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0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hyperlink" Target="https://arxiv.org/abs/2010.15348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2010.15348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NULL"/><Relationship Id="rId2" Type="http://schemas.openxmlformats.org/officeDocument/2006/relationships/hyperlink" Target="https://arxiv.org/abs/2010.1534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4.wdp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tiff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microsoft.com/office/2007/relationships/hdphoto" Target="../media/hdphoto6.wdp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59696" y="518190"/>
            <a:ext cx="7824192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de-DE" sz="4800" dirty="0" smtClean="0">
                <a:solidFill>
                  <a:srgbClr val="3333CC"/>
                </a:solidFill>
                <a:latin typeface="Calibri" pitchFamily="34" charset="0"/>
              </a:rPr>
              <a:t>Magnetic Micro-Calorimeters</a:t>
            </a:r>
            <a:r>
              <a:rPr lang="de-DE" sz="4400" dirty="0" smtClean="0">
                <a:solidFill>
                  <a:srgbClr val="3333CC"/>
                </a:solidFill>
                <a:latin typeface="Calibri" pitchFamily="34" charset="0"/>
              </a:rPr>
              <a:t/>
            </a:r>
            <a:br>
              <a:rPr lang="de-DE" sz="4400" dirty="0" smtClean="0">
                <a:solidFill>
                  <a:srgbClr val="3333CC"/>
                </a:solidFill>
                <a:latin typeface="Calibri" pitchFamily="34" charset="0"/>
              </a:rPr>
            </a:br>
            <a:endParaRPr lang="de-DE" sz="1100" dirty="0">
              <a:solidFill>
                <a:srgbClr val="3333CC"/>
              </a:solidFill>
              <a:latin typeface="Calibri" pitchFamily="34" charset="0"/>
            </a:endParaRPr>
          </a:p>
          <a:p>
            <a:pPr algn="r"/>
            <a:r>
              <a:rPr lang="de-DE" sz="4400" dirty="0" smtClean="0">
                <a:solidFill>
                  <a:srgbClr val="3333CC"/>
                </a:solidFill>
                <a:latin typeface="Calibri" pitchFamily="34" charset="0"/>
              </a:rPr>
              <a:t>for Baby-IAXO and </a:t>
            </a:r>
          </a:p>
          <a:p>
            <a:pPr algn="r"/>
            <a:r>
              <a:rPr lang="de-DE" sz="4400" dirty="0" smtClean="0">
                <a:solidFill>
                  <a:srgbClr val="3333CC"/>
                </a:solidFill>
                <a:latin typeface="Calibri" pitchFamily="34" charset="0"/>
              </a:rPr>
              <a:t>hi-res x-ray spectroscopy</a:t>
            </a:r>
            <a:endParaRPr lang="de-DE" sz="4400" dirty="0">
              <a:solidFill>
                <a:srgbClr val="3333CC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7928" y="3164775"/>
            <a:ext cx="5760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 smtClean="0">
                <a:solidFill>
                  <a:srgbClr val="3333CC"/>
                </a:solidFill>
                <a:latin typeface="Calibri" panose="020F0502020204030204" pitchFamily="34" charset="0"/>
              </a:rPr>
              <a:t>Loredana Gastaldo, Andreas Fleischmann and a large team at</a:t>
            </a:r>
          </a:p>
          <a:p>
            <a:pPr algn="r"/>
            <a:endParaRPr lang="de-DE" sz="2400" dirty="0" smtClean="0">
              <a:solidFill>
                <a:srgbClr val="3333CC"/>
              </a:solidFill>
              <a:latin typeface="Calibri" panose="020F0502020204030204" pitchFamily="34" charset="0"/>
            </a:endParaRPr>
          </a:p>
          <a:p>
            <a:pPr algn="r"/>
            <a:r>
              <a:rPr lang="de-DE" sz="2400" dirty="0" smtClean="0">
                <a:solidFill>
                  <a:srgbClr val="3333CC"/>
                </a:solidFill>
                <a:latin typeface="Calibri" panose="020F0502020204030204" pitchFamily="34" charset="0"/>
              </a:rPr>
              <a:t>Heidelberg University</a:t>
            </a:r>
          </a:p>
        </p:txBody>
      </p:sp>
      <p:pic>
        <p:nvPicPr>
          <p:cNvPr id="25" name="Picture 5" descr="Unilogo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880" y="836712"/>
            <a:ext cx="6608768" cy="642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7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84" y="913031"/>
            <a:ext cx="3436116" cy="45985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31" y="1416099"/>
            <a:ext cx="3446904" cy="32541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8438"/>
            <a:ext cx="9144000" cy="381000"/>
          </a:xfrm>
        </p:spPr>
        <p:txBody>
          <a:bodyPr/>
          <a:lstStyle/>
          <a:p>
            <a:r>
              <a:rPr lang="de-DE" dirty="0">
                <a:latin typeface="Calibri" pitchFamily="34" charset="0"/>
              </a:rPr>
              <a:t>first 1×8 array for soft x-rays</a:t>
            </a:r>
            <a:endParaRPr lang="de-DE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672064" y="5733256"/>
            <a:ext cx="271464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C0000"/>
                </a:solidFill>
                <a:latin typeface="Symbol" pitchFamily="18" charset="2"/>
              </a:rPr>
              <a:t>D</a:t>
            </a:r>
            <a:r>
              <a:rPr lang="de-DE" i="1" dirty="0">
                <a:solidFill>
                  <a:srgbClr val="CC0000"/>
                </a:solidFill>
              </a:rPr>
              <a:t>E</a:t>
            </a:r>
            <a:r>
              <a:rPr lang="de-DE" baseline="-25000" dirty="0">
                <a:solidFill>
                  <a:srgbClr val="CC0000"/>
                </a:solidFill>
              </a:rPr>
              <a:t>FWHM</a:t>
            </a:r>
            <a:r>
              <a:rPr lang="de-DE" dirty="0">
                <a:solidFill>
                  <a:srgbClr val="CC0000"/>
                </a:solidFill>
              </a:rPr>
              <a:t> = 1.6 eV  @  6 </a:t>
            </a:r>
            <a:r>
              <a:rPr lang="de-DE" dirty="0" err="1">
                <a:solidFill>
                  <a:srgbClr val="CC0000"/>
                </a:solidFill>
              </a:rPr>
              <a:t>keV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2855640" y="4941168"/>
            <a:ext cx="271464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C0000"/>
                </a:solidFill>
                <a:latin typeface="Symbol" pitchFamily="18" charset="2"/>
              </a:rPr>
              <a:t>D</a:t>
            </a:r>
            <a:r>
              <a:rPr lang="de-DE" i="1" dirty="0">
                <a:solidFill>
                  <a:srgbClr val="CC0000"/>
                </a:solidFill>
              </a:rPr>
              <a:t>E</a:t>
            </a:r>
            <a:r>
              <a:rPr lang="de-DE" baseline="-25000" dirty="0">
                <a:solidFill>
                  <a:srgbClr val="CC0000"/>
                </a:solidFill>
              </a:rPr>
              <a:t>FWHM</a:t>
            </a:r>
            <a:r>
              <a:rPr lang="de-DE" dirty="0">
                <a:solidFill>
                  <a:srgbClr val="CC0000"/>
                </a:solidFill>
              </a:rPr>
              <a:t> = 1.5 eV  @  0 </a:t>
            </a:r>
            <a:r>
              <a:rPr lang="de-DE" dirty="0" err="1">
                <a:solidFill>
                  <a:srgbClr val="CC0000"/>
                </a:solidFill>
              </a:rPr>
              <a:t>keV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8760296" y="1196752"/>
            <a:ext cx="704856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b="1" baseline="30000" dirty="0">
                <a:solidFill>
                  <a:srgbClr val="CC0000"/>
                </a:solidFill>
                <a:latin typeface="+mj-lt"/>
              </a:rPr>
              <a:t>55</a:t>
            </a:r>
            <a:r>
              <a:rPr lang="de-DE" b="1" dirty="0">
                <a:solidFill>
                  <a:srgbClr val="CC0000"/>
                </a:solidFill>
                <a:latin typeface="+mj-lt"/>
              </a:rPr>
              <a:t>Mn</a:t>
            </a:r>
          </a:p>
        </p:txBody>
      </p:sp>
      <p:sp>
        <p:nvSpPr>
          <p:cNvPr id="14" name="Textfeld 15"/>
          <p:cNvSpPr txBox="1"/>
          <p:nvPr/>
        </p:nvSpPr>
        <p:spPr>
          <a:xfrm>
            <a:off x="1524000" y="6316578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1950" eaLnBrk="0" hangingPunct="0">
              <a:spcBef>
                <a:spcPct val="50000"/>
              </a:spcBef>
            </a:pP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Defines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state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-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of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-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the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-art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together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with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TES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from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NIST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and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NASA</a:t>
            </a:r>
            <a:r>
              <a:rPr lang="de-DE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  <a:p>
            <a:pPr algn="ctr" defTabSz="361950" eaLnBrk="0" hangingPunct="0">
              <a:spcBef>
                <a:spcPct val="50000"/>
              </a:spcBef>
            </a:pPr>
            <a:r>
              <a:rPr lang="de-DE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366829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524000" y="1590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8×8 arrays of maXs-1/20/30/200 </a:t>
            </a:r>
          </a:p>
        </p:txBody>
      </p:sp>
      <p:pic>
        <p:nvPicPr>
          <p:cNvPr id="2050" name="Picture 2" descr="D:\andreas\veroeffentlichungen\2014_Shanghai\maXs-30_wafer_bw.png"/>
          <p:cNvPicPr>
            <a:picLocks noChangeAspect="1" noChangeArrowheads="1"/>
          </p:cNvPicPr>
          <p:nvPr/>
        </p:nvPicPr>
        <p:blipFill>
          <a:blip r:embed="rId2" cstate="print"/>
          <a:srcRect l="26527" t="4478" r="3441" b="2985"/>
          <a:stretch>
            <a:fillRect/>
          </a:stretch>
        </p:blipFill>
        <p:spPr bwMode="auto">
          <a:xfrm>
            <a:off x="2783632" y="4797152"/>
            <a:ext cx="2664296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andreas\projekte\BMBF_2014_maXs_at_CRYRING\MaXs30_v2_small_for_talk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2" y="1916832"/>
            <a:ext cx="266429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2" descr="IMG_0981_black_and_white_and_colored_cryostat"/>
          <p:cNvPicPr/>
          <p:nvPr/>
        </p:nvPicPr>
        <p:blipFill>
          <a:blip r:embed="rId4" cstate="print">
            <a:lum bright="7000"/>
          </a:blip>
          <a:srcRect/>
          <a:stretch>
            <a:fillRect/>
          </a:stretch>
        </p:blipFill>
        <p:spPr bwMode="auto">
          <a:xfrm>
            <a:off x="5790408" y="1916832"/>
            <a:ext cx="3545952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503712" y="2924945"/>
            <a:ext cx="1296144" cy="58477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b="1" dirty="0">
                <a:solidFill>
                  <a:srgbClr val="C00000"/>
                </a:solidFill>
                <a:latin typeface="Calibri" pitchFamily="34" charset="0"/>
              </a:rPr>
              <a:t>1.2/2/4/8 mm</a:t>
            </a:r>
          </a:p>
        </p:txBody>
      </p:sp>
      <p:cxnSp>
        <p:nvCxnSpPr>
          <p:cNvPr id="10" name="Straight Connector 4"/>
          <p:cNvCxnSpPr/>
          <p:nvPr/>
        </p:nvCxnSpPr>
        <p:spPr>
          <a:xfrm>
            <a:off x="3409850" y="3251143"/>
            <a:ext cx="1368152" cy="0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168008" y="3501008"/>
            <a:ext cx="24482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b="1" dirty="0">
                <a:solidFill>
                  <a:schemeClr val="accent6"/>
                </a:solidFill>
                <a:latin typeface="Calibri" pitchFamily="34" charset="0"/>
              </a:rPr>
              <a:t>Dry </a:t>
            </a:r>
            <a:r>
              <a:rPr lang="de-DE" b="1" dirty="0" err="1">
                <a:solidFill>
                  <a:schemeClr val="accent6"/>
                </a:solidFill>
                <a:latin typeface="Calibri" pitchFamily="34" charset="0"/>
              </a:rPr>
              <a:t>dilution</a:t>
            </a:r>
            <a:r>
              <a:rPr lang="de-DE" b="1" dirty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b="1" dirty="0" err="1">
                <a:solidFill>
                  <a:schemeClr val="accent6"/>
                </a:solidFill>
                <a:latin typeface="Calibri" pitchFamily="34" charset="0"/>
              </a:rPr>
              <a:t>fridge</a:t>
            </a:r>
            <a:endParaRPr lang="de-DE" b="1" dirty="0">
              <a:solidFill>
                <a:schemeClr val="accent6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de-DE" dirty="0">
                <a:solidFill>
                  <a:schemeClr val="accent6"/>
                </a:solidFill>
                <a:latin typeface="Calibri" pitchFamily="34" charset="0"/>
              </a:rPr>
              <a:t>(</a:t>
            </a:r>
            <a:r>
              <a:rPr lang="de-DE" dirty="0" err="1">
                <a:solidFill>
                  <a:schemeClr val="accent6"/>
                </a:solidFill>
                <a:latin typeface="Calibri" pitchFamily="34" charset="0"/>
              </a:rPr>
              <a:t>Bluefors</a:t>
            </a:r>
            <a:r>
              <a:rPr lang="de-DE" dirty="0">
                <a:solidFill>
                  <a:schemeClr val="accent6"/>
                </a:solidFill>
                <a:latin typeface="Calibri" pitchFamily="34" charset="0"/>
              </a:rPr>
              <a:t>, FI)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2351584" y="1039088"/>
                <a:ext cx="8064896" cy="746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61950" indent="180975" defTabSz="180975"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en-US" sz="1800" b="1" dirty="0">
                    <a:solidFill>
                      <a:srgbClr val="C00000"/>
                    </a:solidFill>
                    <a:latin typeface="Calibri" pitchFamily="34" charset="0"/>
                  </a:rPr>
                  <a:t>8 </a:t>
                </a:r>
                <a:r>
                  <a:rPr lang="de-DE" sz="1800" b="1" dirty="0">
                    <a:solidFill>
                      <a:srgbClr val="C00000"/>
                    </a:solidFill>
                    <a:latin typeface="Calibri" pitchFamily="34" charset="0"/>
                  </a:rPr>
                  <a:t>× 8 </a:t>
                </a:r>
                <a:r>
                  <a:rPr lang="de-DE" sz="1800" b="1" dirty="0" err="1">
                    <a:solidFill>
                      <a:srgbClr val="C00000"/>
                    </a:solidFill>
                    <a:latin typeface="Calibri" pitchFamily="34" charset="0"/>
                  </a:rPr>
                  <a:t>pixels</a:t>
                </a:r>
                <a:r>
                  <a:rPr lang="de-DE" sz="1800" b="1" dirty="0">
                    <a:solidFill>
                      <a:srgbClr val="C00000"/>
                    </a:solidFill>
                    <a:latin typeface="Calibri" pitchFamily="34" charset="0"/>
                  </a:rPr>
                  <a:t> </a:t>
                </a:r>
                <a:r>
                  <a:rPr lang="de-DE" sz="1800" dirty="0" err="1">
                    <a:solidFill>
                      <a:srgbClr val="C00000"/>
                    </a:solidFill>
                    <a:latin typeface="Calibri" pitchFamily="34" charset="0"/>
                  </a:rPr>
                  <a:t>for</a:t>
                </a:r>
                <a:r>
                  <a:rPr lang="de-DE" sz="1800" dirty="0">
                    <a:solidFill>
                      <a:srgbClr val="C00000"/>
                    </a:solidFill>
                    <a:latin typeface="Calibri" pitchFamily="34" charset="0"/>
                  </a:rPr>
                  <a:t> </a:t>
                </a:r>
                <a:r>
                  <a:rPr lang="de-DE" sz="1800" dirty="0" err="1">
                    <a:solidFill>
                      <a:srgbClr val="C00000"/>
                    </a:solidFill>
                    <a:latin typeface="Calibri" pitchFamily="34" charset="0"/>
                  </a:rPr>
                  <a:t>photons</a:t>
                </a:r>
                <a:r>
                  <a:rPr lang="de-DE" sz="1800" dirty="0">
                    <a:solidFill>
                      <a:srgbClr val="C00000"/>
                    </a:solidFill>
                    <a:latin typeface="Calibri" pitchFamily="34" charset="0"/>
                  </a:rPr>
                  <a:t> </a:t>
                </a:r>
                <a:r>
                  <a:rPr lang="de-DE" sz="1800" dirty="0" err="1">
                    <a:solidFill>
                      <a:srgbClr val="C00000"/>
                    </a:solidFill>
                    <a:latin typeface="Calibri" pitchFamily="34" charset="0"/>
                  </a:rPr>
                  <a:t>up</a:t>
                </a:r>
                <a:r>
                  <a:rPr lang="de-DE" sz="1800" dirty="0">
                    <a:solidFill>
                      <a:srgbClr val="C00000"/>
                    </a:solidFill>
                    <a:latin typeface="Calibri" pitchFamily="34" charset="0"/>
                  </a:rPr>
                  <a:t> </a:t>
                </a:r>
                <a:r>
                  <a:rPr lang="de-DE" sz="1800" dirty="0" err="1">
                    <a:solidFill>
                      <a:srgbClr val="C00000"/>
                    </a:solidFill>
                    <a:latin typeface="Calibri" pitchFamily="34" charset="0"/>
                  </a:rPr>
                  <a:t>to</a:t>
                </a:r>
                <a:r>
                  <a:rPr lang="de-DE" sz="1800" dirty="0">
                    <a:solidFill>
                      <a:srgbClr val="C00000"/>
                    </a:solidFill>
                    <a:latin typeface="Calibri" pitchFamily="34" charset="0"/>
                  </a:rPr>
                  <a:t> </a:t>
                </a:r>
                <a:r>
                  <a:rPr lang="de-DE" sz="1800" b="1" dirty="0">
                    <a:solidFill>
                      <a:srgbClr val="C00000"/>
                    </a:solidFill>
                    <a:latin typeface="Calibri" pitchFamily="34" charset="0"/>
                  </a:rPr>
                  <a:t>1/20/30/200 </a:t>
                </a:r>
                <a:r>
                  <a:rPr lang="de-DE" sz="1800" b="1" dirty="0" err="1">
                    <a:solidFill>
                      <a:srgbClr val="C00000"/>
                    </a:solidFill>
                    <a:latin typeface="Calibri" pitchFamily="34" charset="0"/>
                  </a:rPr>
                  <a:t>keV</a:t>
                </a:r>
                <a:r>
                  <a:rPr lang="de-DE" sz="1800" b="1" dirty="0">
                    <a:solidFill>
                      <a:srgbClr val="C00000"/>
                    </a:solidFill>
                    <a:latin typeface="Calibri" pitchFamily="34" charset="0"/>
                  </a:rPr>
                  <a:t> </a:t>
                </a:r>
                <a:r>
                  <a:rPr lang="de-DE" sz="1800" dirty="0" err="1">
                    <a:solidFill>
                      <a:srgbClr val="C00000"/>
                    </a:solidFill>
                    <a:latin typeface="Calibri" pitchFamily="34" charset="0"/>
                  </a:rPr>
                  <a:t>with</a:t>
                </a:r>
                <a:r>
                  <a:rPr lang="de-DE" sz="1800" dirty="0">
                    <a:solidFill>
                      <a:srgbClr val="C00000"/>
                    </a:solidFill>
                    <a:latin typeface="Calibri" pitchFamily="34" charset="0"/>
                  </a:rPr>
                  <a:t> </a:t>
                </a:r>
                <a:r>
                  <a:rPr lang="de-DE" sz="1800" b="1" dirty="0">
                    <a:solidFill>
                      <a:srgbClr val="C00000"/>
                    </a:solidFill>
                    <a:latin typeface="Symbol" pitchFamily="18" charset="2"/>
                  </a:rPr>
                  <a:t>D</a:t>
                </a:r>
                <a:r>
                  <a:rPr lang="de-DE" sz="1800" b="1" dirty="0">
                    <a:solidFill>
                      <a:srgbClr val="C00000"/>
                    </a:solidFill>
                    <a:latin typeface="Calibri" pitchFamily="34" charset="0"/>
                  </a:rPr>
                  <a:t>E</a:t>
                </a:r>
                <a:r>
                  <a:rPr lang="de-DE" sz="1800" b="1" baseline="-25000" dirty="0">
                    <a:solidFill>
                      <a:srgbClr val="C00000"/>
                    </a:solidFill>
                    <a:latin typeface="Calibri" pitchFamily="34" charset="0"/>
                  </a:rPr>
                  <a:t>FWHM</a:t>
                </a:r>
                <a:r>
                  <a:rPr lang="de-DE" sz="1800" b="1" dirty="0">
                    <a:solidFill>
                      <a:srgbClr val="C00000"/>
                    </a:solidFill>
                    <a:latin typeface="Calibri" pitchFamily="34" charset="0"/>
                  </a:rPr>
                  <a:t> = 0.5/2/5/30 eV</a:t>
                </a:r>
              </a:p>
              <a:p>
                <a:pPr marL="361950" indent="180975" defTabSz="180975"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en-US" sz="1800" dirty="0">
                    <a:solidFill>
                      <a:srgbClr val="C00000"/>
                    </a:solidFill>
                    <a:latin typeface="Calibri" pitchFamily="34" charset="0"/>
                  </a:rPr>
                  <a:t>highly symmetric design -&gt; cross-talk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de-DE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de-DE" sz="1800" dirty="0">
                    <a:solidFill>
                      <a:srgbClr val="C00000"/>
                    </a:solidFill>
                    <a:latin typeface="Calibri" pitchFamily="34" charset="0"/>
                  </a:rPr>
                  <a:t>								</a:t>
                </a:r>
                <a:endParaRPr lang="en-US" sz="1800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1039088"/>
                <a:ext cx="8064896" cy="746936"/>
              </a:xfrm>
              <a:prstGeom prst="rect">
                <a:avLst/>
              </a:prstGeom>
              <a:blipFill rotWithShape="0">
                <a:blip r:embed="rId5"/>
                <a:stretch>
                  <a:fillRect t="-5691" b="-89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advTm="283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524000" y="1590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maXs-30 an 8×8 pixel array for x-rays up to 30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</a:rPr>
              <a:t>keV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0" name="Straight Connector 4"/>
          <p:cNvCxnSpPr/>
          <p:nvPr/>
        </p:nvCxnSpPr>
        <p:spPr>
          <a:xfrm>
            <a:off x="3409850" y="3356992"/>
            <a:ext cx="1368152" cy="0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343472" y="1196752"/>
            <a:ext cx="439248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defTabSz="180975">
              <a:spcAft>
                <a:spcPts val="600"/>
              </a:spcAft>
            </a:pPr>
            <a:r>
              <a:rPr lang="de-DE" sz="1800" dirty="0" smtClean="0">
                <a:latin typeface="Calibri" pitchFamily="34" charset="0"/>
              </a:rPr>
              <a:t>Absorbers:</a:t>
            </a:r>
          </a:p>
          <a:p>
            <a:pPr marL="361950" indent="180975" defTabSz="180975">
              <a:spcAft>
                <a:spcPts val="600"/>
              </a:spcAft>
              <a:buFont typeface="Arial" pitchFamily="34" charset="0"/>
              <a:buChar char="•"/>
            </a:pPr>
            <a:r>
              <a:rPr lang="de-DE" sz="1800" dirty="0" smtClean="0">
                <a:latin typeface="Calibri" pitchFamily="34" charset="0"/>
              </a:rPr>
              <a:t>each </a:t>
            </a:r>
            <a:r>
              <a:rPr lang="de-DE" sz="1800" dirty="0">
                <a:latin typeface="Calibri" pitchFamily="34" charset="0"/>
              </a:rPr>
              <a:t>0.5mm × 0.5 mm</a:t>
            </a:r>
          </a:p>
          <a:p>
            <a:pPr marL="361950" indent="180975" defTabSz="180975">
              <a:spcAft>
                <a:spcPts val="600"/>
              </a:spcAft>
              <a:buFont typeface="Arial" pitchFamily="34" charset="0"/>
              <a:buChar char="•"/>
            </a:pPr>
            <a:r>
              <a:rPr lang="de-DE" sz="1800" dirty="0" smtClean="0">
                <a:latin typeface="Calibri" pitchFamily="34" charset="0"/>
              </a:rPr>
              <a:t>30-50 </a:t>
            </a:r>
            <a:r>
              <a:rPr lang="de-DE" sz="1800" dirty="0">
                <a:latin typeface="Symbol" pitchFamily="18" charset="2"/>
              </a:rPr>
              <a:t>m</a:t>
            </a:r>
            <a:r>
              <a:rPr lang="de-DE" sz="1800" dirty="0">
                <a:latin typeface="Calibri" pitchFamily="34" charset="0"/>
              </a:rPr>
              <a:t>m thick gold</a:t>
            </a:r>
          </a:p>
          <a:p>
            <a:pPr marL="361950" indent="180975" defTabSz="180975">
              <a:spcAft>
                <a:spcPts val="600"/>
              </a:spcAft>
              <a:buFont typeface="Arial" pitchFamily="34" charset="0"/>
              <a:buChar char="•"/>
            </a:pP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56" y="874888"/>
            <a:ext cx="5040560" cy="478636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8826598" y="3151263"/>
            <a:ext cx="43204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9696400" y="3151263"/>
            <a:ext cx="4404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164552" y="2849161"/>
            <a:ext cx="9663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>
              <a:lnSpc>
                <a:spcPct val="150000"/>
              </a:lnSpc>
            </a:pPr>
            <a:r>
              <a:rPr lang="de-DE" sz="1800" dirty="0">
                <a:solidFill>
                  <a:srgbClr val="FF0000"/>
                </a:solidFill>
                <a:latin typeface="Calibri" panose="020F0502020204030204" pitchFamily="34" charset="0"/>
              </a:rPr>
              <a:t>9.8 eV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35960" y="5702109"/>
            <a:ext cx="72785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dirty="0" err="1">
                <a:latin typeface="Calibri" panose="020F0502020204030204" pitchFamily="34" charset="0"/>
              </a:rPr>
              <a:t>Energy</a:t>
            </a:r>
            <a:r>
              <a:rPr lang="de-DE" sz="2000" dirty="0">
                <a:latin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</a:rPr>
              <a:t>resolution</a:t>
            </a:r>
            <a:r>
              <a:rPr lang="de-DE" sz="2000" dirty="0">
                <a:latin typeface="Calibri" panose="020F0502020204030204" pitchFamily="34" charset="0"/>
              </a:rPr>
              <a:t> </a:t>
            </a:r>
            <a:r>
              <a:rPr lang="el-GR" sz="2000" dirty="0">
                <a:solidFill>
                  <a:srgbClr val="C00000"/>
                </a:solidFill>
                <a:latin typeface="Calibri" panose="020F0502020204030204" pitchFamily="34" charset="0"/>
              </a:rPr>
              <a:t>Δ</a:t>
            </a:r>
            <a:r>
              <a:rPr lang="de-DE" sz="2000" i="1" dirty="0">
                <a:solidFill>
                  <a:srgbClr val="C00000"/>
                </a:solidFill>
                <a:latin typeface="Calibri" panose="020F0502020204030204" pitchFamily="34" charset="0"/>
              </a:rPr>
              <a:t>E</a:t>
            </a:r>
            <a:r>
              <a:rPr lang="de-DE" sz="2000" baseline="-25000" dirty="0">
                <a:solidFill>
                  <a:srgbClr val="C00000"/>
                </a:solidFill>
                <a:latin typeface="Calibri" panose="020F0502020204030204" pitchFamily="34" charset="0"/>
              </a:rPr>
              <a:t>FWHM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= 9.8 eV @ 59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keV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R</a:t>
            </a:r>
            <a:r>
              <a:rPr lang="de-DE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esolving 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power: 6000</a:t>
            </a:r>
            <a:r>
              <a:rPr lang="de-DE" sz="2000" dirty="0">
                <a:latin typeface="Calibri" panose="020F0502020204030204" pitchFamily="34" charset="0"/>
              </a:rPr>
              <a:t> 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(limited by gain drifts)</a:t>
            </a:r>
            <a:endParaRPr lang="de-D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36160" y="1196752"/>
            <a:ext cx="158417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348880"/>
            <a:ext cx="6151350" cy="421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53940"/>
      </p:ext>
    </p:extLst>
  </p:cSld>
  <p:clrMapOvr>
    <a:masterClrMapping/>
  </p:clrMapOvr>
  <p:transition advTm="283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836711"/>
            <a:ext cx="5256584" cy="5488117"/>
          </a:xfrm>
          <a:prstGeom prst="rect">
            <a:avLst/>
          </a:prstGeom>
        </p:spPr>
      </p:pic>
      <p:sp>
        <p:nvSpPr>
          <p:cNvPr id="317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itchFamily="34" charset="0"/>
              </a:rPr>
              <a:t>maXs-30: calibration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5663952" y="3768080"/>
            <a:ext cx="331236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de-DE" sz="2000" kern="0" dirty="0">
                <a:latin typeface="Calibri" pitchFamily="34" charset="0"/>
              </a:rPr>
              <a:t>non-</a:t>
            </a:r>
            <a:r>
              <a:rPr lang="de-DE" sz="2000" kern="0" dirty="0" err="1">
                <a:latin typeface="Calibri" pitchFamily="34" charset="0"/>
              </a:rPr>
              <a:t>linearity</a:t>
            </a:r>
            <a:endParaRPr lang="de-DE" sz="2000" kern="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1744" y="6341258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non-linearity as thermodynamically expected</a:t>
            </a:r>
            <a:r>
              <a:rPr lang="de-DE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484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itchFamily="34" charset="0"/>
              </a:rPr>
              <a:t>maXs-30: present calibration residuals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584" y="6197242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Most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lines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from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literature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have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too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large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uncertainty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836712"/>
            <a:ext cx="5083086" cy="527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itchFamily="34" charset="0"/>
              </a:rPr>
              <a:t>maXs-30: present calibration residuals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28" y="6105490"/>
            <a:ext cx="12097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Sub-eV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agreement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for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carefully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selected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calibration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lines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de-DE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Left-over residuals due to ADCs  </a:t>
            </a:r>
            <a:r>
              <a:rPr lang="de-DE" sz="2000" dirty="0" smtClean="0">
                <a:solidFill>
                  <a:srgbClr val="C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sparse set of calib.-lines should allow for ppm-level (FS) calibration </a:t>
            </a:r>
            <a:endParaRPr lang="de-DE" sz="20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888878"/>
            <a:ext cx="5112568" cy="527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5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621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C:\Users\andreas\bilder\2015_Kryo_in_Modane\small_80\DSC02687_s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4" y="21772"/>
            <a:ext cx="10260632" cy="684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495600" y="260648"/>
            <a:ext cx="7272808" cy="432048"/>
          </a:xfrm>
          <a:noFill/>
        </p:spPr>
        <p:txBody>
          <a:bodyPr/>
          <a:lstStyle/>
          <a:p>
            <a:pPr eaLnBrk="1" hangingPunct="1"/>
            <a:r>
              <a:rPr lang="de-DE" sz="2800" dirty="0">
                <a:latin typeface="Calibri" panose="020F0502020204030204" pitchFamily="34" charset="0"/>
              </a:rPr>
              <a:t>MMCs get more and more mobile </a:t>
            </a:r>
            <a:endParaRPr lang="en-US" sz="2800" dirty="0">
              <a:latin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495600" y="764704"/>
            <a:ext cx="7272808" cy="0"/>
          </a:xfrm>
          <a:prstGeom prst="line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 bwMode="auto">
          <a:xfrm>
            <a:off x="695400" y="1412776"/>
            <a:ext cx="1022513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de-DE" sz="2800" b="1" kern="0" dirty="0">
                <a:solidFill>
                  <a:schemeClr val="bg1"/>
                </a:solidFill>
                <a:latin typeface="Calibri" panose="020F0502020204030204" pitchFamily="34" charset="0"/>
              </a:rPr>
              <a:t>here @ entrance to Frejus tunnel between Italy and France</a:t>
            </a:r>
            <a:endParaRPr lang="en-US" sz="2800" b="1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42581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621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0" y="8701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Two maXs-100 systems @ e-cooler of CRYRING @ GSI/FAIR: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He-like Uranium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12192000" cy="68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56189"/>
      </p:ext>
    </p:extLst>
  </p:cSld>
  <p:clrMapOvr>
    <a:masterClrMapping/>
  </p:clrMapOvr>
  <p:transition advTm="2832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621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-15190"/>
                <a:ext cx="1219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4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maXs-30 @ </a:t>
                </a:r>
                <a14:m>
                  <m:oMath xmlns:m="http://schemas.openxmlformats.org/officeDocument/2006/math">
                    <m:r>
                      <a:rPr lang="de-DE" sz="4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sz="4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-beamline, PSI:  </a:t>
                </a:r>
                <a:r>
                  <a:rPr lang="de-DE" sz="4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muonic Li, B, C</a:t>
                </a:r>
                <a:endParaRPr lang="de-DE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5190"/>
                <a:ext cx="12192000" cy="707886"/>
              </a:xfrm>
              <a:prstGeom prst="rect">
                <a:avLst/>
              </a:prstGeom>
              <a:blipFill>
                <a:blip r:embed="rId3"/>
                <a:stretch>
                  <a:fillRect t="-17241" b="-422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94BBF31-34D0-C7FE-6DC2-D095A8679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681767"/>
            <a:ext cx="9264352" cy="61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melapse">
            <a:hlinkClick r:id="" action="ppaction://media"/>
            <a:extLst>
              <a:ext uri="{FF2B5EF4-FFF2-40B4-BE49-F238E27FC236}">
                <a16:creationId xmlns:a16="http://schemas.microsoft.com/office/drawing/2014/main" id="{0BC01F27-C859-1B7F-0CC4-72AEF1A551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493" end="40694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-15189"/>
                <a:ext cx="1219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4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maXs-30 @ </a:t>
                </a:r>
                <a14:m>
                  <m:oMath xmlns:m="http://schemas.openxmlformats.org/officeDocument/2006/math">
                    <m:r>
                      <a:rPr lang="de-DE" sz="40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de-DE" sz="4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-beamline</a:t>
                </a:r>
                <a:r>
                  <a:rPr lang="de-DE" sz="4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,</a:t>
                </a:r>
                <a:r>
                  <a:rPr lang="de-DE" sz="4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 PSI:  muonic Li, B, C</a:t>
                </a:r>
                <a:endParaRPr lang="de-DE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5189"/>
                <a:ext cx="12192000" cy="707886"/>
              </a:xfrm>
              <a:prstGeom prst="rect">
                <a:avLst/>
              </a:prstGeom>
              <a:blipFill>
                <a:blip r:embed="rId6"/>
                <a:stretch>
                  <a:fillRect t="-17241" b="-422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376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1863" y="198438"/>
            <a:ext cx="7772400" cy="487362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micro-calorimeters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35875" name="Picture 3" descr="Kalorimeter_schematisch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0538" y="1066801"/>
            <a:ext cx="6781800" cy="4524375"/>
          </a:xfrm>
          <a:prstGeom prst="rect">
            <a:avLst/>
          </a:prstGeom>
          <a:noFill/>
        </p:spPr>
      </p:pic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6553200" y="5053534"/>
            <a:ext cx="44196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Operation at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low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temperature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(</a:t>
            </a:r>
            <a:r>
              <a:rPr lang="de-DE" sz="1800" i="1" dirty="0">
                <a:solidFill>
                  <a:schemeClr val="accent2"/>
                </a:solidFill>
                <a:latin typeface="Calibri" pitchFamily="34" charset="0"/>
              </a:rPr>
              <a:t>T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&lt; 0.1 K):</a:t>
            </a:r>
          </a:p>
          <a:p>
            <a:pPr>
              <a:spcBef>
                <a:spcPct val="50000"/>
              </a:spcBef>
            </a:pPr>
            <a:r>
              <a:rPr lang="de-DE" sz="1800" dirty="0">
                <a:latin typeface="Calibri" pitchFamily="34" charset="0"/>
              </a:rPr>
              <a:t>	</a:t>
            </a:r>
            <a:r>
              <a:rPr lang="de-DE" sz="1800" dirty="0" err="1">
                <a:latin typeface="Calibri" pitchFamily="34" charset="0"/>
              </a:rPr>
              <a:t>small</a:t>
            </a:r>
            <a:r>
              <a:rPr lang="de-DE" sz="1800" dirty="0">
                <a:latin typeface="Calibri" pitchFamily="34" charset="0"/>
              </a:rPr>
              <a:t> </a:t>
            </a:r>
            <a:r>
              <a:rPr lang="de-DE" sz="1800" dirty="0" err="1">
                <a:latin typeface="Calibri" pitchFamily="34" charset="0"/>
              </a:rPr>
              <a:t>specific</a:t>
            </a:r>
            <a:r>
              <a:rPr lang="de-DE" sz="1800" dirty="0">
                <a:latin typeface="Calibri" pitchFamily="34" charset="0"/>
              </a:rPr>
              <a:t> </a:t>
            </a:r>
            <a:r>
              <a:rPr lang="de-DE" sz="1800" dirty="0" err="1">
                <a:latin typeface="Calibri" pitchFamily="34" charset="0"/>
              </a:rPr>
              <a:t>heat</a:t>
            </a:r>
            <a:endParaRPr lang="de-DE" sz="18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de-DE" sz="1800" dirty="0">
                <a:latin typeface="Calibri" pitchFamily="34" charset="0"/>
              </a:rPr>
              <a:t>	</a:t>
            </a:r>
            <a:r>
              <a:rPr lang="de-DE" sz="1800" dirty="0">
                <a:solidFill>
                  <a:srgbClr val="CC0000"/>
                </a:solidFill>
                <a:latin typeface="Calibri" pitchFamily="34" charset="0"/>
              </a:rPr>
              <a:t>large </a:t>
            </a:r>
            <a:r>
              <a:rPr lang="de-DE" sz="1800" dirty="0" err="1">
                <a:solidFill>
                  <a:srgbClr val="CC0000"/>
                </a:solidFill>
                <a:latin typeface="Calibri" pitchFamily="34" charset="0"/>
              </a:rPr>
              <a:t>temperature</a:t>
            </a:r>
            <a:r>
              <a:rPr lang="de-DE" sz="1800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CC0000"/>
                </a:solidFill>
                <a:latin typeface="Calibri" pitchFamily="34" charset="0"/>
              </a:rPr>
              <a:t>change</a:t>
            </a:r>
            <a:endParaRPr lang="de-DE" sz="1800" dirty="0">
              <a:solidFill>
                <a:srgbClr val="CC0000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de-DE" sz="1800" dirty="0">
                <a:latin typeface="Calibri" pitchFamily="34" charset="0"/>
              </a:rPr>
              <a:t>	</a:t>
            </a:r>
            <a:r>
              <a:rPr lang="de-DE" sz="1800" dirty="0" err="1">
                <a:solidFill>
                  <a:srgbClr val="CC0000"/>
                </a:solidFill>
                <a:latin typeface="Calibri" pitchFamily="34" charset="0"/>
              </a:rPr>
              <a:t>small</a:t>
            </a:r>
            <a:r>
              <a:rPr lang="de-DE" sz="1800" dirty="0">
                <a:solidFill>
                  <a:srgbClr val="CC0000"/>
                </a:solidFill>
                <a:latin typeface="Calibri" pitchFamily="34" charset="0"/>
              </a:rPr>
              <a:t> thermal </a:t>
            </a:r>
            <a:r>
              <a:rPr lang="de-DE" sz="1800" dirty="0" err="1">
                <a:solidFill>
                  <a:srgbClr val="CC0000"/>
                </a:solidFill>
                <a:latin typeface="Calibri" pitchFamily="34" charset="0"/>
              </a:rPr>
              <a:t>noise</a:t>
            </a:r>
            <a:r>
              <a:rPr lang="de-DE" sz="1800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sz="1800" b="1" dirty="0">
                <a:solidFill>
                  <a:srgbClr val="CC0000"/>
                </a:solidFill>
                <a:latin typeface="Calibri" pitchFamily="34" charset="0"/>
              </a:rPr>
              <a:t>!</a:t>
            </a:r>
          </a:p>
        </p:txBody>
      </p:sp>
      <p:pic>
        <p:nvPicPr>
          <p:cNvPr id="335877" name="Picture 5"/>
          <p:cNvPicPr>
            <a:picLocks noChangeAspect="1" noChangeArrowheads="1"/>
          </p:cNvPicPr>
          <p:nvPr/>
        </p:nvPicPr>
        <p:blipFill>
          <a:blip r:embed="rId4" cstate="print">
            <a:lum bright="-18000"/>
          </a:blip>
          <a:srcRect/>
          <a:stretch>
            <a:fillRect/>
          </a:stretch>
        </p:blipFill>
        <p:spPr bwMode="auto">
          <a:xfrm>
            <a:off x="7615808" y="2680220"/>
            <a:ext cx="12954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5878" name="Text Box 6"/>
          <p:cNvSpPr txBox="1">
            <a:spLocks noChangeArrowheads="1"/>
          </p:cNvSpPr>
          <p:nvPr/>
        </p:nvSpPr>
        <p:spPr bwMode="auto">
          <a:xfrm>
            <a:off x="6553200" y="2299220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Temperature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change</a:t>
            </a:r>
            <a:endParaRPr lang="de-DE" sz="1800" dirty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335879" name="Picture 7"/>
          <p:cNvPicPr>
            <a:picLocks noChangeAspect="1" noChangeArrowheads="1"/>
          </p:cNvPicPr>
          <p:nvPr/>
        </p:nvPicPr>
        <p:blipFill>
          <a:blip r:embed="rId5" cstate="print">
            <a:lum bright="-18000"/>
          </a:blip>
          <a:srcRect/>
          <a:stretch>
            <a:fillRect/>
          </a:stretch>
        </p:blipFill>
        <p:spPr bwMode="auto">
          <a:xfrm>
            <a:off x="7615808" y="4051821"/>
            <a:ext cx="1295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5880" name="Text Box 8"/>
          <p:cNvSpPr txBox="1">
            <a:spLocks noChangeArrowheads="1"/>
          </p:cNvSpPr>
          <p:nvPr/>
        </p:nvSpPr>
        <p:spPr bwMode="auto">
          <a:xfrm>
            <a:off x="6553200" y="3639070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Relaxation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to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bath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temperature</a:t>
            </a:r>
            <a:endParaRPr lang="de-DE" sz="180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35881" name="Rectangle 9"/>
          <p:cNvSpPr>
            <a:spLocks noChangeArrowheads="1"/>
          </p:cNvSpPr>
          <p:nvPr/>
        </p:nvSpPr>
        <p:spPr bwMode="auto">
          <a:xfrm>
            <a:off x="1847851" y="4076701"/>
            <a:ext cx="1223962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2" name="Rectangle 10"/>
          <p:cNvSpPr>
            <a:spLocks noChangeArrowheads="1"/>
          </p:cNvSpPr>
          <p:nvPr/>
        </p:nvSpPr>
        <p:spPr bwMode="auto">
          <a:xfrm>
            <a:off x="2063751" y="4292601"/>
            <a:ext cx="1223962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3" name="Rectangle 11"/>
          <p:cNvSpPr>
            <a:spLocks noChangeArrowheads="1"/>
          </p:cNvSpPr>
          <p:nvPr/>
        </p:nvSpPr>
        <p:spPr bwMode="auto">
          <a:xfrm>
            <a:off x="1919289" y="3284539"/>
            <a:ext cx="180022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4" name="Rectangle 12"/>
          <p:cNvSpPr>
            <a:spLocks noChangeArrowheads="1"/>
          </p:cNvSpPr>
          <p:nvPr/>
        </p:nvSpPr>
        <p:spPr bwMode="auto">
          <a:xfrm>
            <a:off x="1559472" y="2133601"/>
            <a:ext cx="180022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5" name="Rectangle 13"/>
          <p:cNvSpPr>
            <a:spLocks noChangeArrowheads="1"/>
          </p:cNvSpPr>
          <p:nvPr/>
        </p:nvSpPr>
        <p:spPr bwMode="auto">
          <a:xfrm>
            <a:off x="2927352" y="1052514"/>
            <a:ext cx="180022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6" name="Rectangle 14"/>
          <p:cNvSpPr>
            <a:spLocks noChangeArrowheads="1"/>
          </p:cNvSpPr>
          <p:nvPr/>
        </p:nvSpPr>
        <p:spPr bwMode="auto">
          <a:xfrm>
            <a:off x="5159377" y="3357564"/>
            <a:ext cx="1296987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7" name="Text Box 15"/>
          <p:cNvSpPr txBox="1">
            <a:spLocks noChangeArrowheads="1"/>
          </p:cNvSpPr>
          <p:nvPr/>
        </p:nvSpPr>
        <p:spPr bwMode="auto">
          <a:xfrm>
            <a:off x="1918370" y="4428402"/>
            <a:ext cx="16573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Thermal bath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(</a:t>
            </a:r>
            <a:r>
              <a:rPr lang="en-US" i="1" dirty="0">
                <a:latin typeface="Calibri" pitchFamily="34" charset="0"/>
              </a:rPr>
              <a:t>T</a:t>
            </a:r>
            <a:r>
              <a:rPr lang="en-US" dirty="0">
                <a:latin typeface="Calibri" pitchFamily="34" charset="0"/>
              </a:rPr>
              <a:t> &lt; 100mK)</a:t>
            </a:r>
          </a:p>
        </p:txBody>
      </p:sp>
      <p:sp>
        <p:nvSpPr>
          <p:cNvPr id="335888" name="Text Box 16"/>
          <p:cNvSpPr txBox="1">
            <a:spLocks noChangeArrowheads="1"/>
          </p:cNvSpPr>
          <p:nvPr/>
        </p:nvSpPr>
        <p:spPr bwMode="auto">
          <a:xfrm>
            <a:off x="1846734" y="3524250"/>
            <a:ext cx="23050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Weak thermal link </a:t>
            </a:r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G</a:t>
            </a:r>
          </a:p>
        </p:txBody>
      </p:sp>
      <p:sp>
        <p:nvSpPr>
          <p:cNvPr id="335889" name="Text Box 17"/>
          <p:cNvSpPr txBox="1">
            <a:spLocks noChangeArrowheads="1"/>
          </p:cNvSpPr>
          <p:nvPr/>
        </p:nvSpPr>
        <p:spPr bwMode="auto">
          <a:xfrm>
            <a:off x="4727848" y="3573016"/>
            <a:ext cx="23050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Absorber </a:t>
            </a:r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C</a:t>
            </a:r>
            <a:endParaRPr lang="en-US" baseline="-2500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35890" name="Text Box 18"/>
          <p:cNvSpPr txBox="1">
            <a:spLocks noChangeArrowheads="1"/>
          </p:cNvSpPr>
          <p:nvPr/>
        </p:nvSpPr>
        <p:spPr bwMode="auto">
          <a:xfrm>
            <a:off x="1991396" y="2348880"/>
            <a:ext cx="1584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Thermometer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335891" name="Text Box 19"/>
          <p:cNvSpPr txBox="1">
            <a:spLocks noChangeArrowheads="1"/>
          </p:cNvSpPr>
          <p:nvPr/>
        </p:nvSpPr>
        <p:spPr bwMode="auto">
          <a:xfrm>
            <a:off x="2640012" y="1125538"/>
            <a:ext cx="2663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X-ray photon or particle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572944" y="1220242"/>
            <a:ext cx="44196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Thermal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detectors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!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  Somewhat numb: </a:t>
            </a:r>
            <a:br>
              <a:rPr lang="en-US" sz="18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</a:b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  Convert good form of energy to heat!</a:t>
            </a:r>
          </a:p>
          <a:p>
            <a:pPr>
              <a:spcBef>
                <a:spcPct val="50000"/>
              </a:spcBef>
            </a:pPr>
            <a:endParaRPr lang="de-DE" sz="180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chine in a room&#10;&#10;Description automatically generated">
            <a:extLst>
              <a:ext uri="{FF2B5EF4-FFF2-40B4-BE49-F238E27FC236}">
                <a16:creationId xmlns:a16="http://schemas.microsoft.com/office/drawing/2014/main" id="{00550F40-F376-7209-36E1-4B3D184D3E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128826"/>
                <a:ext cx="1219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4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maXs-30 @ </a:t>
                </a:r>
                <a14:m>
                  <m:oMath xmlns:m="http://schemas.openxmlformats.org/officeDocument/2006/math">
                    <m:r>
                      <a:rPr lang="de-DE" sz="40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de-DE" sz="4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-beamline, PSI:  muonic Li, B, C</a:t>
                </a:r>
                <a:endParaRPr lang="de-DE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8826"/>
                <a:ext cx="12192000" cy="707886"/>
              </a:xfrm>
              <a:prstGeom prst="rect">
                <a:avLst/>
              </a:prstGeom>
              <a:blipFill>
                <a:blip r:embed="rId3"/>
                <a:stretch>
                  <a:fillRect t="-16379" b="-422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032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8734" y="2994541"/>
                <a:ext cx="6445995" cy="1792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 smtClean="0">
                    <a:solidFill>
                      <a:srgbClr val="0070C0"/>
                    </a:solidFill>
                  </a:rPr>
                  <a:t>Setup challenges: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de-DE" dirty="0" smtClean="0">
                    <a:solidFill>
                      <a:srgbClr val="0070C0"/>
                    </a:solidFill>
                  </a:rPr>
                  <a:t>Extremely low background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f>
                      <m:fPr>
                        <m:ctrlPr>
                          <a:rPr lang="de-DE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counts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keV</m:t>
                        </m:r>
                        <m:r>
                          <a:rPr lang="de-DE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de-DE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de-DE" dirty="0" smtClean="0"/>
                  <a:t>Good mechanical stability for operating while moving/vibrating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de-DE" dirty="0" smtClean="0"/>
                  <a:t>Good magnetic shielding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de-DE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734" y="2994541"/>
                <a:ext cx="6445995" cy="1792991"/>
              </a:xfrm>
              <a:prstGeom prst="rect">
                <a:avLst/>
              </a:prstGeom>
              <a:blipFill>
                <a:blip r:embed="rId2"/>
                <a:stretch>
                  <a:fillRect l="-1418" t="-27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95139" y="4495410"/>
                <a:ext cx="309251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 smtClean="0">
                    <a:solidFill>
                      <a:srgbClr val="0070C0"/>
                    </a:solidFill>
                  </a:rPr>
                  <a:t>Cryostat challenges: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de-DE" dirty="0" smtClean="0"/>
                  <a:t>Reliable operation @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20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mK</m:t>
                    </m:r>
                  </m:oMath>
                </a14:m>
                <a:endParaRPr lang="de-DE" b="0" dirty="0" smtClean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de-DE" dirty="0" smtClean="0">
                    <a:solidFill>
                      <a:srgbClr val="0070C0"/>
                    </a:solidFill>
                  </a:rPr>
                  <a:t>Tiltable to 30°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139" y="4495410"/>
                <a:ext cx="3092513" cy="954107"/>
              </a:xfrm>
              <a:prstGeom prst="rect">
                <a:avLst/>
              </a:prstGeom>
              <a:blipFill>
                <a:blip r:embed="rId3"/>
                <a:stretch>
                  <a:fillRect l="-3156" t="-5096" r="-2170" b="-76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2795138" y="1590644"/>
            <a:ext cx="4923978" cy="1292662"/>
            <a:chOff x="838199" y="1590644"/>
            <a:chExt cx="4923978" cy="12926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838200" y="1590644"/>
                  <a:ext cx="4923977" cy="12926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2400" dirty="0" smtClean="0">
                      <a:solidFill>
                        <a:srgbClr val="0070C0"/>
                      </a:solidFill>
                    </a:rPr>
                    <a:t>Detector challenges: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q"/>
                  </a:pPr>
                  <a:r>
                    <a:rPr lang="de-DE" dirty="0" smtClean="0"/>
                    <a:t>High efficiency in energy range </a:t>
                  </a:r>
                  <a14:m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0…1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5 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a14:m>
                  <a:endParaRPr lang="en-US" dirty="0" smtClean="0"/>
                </a:p>
                <a:p>
                  <a:pPr marL="285750" indent="-285750">
                    <a:buFont typeface="Wingdings" panose="05000000000000000000" pitchFamily="2" charset="2"/>
                    <a:buChar char="q"/>
                  </a:pPr>
                  <a:r>
                    <a:rPr lang="de-DE" dirty="0" smtClean="0"/>
                    <a:t>High energy resolution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q"/>
                  </a:pPr>
                  <a:r>
                    <a:rPr lang="de-DE" dirty="0" smtClean="0"/>
                    <a:t>Active area matching IAXO optics focal spot size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590644"/>
                  <a:ext cx="4923977" cy="1292662"/>
                </a:xfrm>
                <a:prstGeom prst="rect">
                  <a:avLst/>
                </a:prstGeom>
                <a:blipFill>
                  <a:blip r:embed="rId4"/>
                  <a:stretch>
                    <a:fillRect l="-1983" t="-3774" r="-248" b="-66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>
              <a:off x="838200" y="1882494"/>
              <a:ext cx="3893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>
                  <a:solidFill>
                    <a:srgbClr val="00B050"/>
                  </a:solidFill>
                  <a:latin typeface="Wingdings" panose="05000000000000000000" pitchFamily="2" charset="2"/>
                </a:rPr>
                <a:t>ü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199" y="2132856"/>
              <a:ext cx="3893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>
                  <a:solidFill>
                    <a:srgbClr val="00B050"/>
                  </a:solidFill>
                  <a:latin typeface="Wingdings" panose="05000000000000000000" pitchFamily="2" charset="2"/>
                </a:rPr>
                <a:t>ü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8199" y="2348880"/>
              <a:ext cx="3893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>
                  <a:solidFill>
                    <a:srgbClr val="00B050"/>
                  </a:solidFill>
                  <a:latin typeface="Wingdings" panose="05000000000000000000" pitchFamily="2" charset="2"/>
                </a:rPr>
                <a:t>ü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159023"/>
            <a:ext cx="1214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MMCs for IAXO: Challenges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3632" y="3861048"/>
            <a:ext cx="389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83632" y="4767535"/>
            <a:ext cx="389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3632" y="3615407"/>
            <a:ext cx="389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</a:p>
        </p:txBody>
      </p:sp>
    </p:spTree>
    <p:extLst>
      <p:ext uri="{BB962C8B-B14F-4D97-AF65-F5344CB8AC3E}">
        <p14:creationId xmlns:p14="http://schemas.microsoft.com/office/powerpoint/2010/main" val="3194250004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365"/>
            <a:ext cx="1214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                 maXs-30 set-up for IAXO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0" y="697844"/>
            <a:ext cx="4471988" cy="2981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985" y="120318"/>
            <a:ext cx="4338926" cy="3669031"/>
          </a:xfrm>
          <a:prstGeom prst="rect">
            <a:avLst/>
          </a:prstGeom>
        </p:spPr>
      </p:pic>
      <p:pic>
        <p:nvPicPr>
          <p:cNvPr id="5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9" y="3770028"/>
            <a:ext cx="4471988" cy="3004559"/>
          </a:xfrm>
          <a:prstGeom prst="rect">
            <a:avLst/>
          </a:prstGeom>
        </p:spPr>
      </p:pic>
      <p:pic>
        <p:nvPicPr>
          <p:cNvPr id="6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09" y="704282"/>
            <a:ext cx="3179012" cy="2981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3497" t="21062" r="17121" b="20951"/>
          <a:stretch/>
        </p:blipFill>
        <p:spPr>
          <a:xfrm>
            <a:off x="4671209" y="3769423"/>
            <a:ext cx="3172025" cy="30051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23538" y="4127679"/>
            <a:ext cx="4050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esign suitable for IAXO telescope</a:t>
            </a:r>
          </a:p>
          <a:p>
            <a:endParaRPr lang="en-US" dirty="0"/>
          </a:p>
          <a:p>
            <a:r>
              <a:rPr lang="en-US" dirty="0"/>
              <a:t>H</a:t>
            </a:r>
            <a:r>
              <a:rPr lang="en-US" dirty="0" smtClean="0"/>
              <a:t>igh purity materials for background reduction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32750" y="6299200"/>
            <a:ext cx="3967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D. Unger et al., </a:t>
            </a:r>
            <a:r>
              <a:rPr lang="en-US" sz="1400" i="1" dirty="0"/>
              <a:t>JINST </a:t>
            </a:r>
            <a:r>
              <a:rPr lang="en-US" sz="1400" b="1" dirty="0"/>
              <a:t>16</a:t>
            </a:r>
            <a:r>
              <a:rPr lang="en-US" sz="1400" dirty="0"/>
              <a:t> (2021) P06006, </a:t>
            </a:r>
            <a:r>
              <a:rPr lang="en-US" sz="1400" u="sng" dirty="0">
                <a:hlinkClick r:id="rId7"/>
              </a:rPr>
              <a:t>arXiv:2010.15348</a:t>
            </a:r>
            <a:r>
              <a:rPr lang="en-US" sz="1400" dirty="0"/>
              <a:t> [</a:t>
            </a:r>
            <a:r>
              <a:rPr lang="en-US" sz="1400" dirty="0" err="1"/>
              <a:t>physics.ins-det</a:t>
            </a:r>
            <a:r>
              <a:rPr lang="en-US" sz="1400" dirty="0" smtClean="0"/>
              <a:t>]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546443431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9023"/>
            <a:ext cx="1214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                         maXs-30 set-up for IAXO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983" y="90716"/>
            <a:ext cx="4688594" cy="4058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6" y="4217387"/>
            <a:ext cx="6078802" cy="25901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2654" y="1556792"/>
            <a:ext cx="567958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 smtClean="0"/>
              <a:t>55</a:t>
            </a:r>
            <a:r>
              <a:rPr lang="en-US" sz="2000" dirty="0" smtClean="0"/>
              <a:t>Fe calibration source</a:t>
            </a:r>
          </a:p>
          <a:p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Stopping power @10 </a:t>
            </a:r>
            <a:r>
              <a:rPr lang="en-US" sz="2000" dirty="0" err="1" smtClean="0"/>
              <a:t>keV</a:t>
            </a:r>
            <a:r>
              <a:rPr lang="en-US" sz="2000" dirty="0" smtClean="0"/>
              <a:t> ~100%</a:t>
            </a:r>
          </a:p>
          <a:p>
            <a:endParaRPr lang="en-US" sz="20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Homogeneous performance </a:t>
            </a:r>
            <a:r>
              <a:rPr lang="en-US" sz="2000" dirty="0" smtClean="0"/>
              <a:t>over the array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Stable operation </a:t>
            </a:r>
            <a:r>
              <a:rPr lang="en-US" sz="2000" dirty="0" smtClean="0"/>
              <a:t>over 1 month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0070C0"/>
                </a:solidFill>
                <a:sym typeface="Symbol" panose="05050102010706020507" pitchFamily="18" charset="2"/>
              </a:rPr>
              <a:t>Δ</a:t>
            </a:r>
            <a:r>
              <a:rPr lang="de-DE" sz="2000" dirty="0">
                <a:solidFill>
                  <a:srgbClr val="0070C0"/>
                </a:solidFill>
                <a:sym typeface="Symbol" panose="05050102010706020507" pitchFamily="18" charset="2"/>
              </a:rPr>
              <a:t>E</a:t>
            </a:r>
            <a:r>
              <a:rPr lang="de-DE" sz="2000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FWHM</a:t>
            </a:r>
            <a:r>
              <a:rPr lang="de-DE" sz="2000" dirty="0">
                <a:solidFill>
                  <a:srgbClr val="0070C0"/>
                </a:solidFill>
                <a:sym typeface="Symbol" panose="05050102010706020507" pitchFamily="18" charset="2"/>
              </a:rPr>
              <a:t>  </a:t>
            </a:r>
            <a:r>
              <a:rPr lang="de-DE" sz="2000" dirty="0" smtClean="0">
                <a:solidFill>
                  <a:srgbClr val="0070C0"/>
                </a:solidFill>
                <a:sym typeface="Symbol" panose="05050102010706020507" pitchFamily="18" charset="2"/>
              </a:rPr>
              <a:t>7 </a:t>
            </a:r>
            <a:r>
              <a:rPr lang="de-DE" sz="2000" dirty="0">
                <a:solidFill>
                  <a:srgbClr val="0070C0"/>
                </a:solidFill>
                <a:sym typeface="Symbol" panose="05050102010706020507" pitchFamily="18" charset="2"/>
              </a:rPr>
              <a:t>eV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23850" y="6299200"/>
            <a:ext cx="3827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D. Unger et al., </a:t>
            </a:r>
            <a:r>
              <a:rPr lang="en-US" sz="1400" i="1" dirty="0"/>
              <a:t>JINST </a:t>
            </a:r>
            <a:r>
              <a:rPr lang="en-US" sz="1400" b="1" dirty="0"/>
              <a:t>16</a:t>
            </a:r>
            <a:r>
              <a:rPr lang="en-US" sz="1400" dirty="0"/>
              <a:t> (2021) P06006, </a:t>
            </a:r>
            <a:r>
              <a:rPr lang="en-US" sz="1400" u="sng" dirty="0">
                <a:hlinkClick r:id="rId4"/>
              </a:rPr>
              <a:t>arXiv:2010.15348</a:t>
            </a:r>
            <a:r>
              <a:rPr lang="en-US" sz="1400" dirty="0"/>
              <a:t> [</a:t>
            </a:r>
            <a:r>
              <a:rPr lang="en-US" sz="1400" dirty="0" err="1"/>
              <a:t>physics.ins-det</a:t>
            </a:r>
            <a:r>
              <a:rPr lang="en-US" sz="1400" dirty="0" smtClean="0"/>
              <a:t>]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151331014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9023"/>
            <a:ext cx="1214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maXs-30 set-up for IAXO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58591" y="6328360"/>
            <a:ext cx="3755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D. Unger et al., </a:t>
            </a:r>
            <a:r>
              <a:rPr lang="en-US" sz="1400" i="1" dirty="0"/>
              <a:t>JINST </a:t>
            </a:r>
            <a:r>
              <a:rPr lang="en-US" sz="1400" b="1" dirty="0"/>
              <a:t>16</a:t>
            </a:r>
            <a:r>
              <a:rPr lang="en-US" sz="1400" dirty="0"/>
              <a:t> (2021) P06006, </a:t>
            </a:r>
            <a:r>
              <a:rPr lang="en-US" sz="1400" u="sng" dirty="0">
                <a:hlinkClick r:id="rId2"/>
              </a:rPr>
              <a:t>arXiv:2010.15348</a:t>
            </a:r>
            <a:r>
              <a:rPr lang="en-US" sz="1400" dirty="0"/>
              <a:t> [</a:t>
            </a:r>
            <a:r>
              <a:rPr lang="en-US" sz="1400" dirty="0" err="1"/>
              <a:t>physics.ins-det</a:t>
            </a:r>
            <a:r>
              <a:rPr lang="en-US" sz="1400" dirty="0" smtClean="0"/>
              <a:t>]</a:t>
            </a:r>
            <a:endParaRPr lang="de-DE" sz="1400" dirty="0"/>
          </a:p>
        </p:txBody>
      </p:sp>
      <p:grpSp>
        <p:nvGrpSpPr>
          <p:cNvPr id="13" name="Gruppieren 2">
            <a:extLst>
              <a:ext uri="{FF2B5EF4-FFF2-40B4-BE49-F238E27FC236}">
                <a16:creationId xmlns:a16="http://schemas.microsoft.com/office/drawing/2014/main" id="{F0C1F425-6393-4B42-B99C-A8117A96387F}"/>
              </a:ext>
            </a:extLst>
          </p:cNvPr>
          <p:cNvGrpSpPr>
            <a:grpSpLocks noChangeAspect="1"/>
          </p:cNvGrpSpPr>
          <p:nvPr/>
        </p:nvGrpSpPr>
        <p:grpSpPr>
          <a:xfrm>
            <a:off x="1487488" y="1468748"/>
            <a:ext cx="9341900" cy="3288682"/>
            <a:chOff x="38950" y="2215910"/>
            <a:chExt cx="10182225" cy="3584841"/>
          </a:xfrm>
        </p:grpSpPr>
        <p:pic>
          <p:nvPicPr>
            <p:cNvPr id="15" name="Grafik 10">
              <a:extLst>
                <a:ext uri="{FF2B5EF4-FFF2-40B4-BE49-F238E27FC236}">
                  <a16:creationId xmlns:a16="http://schemas.microsoft.com/office/drawing/2014/main" id="{98A06167-84D6-4976-92EB-D8511DD7F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" t="7341" r="9063" b="1454"/>
            <a:stretch/>
          </p:blipFill>
          <p:spPr>
            <a:xfrm>
              <a:off x="38950" y="2215910"/>
              <a:ext cx="10182225" cy="358484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hteck 9">
                  <a:extLst>
                    <a:ext uri="{FF2B5EF4-FFF2-40B4-BE49-F238E27FC236}">
                      <a16:creationId xmlns:a16="http://schemas.microsoft.com/office/drawing/2014/main" id="{84249FFB-2B41-46EF-B646-BE65CE91AC54}"/>
                    </a:ext>
                  </a:extLst>
                </p:cNvPr>
                <p:cNvSpPr/>
                <p:nvPr/>
              </p:nvSpPr>
              <p:spPr>
                <a:xfrm>
                  <a:off x="2664978" y="2889226"/>
                  <a:ext cx="909932" cy="487683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de-DE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Cu</m:t>
                        </m:r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de-DE" sz="16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α</m:t>
                            </m:r>
                          </m:sub>
                        </m:sSub>
                      </m:oMath>
                    </m:oMathPara>
                  </a14:m>
                  <a:endParaRPr lang="de-DE" sz="16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hteck 9">
                  <a:extLst>
                    <a:ext uri="{FF2B5EF4-FFF2-40B4-BE49-F238E27FC236}">
                      <a16:creationId xmlns:a16="http://schemas.microsoft.com/office/drawing/2014/main" id="{84249FFB-2B41-46EF-B646-BE65CE91AC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4978" y="2889226"/>
                  <a:ext cx="909932" cy="48768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hteck 12">
                  <a:extLst>
                    <a:ext uri="{FF2B5EF4-FFF2-40B4-BE49-F238E27FC236}">
                      <a16:creationId xmlns:a16="http://schemas.microsoft.com/office/drawing/2014/main" id="{D35FC39A-7B61-4D2F-9A83-03AB10FBF517}"/>
                    </a:ext>
                  </a:extLst>
                </p:cNvPr>
                <p:cNvSpPr/>
                <p:nvPr/>
              </p:nvSpPr>
              <p:spPr>
                <a:xfrm>
                  <a:off x="3410052" y="4361438"/>
                  <a:ext cx="926586" cy="519272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de-DE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Cu</m:t>
                        </m:r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de-DE" sz="16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β</m:t>
                            </m:r>
                          </m:sub>
                        </m:sSub>
                      </m:oMath>
                    </m:oMathPara>
                  </a14:m>
                  <a:endParaRPr lang="de-DE" sz="16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hteck 12">
                  <a:extLst>
                    <a:ext uri="{FF2B5EF4-FFF2-40B4-BE49-F238E27FC236}">
                      <a16:creationId xmlns:a16="http://schemas.microsoft.com/office/drawing/2014/main" id="{D35FC39A-7B61-4D2F-9A83-03AB10FBF5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052" y="4361438"/>
                  <a:ext cx="926586" cy="519272"/>
                </a:xfrm>
                <a:prstGeom prst="rect">
                  <a:avLst/>
                </a:prstGeom>
                <a:blipFill>
                  <a:blip r:embed="rId6"/>
                  <a:stretch>
                    <a:fillRect r="-1852" b="-4918"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hteck 13">
                  <a:extLst>
                    <a:ext uri="{FF2B5EF4-FFF2-40B4-BE49-F238E27FC236}">
                      <a16:creationId xmlns:a16="http://schemas.microsoft.com/office/drawing/2014/main" id="{6A0209B7-9101-4974-93B2-2228587FC6AA}"/>
                    </a:ext>
                  </a:extLst>
                </p:cNvPr>
                <p:cNvSpPr/>
                <p:nvPr/>
              </p:nvSpPr>
              <p:spPr>
                <a:xfrm>
                  <a:off x="6048370" y="4042734"/>
                  <a:ext cx="940020" cy="487683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de-DE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de-DE" sz="16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α</m:t>
                            </m:r>
                          </m:sub>
                        </m:sSub>
                      </m:oMath>
                    </m:oMathPara>
                  </a14:m>
                  <a:endParaRPr lang="de-DE" sz="16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hteck 13">
                  <a:extLst>
                    <a:ext uri="{FF2B5EF4-FFF2-40B4-BE49-F238E27FC236}">
                      <a16:creationId xmlns:a16="http://schemas.microsoft.com/office/drawing/2014/main" id="{6A0209B7-9101-4974-93B2-2228587FC6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8370" y="4042734"/>
                  <a:ext cx="940020" cy="48768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/>
          <p:cNvSpPr txBox="1"/>
          <p:nvPr/>
        </p:nvSpPr>
        <p:spPr>
          <a:xfrm>
            <a:off x="1173970" y="980728"/>
            <a:ext cx="10610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Calibri" panose="020F0502020204030204" pitchFamily="34" charset="0"/>
              </a:rPr>
              <a:t>Background spectrum (one month, </a:t>
            </a:r>
            <a:r>
              <a:rPr lang="de-DE" sz="2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overground,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no special shielding, no muon veto</a:t>
            </a:r>
            <a:r>
              <a:rPr lang="de-DE" sz="2400" dirty="0" smtClean="0">
                <a:latin typeface="Calibri" panose="020F0502020204030204" pitchFamily="34" charset="0"/>
              </a:rPr>
              <a:t>)</a:t>
            </a:r>
            <a:endParaRPr lang="en-US" sz="2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91344" y="4869160"/>
                <a:ext cx="12025336" cy="1350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400" dirty="0" smtClean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Background (1-10 keV):  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  <m:f>
                      <m:fPr>
                        <m:ctrlPr>
                          <a:rPr lang="de-D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counts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keV</m:t>
                        </m:r>
                        <m:r>
                          <a:rPr lang="de-DE" sz="2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de-DE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2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  <m:r>
                          <a:rPr lang="de-DE" sz="2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de-DE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de-DE" sz="2400" dirty="0" smtClean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     Still too high (target: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f>
                      <m:fPr>
                        <m:ctrlPr>
                          <a:rPr lang="de-DE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counts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keV</m:t>
                        </m:r>
                        <m:r>
                          <a:rPr lang="de-DE" sz="2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24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de-DE" sz="24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2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  <m:r>
                          <a:rPr lang="de-DE" sz="2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de-DE" sz="24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400" dirty="0" smtClean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)</a:t>
                </a:r>
              </a:p>
              <a:p>
                <a:pPr algn="ctr"/>
                <a:r>
                  <a:rPr lang="de-DE" sz="24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  <a:t/>
                </a:r>
                <a:br>
                  <a:rPr lang="de-DE" sz="2400" dirty="0" smtClean="0">
                    <a:latin typeface="Calibri" panose="020F0502020204030204" pitchFamily="34" charset="0"/>
                    <a:sym typeface="Wingdings" panose="05000000000000000000" pitchFamily="2" charset="2"/>
                  </a:rPr>
                </a:br>
                <a:r>
                  <a:rPr lang="de-DE" sz="2400" dirty="0" smtClean="0">
                    <a:solidFill>
                      <a:srgbClr val="C00000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 cryogenic muon-veto to suppress background from muon secondaries</a:t>
                </a:r>
                <a:endParaRPr lang="en-US" sz="2400" dirty="0">
                  <a:solidFill>
                    <a:srgbClr val="C0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4869160"/>
                <a:ext cx="12025336" cy="1350819"/>
              </a:xfrm>
              <a:prstGeom prst="rect">
                <a:avLst/>
              </a:prstGeom>
              <a:blipFill>
                <a:blip r:embed="rId8"/>
                <a:stretch>
                  <a:fillRect b="-99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7298430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9023"/>
            <a:ext cx="1214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F</a:t>
            </a:r>
            <a:r>
              <a:rPr lang="en-US" sz="2400" dirty="0" smtClean="0">
                <a:latin typeface="Calibri" panose="020F0502020204030204" pitchFamily="34" charset="0"/>
              </a:rPr>
              <a:t>rom maXs-30 to </a:t>
            </a:r>
            <a:r>
              <a:rPr lang="en-US" sz="2400" dirty="0" err="1" smtClean="0">
                <a:latin typeface="Calibri" panose="020F0502020204030204" pitchFamily="34" charset="0"/>
              </a:rPr>
              <a:t>maXs</a:t>
            </a:r>
            <a:r>
              <a:rPr lang="en-US" sz="2400" dirty="0" smtClean="0">
                <a:latin typeface="Calibri" panose="020F0502020204030204" pitchFamily="34" charset="0"/>
              </a:rPr>
              <a:t>-IAXO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3" name="Grafik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266" y="3228262"/>
            <a:ext cx="3479262" cy="3513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11301" y="4179509"/>
            <a:ext cx="1258919" cy="464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maXs-</a:t>
            </a:r>
            <a:r>
              <a:rPr lang="de-DE" dirty="0" smtClean="0"/>
              <a:t>30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10" y="4583236"/>
            <a:ext cx="2029623" cy="2031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506524" y="2843992"/>
            <a:ext cx="135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/>
              <a:t>maXs-</a:t>
            </a:r>
            <a:r>
              <a:rPr lang="de-DE" dirty="0" smtClean="0"/>
              <a:t>IAXO</a:t>
            </a:r>
          </a:p>
        </p:txBody>
      </p:sp>
      <p:cxnSp>
        <p:nvCxnSpPr>
          <p:cNvPr id="12" name="Gerade Verbindung mit Pfeil 29"/>
          <p:cNvCxnSpPr/>
          <p:nvPr/>
        </p:nvCxnSpPr>
        <p:spPr>
          <a:xfrm flipH="1">
            <a:off x="7159898" y="3257239"/>
            <a:ext cx="19455" cy="3387426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30"/>
              <p:cNvSpPr txBox="1"/>
              <p:nvPr/>
            </p:nvSpPr>
            <p:spPr>
              <a:xfrm>
                <a:off x="6193340" y="4761660"/>
                <a:ext cx="9372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15 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mm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" name="Textfeld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340" y="4761660"/>
                <a:ext cx="93724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Gerade Verbindung mit Pfeil 31"/>
          <p:cNvCxnSpPr/>
          <p:nvPr/>
        </p:nvCxnSpPr>
        <p:spPr>
          <a:xfrm flipV="1">
            <a:off x="3841437" y="4583236"/>
            <a:ext cx="1483" cy="2031502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32"/>
              <p:cNvSpPr txBox="1"/>
              <p:nvPr/>
            </p:nvSpPr>
            <p:spPr>
              <a:xfrm>
                <a:off x="3033916" y="5426988"/>
                <a:ext cx="8090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8 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mm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916" y="5426988"/>
                <a:ext cx="80900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15" y="753864"/>
            <a:ext cx="6265297" cy="32351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14022" y="2948361"/>
            <a:ext cx="8950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30 µm</a:t>
            </a:r>
          </a:p>
          <a:p>
            <a:r>
              <a:rPr lang="en-US" sz="1200" dirty="0" smtClean="0">
                <a:solidFill>
                  <a:srgbClr val="FF9933"/>
                </a:solidFill>
              </a:rPr>
              <a:t>10 µm</a:t>
            </a:r>
            <a:endParaRPr lang="en-US" sz="1200" dirty="0">
              <a:solidFill>
                <a:srgbClr val="FF993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00056" y="908720"/>
            <a:ext cx="55411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active area4 × 4 mm</a:t>
            </a:r>
            <a:r>
              <a:rPr lang="en-US" sz="2000" baseline="30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r>
              <a:rPr lang="en-US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  </a:t>
            </a:r>
            <a:r>
              <a:rPr lang="en-US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→    </a:t>
            </a:r>
            <a:r>
              <a:rPr lang="en-US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10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× </a:t>
            </a:r>
            <a:r>
              <a:rPr lang="en-US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10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mm</a:t>
            </a:r>
            <a:r>
              <a:rPr lang="en-US" sz="2000" baseline="30000" dirty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r>
              <a:rPr lang="en-US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  <a:p>
            <a:endParaRPr lang="en-US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larger than focus spot </a:t>
            </a:r>
          </a:p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	</a:t>
            </a:r>
            <a:r>
              <a:rPr lang="en-US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→  </a:t>
            </a:r>
            <a:r>
              <a:rPr lang="en-US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intrinsic background monitoring  </a:t>
            </a:r>
          </a:p>
          <a:p>
            <a:endParaRPr lang="en-US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thickness:30</a:t>
            </a:r>
            <a:r>
              <a:rPr lang="en-US" sz="2000" dirty="0" smtClean="0">
                <a:solidFill>
                  <a:srgbClr val="0070C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m 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→ </a:t>
            </a:r>
            <a:r>
              <a:rPr lang="en-US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1</a:t>
            </a:r>
            <a:r>
              <a:rPr lang="en-US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</a:t>
            </a:r>
            <a:r>
              <a:rPr lang="en-US" sz="2000" dirty="0" smtClean="0">
                <a:solidFill>
                  <a:srgbClr val="0070C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m  to keep </a:t>
            </a:r>
            <a:r>
              <a:rPr lang="el-GR" sz="2000" dirty="0" smtClean="0">
                <a:solidFill>
                  <a:srgbClr val="0070C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Δ</a:t>
            </a:r>
            <a:r>
              <a:rPr lang="de-DE" sz="2000" dirty="0" smtClean="0">
                <a:solidFill>
                  <a:srgbClr val="0070C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E</a:t>
            </a:r>
            <a:r>
              <a:rPr lang="de-DE" sz="2000" baseline="-25000" dirty="0" smtClean="0">
                <a:solidFill>
                  <a:srgbClr val="0070C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FWHM</a:t>
            </a:r>
            <a:r>
              <a:rPr lang="de-DE" sz="2000" dirty="0" smtClean="0">
                <a:solidFill>
                  <a:srgbClr val="0070C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&lt; 10 eV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3352" y="6237312"/>
            <a:ext cx="300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Same design, but scaled up!</a:t>
            </a:r>
            <a:endParaRPr lang="en-US" dirty="0"/>
          </a:p>
        </p:txBody>
      </p:sp>
      <p:sp>
        <p:nvSpPr>
          <p:cNvPr id="21" name="Down Arrow 20"/>
          <p:cNvSpPr/>
          <p:nvPr/>
        </p:nvSpPr>
        <p:spPr>
          <a:xfrm flipV="1">
            <a:off x="971653" y="1295438"/>
            <a:ext cx="216024" cy="43204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Down Arrow 21"/>
          <p:cNvSpPr/>
          <p:nvPr/>
        </p:nvSpPr>
        <p:spPr>
          <a:xfrm flipV="1">
            <a:off x="4348619" y="1295438"/>
            <a:ext cx="216024" cy="43204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Box 22"/>
          <p:cNvSpPr txBox="1"/>
          <p:nvPr/>
        </p:nvSpPr>
        <p:spPr>
          <a:xfrm>
            <a:off x="689188" y="1719410"/>
            <a:ext cx="1319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Axion</a:t>
            </a:r>
            <a:r>
              <a:rPr lang="en-US" dirty="0" smtClean="0">
                <a:solidFill>
                  <a:srgbClr val="C00000"/>
                </a:solidFill>
              </a:rPr>
              <a:t> production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Metallicity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83603" y="1727486"/>
            <a:ext cx="1293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14.4 </a:t>
            </a:r>
            <a:r>
              <a:rPr lang="en-US" dirty="0" err="1" smtClean="0">
                <a:solidFill>
                  <a:srgbClr val="0070C0"/>
                </a:solidFill>
              </a:rPr>
              <a:t>keV</a:t>
            </a:r>
            <a:r>
              <a:rPr lang="en-US" dirty="0" smtClean="0">
                <a:solidFill>
                  <a:srgbClr val="0070C0"/>
                </a:solidFill>
              </a:rPr>
              <a:t> iron line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6475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itchFamily="34" charset="0"/>
              </a:rPr>
              <a:t>s</a:t>
            </a:r>
            <a:r>
              <a:rPr lang="de-DE" dirty="0" err="1" smtClean="0">
                <a:latin typeface="Calibri" pitchFamily="34" charset="0"/>
              </a:rPr>
              <a:t>ummary</a:t>
            </a:r>
            <a:r>
              <a:rPr lang="de-DE" dirty="0" smtClean="0">
                <a:latin typeface="Calibri" pitchFamily="34" charset="0"/>
              </a:rPr>
              <a:t> &amp; </a:t>
            </a:r>
            <a:r>
              <a:rPr lang="de-DE" dirty="0" err="1" smtClean="0">
                <a:latin typeface="Calibri" pitchFamily="34" charset="0"/>
              </a:rPr>
              <a:t>outlook</a:t>
            </a:r>
            <a:endParaRPr lang="de-DE" dirty="0" smtClean="0">
              <a:latin typeface="Calibri" pitchFamily="34" charset="0"/>
            </a:endParaRP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2243808" y="954008"/>
            <a:ext cx="961283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200025" indent="-200025" eaLnBrk="1" hangingPunct="1">
              <a:lnSpc>
                <a:spcPct val="1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metallic magnetic calorimeters </a:t>
            </a:r>
            <a:r>
              <a:rPr lang="de-DE" sz="1800" dirty="0">
                <a:solidFill>
                  <a:srgbClr val="CC0000"/>
                </a:solidFill>
                <a:latin typeface="Calibri" pitchFamily="34" charset="0"/>
              </a:rPr>
              <a:t>combine in a unique </a:t>
            </a:r>
            <a:r>
              <a:rPr lang="de-DE" sz="1800" dirty="0" err="1">
                <a:solidFill>
                  <a:srgbClr val="CC0000"/>
                </a:solidFill>
                <a:latin typeface="Calibri" pitchFamily="34" charset="0"/>
              </a:rPr>
              <a:t>way</a:t>
            </a:r>
            <a:r>
              <a:rPr lang="de-DE" sz="1800" dirty="0">
                <a:solidFill>
                  <a:srgbClr val="CC0000"/>
                </a:solidFill>
                <a:latin typeface="Calibri" pitchFamily="34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endParaRPr lang="de-DE" sz="1800" dirty="0">
              <a:solidFill>
                <a:srgbClr val="CC0000"/>
              </a:solidFill>
              <a:latin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endParaRPr lang="de-DE" sz="1800" dirty="0">
              <a:solidFill>
                <a:srgbClr val="CC0000"/>
              </a:solidFill>
              <a:latin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endParaRPr lang="de-DE" sz="1800" dirty="0">
              <a:solidFill>
                <a:srgbClr val="CC0000"/>
              </a:solidFill>
              <a:latin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endParaRPr lang="de-DE" sz="1800" dirty="0">
              <a:solidFill>
                <a:srgbClr val="CC0000"/>
              </a:solidFill>
              <a:latin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de-DE" sz="1800" dirty="0">
                <a:solidFill>
                  <a:srgbClr val="CC0000"/>
                </a:solidFill>
                <a:latin typeface="Calibri" pitchFamily="34" charset="0"/>
              </a:rPr>
              <a:t> </a:t>
            </a:r>
            <a:endParaRPr lang="de-DE" sz="1800" dirty="0">
              <a:solidFill>
                <a:srgbClr val="3333CC"/>
              </a:solidFill>
              <a:latin typeface="Calibri" pitchFamily="34" charset="0"/>
            </a:endParaRPr>
          </a:p>
          <a:p>
            <a:pPr marL="200025" indent="-200025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energy calibration: </a:t>
            </a:r>
            <a:r>
              <a:rPr lang="de-DE" sz="18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de-DE" sz="1800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de-DE" sz="1800" dirty="0" smtClean="0">
                <a:solidFill>
                  <a:srgbClr val="C00000"/>
                </a:solidFill>
                <a:latin typeface="Calibri" pitchFamily="34" charset="0"/>
              </a:rPr>
              <a:t>sparse 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set of calibration lines </a:t>
            </a:r>
            <a:r>
              <a:rPr lang="de-DE" sz="1800" dirty="0" smtClean="0">
                <a:solidFill>
                  <a:srgbClr val="C00000"/>
                </a:solidFill>
                <a:latin typeface="Calibri" pitchFamily="34" charset="0"/>
              </a:rPr>
              <a:t>will allow for ppm-FS-accuracy for line-positions 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in fullrange</a:t>
            </a:r>
          </a:p>
          <a:p>
            <a:pPr marL="200025" indent="-200025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micro-fabrication </a:t>
            </a:r>
            <a:r>
              <a:rPr lang="de-DE" sz="1800" dirty="0" smtClean="0">
                <a:solidFill>
                  <a:srgbClr val="3333CC"/>
                </a:solidFill>
                <a:latin typeface="Calibri" pitchFamily="34" charset="0"/>
              </a:rPr>
              <a:t>works</a:t>
            </a:r>
          </a:p>
          <a:p>
            <a:pPr marL="200025" indent="-200025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800" dirty="0" smtClean="0">
                <a:solidFill>
                  <a:srgbClr val="3333CC"/>
                </a:solidFill>
                <a:latin typeface="Calibri" pitchFamily="34" charset="0"/>
              </a:rPr>
              <a:t>scaling to pixelcounts &gt;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smtClean="0">
                <a:solidFill>
                  <a:srgbClr val="3333CC"/>
                </a:solidFill>
                <a:latin typeface="Calibri" pitchFamily="34" charset="0"/>
              </a:rPr>
              <a:t> 100 in progress</a:t>
            </a:r>
            <a:endParaRPr lang="de-DE" sz="1800" dirty="0">
              <a:solidFill>
                <a:srgbClr val="3333CC"/>
              </a:solidFill>
              <a:latin typeface="Calibri" pitchFamily="34" charset="0"/>
            </a:endParaRPr>
          </a:p>
          <a:p>
            <a:pPr marL="200025" indent="-200025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large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variety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of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sizes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,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stopping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powers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and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resolutions</a:t>
            </a:r>
            <a:endParaRPr lang="de-DE" sz="1800" dirty="0">
              <a:solidFill>
                <a:srgbClr val="3333CC"/>
              </a:solidFill>
              <a:latin typeface="Calibri" pitchFamily="34" charset="0"/>
            </a:endParaRPr>
          </a:p>
          <a:p>
            <a:pPr marL="200025" indent="-200025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MMCs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start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to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contribute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to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atomic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,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molecular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,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nuclear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and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astro-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particle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physics</a:t>
            </a:r>
            <a:endParaRPr lang="de-DE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431"/>
          <a:stretch/>
        </p:blipFill>
        <p:spPr bwMode="auto">
          <a:xfrm>
            <a:off x="4849580" y="2023021"/>
            <a:ext cx="2182524" cy="1973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215878" y="1619508"/>
            <a:ext cx="2151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time resolution   </a:t>
            </a:r>
          </a:p>
        </p:txBody>
      </p:sp>
      <p:pic>
        <p:nvPicPr>
          <p:cNvPr id="13" name="Picture 8" descr="Anstieg_for_tal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07569" y="2023021"/>
            <a:ext cx="2160463" cy="1973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27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3" y="2035840"/>
            <a:ext cx="2034555" cy="196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880174" y="1628800"/>
            <a:ext cx="2151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energy resolution   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400454" y="1628800"/>
            <a:ext cx="2151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linearity   </a:t>
            </a:r>
          </a:p>
        </p:txBody>
      </p:sp>
    </p:spTree>
    <p:extLst>
      <p:ext uri="{BB962C8B-B14F-4D97-AF65-F5344CB8AC3E}">
        <p14:creationId xmlns:p14="http://schemas.microsoft.com/office/powerpoint/2010/main" val="345337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andreas\veroeffentlichungen\2014_Shanghai\grosser-Sensor.png"/>
          <p:cNvPicPr>
            <a:picLocks noChangeAspect="1" noChangeArrowheads="1"/>
          </p:cNvPicPr>
          <p:nvPr/>
        </p:nvPicPr>
        <p:blipFill>
          <a:blip r:embed="rId3" cstate="print"/>
          <a:srcRect l="18397" t="12280" r="11068" b="937"/>
          <a:stretch>
            <a:fillRect/>
          </a:stretch>
        </p:blipFill>
        <p:spPr bwMode="auto">
          <a:xfrm rot="10800000">
            <a:off x="5591944" y="1839609"/>
            <a:ext cx="4968552" cy="49737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14476" y="188640"/>
            <a:ext cx="9118028" cy="381000"/>
          </a:xfrm>
        </p:spPr>
        <p:txBody>
          <a:bodyPr/>
          <a:lstStyle/>
          <a:p>
            <a:r>
              <a:rPr lang="de-DE" b="1" dirty="0" smtClean="0">
                <a:latin typeface="Calibri" pitchFamily="34" charset="0"/>
              </a:rPr>
              <a:t>MOCCA:  </a:t>
            </a:r>
            <a:r>
              <a:rPr lang="de-DE" dirty="0" smtClean="0">
                <a:latin typeface="Calibri" pitchFamily="34" charset="0"/>
              </a:rPr>
              <a:t>4k-pixel </a:t>
            </a:r>
            <a:r>
              <a:rPr lang="de-DE" dirty="0" err="1" smtClean="0">
                <a:latin typeface="Calibri" pitchFamily="34" charset="0"/>
              </a:rPr>
              <a:t>molecule</a:t>
            </a:r>
            <a:r>
              <a:rPr lang="de-DE" dirty="0" smtClean="0">
                <a:latin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</a:rPr>
              <a:t>camera</a:t>
            </a:r>
            <a:endParaRPr lang="de-DE" dirty="0">
              <a:latin typeface="Calibri" pitchFamily="34" charset="0"/>
            </a:endParaRPr>
          </a:p>
        </p:txBody>
      </p:sp>
      <p:pic>
        <p:nvPicPr>
          <p:cNvPr id="3604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33" t="946"/>
          <a:stretch/>
        </p:blipFill>
        <p:spPr bwMode="auto">
          <a:xfrm>
            <a:off x="1514476" y="2924944"/>
            <a:ext cx="422546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991544" y="848906"/>
            <a:ext cx="84518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162050">
              <a:spcBef>
                <a:spcPct val="50000"/>
              </a:spcBef>
            </a:pPr>
            <a:r>
              <a:rPr lang="de-DE" dirty="0" err="1">
                <a:latin typeface="Calibri" pitchFamily="34" charset="0"/>
              </a:rPr>
              <a:t>to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study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reaction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cross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sections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of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molecular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ions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of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cold</a:t>
            </a:r>
            <a:r>
              <a:rPr lang="de-DE" dirty="0">
                <a:latin typeface="Calibri" pitchFamily="34" charset="0"/>
              </a:rPr>
              <a:t> interstellar </a:t>
            </a:r>
            <a:r>
              <a:rPr lang="de-DE" dirty="0" err="1">
                <a:latin typeface="Calibri" pitchFamily="34" charset="0"/>
              </a:rPr>
              <a:t>plasmas</a:t>
            </a:r>
            <a:r>
              <a:rPr lang="de-DE" dirty="0">
                <a:latin typeface="Calibri" pitchFamily="34" charset="0"/>
              </a:rPr>
              <a:t> </a:t>
            </a:r>
          </a:p>
          <a:p>
            <a:pPr algn="ctr" defTabSz="1162050">
              <a:spcBef>
                <a:spcPct val="50000"/>
              </a:spcBef>
            </a:pPr>
            <a:r>
              <a:rPr lang="de-DE" dirty="0">
                <a:latin typeface="Calibri" pitchFamily="34" charset="0"/>
              </a:rPr>
              <a:t>in </a:t>
            </a:r>
            <a:r>
              <a:rPr lang="de-DE" dirty="0" err="1">
                <a:latin typeface="Calibri" pitchFamily="34" charset="0"/>
              </a:rPr>
              <a:t>the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cryogenic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storage</a:t>
            </a:r>
            <a:r>
              <a:rPr lang="de-DE" dirty="0">
                <a:latin typeface="Calibri" pitchFamily="34" charset="0"/>
              </a:rPr>
              <a:t> ring CSR </a:t>
            </a:r>
            <a:r>
              <a:rPr lang="de-DE" dirty="0" err="1">
                <a:latin typeface="Calibri" pitchFamily="34" charset="0"/>
              </a:rPr>
              <a:t>at</a:t>
            </a:r>
            <a:r>
              <a:rPr lang="de-DE" dirty="0">
                <a:latin typeface="Calibri" pitchFamily="34" charset="0"/>
              </a:rPr>
              <a:t> MPI-K, HD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240016" y="3356993"/>
            <a:ext cx="3888432" cy="2277547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1162050">
              <a:spcBef>
                <a:spcPts val="0"/>
              </a:spcBef>
            </a:pPr>
            <a:r>
              <a:rPr lang="de-DE" sz="1400" b="1" dirty="0">
                <a:solidFill>
                  <a:srgbClr val="C00000"/>
                </a:solidFill>
                <a:latin typeface="Calibri" pitchFamily="34" charset="0"/>
              </a:rPr>
              <a:t>MOCCA:	</a:t>
            </a:r>
          </a:p>
          <a:p>
            <a:pPr marL="180975" indent="180975" defTabSz="11620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44.8mm × 44.8mm</a:t>
            </a:r>
          </a:p>
          <a:p>
            <a:pPr marL="180975" indent="180975" defTabSz="11620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64 × 64 </a:t>
            </a: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pixels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  </a:t>
            </a:r>
          </a:p>
          <a:p>
            <a:pPr marL="180975" indent="180975" defTabSz="11620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resolution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:  </a:t>
            </a:r>
            <a:r>
              <a:rPr lang="de-DE" sz="1400" dirty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E = 250 eV (FWHM)</a:t>
            </a:r>
          </a:p>
          <a:p>
            <a:pPr marL="180975" indent="180975" defTabSz="1162050">
              <a:spcBef>
                <a:spcPts val="0"/>
              </a:spcBef>
              <a:spcAft>
                <a:spcPts val="600"/>
              </a:spcAft>
            </a:pPr>
            <a:endParaRPr lang="de-DE" sz="1400" dirty="0">
              <a:solidFill>
                <a:srgbClr val="C00000"/>
              </a:solidFill>
              <a:latin typeface="Calibri" pitchFamily="34" charset="0"/>
            </a:endParaRPr>
          </a:p>
          <a:p>
            <a:pPr marL="180975" indent="180975" defTabSz="11620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operated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at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 T = 20 </a:t>
            </a: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mK</a:t>
            </a:r>
            <a:endParaRPr lang="de-DE" sz="1400" dirty="0">
              <a:solidFill>
                <a:srgbClr val="C00000"/>
              </a:solidFill>
              <a:latin typeface="Calibri" pitchFamily="34" charset="0"/>
            </a:endParaRPr>
          </a:p>
          <a:p>
            <a:pPr marL="180975" indent="180975" defTabSz="11620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16 </a:t>
            </a: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two-stage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 SQUIDs </a:t>
            </a: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to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read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-out 64 </a:t>
            </a: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rows</a:t>
            </a:r>
            <a:endParaRPr lang="de-DE" sz="1400" dirty="0">
              <a:solidFill>
                <a:srgbClr val="C00000"/>
              </a:solidFill>
              <a:latin typeface="Calibri" pitchFamily="34" charset="0"/>
            </a:endParaRPr>
          </a:p>
          <a:p>
            <a:pPr marL="180975" indent="180975" defTabSz="11620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16 </a:t>
            </a: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two-stage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 SQUIDs </a:t>
            </a:r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to read-out 64 columns</a:t>
            </a:r>
            <a:endParaRPr lang="de-DE" sz="8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591944" y="1639834"/>
            <a:ext cx="4932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Heidelberg University, MPI-K Heidelberg, Columbia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Astro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Lab NY 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604558" y="1628801"/>
            <a:ext cx="564357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162050">
              <a:spcBef>
                <a:spcPct val="50000"/>
              </a:spcBef>
            </a:pP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/>
            </a:r>
            <a:br>
              <a:rPr lang="de-DE" sz="1400" dirty="0">
                <a:solidFill>
                  <a:schemeClr val="accent6"/>
                </a:solidFill>
                <a:latin typeface="Calibri" pitchFamily="34" charset="0"/>
              </a:rPr>
            </a:b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Position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and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energy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resolved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detection</a:t>
            </a:r>
            <a:endParaRPr lang="de-DE" sz="1400" dirty="0">
              <a:solidFill>
                <a:schemeClr val="accent6"/>
              </a:solidFill>
              <a:latin typeface="Calibri" pitchFamily="34" charset="0"/>
            </a:endParaRPr>
          </a:p>
          <a:p>
            <a:pPr defTabSz="1162050">
              <a:spcBef>
                <a:spcPct val="50000"/>
              </a:spcBef>
            </a:pP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of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neutral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molecular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fragments</a:t>
            </a:r>
            <a:endParaRPr lang="de-DE" sz="1400" dirty="0">
              <a:solidFill>
                <a:schemeClr val="accent6"/>
              </a:solidFill>
              <a:latin typeface="Calibri" pitchFamily="34" charset="0"/>
            </a:endParaRPr>
          </a:p>
          <a:p>
            <a:pPr defTabSz="1162050">
              <a:spcBef>
                <a:spcPct val="50000"/>
              </a:spcBef>
            </a:pP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after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neutralizing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with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an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electron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in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the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e-cooler    </a:t>
            </a:r>
            <a:endParaRPr lang="de-DE" sz="1400" b="1" dirty="0">
              <a:solidFill>
                <a:schemeClr val="accent6"/>
              </a:solidFill>
              <a:latin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567608" y="4941168"/>
            <a:ext cx="9361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162050">
              <a:spcBef>
                <a:spcPct val="50000"/>
              </a:spcBef>
            </a:pPr>
            <a:r>
              <a:rPr lang="de-DE" i="1" dirty="0">
                <a:solidFill>
                  <a:schemeClr val="accent6"/>
                </a:solidFill>
                <a:latin typeface="Calibri" pitchFamily="34" charset="0"/>
              </a:rPr>
              <a:t>T</a:t>
            </a:r>
            <a:r>
              <a:rPr lang="de-DE" dirty="0">
                <a:solidFill>
                  <a:schemeClr val="accent6"/>
                </a:solidFill>
                <a:latin typeface="Calibri" pitchFamily="34" charset="0"/>
              </a:rPr>
              <a:t> &lt; 10K</a:t>
            </a:r>
          </a:p>
        </p:txBody>
      </p:sp>
    </p:spTree>
    <p:extLst>
      <p:ext uri="{BB962C8B-B14F-4D97-AF65-F5344CB8AC3E}">
        <p14:creationId xmlns:p14="http://schemas.microsoft.com/office/powerpoint/2010/main" val="1070024716"/>
      </p:ext>
    </p:extLst>
  </p:cSld>
  <p:clrMapOvr>
    <a:masterClrMapping/>
  </p:clrMapOvr>
  <p:transition spd="slow" advTm="2832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</a:rPr>
              <a:t>MOCCA:  4k-pixel </a:t>
            </a:r>
            <a:r>
              <a:rPr lang="de-DE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molecule</a:t>
            </a:r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camera</a:t>
            </a:r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/   hi-</a:t>
            </a:r>
            <a:r>
              <a:rPr lang="de-DE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res</a:t>
            </a:r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alpha</a:t>
            </a:r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detector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88"/>
          <a:stretch/>
        </p:blipFill>
        <p:spPr>
          <a:xfrm>
            <a:off x="1524000" y="668123"/>
            <a:ext cx="9144000" cy="618987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529684" y="3356993"/>
            <a:ext cx="3294509" cy="451495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439717">
            <a:off x="5788235" y="321749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C00000"/>
                </a:solidFill>
                <a:latin typeface="Calibri" panose="020F0502020204030204" pitchFamily="34" charset="0"/>
              </a:rPr>
              <a:t>45 mm</a:t>
            </a:r>
          </a:p>
        </p:txBody>
      </p:sp>
      <p:sp>
        <p:nvSpPr>
          <p:cNvPr id="9" name="TextBox 8"/>
          <p:cNvSpPr txBox="1"/>
          <p:nvPr/>
        </p:nvSpPr>
        <p:spPr>
          <a:xfrm rot="439717">
            <a:off x="5320619" y="3746310"/>
            <a:ext cx="167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C00000"/>
                </a:solidFill>
                <a:latin typeface="Calibri" panose="020F0502020204030204" pitchFamily="34" charset="0"/>
              </a:rPr>
              <a:t>200 eV FWHM</a:t>
            </a:r>
          </a:p>
        </p:txBody>
      </p:sp>
    </p:spTree>
    <p:extLst>
      <p:ext uri="{BB962C8B-B14F-4D97-AF65-F5344CB8AC3E}">
        <p14:creationId xmlns:p14="http://schemas.microsoft.com/office/powerpoint/2010/main" val="3242120416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Detector setup V2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2" y="1742283"/>
            <a:ext cx="3724495" cy="348297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982135F7-A785-438F-83CD-6F6BEA6C506E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2057739"/>
            <a:ext cx="3196748" cy="22621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8755" y="2037220"/>
            <a:ext cx="4424609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New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Modularized detector and SQUID holder</a:t>
            </a:r>
            <a:br>
              <a:rPr lang="de-DE" dirty="0" smtClean="0"/>
            </a:br>
            <a:r>
              <a:rPr lang="de-DE" dirty="0" smtClean="0"/>
              <a:t>→ easy repair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Optimized for new detector</a:t>
            </a:r>
            <a:br>
              <a:rPr lang="de-DE" dirty="0" smtClean="0"/>
            </a:br>
            <a:r>
              <a:rPr lang="de-DE" i="1" dirty="0" smtClean="0"/>
              <a:t>maXs-</a:t>
            </a:r>
            <a:r>
              <a:rPr lang="de-DE" dirty="0" smtClean="0"/>
              <a:t>IAXO 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Additional inner teflon shield to </a:t>
            </a:r>
            <a:br>
              <a:rPr lang="de-DE" dirty="0" smtClean="0"/>
            </a:br>
            <a:r>
              <a:rPr lang="de-DE" dirty="0" smtClean="0"/>
              <a:t>reduce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409753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3"/>
          <p:cNvSpPr>
            <a:spLocks noGrp="1" noChangeArrowheads="1"/>
          </p:cNvSpPr>
          <p:nvPr>
            <p:ph type="title"/>
          </p:nvPr>
        </p:nvSpPr>
        <p:spPr>
          <a:xfrm>
            <a:off x="2201863" y="205334"/>
            <a:ext cx="7772400" cy="487362"/>
          </a:xfr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</a:rPr>
              <a:t>etallic </a:t>
            </a:r>
            <a:r>
              <a:rPr lang="en-US" dirty="0">
                <a:latin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</a:rPr>
              <a:t>agnetic </a:t>
            </a:r>
            <a:r>
              <a:rPr lang="en-US" dirty="0">
                <a:latin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</a:rPr>
              <a:t>alorimeters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00034" name="Rectangle 2"/>
          <p:cNvSpPr>
            <a:spLocks noChangeArrowheads="1"/>
          </p:cNvSpPr>
          <p:nvPr/>
        </p:nvSpPr>
        <p:spPr bwMode="auto">
          <a:xfrm>
            <a:off x="7724501" y="1362918"/>
            <a:ext cx="764950" cy="3048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>
              <a:solidFill>
                <a:srgbClr val="FFCC00"/>
              </a:solidFill>
            </a:endParaRPr>
          </a:p>
        </p:txBody>
      </p:sp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4412705" y="1348199"/>
            <a:ext cx="4391917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Calibri" pitchFamily="34" charset="0"/>
              </a:rPr>
              <a:t>paramagnetic sensor:  </a:t>
            </a:r>
            <a:r>
              <a:rPr lang="en-US" sz="1800" b="1" dirty="0">
                <a:solidFill>
                  <a:schemeClr val="accent2"/>
                </a:solidFill>
                <a:latin typeface="Calibri" pitchFamily="34" charset="0"/>
              </a:rPr>
              <a:t>Au</a:t>
            </a:r>
            <a:r>
              <a:rPr lang="en-US" sz="1800" dirty="0">
                <a:solidFill>
                  <a:schemeClr val="accent2"/>
                </a:solidFill>
                <a:latin typeface="Calibri" pitchFamily="34" charset="0"/>
              </a:rPr>
              <a:t>:Er</a:t>
            </a:r>
            <a:r>
              <a:rPr lang="en-US" sz="1800" baseline="-25000" dirty="0">
                <a:solidFill>
                  <a:schemeClr val="accent2"/>
                </a:solidFill>
                <a:latin typeface="Calibri" pitchFamily="34" charset="0"/>
              </a:rPr>
              <a:t>500ppm</a:t>
            </a:r>
            <a:r>
              <a:rPr lang="en-US" sz="1800" dirty="0">
                <a:solidFill>
                  <a:schemeClr val="accent2"/>
                </a:solidFill>
                <a:latin typeface="Calibri" pitchFamily="34" charset="0"/>
              </a:rPr>
              <a:t>  , </a:t>
            </a:r>
            <a:r>
              <a:rPr lang="en-US" sz="1800" b="1" dirty="0" err="1">
                <a:solidFill>
                  <a:schemeClr val="accent2"/>
                </a:solidFill>
                <a:latin typeface="Calibri" pitchFamily="34" charset="0"/>
              </a:rPr>
              <a:t>Ag</a:t>
            </a:r>
            <a:r>
              <a:rPr lang="en-US" sz="1800" dirty="0" err="1">
                <a:solidFill>
                  <a:schemeClr val="accent2"/>
                </a:solidFill>
                <a:latin typeface="Calibri" pitchFamily="34" charset="0"/>
              </a:rPr>
              <a:t>:Er</a:t>
            </a:r>
            <a:r>
              <a:rPr lang="en-US" sz="1800" dirty="0">
                <a:solidFill>
                  <a:schemeClr val="accent2"/>
                </a:solidFill>
                <a:latin typeface="Calibri" pitchFamily="34" charset="0"/>
              </a:rPr>
              <a:t>                </a:t>
            </a:r>
          </a:p>
        </p:txBody>
      </p:sp>
      <p:grpSp>
        <p:nvGrpSpPr>
          <p:cNvPr id="300047" name="Group 15"/>
          <p:cNvGrpSpPr>
            <a:grpSpLocks/>
          </p:cNvGrpSpPr>
          <p:nvPr/>
        </p:nvGrpSpPr>
        <p:grpSpPr bwMode="auto">
          <a:xfrm>
            <a:off x="4773066" y="3306689"/>
            <a:ext cx="3429000" cy="809625"/>
            <a:chOff x="3288" y="2568"/>
            <a:chExt cx="2160" cy="510"/>
          </a:xfrm>
        </p:grpSpPr>
        <p:pic>
          <p:nvPicPr>
            <p:cNvPr id="300039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/>
            </a:blip>
            <a:srcRect/>
            <a:stretch>
              <a:fillRect/>
            </a:stretch>
          </p:blipFill>
          <p:spPr bwMode="auto">
            <a:xfrm>
              <a:off x="3288" y="2568"/>
              <a:ext cx="2160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0045" name="Picture 13"/>
            <p:cNvPicPr>
              <a:picLocks noChangeAspect="1" noChangeArrowheads="1"/>
            </p:cNvPicPr>
            <p:nvPr/>
          </p:nvPicPr>
          <p:blipFill>
            <a:blip r:embed="rId4" cstate="print">
              <a:lum bright="-12000"/>
            </a:blip>
            <a:srcRect l="54546" t="54546"/>
            <a:stretch>
              <a:fillRect/>
            </a:stretch>
          </p:blipFill>
          <p:spPr bwMode="auto">
            <a:xfrm>
              <a:off x="5056" y="2856"/>
              <a:ext cx="384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00046" name="Picture 14"/>
          <p:cNvPicPr>
            <a:picLocks noChangeAspect="1" noChangeArrowheads="1"/>
          </p:cNvPicPr>
          <p:nvPr/>
        </p:nvPicPr>
        <p:blipFill>
          <a:blip r:embed="rId5" cstate="print"/>
          <a:srcRect l="8701"/>
          <a:stretch>
            <a:fillRect/>
          </a:stretch>
        </p:blipFill>
        <p:spPr bwMode="auto">
          <a:xfrm>
            <a:off x="93117" y="930200"/>
            <a:ext cx="4246563" cy="3290888"/>
          </a:xfrm>
          <a:prstGeom prst="rect">
            <a:avLst/>
          </a:prstGeom>
          <a:noFill/>
        </p:spPr>
      </p:pic>
      <p:sp>
        <p:nvSpPr>
          <p:cNvPr id="300049" name="Text Box 17"/>
          <p:cNvSpPr txBox="1">
            <a:spLocks noChangeArrowheads="1"/>
          </p:cNvSpPr>
          <p:nvPr/>
        </p:nvSpPr>
        <p:spPr bwMode="auto">
          <a:xfrm>
            <a:off x="2711625" y="4509119"/>
            <a:ext cx="6624735" cy="21168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de-DE" sz="1800" dirty="0">
                <a:latin typeface="Calibri" pitchFamily="34" charset="0"/>
              </a:rPr>
              <a:t>main differences to </a:t>
            </a:r>
            <a:r>
              <a:rPr lang="de-DE" sz="1800" dirty="0" smtClean="0">
                <a:latin typeface="Calibri" pitchFamily="34" charset="0"/>
              </a:rPr>
              <a:t>resistive sensors like TES </a:t>
            </a:r>
            <a:r>
              <a:rPr lang="de-DE" sz="1800" dirty="0">
                <a:latin typeface="Calibri" pitchFamily="34" charset="0"/>
              </a:rPr>
              <a:t>and thermistors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no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dissipation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in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the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sensor</a:t>
            </a:r>
            <a:endParaRPr lang="de-DE" sz="1800" dirty="0">
              <a:solidFill>
                <a:schemeClr val="accent2"/>
              </a:solidFill>
              <a:latin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no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galvanic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contact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to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the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sensor</a:t>
            </a:r>
            <a:endParaRPr lang="de-DE" sz="1800" b="1" i="1" dirty="0">
              <a:solidFill>
                <a:schemeClr val="accent2"/>
              </a:solidFill>
              <a:latin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b="1" i="1" dirty="0">
                <a:solidFill>
                  <a:schemeClr val="accent2"/>
                </a:solidFill>
                <a:latin typeface="Calibri" pitchFamily="34" charset="0"/>
              </a:rPr>
              <a:t>M</a:t>
            </a:r>
            <a:r>
              <a:rPr lang="de-DE" sz="1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and</a:t>
            </a:r>
            <a:r>
              <a:rPr lang="de-DE" sz="1800" b="1" dirty="0">
                <a:solidFill>
                  <a:schemeClr val="accent2"/>
                </a:solidFill>
                <a:latin typeface="Calibri" pitchFamily="34" charset="0"/>
              </a:rPr>
              <a:t> C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of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weakly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interacting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spins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well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understood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endParaRPr lang="de-DE" sz="1800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endParaRPr lang="de-DE" sz="1800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300054" name="Text Box 22"/>
          <p:cNvSpPr txBox="1">
            <a:spLocks noChangeArrowheads="1"/>
          </p:cNvSpPr>
          <p:nvPr/>
        </p:nvSpPr>
        <p:spPr bwMode="auto">
          <a:xfrm>
            <a:off x="4412704" y="2898700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signal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size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1" name="Rechteck 20"/>
          <p:cNvSpPr/>
          <p:nvPr/>
        </p:nvSpPr>
        <p:spPr>
          <a:xfrm>
            <a:off x="3663999" y="2503907"/>
            <a:ext cx="428628" cy="232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3405938" y="5857944"/>
            <a:ext cx="5785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numerical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optimization</a:t>
            </a:r>
            <a:endParaRPr lang="de-DE" sz="1800" dirty="0">
              <a:solidFill>
                <a:schemeClr val="accent2"/>
              </a:solidFill>
              <a:latin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non-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linearity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de-DE" sz="1800" b="1" dirty="0" err="1">
                <a:solidFill>
                  <a:srgbClr val="C00000"/>
                </a:solidFill>
                <a:latin typeface="Calibri" pitchFamily="34" charset="0"/>
              </a:rPr>
              <a:t>small</a:t>
            </a:r>
            <a:r>
              <a:rPr lang="de-DE" sz="1800" b="1" dirty="0">
                <a:solidFill>
                  <a:srgbClr val="C00000"/>
                </a:solidFill>
                <a:latin typeface="Calibri" pitchFamily="34" charset="0"/>
              </a:rPr>
              <a:t> &amp; </a:t>
            </a:r>
            <a:r>
              <a:rPr lang="de-DE" sz="1800" b="1" dirty="0" err="1">
                <a:solidFill>
                  <a:srgbClr val="C00000"/>
                </a:solidFill>
                <a:latin typeface="Calibri" pitchFamily="34" charset="0"/>
              </a:rPr>
              <a:t>understood</a:t>
            </a:r>
            <a:r>
              <a:rPr lang="de-DE" sz="18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from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thermodynamics</a:t>
            </a:r>
            <a:endParaRPr lang="de-DE" sz="1800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		    	</a:t>
            </a:r>
          </a:p>
        </p:txBody>
      </p:sp>
      <p:sp>
        <p:nvSpPr>
          <p:cNvPr id="23" name="Pfeil nach rechts 22"/>
          <p:cNvSpPr/>
          <p:nvPr/>
        </p:nvSpPr>
        <p:spPr>
          <a:xfrm>
            <a:off x="3071664" y="5949280"/>
            <a:ext cx="285752" cy="14287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ight Brace 2"/>
          <p:cNvSpPr/>
          <p:nvPr/>
        </p:nvSpPr>
        <p:spPr>
          <a:xfrm>
            <a:off x="6456040" y="4941168"/>
            <a:ext cx="144016" cy="571279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sp>
        <p:nvSpPr>
          <p:cNvPr id="26" name="Textfeld 21"/>
          <p:cNvSpPr txBox="1"/>
          <p:nvPr/>
        </p:nvSpPr>
        <p:spPr>
          <a:xfrm>
            <a:off x="6600056" y="5049349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important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for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 large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arrays</a:t>
            </a:r>
            <a:endParaRPr lang="de-DE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42" name="Gruppieren 8">
            <a:extLst>
              <a:ext uri="{FF2B5EF4-FFF2-40B4-BE49-F238E27FC236}">
                <a16:creationId xmlns:a16="http://schemas.microsoft.com/office/drawing/2014/main" id="{F9D90BAD-9F54-4CEF-8DA3-A0454A57644C}"/>
              </a:ext>
            </a:extLst>
          </p:cNvPr>
          <p:cNvGrpSpPr/>
          <p:nvPr/>
        </p:nvGrpSpPr>
        <p:grpSpPr>
          <a:xfrm>
            <a:off x="8751452" y="1700808"/>
            <a:ext cx="3393220" cy="2723572"/>
            <a:chOff x="4830462" y="2408442"/>
            <a:chExt cx="3825268" cy="2723572"/>
          </a:xfrm>
        </p:grpSpPr>
        <p:cxnSp>
          <p:nvCxnSpPr>
            <p:cNvPr id="43" name="Gerade Verbindung mit Pfeil 9">
              <a:extLst>
                <a:ext uri="{FF2B5EF4-FFF2-40B4-BE49-F238E27FC236}">
                  <a16:creationId xmlns:a16="http://schemas.microsoft.com/office/drawing/2014/main" id="{574B257A-416C-42B7-B625-B30AC0976C28}"/>
                </a:ext>
              </a:extLst>
            </p:cNvPr>
            <p:cNvCxnSpPr/>
            <p:nvPr/>
          </p:nvCxnSpPr>
          <p:spPr>
            <a:xfrm flipV="1">
              <a:off x="5261287" y="2470523"/>
              <a:ext cx="19431" cy="22727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uppieren 11">
              <a:extLst>
                <a:ext uri="{FF2B5EF4-FFF2-40B4-BE49-F238E27FC236}">
                  <a16:creationId xmlns:a16="http://schemas.microsoft.com/office/drawing/2014/main" id="{C1972E93-6CF5-4EC2-93C2-92E237E8E2DF}"/>
                </a:ext>
              </a:extLst>
            </p:cNvPr>
            <p:cNvGrpSpPr/>
            <p:nvPr/>
          </p:nvGrpSpPr>
          <p:grpSpPr>
            <a:xfrm>
              <a:off x="5182073" y="2532458"/>
              <a:ext cx="3473657" cy="2599556"/>
              <a:chOff x="5274807" y="2772283"/>
              <a:chExt cx="3473657" cy="2599556"/>
            </a:xfrm>
          </p:grpSpPr>
          <p:pic>
            <p:nvPicPr>
              <p:cNvPr id="46" name="Picture 2">
                <a:extLst>
                  <a:ext uri="{FF2B5EF4-FFF2-40B4-BE49-F238E27FC236}">
                    <a16:creationId xmlns:a16="http://schemas.microsoft.com/office/drawing/2014/main" id="{EDFCD05E-7E8C-41C7-81CB-C467ACC3D0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061"/>
              <a:stretch>
                <a:fillRect/>
              </a:stretch>
            </p:blipFill>
            <p:spPr bwMode="auto">
              <a:xfrm>
                <a:off x="5274807" y="2772283"/>
                <a:ext cx="1158875" cy="2095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2">
                <a:extLst>
                  <a:ext uri="{FF2B5EF4-FFF2-40B4-BE49-F238E27FC236}">
                    <a16:creationId xmlns:a16="http://schemas.microsoft.com/office/drawing/2014/main" id="{4FA647D7-BFB9-4E24-B4D0-91A07904CD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08" t="-2" b="2750"/>
              <a:stretch>
                <a:fillRect/>
              </a:stretch>
            </p:blipFill>
            <p:spPr bwMode="auto">
              <a:xfrm>
                <a:off x="6401932" y="2787944"/>
                <a:ext cx="1930400" cy="2036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8" name="Gerade Verbindung mit Pfeil 15">
                <a:extLst>
                  <a:ext uri="{FF2B5EF4-FFF2-40B4-BE49-F238E27FC236}">
                    <a16:creationId xmlns:a16="http://schemas.microsoft.com/office/drawing/2014/main" id="{9C18647A-7992-4E5B-AAB2-718182BDDC7E}"/>
                  </a:ext>
                </a:extLst>
              </p:cNvPr>
              <p:cNvCxnSpPr/>
              <p:nvPr/>
            </p:nvCxnSpPr>
            <p:spPr>
              <a:xfrm>
                <a:off x="5344657" y="4980282"/>
                <a:ext cx="3211513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mit Pfeil 16">
                <a:extLst>
                  <a:ext uri="{FF2B5EF4-FFF2-40B4-BE49-F238E27FC236}">
                    <a16:creationId xmlns:a16="http://schemas.microsoft.com/office/drawing/2014/main" id="{F893BB4B-1378-41D3-9446-32AFA9709117}"/>
                  </a:ext>
                </a:extLst>
              </p:cNvPr>
              <p:cNvCxnSpPr/>
              <p:nvPr/>
            </p:nvCxnSpPr>
            <p:spPr>
              <a:xfrm>
                <a:off x="6235245" y="2847700"/>
                <a:ext cx="0" cy="1970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feld 10">
                <a:extLst>
                  <a:ext uri="{FF2B5EF4-FFF2-40B4-BE49-F238E27FC236}">
                    <a16:creationId xmlns:a16="http://schemas.microsoft.com/office/drawing/2014/main" id="{4FED5604-33A6-4E3A-A3B2-DDD330B800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86854" y="5002507"/>
                <a:ext cx="2616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de-DE" altLang="de-DE" sz="1800" i="1" dirty="0">
                    <a:latin typeface="+mn-lt"/>
                    <a:ea typeface="+mn-ea"/>
                  </a:rPr>
                  <a:t>t</a:t>
                </a:r>
                <a:endParaRPr lang="de-DE" altLang="de-DE" sz="1400" i="1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Textfeld 10">
              <a:extLst>
                <a:ext uri="{FF2B5EF4-FFF2-40B4-BE49-F238E27FC236}">
                  <a16:creationId xmlns:a16="http://schemas.microsoft.com/office/drawing/2014/main" id="{ABF1FAEC-662F-4195-B922-6236BE30A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462" y="2408442"/>
              <a:ext cx="2968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800" i="1" dirty="0">
                  <a:latin typeface="+mn-lt"/>
                  <a:ea typeface="+mn-ea"/>
                </a:rPr>
                <a:t>T</a:t>
              </a:r>
              <a:endParaRPr lang="de-DE" altLang="de-DE" sz="1400" i="1" dirty="0">
                <a:latin typeface="+mn-lt"/>
                <a:ea typeface="+mn-ea"/>
              </a:endParaRPr>
            </a:p>
          </p:txBody>
        </p:sp>
      </p:grpSp>
      <p:sp>
        <p:nvSpPr>
          <p:cNvPr id="52" name="Textfeld 19">
            <a:extLst>
              <a:ext uri="{FF2B5EF4-FFF2-40B4-BE49-F238E27FC236}">
                <a16:creationId xmlns:a16="http://schemas.microsoft.com/office/drawing/2014/main" id="{EE80E2CA-9CF0-4F7F-82F3-890AB3802D87}"/>
              </a:ext>
            </a:extLst>
          </p:cNvPr>
          <p:cNvSpPr txBox="1"/>
          <p:nvPr/>
        </p:nvSpPr>
        <p:spPr>
          <a:xfrm flipH="1">
            <a:off x="9166055" y="2636912"/>
            <a:ext cx="746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~1</a:t>
            </a:r>
            <a:r>
              <a:rPr lang="de-DE" sz="800" dirty="0"/>
              <a:t> </a:t>
            </a:r>
            <a:r>
              <a:rPr lang="de-DE" sz="1600" dirty="0" err="1"/>
              <a:t>mK</a:t>
            </a:r>
            <a:endParaRPr lang="de-DE" sz="1600" dirty="0"/>
          </a:p>
        </p:txBody>
      </p:sp>
      <p:sp>
        <p:nvSpPr>
          <p:cNvPr id="53" name="Textfeld 20">
            <a:extLst>
              <a:ext uri="{FF2B5EF4-FFF2-40B4-BE49-F238E27FC236}">
                <a16:creationId xmlns:a16="http://schemas.microsoft.com/office/drawing/2014/main" id="{8085217C-4C6C-4BAD-8444-69DF54BA4B46}"/>
              </a:ext>
            </a:extLst>
          </p:cNvPr>
          <p:cNvSpPr txBox="1"/>
          <p:nvPr/>
        </p:nvSpPr>
        <p:spPr>
          <a:xfrm flipH="1">
            <a:off x="9100830" y="3547511"/>
            <a:ext cx="746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20</a:t>
            </a:r>
            <a:r>
              <a:rPr lang="de-DE" sz="800" dirty="0"/>
              <a:t> </a:t>
            </a:r>
            <a:r>
              <a:rPr lang="de-DE" sz="1600" dirty="0" err="1"/>
              <a:t>mK</a:t>
            </a:r>
            <a:endParaRPr lang="de-DE" sz="1600" dirty="0"/>
          </a:p>
        </p:txBody>
      </p:sp>
      <p:sp>
        <p:nvSpPr>
          <p:cNvPr id="54" name="Textfeld 21">
            <a:extLst>
              <a:ext uri="{FF2B5EF4-FFF2-40B4-BE49-F238E27FC236}">
                <a16:creationId xmlns:a16="http://schemas.microsoft.com/office/drawing/2014/main" id="{804229DE-3654-4E79-8E7E-467E8E1BF665}"/>
              </a:ext>
            </a:extLst>
          </p:cNvPr>
          <p:cNvSpPr txBox="1"/>
          <p:nvPr/>
        </p:nvSpPr>
        <p:spPr>
          <a:xfrm flipH="1">
            <a:off x="10560496" y="3026386"/>
            <a:ext cx="746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~1</a:t>
            </a:r>
            <a:r>
              <a:rPr lang="de-DE" sz="800" dirty="0"/>
              <a:t> </a:t>
            </a:r>
            <a:r>
              <a:rPr lang="de-DE" sz="1600" dirty="0" err="1"/>
              <a:t>ms</a:t>
            </a:r>
            <a:endParaRPr lang="de-DE" sz="1600" dirty="0"/>
          </a:p>
        </p:txBody>
      </p:sp>
      <p:pic>
        <p:nvPicPr>
          <p:cNvPr id="56" name="Grafik 23">
            <a:extLst>
              <a:ext uri="{FF2B5EF4-FFF2-40B4-BE49-F238E27FC236}">
                <a16:creationId xmlns:a16="http://schemas.microsoft.com/office/drawing/2014/main" id="{F2A2909D-4755-46C9-A57E-2F318BA690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9536" y="2417121"/>
            <a:ext cx="905056" cy="57983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681A23E7-49E0-45CB-96D8-99EF1EBAB398}"/>
              </a:ext>
            </a:extLst>
          </p:cNvPr>
          <p:cNvGrpSpPr>
            <a:grpSpLocks/>
          </p:cNvGrpSpPr>
          <p:nvPr/>
        </p:nvGrpSpPr>
        <p:grpSpPr bwMode="auto">
          <a:xfrm>
            <a:off x="5447928" y="1916832"/>
            <a:ext cx="1316038" cy="1103901"/>
            <a:chOff x="2323" y="2836"/>
            <a:chExt cx="1056" cy="84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B6728A2-53E6-443A-A148-C8CC5428B0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3" y="2836"/>
              <a:ext cx="1056" cy="846"/>
              <a:chOff x="2544" y="4944"/>
              <a:chExt cx="1056" cy="707"/>
            </a:xfrm>
          </p:grpSpPr>
          <p:sp>
            <p:nvSpPr>
              <p:cNvPr id="63" name="Line 26">
                <a:extLst>
                  <a:ext uri="{FF2B5EF4-FFF2-40B4-BE49-F238E27FC236}">
                    <a16:creationId xmlns:a16="http://schemas.microsoft.com/office/drawing/2014/main" id="{8CE55D6D-5670-4328-A981-A6514C965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3" y="5011"/>
                <a:ext cx="0" cy="4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4" name="Line 27">
                <a:extLst>
                  <a:ext uri="{FF2B5EF4-FFF2-40B4-BE49-F238E27FC236}">
                    <a16:creationId xmlns:a16="http://schemas.microsoft.com/office/drawing/2014/main" id="{9672938E-130C-4317-BE40-1DAAC1994F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3" y="5433"/>
                <a:ext cx="77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5" name="Text Box 28">
                <a:extLst>
                  <a:ext uri="{FF2B5EF4-FFF2-40B4-BE49-F238E27FC236}">
                    <a16:creationId xmlns:a16="http://schemas.microsoft.com/office/drawing/2014/main" id="{6A1390A9-986F-49D2-8359-C6E187E43E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4" y="4944"/>
                <a:ext cx="350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de-DE" i="1" dirty="0"/>
                  <a:t>M</a:t>
                </a:r>
                <a:r>
                  <a:rPr lang="de-DE" dirty="0">
                    <a:solidFill>
                      <a:schemeClr val="tx2"/>
                    </a:solidFill>
                  </a:rPr>
                  <a:t> </a:t>
                </a:r>
              </a:p>
            </p:txBody>
          </p:sp>
          <p:sp>
            <p:nvSpPr>
              <p:cNvPr id="66" name="Text Box 29">
                <a:extLst>
                  <a:ext uri="{FF2B5EF4-FFF2-40B4-BE49-F238E27FC236}">
                    <a16:creationId xmlns:a16="http://schemas.microsoft.com/office/drawing/2014/main" id="{8875A2C5-E344-4E1D-AB49-0E3E7D07EF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27" y="5414"/>
                <a:ext cx="273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 eaLnBrk="0" hangingPunct="0"/>
                <a:r>
                  <a:rPr lang="de-DE" i="1" dirty="0"/>
                  <a:t>T</a:t>
                </a:r>
              </a:p>
            </p:txBody>
          </p:sp>
        </p:grp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F7192874-5F9B-4241-80ED-DC5C7BD49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5" y="3030"/>
              <a:ext cx="336" cy="3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294"/>
                </a:cxn>
                <a:cxn ang="0">
                  <a:pos x="474" y="366"/>
                </a:cxn>
              </a:cxnLst>
              <a:rect l="0" t="0" r="r" b="b"/>
              <a:pathLst>
                <a:path w="474" h="366">
                  <a:moveTo>
                    <a:pt x="0" y="0"/>
                  </a:moveTo>
                  <a:cubicBezTo>
                    <a:pt x="14" y="116"/>
                    <a:pt x="29" y="233"/>
                    <a:pt x="108" y="294"/>
                  </a:cubicBezTo>
                  <a:cubicBezTo>
                    <a:pt x="187" y="355"/>
                    <a:pt x="413" y="354"/>
                    <a:pt x="474" y="366"/>
                  </a:cubicBezTo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endParaRPr lang="de-DE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A58DC47E-1394-4185-8134-C5E7AF40C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" y="3120"/>
              <a:ext cx="60" cy="1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7"/>
                </a:cxn>
                <a:cxn ang="0">
                  <a:pos x="9" y="54"/>
                </a:cxn>
                <a:cxn ang="0">
                  <a:pos x="24" y="103"/>
                </a:cxn>
                <a:cxn ang="0">
                  <a:pos x="60" y="158"/>
                </a:cxn>
              </a:cxnLst>
              <a:rect l="0" t="0" r="r" b="b"/>
              <a:pathLst>
                <a:path w="60" h="158">
                  <a:moveTo>
                    <a:pt x="0" y="0"/>
                  </a:moveTo>
                  <a:lnTo>
                    <a:pt x="1" y="17"/>
                  </a:lnTo>
                  <a:cubicBezTo>
                    <a:pt x="2" y="26"/>
                    <a:pt x="5" y="40"/>
                    <a:pt x="9" y="54"/>
                  </a:cubicBezTo>
                  <a:cubicBezTo>
                    <a:pt x="13" y="68"/>
                    <a:pt x="16" y="86"/>
                    <a:pt x="24" y="103"/>
                  </a:cubicBezTo>
                  <a:cubicBezTo>
                    <a:pt x="32" y="120"/>
                    <a:pt x="54" y="148"/>
                    <a:pt x="60" y="158"/>
                  </a:cubicBez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endParaRPr lang="de-DE"/>
            </a:p>
          </p:txBody>
        </p:sp>
        <p:sp>
          <p:nvSpPr>
            <p:cNvPr id="61" name="Line 32">
              <a:extLst>
                <a:ext uri="{FF2B5EF4-FFF2-40B4-BE49-F238E27FC236}">
                  <a16:creationId xmlns:a16="http://schemas.microsoft.com/office/drawing/2014/main" id="{EA603642-A484-496C-8E9D-BD905A9E0E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5" y="3273"/>
              <a:ext cx="54" cy="4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endParaRPr lang="de-DE"/>
            </a:p>
          </p:txBody>
        </p:sp>
        <p:sp>
          <p:nvSpPr>
            <p:cNvPr id="62" name="Line 33">
              <a:extLst>
                <a:ext uri="{FF2B5EF4-FFF2-40B4-BE49-F238E27FC236}">
                  <a16:creationId xmlns:a16="http://schemas.microsoft.com/office/drawing/2014/main" id="{5311491A-A892-4625-B51D-3DA28A353B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55" y="3078"/>
              <a:ext cx="15" cy="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4425147" y="908720"/>
            <a:ext cx="4391917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eaLnBrk="0" hangingPunct="0"/>
            <a:r>
              <a:rPr lang="en-US" sz="1800" dirty="0" smtClean="0">
                <a:solidFill>
                  <a:schemeClr val="accent2"/>
                </a:solidFill>
                <a:latin typeface="Calibri" pitchFamily="34" charset="0"/>
              </a:rPr>
              <a:t>          </a:t>
            </a:r>
            <a:endParaRPr lang="en-US" sz="180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3359696" y="2348880"/>
            <a:ext cx="613818" cy="79208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/>
          <p:cNvSpPr/>
          <p:nvPr/>
        </p:nvSpPr>
        <p:spPr>
          <a:xfrm>
            <a:off x="7235826" y="2230036"/>
            <a:ext cx="792088" cy="89492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D0A729-E5AC-4F6F-9E76-E218BB685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</a:rPr>
              <a:t>thermodynamical properties of </a:t>
            </a:r>
            <a:r>
              <a:rPr lang="de-DE" b="1" dirty="0" smtClean="0">
                <a:latin typeface="Calibri" panose="020F0502020204030204" pitchFamily="34" charset="0"/>
              </a:rPr>
              <a:t>Au</a:t>
            </a:r>
            <a:r>
              <a:rPr lang="de-DE" dirty="0" smtClean="0">
                <a:latin typeface="Calibri" panose="020F0502020204030204" pitchFamily="34" charset="0"/>
              </a:rPr>
              <a:t>:Er, </a:t>
            </a:r>
            <a:r>
              <a:rPr lang="de-DE" b="1" dirty="0" smtClean="0">
                <a:latin typeface="Calibri" panose="020F0502020204030204" pitchFamily="34" charset="0"/>
              </a:rPr>
              <a:t>Ag</a:t>
            </a:r>
            <a:r>
              <a:rPr lang="de-DE" dirty="0" smtClean="0">
                <a:latin typeface="Calibri" panose="020F0502020204030204" pitchFamily="34" charset="0"/>
              </a:rPr>
              <a:t>:Er</a:t>
            </a:r>
            <a:endParaRPr lang="de-DE" dirty="0">
              <a:latin typeface="Calibri" panose="020F0502020204030204" pitchFamily="34" charset="0"/>
            </a:endParaRPr>
          </a:p>
        </p:txBody>
      </p:sp>
      <p:grpSp>
        <p:nvGrpSpPr>
          <p:cNvPr id="3" name="Group 20">
            <a:extLst>
              <a:ext uri="{FF2B5EF4-FFF2-40B4-BE49-F238E27FC236}">
                <a16:creationId xmlns:a16="http://schemas.microsoft.com/office/drawing/2014/main" id="{A902DBFC-9D9E-48E9-BCB9-A5011DCABC4D}"/>
              </a:ext>
            </a:extLst>
          </p:cNvPr>
          <p:cNvGrpSpPr>
            <a:grpSpLocks/>
          </p:cNvGrpSpPr>
          <p:nvPr/>
        </p:nvGrpSpPr>
        <p:grpSpPr bwMode="auto">
          <a:xfrm>
            <a:off x="2133601" y="1304874"/>
            <a:ext cx="3613150" cy="3467106"/>
            <a:chOff x="384" y="1747"/>
            <a:chExt cx="2276" cy="2184"/>
          </a:xfrm>
        </p:grpSpPr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A85EF57B-EBF5-4817-BECB-901C1A18F3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" y="1747"/>
              <a:ext cx="2256" cy="2172"/>
              <a:chOff x="384" y="1584"/>
              <a:chExt cx="2256" cy="2172"/>
            </a:xfrm>
          </p:grpSpPr>
          <p:pic>
            <p:nvPicPr>
              <p:cNvPr id="8" name="Picture 8" descr="sensorchar_magnetisierung">
                <a:extLst>
                  <a:ext uri="{FF2B5EF4-FFF2-40B4-BE49-F238E27FC236}">
                    <a16:creationId xmlns:a16="http://schemas.microsoft.com/office/drawing/2014/main" id="{8F871402-BFD5-4306-8E60-42C36D8C3B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1584"/>
                <a:ext cx="2256" cy="21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 Box 9">
                <a:extLst>
                  <a:ext uri="{FF2B5EF4-FFF2-40B4-BE49-F238E27FC236}">
                    <a16:creationId xmlns:a16="http://schemas.microsoft.com/office/drawing/2014/main" id="{9899DF01-BFC9-455F-939D-1015FD7D9B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4" y="1674"/>
                <a:ext cx="75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1200">
                    <a:latin typeface="Arial" charset="0"/>
                  </a:rPr>
                  <a:t>Au:Er 300 ppm</a:t>
                </a:r>
              </a:p>
            </p:txBody>
          </p:sp>
        </p:grpSp>
        <p:sp>
          <p:nvSpPr>
            <p:cNvPr id="5" name="Text Box 15">
              <a:extLst>
                <a:ext uri="{FF2B5EF4-FFF2-40B4-BE49-F238E27FC236}">
                  <a16:creationId xmlns:a16="http://schemas.microsoft.com/office/drawing/2014/main" id="{7A615469-27AA-46B4-8F7F-BBEDDBC772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5" y="3739"/>
              <a:ext cx="1671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>
                  <a:latin typeface="Arial" charset="0"/>
                </a:rPr>
                <a:t>Inverse Temperature  </a:t>
              </a:r>
              <a:r>
                <a:rPr lang="de-DE" sz="1400" i="1">
                  <a:latin typeface="Arial" charset="0"/>
                </a:rPr>
                <a:t>T</a:t>
              </a:r>
              <a:r>
                <a:rPr lang="de-DE" sz="1400" baseline="30000">
                  <a:latin typeface="Arial" charset="0"/>
                  <a:sym typeface="Symbol" pitchFamily="18" charset="2"/>
                </a:rPr>
                <a:t></a:t>
              </a:r>
              <a:r>
                <a:rPr lang="de-DE" sz="1400" baseline="30000">
                  <a:latin typeface="Arial" charset="0"/>
                </a:rPr>
                <a:t>1</a:t>
              </a:r>
              <a:r>
                <a:rPr lang="de-DE" sz="1400">
                  <a:latin typeface="Arial" charset="0"/>
                </a:rPr>
                <a:t>  [K </a:t>
              </a:r>
              <a:r>
                <a:rPr lang="de-DE" sz="1400" baseline="30000">
                  <a:latin typeface="Arial" charset="0"/>
                  <a:sym typeface="Symbol" pitchFamily="18" charset="2"/>
                </a:rPr>
                <a:t></a:t>
              </a:r>
              <a:r>
                <a:rPr lang="de-DE" sz="1400" baseline="30000">
                  <a:latin typeface="Arial" charset="0"/>
                </a:rPr>
                <a:t>1</a:t>
              </a:r>
              <a:r>
                <a:rPr lang="de-DE" sz="1400">
                  <a:latin typeface="Arial" charset="0"/>
                </a:rPr>
                <a:t>]</a:t>
              </a:r>
            </a:p>
          </p:txBody>
        </p:sp>
        <p:sp>
          <p:nvSpPr>
            <p:cNvPr id="6" name="Text Box 16">
              <a:extLst>
                <a:ext uri="{FF2B5EF4-FFF2-40B4-BE49-F238E27FC236}">
                  <a16:creationId xmlns:a16="http://schemas.microsoft.com/office/drawing/2014/main" id="{3EBD835A-564E-4EE2-B1C4-4A9B15C03F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320" y="2672"/>
              <a:ext cx="1599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>
                  <a:latin typeface="Arial" charset="0"/>
                </a:rPr>
                <a:t>     Magnetization  </a:t>
              </a:r>
              <a:r>
                <a:rPr lang="de-DE" sz="1400" i="1">
                  <a:latin typeface="Arial" charset="0"/>
                </a:rPr>
                <a:t>M </a:t>
              </a:r>
              <a:r>
                <a:rPr lang="de-DE" sz="1400">
                  <a:latin typeface="Arial" charset="0"/>
                </a:rPr>
                <a:t> [A/m]     </a:t>
              </a:r>
            </a:p>
          </p:txBody>
        </p:sp>
        <p:sp>
          <p:nvSpPr>
            <p:cNvPr id="7" name="Text Box 18">
              <a:extLst>
                <a:ext uri="{FF2B5EF4-FFF2-40B4-BE49-F238E27FC236}">
                  <a16:creationId xmlns:a16="http://schemas.microsoft.com/office/drawing/2014/main" id="{16E49655-2F99-4486-9840-B091244DD7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1838"/>
              <a:ext cx="766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200" b="1" dirty="0">
                  <a:latin typeface="Arial" charset="0"/>
                </a:rPr>
                <a:t>Au</a:t>
              </a:r>
              <a:r>
                <a:rPr lang="de-DE" sz="1200" dirty="0">
                  <a:latin typeface="Arial" charset="0"/>
                </a:rPr>
                <a:t>:Er 300 ppm</a:t>
              </a:r>
            </a:p>
          </p:txBody>
        </p:sp>
      </p:grpSp>
      <p:grpSp>
        <p:nvGrpSpPr>
          <p:cNvPr id="10" name="Group 19">
            <a:extLst>
              <a:ext uri="{FF2B5EF4-FFF2-40B4-BE49-F238E27FC236}">
                <a16:creationId xmlns:a16="http://schemas.microsoft.com/office/drawing/2014/main" id="{917D1A4C-1F94-4428-BFED-4731BDA308DC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1103258"/>
            <a:ext cx="3886200" cy="3829050"/>
            <a:chOff x="2928" y="1620"/>
            <a:chExt cx="2448" cy="2412"/>
          </a:xfrm>
        </p:grpSpPr>
        <p:pic>
          <p:nvPicPr>
            <p:cNvPr id="11" name="Picture 3" descr="specific_heat">
              <a:extLst>
                <a:ext uri="{FF2B5EF4-FFF2-40B4-BE49-F238E27FC236}">
                  <a16:creationId xmlns:a16="http://schemas.microsoft.com/office/drawing/2014/main" id="{569CAC5C-F317-47AF-8BD6-46CA43AB73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632"/>
              <a:ext cx="2448" cy="2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6E4C8FB2-0B08-4FA9-A775-92EEA4BBC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3744"/>
              <a:ext cx="1104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6EAEE1E1-E77B-44EE-A831-E1AC0A9000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3" y="3753"/>
              <a:ext cx="126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sz="1400">
                  <a:latin typeface="Arial" charset="0"/>
                </a:rPr>
                <a:t>Temperature </a:t>
              </a:r>
              <a:r>
                <a:rPr lang="de-DE" sz="1400" i="1">
                  <a:latin typeface="Arial" charset="0"/>
                </a:rPr>
                <a:t>T</a:t>
              </a:r>
              <a:r>
                <a:rPr lang="de-DE" sz="1400">
                  <a:latin typeface="Arial" charset="0"/>
                </a:rPr>
                <a:t> [mK]</a:t>
              </a: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0ABC708B-C0EB-45F9-B67C-E5393C7419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086" y="2557"/>
              <a:ext cx="2067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>
                  <a:latin typeface="Arial" charset="0"/>
                </a:rPr>
                <a:t>  Specific heat  </a:t>
              </a:r>
              <a:r>
                <a:rPr lang="de-DE" sz="1400" i="1">
                  <a:latin typeface="Arial" charset="0"/>
                </a:rPr>
                <a:t>C  </a:t>
              </a:r>
              <a:r>
                <a:rPr lang="de-DE" sz="1400">
                  <a:latin typeface="Arial" charset="0"/>
                </a:rPr>
                <a:t> [10</a:t>
              </a:r>
              <a:r>
                <a:rPr lang="de-DE" sz="1400" baseline="30000">
                  <a:latin typeface="Arial" charset="0"/>
                  <a:sym typeface="Symbol" pitchFamily="18" charset="2"/>
                </a:rPr>
                <a:t>4</a:t>
              </a:r>
              <a:r>
                <a:rPr lang="de-DE" sz="1400">
                  <a:latin typeface="Arial" charset="0"/>
                  <a:sym typeface="Symbol" pitchFamily="18" charset="2"/>
                </a:rPr>
                <a:t> J mol</a:t>
              </a:r>
              <a:r>
                <a:rPr lang="de-DE" sz="1400" baseline="30000">
                  <a:latin typeface="Arial" charset="0"/>
                  <a:sym typeface="Symbol" pitchFamily="18" charset="2"/>
                </a:rPr>
                <a:t>1</a:t>
              </a:r>
              <a:r>
                <a:rPr lang="de-DE" sz="1400">
                  <a:latin typeface="Arial" charset="0"/>
                  <a:sym typeface="Symbol" pitchFamily="18" charset="2"/>
                </a:rPr>
                <a:t>K</a:t>
              </a:r>
              <a:r>
                <a:rPr lang="de-DE" sz="1400" baseline="30000">
                  <a:latin typeface="Arial" charset="0"/>
                  <a:sym typeface="Symbol" pitchFamily="18" charset="2"/>
                </a:rPr>
                <a:t>1</a:t>
              </a:r>
              <a:r>
                <a:rPr lang="de-DE" sz="1400">
                  <a:latin typeface="Arial" charset="0"/>
                  <a:sym typeface="Symbol" pitchFamily="18" charset="2"/>
                </a:rPr>
                <a:t>]      </a:t>
              </a:r>
            </a:p>
          </p:txBody>
        </p:sp>
        <p:sp>
          <p:nvSpPr>
            <p:cNvPr id="15" name="Text Box 17">
              <a:extLst>
                <a:ext uri="{FF2B5EF4-FFF2-40B4-BE49-F238E27FC236}">
                  <a16:creationId xmlns:a16="http://schemas.microsoft.com/office/drawing/2014/main" id="{6210E09E-5E92-4499-9190-25FF2FAEF8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872"/>
              <a:ext cx="873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 b="1">
                  <a:latin typeface="Arial" charset="0"/>
                </a:rPr>
                <a:t>Au</a:t>
              </a:r>
              <a:r>
                <a:rPr lang="de-DE" sz="1400">
                  <a:latin typeface="Arial" charset="0"/>
                </a:rPr>
                <a:t>:Er 300 ppm</a:t>
              </a:r>
            </a:p>
          </p:txBody>
        </p:sp>
      </p:grpSp>
      <p:sp>
        <p:nvSpPr>
          <p:cNvPr id="16" name="Line 5">
            <a:extLst>
              <a:ext uri="{FF2B5EF4-FFF2-40B4-BE49-F238E27FC236}">
                <a16:creationId xmlns:a16="http://schemas.microsoft.com/office/drawing/2014/main" id="{DFAAA7C0-EE4F-40CE-A2F3-AE3C30399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4578296"/>
            <a:ext cx="382589" cy="45194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endParaRPr lang="de-DE"/>
          </a:p>
        </p:txBody>
      </p:sp>
      <p:sp>
        <p:nvSpPr>
          <p:cNvPr id="17" name="Line 6">
            <a:extLst>
              <a:ext uri="{FF2B5EF4-FFF2-40B4-BE49-F238E27FC236}">
                <a16:creationId xmlns:a16="http://schemas.microsoft.com/office/drawing/2014/main" id="{717A8A02-A776-4D92-BA31-DD5C2D755A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84964" y="4578296"/>
            <a:ext cx="347661" cy="451949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endParaRPr lang="de-DE"/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9976FDE2-21F4-4522-B82F-BF09798B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3928" y="5049295"/>
            <a:ext cx="2280960" cy="60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3">
            <a:extLst>
              <a:ext uri="{FF2B5EF4-FFF2-40B4-BE49-F238E27FC236}">
                <a16:creationId xmlns:a16="http://schemas.microsoft.com/office/drawing/2014/main" id="{6327E92E-D984-45DE-BDDF-E43C56387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704" y="5661248"/>
            <a:ext cx="91440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C00000"/>
                </a:solidFill>
                <a:latin typeface="Calibri" pitchFamily="34" charset="0"/>
              </a:rPr>
              <a:t>signal size </a:t>
            </a:r>
            <a:r>
              <a:rPr lang="de-DE" sz="2000" dirty="0" smtClean="0">
                <a:latin typeface="Calibri" pitchFamily="34" charset="0"/>
              </a:rPr>
              <a:t>can </a:t>
            </a:r>
            <a:r>
              <a:rPr lang="de-DE" sz="2000" dirty="0">
                <a:latin typeface="Calibri" pitchFamily="34" charset="0"/>
              </a:rPr>
              <a:t>be </a:t>
            </a:r>
            <a:r>
              <a:rPr lang="de-DE" sz="2000" dirty="0">
                <a:solidFill>
                  <a:srgbClr val="C00000"/>
                </a:solidFill>
                <a:latin typeface="Calibri" pitchFamily="34" charset="0"/>
              </a:rPr>
              <a:t>predicted with </a:t>
            </a:r>
            <a:r>
              <a:rPr lang="de-DE" sz="2000" dirty="0" smtClean="0">
                <a:solidFill>
                  <a:srgbClr val="C00000"/>
                </a:solidFill>
                <a:latin typeface="Calibri" pitchFamily="34" charset="0"/>
              </a:rPr>
              <a:t>confidence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C00000"/>
                </a:solidFill>
                <a:latin typeface="Calibri" pitchFamily="34" charset="0"/>
              </a:rPr>
              <a:t>non-linearity as well !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RKKY-interaction between Er-spins  ~ 3 times stronger in silver</a:t>
            </a:r>
            <a:r>
              <a:rPr lang="de-DE" sz="2000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endParaRPr lang="de-DE" sz="2000" dirty="0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21" name="Straight Connector 2">
            <a:extLst>
              <a:ext uri="{FF2B5EF4-FFF2-40B4-BE49-F238E27FC236}">
                <a16:creationId xmlns:a16="http://schemas.microsoft.com/office/drawing/2014/main" id="{F5728E4F-9A4E-4780-BBB4-1717D9291320}"/>
              </a:ext>
            </a:extLst>
          </p:cNvPr>
          <p:cNvCxnSpPr/>
          <p:nvPr/>
        </p:nvCxnSpPr>
        <p:spPr>
          <a:xfrm flipV="1">
            <a:off x="6893442" y="4021133"/>
            <a:ext cx="2946974" cy="2624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4">
            <a:extLst>
              <a:ext uri="{FF2B5EF4-FFF2-40B4-BE49-F238E27FC236}">
                <a16:creationId xmlns:a16="http://schemas.microsoft.com/office/drawing/2014/main" id="{BBA16A24-9154-43DB-B1EF-F143237954F4}"/>
              </a:ext>
            </a:extLst>
          </p:cNvPr>
          <p:cNvSpPr txBox="1"/>
          <p:nvPr/>
        </p:nvSpPr>
        <p:spPr>
          <a:xfrm rot="21301263">
            <a:off x="7330971" y="3882546"/>
            <a:ext cx="204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electrons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9E33DD9-2D81-4C64-8B9F-34F210D81024}"/>
              </a:ext>
            </a:extLst>
          </p:cNvPr>
          <p:cNvSpPr txBox="1"/>
          <p:nvPr/>
        </p:nvSpPr>
        <p:spPr>
          <a:xfrm>
            <a:off x="1524001" y="93020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thermodynamic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properties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interacting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spins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are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well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understood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feld 23">
            <a:extLst>
              <a:ext uri="{FF2B5EF4-FFF2-40B4-BE49-F238E27FC236}">
                <a16:creationId xmlns:a16="http://schemas.microsoft.com/office/drawing/2014/main" id="{C9E33DD9-2D81-4C64-8B9F-34F210D81024}"/>
              </a:ext>
            </a:extLst>
          </p:cNvPr>
          <p:cNvSpPr txBox="1"/>
          <p:nvPr/>
        </p:nvSpPr>
        <p:spPr>
          <a:xfrm>
            <a:off x="9912424" y="2412177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typical range </a:t>
            </a:r>
            <a:br>
              <a:rPr lang="de-DE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of operation 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37668"/>
      </p:ext>
    </p:extLst>
  </p:cSld>
  <p:clrMapOvr>
    <a:masterClrMapping/>
  </p:clrMapOvr>
  <p:transition advTm="2832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706" y="4686372"/>
            <a:ext cx="2450085" cy="20654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6632" y="4702637"/>
            <a:ext cx="2051422" cy="208699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0891" y="4704028"/>
            <a:ext cx="2069973" cy="2037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649" y="4686372"/>
            <a:ext cx="2057400" cy="2055116"/>
          </a:xfrm>
          <a:prstGeom prst="rect">
            <a:avLst/>
          </a:prstGeom>
        </p:spPr>
      </p:pic>
      <p:cxnSp>
        <p:nvCxnSpPr>
          <p:cNvPr id="81" name="Straight Arrow Connector 80"/>
          <p:cNvCxnSpPr/>
          <p:nvPr/>
        </p:nvCxnSpPr>
        <p:spPr>
          <a:xfrm flipV="1">
            <a:off x="4699493" y="6023917"/>
            <a:ext cx="491705" cy="1006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8566318" y="4195970"/>
            <a:ext cx="2101682" cy="33855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Enhanced array hydra: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577969" y="4178319"/>
            <a:ext cx="2553389" cy="5847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Main &amp; Enhanced array </a:t>
            </a:r>
          </a:p>
          <a:p>
            <a:r>
              <a:rPr lang="en-US" dirty="0">
                <a:latin typeface="Calibri" panose="020F0502020204030204" pitchFamily="34" charset="0"/>
              </a:rPr>
              <a:t>absorbers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6000258" y="4213359"/>
            <a:ext cx="2553390" cy="33855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Main array sandwich hydra: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841332" y="4193328"/>
            <a:ext cx="2429719" cy="5847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Main array meander </a:t>
            </a:r>
          </a:p>
          <a:p>
            <a:r>
              <a:rPr lang="en-US" dirty="0">
                <a:latin typeface="Calibri" panose="020F0502020204030204" pitchFamily="34" charset="0"/>
              </a:rPr>
              <a:t>hydra: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BC5236-8132-BB4B-B4E8-B4102E57F33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188" y="1685056"/>
            <a:ext cx="3196231" cy="24383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4663" y="2436639"/>
            <a:ext cx="752246" cy="53988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3595652" y="2981369"/>
            <a:ext cx="1569246" cy="113677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3595652" y="1711296"/>
            <a:ext cx="1545416" cy="72534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7051575" y="3892021"/>
            <a:ext cx="2274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Main &amp; UHR array absorbers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560124" y="3239068"/>
            <a:ext cx="1176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Detector array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635089" y="1675230"/>
            <a:ext cx="27857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highlight>
                  <a:srgbClr val="FFFF00"/>
                </a:highlight>
              </a:rPr>
              <a:t>4” wafer detector chip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0CEB70E-641F-A449-A1B6-8BA7669E3D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069" y="1652578"/>
            <a:ext cx="2429719" cy="24857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30582" y="2654708"/>
            <a:ext cx="80936" cy="8871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6320157" y="1711296"/>
            <a:ext cx="1440496" cy="9434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6311519" y="2743426"/>
            <a:ext cx="1449135" cy="135808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FE960CF0-EDCC-6144-AE53-A191683318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2090" y="1688434"/>
            <a:ext cx="2669241" cy="2414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242949-AF01-E243-9212-93D01F6C1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216"/>
            <a:ext cx="12192000" cy="866928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Calibri" panose="020F0502020204030204" pitchFamily="34" charset="0"/>
              </a:rPr>
              <a:t>     MMC-option for </a:t>
            </a:r>
            <a:r>
              <a:rPr lang="en-US" b="1" dirty="0" err="1" smtClean="0">
                <a:latin typeface="Calibri" panose="020F0502020204030204" pitchFamily="34" charset="0"/>
              </a:rPr>
              <a:t>LynX</a:t>
            </a:r>
            <a:r>
              <a:rPr lang="en-US" b="1" dirty="0" smtClean="0">
                <a:latin typeface="Calibri" panose="020F0502020204030204" pitchFamily="34" charset="0"/>
              </a:rPr>
              <a:t>:</a:t>
            </a:r>
            <a:r>
              <a:rPr lang="en-US" dirty="0" smtClean="0">
                <a:latin typeface="Calibri" panose="020F0502020204030204" pitchFamily="34" charset="0"/>
              </a:rPr>
              <a:t> a 100k pixel X-ray camera for </a:t>
            </a:r>
            <a:r>
              <a:rPr lang="en-US" dirty="0" err="1" smtClean="0">
                <a:latin typeface="Calibri" panose="020F0502020204030204" pitchFamily="34" charset="0"/>
              </a:rPr>
              <a:t>astro</a:t>
            </a:r>
            <a:r>
              <a:rPr lang="en-US" dirty="0" smtClean="0">
                <a:latin typeface="Calibri" panose="020F0502020204030204" pitchFamily="34" charset="0"/>
              </a:rPr>
              <a:t>-physics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AFE6DC-A313-E44C-891E-20EFE33B0CC9}"/>
              </a:ext>
            </a:extLst>
          </p:cNvPr>
          <p:cNvSpPr/>
          <p:nvPr/>
        </p:nvSpPr>
        <p:spPr>
          <a:xfrm>
            <a:off x="1326292" y="1362254"/>
            <a:ext cx="9539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Times" pitchFamily="2" charset="0"/>
                <a:ea typeface="Yu Mincho" panose="02020400000000000000" pitchFamily="18" charset="-128"/>
                <a:cs typeface="Times" pitchFamily="2" charset="0"/>
              </a:rPr>
              <a:t>“Large-scale metallic magnetic calorimeter arrays for the Lynx X-ray Microcalorimeter”, </a:t>
            </a:r>
            <a:r>
              <a:rPr lang="en-US" dirty="0" err="1">
                <a:latin typeface="Times" pitchFamily="2" charset="0"/>
                <a:ea typeface="Yu Mincho" panose="02020400000000000000" pitchFamily="18" charset="-128"/>
                <a:cs typeface="Times" pitchFamily="2" charset="0"/>
              </a:rPr>
              <a:t>Devasia</a:t>
            </a:r>
            <a:r>
              <a:rPr lang="en-US" dirty="0">
                <a:latin typeface="Times" pitchFamily="2" charset="0"/>
                <a:ea typeface="Yu Mincho" panose="02020400000000000000" pitchFamily="18" charset="-128"/>
                <a:cs typeface="Times" pitchFamily="2" charset="0"/>
              </a:rPr>
              <a:t> et al. ’22</a:t>
            </a:r>
            <a:endParaRPr lang="en-US" dirty="0">
              <a:latin typeface="Times New Roman" panose="02020603050405020304" pitchFamily="18" charset="0"/>
              <a:ea typeface="Yu Mincho" panose="02020400000000000000" pitchFamily="18" charset="-12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568"/>
          <a:stretch/>
        </p:blipFill>
        <p:spPr>
          <a:xfrm>
            <a:off x="10632504" y="226123"/>
            <a:ext cx="1577164" cy="4372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11" y="213280"/>
            <a:ext cx="1516985" cy="41969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04056" y="868650"/>
            <a:ext cx="9480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/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read-out by 4000  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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MUX-</a:t>
            </a:r>
            <a:r>
              <a:rPr lang="en-US" sz="20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ed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20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-sensors (MMC)</a:t>
            </a:r>
          </a:p>
        </p:txBody>
      </p:sp>
    </p:spTree>
    <p:extLst>
      <p:ext uri="{BB962C8B-B14F-4D97-AF65-F5344CB8AC3E}">
        <p14:creationId xmlns:p14="http://schemas.microsoft.com/office/powerpoint/2010/main" val="238454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02"/>
    </mc:Choice>
    <mc:Fallback xmlns="">
      <p:transition spd="slow" advTm="4990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524000" y="1590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maXs-30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143672" y="1052737"/>
            <a:ext cx="568863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defTabSz="180975">
              <a:spcAft>
                <a:spcPts val="600"/>
              </a:spcAft>
            </a:pP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maXs-30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mounted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 on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coldfinger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of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 a dry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dilution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fridge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</a:p>
          <a:p>
            <a:pPr marL="361950" indent="180975" defTabSz="180975">
              <a:spcAft>
                <a:spcPts val="600"/>
              </a:spcAft>
              <a:buFont typeface="Arial" pitchFamily="34" charset="0"/>
              <a:buChar char="•"/>
            </a:pP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2745" b="11441"/>
          <a:stretch/>
        </p:blipFill>
        <p:spPr>
          <a:xfrm>
            <a:off x="1785460" y="1556792"/>
            <a:ext cx="855901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41793"/>
      </p:ext>
    </p:extLst>
  </p:cSld>
  <p:clrMapOvr>
    <a:masterClrMapping/>
  </p:clrMapOvr>
  <p:transition advTm="2832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maXs-30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43065" y="908721"/>
            <a:ext cx="7731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latin typeface="Calibri" panose="020F0502020204030204" pitchFamily="34" charset="0"/>
              </a:rPr>
              <a:t>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5" y="1196752"/>
            <a:ext cx="888896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5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128" y="0"/>
            <a:ext cx="6876256" cy="6882624"/>
          </a:xfrm>
          <a:prstGeom prst="rect">
            <a:avLst/>
          </a:prstGeom>
        </p:spPr>
      </p:pic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88504" y="2183904"/>
            <a:ext cx="9144000" cy="381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maXs-30</a:t>
            </a:r>
            <a:endParaRPr lang="de-DE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1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8438"/>
            <a:ext cx="9144000" cy="381000"/>
          </a:xfrm>
        </p:spPr>
        <p:txBody>
          <a:bodyPr/>
          <a:lstStyle/>
          <a:p>
            <a:r>
              <a:rPr lang="de-DE" dirty="0" smtClean="0">
                <a:latin typeface="Calibri" pitchFamily="34" charset="0"/>
              </a:rPr>
              <a:t>detector geometries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4416258" y="506576"/>
            <a:ext cx="7512390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09600">
              <a:spcBef>
                <a:spcPct val="50000"/>
              </a:spcBef>
            </a:pPr>
            <a:endParaRPr lang="de-DE" sz="1800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180975" indent="-180975" defTabSz="609600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accent2"/>
                </a:solidFill>
                <a:latin typeface="Calibri" pitchFamily="34" charset="0"/>
              </a:rPr>
              <a:t>planar paramagnetic </a:t>
            </a:r>
            <a:r>
              <a:rPr lang="de-DE" sz="1800" i="1" dirty="0" smtClean="0">
                <a:solidFill>
                  <a:schemeClr val="accent2"/>
                </a:solidFill>
                <a:latin typeface="Calibri" pitchFamily="34" charset="0"/>
              </a:rPr>
              <a:t>T</a:t>
            </a:r>
            <a:r>
              <a:rPr lang="de-DE" sz="1800" dirty="0" smtClean="0">
                <a:solidFill>
                  <a:schemeClr val="accent2"/>
                </a:solidFill>
                <a:latin typeface="Calibri" pitchFamily="34" charset="0"/>
              </a:rPr>
              <a:t>-sensor</a:t>
            </a:r>
          </a:p>
          <a:p>
            <a:pPr marL="180975" indent="-180975" defTabSz="609600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accent2"/>
                </a:solidFill>
                <a:latin typeface="Calibri" pitchFamily="34" charset="0"/>
              </a:rPr>
              <a:t>superconducting pickup loop with persistent 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current to generate bias B-field</a:t>
            </a:r>
          </a:p>
          <a:p>
            <a:pPr defTabSz="361950" eaLnBrk="0" hangingPunct="0">
              <a:spcBef>
                <a:spcPts val="600"/>
              </a:spcBef>
              <a:buSzPct val="120000"/>
            </a:pPr>
            <a:r>
              <a:rPr lang="de-DE" sz="1800" b="1" dirty="0" smtClean="0">
                <a:solidFill>
                  <a:srgbClr val="CC0000"/>
                </a:solidFill>
                <a:latin typeface="Calibri" pitchFamily="34" charset="0"/>
              </a:rPr>
              <a:t> </a:t>
            </a:r>
            <a:endParaRPr lang="de-DE" sz="1800" b="1" dirty="0">
              <a:solidFill>
                <a:srgbClr val="CC0000"/>
              </a:solidFill>
              <a:latin typeface="Calibri" pitchFamily="34" charset="0"/>
            </a:endParaRPr>
          </a:p>
        </p:txBody>
      </p:sp>
      <p:cxnSp>
        <p:nvCxnSpPr>
          <p:cNvPr id="16" name="Gerade Verbindung 15"/>
          <p:cNvCxnSpPr/>
          <p:nvPr/>
        </p:nvCxnSpPr>
        <p:spPr>
          <a:xfrm rot="5400000">
            <a:off x="5668166" y="6453112"/>
            <a:ext cx="142876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rot="5400000">
            <a:off x="7667636" y="6452318"/>
            <a:ext cx="142876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5811042" y="6453112"/>
            <a:ext cx="1857388" cy="1588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6311108" y="6167361"/>
            <a:ext cx="9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250 </a:t>
            </a:r>
            <a:r>
              <a:rPr lang="de-DE" sz="1400" b="1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de-DE" sz="1400" b="1" dirty="0">
                <a:solidFill>
                  <a:schemeClr val="bg1"/>
                </a:solidFill>
              </a:rPr>
              <a:t>m</a:t>
            </a:r>
          </a:p>
        </p:txBody>
      </p:sp>
      <p:pic>
        <p:nvPicPr>
          <p:cNvPr id="13" name="Grafik 2"/>
          <p:cNvPicPr>
            <a:picLocks noChangeAspect="1"/>
          </p:cNvPicPr>
          <p:nvPr/>
        </p:nvPicPr>
        <p:blipFill rotWithShape="1">
          <a:blip r:embed="rId3"/>
          <a:srcRect r="51307"/>
          <a:stretch/>
        </p:blipFill>
        <p:spPr>
          <a:xfrm>
            <a:off x="1847528" y="2203842"/>
            <a:ext cx="3298194" cy="4176097"/>
          </a:xfrm>
          <a:prstGeom prst="rect">
            <a:avLst/>
          </a:prstGeom>
        </p:spPr>
      </p:pic>
      <p:sp>
        <p:nvSpPr>
          <p:cNvPr id="14" name="TextBox 2"/>
          <p:cNvSpPr txBox="1"/>
          <p:nvPr/>
        </p:nvSpPr>
        <p:spPr>
          <a:xfrm>
            <a:off x="1821851" y="1858661"/>
            <a:ext cx="332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C00000"/>
                </a:solidFill>
              </a:rPr>
              <a:t>meander-shaped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pick-up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coil</a:t>
            </a:r>
            <a:endParaRPr lang="de-DE" b="1" dirty="0">
              <a:solidFill>
                <a:srgbClr val="C00000"/>
              </a:solidFill>
            </a:endParaRPr>
          </a:p>
          <a:p>
            <a:pPr algn="ctr"/>
            <a:endParaRPr lang="en-US" b="1" dirty="0"/>
          </a:p>
        </p:txBody>
      </p:sp>
      <p:sp>
        <p:nvSpPr>
          <p:cNvPr id="15" name="TextBox 4"/>
          <p:cNvSpPr txBox="1"/>
          <p:nvPr/>
        </p:nvSpPr>
        <p:spPr>
          <a:xfrm>
            <a:off x="7320136" y="1865288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C00000"/>
                </a:solidFill>
              </a:rPr>
              <a:t>stripline</a:t>
            </a:r>
            <a:r>
              <a:rPr lang="de-DE" b="1" dirty="0">
                <a:solidFill>
                  <a:srgbClr val="C00000"/>
                </a:solidFill>
              </a:rPr>
              <a:t> (</a:t>
            </a:r>
            <a:r>
              <a:rPr lang="de-DE" b="1" dirty="0" err="1">
                <a:solidFill>
                  <a:srgbClr val="C00000"/>
                </a:solidFill>
              </a:rPr>
              <a:t>sandwich</a:t>
            </a:r>
            <a:r>
              <a:rPr lang="de-DE" b="1" dirty="0">
                <a:solidFill>
                  <a:srgbClr val="C00000"/>
                </a:solidFill>
              </a:rPr>
              <a:t>) design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5" name="Grafik 2"/>
          <p:cNvPicPr>
            <a:picLocks noChangeAspect="1"/>
          </p:cNvPicPr>
          <p:nvPr/>
        </p:nvPicPr>
        <p:blipFill rotWithShape="1">
          <a:blip r:embed="rId3"/>
          <a:srcRect l="48111"/>
          <a:stretch/>
        </p:blipFill>
        <p:spPr>
          <a:xfrm>
            <a:off x="6888088" y="2203842"/>
            <a:ext cx="3514679" cy="4176097"/>
          </a:xfrm>
          <a:prstGeom prst="rect">
            <a:avLst/>
          </a:prstGeom>
        </p:spPr>
      </p:pic>
      <p:sp>
        <p:nvSpPr>
          <p:cNvPr id="26" name="TextBox 2"/>
          <p:cNvSpPr txBox="1"/>
          <p:nvPr/>
        </p:nvSpPr>
        <p:spPr>
          <a:xfrm>
            <a:off x="2325907" y="6381328"/>
            <a:ext cx="29780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filling factor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≈ 0.4</a:t>
            </a:r>
            <a:endParaRPr lang="de-DE" sz="18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4"/>
          <p:cNvSpPr txBox="1"/>
          <p:nvPr/>
        </p:nvSpPr>
        <p:spPr>
          <a:xfrm>
            <a:off x="7680176" y="638795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filling factor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≈ </a:t>
            </a:r>
            <a:r>
              <a:rPr lang="de-DE" sz="18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0.8</a:t>
            </a:r>
            <a:endParaRPr lang="de-DE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2033916" y="1628800"/>
            <a:ext cx="2494156" cy="3168352"/>
          </a:xfrm>
          <a:prstGeom prst="rect">
            <a:avLst/>
          </a:prstGeom>
          <a:solidFill>
            <a:srgbClr val="1F497D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</a:rPr>
              <a:t>two</a:t>
            </a:r>
            <a:r>
              <a:rPr lang="de-DE" dirty="0">
                <a:latin typeface="Calibri" panose="020F0502020204030204" pitchFamily="34" charset="0"/>
              </a:rPr>
              <a:t>-stage dc-SQUID </a:t>
            </a:r>
            <a:r>
              <a:rPr lang="de-DE" dirty="0" err="1">
                <a:latin typeface="Calibri" panose="020F0502020204030204" pitchFamily="34" charset="0"/>
              </a:rPr>
              <a:t>setup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528072" y="1628800"/>
            <a:ext cx="2029096" cy="3168352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25000"/>
                </a:srgbClr>
              </a:gs>
              <a:gs pos="100000">
                <a:srgbClr val="1F497D">
                  <a:alpha val="2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6557168" y="1628800"/>
            <a:ext cx="3571280" cy="3168352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097" y="1770446"/>
            <a:ext cx="7336841" cy="284805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690769" y="173818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1F497D"/>
                </a:solidFill>
              </a:rPr>
              <a:t>300K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039910" y="5085184"/>
            <a:ext cx="1797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advantages</a:t>
            </a:r>
            <a:r>
              <a:rPr lang="de-DE" dirty="0"/>
              <a:t>: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942227" y="5085184"/>
            <a:ext cx="44967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 err="1">
                <a:solidFill>
                  <a:srgbClr val="C00000"/>
                </a:solidFill>
              </a:rPr>
              <a:t>low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/>
              <a:t>readout</a:t>
            </a:r>
            <a:r>
              <a:rPr lang="de-DE" dirty="0"/>
              <a:t> </a:t>
            </a:r>
            <a:r>
              <a:rPr lang="de-DE" dirty="0" err="1"/>
              <a:t>noise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>
                <a:solidFill>
                  <a:srgbClr val="C00000"/>
                </a:solidFill>
              </a:rPr>
              <a:t>large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bandwidth</a:t>
            </a:r>
            <a:r>
              <a:rPr lang="de-DE" dirty="0"/>
              <a:t>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several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MHz)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>
                <a:solidFill>
                  <a:srgbClr val="C00000"/>
                </a:solidFill>
              </a:rPr>
              <a:t>low </a:t>
            </a:r>
            <a:r>
              <a:rPr lang="de-DE" dirty="0"/>
              <a:t>power dissipation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(close to the MMC)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>
                <a:solidFill>
                  <a:srgbClr val="C00000"/>
                </a:solidFill>
              </a:rPr>
              <a:t>linearization</a:t>
            </a:r>
            <a:r>
              <a:rPr lang="de-DE" dirty="0"/>
              <a:t> by flux locked loop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711625" y="1738180"/>
            <a:ext cx="986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1F497D"/>
                </a:solidFill>
              </a:rPr>
              <a:t>&lt; 100</a:t>
            </a:r>
            <a:r>
              <a:rPr lang="de-DE" sz="900" dirty="0">
                <a:solidFill>
                  <a:srgbClr val="1F497D"/>
                </a:solidFill>
              </a:rPr>
              <a:t> </a:t>
            </a:r>
            <a:r>
              <a:rPr lang="de-DE" dirty="0" err="1">
                <a:solidFill>
                  <a:srgbClr val="1F497D"/>
                </a:solidFill>
              </a:rPr>
              <a:t>mK</a:t>
            </a:r>
            <a:endParaRPr lang="de-DE" dirty="0">
              <a:solidFill>
                <a:srgbClr val="1F497D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45DFFC9-C349-4FEF-B49E-AA9A56AD08B6}"/>
              </a:ext>
            </a:extLst>
          </p:cNvPr>
          <p:cNvSpPr txBox="1"/>
          <p:nvPr/>
        </p:nvSpPr>
        <p:spPr>
          <a:xfrm>
            <a:off x="1919536" y="3933057"/>
            <a:ext cx="194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input coil </a:t>
            </a:r>
            <a:r>
              <a:rPr lang="de-DE" dirty="0" smtClean="0">
                <a:solidFill>
                  <a:srgbClr val="C00000"/>
                </a:solidFill>
              </a:rPr>
              <a:t>should</a:t>
            </a:r>
            <a:endParaRPr lang="de-DE" dirty="0">
              <a:solidFill>
                <a:srgbClr val="C00000"/>
              </a:solidFill>
            </a:endParaRPr>
          </a:p>
          <a:p>
            <a:pPr algn="ctr"/>
            <a:r>
              <a:rPr lang="de-DE" dirty="0" err="1">
                <a:solidFill>
                  <a:srgbClr val="C00000"/>
                </a:solidFill>
              </a:rPr>
              <a:t>match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pickup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coil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90178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el 1"/>
          <p:cNvSpPr txBox="1">
            <a:spLocks/>
          </p:cNvSpPr>
          <p:nvPr/>
        </p:nvSpPr>
        <p:spPr>
          <a:xfrm>
            <a:off x="1524000" y="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err="1">
                <a:latin typeface="Calibri" panose="020F0502020204030204" pitchFamily="34" charset="0"/>
              </a:rPr>
              <a:t>microwave</a:t>
            </a:r>
            <a:r>
              <a:rPr lang="de-DE" sz="2400" dirty="0">
                <a:latin typeface="Calibri" panose="020F0502020204030204" pitchFamily="34" charset="0"/>
              </a:rPr>
              <a:t> SQUID multiplexer (µMUX)</a:t>
            </a:r>
          </a:p>
        </p:txBody>
      </p:sp>
      <p:sp>
        <p:nvSpPr>
          <p:cNvPr id="135" name="Textfeld 134"/>
          <p:cNvSpPr txBox="1"/>
          <p:nvPr/>
        </p:nvSpPr>
        <p:spPr>
          <a:xfrm>
            <a:off x="2920338" y="6309320"/>
            <a:ext cx="6920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readout 100s of pixels with </a:t>
            </a:r>
            <a:r>
              <a:rPr lang="de-DE" dirty="0"/>
              <a:t>only </a:t>
            </a:r>
            <a:r>
              <a:rPr lang="de-DE" dirty="0">
                <a:solidFill>
                  <a:srgbClr val="C00000"/>
                </a:solidFill>
              </a:rPr>
              <a:t>one </a:t>
            </a:r>
            <a:r>
              <a:rPr lang="de-DE" dirty="0"/>
              <a:t>HEMT amplifier and </a:t>
            </a:r>
            <a:r>
              <a:rPr lang="de-DE" dirty="0">
                <a:solidFill>
                  <a:srgbClr val="C00000"/>
                </a:solidFill>
              </a:rPr>
              <a:t>two </a:t>
            </a:r>
            <a:r>
              <a:rPr lang="de-DE" dirty="0"/>
              <a:t>coaxes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136" name="Pfeil nach rechts 135"/>
          <p:cNvSpPr/>
          <p:nvPr/>
        </p:nvSpPr>
        <p:spPr>
          <a:xfrm>
            <a:off x="2351584" y="6370280"/>
            <a:ext cx="432048" cy="288032"/>
          </a:xfrm>
          <a:prstGeom prst="rightArrow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052736"/>
            <a:ext cx="6924594" cy="494584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D94DE97-4984-47A0-9209-E7861604563E}"/>
              </a:ext>
            </a:extLst>
          </p:cNvPr>
          <p:cNvSpPr txBox="1"/>
          <p:nvPr/>
        </p:nvSpPr>
        <p:spPr>
          <a:xfrm rot="18900000">
            <a:off x="10575634" y="5298257"/>
            <a:ext cx="184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187064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38" y="571480"/>
            <a:ext cx="3714744" cy="3899063"/>
          </a:xfrm>
          <a:prstGeom prst="rect">
            <a:avLst/>
          </a:prstGeom>
        </p:spPr>
      </p:pic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8438"/>
            <a:ext cx="9144000" cy="381000"/>
          </a:xfrm>
        </p:spPr>
        <p:txBody>
          <a:bodyPr/>
          <a:lstStyle/>
          <a:p>
            <a:r>
              <a:rPr lang="de-DE" dirty="0" smtClean="0">
                <a:latin typeface="Calibri" pitchFamily="34" charset="0"/>
              </a:rPr>
              <a:t>micro-fabricated devices:  first 1×8 array for soft x-rays   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(a decade ago)</a:t>
            </a:r>
            <a:endParaRPr lang="de-DE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452926" y="1000108"/>
            <a:ext cx="928694" cy="228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5231904" y="908721"/>
            <a:ext cx="6072230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1×8 x-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ray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absorbers</a:t>
            </a:r>
            <a:endParaRPr lang="de-DE" dirty="0">
              <a:solidFill>
                <a:srgbClr val="CC0000"/>
              </a:solidFill>
              <a:latin typeface="Calibri" pitchFamily="34" charset="0"/>
            </a:endParaRPr>
          </a:p>
          <a:p>
            <a:pPr lvl="1"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 250</a:t>
            </a:r>
            <a:r>
              <a:rPr lang="el-GR" sz="1400" b="1" dirty="0">
                <a:solidFill>
                  <a:schemeClr val="accent2"/>
                </a:solidFill>
                <a:latin typeface="Calibri" pitchFamily="34" charset="0"/>
              </a:rPr>
              <a:t>μ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m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×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250</a:t>
            </a:r>
            <a:r>
              <a:rPr lang="el-GR" sz="1400" b="1" dirty="0">
                <a:solidFill>
                  <a:schemeClr val="accent2"/>
                </a:solidFill>
                <a:latin typeface="Calibri" pitchFamily="34" charset="0"/>
              </a:rPr>
              <a:t> μ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m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gold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, 5</a:t>
            </a:r>
            <a:r>
              <a:rPr lang="el-GR" sz="1400" b="1" dirty="0">
                <a:solidFill>
                  <a:schemeClr val="accent2"/>
                </a:solidFill>
                <a:latin typeface="Calibri" pitchFamily="34" charset="0"/>
              </a:rPr>
              <a:t> μ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m </a:t>
            </a:r>
            <a:r>
              <a:rPr lang="de-DE" sz="1400" b="1" dirty="0" err="1">
                <a:solidFill>
                  <a:schemeClr val="accent2"/>
                </a:solidFill>
                <a:latin typeface="Calibri" pitchFamily="34" charset="0"/>
              </a:rPr>
              <a:t>thick</a:t>
            </a:r>
            <a:endParaRPr lang="de-DE" sz="1400" dirty="0">
              <a:solidFill>
                <a:schemeClr val="accent2"/>
              </a:solidFill>
              <a:latin typeface="Calibri" pitchFamily="34" charset="0"/>
            </a:endParaRPr>
          </a:p>
          <a:p>
            <a:pPr lvl="1"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98%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qu.-eff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. @ 6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keV</a:t>
            </a:r>
            <a:endParaRPr lang="de-DE" sz="1400" dirty="0">
              <a:solidFill>
                <a:schemeClr val="accent2"/>
              </a:solidFill>
              <a:latin typeface="Calibri" pitchFamily="34" charset="0"/>
            </a:endParaRPr>
          </a:p>
          <a:p>
            <a:pPr lvl="1"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electroplated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into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photoresist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mold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</a:p>
          <a:p>
            <a:pPr lvl="1"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b="1" dirty="0" err="1">
                <a:solidFill>
                  <a:schemeClr val="accent2"/>
                </a:solidFill>
                <a:latin typeface="Calibri" pitchFamily="34" charset="0"/>
              </a:rPr>
              <a:t>mech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/</a:t>
            </a:r>
            <a:r>
              <a:rPr lang="de-DE" sz="1400" b="1" dirty="0" err="1">
                <a:solidFill>
                  <a:schemeClr val="accent2"/>
                </a:solidFill>
                <a:latin typeface="Calibri" pitchFamily="34" charset="0"/>
              </a:rPr>
              <a:t>therm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b="1" dirty="0" err="1">
                <a:solidFill>
                  <a:schemeClr val="accent2"/>
                </a:solidFill>
                <a:latin typeface="Calibri" pitchFamily="34" charset="0"/>
              </a:rPr>
              <a:t>contact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b="1" dirty="0" err="1">
                <a:solidFill>
                  <a:schemeClr val="accent2"/>
                </a:solidFill>
                <a:latin typeface="Calibri" pitchFamily="34" charset="0"/>
              </a:rPr>
              <a:t>to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b="1" dirty="0" err="1">
                <a:solidFill>
                  <a:schemeClr val="accent2"/>
                </a:solidFill>
                <a:latin typeface="Calibri" pitchFamily="34" charset="0"/>
              </a:rPr>
              <a:t>sensor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b="1" dirty="0" err="1">
                <a:solidFill>
                  <a:schemeClr val="accent2"/>
                </a:solidFill>
                <a:latin typeface="Calibri" pitchFamily="34" charset="0"/>
              </a:rPr>
              <a:t>by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b="1" dirty="0" err="1">
                <a:solidFill>
                  <a:schemeClr val="accent2"/>
                </a:solidFill>
                <a:latin typeface="Calibri" pitchFamily="34" charset="0"/>
              </a:rPr>
              <a:t>stems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de-DE" sz="1400" dirty="0">
                <a:solidFill>
                  <a:schemeClr val="accent2"/>
                </a:solidFill>
                <a:latin typeface="Calibri" pitchFamily="34" charset="0"/>
              </a:rPr>
            </a:b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     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to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prevent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loss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of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initially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hot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phonons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de-DE" sz="1400" dirty="0">
                <a:solidFill>
                  <a:schemeClr val="accent2"/>
                </a:solidFill>
                <a:latin typeface="Calibri" pitchFamily="34" charset="0"/>
              </a:rPr>
            </a:br>
            <a:endParaRPr lang="de-DE" sz="800" dirty="0">
              <a:solidFill>
                <a:schemeClr val="accent2"/>
              </a:solidFill>
              <a:latin typeface="Calibri" pitchFamily="34" charset="0"/>
            </a:endParaRPr>
          </a:p>
          <a:p>
            <a:pPr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Au:</a:t>
            </a:r>
            <a:r>
              <a:rPr lang="de-DE" baseline="30000" dirty="0">
                <a:solidFill>
                  <a:srgbClr val="CC0000"/>
                </a:solidFill>
                <a:latin typeface="Calibri" pitchFamily="34" charset="0"/>
              </a:rPr>
              <a:t>166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Er</a:t>
            </a:r>
            <a:r>
              <a:rPr lang="de-DE" baseline="-25000" dirty="0">
                <a:solidFill>
                  <a:srgbClr val="CC0000"/>
                </a:solidFill>
                <a:latin typeface="Calibri" pitchFamily="34" charset="0"/>
              </a:rPr>
              <a:t>300ppm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temperature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sensors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/>
            </a:r>
            <a:br>
              <a:rPr lang="de-DE" dirty="0">
                <a:solidFill>
                  <a:srgbClr val="CC0000"/>
                </a:solidFill>
                <a:latin typeface="Calibri" pitchFamily="34" charset="0"/>
              </a:rPr>
            </a:br>
            <a:endParaRPr lang="de-DE" sz="1400" dirty="0">
              <a:solidFill>
                <a:schemeClr val="accent2"/>
              </a:solidFill>
              <a:latin typeface="Calibri" pitchFamily="34" charset="0"/>
            </a:endParaRPr>
          </a:p>
          <a:p>
            <a:pPr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Superconducting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meander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shaped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pickup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coils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</a:p>
          <a:p>
            <a:pPr lvl="1"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2.5 </a:t>
            </a:r>
            <a:r>
              <a:rPr lang="el-GR" sz="1400" dirty="0">
                <a:solidFill>
                  <a:schemeClr val="accent2"/>
                </a:solidFill>
                <a:latin typeface="Calibri" pitchFamily="34" charset="0"/>
              </a:rPr>
              <a:t>μ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m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wide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Nb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lines</a:t>
            </a:r>
            <a:endParaRPr lang="de-DE" sz="1400" dirty="0">
              <a:solidFill>
                <a:schemeClr val="accent2"/>
              </a:solidFill>
              <a:latin typeface="Calibri" pitchFamily="34" charset="0"/>
            </a:endParaRPr>
          </a:p>
          <a:p>
            <a:pPr lvl="1"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i="1" dirty="0" err="1">
                <a:solidFill>
                  <a:schemeClr val="accent2"/>
                </a:solidFill>
                <a:latin typeface="Calibri" pitchFamily="34" charset="0"/>
              </a:rPr>
              <a:t>I</a:t>
            </a:r>
            <a:r>
              <a:rPr lang="de-DE" sz="1400" b="1" baseline="-25000" dirty="0" err="1">
                <a:solidFill>
                  <a:schemeClr val="accent2"/>
                </a:solidFill>
                <a:latin typeface="Calibri" pitchFamily="34" charset="0"/>
              </a:rPr>
              <a:t>c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≈ 100mA</a:t>
            </a:r>
          </a:p>
          <a:p>
            <a:pPr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b="1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On-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chip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persistent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current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switch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 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(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AuPd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4595801" y="1071547"/>
            <a:ext cx="642942" cy="45719"/>
          </a:xfrm>
          <a:prstGeom prst="line">
            <a:avLst/>
          </a:prstGeom>
          <a:noFill/>
          <a:ln w="38100">
            <a:solidFill>
              <a:schemeClr val="bg1">
                <a:lumMod val="8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 flipV="1">
            <a:off x="4295800" y="2708919"/>
            <a:ext cx="936104" cy="144017"/>
          </a:xfrm>
          <a:prstGeom prst="line">
            <a:avLst/>
          </a:prstGeom>
          <a:noFill/>
          <a:ln w="38100">
            <a:solidFill>
              <a:schemeClr val="bg1">
                <a:lumMod val="8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 flipV="1">
            <a:off x="3881422" y="3143248"/>
            <a:ext cx="1428760" cy="285752"/>
          </a:xfrm>
          <a:prstGeom prst="line">
            <a:avLst/>
          </a:prstGeom>
          <a:noFill/>
          <a:ln w="38100">
            <a:solidFill>
              <a:schemeClr val="bg1">
                <a:lumMod val="8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337921" name="Picture 1" descr="D:\andreas\veroeffentlichungen\2012_Microkelvin\maXs20_alle_8.png"/>
          <p:cNvPicPr>
            <a:picLocks noChangeAspect="1" noChangeArrowheads="1"/>
          </p:cNvPicPr>
          <p:nvPr/>
        </p:nvPicPr>
        <p:blipFill>
          <a:blip r:embed="rId4" cstate="print"/>
          <a:srcRect l="2819" t="12121" r="2099"/>
          <a:stretch>
            <a:fillRect/>
          </a:stretch>
        </p:blipFill>
        <p:spPr bwMode="auto">
          <a:xfrm>
            <a:off x="1566531" y="4741700"/>
            <a:ext cx="3840669" cy="2071677"/>
          </a:xfrm>
          <a:prstGeom prst="rect">
            <a:avLst/>
          </a:prstGeom>
          <a:noFill/>
        </p:spPr>
      </p:pic>
      <p:pic>
        <p:nvPicPr>
          <p:cNvPr id="13" name="Picture 2" descr="D:\andreas\veroeffentlichungen\2012_Microkelvin\maXs20_sideview.png"/>
          <p:cNvPicPr>
            <a:picLocks noChangeAspect="1" noChangeArrowheads="1"/>
          </p:cNvPicPr>
          <p:nvPr/>
        </p:nvPicPr>
        <p:blipFill>
          <a:blip r:embed="rId5" cstate="print"/>
          <a:srcRect l="45554" t="29376" r="2568" b="14491"/>
          <a:stretch>
            <a:fillRect/>
          </a:stretch>
        </p:blipFill>
        <p:spPr bwMode="auto">
          <a:xfrm>
            <a:off x="5453058" y="4741700"/>
            <a:ext cx="2500330" cy="2066081"/>
          </a:xfrm>
          <a:prstGeom prst="rect">
            <a:avLst/>
          </a:prstGeom>
          <a:noFill/>
        </p:spPr>
      </p:pic>
      <p:pic>
        <p:nvPicPr>
          <p:cNvPr id="337923" name="Picture 3"/>
          <p:cNvPicPr>
            <a:picLocks noChangeAspect="1" noChangeArrowheads="1"/>
          </p:cNvPicPr>
          <p:nvPr/>
        </p:nvPicPr>
        <p:blipFill>
          <a:blip r:embed="rId6" cstate="print"/>
          <a:srcRect l="1285"/>
          <a:stretch>
            <a:fillRect/>
          </a:stretch>
        </p:blipFill>
        <p:spPr bwMode="auto">
          <a:xfrm>
            <a:off x="8004688" y="4741700"/>
            <a:ext cx="2627816" cy="206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Gerade Verbindung 15"/>
          <p:cNvCxnSpPr/>
          <p:nvPr/>
        </p:nvCxnSpPr>
        <p:spPr>
          <a:xfrm rot="5400000">
            <a:off x="5668166" y="6670525"/>
            <a:ext cx="142876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rot="5400000">
            <a:off x="7667636" y="6669731"/>
            <a:ext cx="142876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5811042" y="6670525"/>
            <a:ext cx="1857388" cy="1588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6311108" y="6384774"/>
            <a:ext cx="9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250 </a:t>
            </a:r>
            <a:r>
              <a:rPr lang="de-DE" sz="1400" b="1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de-DE" sz="14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8076947" y="5691532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>
                <a:solidFill>
                  <a:schemeClr val="bg1"/>
                </a:solidFill>
                <a:latin typeface="Arial Narrow" pitchFamily="34" charset="0"/>
              </a:rPr>
              <a:t>Au:Er</a:t>
            </a:r>
            <a:endParaRPr lang="de-DE" sz="12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de-DE" sz="1200" b="1" dirty="0">
                <a:solidFill>
                  <a:schemeClr val="bg1"/>
                </a:solidFill>
                <a:latin typeface="Arial Narrow" pitchFamily="34" charset="0"/>
              </a:rPr>
              <a:t>on</a:t>
            </a:r>
          </a:p>
          <a:p>
            <a:pPr algn="ctr"/>
            <a:r>
              <a:rPr lang="de-DE" sz="1200" b="1" dirty="0" err="1">
                <a:solidFill>
                  <a:schemeClr val="bg1"/>
                </a:solidFill>
                <a:latin typeface="Arial Narrow" pitchFamily="34" charset="0"/>
              </a:rPr>
              <a:t>Nb</a:t>
            </a:r>
            <a:r>
              <a:rPr lang="de-DE" sz="12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Arial Narrow" pitchFamily="34" charset="0"/>
              </a:rPr>
              <a:t>meander</a:t>
            </a:r>
            <a:endParaRPr lang="de-DE" sz="1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8975751" y="4837124"/>
            <a:ext cx="645515" cy="3200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8904312" y="4551372"/>
            <a:ext cx="357190" cy="285752"/>
          </a:xfrm>
          <a:prstGeom prst="line">
            <a:avLst/>
          </a:prstGeom>
          <a:noFill/>
          <a:ln w="38100">
            <a:solidFill>
              <a:schemeClr val="bg1">
                <a:lumMod val="8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6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signal rise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in compact x-ray detectors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775520" y="5519554"/>
            <a:ext cx="907300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CC0000"/>
                </a:solidFill>
                <a:latin typeface="Calibri" pitchFamily="34" charset="0"/>
              </a:rPr>
              <a:t>rise </a:t>
            </a:r>
            <a:r>
              <a:rPr lang="en-US" sz="2000" dirty="0">
                <a:solidFill>
                  <a:srgbClr val="CC0000"/>
                </a:solidFill>
                <a:latin typeface="Calibri" pitchFamily="34" charset="0"/>
              </a:rPr>
              <a:t>time:</a:t>
            </a:r>
            <a:r>
              <a:rPr lang="en-US" sz="2000" b="1" dirty="0">
                <a:solidFill>
                  <a:srgbClr val="CC0000"/>
                </a:solidFill>
                <a:latin typeface="Calibri" pitchFamily="34" charset="0"/>
              </a:rPr>
              <a:t> 90 ns  </a:t>
            </a:r>
            <a:r>
              <a:rPr lang="en-US" sz="2000" dirty="0">
                <a:solidFill>
                  <a:srgbClr val="CC0000"/>
                </a:solidFill>
                <a:latin typeface="Calibri" pitchFamily="34" charset="0"/>
              </a:rPr>
              <a:t>@  30 </a:t>
            </a:r>
            <a:r>
              <a:rPr lang="en-US" sz="2000" dirty="0" err="1">
                <a:solidFill>
                  <a:srgbClr val="CC0000"/>
                </a:solidFill>
                <a:latin typeface="Calibri" pitchFamily="34" charset="0"/>
              </a:rPr>
              <a:t>mK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</a:rPr>
              <a:t>as </a:t>
            </a: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expected for the </a:t>
            </a:r>
            <a:r>
              <a:rPr lang="en-US" sz="2000" b="1" dirty="0" smtClean="0">
                <a:solidFill>
                  <a:schemeClr val="accent2"/>
                </a:solidFill>
                <a:latin typeface="Calibri" pitchFamily="34" charset="0"/>
              </a:rPr>
              <a:t>electron-spin-relaxation of Er in Au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	</a:t>
            </a:r>
          </a:p>
        </p:txBody>
      </p:sp>
      <p:pic>
        <p:nvPicPr>
          <p:cNvPr id="314376" name="Picture 8" descr="Anstieg_for_tal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696" y="1081424"/>
            <a:ext cx="4392488" cy="4147776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871864" y="1484784"/>
            <a:ext cx="273630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83832" y="1399084"/>
            <a:ext cx="1008112" cy="877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D:\andreas\veroeffentlichungen\2012_Microkelvin\maXs20_alle_8.png"/>
          <p:cNvPicPr>
            <a:picLocks noChangeAspect="1" noChangeArrowheads="1"/>
          </p:cNvPicPr>
          <p:nvPr/>
        </p:nvPicPr>
        <p:blipFill rotWithShape="1">
          <a:blip r:embed="rId3" cstate="print"/>
          <a:srcRect l="-2" t="12121" r="48612" b="12120"/>
          <a:stretch/>
        </p:blipFill>
        <p:spPr bwMode="auto">
          <a:xfrm>
            <a:off x="6888089" y="1071547"/>
            <a:ext cx="3599159" cy="2738457"/>
          </a:xfrm>
          <a:prstGeom prst="rect">
            <a:avLst/>
          </a:prstGeom>
          <a:noFill/>
        </p:spPr>
      </p:pic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Calibri" pitchFamily="34" charset="0"/>
              </a:rPr>
              <a:t>signal</a:t>
            </a:r>
            <a:r>
              <a:rPr lang="de-DE" dirty="0" smtClean="0">
                <a:latin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</a:rPr>
              <a:t>decay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327683" name="Text Box 3"/>
          <p:cNvSpPr txBox="1">
            <a:spLocks noChangeArrowheads="1"/>
          </p:cNvSpPr>
          <p:nvPr/>
        </p:nvSpPr>
        <p:spPr bwMode="auto">
          <a:xfrm>
            <a:off x="1682074" y="980728"/>
            <a:ext cx="46299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sz="20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itchFamily="34" charset="0"/>
              </a:rPr>
              <a:t>decay</a:t>
            </a:r>
            <a:r>
              <a:rPr lang="de-DE" sz="2000" dirty="0">
                <a:solidFill>
                  <a:srgbClr val="C00000"/>
                </a:solidFill>
                <a:latin typeface="Calibri" pitchFamily="34" charset="0"/>
              </a:rPr>
              <a:t> time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sz="2000" dirty="0">
                <a:solidFill>
                  <a:schemeClr val="accent2"/>
                </a:solidFill>
                <a:latin typeface="Calibri" pitchFamily="34" charset="0"/>
              </a:rPr>
              <a:t>	adjusted by </a:t>
            </a:r>
            <a:r>
              <a:rPr lang="de-DE" sz="2000" dirty="0" smtClean="0">
                <a:solidFill>
                  <a:schemeClr val="accent2"/>
                </a:solidFill>
                <a:latin typeface="Calibri" pitchFamily="34" charset="0"/>
              </a:rPr>
              <a:t>metallic </a:t>
            </a:r>
            <a:r>
              <a:rPr lang="de-DE" sz="2000" dirty="0">
                <a:solidFill>
                  <a:schemeClr val="accent2"/>
                </a:solidFill>
                <a:latin typeface="Calibri" pitchFamily="34" charset="0"/>
              </a:rPr>
              <a:t>thermal link (Au)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sz="2000" dirty="0">
                <a:solidFill>
                  <a:schemeClr val="accent2"/>
                </a:solidFill>
                <a:latin typeface="Calibri" pitchFamily="34" charset="0"/>
              </a:rPr>
              <a:t>	</a:t>
            </a:r>
            <a:r>
              <a:rPr lang="de-DE" sz="2000" dirty="0" err="1">
                <a:solidFill>
                  <a:schemeClr val="accent2"/>
                </a:solidFill>
                <a:latin typeface="Calibri" pitchFamily="34" charset="0"/>
              </a:rPr>
              <a:t>here</a:t>
            </a:r>
            <a:r>
              <a:rPr lang="de-DE" sz="2000" dirty="0">
                <a:solidFill>
                  <a:schemeClr val="accent2"/>
                </a:solidFill>
                <a:latin typeface="Calibri" pitchFamily="34" charset="0"/>
              </a:rPr>
              <a:t>: </a:t>
            </a:r>
            <a:r>
              <a:rPr lang="de-DE" sz="2000" dirty="0">
                <a:solidFill>
                  <a:srgbClr val="C00000"/>
                </a:solidFill>
                <a:latin typeface="Calibri" pitchFamily="34" charset="0"/>
              </a:rPr>
              <a:t>3 </a:t>
            </a:r>
            <a:r>
              <a:rPr lang="de-DE" sz="2000" dirty="0" err="1">
                <a:solidFill>
                  <a:srgbClr val="C00000"/>
                </a:solidFill>
                <a:latin typeface="Calibri" pitchFamily="34" charset="0"/>
              </a:rPr>
              <a:t>ms</a:t>
            </a:r>
            <a:r>
              <a:rPr lang="de-DE" sz="2000" dirty="0">
                <a:solidFill>
                  <a:srgbClr val="C00000"/>
                </a:solidFill>
                <a:latin typeface="Calibri" pitchFamily="34" charset="0"/>
              </a:rPr>
              <a:t>  @ 30 </a:t>
            </a:r>
            <a:r>
              <a:rPr lang="de-DE" sz="2000" dirty="0" err="1">
                <a:solidFill>
                  <a:srgbClr val="C00000"/>
                </a:solidFill>
                <a:latin typeface="Calibri" pitchFamily="34" charset="0"/>
              </a:rPr>
              <a:t>mK</a:t>
            </a:r>
            <a:r>
              <a:rPr lang="de-DE" sz="2000" dirty="0">
                <a:latin typeface="Calibri" pitchFamily="34" charset="0"/>
              </a:rPr>
              <a:t>	</a:t>
            </a:r>
            <a:endParaRPr lang="de-DE" sz="2000" dirty="0">
              <a:solidFill>
                <a:srgbClr val="CC0000"/>
              </a:solidFill>
              <a:latin typeface="Calibri" pitchFamily="34" charset="0"/>
            </a:endParaRPr>
          </a:p>
        </p:txBody>
      </p:sp>
      <p:pic>
        <p:nvPicPr>
          <p:cNvPr id="3358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564" y="2628932"/>
            <a:ext cx="4302065" cy="408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697" name="Oval 17"/>
          <p:cNvSpPr>
            <a:spLocks noChangeArrowheads="1"/>
          </p:cNvSpPr>
          <p:nvPr/>
        </p:nvSpPr>
        <p:spPr bwMode="auto">
          <a:xfrm>
            <a:off x="7464152" y="1844824"/>
            <a:ext cx="357190" cy="864096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blurRad="63500" sx="106000" sy="106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de-DE"/>
          </a:p>
        </p:txBody>
      </p:sp>
      <p:cxnSp>
        <p:nvCxnSpPr>
          <p:cNvPr id="15" name="Gekrümmte Verbindung 14"/>
          <p:cNvCxnSpPr/>
          <p:nvPr/>
        </p:nvCxnSpPr>
        <p:spPr>
          <a:xfrm>
            <a:off x="6168008" y="1628800"/>
            <a:ext cx="1212736" cy="442878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arrow"/>
          </a:ln>
          <a:effectLst>
            <a:outerShdw blurRad="50800" sx="109000" sy="109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7453322" y="1214422"/>
            <a:ext cx="2643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Calibri" pitchFamily="34" charset="0"/>
              </a:rPr>
              <a:t>On-</a:t>
            </a:r>
            <a:r>
              <a:rPr lang="de-DE" dirty="0" err="1">
                <a:solidFill>
                  <a:schemeClr val="bg1"/>
                </a:solidFill>
                <a:latin typeface="Calibri" pitchFamily="34" charset="0"/>
              </a:rPr>
              <a:t>chip</a:t>
            </a:r>
            <a:r>
              <a:rPr lang="de-DE" dirty="0">
                <a:solidFill>
                  <a:schemeClr val="bg1"/>
                </a:solidFill>
                <a:latin typeface="Calibri" pitchFamily="34" charset="0"/>
              </a:rPr>
              <a:t> thermal </a:t>
            </a:r>
            <a:r>
              <a:rPr lang="de-DE" dirty="0" err="1">
                <a:solidFill>
                  <a:schemeClr val="bg1"/>
                </a:solidFill>
                <a:latin typeface="Calibri" pitchFamily="34" charset="0"/>
              </a:rPr>
              <a:t>bath</a:t>
            </a:r>
            <a:endParaRPr lang="de-D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2381224" y="4214818"/>
            <a:ext cx="214314" cy="1357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4167174" y="6357958"/>
            <a:ext cx="428628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 rot="16200000">
            <a:off x="1691550" y="4525278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latin typeface="Arial" pitchFamily="34" charset="0"/>
                <a:cs typeface="Arial" pitchFamily="34" charset="0"/>
              </a:rPr>
              <a:t>magnetic</a:t>
            </a:r>
            <a:r>
              <a:rPr lang="de-DE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b="1" dirty="0" err="1">
                <a:latin typeface="Arial" pitchFamily="34" charset="0"/>
                <a:cs typeface="Arial" pitchFamily="34" charset="0"/>
              </a:rPr>
              <a:t>flux</a:t>
            </a:r>
            <a:endParaRPr lang="de-DE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167174" y="6335934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00025" indent="-200025">
          <a:buFont typeface="Arial" panose="020B0604020202020204" pitchFamily="34" charset="0"/>
          <a:buChar char="•"/>
          <a:defRPr sz="1800" dirty="0">
            <a:latin typeface="Calibri" panose="020F0502020204030204" pitchFamily="34" charset="0"/>
          </a:defRPr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>
            <a:alpha val="25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00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>
            <a:alpha val="25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00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8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>
            <a:alpha val="25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00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KIT-PPT_Master_en_2016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>
            <a:alpha val="25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C:\WINDOWS\Anwendungsdaten\Microsoft\Vorlagen\Leere Präsentation.pot</Template>
  <TotalTime>0</TotalTime>
  <Words>1400</Words>
  <Application>Microsoft Office PowerPoint</Application>
  <PresentationFormat>Grand écran</PresentationFormat>
  <Paragraphs>266</Paragraphs>
  <Slides>34</Slides>
  <Notes>18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34</vt:i4>
      </vt:variant>
    </vt:vector>
  </HeadingPairs>
  <TitlesOfParts>
    <vt:vector size="50" baseType="lpstr">
      <vt:lpstr>Arial</vt:lpstr>
      <vt:lpstr>Arial Narrow</vt:lpstr>
      <vt:lpstr>Calibri</vt:lpstr>
      <vt:lpstr>Cambria Math</vt:lpstr>
      <vt:lpstr>Comic Sans MS</vt:lpstr>
      <vt:lpstr>Symbol</vt:lpstr>
      <vt:lpstr>Times</vt:lpstr>
      <vt:lpstr>Times New Roman</vt:lpstr>
      <vt:lpstr>Wingdings</vt:lpstr>
      <vt:lpstr>Yu Mincho</vt:lpstr>
      <vt:lpstr>Leere Präsentation</vt:lpstr>
      <vt:lpstr>Benutzerdefiniertes Design</vt:lpstr>
      <vt:lpstr>1_Benutzerdefiniertes Design</vt:lpstr>
      <vt:lpstr>8_Benutzerdefiniertes Design</vt:lpstr>
      <vt:lpstr>KIT-PPT_Master_en_2016</vt:lpstr>
      <vt:lpstr>9_Benutzerdefiniertes Design</vt:lpstr>
      <vt:lpstr>Présentation PowerPoint</vt:lpstr>
      <vt:lpstr>micro-calorimeters</vt:lpstr>
      <vt:lpstr>metallic magnetic calorimeters</vt:lpstr>
      <vt:lpstr>detector geometries</vt:lpstr>
      <vt:lpstr>two-stage dc-SQUID setup</vt:lpstr>
      <vt:lpstr>Présentation PowerPoint</vt:lpstr>
      <vt:lpstr>micro-fabricated devices:  first 1×8 array for soft x-rays    (a decade ago)</vt:lpstr>
      <vt:lpstr>signal rise in compact x-ray detectors</vt:lpstr>
      <vt:lpstr>signal decay</vt:lpstr>
      <vt:lpstr>first 1×8 array for soft x-rays</vt:lpstr>
      <vt:lpstr>Présentation PowerPoint</vt:lpstr>
      <vt:lpstr>Présentation PowerPoint</vt:lpstr>
      <vt:lpstr>maXs-30: calibration</vt:lpstr>
      <vt:lpstr>maXs-30: present calibration residuals</vt:lpstr>
      <vt:lpstr>maXs-30: present calibration residuals</vt:lpstr>
      <vt:lpstr>MMCs get more and more mobile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summary &amp; outlook</vt:lpstr>
      <vt:lpstr>MOCCA:  4k-pixel molecule camera</vt:lpstr>
      <vt:lpstr>MOCCA:  4k-pixel molecule camera    /   hi-res alpha detector</vt:lpstr>
      <vt:lpstr>Detector setup V2</vt:lpstr>
      <vt:lpstr>thermodynamical properties of Au:Er, Ag:Er</vt:lpstr>
      <vt:lpstr>     MMC-option for LynX: a 100k pixel X-ray camera for astro-physics </vt:lpstr>
      <vt:lpstr>Présentation PowerPoint</vt:lpstr>
      <vt:lpstr>maXs-30</vt:lpstr>
      <vt:lpstr>maXs-30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2014-12-08T20:42:12Z</dcterms:created>
  <dcterms:modified xsi:type="dcterms:W3CDTF">2024-02-05T14:59:52Z</dcterms:modified>
</cp:coreProperties>
</file>