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19"/>
  </p:notesMasterIdLst>
  <p:sldIdLst>
    <p:sldId id="256" r:id="rId2"/>
    <p:sldId id="280" r:id="rId3"/>
    <p:sldId id="282" r:id="rId4"/>
    <p:sldId id="460" r:id="rId5"/>
    <p:sldId id="297" r:id="rId6"/>
    <p:sldId id="462" r:id="rId7"/>
    <p:sldId id="466" r:id="rId8"/>
    <p:sldId id="475" r:id="rId9"/>
    <p:sldId id="467" r:id="rId10"/>
    <p:sldId id="468" r:id="rId11"/>
    <p:sldId id="469" r:id="rId12"/>
    <p:sldId id="470" r:id="rId13"/>
    <p:sldId id="471" r:id="rId14"/>
    <p:sldId id="472" r:id="rId15"/>
    <p:sldId id="473" r:id="rId16"/>
    <p:sldId id="474" r:id="rId17"/>
    <p:sldId id="476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17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A975A2-FC3A-4E9F-BDC3-7618CD870F53}" type="datetimeFigureOut">
              <a:rPr lang="en-AU" smtClean="0"/>
              <a:t>30/01/2024</a:t>
            </a:fld>
            <a:endParaRPr lang="en-AU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AU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16B208-8574-47E1-89D4-979D08AEC3C1}" type="slidenum">
              <a:rPr lang="en-AU" smtClean="0"/>
              <a:t>‹N°›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62884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Polarisation effects non-</a:t>
            </a:r>
            <a:r>
              <a:rPr lang="en-AU" dirty="0" err="1"/>
              <a:t>existant</a:t>
            </a:r>
            <a:r>
              <a:rPr lang="en-AU" dirty="0"/>
              <a:t> when photons traverse</a:t>
            </a:r>
          </a:p>
          <a:p>
            <a:endParaRPr lang="en-AU" dirty="0"/>
          </a:p>
          <a:p>
            <a:r>
              <a:rPr lang="en-AU" dirty="0"/>
              <a:t>€2000 </a:t>
            </a:r>
            <a:r>
              <a:rPr lang="en-AU" dirty="0" err="1"/>
              <a:t>monocristallin</a:t>
            </a:r>
            <a:r>
              <a:rPr lang="en-AU" dirty="0"/>
              <a:t> Element6</a:t>
            </a:r>
          </a:p>
          <a:p>
            <a:r>
              <a:rPr lang="en-AU" dirty="0"/>
              <a:t>2x </a:t>
            </a:r>
            <a:r>
              <a:rPr lang="en-AU" dirty="0" err="1"/>
              <a:t>moins</a:t>
            </a:r>
            <a:r>
              <a:rPr lang="en-AU" dirty="0"/>
              <a:t> </a:t>
            </a:r>
            <a:r>
              <a:rPr lang="en-AU" dirty="0" err="1"/>
              <a:t>cher</a:t>
            </a:r>
            <a:r>
              <a:rPr lang="en-AU" dirty="0"/>
              <a:t> pour </a:t>
            </a:r>
            <a:r>
              <a:rPr lang="en-AU" dirty="0" err="1"/>
              <a:t>polycristallin</a:t>
            </a:r>
            <a:r>
              <a:rPr lang="en-AU" dirty="0"/>
              <a:t> DDK</a:t>
            </a:r>
          </a:p>
          <a:p>
            <a:r>
              <a:rPr lang="en-AU" dirty="0" err="1"/>
              <a:t>Almax</a:t>
            </a:r>
            <a:r>
              <a:rPr lang="en-AU" dirty="0"/>
              <a:t> </a:t>
            </a:r>
            <a:r>
              <a:rPr lang="en-AU" dirty="0" err="1"/>
              <a:t>easylab</a:t>
            </a:r>
            <a:r>
              <a:rPr lang="en-AU" dirty="0"/>
              <a:t> Belgique – thinning, polishing</a:t>
            </a:r>
          </a:p>
          <a:p>
            <a:r>
              <a:rPr lang="en-AU" dirty="0"/>
              <a:t>150 = 550 coupé </a:t>
            </a:r>
            <a:r>
              <a:rPr lang="en-AU" dirty="0" err="1"/>
              <a:t>en</a:t>
            </a:r>
            <a:r>
              <a:rPr lang="en-AU" dirty="0"/>
              <a:t> 2</a:t>
            </a:r>
          </a:p>
          <a:p>
            <a:endParaRPr lang="en-AU" dirty="0"/>
          </a:p>
          <a:p>
            <a:r>
              <a:rPr lang="en-AU" dirty="0" err="1"/>
              <a:t>Lithogragraphie</a:t>
            </a:r>
            <a:r>
              <a:rPr lang="en-AU" dirty="0"/>
              <a:t> laser </a:t>
            </a:r>
            <a:r>
              <a:rPr lang="en-AU" dirty="0" err="1"/>
              <a:t>metalisation</a:t>
            </a:r>
            <a:r>
              <a:rPr lang="en-AU" dirty="0"/>
              <a:t> (Al) 100 nm </a:t>
            </a:r>
            <a:r>
              <a:rPr lang="en-AU" dirty="0" err="1"/>
              <a:t>epaisseur</a:t>
            </a:r>
            <a:endParaRPr lang="en-AU" dirty="0"/>
          </a:p>
          <a:p>
            <a:r>
              <a:rPr lang="en-AU" dirty="0"/>
              <a:t>If less – risk of ripping it off during bonding</a:t>
            </a:r>
          </a:p>
          <a:p>
            <a:r>
              <a:rPr lang="en-AU" dirty="0"/>
              <a:t>Higher precision compared to mask</a:t>
            </a:r>
          </a:p>
          <a:p>
            <a:endParaRPr lang="en-AU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6B208-8574-47E1-89D4-979D08AEC3C1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64524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7E0CF4F7-865F-48C4-8C60-545BB4269AEE}" type="datetime1">
              <a:rPr lang="en-US" smtClean="0"/>
              <a:t>1/31/2024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Jayde Livingstone - XDEP 2024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16207-52F8-41D3-8F3E-F3A949EAF838}" type="datetime1">
              <a:rPr lang="en-US" smtClean="0"/>
              <a:t>1/31/2024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Jayde Livingstone - XDEP 2024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1BD27FC-5D85-46A5-BEF1-3D1E2159E8F3}" type="datetime1">
              <a:rPr lang="en-US" smtClean="0"/>
              <a:t>1/31/2024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r>
              <a:rPr lang="en-US"/>
              <a:t>Jayde Livingstone - XDEP 2024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CA009-2266-465A-9D3A-040FFAA7349E}" type="datetime1">
              <a:rPr lang="en-US" smtClean="0"/>
              <a:t>1/31/2024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Jayde Livingstone - XDEP 2024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681591-5B6D-4CE6-9DCD-E973890A5908}" type="datetime1">
              <a:rPr lang="en-US" smtClean="0"/>
              <a:t>1/31/2024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Jayde Livingstone - XDEP 2024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6C63E-2452-4660-94BF-0BE4446DEF66}" type="datetime1">
              <a:rPr lang="en-US" smtClean="0"/>
              <a:t>1/31/2024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Jayde Livingstone - XDEP 2024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47F8D-5D49-4A0E-988C-0229258FD64A}" type="datetime1">
              <a:rPr lang="en-US" smtClean="0"/>
              <a:t>1/31/2024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Jayde Livingstone - XDEP 2024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3C19C-2234-4811-A6DE-FC310D76D083}" type="datetime1">
              <a:rPr lang="en-US" smtClean="0"/>
              <a:t>1/31/2024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Jayde Livingstone - XDEP 2024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455A2-5894-4530-99B8-9BED501E07F2}" type="datetime1">
              <a:rPr lang="en-US" smtClean="0"/>
              <a:t>1/31/2024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Jayde Livingstone - XDEP 2024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D9108B2-B6B2-4893-9376-C13FE60AE018}" type="datetime1">
              <a:rPr lang="en-US" smtClean="0"/>
              <a:t>1/31/2024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Jayde Livingstone - XDEP 2024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70BDB-02BE-46A3-BF34-4057430AD8DA}" type="datetime1">
              <a:rPr lang="en-US" smtClean="0"/>
              <a:t>1/31/2024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Jayde Livingstone - XDEP 2024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662FE1D9-D66E-4641-BFCE-88378FAF37D2}" type="datetime1">
              <a:rPr lang="en-US" smtClean="0"/>
              <a:t>1/31/2024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r>
              <a:rPr lang="en-US"/>
              <a:t>Jayde Livingstone - XDEP 2024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837565F0-D815-4169-966A-1E57760F92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2198077"/>
            <a:ext cx="10993546" cy="887689"/>
          </a:xfrm>
        </p:spPr>
        <p:txBody>
          <a:bodyPr>
            <a:normAutofit/>
          </a:bodyPr>
          <a:lstStyle/>
          <a:p>
            <a:r>
              <a:rPr lang="fr-FR" sz="2000" dirty="0"/>
              <a:t>Jayde Livingstone</a:t>
            </a:r>
          </a:p>
          <a:p>
            <a:r>
              <a:rPr lang="fr-FR" sz="1400" dirty="0"/>
              <a:t>Equipe Physique Nucléaire et Applications Médicales, LPSC, Grenoble</a:t>
            </a:r>
          </a:p>
          <a:p>
            <a:endParaRPr lang="fr-FR" sz="1400" dirty="0"/>
          </a:p>
          <a:p>
            <a:endParaRPr lang="fr-FR" dirty="0"/>
          </a:p>
          <a:p>
            <a:endParaRPr lang="fr-FR" sz="1100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91C9AA5C-F98D-4381-BC2E-409492624F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025" y="598732"/>
            <a:ext cx="10993438" cy="1474787"/>
          </a:xfrm>
        </p:spPr>
        <p:txBody>
          <a:bodyPr>
            <a:noAutofit/>
          </a:bodyPr>
          <a:lstStyle/>
          <a:p>
            <a:r>
              <a:rPr lang="en-US" sz="2400" b="1" dirty="0"/>
              <a:t>Microstrip detector for online monitoring during synchrotron microbeam radiation therapy: </a:t>
            </a:r>
            <a:br>
              <a:rPr lang="en-US" sz="2400" b="1" dirty="0"/>
            </a:br>
            <a:r>
              <a:rPr lang="en-US" sz="2400" dirty="0"/>
              <a:t>measurements with phantoms and veterinary patients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F237C47-99E3-47B4-A1FC-64114FDF31DB}"/>
              </a:ext>
            </a:extLst>
          </p:cNvPr>
          <p:cNvSpPr txBox="1"/>
          <p:nvPr/>
        </p:nvSpPr>
        <p:spPr>
          <a:xfrm flipH="1">
            <a:off x="581025" y="3429000"/>
            <a:ext cx="75448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AU" sz="1400" dirty="0">
                <a:solidFill>
                  <a:schemeClr val="bg1"/>
                </a:solidFill>
              </a:rPr>
              <a:t>Jean-François ADAM, Denis DAUVERGNE, Francesca DI FRANCO, Laurent GALLIN-MARTEL, </a:t>
            </a:r>
          </a:p>
          <a:p>
            <a:pPr algn="just"/>
            <a:r>
              <a:rPr lang="en-AU" sz="1400" dirty="0">
                <a:solidFill>
                  <a:schemeClr val="bg1"/>
                </a:solidFill>
              </a:rPr>
              <a:t>Marie-Laure GALLIN-MARTEL, Mostafa GHAFOORYAN-SANGCHOOLI, Mohamed IKHELIF, </a:t>
            </a:r>
            <a:r>
              <a:rPr lang="en-AU" sz="1400" dirty="0" err="1">
                <a:solidFill>
                  <a:schemeClr val="bg1"/>
                </a:solidFill>
              </a:rPr>
              <a:t>Sarvenaz</a:t>
            </a:r>
            <a:r>
              <a:rPr lang="en-AU" sz="1400" dirty="0">
                <a:solidFill>
                  <a:schemeClr val="bg1"/>
                </a:solidFill>
              </a:rPr>
              <a:t> KESHMIRI, Jayde LIVINGSTONE, Candice MILEWSKI, Jean-François MOTTE, Jean-François MURAZ, Paolo PELLICIOLI, Nicolas ROSUEL, Raphaël SERDUC</a:t>
            </a:r>
          </a:p>
          <a:p>
            <a:pPr algn="just"/>
            <a:endParaRPr lang="en-AU" sz="1400" dirty="0">
              <a:solidFill>
                <a:schemeClr val="bg1"/>
              </a:solidFill>
            </a:endParaRPr>
          </a:p>
          <a:p>
            <a:pPr algn="just"/>
            <a:r>
              <a:rPr lang="en-AU" sz="1400" dirty="0">
                <a:solidFill>
                  <a:schemeClr val="bg1"/>
                </a:solidFill>
              </a:rPr>
              <a:t>F. di Franco, </a:t>
            </a:r>
            <a:r>
              <a:rPr lang="en-AU" sz="1400" i="1" dirty="0">
                <a:solidFill>
                  <a:schemeClr val="bg1"/>
                </a:solidFill>
              </a:rPr>
              <a:t>et al., J. Synchrotron Rad., </a:t>
            </a:r>
            <a:r>
              <a:rPr lang="en-AU" sz="1400" dirty="0">
                <a:solidFill>
                  <a:schemeClr val="bg1"/>
                </a:solidFill>
              </a:rPr>
              <a:t>2023.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CF742F3-203F-4A4A-B7B6-91ED8542C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0239" y="1786104"/>
            <a:ext cx="1522467" cy="100205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A18FB1A-5B31-4226-A489-4E9C0CED8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8155" y="3296949"/>
            <a:ext cx="2196308" cy="104351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87DC114-CFF2-4B0F-B77E-A116835AEB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6272" y="4892252"/>
            <a:ext cx="1327676" cy="124359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3B47A06-E1E4-4B0A-A7FF-0F6961CDA1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920" y="4896944"/>
            <a:ext cx="1249458" cy="123232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9B5E583-A281-444B-AEB3-188F714BE2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8684" y="5136420"/>
            <a:ext cx="1491907" cy="91495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0E4AE14-F0AF-4520-8AE3-23C9A853588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651" t="4899" r="17583" b="72596"/>
          <a:stretch/>
        </p:blipFill>
        <p:spPr>
          <a:xfrm>
            <a:off x="5562561" y="5167745"/>
            <a:ext cx="2079897" cy="69071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175C5A8-E1F1-4722-83A1-220DEF83DE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9017" y="4812595"/>
            <a:ext cx="1409875" cy="1409875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1BBF8E4-E5CF-4D08-BCA5-B31DF46327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87074" y="4974832"/>
            <a:ext cx="1730163" cy="107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3366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DD5550-6A1D-4FF6-AC1F-2868FCD36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Detector readout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28480D51-C7AD-4E20-BD0E-E0A91E5C1C3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1192" y="2180496"/>
                <a:ext cx="5337905" cy="3678303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AU" dirty="0">
                    <a:latin typeface="Verdana" panose="020B0604030504040204" pitchFamily="34" charset="0"/>
                    <a:ea typeface="Verdana" panose="020B0604030504040204" pitchFamily="34" charset="0"/>
                  </a:rPr>
                  <a:t>ASIC featuring a charge to digital converter (QDC)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AU" dirty="0">
                    <a:latin typeface="Verdana" panose="020B0604030504040204" pitchFamily="34" charset="0"/>
                    <a:ea typeface="Verdana" panose="020B0604030504040204" pitchFamily="34" charset="0"/>
                  </a:rPr>
                  <a:t>Coarse measurement </a:t>
                </a:r>
              </a:p>
              <a:p>
                <a:r>
                  <a:rPr lang="en-AU" dirty="0">
                    <a:latin typeface="Verdana" panose="020B0604030504040204" pitchFamily="34" charset="0"/>
                    <a:ea typeface="Verdana" panose="020B0604030504040204" pitchFamily="34" charset="0"/>
                  </a:rPr>
                  <a:t>DAC accounts for residual charge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AU" dirty="0">
                    <a:latin typeface="Verdana" panose="020B0604030504040204" pitchFamily="34" charset="0"/>
                    <a:ea typeface="Verdana" panose="020B0604030504040204" pitchFamily="34" charset="0"/>
                  </a:rPr>
                  <a:t>Fine measurement</a:t>
                </a:r>
              </a:p>
              <a:p>
                <a:r>
                  <a:rPr lang="en-AU" dirty="0">
                    <a:latin typeface="Verdana" panose="020B0604030504040204" pitchFamily="34" charset="0"/>
                    <a:ea typeface="Verdana" panose="020B0604030504040204" pitchFamily="34" charset="0"/>
                  </a:rPr>
                  <a:t>Integration time 1 </a:t>
                </a:r>
                <a:r>
                  <a:rPr lang="en-AU" dirty="0" err="1">
                    <a:latin typeface="Verdana" panose="020B0604030504040204" pitchFamily="34" charset="0"/>
                    <a:ea typeface="Verdana" panose="020B0604030504040204" pitchFamily="34" charset="0"/>
                  </a:rPr>
                  <a:t>ms</a:t>
                </a:r>
                <a:r>
                  <a:rPr lang="en-AU" dirty="0">
                    <a:latin typeface="Verdana" panose="020B0604030504040204" pitchFamily="34" charset="0"/>
                    <a:ea typeface="Verdana" panose="020B0604030504040204" pitchFamily="34" charset="0"/>
                  </a:rPr>
                  <a:t> – 100 </a:t>
                </a:r>
                <a:r>
                  <a:rPr lang="en-AU" dirty="0" err="1">
                    <a:latin typeface="Verdana" panose="020B0604030504040204" pitchFamily="34" charset="0"/>
                    <a:ea typeface="Verdana" panose="020B0604030504040204" pitchFamily="34" charset="0"/>
                  </a:rPr>
                  <a:t>ms</a:t>
                </a:r>
                <a:endParaRPr lang="en-AU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r>
                  <a:rPr lang="en-AU" dirty="0">
                    <a:latin typeface="Verdana" panose="020B0604030504040204" pitchFamily="34" charset="0"/>
                    <a:ea typeface="Verdana" panose="020B0604030504040204" pitchFamily="34" charset="0"/>
                  </a:rPr>
                  <a:t>High dynamic range 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AU" dirty="0">
                    <a:latin typeface="Verdana" panose="020B0604030504040204" pitchFamily="34" charset="0"/>
                    <a:ea typeface="Verdana" panose="020B0604030504040204" pitchFamily="34" charset="0"/>
                  </a:rPr>
                  <a:t>10 </a:t>
                </a:r>
                <a:r>
                  <a:rPr lang="en-AU" dirty="0" err="1">
                    <a:latin typeface="Verdana" panose="020B0604030504040204" pitchFamily="34" charset="0"/>
                    <a:ea typeface="Verdana" panose="020B0604030504040204" pitchFamily="34" charset="0"/>
                  </a:rPr>
                  <a:t>nA</a:t>
                </a:r>
                <a:r>
                  <a:rPr lang="en-AU" dirty="0">
                    <a:latin typeface="Verdana" panose="020B0604030504040204" pitchFamily="34" charset="0"/>
                    <a:ea typeface="Verdana" panose="020B0604030504040204" pitchFamily="34" charset="0"/>
                  </a:rPr>
                  <a:t> – 100 µA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endParaRPr lang="en-AU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𝐶𝑃𝑇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𝑅𝐸𝑆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AU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endParaRPr lang="en-AU" dirty="0"/>
              </a:p>
            </p:txBody>
          </p:sp>
        </mc:Choice>
        <mc:Fallback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28480D51-C7AD-4E20-BD0E-E0A91E5C1C3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1192" y="2180496"/>
                <a:ext cx="5337905" cy="3678303"/>
              </a:xfrm>
              <a:blipFill>
                <a:blip r:embed="rId2"/>
                <a:stretch>
                  <a:fillRect l="-457" t="-3648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1DC0484-71D4-45A8-8F48-1CDD47111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Jayde Livingstone - XDEP 2024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2505B43-6B49-41E5-A88B-8D56A9E30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F9CCC79C-1866-494F-8552-23455D22BB7D}"/>
              </a:ext>
            </a:extLst>
          </p:cNvPr>
          <p:cNvGrpSpPr/>
          <p:nvPr/>
        </p:nvGrpSpPr>
        <p:grpSpPr>
          <a:xfrm>
            <a:off x="6023114" y="1982309"/>
            <a:ext cx="5883965" cy="2461489"/>
            <a:chOff x="0" y="1781175"/>
            <a:chExt cx="10744200" cy="5003836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F8ACC26F-6B80-4ECC-9C41-F60C8DAD3F0A}"/>
                </a:ext>
              </a:extLst>
            </p:cNvPr>
            <p:cNvGrpSpPr/>
            <p:nvPr/>
          </p:nvGrpSpPr>
          <p:grpSpPr>
            <a:xfrm>
              <a:off x="0" y="1781175"/>
              <a:ext cx="10744200" cy="5003836"/>
              <a:chOff x="9525" y="1762125"/>
              <a:chExt cx="10744200" cy="5003836"/>
            </a:xfrm>
          </p:grpSpPr>
          <p:pic>
            <p:nvPicPr>
              <p:cNvPr id="11" name="Image 10">
                <a:extLst>
                  <a:ext uri="{FF2B5EF4-FFF2-40B4-BE49-F238E27FC236}">
                    <a16:creationId xmlns:a16="http://schemas.microsoft.com/office/drawing/2014/main" id="{EBE0E03F-7117-47D2-9C79-49508337080E}"/>
                  </a:ext>
                </a:extLst>
              </p:cNvPr>
              <p:cNvPicPr/>
              <p:nvPr/>
            </p:nvPicPr>
            <p:blipFill rotWithShape="1">
              <a:blip r:embed="rId3"/>
              <a:srcRect l="5841" t="10798" r="3216" b="10878"/>
              <a:stretch/>
            </p:blipFill>
            <p:spPr bwMode="auto">
              <a:xfrm>
                <a:off x="9525" y="1800225"/>
                <a:ext cx="10744200" cy="485603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E1CF3A3C-DBF6-4C9E-9017-1534E6AAEBD0}"/>
                  </a:ext>
                </a:extLst>
              </p:cNvPr>
              <p:cNvSpPr txBox="1"/>
              <p:nvPr/>
            </p:nvSpPr>
            <p:spPr>
              <a:xfrm>
                <a:off x="4614854" y="4502444"/>
                <a:ext cx="802613" cy="5630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/>
                  <a:t>Vint</a:t>
                </a: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BEB9944D-F1EC-415D-864D-3892357288D6}"/>
                  </a:ext>
                </a:extLst>
              </p:cNvPr>
              <p:cNvSpPr txBox="1"/>
              <p:nvPr/>
            </p:nvSpPr>
            <p:spPr>
              <a:xfrm>
                <a:off x="6055197" y="5237195"/>
                <a:ext cx="738217" cy="5630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/>
                  <a:t>Vgr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3496F49-A281-4E97-B275-6BDA9CFA249A}"/>
                  </a:ext>
                </a:extLst>
              </p:cNvPr>
              <p:cNvSpPr/>
              <p:nvPr/>
            </p:nvSpPr>
            <p:spPr>
              <a:xfrm>
                <a:off x="1266826" y="1762125"/>
                <a:ext cx="7153274" cy="5003836"/>
              </a:xfrm>
              <a:prstGeom prst="rect">
                <a:avLst/>
              </a:pr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44BBC793-B552-43ED-8B83-3D52CB4C6AE9}"/>
                  </a:ext>
                </a:extLst>
              </p:cNvPr>
              <p:cNvSpPr txBox="1"/>
              <p:nvPr/>
            </p:nvSpPr>
            <p:spPr>
              <a:xfrm>
                <a:off x="6447377" y="2262324"/>
                <a:ext cx="1803683" cy="5630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b="1" dirty="0">
                    <a:solidFill>
                      <a:srgbClr val="0070C0"/>
                    </a:solidFill>
                  </a:rPr>
                  <a:t>ASIC QDC</a:t>
                </a: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56631B-2848-48CC-9B64-EBEDE114BA44}"/>
                </a:ext>
              </a:extLst>
            </p:cNvPr>
            <p:cNvSpPr/>
            <p:nvPr/>
          </p:nvSpPr>
          <p:spPr>
            <a:xfrm>
              <a:off x="9129712" y="4450310"/>
              <a:ext cx="1538287" cy="832889"/>
            </a:xfrm>
            <a:prstGeom prst="rect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8A39660-2818-4D4D-837E-BD8B4C15B23F}"/>
                </a:ext>
              </a:extLst>
            </p:cNvPr>
            <p:cNvSpPr/>
            <p:nvPr/>
          </p:nvSpPr>
          <p:spPr>
            <a:xfrm>
              <a:off x="49461" y="3933885"/>
              <a:ext cx="830105" cy="832889"/>
            </a:xfrm>
            <a:prstGeom prst="rect">
              <a:avLst/>
            </a:prstGeom>
            <a:noFill/>
            <a:ln w="762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7" name="Image 16">
            <a:extLst>
              <a:ext uri="{FF2B5EF4-FFF2-40B4-BE49-F238E27FC236}">
                <a16:creationId xmlns:a16="http://schemas.microsoft.com/office/drawing/2014/main" id="{983C9CBC-AB0E-4FE3-8693-AD534ECE2C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5917" y="4516126"/>
            <a:ext cx="4298071" cy="2120211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FC78F316-91B0-489B-A8B8-81F66141728A}"/>
              </a:ext>
            </a:extLst>
          </p:cNvPr>
          <p:cNvSpPr txBox="1"/>
          <p:nvPr/>
        </p:nvSpPr>
        <p:spPr>
          <a:xfrm>
            <a:off x="7904205" y="4516729"/>
            <a:ext cx="15323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/>
              <a:t>L. </a:t>
            </a:r>
            <a:r>
              <a:rPr lang="en-AU" sz="1200" dirty="0" err="1"/>
              <a:t>Gallin</a:t>
            </a:r>
            <a:r>
              <a:rPr lang="en-AU" sz="1200" dirty="0"/>
              <a:t>-Martel, LPSC</a:t>
            </a:r>
          </a:p>
        </p:txBody>
      </p:sp>
    </p:spTree>
    <p:extLst>
      <p:ext uri="{BB962C8B-B14F-4D97-AF65-F5344CB8AC3E}">
        <p14:creationId xmlns:p14="http://schemas.microsoft.com/office/powerpoint/2010/main" val="1987423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BFE072-F648-49E4-B821-B17C04725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Detector response to single microbeam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4725334-003C-4129-93CC-120AC8A90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Jayde Livingstone - XDEP 2024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3610D0E-AD82-452C-B62E-D0351AB5C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47F52586-A749-4BE6-8A21-C7BD2868DBC6}"/>
              </a:ext>
            </a:extLst>
          </p:cNvPr>
          <p:cNvGrpSpPr/>
          <p:nvPr/>
        </p:nvGrpSpPr>
        <p:grpSpPr>
          <a:xfrm>
            <a:off x="1276858" y="2370342"/>
            <a:ext cx="10075472" cy="3581469"/>
            <a:chOff x="1315768" y="2849751"/>
            <a:chExt cx="10075472" cy="3581469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A17068DD-127E-4E65-8630-9250EA49B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11976" y="2849751"/>
              <a:ext cx="6079264" cy="2994361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13ECA655-8815-4885-8D88-E53DAC27B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15768" y="3208775"/>
              <a:ext cx="3485304" cy="2266195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6E88B18F-6268-4C70-A1EB-1F62FF511182}"/>
                </a:ext>
              </a:extLst>
            </p:cNvPr>
            <p:cNvSpPr txBox="1"/>
            <p:nvPr/>
          </p:nvSpPr>
          <p:spPr>
            <a:xfrm>
              <a:off x="1868042" y="5908000"/>
              <a:ext cx="84559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A single microbeam (as </a:t>
              </a:r>
              <a:r>
                <a:rPr lang="en-US" sz="1400" dirty="0" err="1"/>
                <a:t>visualised</a:t>
              </a:r>
              <a:r>
                <a:rPr lang="en-US" sz="1400" dirty="0"/>
                <a:t> using </a:t>
              </a:r>
              <a:r>
                <a:rPr lang="en-US" sz="1400" dirty="0" err="1"/>
                <a:t>Gafchromic</a:t>
              </a:r>
              <a:r>
                <a:rPr lang="en-US" sz="1400" dirty="0"/>
                <a:t> ® film, left) was scanned horizontally across the microstrip detector.  </a:t>
              </a:r>
              <a:endParaRPr lang="fr-FR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15469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56F214-77E2-4B50-AFB3-43212FA5A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phantom: measurements vs Theory</a:t>
            </a:r>
            <a:endParaRPr lang="en-AU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108ACA4-DEBD-45A2-98BE-AEEA5A11C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Jayde Livingstone - XDEP 2024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D7F48B3-0BCF-49B2-B43C-7FF45E65F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A9E88B61-05AD-40B9-84F1-03A56215E076}"/>
                  </a:ext>
                </a:extLst>
              </p:cNvPr>
              <p:cNvSpPr txBox="1"/>
              <p:nvPr/>
            </p:nvSpPr>
            <p:spPr>
              <a:xfrm>
                <a:off x="715971" y="5310487"/>
                <a:ext cx="2199132" cy="369332"/>
              </a:xfrm>
              <a:prstGeom prst="rect">
                <a:avLst/>
              </a:prstGeom>
              <a:noFill/>
              <a:ln w="25400" cap="rnd">
                <a:solidFill>
                  <a:srgbClr val="E74610"/>
                </a:solidFill>
                <a:bevel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2199132"/>
                          <a:gd name="connsiteY0" fmla="*/ 0 h 369332"/>
                          <a:gd name="connsiteX1" fmla="*/ 527792 w 2199132"/>
                          <a:gd name="connsiteY1" fmla="*/ 0 h 369332"/>
                          <a:gd name="connsiteX2" fmla="*/ 1011601 w 2199132"/>
                          <a:gd name="connsiteY2" fmla="*/ 0 h 369332"/>
                          <a:gd name="connsiteX3" fmla="*/ 1605366 w 2199132"/>
                          <a:gd name="connsiteY3" fmla="*/ 0 h 369332"/>
                          <a:gd name="connsiteX4" fmla="*/ 2199132 w 2199132"/>
                          <a:gd name="connsiteY4" fmla="*/ 0 h 369332"/>
                          <a:gd name="connsiteX5" fmla="*/ 2199132 w 2199132"/>
                          <a:gd name="connsiteY5" fmla="*/ 369332 h 369332"/>
                          <a:gd name="connsiteX6" fmla="*/ 1693332 w 2199132"/>
                          <a:gd name="connsiteY6" fmla="*/ 369332 h 369332"/>
                          <a:gd name="connsiteX7" fmla="*/ 1187531 w 2199132"/>
                          <a:gd name="connsiteY7" fmla="*/ 369332 h 369332"/>
                          <a:gd name="connsiteX8" fmla="*/ 593766 w 2199132"/>
                          <a:gd name="connsiteY8" fmla="*/ 369332 h 369332"/>
                          <a:gd name="connsiteX9" fmla="*/ 0 w 2199132"/>
                          <a:gd name="connsiteY9" fmla="*/ 369332 h 369332"/>
                          <a:gd name="connsiteX10" fmla="*/ 0 w 2199132"/>
                          <a:gd name="connsiteY10" fmla="*/ 0 h 36933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2199132" h="369332" extrusionOk="0">
                            <a:moveTo>
                              <a:pt x="0" y="0"/>
                            </a:moveTo>
                            <a:cubicBezTo>
                              <a:pt x="146035" y="-3997"/>
                              <a:pt x="389416" y="24978"/>
                              <a:pt x="527792" y="0"/>
                            </a:cubicBezTo>
                            <a:cubicBezTo>
                              <a:pt x="666168" y="-24978"/>
                              <a:pt x="779223" y="17910"/>
                              <a:pt x="1011601" y="0"/>
                            </a:cubicBezTo>
                            <a:cubicBezTo>
                              <a:pt x="1243979" y="-17910"/>
                              <a:pt x="1348497" y="25906"/>
                              <a:pt x="1605366" y="0"/>
                            </a:cubicBezTo>
                            <a:cubicBezTo>
                              <a:pt x="1862235" y="-25906"/>
                              <a:pt x="2029133" y="2025"/>
                              <a:pt x="2199132" y="0"/>
                            </a:cubicBezTo>
                            <a:cubicBezTo>
                              <a:pt x="2219931" y="91456"/>
                              <a:pt x="2184052" y="211595"/>
                              <a:pt x="2199132" y="369332"/>
                            </a:cubicBezTo>
                            <a:cubicBezTo>
                              <a:pt x="1952664" y="391035"/>
                              <a:pt x="1921104" y="317493"/>
                              <a:pt x="1693332" y="369332"/>
                            </a:cubicBezTo>
                            <a:cubicBezTo>
                              <a:pt x="1465560" y="421171"/>
                              <a:pt x="1338819" y="317285"/>
                              <a:pt x="1187531" y="369332"/>
                            </a:cubicBezTo>
                            <a:cubicBezTo>
                              <a:pt x="1036243" y="421379"/>
                              <a:pt x="713476" y="314137"/>
                              <a:pt x="593766" y="369332"/>
                            </a:cubicBezTo>
                            <a:cubicBezTo>
                              <a:pt x="474056" y="424527"/>
                              <a:pt x="190982" y="312579"/>
                              <a:pt x="0" y="369332"/>
                            </a:cubicBezTo>
                            <a:cubicBezTo>
                              <a:pt x="-29239" y="231265"/>
                              <a:pt x="21229" y="17578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fr-FR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−µ</m:t>
                          </m:r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en-AU" sz="2400" dirty="0"/>
              </a:p>
            </p:txBody>
          </p:sp>
        </mc:Choice>
        <mc:Fallback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A9E88B61-05AD-40B9-84F1-03A56215E0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971" y="5310487"/>
                <a:ext cx="2199132" cy="369332"/>
              </a:xfrm>
              <a:prstGeom prst="rect">
                <a:avLst/>
              </a:prstGeom>
              <a:blipFill>
                <a:blip r:embed="rId2"/>
                <a:stretch>
                  <a:fillRect b="-10769"/>
                </a:stretch>
              </a:blipFill>
              <a:ln w="25400" cap="rnd">
                <a:solidFill>
                  <a:srgbClr val="E74610"/>
                </a:solidFill>
                <a:bevel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2199132"/>
                          <a:gd name="connsiteY0" fmla="*/ 0 h 369332"/>
                          <a:gd name="connsiteX1" fmla="*/ 527792 w 2199132"/>
                          <a:gd name="connsiteY1" fmla="*/ 0 h 369332"/>
                          <a:gd name="connsiteX2" fmla="*/ 1011601 w 2199132"/>
                          <a:gd name="connsiteY2" fmla="*/ 0 h 369332"/>
                          <a:gd name="connsiteX3" fmla="*/ 1605366 w 2199132"/>
                          <a:gd name="connsiteY3" fmla="*/ 0 h 369332"/>
                          <a:gd name="connsiteX4" fmla="*/ 2199132 w 2199132"/>
                          <a:gd name="connsiteY4" fmla="*/ 0 h 369332"/>
                          <a:gd name="connsiteX5" fmla="*/ 2199132 w 2199132"/>
                          <a:gd name="connsiteY5" fmla="*/ 369332 h 369332"/>
                          <a:gd name="connsiteX6" fmla="*/ 1693332 w 2199132"/>
                          <a:gd name="connsiteY6" fmla="*/ 369332 h 369332"/>
                          <a:gd name="connsiteX7" fmla="*/ 1187531 w 2199132"/>
                          <a:gd name="connsiteY7" fmla="*/ 369332 h 369332"/>
                          <a:gd name="connsiteX8" fmla="*/ 593766 w 2199132"/>
                          <a:gd name="connsiteY8" fmla="*/ 369332 h 369332"/>
                          <a:gd name="connsiteX9" fmla="*/ 0 w 2199132"/>
                          <a:gd name="connsiteY9" fmla="*/ 369332 h 369332"/>
                          <a:gd name="connsiteX10" fmla="*/ 0 w 2199132"/>
                          <a:gd name="connsiteY10" fmla="*/ 0 h 36933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2199132" h="369332" extrusionOk="0">
                            <a:moveTo>
                              <a:pt x="0" y="0"/>
                            </a:moveTo>
                            <a:cubicBezTo>
                              <a:pt x="146035" y="-3997"/>
                              <a:pt x="389416" y="24978"/>
                              <a:pt x="527792" y="0"/>
                            </a:cubicBezTo>
                            <a:cubicBezTo>
                              <a:pt x="666168" y="-24978"/>
                              <a:pt x="779223" y="17910"/>
                              <a:pt x="1011601" y="0"/>
                            </a:cubicBezTo>
                            <a:cubicBezTo>
                              <a:pt x="1243979" y="-17910"/>
                              <a:pt x="1348497" y="25906"/>
                              <a:pt x="1605366" y="0"/>
                            </a:cubicBezTo>
                            <a:cubicBezTo>
                              <a:pt x="1862235" y="-25906"/>
                              <a:pt x="2029133" y="2025"/>
                              <a:pt x="2199132" y="0"/>
                            </a:cubicBezTo>
                            <a:cubicBezTo>
                              <a:pt x="2219931" y="91456"/>
                              <a:pt x="2184052" y="211595"/>
                              <a:pt x="2199132" y="369332"/>
                            </a:cubicBezTo>
                            <a:cubicBezTo>
                              <a:pt x="1952664" y="391035"/>
                              <a:pt x="1921104" y="317493"/>
                              <a:pt x="1693332" y="369332"/>
                            </a:cubicBezTo>
                            <a:cubicBezTo>
                              <a:pt x="1465560" y="421171"/>
                              <a:pt x="1338819" y="317285"/>
                              <a:pt x="1187531" y="369332"/>
                            </a:cubicBezTo>
                            <a:cubicBezTo>
                              <a:pt x="1036243" y="421379"/>
                              <a:pt x="713476" y="314137"/>
                              <a:pt x="593766" y="369332"/>
                            </a:cubicBezTo>
                            <a:cubicBezTo>
                              <a:pt x="474056" y="424527"/>
                              <a:pt x="190982" y="312579"/>
                              <a:pt x="0" y="369332"/>
                            </a:cubicBezTo>
                            <a:cubicBezTo>
                              <a:pt x="-29239" y="231265"/>
                              <a:pt x="21229" y="17578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Espace réservé pour une image  11">
            <a:extLst>
              <a:ext uri="{FF2B5EF4-FFF2-40B4-BE49-F238E27FC236}">
                <a16:creationId xmlns:a16="http://schemas.microsoft.com/office/drawing/2014/main" id="{B72B140E-D85A-4EFF-AB01-4C9E0D13EE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" r="747"/>
          <a:stretch>
            <a:fillRect/>
          </a:stretch>
        </p:blipFill>
        <p:spPr>
          <a:xfrm>
            <a:off x="571767" y="2044331"/>
            <a:ext cx="2487541" cy="3116260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6289492D-E00D-4422-AFD6-777AF13EF8AA}"/>
              </a:ext>
            </a:extLst>
          </p:cNvPr>
          <p:cNvGrpSpPr/>
          <p:nvPr/>
        </p:nvGrpSpPr>
        <p:grpSpPr>
          <a:xfrm>
            <a:off x="3470122" y="2332221"/>
            <a:ext cx="8056559" cy="2540479"/>
            <a:chOff x="581192" y="2978017"/>
            <a:chExt cx="8056559" cy="2540479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ADEA51D-FCED-489B-85A4-54B053FF6D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0456"/>
            <a:stretch/>
          </p:blipFill>
          <p:spPr>
            <a:xfrm>
              <a:off x="581192" y="3481564"/>
              <a:ext cx="8056559" cy="2036932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ZoneTexte 8">
                  <a:extLst>
                    <a:ext uri="{FF2B5EF4-FFF2-40B4-BE49-F238E27FC236}">
                      <a16:creationId xmlns:a16="http://schemas.microsoft.com/office/drawing/2014/main" id="{AE226A67-CFEB-4C73-92F9-7E360CC3E128}"/>
                    </a:ext>
                  </a:extLst>
                </p:cNvPr>
                <p:cNvSpPr txBox="1"/>
                <p:nvPr/>
              </p:nvSpPr>
              <p:spPr>
                <a:xfrm>
                  <a:off x="2048485" y="3947541"/>
                  <a:ext cx="233730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𝑁𝐼𝑆𝑇</m:t>
                            </m:r>
                          </m:sub>
                        </m:sSub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=1.61 </m:t>
                        </m:r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fr-F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fr-F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  <m:sSup>
                          <m:sSupPr>
                            <m:ctrlPr>
                              <a:rPr lang="fr-F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fr-F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AU" sz="1400" dirty="0"/>
                </a:p>
              </p:txBody>
            </p:sp>
          </mc:Choice>
          <mc:Fallback>
            <p:sp>
              <p:nvSpPr>
                <p:cNvPr id="9" name="ZoneTexte 8">
                  <a:extLst>
                    <a:ext uri="{FF2B5EF4-FFF2-40B4-BE49-F238E27FC236}">
                      <a16:creationId xmlns:a16="http://schemas.microsoft.com/office/drawing/2014/main" id="{AE226A67-CFEB-4C73-92F9-7E360CC3E1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8485" y="3947541"/>
                  <a:ext cx="2337307" cy="307777"/>
                </a:xfrm>
                <a:prstGeom prst="rect">
                  <a:avLst/>
                </a:prstGeom>
                <a:blipFill>
                  <a:blip r:embed="rId5"/>
                  <a:stretch>
                    <a:fillRect b="-4000"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ZoneTexte 9">
                  <a:extLst>
                    <a:ext uri="{FF2B5EF4-FFF2-40B4-BE49-F238E27FC236}">
                      <a16:creationId xmlns:a16="http://schemas.microsoft.com/office/drawing/2014/main" id="{3B5120D3-EB55-42F3-A09C-5BAB7B943241}"/>
                    </a:ext>
                  </a:extLst>
                </p:cNvPr>
                <p:cNvSpPr txBox="1"/>
                <p:nvPr/>
              </p:nvSpPr>
              <p:spPr>
                <a:xfrm>
                  <a:off x="6300444" y="3947540"/>
                  <a:ext cx="233730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𝑁𝐼𝑆𝑇</m:t>
                            </m:r>
                          </m:sub>
                        </m:sSub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=1.19 </m:t>
                        </m:r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fr-F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fr-F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  <m:sSup>
                          <m:sSupPr>
                            <m:ctrlPr>
                              <a:rPr lang="fr-F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fr-F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AU" sz="1400" dirty="0"/>
                </a:p>
              </p:txBody>
            </p:sp>
          </mc:Choice>
          <mc:Fallback>
            <p:sp>
              <p:nvSpPr>
                <p:cNvPr id="10" name="ZoneTexte 9">
                  <a:extLst>
                    <a:ext uri="{FF2B5EF4-FFF2-40B4-BE49-F238E27FC236}">
                      <a16:creationId xmlns:a16="http://schemas.microsoft.com/office/drawing/2014/main" id="{3B5120D3-EB55-42F3-A09C-5BAB7B9432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00444" y="3947540"/>
                  <a:ext cx="2337307" cy="307777"/>
                </a:xfrm>
                <a:prstGeom prst="rect">
                  <a:avLst/>
                </a:prstGeom>
                <a:blipFill>
                  <a:blip r:embed="rId6"/>
                  <a:stretch>
                    <a:fillRect b="-4000"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438D2C96-F452-4045-A520-0A1382532AB7}"/>
                    </a:ext>
                  </a:extLst>
                </p:cNvPr>
                <p:cNvSpPr txBox="1"/>
                <p:nvPr/>
              </p:nvSpPr>
              <p:spPr>
                <a:xfrm>
                  <a:off x="2358057" y="3679110"/>
                  <a:ext cx="202773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=1.58 ×</m:t>
                        </m:r>
                        <m:sSup>
                          <m:sSupPr>
                            <m:ctrlPr>
                              <a:rPr lang="fr-F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fr-F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  <m:sSup>
                          <m:sSupPr>
                            <m:ctrlPr>
                              <a:rPr lang="fr-F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fr-F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AU" sz="1400" dirty="0"/>
                </a:p>
              </p:txBody>
            </p:sp>
          </mc:Choice>
          <mc:Fallback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438D2C96-F452-4045-A520-0A1382532A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58057" y="3679110"/>
                  <a:ext cx="2027735" cy="307777"/>
                </a:xfrm>
                <a:prstGeom prst="rect">
                  <a:avLst/>
                </a:prstGeom>
                <a:blipFill>
                  <a:blip r:embed="rId7"/>
                  <a:stretch>
                    <a:fillRect b="-4000"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A0DD02B8-6EDA-4FCE-9DB9-DED8F1987AEE}"/>
                    </a:ext>
                  </a:extLst>
                </p:cNvPr>
                <p:cNvSpPr txBox="1"/>
                <p:nvPr/>
              </p:nvSpPr>
              <p:spPr>
                <a:xfrm>
                  <a:off x="6610016" y="3679110"/>
                  <a:ext cx="202773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=1.22 ×</m:t>
                        </m:r>
                        <m:sSup>
                          <m:sSupPr>
                            <m:ctrlPr>
                              <a:rPr lang="fr-F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fr-F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  <m:sSup>
                          <m:sSupPr>
                            <m:ctrlPr>
                              <a:rPr lang="fr-F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fr-F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AU" sz="1400" dirty="0"/>
                </a:p>
              </p:txBody>
            </p:sp>
          </mc:Choice>
          <mc:Fallback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A0DD02B8-6EDA-4FCE-9DB9-DED8F1987A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0016" y="3679110"/>
                  <a:ext cx="2027735" cy="307777"/>
                </a:xfrm>
                <a:prstGeom prst="rect">
                  <a:avLst/>
                </a:prstGeom>
                <a:blipFill>
                  <a:blip r:embed="rId8"/>
                  <a:stretch>
                    <a:fillRect b="-4000"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4572AE59-47CB-47FD-8F45-735C5873DD73}"/>
                </a:ext>
              </a:extLst>
            </p:cNvPr>
            <p:cNvSpPr txBox="1"/>
            <p:nvPr/>
          </p:nvSpPr>
          <p:spPr>
            <a:xfrm>
              <a:off x="1318888" y="2978017"/>
              <a:ext cx="275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AU" dirty="0"/>
                <a:t>In-beam (E</a:t>
              </a:r>
              <a:r>
                <a:rPr lang="en-AU" baseline="-25000" dirty="0"/>
                <a:t>ave</a:t>
              </a:r>
              <a:r>
                <a:rPr lang="en-AU" dirty="0"/>
                <a:t> = 123.7 keV)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9535B98C-F1E2-4F04-81FA-D0C2D0B1DA9F}"/>
                </a:ext>
              </a:extLst>
            </p:cNvPr>
            <p:cNvSpPr txBox="1"/>
            <p:nvPr/>
          </p:nvSpPr>
          <p:spPr>
            <a:xfrm>
              <a:off x="5424055" y="2978017"/>
              <a:ext cx="30159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/>
                <a:t>Inter-beam (E</a:t>
              </a:r>
              <a:r>
                <a:rPr lang="en-AU" baseline="-25000" dirty="0"/>
                <a:t>ave</a:t>
              </a:r>
              <a:r>
                <a:rPr lang="en-AU" dirty="0"/>
                <a:t> = 308.0 keV)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48241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5B4317-A60B-42C1-8350-2A076A4B6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153-Strip detector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0A92583-B4E3-4643-98DC-70D4C30B4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Jayde Livingstone - XDEP 2024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FDE8C56-6631-4A48-9016-AA116DDF6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82994CF-067D-4847-AA34-AACBE99E5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519" y="2500649"/>
            <a:ext cx="6702138" cy="326309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0D842D3-194F-468B-9660-BAF549C7B8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7" t="21443" r="21917" b="22062"/>
          <a:stretch/>
        </p:blipFill>
        <p:spPr>
          <a:xfrm>
            <a:off x="6406999" y="1901021"/>
            <a:ext cx="5583740" cy="395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152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928303-0D26-47D7-9047-B02868B07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153-Strip detector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AC8209F-776F-4D9A-9DAB-84723A043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Jayde Livingstone - XDEP 2024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099CC24-69EC-4D18-9F66-2E6F7A295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469B2B-572F-477C-8650-B60AC66CC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192" y="1837920"/>
            <a:ext cx="3965260" cy="441585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0FF873E-F7D9-4144-8AB3-34F63AE17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815" y="2395825"/>
            <a:ext cx="4156364" cy="311727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116C3BF-AD38-4CDB-A4F5-8D2472361524}"/>
              </a:ext>
            </a:extLst>
          </p:cNvPr>
          <p:cNvSpPr txBox="1"/>
          <p:nvPr/>
        </p:nvSpPr>
        <p:spPr>
          <a:xfrm>
            <a:off x="6096000" y="6217453"/>
            <a:ext cx="47648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Juxtaposition of 9 x 17-strip diamond detectors:</a:t>
            </a:r>
          </a:p>
          <a:p>
            <a:r>
              <a:rPr lang="en-AU" sz="1800" dirty="0"/>
              <a:t>150 µm thick monocrystalline diamond substrate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9647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C7E8B9-AC16-4535-AB6D-9B23CB1D4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153-Strip detector response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222A16D-B4F8-4E89-838F-33DD43E60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Jayde Livingstone - XDEP 2024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E66C8C6-F897-4096-A3D3-1E3E78898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DE84347-45BD-4FCA-A33C-7ACDF5AAA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989" y="2283820"/>
            <a:ext cx="9032022" cy="366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735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3CC470-2D15-4028-9A04-3995C9AC4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Preclinical and veterinary trials (MRT)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70B3C29-320D-4F1D-8BA5-DE88F9FEE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Jayde Livingstone - XDEP 2024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A0A908D-6D33-46F2-8633-AF7B1C851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D747D0E-6999-4EF1-9776-4CEC3A618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016993" y="2296571"/>
            <a:ext cx="3613833" cy="305419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1697CAA5-EB5F-443F-B238-A8842E374D2B}"/>
              </a:ext>
            </a:extLst>
          </p:cNvPr>
          <p:cNvGrpSpPr/>
          <p:nvPr/>
        </p:nvGrpSpPr>
        <p:grpSpPr>
          <a:xfrm>
            <a:off x="9344476" y="2636136"/>
            <a:ext cx="1649432" cy="3501125"/>
            <a:chOff x="939801" y="2742655"/>
            <a:chExt cx="1649432" cy="3501125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392CDF8E-4C73-413A-8D1D-EF223ADB5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1418773" y="2742655"/>
              <a:ext cx="1170460" cy="2702173"/>
            </a:xfrm>
            <a:prstGeom prst="rect">
              <a:avLst/>
            </a:prstGeom>
          </p:spPr>
        </p:pic>
        <p:cxnSp>
          <p:nvCxnSpPr>
            <p:cNvPr id="9" name="Connecteur droit avec flèche 8">
              <a:extLst>
                <a:ext uri="{FF2B5EF4-FFF2-40B4-BE49-F238E27FC236}">
                  <a16:creationId xmlns:a16="http://schemas.microsoft.com/office/drawing/2014/main" id="{CF04A751-C2A2-47BA-87A1-47A1B28B7D4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58111" y="5061528"/>
              <a:ext cx="538899" cy="979054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avec flèche 9">
              <a:extLst>
                <a:ext uri="{FF2B5EF4-FFF2-40B4-BE49-F238E27FC236}">
                  <a16:creationId xmlns:a16="http://schemas.microsoft.com/office/drawing/2014/main" id="{8EF74A05-7D87-42FF-90CA-38A1D3C038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48438" y="5061531"/>
              <a:ext cx="6044" cy="1182249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id="{529AC657-E4DD-4331-9C4B-752955E5CE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30036" y="5061530"/>
              <a:ext cx="646982" cy="979052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avec flèche 11">
              <a:extLst>
                <a:ext uri="{FF2B5EF4-FFF2-40B4-BE49-F238E27FC236}">
                  <a16:creationId xmlns:a16="http://schemas.microsoft.com/office/drawing/2014/main" id="{A329D136-EE2B-43C2-9A6A-22843B10BF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9801" y="5076727"/>
              <a:ext cx="1027544" cy="446618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id="{0004A887-C02A-4C98-ACBE-D69049832E8E}"/>
                </a:ext>
              </a:extLst>
            </p:cNvPr>
            <p:cNvCxnSpPr>
              <a:cxnSpLocks/>
            </p:cNvCxnSpPr>
            <p:nvPr/>
          </p:nvCxnSpPr>
          <p:spPr>
            <a:xfrm>
              <a:off x="964922" y="4839855"/>
              <a:ext cx="1002423" cy="234367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A4943B86-E916-4F65-B2C1-6374538A5E27}"/>
              </a:ext>
            </a:extLst>
          </p:cNvPr>
          <p:cNvSpPr/>
          <p:nvPr/>
        </p:nvSpPr>
        <p:spPr>
          <a:xfrm>
            <a:off x="9707438" y="2090642"/>
            <a:ext cx="1348509" cy="34229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tx1"/>
                </a:solidFill>
              </a:rPr>
              <a:t>Detector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E3488F6-E72D-42F3-B570-5B6B95A85FF0}"/>
              </a:ext>
            </a:extLst>
          </p:cNvPr>
          <p:cNvSpPr txBox="1"/>
          <p:nvPr/>
        </p:nvSpPr>
        <p:spPr>
          <a:xfrm>
            <a:off x="581192" y="2946504"/>
            <a:ext cx="384111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Preclinical trials (rodents):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latin typeface="Verdana" panose="020B0604030504040204" pitchFamily="34" charset="0"/>
                <a:ea typeface="Verdana" panose="020B0604030504040204" pitchFamily="34" charset="0"/>
              </a:rPr>
              <a:t>Glioblastoma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latin typeface="Verdana" panose="020B0604030504040204" pitchFamily="34" charset="0"/>
                <a:ea typeface="Verdana" panose="020B0604030504040204" pitchFamily="34" charset="0"/>
              </a:rPr>
              <a:t>Epilepsy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r>
              <a:rPr lang="en-AU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Veterinary trials (pet dogs):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Brain tumours</a:t>
            </a:r>
          </a:p>
        </p:txBody>
      </p:sp>
    </p:spTree>
    <p:extLst>
      <p:ext uri="{BB962C8B-B14F-4D97-AF65-F5344CB8AC3E}">
        <p14:creationId xmlns:p14="http://schemas.microsoft.com/office/powerpoint/2010/main" val="42893411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1EE0D6-BBC2-44E6-BA73-ED818261C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Conclusions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A0F02DD-D708-4FA6-B88A-CABDC81CE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Jayde Livingstone - XDEP 2024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014AD1E-3038-48DE-956B-A57C29FD0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7AD47DA-701D-43BC-B55F-2F51AB4078D7}"/>
              </a:ext>
            </a:extLst>
          </p:cNvPr>
          <p:cNvSpPr txBox="1"/>
          <p:nvPr/>
        </p:nvSpPr>
        <p:spPr>
          <a:xfrm>
            <a:off x="581192" y="2535491"/>
            <a:ext cx="57657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AU" dirty="0">
                <a:solidFill>
                  <a:schemeClr val="tx2"/>
                </a:solidFill>
              </a:rPr>
              <a:t>Dose rate linearity over 1 – 10</a:t>
            </a:r>
            <a:r>
              <a:rPr lang="en-AU" baseline="30000" dirty="0">
                <a:solidFill>
                  <a:schemeClr val="tx2"/>
                </a:solidFill>
              </a:rPr>
              <a:t>4</a:t>
            </a:r>
            <a:r>
              <a:rPr lang="en-AU" dirty="0">
                <a:solidFill>
                  <a:schemeClr val="tx2"/>
                </a:solidFill>
              </a:rPr>
              <a:t> </a:t>
            </a:r>
            <a:r>
              <a:rPr lang="en-AU" dirty="0" err="1">
                <a:solidFill>
                  <a:schemeClr val="tx2"/>
                </a:solidFill>
              </a:rPr>
              <a:t>Gy</a:t>
            </a:r>
            <a:r>
              <a:rPr lang="en-AU" dirty="0">
                <a:solidFill>
                  <a:schemeClr val="tx2"/>
                </a:solidFill>
              </a:rPr>
              <a:t>/s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AU" dirty="0">
                <a:solidFill>
                  <a:schemeClr val="tx2"/>
                </a:solidFill>
              </a:rPr>
              <a:t>Homogeneous strip response with no charge loss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AU" dirty="0">
                <a:solidFill>
                  <a:schemeClr val="tx2"/>
                </a:solidFill>
              </a:rPr>
              <a:t>Values of µ measured from transmitted beam in good agreement with theoretical values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en-AU" dirty="0"/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AU" dirty="0">
                <a:solidFill>
                  <a:srgbClr val="E74610"/>
                </a:solidFill>
              </a:rPr>
              <a:t>Next steps: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AU" dirty="0">
                <a:solidFill>
                  <a:schemeClr val="tx2"/>
                </a:solidFill>
              </a:rPr>
              <a:t>Analysis of preclinical and veterinary trial data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AU" dirty="0">
                <a:solidFill>
                  <a:schemeClr val="tx2"/>
                </a:solidFill>
              </a:rPr>
              <a:t>Full characterisation of 153-strip detector at IMBL, Australian Synchrotron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AU" dirty="0">
                <a:solidFill>
                  <a:schemeClr val="tx2"/>
                </a:solidFill>
              </a:rPr>
              <a:t>Development of an upstream detector and dose reconstruction method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5EAB161-AF69-4A78-A76C-D8977E89C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2761" y="2293802"/>
            <a:ext cx="5698940" cy="357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185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B48BD9-5743-4FE3-9E20-00166C9EC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is radiotherapy?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1789A69-7516-496F-8713-15061F2BE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6" b="2356"/>
          <a:stretch>
            <a:fillRect/>
          </a:stretch>
        </p:blipFill>
        <p:spPr bwMode="auto">
          <a:xfrm>
            <a:off x="2217794" y="2129194"/>
            <a:ext cx="2540877" cy="2081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06C8748-F161-4436-AD8D-BC23747C49E0}"/>
              </a:ext>
            </a:extLst>
          </p:cNvPr>
          <p:cNvSpPr txBox="1"/>
          <p:nvPr/>
        </p:nvSpPr>
        <p:spPr>
          <a:xfrm>
            <a:off x="603403" y="4483707"/>
            <a:ext cx="5938799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ED7D31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Use of radiation (e.g. x-rays, electrons, protons, etc.) to treat a disease, such as cancer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ED7D31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ill Sans MT" panose="020B0502020104020203"/>
              </a:rPr>
              <a:t>About half of all cancer patients will receive some form of radiotherapy during their treatment</a:t>
            </a:r>
            <a:endParaRPr lang="en-AU" sz="2000" dirty="0">
              <a:solidFill>
                <a:schemeClr val="tx2"/>
              </a:solidFill>
            </a:endParaRP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AU" sz="2000" dirty="0">
                <a:solidFill>
                  <a:schemeClr val="tx2"/>
                </a:solidFill>
              </a:rPr>
              <a:t>The goal of radiotherapy is of course to kill cancer cells…But not at the expense of healthy cells!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5340E2C-FB73-4912-8F70-57EEA068E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3600" y="1807266"/>
            <a:ext cx="4581263" cy="4970606"/>
          </a:xfrm>
          <a:prstGeom prst="rect">
            <a:avLst/>
          </a:prstGeom>
        </p:spPr>
      </p:pic>
      <p:sp>
        <p:nvSpPr>
          <p:cNvPr id="14" name="TextBox 12">
            <a:extLst>
              <a:ext uri="{FF2B5EF4-FFF2-40B4-BE49-F238E27FC236}">
                <a16:creationId xmlns:a16="http://schemas.microsoft.com/office/drawing/2014/main" id="{F9E42D1C-E5F4-43D0-91C4-FC9067CC2CC2}"/>
              </a:ext>
            </a:extLst>
          </p:cNvPr>
          <p:cNvSpPr txBox="1"/>
          <p:nvPr/>
        </p:nvSpPr>
        <p:spPr>
          <a:xfrm rot="5400000">
            <a:off x="10170580" y="4169458"/>
            <a:ext cx="28360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Adapted from </a:t>
            </a:r>
            <a:r>
              <a:rPr lang="en-AU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Thariat</a:t>
            </a:r>
            <a:r>
              <a:rPr lang="en-AU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J., </a:t>
            </a:r>
            <a:r>
              <a:rPr lang="en-AU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et al.</a:t>
            </a:r>
            <a:r>
              <a:rPr lang="en-AU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AU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Lancet</a:t>
            </a:r>
            <a:r>
              <a:rPr lang="en-AU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AU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22</a:t>
            </a:r>
            <a:r>
              <a:rPr lang="en-AU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(12), 2021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8BFADE4-E1B3-4AC1-984B-36A48E57F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996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54335A-A3E6-4A79-AA97-403AD174B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Microbeam radiotherapy:</a:t>
            </a:r>
            <a:br>
              <a:rPr lang="en-AU" dirty="0"/>
            </a:br>
            <a:r>
              <a:rPr lang="en-AU" dirty="0"/>
              <a:t>spatial fractionation of the dose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1572753-6357-46B5-A5DC-C1AC4403D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8" b="2388"/>
          <a:stretch>
            <a:fillRect/>
          </a:stretch>
        </p:blipFill>
        <p:spPr bwMode="auto">
          <a:xfrm>
            <a:off x="685800" y="2214601"/>
            <a:ext cx="3314700" cy="3413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53826CD3-ECD2-4F2D-9B86-EA91C0845ACB}"/>
              </a:ext>
            </a:extLst>
          </p:cNvPr>
          <p:cNvSpPr txBox="1"/>
          <p:nvPr/>
        </p:nvSpPr>
        <p:spPr>
          <a:xfrm>
            <a:off x="1066453" y="5649461"/>
            <a:ext cx="26132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Curtis, H. J., </a:t>
            </a:r>
            <a:r>
              <a:rPr lang="en-AU" sz="10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Radiat</a:t>
            </a:r>
            <a:r>
              <a:rPr lang="en-AU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Res., Suppl. 7., </a:t>
            </a:r>
            <a:r>
              <a:rPr lang="en-AU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1967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E46688E-0922-49A6-BCAB-452C08437509}"/>
              </a:ext>
            </a:extLst>
          </p:cNvPr>
          <p:cNvSpPr txBox="1"/>
          <p:nvPr/>
        </p:nvSpPr>
        <p:spPr>
          <a:xfrm>
            <a:off x="1272988" y="1845269"/>
            <a:ext cx="2002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tx2">
                    <a:lumMod val="75000"/>
                  </a:schemeClr>
                </a:solidFill>
              </a:rPr>
              <a:t>Dose volume effect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C47B737-5EE6-49DD-AF78-6F92ECE43C28}"/>
              </a:ext>
            </a:extLst>
          </p:cNvPr>
          <p:cNvGrpSpPr/>
          <p:nvPr/>
        </p:nvGrpSpPr>
        <p:grpSpPr>
          <a:xfrm>
            <a:off x="5106058" y="1873139"/>
            <a:ext cx="6627299" cy="2844363"/>
            <a:chOff x="581191" y="2786897"/>
            <a:chExt cx="6069027" cy="2542541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17CDD68B-393E-4A83-BB7A-7AB73B27EC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191" y="2918418"/>
              <a:ext cx="2946743" cy="2221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5">
              <a:extLst>
                <a:ext uri="{FF2B5EF4-FFF2-40B4-BE49-F238E27FC236}">
                  <a16:creationId xmlns:a16="http://schemas.microsoft.com/office/drawing/2014/main" id="{EEDE461E-0C28-464E-9C75-6884ED4AF134}"/>
                </a:ext>
              </a:extLst>
            </p:cNvPr>
            <p:cNvSpPr txBox="1"/>
            <p:nvPr/>
          </p:nvSpPr>
          <p:spPr>
            <a:xfrm>
              <a:off x="664496" y="5083217"/>
              <a:ext cx="26132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http://mswebs.naist.jp</a:t>
              </a:r>
            </a:p>
          </p:txBody>
        </p:sp>
        <p:pic>
          <p:nvPicPr>
            <p:cNvPr id="15" name="Picture 4" descr="http://www.esrf.eu/files/live/sites/www/files/UsersAndScience/Publications/Highlights/2001/images/F024.JPG">
              <a:extLst>
                <a:ext uri="{FF2B5EF4-FFF2-40B4-BE49-F238E27FC236}">
                  <a16:creationId xmlns:a16="http://schemas.microsoft.com/office/drawing/2014/main" id="{42F63F6B-0AE1-4DCA-857E-D199504C40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42" r="8442"/>
            <a:stretch>
              <a:fillRect/>
            </a:stretch>
          </p:blipFill>
          <p:spPr bwMode="auto">
            <a:xfrm>
              <a:off x="3611239" y="2786897"/>
              <a:ext cx="2350204" cy="2369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5">
              <a:extLst>
                <a:ext uri="{FF2B5EF4-FFF2-40B4-BE49-F238E27FC236}">
                  <a16:creationId xmlns:a16="http://schemas.microsoft.com/office/drawing/2014/main" id="{82316136-F2ED-43C3-A4C7-ABF98B3D5E4C}"/>
                </a:ext>
              </a:extLst>
            </p:cNvPr>
            <p:cNvSpPr txBox="1"/>
            <p:nvPr/>
          </p:nvSpPr>
          <p:spPr>
            <a:xfrm>
              <a:off x="4797361" y="5030520"/>
              <a:ext cx="185285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www.esrf.eu</a:t>
              </a:r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58200CF2-F83C-4BA2-93D5-5687E731CBFD}"/>
              </a:ext>
            </a:extLst>
          </p:cNvPr>
          <p:cNvSpPr txBox="1"/>
          <p:nvPr/>
        </p:nvSpPr>
        <p:spPr>
          <a:xfrm>
            <a:off x="5254224" y="4685508"/>
            <a:ext cx="559287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tx2"/>
                </a:solidFill>
              </a:rPr>
              <a:t>Up until now has been confined to synchrotron sources due to spectrum (kV) and high dose rates (10</a:t>
            </a:r>
            <a:r>
              <a:rPr lang="en-AU" baseline="30000" dirty="0">
                <a:solidFill>
                  <a:schemeClr val="tx2"/>
                </a:solidFill>
              </a:rPr>
              <a:t>2</a:t>
            </a:r>
            <a:r>
              <a:rPr lang="en-AU" dirty="0">
                <a:solidFill>
                  <a:schemeClr val="tx2"/>
                </a:solidFill>
              </a:rPr>
              <a:t> – 10</a:t>
            </a:r>
            <a:r>
              <a:rPr lang="en-AU" baseline="30000" dirty="0">
                <a:solidFill>
                  <a:schemeClr val="tx2"/>
                </a:solidFill>
              </a:rPr>
              <a:t>3</a:t>
            </a:r>
            <a:r>
              <a:rPr lang="en-AU" dirty="0">
                <a:solidFill>
                  <a:schemeClr val="tx2"/>
                </a:solidFill>
              </a:rPr>
              <a:t> </a:t>
            </a:r>
            <a:r>
              <a:rPr lang="en-AU" dirty="0" err="1">
                <a:solidFill>
                  <a:schemeClr val="tx2"/>
                </a:solidFill>
              </a:rPr>
              <a:t>Gy</a:t>
            </a:r>
            <a:r>
              <a:rPr lang="en-AU" dirty="0">
                <a:solidFill>
                  <a:schemeClr val="tx2"/>
                </a:solidFill>
              </a:rPr>
              <a:t>/s) required</a:t>
            </a:r>
          </a:p>
          <a:p>
            <a:endParaRPr lang="en-AU" dirty="0">
              <a:solidFill>
                <a:schemeClr val="tx2"/>
              </a:solidFill>
            </a:endParaRPr>
          </a:p>
          <a:p>
            <a:r>
              <a:rPr lang="en-AU" dirty="0">
                <a:solidFill>
                  <a:schemeClr val="tx2"/>
                </a:solidFill>
              </a:rPr>
              <a:t>Dedicated beamlines: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2"/>
                </a:solidFill>
              </a:rPr>
              <a:t>ID17, ESRF (until mid-2023)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2"/>
                </a:solidFill>
              </a:rPr>
              <a:t>IMBL, Australian Synchrotron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F8D4F49-AFBA-4090-A515-3D7B8D358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Jayde Livingstone - XDEP 2024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9DA54C0-7ADF-40D4-A08C-CB3378AB8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520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:\Users\livingsj\Documents\Conferences and Travel\2015\201510_France\MASR\mrt_5peaks_peaksandvalleys.png">
            <a:extLst>
              <a:ext uri="{FF2B5EF4-FFF2-40B4-BE49-F238E27FC236}">
                <a16:creationId xmlns:a16="http://schemas.microsoft.com/office/drawing/2014/main" id="{89109CD0-DC99-4899-9799-DED62CFAA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08" y="2934898"/>
            <a:ext cx="3290550" cy="245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CB6F32A-CB4D-431F-BCE9-A1CADB659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Experimental </a:t>
            </a:r>
            <a:r>
              <a:rPr lang="en-AU" dirty="0" err="1"/>
              <a:t>Mrt</a:t>
            </a:r>
            <a:r>
              <a:rPr lang="en-AU" dirty="0"/>
              <a:t> dosimetry</a:t>
            </a:r>
          </a:p>
        </p:txBody>
      </p:sp>
      <p:sp>
        <p:nvSpPr>
          <p:cNvPr id="23" name="Espace réservé du numéro de diapositive 22">
            <a:extLst>
              <a:ext uri="{FF2B5EF4-FFF2-40B4-BE49-F238E27FC236}">
                <a16:creationId xmlns:a16="http://schemas.microsoft.com/office/drawing/2014/main" id="{53E8DB12-F92F-496E-9E08-A5B8E4F49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4" name="Picture 3" descr="C:\Users\livingsj\Documents\Experiments\2015\20150420_DynMRT_commissioning\Film\Microscope\MultiStep0013.tif">
            <a:extLst>
              <a:ext uri="{FF2B5EF4-FFF2-40B4-BE49-F238E27FC236}">
                <a16:creationId xmlns:a16="http://schemas.microsoft.com/office/drawing/2014/main" id="{7ADCF3EB-AFA6-4102-8E6E-820B173A1D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37"/>
          <a:stretch/>
        </p:blipFill>
        <p:spPr bwMode="auto">
          <a:xfrm>
            <a:off x="581192" y="2012935"/>
            <a:ext cx="3263666" cy="101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CCFD9BCC-2F1B-4D05-8534-31CC02BBEECC}"/>
              </a:ext>
            </a:extLst>
          </p:cNvPr>
          <p:cNvSpPr txBox="1"/>
          <p:nvPr/>
        </p:nvSpPr>
        <p:spPr>
          <a:xfrm>
            <a:off x="1208766" y="5538534"/>
            <a:ext cx="19816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dirty="0">
                <a:solidFill>
                  <a:schemeClr val="tx2"/>
                </a:solidFill>
              </a:rPr>
              <a:t>µm beamlets</a:t>
            </a:r>
          </a:p>
          <a:p>
            <a:pPr algn="ctr"/>
            <a:r>
              <a:rPr lang="en-AU" dirty="0">
                <a:solidFill>
                  <a:schemeClr val="tx2"/>
                </a:solidFill>
              </a:rPr>
              <a:t>high dose gradients</a:t>
            </a:r>
          </a:p>
          <a:p>
            <a:pPr algn="ctr"/>
            <a:r>
              <a:rPr lang="en-AU" dirty="0">
                <a:solidFill>
                  <a:schemeClr val="tx2"/>
                </a:solidFill>
              </a:rPr>
              <a:t>high dose rate</a:t>
            </a:r>
          </a:p>
          <a:p>
            <a:pPr algn="ctr"/>
            <a:r>
              <a:rPr lang="en-AU" dirty="0">
                <a:solidFill>
                  <a:schemeClr val="tx2"/>
                </a:solidFill>
              </a:rPr>
              <a:t>keV spectrum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0D68EAEB-AE18-4C92-9BC6-4AB0241E97B3}"/>
              </a:ext>
            </a:extLst>
          </p:cNvPr>
          <p:cNvSpPr txBox="1"/>
          <p:nvPr/>
        </p:nvSpPr>
        <p:spPr>
          <a:xfrm>
            <a:off x="4431511" y="1853909"/>
            <a:ext cx="4350027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accent2"/>
                </a:solidFill>
              </a:rPr>
              <a:t>1D dose profile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AU" dirty="0">
                <a:solidFill>
                  <a:schemeClr val="tx2"/>
                </a:solidFill>
              </a:rPr>
              <a:t>Si strip detector (10 µm thick SV)</a:t>
            </a:r>
          </a:p>
          <a:p>
            <a:pPr indent="268288">
              <a:buClr>
                <a:schemeClr val="accent2"/>
              </a:buClr>
            </a:pPr>
            <a:r>
              <a:rPr lang="en-AU" sz="1400" dirty="0">
                <a:solidFill>
                  <a:schemeClr val="tx2"/>
                </a:solidFill>
              </a:rPr>
              <a:t>University of Wollongong,  Australia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AU" dirty="0">
                <a:solidFill>
                  <a:schemeClr val="tx2"/>
                </a:solidFill>
              </a:rPr>
              <a:t>PTW microdiamond (1 µm thick SV) </a:t>
            </a:r>
          </a:p>
          <a:p>
            <a:pPr indent="268288">
              <a:buClr>
                <a:schemeClr val="accent2"/>
              </a:buClr>
            </a:pPr>
            <a:r>
              <a:rPr lang="en-AU" sz="1400" dirty="0">
                <a:solidFill>
                  <a:schemeClr val="tx2"/>
                </a:solidFill>
              </a:rPr>
              <a:t>J. Livingstone, </a:t>
            </a:r>
            <a:r>
              <a:rPr lang="en-AU" sz="1400" i="1" dirty="0">
                <a:solidFill>
                  <a:schemeClr val="tx2"/>
                </a:solidFill>
              </a:rPr>
              <a:t>et al., Med. Phys., </a:t>
            </a:r>
            <a:r>
              <a:rPr lang="en-AU" sz="1400" dirty="0">
                <a:solidFill>
                  <a:schemeClr val="tx2"/>
                </a:solidFill>
              </a:rPr>
              <a:t>2016.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AU" sz="1800" dirty="0">
                <a:solidFill>
                  <a:schemeClr val="tx2"/>
                </a:solidFill>
              </a:rPr>
              <a:t>Optical fibres (10 µm thick scintillator)</a:t>
            </a:r>
          </a:p>
          <a:p>
            <a:pPr indent="268288">
              <a:buClr>
                <a:schemeClr val="accent2"/>
              </a:buClr>
            </a:pPr>
            <a:r>
              <a:rPr lang="en-AU" sz="1400" dirty="0">
                <a:solidFill>
                  <a:schemeClr val="tx2"/>
                </a:solidFill>
              </a:rPr>
              <a:t>J. Archer, </a:t>
            </a:r>
            <a:r>
              <a:rPr lang="en-AU" sz="1400" i="1" dirty="0">
                <a:solidFill>
                  <a:schemeClr val="tx2"/>
                </a:solidFill>
              </a:rPr>
              <a:t>et al., Sci. Rep.</a:t>
            </a:r>
            <a:r>
              <a:rPr lang="en-AU" sz="1400" dirty="0">
                <a:solidFill>
                  <a:schemeClr val="tx2"/>
                </a:solidFill>
              </a:rPr>
              <a:t>, 2019.</a:t>
            </a:r>
            <a:endParaRPr lang="en-AU" sz="1800" dirty="0">
              <a:solidFill>
                <a:schemeClr val="tx2"/>
              </a:solidFill>
            </a:endParaRP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en-AU" dirty="0"/>
          </a:p>
          <a:p>
            <a:pPr>
              <a:buClr>
                <a:schemeClr val="accent2"/>
              </a:buClr>
            </a:pPr>
            <a:r>
              <a:rPr lang="en-AU" dirty="0">
                <a:solidFill>
                  <a:schemeClr val="accent2"/>
                </a:solidFill>
              </a:rPr>
              <a:t>2D dose distribution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AU" sz="1800" dirty="0" err="1">
                <a:solidFill>
                  <a:schemeClr val="tx2"/>
                </a:solidFill>
              </a:rPr>
              <a:t>Radiochromic</a:t>
            </a:r>
            <a:r>
              <a:rPr lang="en-AU" sz="1800" dirty="0">
                <a:solidFill>
                  <a:schemeClr val="tx2"/>
                </a:solidFill>
              </a:rPr>
              <a:t> film</a:t>
            </a:r>
          </a:p>
          <a:p>
            <a:pPr marL="268288"/>
            <a:r>
              <a:rPr lang="en-AU" sz="1400" dirty="0">
                <a:solidFill>
                  <a:schemeClr val="tx2"/>
                </a:solidFill>
              </a:rPr>
              <a:t>J. Crosbie, </a:t>
            </a:r>
            <a:r>
              <a:rPr lang="en-AU" sz="1400" i="1" dirty="0">
                <a:solidFill>
                  <a:schemeClr val="tx2"/>
                </a:solidFill>
              </a:rPr>
              <a:t>et al., Phys. Med. Biol., </a:t>
            </a:r>
            <a:r>
              <a:rPr lang="en-AU" sz="1400" dirty="0">
                <a:solidFill>
                  <a:schemeClr val="tx2"/>
                </a:solidFill>
              </a:rPr>
              <a:t>2008.</a:t>
            </a:r>
          </a:p>
          <a:p>
            <a:pPr marL="268288"/>
            <a:r>
              <a:rPr lang="en-AU" sz="1400" dirty="0">
                <a:solidFill>
                  <a:schemeClr val="tx2"/>
                </a:solidFill>
              </a:rPr>
              <a:t>S. </a:t>
            </a:r>
            <a:r>
              <a:rPr lang="en-AU" sz="1400" dirty="0" err="1">
                <a:solidFill>
                  <a:schemeClr val="tx2"/>
                </a:solidFill>
              </a:rPr>
              <a:t>Bartzsch</a:t>
            </a:r>
            <a:r>
              <a:rPr lang="en-AU" sz="1400" dirty="0">
                <a:solidFill>
                  <a:schemeClr val="tx2"/>
                </a:solidFill>
              </a:rPr>
              <a:t>, </a:t>
            </a:r>
            <a:r>
              <a:rPr lang="en-AU" sz="1400" i="1" dirty="0">
                <a:solidFill>
                  <a:schemeClr val="tx2"/>
                </a:solidFill>
              </a:rPr>
              <a:t>et al., Med. Phys., </a:t>
            </a:r>
            <a:r>
              <a:rPr lang="en-AU" sz="1400" dirty="0">
                <a:solidFill>
                  <a:schemeClr val="tx2"/>
                </a:solidFill>
              </a:rPr>
              <a:t>2015.</a:t>
            </a:r>
          </a:p>
          <a:p>
            <a:pPr marL="268288"/>
            <a:r>
              <a:rPr lang="en-AU" sz="1400" dirty="0">
                <a:solidFill>
                  <a:schemeClr val="tx2"/>
                </a:solidFill>
              </a:rPr>
              <a:t>A. </a:t>
            </a:r>
            <a:r>
              <a:rPr lang="en-AU" sz="1400" dirty="0" err="1">
                <a:solidFill>
                  <a:schemeClr val="tx2"/>
                </a:solidFill>
              </a:rPr>
              <a:t>Ocadiz</a:t>
            </a:r>
            <a:r>
              <a:rPr lang="en-AU" sz="1400" dirty="0">
                <a:solidFill>
                  <a:schemeClr val="tx2"/>
                </a:solidFill>
              </a:rPr>
              <a:t>, </a:t>
            </a:r>
            <a:r>
              <a:rPr lang="en-AU" sz="1400" i="1" dirty="0">
                <a:solidFill>
                  <a:schemeClr val="tx2"/>
                </a:solidFill>
              </a:rPr>
              <a:t>et al.</a:t>
            </a:r>
            <a:r>
              <a:rPr lang="en-AU" sz="1400" dirty="0">
                <a:solidFill>
                  <a:schemeClr val="tx2"/>
                </a:solidFill>
              </a:rPr>
              <a:t>, </a:t>
            </a:r>
            <a:r>
              <a:rPr lang="en-AU" sz="1400" i="1" dirty="0">
                <a:solidFill>
                  <a:schemeClr val="tx2"/>
                </a:solidFill>
              </a:rPr>
              <a:t>Phys. Med., </a:t>
            </a:r>
            <a:r>
              <a:rPr lang="en-AU" sz="1400" dirty="0">
                <a:solidFill>
                  <a:schemeClr val="tx2"/>
                </a:solidFill>
              </a:rPr>
              <a:t>2019.</a:t>
            </a:r>
          </a:p>
          <a:p>
            <a:pPr marL="268288"/>
            <a:r>
              <a:rPr lang="en-AU" sz="1400" dirty="0">
                <a:solidFill>
                  <a:schemeClr val="tx2"/>
                </a:solidFill>
              </a:rPr>
              <a:t>And others….</a:t>
            </a:r>
          </a:p>
          <a:p>
            <a:pPr>
              <a:buClr>
                <a:schemeClr val="accent2"/>
              </a:buClr>
            </a:pPr>
            <a:endParaRPr lang="en-AU" sz="1800" dirty="0"/>
          </a:p>
          <a:p>
            <a:pPr>
              <a:buClr>
                <a:schemeClr val="accent2"/>
              </a:buClr>
            </a:pPr>
            <a:r>
              <a:rPr lang="en-AU" dirty="0">
                <a:solidFill>
                  <a:schemeClr val="accent2"/>
                </a:solidFill>
              </a:rPr>
              <a:t>3D dose distribution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AU" sz="1800" dirty="0">
                <a:solidFill>
                  <a:schemeClr val="tx2"/>
                </a:solidFill>
              </a:rPr>
              <a:t>Gel dosimeters (PRESAGE)</a:t>
            </a:r>
          </a:p>
          <a:p>
            <a:pPr indent="268288">
              <a:buClr>
                <a:schemeClr val="accent2"/>
              </a:buClr>
            </a:pPr>
            <a:r>
              <a:rPr lang="en-AU" sz="1400" dirty="0">
                <a:solidFill>
                  <a:schemeClr val="tx2"/>
                </a:solidFill>
              </a:rPr>
              <a:t>S. Doran, </a:t>
            </a:r>
            <a:r>
              <a:rPr lang="en-AU" sz="1400" i="1" dirty="0">
                <a:solidFill>
                  <a:schemeClr val="tx2"/>
                </a:solidFill>
              </a:rPr>
              <a:t>et al.</a:t>
            </a:r>
            <a:r>
              <a:rPr lang="en-AU" sz="1400" dirty="0">
                <a:solidFill>
                  <a:schemeClr val="tx2"/>
                </a:solidFill>
              </a:rPr>
              <a:t>, </a:t>
            </a:r>
            <a:r>
              <a:rPr lang="en-AU" sz="1400" i="1" dirty="0">
                <a:solidFill>
                  <a:schemeClr val="tx2"/>
                </a:solidFill>
              </a:rPr>
              <a:t>Phys. Med. Biol., </a:t>
            </a:r>
            <a:r>
              <a:rPr lang="en-AU" sz="1400" dirty="0">
                <a:solidFill>
                  <a:schemeClr val="tx2"/>
                </a:solidFill>
              </a:rPr>
              <a:t>2013.</a:t>
            </a:r>
          </a:p>
          <a:p>
            <a:pPr indent="268288">
              <a:buClr>
                <a:schemeClr val="accent2"/>
              </a:buClr>
            </a:pPr>
            <a:r>
              <a:rPr lang="en-AU" sz="1400" dirty="0">
                <a:solidFill>
                  <a:schemeClr val="tx2"/>
                </a:solidFill>
              </a:rPr>
              <a:t>F. Gagliardi, </a:t>
            </a:r>
            <a:r>
              <a:rPr lang="en-AU" sz="1400" i="1" dirty="0">
                <a:solidFill>
                  <a:schemeClr val="tx2"/>
                </a:solidFill>
              </a:rPr>
              <a:t>et al.</a:t>
            </a:r>
            <a:r>
              <a:rPr lang="en-AU" sz="1400" dirty="0">
                <a:solidFill>
                  <a:schemeClr val="tx2"/>
                </a:solidFill>
              </a:rPr>
              <a:t>, </a:t>
            </a:r>
            <a:r>
              <a:rPr lang="en-AU" sz="1400" i="1" dirty="0">
                <a:solidFill>
                  <a:schemeClr val="tx2"/>
                </a:solidFill>
              </a:rPr>
              <a:t>Med. Phys., </a:t>
            </a:r>
            <a:r>
              <a:rPr lang="en-AU" sz="1400" dirty="0">
                <a:solidFill>
                  <a:schemeClr val="tx2"/>
                </a:solidFill>
              </a:rPr>
              <a:t>2015.</a:t>
            </a:r>
          </a:p>
          <a:p>
            <a:pPr indent="268288">
              <a:buClr>
                <a:schemeClr val="accent2"/>
              </a:buClr>
            </a:pPr>
            <a:r>
              <a:rPr lang="en-AU" sz="1400" dirty="0">
                <a:solidFill>
                  <a:schemeClr val="tx2"/>
                </a:solidFill>
              </a:rPr>
              <a:t>And others…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en-AU" dirty="0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7DF6C10F-EDDF-42DB-83D6-6E4B204907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7636" y="2090632"/>
            <a:ext cx="2433510" cy="1745414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12770472-1DBC-4438-A12C-5DD04644BD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1538" y="4133025"/>
            <a:ext cx="2433510" cy="238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552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2DBF62-91A1-4A04-8734-EC61712DB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i="1" dirty="0"/>
              <a:t>In Vivo</a:t>
            </a:r>
            <a:r>
              <a:rPr lang="en-AU" dirty="0"/>
              <a:t> Dosimetry: Portal imaging</a:t>
            </a:r>
            <a:endParaRPr lang="en-AU" i="1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66BD335-6B74-4641-B10E-5D99696EFC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538" y="2369004"/>
            <a:ext cx="5960631" cy="3678238"/>
          </a:xfr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4B27B952-84BC-4F4B-A53C-343F09F27DC3}"/>
              </a:ext>
            </a:extLst>
          </p:cNvPr>
          <p:cNvGrpSpPr/>
          <p:nvPr/>
        </p:nvGrpSpPr>
        <p:grpSpPr>
          <a:xfrm>
            <a:off x="5956062" y="2120799"/>
            <a:ext cx="2061783" cy="4323222"/>
            <a:chOff x="6855629" y="2186473"/>
            <a:chExt cx="2061783" cy="4323222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A6991737-8E58-41CA-B960-CCB221159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60402" y="2186473"/>
              <a:ext cx="1630821" cy="1777673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7FD4FBAB-2372-4994-8083-AE5DC1543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60402" y="4426599"/>
              <a:ext cx="1630821" cy="17603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3639A628-57C2-4740-B9C1-3EC55A3E2654}"/>
                </a:ext>
              </a:extLst>
            </p:cNvPr>
            <p:cNvSpPr txBox="1"/>
            <p:nvPr/>
          </p:nvSpPr>
          <p:spPr>
            <a:xfrm>
              <a:off x="7217522" y="3913078"/>
              <a:ext cx="13165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/>
                <a:t>Prescription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E51A2ADE-7E21-4E80-B588-E05C2E6E97E6}"/>
                </a:ext>
              </a:extLst>
            </p:cNvPr>
            <p:cNvSpPr txBox="1"/>
            <p:nvPr/>
          </p:nvSpPr>
          <p:spPr>
            <a:xfrm>
              <a:off x="6855629" y="6140363"/>
              <a:ext cx="20617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/>
                <a:t>Reconstructed dose</a:t>
              </a: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D2C3DFCB-F403-4E27-ABA4-2A943E7FA129}"/>
              </a:ext>
            </a:extLst>
          </p:cNvPr>
          <p:cNvGrpSpPr/>
          <p:nvPr/>
        </p:nvGrpSpPr>
        <p:grpSpPr>
          <a:xfrm>
            <a:off x="9081181" y="2973156"/>
            <a:ext cx="2714589" cy="2637287"/>
            <a:chOff x="9205873" y="2973156"/>
            <a:chExt cx="2714589" cy="263728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08861417-E416-43B8-8D4A-A53D48BBC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21663" y="2973156"/>
              <a:ext cx="2089145" cy="2255884"/>
            </a:xfrm>
            <a:prstGeom prst="rect">
              <a:avLst/>
            </a:prstGeom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23212775-2DDE-4A0C-BC9C-8146B722CC6F}"/>
                </a:ext>
              </a:extLst>
            </p:cNvPr>
            <p:cNvSpPr txBox="1"/>
            <p:nvPr/>
          </p:nvSpPr>
          <p:spPr>
            <a:xfrm>
              <a:off x="9205873" y="5241111"/>
              <a:ext cx="27145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>
                  <a:solidFill>
                    <a:schemeClr val="accent1"/>
                  </a:solidFill>
                </a:rPr>
                <a:t>Agreement </a:t>
              </a:r>
              <a:r>
                <a:rPr lang="en-AU" dirty="0"/>
                <a:t>/ </a:t>
              </a:r>
              <a:r>
                <a:rPr lang="en-AU" dirty="0">
                  <a:solidFill>
                    <a:srgbClr val="FF0000"/>
                  </a:solidFill>
                </a:rPr>
                <a:t>Disagreement</a:t>
              </a:r>
              <a:endParaRPr lang="en-AU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E9CE262F-89BD-44D4-B4F6-01DC4F41EBB0}"/>
              </a:ext>
            </a:extLst>
          </p:cNvPr>
          <p:cNvSpPr/>
          <p:nvPr/>
        </p:nvSpPr>
        <p:spPr>
          <a:xfrm>
            <a:off x="8042940" y="3060152"/>
            <a:ext cx="277691" cy="2081893"/>
          </a:xfrm>
          <a:prstGeom prst="rect">
            <a:avLst/>
          </a:prstGeom>
          <a:gradFill>
            <a:gsLst>
              <a:gs pos="20000">
                <a:srgbClr val="FFC000"/>
              </a:gs>
              <a:gs pos="0">
                <a:srgbClr val="FF0000"/>
              </a:gs>
              <a:gs pos="60000">
                <a:srgbClr val="B8D624"/>
              </a:gs>
              <a:gs pos="40000">
                <a:srgbClr val="FFFF00"/>
              </a:gs>
              <a:gs pos="80000">
                <a:schemeClr val="accent5"/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53703CC5-648E-4F91-9DE5-AF78CFCECFEC}"/>
              </a:ext>
            </a:extLst>
          </p:cNvPr>
          <p:cNvCxnSpPr>
            <a:cxnSpLocks/>
          </p:cNvCxnSpPr>
          <p:nvPr/>
        </p:nvCxnSpPr>
        <p:spPr>
          <a:xfrm flipV="1">
            <a:off x="8503166" y="3301450"/>
            <a:ext cx="0" cy="93606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2D70C9AE-B815-4372-864C-FA3C94632995}"/>
              </a:ext>
            </a:extLst>
          </p:cNvPr>
          <p:cNvSpPr txBox="1"/>
          <p:nvPr/>
        </p:nvSpPr>
        <p:spPr>
          <a:xfrm rot="16200000">
            <a:off x="8130393" y="4497077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Dose</a:t>
            </a:r>
          </a:p>
        </p:txBody>
      </p:sp>
      <p:sp>
        <p:nvSpPr>
          <p:cNvPr id="25" name="Espace réservé du pied de page 24">
            <a:extLst>
              <a:ext uri="{FF2B5EF4-FFF2-40B4-BE49-F238E27FC236}">
                <a16:creationId xmlns:a16="http://schemas.microsoft.com/office/drawing/2014/main" id="{A3A1B929-3EB3-4678-A5A3-2FB95E849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Jayde Livingstone - XDEP 2024</a:t>
            </a:r>
            <a:endParaRPr lang="en-US" dirty="0"/>
          </a:p>
        </p:txBody>
      </p:sp>
      <p:sp>
        <p:nvSpPr>
          <p:cNvPr id="26" name="Espace réservé du numéro de diapositive 25">
            <a:extLst>
              <a:ext uri="{FF2B5EF4-FFF2-40B4-BE49-F238E27FC236}">
                <a16:creationId xmlns:a16="http://schemas.microsoft.com/office/drawing/2014/main" id="{5FFBC498-38B7-4F0C-B66A-B2183BBB2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4317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E9BF6A-8602-4EF5-94FA-1598C166E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Diamond-based detectors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8BF0033A-16BB-4AE8-A812-D50949D56C91}"/>
                  </a:ext>
                </a:extLst>
              </p:cNvPr>
              <p:cNvSpPr txBox="1"/>
              <p:nvPr/>
            </p:nvSpPr>
            <p:spPr>
              <a:xfrm>
                <a:off x="5708771" y="2448969"/>
                <a:ext cx="5902037" cy="397031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285750" indent="-285750">
                  <a:buClr>
                    <a:schemeClr val="accent2"/>
                  </a:buClr>
                  <a:buFont typeface="Wingdings" panose="05000000000000000000" pitchFamily="2" charset="2"/>
                  <a:buChar char="§"/>
                </a:pPr>
                <a:r>
                  <a:rPr lang="en-AU" dirty="0">
                    <a:solidFill>
                      <a:schemeClr val="tx2"/>
                    </a:solidFill>
                  </a:rPr>
                  <a:t>Diamond satisfies requirements (rapidity, tissue equivalence, radiation resistance)</a:t>
                </a:r>
              </a:p>
              <a:p>
                <a:pPr marL="285750" indent="-285750">
                  <a:buClr>
                    <a:schemeClr val="accent2"/>
                  </a:buClr>
                  <a:buFont typeface="Wingdings" panose="05000000000000000000" pitchFamily="2" charset="2"/>
                  <a:buChar char="§"/>
                </a:pPr>
                <a:endParaRPr lang="en-AU" dirty="0">
                  <a:solidFill>
                    <a:schemeClr val="tx2"/>
                  </a:solidFill>
                </a:endParaRPr>
              </a:p>
              <a:p>
                <a:pPr marL="285750" indent="-285750">
                  <a:buClr>
                    <a:schemeClr val="accent2"/>
                  </a:buClr>
                  <a:buFont typeface="Wingdings" panose="05000000000000000000" pitchFamily="2" charset="2"/>
                  <a:buChar char="§"/>
                </a:pPr>
                <a:r>
                  <a:rPr lang="en-AU" dirty="0">
                    <a:solidFill>
                      <a:schemeClr val="tx2"/>
                    </a:solidFill>
                  </a:rPr>
                  <a:t>Operated as a solid ionisation chamber</a:t>
                </a:r>
              </a:p>
              <a:p>
                <a:pPr marL="742950" lvl="1" indent="-285750">
                  <a:buClr>
                    <a:schemeClr val="accent2"/>
                  </a:buClr>
                  <a:buFont typeface="Wingdings" panose="05000000000000000000" pitchFamily="2" charset="2"/>
                  <a:buChar char="§"/>
                </a:pPr>
                <a:r>
                  <a:rPr lang="en-AU" dirty="0">
                    <a:solidFill>
                      <a:schemeClr val="tx2"/>
                    </a:solidFill>
                  </a:rPr>
                  <a:t>Front and back metal electrodes deposited via laser lithography</a:t>
                </a:r>
              </a:p>
              <a:p>
                <a:pPr marL="285750" indent="-285750">
                  <a:buClr>
                    <a:schemeClr val="accent2"/>
                  </a:buClr>
                  <a:buFont typeface="Wingdings" panose="05000000000000000000" pitchFamily="2" charset="2"/>
                  <a:buChar char="§"/>
                </a:pPr>
                <a:endParaRPr lang="en-AU" dirty="0">
                  <a:solidFill>
                    <a:schemeClr val="tx2"/>
                  </a:solidFill>
                </a:endParaRPr>
              </a:p>
              <a:p>
                <a:pPr marL="285750" indent="-285750">
                  <a:buClr>
                    <a:schemeClr val="accent2"/>
                  </a:buClr>
                  <a:buFont typeface="Wingdings" panose="05000000000000000000" pitchFamily="2" charset="2"/>
                  <a:buChar char="§"/>
                </a:pPr>
                <a:r>
                  <a:rPr lang="en-AU" dirty="0">
                    <a:solidFill>
                      <a:schemeClr val="tx2"/>
                    </a:solidFill>
                  </a:rPr>
                  <a:t>Induced current due to motion of charge carriers in vicinity of electrodes</a:t>
                </a:r>
              </a:p>
              <a:p>
                <a:pPr marL="742950" lvl="1" indent="-285750">
                  <a:buClr>
                    <a:schemeClr val="accent2"/>
                  </a:buClr>
                  <a:buFont typeface="Wingdings" panose="05000000000000000000" pitchFamily="2" charset="2"/>
                  <a:buChar char="§"/>
                </a:pPr>
                <a:r>
                  <a:rPr lang="en-AU" dirty="0">
                    <a:solidFill>
                      <a:schemeClr val="tx2"/>
                    </a:solidFill>
                  </a:rPr>
                  <a:t>Shockley-</a:t>
                </a:r>
                <a:r>
                  <a:rPr lang="en-AU" dirty="0" err="1">
                    <a:solidFill>
                      <a:schemeClr val="tx2"/>
                    </a:solidFill>
                  </a:rPr>
                  <a:t>Ramo</a:t>
                </a:r>
                <a:endParaRPr lang="en-AU" dirty="0">
                  <a:solidFill>
                    <a:schemeClr val="tx2"/>
                  </a:solidFill>
                </a:endParaRPr>
              </a:p>
              <a:p>
                <a:pPr lvl="1">
                  <a:buClr>
                    <a:schemeClr val="accent2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fr-FR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fr-FR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⋅ </m:t>
                      </m:r>
                      <m:acc>
                        <m:accPr>
                          <m:chr m:val="⃗"/>
                          <m:ctrlPr>
                            <a:rPr lang="fr-FR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𝑑𝑟𝑖𝑓𝑡</m:t>
                              </m:r>
                            </m:sub>
                          </m:sSub>
                        </m:e>
                      </m:acc>
                      <m:r>
                        <a:rPr lang="fr-FR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acc>
                        <m:accPr>
                          <m:chr m:val="⃗"/>
                          <m:ctrlPr>
                            <a:rPr lang="fr-FR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en-AU" dirty="0">
                  <a:solidFill>
                    <a:schemeClr val="tx2"/>
                  </a:solidFill>
                </a:endParaRPr>
              </a:p>
            </p:txBody>
          </p:sp>
        </mc:Choice>
        <mc:Fallback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8BF0033A-16BB-4AE8-A812-D50949D56C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8771" y="2448969"/>
                <a:ext cx="5902037" cy="3970318"/>
              </a:xfrm>
              <a:prstGeom prst="rect">
                <a:avLst/>
              </a:prstGeom>
              <a:blipFill>
                <a:blip r:embed="rId3"/>
                <a:stretch>
                  <a:fillRect l="-619" t="-92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5E67671-E794-4B78-80C1-638356747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Jayde Livingstone - XDEP 2024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B9B4CD2-AF8B-4CD6-AB73-9064B37F3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223B018-2E78-4BDC-80DD-B8198B889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084" y="2273007"/>
            <a:ext cx="3587612" cy="307949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1F622EC-FE28-4DC3-A89B-EA9A93BAD437}"/>
              </a:ext>
            </a:extLst>
          </p:cNvPr>
          <p:cNvSpPr txBox="1"/>
          <p:nvPr/>
        </p:nvSpPr>
        <p:spPr>
          <a:xfrm>
            <a:off x="1595822" y="5344379"/>
            <a:ext cx="2464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/>
              <a:t>I. </a:t>
            </a:r>
            <a:r>
              <a:rPr lang="en-AU" sz="1400" dirty="0" err="1"/>
              <a:t>Zahradnik</a:t>
            </a:r>
            <a:r>
              <a:rPr lang="en-AU" sz="1400" dirty="0"/>
              <a:t>, PhD Thesis, 2021.</a:t>
            </a:r>
          </a:p>
        </p:txBody>
      </p:sp>
    </p:spTree>
    <p:extLst>
      <p:ext uri="{BB962C8B-B14F-4D97-AF65-F5344CB8AC3E}">
        <p14:creationId xmlns:p14="http://schemas.microsoft.com/office/powerpoint/2010/main" val="4007423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EBAE07-DFEF-432B-A63A-5806C7FCD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Preliminary tests: Dose rate response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D85DC46-5774-4004-AA59-3F309AED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Jayde Livingstone - XDEP 2024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56C8201-F0CB-4B41-ADC0-538F8419F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31139B5-0393-485F-9B90-AB714241C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7251" y="2310988"/>
            <a:ext cx="6608775" cy="343625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6FA14CB-A179-4665-BCD9-FA0D1AE181C4}"/>
              </a:ext>
            </a:extLst>
          </p:cNvPr>
          <p:cNvSpPr txBox="1"/>
          <p:nvPr/>
        </p:nvSpPr>
        <p:spPr>
          <a:xfrm>
            <a:off x="467139" y="2125723"/>
            <a:ext cx="462169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AU" dirty="0">
                <a:solidFill>
                  <a:schemeClr val="tx2"/>
                </a:solidFill>
              </a:rPr>
              <a:t>2x monocrystalline CVD diamond detectors 4.5 x 4.5 mm² with Al metallisation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2"/>
                </a:solidFill>
              </a:rPr>
              <a:t>150 µm thick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2"/>
                </a:solidFill>
              </a:rPr>
              <a:t>550 µm thick</a:t>
            </a:r>
          </a:p>
          <a:p>
            <a:pPr lvl="1"/>
            <a:endParaRPr lang="en-AU" dirty="0">
              <a:solidFill>
                <a:schemeClr val="tx2"/>
              </a:solidFill>
            </a:endParaRP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AU" dirty="0">
                <a:solidFill>
                  <a:schemeClr val="tx2"/>
                </a:solidFill>
              </a:rPr>
              <a:t>Irradiated at ID17 (ESRF) to investigate dose rate dependence in the range </a:t>
            </a:r>
          </a:p>
          <a:p>
            <a:pPr indent="268288"/>
            <a:r>
              <a:rPr lang="en-AU" dirty="0">
                <a:solidFill>
                  <a:schemeClr val="tx2"/>
                </a:solidFill>
              </a:rPr>
              <a:t>1 – 10</a:t>
            </a:r>
            <a:r>
              <a:rPr lang="en-AU" baseline="30000" dirty="0">
                <a:solidFill>
                  <a:schemeClr val="tx2"/>
                </a:solidFill>
              </a:rPr>
              <a:t>4</a:t>
            </a:r>
            <a:r>
              <a:rPr lang="en-AU" dirty="0">
                <a:solidFill>
                  <a:schemeClr val="tx2"/>
                </a:solidFill>
              </a:rPr>
              <a:t> </a:t>
            </a:r>
            <a:r>
              <a:rPr lang="en-AU" dirty="0" err="1">
                <a:solidFill>
                  <a:schemeClr val="tx2"/>
                </a:solidFill>
              </a:rPr>
              <a:t>Gy</a:t>
            </a:r>
            <a:r>
              <a:rPr lang="en-AU" dirty="0">
                <a:solidFill>
                  <a:schemeClr val="tx2"/>
                </a:solidFill>
              </a:rPr>
              <a:t>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>
              <a:solidFill>
                <a:schemeClr val="tx2"/>
              </a:solidFill>
            </a:endParaRP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AU" dirty="0">
                <a:solidFill>
                  <a:schemeClr val="tx2"/>
                </a:solidFill>
              </a:rPr>
              <a:t>~100% charge collection efficiency measured using </a:t>
            </a:r>
            <a:r>
              <a:rPr lang="fr-FR" baseline="30000" dirty="0">
                <a:solidFill>
                  <a:schemeClr val="tx2"/>
                </a:solidFill>
              </a:rPr>
              <a:t>241</a:t>
            </a:r>
            <a:r>
              <a:rPr lang="fr-FR" dirty="0">
                <a:solidFill>
                  <a:schemeClr val="tx2"/>
                </a:solidFill>
              </a:rPr>
              <a:t>Am 5.5 MeV alpha </a:t>
            </a:r>
            <a:r>
              <a:rPr lang="fr-FR" dirty="0" err="1">
                <a:solidFill>
                  <a:schemeClr val="tx2"/>
                </a:solidFill>
              </a:rPr>
              <a:t>particles</a:t>
            </a:r>
            <a:r>
              <a:rPr lang="fr-FR" dirty="0">
                <a:solidFill>
                  <a:schemeClr val="tx2"/>
                </a:solidFill>
              </a:rPr>
              <a:t> (M. L. Gallin-Martel, </a:t>
            </a:r>
            <a:r>
              <a:rPr lang="fr-FR" i="1" dirty="0">
                <a:solidFill>
                  <a:schemeClr val="tx2"/>
                </a:solidFill>
              </a:rPr>
              <a:t>et al., </a:t>
            </a:r>
            <a:r>
              <a:rPr lang="fr-FR" i="1" dirty="0" err="1">
                <a:solidFill>
                  <a:schemeClr val="tx2"/>
                </a:solidFill>
              </a:rPr>
              <a:t>Frontiers</a:t>
            </a:r>
            <a:r>
              <a:rPr lang="fr-FR" i="1" dirty="0">
                <a:solidFill>
                  <a:schemeClr val="tx2"/>
                </a:solidFill>
              </a:rPr>
              <a:t> in </a:t>
            </a:r>
            <a:r>
              <a:rPr lang="fr-FR" i="1" dirty="0" err="1">
                <a:solidFill>
                  <a:schemeClr val="tx2"/>
                </a:solidFill>
              </a:rPr>
              <a:t>Physics</a:t>
            </a:r>
            <a:r>
              <a:rPr lang="fr-FR" dirty="0">
                <a:solidFill>
                  <a:schemeClr val="tx2"/>
                </a:solidFill>
              </a:rPr>
              <a:t>, 2021.)</a:t>
            </a:r>
            <a:endParaRPr lang="en-AU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252371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8E30DC-D705-432E-A357-E4553F687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Preliminary tests: Dose rate response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91D1CE6-97AE-4058-9EE8-BD18CB5E2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Jayde Livingstone - XDEP 2024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EC37D2-38B5-4162-8A53-22586BC8A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78CC224-D99F-423A-8527-9EF2BA326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659" y="2405244"/>
            <a:ext cx="10650682" cy="279566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4E3D698-8C4C-4D35-A549-B451E7DFAFD8}"/>
              </a:ext>
            </a:extLst>
          </p:cNvPr>
          <p:cNvSpPr txBox="1"/>
          <p:nvPr/>
        </p:nvSpPr>
        <p:spPr>
          <a:xfrm>
            <a:off x="2431473" y="5209399"/>
            <a:ext cx="2885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160 kV x-ray tube, 1 </a:t>
            </a:r>
            <a:r>
              <a:rPr lang="en-AU" dirty="0" err="1"/>
              <a:t>Gy</a:t>
            </a:r>
            <a:r>
              <a:rPr lang="en-AU" dirty="0"/>
              <a:t>/min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18531AD-8DD3-4A11-80C6-1C269DC1C4C7}"/>
              </a:ext>
            </a:extLst>
          </p:cNvPr>
          <p:cNvSpPr txBox="1"/>
          <p:nvPr/>
        </p:nvSpPr>
        <p:spPr>
          <a:xfrm>
            <a:off x="7219457" y="5210084"/>
            <a:ext cx="386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95 keV monochromatic x-rays, 0.5 </a:t>
            </a:r>
            <a:r>
              <a:rPr lang="en-AU" dirty="0" err="1"/>
              <a:t>Gy</a:t>
            </a:r>
            <a:r>
              <a:rPr lang="en-AU" dirty="0"/>
              <a:t>/s</a:t>
            </a:r>
          </a:p>
        </p:txBody>
      </p:sp>
    </p:spTree>
    <p:extLst>
      <p:ext uri="{BB962C8B-B14F-4D97-AF65-F5344CB8AC3E}">
        <p14:creationId xmlns:p14="http://schemas.microsoft.com/office/powerpoint/2010/main" val="3956913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F9EC4A-B047-4015-872B-73037B462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LPSC microstrip diamond detector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5DB7C08-A092-43AC-BC66-0F175EFF6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Jayde Livingstone - XDEP 2024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5262776-D937-4A5E-9A05-B522B44E1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A64E280-2DEB-41E5-BFC7-7D1F8D6EB8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37" t="7032" b="15242"/>
          <a:stretch/>
        </p:blipFill>
        <p:spPr>
          <a:xfrm>
            <a:off x="3538728" y="2214270"/>
            <a:ext cx="2655064" cy="3204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A2310A3-5BFE-4359-8898-FE9476326359}"/>
              </a:ext>
            </a:extLst>
          </p:cNvPr>
          <p:cNvSpPr txBox="1"/>
          <p:nvPr/>
        </p:nvSpPr>
        <p:spPr>
          <a:xfrm>
            <a:off x="884806" y="5384509"/>
            <a:ext cx="5308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LPSC 8-microstrip diamond detector prototype.  All measurements in mm.</a:t>
            </a:r>
            <a:endParaRPr lang="fr-FR" sz="1100" i="1" dirty="0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EA33D6FE-8A00-4F0B-931B-7E3006C9521B}"/>
              </a:ext>
            </a:extLst>
          </p:cNvPr>
          <p:cNvSpPr txBox="1"/>
          <p:nvPr/>
        </p:nvSpPr>
        <p:spPr>
          <a:xfrm>
            <a:off x="6777697" y="1964353"/>
            <a:ext cx="4833111" cy="5324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AU" b="1" dirty="0">
                <a:solidFill>
                  <a:srgbClr val="E746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8-strip prototype device</a:t>
            </a:r>
          </a:p>
          <a:p>
            <a:pPr algn="just"/>
            <a:endParaRPr lang="en-A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spcAft>
                <a:spcPts val="120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AU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550 µm thick monocrystalline CVD diamond </a:t>
            </a:r>
          </a:p>
          <a:p>
            <a:pPr marL="285750" indent="-285750" algn="just">
              <a:spcAft>
                <a:spcPts val="120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AU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 strips: 3 mm high, 178 µm wide, 60 µm between adjacent strips</a:t>
            </a:r>
          </a:p>
          <a:p>
            <a:pPr marL="285750" indent="-285750" algn="just">
              <a:spcAft>
                <a:spcPts val="120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AU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 nm thick Al metallisation layers</a:t>
            </a:r>
          </a:p>
          <a:p>
            <a:pPr marL="285750" indent="-285750" algn="just">
              <a:spcAft>
                <a:spcPts val="120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AU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V/µm electric field</a:t>
            </a:r>
          </a:p>
          <a:p>
            <a:pPr marL="285750" indent="-285750" algn="just">
              <a:spcAft>
                <a:spcPts val="120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AU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Guard-ring surrounding strips</a:t>
            </a:r>
          </a:p>
          <a:p>
            <a:pPr marL="285750" indent="-285750" algn="just">
              <a:spcAft>
                <a:spcPts val="120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AU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Simultaneous integrated charge readout</a:t>
            </a:r>
          </a:p>
          <a:p>
            <a:pPr marL="285750" indent="-285750" algn="just">
              <a:spcAft>
                <a:spcPts val="120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AU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Aluminium housing with aluminised mylar beam window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DC4597C-9B90-4D68-A90E-2094EB13FF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32" r="47901" b="15242"/>
          <a:stretch/>
        </p:blipFill>
        <p:spPr>
          <a:xfrm>
            <a:off x="1108743" y="2722403"/>
            <a:ext cx="2429985" cy="261518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F2DE3EE-6A8D-4A75-95AC-D5CE05D51C1A}"/>
              </a:ext>
            </a:extLst>
          </p:cNvPr>
          <p:cNvSpPr/>
          <p:nvPr/>
        </p:nvSpPr>
        <p:spPr>
          <a:xfrm>
            <a:off x="4602480" y="3459480"/>
            <a:ext cx="894080" cy="131572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51447305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TM03457464[[fn=Dividende]]</Template>
  <TotalTime>15883</TotalTime>
  <Words>1017</Words>
  <Application>Microsoft Office PowerPoint</Application>
  <PresentationFormat>Grand écran</PresentationFormat>
  <Paragraphs>173</Paragraphs>
  <Slides>17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Cambria Math</vt:lpstr>
      <vt:lpstr>Gill Sans MT</vt:lpstr>
      <vt:lpstr>Verdana</vt:lpstr>
      <vt:lpstr>Wingdings</vt:lpstr>
      <vt:lpstr>Wingdings 2</vt:lpstr>
      <vt:lpstr>Dividende</vt:lpstr>
      <vt:lpstr>Microstrip detector for online monitoring during synchrotron microbeam radiation therapy:  measurements with phantoms and veterinary patients</vt:lpstr>
      <vt:lpstr>What is radiotherapy?</vt:lpstr>
      <vt:lpstr>Microbeam radiotherapy: spatial fractionation of the dose</vt:lpstr>
      <vt:lpstr>Experimental Mrt dosimetry</vt:lpstr>
      <vt:lpstr>In Vivo Dosimetry: Portal imaging</vt:lpstr>
      <vt:lpstr>Diamond-based detectors</vt:lpstr>
      <vt:lpstr>Preliminary tests: Dose rate response</vt:lpstr>
      <vt:lpstr>Preliminary tests: Dose rate response</vt:lpstr>
      <vt:lpstr>LPSC microstrip diamond detector</vt:lpstr>
      <vt:lpstr>Detector readout</vt:lpstr>
      <vt:lpstr>Detector response to single microbeam</vt:lpstr>
      <vt:lpstr>Step phantom: measurements vs Theory</vt:lpstr>
      <vt:lpstr>153-Strip detector</vt:lpstr>
      <vt:lpstr>153-Strip detector</vt:lpstr>
      <vt:lpstr>153-Strip detector response</vt:lpstr>
      <vt:lpstr>Preclinical and veterinary trials (MRT)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Detectors and Instrumentation for Radiotherapy</dc:title>
  <dc:creator>Jayde LIVINGSTONE</dc:creator>
  <cp:lastModifiedBy>Jayde LIVINGSTONE</cp:lastModifiedBy>
  <cp:revision>80</cp:revision>
  <dcterms:created xsi:type="dcterms:W3CDTF">2024-01-24T09:50:32Z</dcterms:created>
  <dcterms:modified xsi:type="dcterms:W3CDTF">2024-02-05T21:53:01Z</dcterms:modified>
</cp:coreProperties>
</file>