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22" r:id="rId3"/>
    <p:sldId id="257" r:id="rId4"/>
    <p:sldId id="258" r:id="rId5"/>
    <p:sldId id="363" r:id="rId6"/>
    <p:sldId id="365" r:id="rId7"/>
    <p:sldId id="259" r:id="rId8"/>
    <p:sldId id="366" r:id="rId9"/>
    <p:sldId id="368" r:id="rId10"/>
    <p:sldId id="387" r:id="rId11"/>
    <p:sldId id="367" r:id="rId12"/>
    <p:sldId id="321" r:id="rId13"/>
    <p:sldId id="362" r:id="rId14"/>
    <p:sldId id="364" r:id="rId15"/>
    <p:sldId id="372" r:id="rId16"/>
    <p:sldId id="373" r:id="rId17"/>
    <p:sldId id="392" r:id="rId18"/>
    <p:sldId id="390" r:id="rId19"/>
    <p:sldId id="391" r:id="rId20"/>
    <p:sldId id="393" r:id="rId21"/>
    <p:sldId id="380" r:id="rId22"/>
    <p:sldId id="378" r:id="rId23"/>
    <p:sldId id="376" r:id="rId24"/>
    <p:sldId id="382" r:id="rId25"/>
    <p:sldId id="383" r:id="rId26"/>
    <p:sldId id="385" r:id="rId27"/>
    <p:sldId id="386" r:id="rId28"/>
    <p:sldId id="313" r:id="rId29"/>
    <p:sldId id="317" r:id="rId30"/>
    <p:sldId id="320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CC6600"/>
    <a:srgbClr val="4472C4"/>
    <a:srgbClr val="548235"/>
    <a:srgbClr val="2599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00227-ABC3-FB44-8F47-EDA801F7550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B3B1-809C-FE43-9C6B-EC15FD2F0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6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EB3B1-809C-FE43-9C6B-EC15FD2F0D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EB3B1-809C-FE43-9C6B-EC15FD2F0D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0AD8-C01D-426A-9DE3-3023B47B9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9C36A-000E-4799-8421-149306088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186DE-7870-41A6-9932-82DCB65E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93435-EB3A-4928-B074-59A77D04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E379C-80A9-4751-8DFF-40F180C4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4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1BB-42CC-48E2-8DA9-9C0F5087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AAB0E-7330-4E5B-960F-6E9FE38E8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5EF30-99FC-4FB7-9635-D0866BF7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A060D-525F-4917-8DD5-2AB09090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20A2C-A298-437F-8C83-F5565F85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7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50EB94-042B-4C4A-9FEC-0973C32BE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D22D3-6F99-43FF-83C2-51C190330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C9-CED6-4084-B50E-6DA64230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DE25A-1D9B-4CD7-B833-B3CAA4D7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1DEB-07AC-4206-9EF9-BE4C2B9B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1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6508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7EA6-56D2-406C-A8CD-94DE6056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396D-9041-4C01-B47D-2A544B482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4E002-504D-4DA5-B41D-6D3B9A76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0A905-372F-4AF2-A501-5C7340AB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A1D0D-248D-4AB0-B225-D208BECD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8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020F-5634-4FF7-AF94-1E17F2C8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4A72C-FE10-4720-8EB9-AB17A6592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22F06-9FEC-4DD9-BAA5-B9DF370B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E560C-B864-4007-B3A7-1DB64463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62995-AF2B-4097-9A31-31DD71F1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3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E954-39AF-4F37-8C20-03256386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6FAA3-777B-43E6-90B3-2F9C98B7E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BC6B6-7A18-48DF-8D12-32FC8B2BF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4A0C0-A1DB-4F67-9E3B-542D57E4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E4C8C-136D-4C40-8018-4B0A2575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0A02-0DF5-4627-8A5E-F86999C0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5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5F02-06B6-43B4-A1C0-0A8BAF5D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A0308-8AB2-4A64-AEEC-8228CA040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C5CB9-BF2B-432A-BCFA-326AEB19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7B81B-654D-4134-A671-7FC2FD45A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29124-434C-4B16-B3C7-16FF15DF5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BC82A-55A5-46FD-82E2-979AC189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AAF7B-E3DB-4FE2-BA57-88787B6C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60362-F9D0-478A-B39A-A0C80170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79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DE86-D57D-43A1-9759-0ED44E53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916DB-6A07-409B-A053-D6350CC4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402E0-29C7-45B6-9963-AC3725FF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F8BEB-14FF-4CF6-BF46-340A2FAC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4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48AF7-4065-425B-83DC-9A0A368E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545D7-B023-4F65-B3E0-61B097A4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EF495-D532-44D9-935C-28FE4BC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EEA1-137D-42C5-92DF-2E0119840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F8EF0-96FC-4F30-8840-30E304670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5675D-089D-4E89-92EB-3442CC790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B8343-F3BF-42CA-B94D-16162917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1FEF1-EEB5-4FED-9D5B-0AC4BFE9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C9CAC-88B4-4371-8F70-FBBE7616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66180-0943-417E-9466-51C4087B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C4265-932B-4DCD-B2EA-A451107DB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22315-CD01-4BA6-B4EE-5BF5FFA19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B728A-A77A-4C8D-A9DA-516D6BE4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E10C6-5756-4466-8FF2-4BDCF2E7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4D7EC-24BE-495E-BD9C-0901F88A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7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1404D-B585-4C03-8828-8CC0451D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7E42-9C52-4943-8A4D-E5DAE6BC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0B28-6303-4D97-8E85-454908651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066B9-2FB0-4D94-B71E-B9CE74DE7E70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DB397-22BA-4524-B994-10FA911D8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FD9F-0512-4B41-AC11-2360BC415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4CEA7-4ACD-44E8-A58C-2125411B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video" Target="../media/media1.MOV"/><Relationship Id="rId7" Type="http://schemas.openxmlformats.org/officeDocument/2006/relationships/hyperlink" Target="https://www.bing.com/images/search?view=detailV2&amp;ccid=jrRU1iZc&amp;id=3E9AFAC3D2EB55B75A6A638467AC062490401E8C&amp;thid=OIP.jrRU1iZcwr394HiDqws9agAAAA&amp;mediaurl=https%3a%2f%2fscience.osti.gov%2f-%2fmedia%2fsbir%2fimages%2fResearch-Areas-and-Impact%2fOffice-of-Defense-Nuclear-Nonproliferation-Research-lrg.jpg%3fla%3den%26hash%3d42B87840674C67C710205D75D80D2321291CF47E&amp;exph=252&amp;expw=448&amp;q=Gegi+Gamma&amp;simid=608043729959458727&amp;ck=D5484F0FC5E4BE6BFAB3635AA01C44DD&amp;selectedIndex=17&amp;FORM=IRPRST" TargetMode="External"/><Relationship Id="rId2" Type="http://schemas.microsoft.com/office/2007/relationships/media" Target="../media/media1.MOV"/><Relationship Id="rId1" Type="http://schemas.openxmlformats.org/officeDocument/2006/relationships/tags" Target="../tags/tag2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CAC3B-4E90-46AA-9F49-92DB83B11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30" y="3429000"/>
            <a:ext cx="3486539" cy="26210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11827-3A2C-4D1C-914A-2B1ED42C766C}"/>
              </a:ext>
            </a:extLst>
          </p:cNvPr>
          <p:cNvSpPr/>
          <p:nvPr/>
        </p:nvSpPr>
        <p:spPr>
          <a:xfrm>
            <a:off x="-378" y="6316956"/>
            <a:ext cx="12192378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A164-6AA0-4173-A05D-B3C307A7134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78DB6-F67A-4D6B-8B9F-4408376AD99F}"/>
              </a:ext>
            </a:extLst>
          </p:cNvPr>
          <p:cNvSpPr/>
          <p:nvPr/>
        </p:nvSpPr>
        <p:spPr>
          <a:xfrm>
            <a:off x="0" y="6496"/>
            <a:ext cx="12192000" cy="10639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82948-B233-4AAC-807F-04A884B21BB1}"/>
              </a:ext>
            </a:extLst>
          </p:cNvPr>
          <p:cNvSpPr txBox="1"/>
          <p:nvPr/>
        </p:nvSpPr>
        <p:spPr>
          <a:xfrm>
            <a:off x="539561" y="1144839"/>
            <a:ext cx="11112500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X-ray fluorescence measurements for Pu accountancy in Spent Nuclear Fuel using hard X-ray reflective optics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lvl="1" algn="ctr"/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Jaime Ruz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1,2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M-A Descalle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K. Schmitt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J.M. Sharp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and K. Ziock</a:t>
            </a:r>
            <a:r>
              <a:rPr lang="en-US" sz="1600" u="sng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</a:p>
          <a:p>
            <a:pPr lvl="1" algn="ctr"/>
            <a:endParaRPr lang="en-US" sz="2000" i="1" baseline="30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ctr"/>
            <a:r>
              <a:rPr lang="en-US" sz="1400" i="1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Centro de Astropartículas y Física de Altas Energías, Zaragoza, Spain</a:t>
            </a:r>
            <a:endParaRPr lang="en-US" sz="10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ctr"/>
            <a:r>
              <a:rPr lang="en-US" sz="1400" i="1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Lawrence Livermore National Laboratory, California, US</a:t>
            </a:r>
          </a:p>
          <a:p>
            <a:pPr lvl="1" algn="ctr"/>
            <a:r>
              <a:rPr lang="en-US" sz="1400" i="1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Oak Ridge National Laboratory, Oak Ridge, Tennessee, 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BE3B3-FD88-4652-92D4-D042727AA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4F2F2"/>
              </a:clrFrom>
              <a:clrTo>
                <a:srgbClr val="F4F2F2">
                  <a:alpha val="0"/>
                </a:srgbClr>
              </a:clrTo>
            </a:clrChange>
          </a:blip>
          <a:srcRect l="18435" t="71028" r="66495" b="17383"/>
          <a:stretch/>
        </p:blipFill>
        <p:spPr>
          <a:xfrm>
            <a:off x="1509860" y="5566939"/>
            <a:ext cx="517760" cy="2239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D2CCFA3-3935-4BA5-8820-0CA1BF789397}"/>
              </a:ext>
            </a:extLst>
          </p:cNvPr>
          <p:cNvGrpSpPr/>
          <p:nvPr/>
        </p:nvGrpSpPr>
        <p:grpSpPr>
          <a:xfrm>
            <a:off x="260404" y="4339997"/>
            <a:ext cx="2711396" cy="1226942"/>
            <a:chOff x="260404" y="4339997"/>
            <a:chExt cx="2711396" cy="12269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0809F8-EE37-4B18-B2FD-EE9CB912E7DD}"/>
                </a:ext>
              </a:extLst>
            </p:cNvPr>
            <p:cNvGrpSpPr/>
            <p:nvPr/>
          </p:nvGrpSpPr>
          <p:grpSpPr>
            <a:xfrm>
              <a:off x="838950" y="4339997"/>
              <a:ext cx="1865376" cy="1226942"/>
              <a:chOff x="829623" y="4327465"/>
              <a:chExt cx="1865376" cy="122694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63AFC8-A09F-48A2-971D-362EB748FC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85737" y="4327465"/>
                <a:ext cx="961531" cy="368437"/>
              </a:xfrm>
              <a:prstGeom prst="rect">
                <a:avLst/>
              </a:prstGeom>
            </p:spPr>
          </p:pic>
          <p:pic>
            <p:nvPicPr>
              <p:cNvPr id="13" name="Picture 12" descr="LLNL_Logo_WHT-LRG.png">
                <a:extLst>
                  <a:ext uri="{FF2B5EF4-FFF2-40B4-BE49-F238E27FC236}">
                    <a16:creationId xmlns:a16="http://schemas.microsoft.com/office/drawing/2014/main" id="{BFEB5EAF-63E3-4151-A87C-CB57F8C6BF6C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623" y="4589462"/>
                <a:ext cx="1865376" cy="31467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DCC8952-EF15-4296-8A4E-254E97712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126" t="12090" r="72112" b="78793"/>
              <a:stretch/>
            </p:blipFill>
            <p:spPr>
              <a:xfrm>
                <a:off x="920904" y="5008811"/>
                <a:ext cx="1677018" cy="545596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7EAFD7-2B80-46B0-A400-F5261BA79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907" b="17705"/>
            <a:stretch/>
          </p:blipFill>
          <p:spPr>
            <a:xfrm>
              <a:off x="260404" y="4707352"/>
              <a:ext cx="2711396" cy="25896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0E9CC21-4980-C14B-46A3-19D9E0F6617A}"/>
              </a:ext>
            </a:extLst>
          </p:cNvPr>
          <p:cNvSpPr txBox="1"/>
          <p:nvPr/>
        </p:nvSpPr>
        <p:spPr>
          <a:xfrm>
            <a:off x="539561" y="112488"/>
            <a:ext cx="11112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</a:rPr>
              <a:t>X-ray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DEtector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</a:rPr>
              <a:t> Technologies for Physics. XDEP 2024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49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7F13D-9DEA-4CED-B924-8ABA62C0E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134" y="4037309"/>
            <a:ext cx="1565329" cy="157078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021BE6F-8BB4-4CA9-A121-F917B166B42C}"/>
              </a:ext>
            </a:extLst>
          </p:cNvPr>
          <p:cNvSpPr txBox="1"/>
          <p:nvPr/>
        </p:nvSpPr>
        <p:spPr>
          <a:xfrm>
            <a:off x="345177" y="3864194"/>
            <a:ext cx="95275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etailed laboratory-based campaign conducted at the Irradiated Fuels Examination Laboratory (IFEL) at Oak Ridge National Laboratory.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reflective optics were mounted downstream from the 30-inch-long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lead collimator with an opening of 5mm x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69.85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mm centered on the fuel rod. The 76-cm-long lead collimator was installed in the hot-cell port. An extra collimator with variable aperture was set between the optics and the lead collimation to minimize flux reaching the experimental setup. We also made use of a direct beam stop just in front of our detector.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Several spent fuel rod samples were investigated.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0868274-8189-4992-A31F-5AEE30D6AC39}"/>
              </a:ext>
            </a:extLst>
          </p:cNvPr>
          <p:cNvSpPr txBox="1"/>
          <p:nvPr/>
        </p:nvSpPr>
        <p:spPr>
          <a:xfrm>
            <a:off x="9872771" y="5715084"/>
            <a:ext cx="1974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Hot Cell Port </a:t>
            </a:r>
          </a:p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lead collimator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5DF6CC-DD03-4232-A1E4-61E6B8582D4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FBBACF8-A91B-461E-8493-7A22658BE18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907EC3E5-2261-4B10-90AF-5E54EBFD5FE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9/30</a:t>
              </a: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383C3848-09FD-4F94-92A8-FB3D5EEA48B9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393375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AA9EAE8-F851-4DF5-999F-D10DB0A35A1A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3C2754-AA2B-4784-8804-09BF8EDD9A10}"/>
              </a:ext>
            </a:extLst>
          </p:cNvPr>
          <p:cNvGrpSpPr/>
          <p:nvPr/>
        </p:nvGrpSpPr>
        <p:grpSpPr>
          <a:xfrm>
            <a:off x="1182334" y="548398"/>
            <a:ext cx="10405435" cy="3370363"/>
            <a:chOff x="1182334" y="488576"/>
            <a:chExt cx="10405435" cy="3370363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13AF6C4-270D-49BF-845A-14D86EFA6883}"/>
                </a:ext>
              </a:extLst>
            </p:cNvPr>
            <p:cNvSpPr/>
            <p:nvPr/>
          </p:nvSpPr>
          <p:spPr>
            <a:xfrm rot="16200000">
              <a:off x="6917894" y="-1470695"/>
              <a:ext cx="646332" cy="7337817"/>
            </a:xfrm>
            <a:prstGeom prst="triangle">
              <a:avLst>
                <a:gd name="adj" fmla="val 49999"/>
              </a:avLst>
            </a:prstGeom>
            <a:solidFill>
              <a:srgbClr val="FF0000">
                <a:alpha val="50196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BD4BB63-E95E-4C9C-9048-8145236CDF5C}"/>
                </a:ext>
              </a:extLst>
            </p:cNvPr>
            <p:cNvGrpSpPr/>
            <p:nvPr/>
          </p:nvGrpSpPr>
          <p:grpSpPr>
            <a:xfrm>
              <a:off x="1182334" y="488576"/>
              <a:ext cx="10405435" cy="3370363"/>
              <a:chOff x="1724773" y="535288"/>
              <a:chExt cx="10405435" cy="33703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F164DBB-11DD-4242-8560-09154E33B712}"/>
                  </a:ext>
                </a:extLst>
              </p:cNvPr>
              <p:cNvSpPr/>
              <p:nvPr/>
            </p:nvSpPr>
            <p:spPr>
              <a:xfrm>
                <a:off x="1922919" y="2110366"/>
                <a:ext cx="215900" cy="24129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-Shape 13">
                <a:extLst>
                  <a:ext uri="{FF2B5EF4-FFF2-40B4-BE49-F238E27FC236}">
                    <a16:creationId xmlns:a16="http://schemas.microsoft.com/office/drawing/2014/main" id="{8C2F5C38-93EF-4CBE-8411-F761AF3D28BD}"/>
                  </a:ext>
                </a:extLst>
              </p:cNvPr>
              <p:cNvSpPr/>
              <p:nvPr/>
            </p:nvSpPr>
            <p:spPr>
              <a:xfrm>
                <a:off x="2614312" y="2314376"/>
                <a:ext cx="2133600" cy="738661"/>
              </a:xfrm>
              <a:prstGeom prst="corner">
                <a:avLst>
                  <a:gd name="adj1" fmla="val 50000"/>
                  <a:gd name="adj2" fmla="val 231695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L-Shape 15" descr="Collimator">
                <a:extLst>
                  <a:ext uri="{FF2B5EF4-FFF2-40B4-BE49-F238E27FC236}">
                    <a16:creationId xmlns:a16="http://schemas.microsoft.com/office/drawing/2014/main" id="{623B3F90-AEB4-4AA4-A3A0-1555056EA9E2}"/>
                  </a:ext>
                </a:extLst>
              </p:cNvPr>
              <p:cNvSpPr/>
              <p:nvPr/>
            </p:nvSpPr>
            <p:spPr>
              <a:xfrm flipV="1">
                <a:off x="2611492" y="1366908"/>
                <a:ext cx="2133600" cy="792904"/>
              </a:xfrm>
              <a:prstGeom prst="corner">
                <a:avLst>
                  <a:gd name="adj1" fmla="val 55882"/>
                  <a:gd name="adj2" fmla="val 217799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3E4D2E-65A8-4276-8FD3-25388301CB12}"/>
                  </a:ext>
                </a:extLst>
              </p:cNvPr>
              <p:cNvSpPr/>
              <p:nvPr/>
            </p:nvSpPr>
            <p:spPr>
              <a:xfrm rot="21106984" flipV="1">
                <a:off x="6061231" y="2208917"/>
                <a:ext cx="1569365" cy="508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065DEF-A7E5-4581-A6E6-872C7CCA65F0}"/>
                  </a:ext>
                </a:extLst>
              </p:cNvPr>
              <p:cNvSpPr/>
              <p:nvPr/>
            </p:nvSpPr>
            <p:spPr>
              <a:xfrm>
                <a:off x="11451608" y="535288"/>
                <a:ext cx="228600" cy="25374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6D95F3C-348A-4099-AB68-42307630F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9413" y="3457198"/>
                <a:ext cx="4126208" cy="0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DF8B7E8-D007-4F51-BA0D-5EF47C689F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3432766"/>
                <a:ext cx="1544664" cy="10441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2A91372-1AD6-4E97-90DD-CD5E3350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0664" y="3432766"/>
                <a:ext cx="848761" cy="0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EF3287-B376-4DC5-A82C-8B2E92DBBCF8}"/>
                  </a:ext>
                </a:extLst>
              </p:cNvPr>
              <p:cNvSpPr txBox="1"/>
              <p:nvPr/>
            </p:nvSpPr>
            <p:spPr>
              <a:xfrm>
                <a:off x="3609014" y="3462208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1.5 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7570EE7-A014-4ED4-A1FD-5EEA275DD386}"/>
                  </a:ext>
                </a:extLst>
              </p:cNvPr>
              <p:cNvSpPr txBox="1"/>
              <p:nvPr/>
            </p:nvSpPr>
            <p:spPr>
              <a:xfrm>
                <a:off x="6189368" y="3445465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15 cm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B8C097-0E0A-4FCE-B9AF-4AEA81464978}"/>
                  </a:ext>
                </a:extLst>
              </p:cNvPr>
              <p:cNvSpPr txBox="1"/>
              <p:nvPr/>
            </p:nvSpPr>
            <p:spPr>
              <a:xfrm>
                <a:off x="7317895" y="3444954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7.5 cm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9C6567B-6FB8-4272-8F48-5F010B2EF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089553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6E0202-1041-408F-A34E-98A2D1BFC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0664" y="3092695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70F6978-0D4C-4CCA-BC11-03EB524A98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1277" y="3112655"/>
                <a:ext cx="0" cy="3797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A0394A1-443B-49D4-90DA-0B76CA3563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3488" y="3111998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F38C471-F2CA-471B-BDA8-EC2C85FF1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1280" y="3428006"/>
                <a:ext cx="1544664" cy="10441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1EE028-AA42-4716-A726-1701F897B2D9}"/>
                  </a:ext>
                </a:extLst>
              </p:cNvPr>
              <p:cNvSpPr txBox="1"/>
              <p:nvPr/>
            </p:nvSpPr>
            <p:spPr>
              <a:xfrm>
                <a:off x="8615016" y="3437986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15 cm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2AD9B13-B052-4024-8FE6-0CA1B57AEB77}"/>
                  </a:ext>
                </a:extLst>
              </p:cNvPr>
              <p:cNvSpPr/>
              <p:nvPr/>
            </p:nvSpPr>
            <p:spPr>
              <a:xfrm>
                <a:off x="5174343" y="1600708"/>
                <a:ext cx="577204" cy="55985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66397D5-4AB3-4ACF-A2D2-E2F2D4E32958}"/>
                  </a:ext>
                </a:extLst>
              </p:cNvPr>
              <p:cNvSpPr/>
              <p:nvPr/>
            </p:nvSpPr>
            <p:spPr>
              <a:xfrm>
                <a:off x="5174343" y="2322487"/>
                <a:ext cx="577204" cy="55984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0E66098-1972-4390-AB67-2EF421F4848A}"/>
                  </a:ext>
                </a:extLst>
              </p:cNvPr>
              <p:cNvSpPr/>
              <p:nvPr/>
            </p:nvSpPr>
            <p:spPr>
              <a:xfrm>
                <a:off x="2611491" y="2990828"/>
                <a:ext cx="2133601" cy="3536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0EE4526-FEBE-4E0D-AACF-9F10364FD0E8}"/>
                  </a:ext>
                </a:extLst>
              </p:cNvPr>
              <p:cNvSpPr/>
              <p:nvPr/>
            </p:nvSpPr>
            <p:spPr>
              <a:xfrm>
                <a:off x="2611491" y="1006261"/>
                <a:ext cx="2133601" cy="3536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6D98D8F-0728-4AE9-A7C4-6CBC2F70DFA4}"/>
                  </a:ext>
                </a:extLst>
              </p:cNvPr>
              <p:cNvSpPr txBox="1"/>
              <p:nvPr/>
            </p:nvSpPr>
            <p:spPr>
              <a:xfrm>
                <a:off x="1724773" y="2360540"/>
                <a:ext cx="6121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Fuel Rod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37193F-F8C8-4BA9-AE07-EBC00676BE6E}"/>
                  </a:ext>
                </a:extLst>
              </p:cNvPr>
              <p:cNvSpPr txBox="1"/>
              <p:nvPr/>
            </p:nvSpPr>
            <p:spPr>
              <a:xfrm>
                <a:off x="2885598" y="2369669"/>
                <a:ext cx="15763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Collimator</a:t>
                </a:r>
              </a:p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Lead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F2C204F-E901-45C0-B08B-E62F8A70F74D}"/>
                  </a:ext>
                </a:extLst>
              </p:cNvPr>
              <p:cNvSpPr txBox="1"/>
              <p:nvPr/>
            </p:nvSpPr>
            <p:spPr>
              <a:xfrm>
                <a:off x="2893823" y="1449546"/>
                <a:ext cx="15745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Collimator</a:t>
                </a:r>
              </a:p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Lead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7919846-A9C8-4316-945C-DA616E763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711" y="2152637"/>
                <a:ext cx="848761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9BC9F68-B72D-4B25-B027-D9BC2A2A3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711" y="2314376"/>
                <a:ext cx="848761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65DB457-4D01-44D7-A3DF-10AFE14E7A6D}"/>
                  </a:ext>
                </a:extLst>
              </p:cNvPr>
              <p:cNvSpPr txBox="1"/>
              <p:nvPr/>
            </p:nvSpPr>
            <p:spPr>
              <a:xfrm>
                <a:off x="4690613" y="887540"/>
                <a:ext cx="15446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Tungsten</a:t>
                </a:r>
              </a:p>
              <a:p>
                <a:pPr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Slit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F14E00E-8622-481E-8FD6-8094562A2E9A}"/>
                  </a:ext>
                </a:extLst>
              </p:cNvPr>
              <p:cNvSpPr txBox="1"/>
              <p:nvPr/>
            </p:nvSpPr>
            <p:spPr>
              <a:xfrm>
                <a:off x="5931099" y="1311540"/>
                <a:ext cx="1869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First Mirror [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ε,A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F46CD6A-6711-47C5-8CAF-00C1103EBA4B}"/>
                  </a:ext>
                </a:extLst>
              </p:cNvPr>
              <p:cNvCxnSpPr>
                <a:cxnSpLocks/>
                <a:stCxn id="76" idx="2"/>
              </p:cNvCxnSpPr>
              <p:nvPr/>
            </p:nvCxnSpPr>
            <p:spPr>
              <a:xfrm>
                <a:off x="6865723" y="1680872"/>
                <a:ext cx="0" cy="357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0BCE0E4-8D39-4392-A8FB-6DB4FDF9AF8D}"/>
                  </a:ext>
                </a:extLst>
              </p:cNvPr>
              <p:cNvSpPr txBox="1"/>
              <p:nvPr/>
            </p:nvSpPr>
            <p:spPr>
              <a:xfrm>
                <a:off x="11001607" y="3259320"/>
                <a:ext cx="1128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Detector</a:t>
                </a:r>
              </a:p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Plane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968B6D6C-44F0-4AB5-882B-7A33A838A696}"/>
                  </a:ext>
                </a:extLst>
              </p:cNvPr>
              <p:cNvCxnSpPr>
                <a:cxnSpLocks/>
                <a:stCxn id="17" idx="2"/>
                <a:endCxn id="49" idx="2"/>
              </p:cNvCxnSpPr>
              <p:nvPr/>
            </p:nvCxnSpPr>
            <p:spPr>
              <a:xfrm flipV="1">
                <a:off x="6842277" y="1648398"/>
                <a:ext cx="2393662" cy="5607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40D968A-E624-634F-91F0-0B495AC054DE}"/>
                </a:ext>
              </a:extLst>
            </p:cNvPr>
            <p:cNvSpPr/>
            <p:nvPr/>
          </p:nvSpPr>
          <p:spPr>
            <a:xfrm>
              <a:off x="9507013" y="1791720"/>
              <a:ext cx="849675" cy="8598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7500AC7-18B8-6648-8028-C38FE1FA57D9}"/>
                </a:ext>
              </a:extLst>
            </p:cNvPr>
            <p:cNvSpPr txBox="1"/>
            <p:nvPr/>
          </p:nvSpPr>
          <p:spPr>
            <a:xfrm>
              <a:off x="9382577" y="1745203"/>
              <a:ext cx="1135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Direct </a:t>
              </a:r>
            </a:p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beam stopper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611E3F9-228A-4EF2-8994-383A7F5204F4}"/>
                </a:ext>
              </a:extLst>
            </p:cNvPr>
            <p:cNvSpPr/>
            <p:nvPr/>
          </p:nvSpPr>
          <p:spPr>
            <a:xfrm rot="20437386" flipV="1">
              <a:off x="7909746" y="1600391"/>
              <a:ext cx="1582675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CF7E715-6A4B-49A9-9FD8-5568C2C75CF1}"/>
              </a:ext>
            </a:extLst>
          </p:cNvPr>
          <p:cNvCxnSpPr>
            <a:cxnSpLocks/>
          </p:cNvCxnSpPr>
          <p:nvPr/>
        </p:nvCxnSpPr>
        <p:spPr>
          <a:xfrm flipV="1">
            <a:off x="8684954" y="611778"/>
            <a:ext cx="2212849" cy="1032638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9F9B537-378E-44EE-8CC1-A9A5CC81A221}"/>
              </a:ext>
            </a:extLst>
          </p:cNvPr>
          <p:cNvSpPr txBox="1"/>
          <p:nvPr/>
        </p:nvSpPr>
        <p:spPr>
          <a:xfrm>
            <a:off x="7540631" y="845066"/>
            <a:ext cx="221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Second Mirror  [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ε,A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C4EB163-7C08-4E39-B723-F31F7A07B578}"/>
              </a:ext>
            </a:extLst>
          </p:cNvPr>
          <p:cNvCxnSpPr>
            <a:cxnSpLocks/>
          </p:cNvCxnSpPr>
          <p:nvPr/>
        </p:nvCxnSpPr>
        <p:spPr>
          <a:xfrm>
            <a:off x="8637512" y="1223196"/>
            <a:ext cx="0" cy="299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82824E-2EA7-45CD-8652-3AA3288CAE2F}"/>
              </a:ext>
            </a:extLst>
          </p:cNvPr>
          <p:cNvSpPr txBox="1"/>
          <p:nvPr/>
        </p:nvSpPr>
        <p:spPr>
          <a:xfrm>
            <a:off x="6315260" y="5820293"/>
            <a:ext cx="261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≃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ε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·A</a:t>
            </a:r>
            <a:endParaRPr lang="en-US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F4659D4-8FE0-4C6E-AC75-7EB70D944646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02692B-85B6-48BB-9CEC-B1774D84A4C7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Configuration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5D9B-B23D-226F-AB14-3F1F52FD9FB1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6959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E77624-4D15-40A3-B5D8-05A6F82E99D7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B97E31-7FCC-4725-BA8C-F659C59A9005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DEAAF4-09D9-41E3-91DB-AD54303D445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F693C22-5476-4610-AC26-C52220B088C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329988" y="6451256"/>
              <a:ext cx="789344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10/30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D87E99-4AF6-438A-B043-D7213A5AA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3" y="1483346"/>
            <a:ext cx="5391340" cy="404350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CF3F8C5-2255-417E-97CF-B6728521608E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393375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46A2AD-F503-4367-8121-AABDBD6C3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98" y="1492908"/>
            <a:ext cx="5391339" cy="405306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B33AAAF-C194-4995-9448-A070B45AE74E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5009C-ABAC-3058-0BD1-6E81BC25037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73136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55B95-C076-4AF9-A3A5-5101A0D278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04" t="5471" r="2235" b="4331"/>
          <a:stretch/>
        </p:blipFill>
        <p:spPr>
          <a:xfrm>
            <a:off x="5686808" y="1406108"/>
            <a:ext cx="1882739" cy="1823996"/>
          </a:xfrm>
          <a:prstGeom prst="rect">
            <a:avLst/>
          </a:prstGeom>
        </p:spPr>
      </p:pic>
      <p:sp>
        <p:nvSpPr>
          <p:cNvPr id="6" name="AutoShape 3">
            <a:extLst>
              <a:ext uri="{FF2B5EF4-FFF2-40B4-BE49-F238E27FC236}">
                <a16:creationId xmlns:a16="http://schemas.microsoft.com/office/drawing/2014/main" id="{9B9A7514-3656-44BD-A389-420642C5BD4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553201" y="576344"/>
            <a:ext cx="5200649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7C4F1-215A-4C6A-92EF-9D578E66CDD8}"/>
              </a:ext>
            </a:extLst>
          </p:cNvPr>
          <p:cNvSpPr txBox="1"/>
          <p:nvPr/>
        </p:nvSpPr>
        <p:spPr>
          <a:xfrm>
            <a:off x="346293" y="1112025"/>
            <a:ext cx="47897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 locate the reflected beam from the two-mirror reflective optic a </a:t>
            </a:r>
            <a:r>
              <a:rPr lang="en-US" sz="1800" b="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GeG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detector was used. Unfortunately, its energy resolution did not allow for Pu to U ratio estimates due to a nearby Eu line.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5kg cryogenically cooled point contact coaxial High Purity Germanium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HPGe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was used for the purpose of the measurements.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 minimize background in the detector and improve the signal-to-noise ratio, the detectors were enclosed in ~ 5 cm of lead. Sn and Cu layers were included to reduce lead fluorescence.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A99F8-D610-49AE-9409-F02388044632}"/>
              </a:ext>
            </a:extLst>
          </p:cNvPr>
          <p:cNvSpPr txBox="1"/>
          <p:nvPr/>
        </p:nvSpPr>
        <p:spPr>
          <a:xfrm>
            <a:off x="5316706" y="3311932"/>
            <a:ext cx="262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Coaxial Germanium</a:t>
            </a:r>
          </a:p>
        </p:txBody>
      </p:sp>
      <p:pic>
        <p:nvPicPr>
          <p:cNvPr id="17" name="Picture 6" descr="Image result for Gegi Gamma">
            <a:hlinkClick r:id="rId7"/>
            <a:extLst>
              <a:ext uri="{FF2B5EF4-FFF2-40B4-BE49-F238E27FC236}">
                <a16:creationId xmlns:a16="http://schemas.microsoft.com/office/drawing/2014/main" id="{48A56609-3639-4766-8187-A5906E23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77" y="4133831"/>
            <a:ext cx="1818048" cy="12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822839-040E-44EE-958B-501135DFA147}"/>
              </a:ext>
            </a:extLst>
          </p:cNvPr>
          <p:cNvSpPr txBox="1"/>
          <p:nvPr/>
        </p:nvSpPr>
        <p:spPr>
          <a:xfrm>
            <a:off x="5318391" y="5538402"/>
            <a:ext cx="262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GeGi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Detector</a:t>
            </a:r>
          </a:p>
        </p:txBody>
      </p:sp>
      <p:pic>
        <p:nvPicPr>
          <p:cNvPr id="34" name="IMG_1637" descr="IMG_1637">
            <a:hlinkClick r:id="" action="ppaction://media"/>
            <a:extLst>
              <a:ext uri="{FF2B5EF4-FFF2-40B4-BE49-F238E27FC236}">
                <a16:creationId xmlns:a16="http://schemas.microsoft.com/office/drawing/2014/main" id="{4EBA96B2-F43E-471B-A843-4DB9FB9136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t="19460"/>
          <a:stretch/>
        </p:blipFill>
        <p:spPr>
          <a:xfrm>
            <a:off x="8126969" y="944011"/>
            <a:ext cx="3472425" cy="496372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F73A8AF-696D-4710-9DA5-F4B003898A4A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2CF78-86A0-4F7A-80B9-2E7433713C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4F4029EF-8103-4F59-A52E-56C14BDEDA7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408735" y="6451256"/>
              <a:ext cx="710597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11/30</a:t>
              </a: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53646B1-68C4-439E-BE75-67D143DA4511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2FE9EE-5D21-4B28-8BF4-0150057813EF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88B2196-D9C7-4F21-B506-C8FFBFC442E2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9EE1F-658E-E105-3874-6CAF38F4DBCA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9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B9A7514-3656-44BD-A389-420642C5BD4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553201" y="576344"/>
            <a:ext cx="5200649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AE95239-5947-4EEB-96CA-5843AF446DD4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DD5530-B4F1-43AE-988B-5012A22A8A35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30C1C34-9B8E-4A14-9E45-875F7B78F838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Detectors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29506D-1460-451E-B5E6-3DABCC2A588A}"/>
              </a:ext>
            </a:extLst>
          </p:cNvPr>
          <p:cNvSpPr txBox="1"/>
          <p:nvPr/>
        </p:nvSpPr>
        <p:spPr>
          <a:xfrm>
            <a:off x="558322" y="3756657"/>
            <a:ext cx="47897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Efficiency simulations were carried out for the inverted coaxial detector using Geant4. We took measurements with a Ba-133 source to constrain the simulations. We characterize a dead layer of 0.565 ± 0.02 mm thick and efficiency curves for the coaxial germanium detector.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5038ED-1FA7-4D38-9010-3F56FECB9DE3}"/>
              </a:ext>
            </a:extLst>
          </p:cNvPr>
          <p:cNvGrpSpPr/>
          <p:nvPr/>
        </p:nvGrpSpPr>
        <p:grpSpPr>
          <a:xfrm>
            <a:off x="8738224" y="1044478"/>
            <a:ext cx="3240910" cy="4930681"/>
            <a:chOff x="8874959" y="685553"/>
            <a:chExt cx="3240910" cy="4930681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8B4135E8-6D9C-402D-B586-48598D2C2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4959" y="2733598"/>
              <a:ext cx="3240910" cy="24306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8DB764-76AD-4627-9C42-CC40CE8DBE6D}"/>
                </a:ext>
              </a:extLst>
            </p:cNvPr>
            <p:cNvSpPr txBox="1"/>
            <p:nvPr/>
          </p:nvSpPr>
          <p:spPr>
            <a:xfrm>
              <a:off x="9246197" y="5093014"/>
              <a:ext cx="2622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Coax dead layer (top) and efficiency curve (bottom)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594E81-1416-4B98-B570-FD385DBB5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1" t="7301"/>
            <a:stretch/>
          </p:blipFill>
          <p:spPr>
            <a:xfrm>
              <a:off x="9018817" y="685553"/>
              <a:ext cx="3055745" cy="222136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7004E86-753B-4E86-97FE-CA0A53A51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185" t="10620" r="7029"/>
          <a:stretch/>
        </p:blipFill>
        <p:spPr>
          <a:xfrm>
            <a:off x="5989080" y="3515690"/>
            <a:ext cx="2136530" cy="19064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23F25C-C423-4A90-B5FA-7383CBA2EBE5}"/>
              </a:ext>
            </a:extLst>
          </p:cNvPr>
          <p:cNvSpPr txBox="1"/>
          <p:nvPr/>
        </p:nvSpPr>
        <p:spPr>
          <a:xfrm>
            <a:off x="5702942" y="2996799"/>
            <a:ext cx="262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Coaxial Germanium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999EC92-0C4F-48CE-A8BA-F32879BA2F13}"/>
              </a:ext>
            </a:extLst>
          </p:cNvPr>
          <p:cNvSpPr txBox="1">
            <a:spLocks/>
          </p:cNvSpPr>
          <p:nvPr/>
        </p:nvSpPr>
        <p:spPr bwMode="auto">
          <a:xfrm>
            <a:off x="1302661" y="2871383"/>
            <a:ext cx="3195130" cy="114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Collimated </a:t>
            </a:r>
            <a:r>
              <a:rPr lang="en-US" sz="1400" i="1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133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Ba source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623 eV FWHM @ 81 keV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DBD28A-3A83-43B1-91D3-9125FBCA83F9}"/>
              </a:ext>
            </a:extLst>
          </p:cNvPr>
          <p:cNvSpPr txBox="1"/>
          <p:nvPr/>
        </p:nvSpPr>
        <p:spPr>
          <a:xfrm>
            <a:off x="558322" y="1606084"/>
            <a:ext cx="47897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cryogenically cooled point contact coaxial Hyper pure Germanium with rated FWHM of 700eV at 100keV was used for the purpose of the measurements.</a:t>
            </a:r>
            <a:r>
              <a:rPr lang="en-US" dirty="0">
                <a:latin typeface="+mj-lt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DDCB33-7698-4621-AF4A-1809B28D9CC0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368B97-3DC2-4847-87D6-3F1302EAD2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F1464CE8-0FB5-4C9E-811C-7F95AFF08E6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12/30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DC79595D-757C-449D-8985-F879DC264BA2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3918D-D4F9-D1B2-6680-81C63FD03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9"/>
          <a:stretch/>
        </p:blipFill>
        <p:spPr>
          <a:xfrm>
            <a:off x="5559443" y="986091"/>
            <a:ext cx="2768547" cy="1885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1D49E8-F357-48D3-7F7E-9597D22CD6D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5404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4F1735-2B67-4787-87A1-998EAB2F155B}"/>
              </a:ext>
            </a:extLst>
          </p:cNvPr>
          <p:cNvGrpSpPr/>
          <p:nvPr/>
        </p:nvGrpSpPr>
        <p:grpSpPr>
          <a:xfrm>
            <a:off x="4809828" y="1354834"/>
            <a:ext cx="7106124" cy="3833509"/>
            <a:chOff x="4819827" y="2326570"/>
            <a:chExt cx="7106124" cy="38335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18AA1-B268-43D3-AD28-5DAA50A06CF4}"/>
                </a:ext>
              </a:extLst>
            </p:cNvPr>
            <p:cNvGrpSpPr/>
            <p:nvPr/>
          </p:nvGrpSpPr>
          <p:grpSpPr>
            <a:xfrm>
              <a:off x="4819827" y="3067940"/>
              <a:ext cx="3988453" cy="1192024"/>
              <a:chOff x="7182378" y="16674246"/>
              <a:chExt cx="15900401" cy="720090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9C096C5-FC71-4399-B3C6-D0B98E1CC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82378" y="16674246"/>
                <a:ext cx="15900401" cy="720090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A8B72F-14C1-45F6-847D-4BEBD449B641}"/>
                  </a:ext>
                </a:extLst>
              </p:cNvPr>
              <p:cNvSpPr/>
              <p:nvPr/>
            </p:nvSpPr>
            <p:spPr>
              <a:xfrm rot="736015">
                <a:off x="19950447" y="21187117"/>
                <a:ext cx="2516282" cy="796343"/>
              </a:xfrm>
              <a:prstGeom prst="rect">
                <a:avLst/>
              </a:prstGeom>
              <a:solidFill>
                <a:schemeClr val="bg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2F78F2-50F4-4099-8DD3-B74CBEDFF881}"/>
                </a:ext>
              </a:extLst>
            </p:cNvPr>
            <p:cNvSpPr txBox="1"/>
            <p:nvPr/>
          </p:nvSpPr>
          <p:spPr>
            <a:xfrm>
              <a:off x="4838011" y="2820975"/>
              <a:ext cx="1663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/>
                </a:rPr>
                <a:t>MOX fuel rod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BE4B959-00DF-4822-B0F9-9AFD7F949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259" b="4363"/>
            <a:stretch/>
          </p:blipFill>
          <p:spPr>
            <a:xfrm rot="890373">
              <a:off x="9011939" y="3261092"/>
              <a:ext cx="1554909" cy="15766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7EFEA8B-6E19-43EF-AB7B-811ED95D4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0"/>
            <a:stretch/>
          </p:blipFill>
          <p:spPr>
            <a:xfrm flipH="1">
              <a:off x="10511239" y="4910475"/>
              <a:ext cx="1414712" cy="124960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E6BC2E-687C-4A82-8C0B-AC0D9856A3B3}"/>
                </a:ext>
              </a:extLst>
            </p:cNvPr>
            <p:cNvSpPr/>
            <p:nvPr/>
          </p:nvSpPr>
          <p:spPr bwMode="auto">
            <a:xfrm rot="1009243">
              <a:off x="10749241" y="4089381"/>
              <a:ext cx="930795" cy="3742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Detector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041A37D-2DA5-4CDD-819C-46ACD18C52DD}"/>
                </a:ext>
              </a:extLst>
            </p:cNvPr>
            <p:cNvCxnSpPr>
              <a:cxnSpLocks/>
            </p:cNvCxnSpPr>
            <p:nvPr/>
          </p:nvCxnSpPr>
          <p:spPr>
            <a:xfrm>
              <a:off x="8871438" y="3962712"/>
              <a:ext cx="1248843" cy="8669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6A18F5-E394-442B-A0C4-12D3DF83419B}"/>
                </a:ext>
              </a:extLst>
            </p:cNvPr>
            <p:cNvSpPr txBox="1"/>
            <p:nvPr/>
          </p:nvSpPr>
          <p:spPr>
            <a:xfrm>
              <a:off x="9907883" y="2326570"/>
              <a:ext cx="1932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/>
                </a:rPr>
                <a:t>Experimental bay</a:t>
              </a:r>
            </a:p>
          </p:txBody>
        </p:sp>
        <p:pic>
          <p:nvPicPr>
            <p:cNvPr id="45" name="Picture 44" descr="coll.pdf">
              <a:extLst>
                <a:ext uri="{FF2B5EF4-FFF2-40B4-BE49-F238E27FC236}">
                  <a16:creationId xmlns:a16="http://schemas.microsoft.com/office/drawing/2014/main" id="{CD034845-B0FC-4AA9-A1B9-15BA9E4E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523" y="4208920"/>
              <a:ext cx="946448" cy="94250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B70155-07D4-41B0-92A5-28C31C80650E}"/>
                </a:ext>
              </a:extLst>
            </p:cNvPr>
            <p:cNvSpPr txBox="1"/>
            <p:nvPr/>
          </p:nvSpPr>
          <p:spPr>
            <a:xfrm>
              <a:off x="7132042" y="5179228"/>
              <a:ext cx="1066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/>
                </a:rPr>
                <a:t>In-wall Collimator</a:t>
              </a:r>
            </a:p>
          </p:txBody>
        </p:sp>
      </p:grpSp>
      <p:sp>
        <p:nvSpPr>
          <p:cNvPr id="6" name="AutoShape 3">
            <a:extLst>
              <a:ext uri="{FF2B5EF4-FFF2-40B4-BE49-F238E27FC236}">
                <a16:creationId xmlns:a16="http://schemas.microsoft.com/office/drawing/2014/main" id="{9B9A7514-3656-44BD-A389-420642C5BD4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548527" y="565714"/>
            <a:ext cx="5200649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AE95239-5947-4EEB-96CA-5843AF446DD4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Measurement campaign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DD5530-B4F1-43AE-988B-5012A22A8A35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C713BE-BA5D-470E-A65A-B8F97A0E40DD}"/>
              </a:ext>
            </a:extLst>
          </p:cNvPr>
          <p:cNvSpPr txBox="1">
            <a:spLocks/>
          </p:cNvSpPr>
          <p:nvPr/>
        </p:nvSpPr>
        <p:spPr>
          <a:xfrm>
            <a:off x="362099" y="1410811"/>
            <a:ext cx="10972800" cy="4514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Ray-trace simulations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Measurements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Direct beam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Single reflection using M1(</a:t>
            </a:r>
            <a:r>
              <a:rPr lang="el-GR" dirty="0">
                <a:solidFill>
                  <a:srgbClr val="0F4F97"/>
                </a:solidFill>
                <a:latin typeface="+mj-lt"/>
              </a:rPr>
              <a:t>θ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MOX Center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Improving s/n ratio by means of shielding 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Two reflections using  M1 (</a:t>
            </a:r>
            <a:r>
              <a:rPr lang="el-GR" dirty="0">
                <a:solidFill>
                  <a:srgbClr val="0F4F97"/>
                </a:solidFill>
                <a:latin typeface="+mj-lt"/>
              </a:rPr>
              <a:t>θ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 &amp; M2 (3</a:t>
            </a:r>
            <a:r>
              <a:rPr lang="el-GR" dirty="0">
                <a:solidFill>
                  <a:srgbClr val="0F4F97"/>
                </a:solidFill>
                <a:latin typeface="+mj-lt"/>
              </a:rPr>
              <a:t>θ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MOX Center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F4F97"/>
                </a:solidFill>
                <a:latin typeface="+mj-lt"/>
              </a:rPr>
              <a:t>Uk</a:t>
            </a:r>
            <a:r>
              <a:rPr lang="el-GR" dirty="0">
                <a:solidFill>
                  <a:srgbClr val="0F4F97"/>
                </a:solidFill>
                <a:latin typeface="+mj-lt"/>
                <a:ea typeface="Cambria" panose="02040503050406030204" pitchFamily="18" charset="0"/>
              </a:rPr>
              <a:t>α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1 and </a:t>
            </a:r>
            <a:r>
              <a:rPr lang="en-US" dirty="0" err="1">
                <a:solidFill>
                  <a:srgbClr val="0F4F97"/>
                </a:solidFill>
                <a:latin typeface="+mj-lt"/>
              </a:rPr>
              <a:t>Uk</a:t>
            </a:r>
            <a:r>
              <a:rPr lang="el-GR" dirty="0">
                <a:solidFill>
                  <a:srgbClr val="0F4F97"/>
                </a:solidFill>
                <a:latin typeface="+mj-lt"/>
                <a:ea typeface="Cambria" panose="02040503050406030204" pitchFamily="18" charset="0"/>
              </a:rPr>
              <a:t>α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2 rock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Single reflection using M1(</a:t>
            </a:r>
            <a:r>
              <a:rPr lang="el-GR" dirty="0">
                <a:solidFill>
                  <a:srgbClr val="0F4F97"/>
                </a:solidFill>
                <a:latin typeface="+mj-lt"/>
              </a:rPr>
              <a:t>θ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 &amp; M2 (</a:t>
            </a:r>
            <a:r>
              <a:rPr lang="el-GR" dirty="0">
                <a:solidFill>
                  <a:srgbClr val="0F4F97"/>
                </a:solidFill>
                <a:latin typeface="+mj-lt"/>
              </a:rPr>
              <a:t>θ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F4F97"/>
                </a:solidFill>
                <a:latin typeface="+mj-lt"/>
              </a:rPr>
              <a:t>MOX Center</a:t>
            </a:r>
          </a:p>
          <a:p>
            <a:pPr marL="1085850" lvl="2" indent="-285750" algn="l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0F4F97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dirty="0">
              <a:solidFill>
                <a:srgbClr val="0F4F97"/>
              </a:solidFill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dirty="0">
              <a:solidFill>
                <a:srgbClr val="0F4F97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A0D084-2149-4155-A6F5-921F7FADB0D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0E38E3-7795-4914-9DBF-FF6CA0D74A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3490F38-F1B1-4F9F-8CD5-5F0A81279C4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17887" y="6451256"/>
              <a:ext cx="674113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13/30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26AABD-DDE4-4BC4-BC7F-C5854979F918}"/>
              </a:ext>
            </a:extLst>
          </p:cNvPr>
          <p:cNvCxnSpPr>
            <a:cxnSpLocks/>
          </p:cNvCxnSpPr>
          <p:nvPr/>
        </p:nvCxnSpPr>
        <p:spPr>
          <a:xfrm>
            <a:off x="4785615" y="2265395"/>
            <a:ext cx="4056875" cy="72918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E4AFA20-A3E1-4183-AED5-C84631DE5759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B35049-0465-7B6A-5CC1-8FB9BFDAE682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23861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14DA-9C04-AE44-5307-B0E38735D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328FCE-AACC-26D2-9691-DBD7ECC04D4C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Ray-trace simulations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B11C70-9D4F-9CC1-D070-D2A5991DBCFB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50609C7-9CE0-36A6-BACB-0251823C46AF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69B661-CCE8-BDE3-A173-81B6AED8880A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2AD0AE-470B-FBD4-7384-E512B17A79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D8F7F9A-82DE-C181-47FF-5D2F85CFBE9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14/30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13F2F68A-25A5-A2A9-2378-8BE41447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94" y="673081"/>
            <a:ext cx="10972800" cy="4953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2D ray-tracing simulations enabled cross-checking of observables and guided adjustments in real-time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9574DC-08D1-77CA-88E6-E83238A01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803210" y="2206809"/>
            <a:ext cx="5981148" cy="3612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452D6A-674F-1402-3D84-9D538CE6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684" y="3616581"/>
            <a:ext cx="3608110" cy="244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162298-2708-8D5E-F70D-D556D49BF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40"/>
          <a:stretch/>
        </p:blipFill>
        <p:spPr>
          <a:xfrm>
            <a:off x="8068684" y="1523498"/>
            <a:ext cx="3608110" cy="22800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88D314-BB2E-49AC-9A26-DA5A9DB3FFC6}"/>
              </a:ext>
            </a:extLst>
          </p:cNvPr>
          <p:cNvCxnSpPr>
            <a:cxnSpLocks/>
          </p:cNvCxnSpPr>
          <p:nvPr/>
        </p:nvCxnSpPr>
        <p:spPr>
          <a:xfrm>
            <a:off x="9366191" y="2306393"/>
            <a:ext cx="0" cy="71426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87FE3F6-7130-D5E4-C5AF-25EFABBC3DB0}"/>
              </a:ext>
            </a:extLst>
          </p:cNvPr>
          <p:cNvSpPr txBox="1"/>
          <p:nvPr/>
        </p:nvSpPr>
        <p:spPr>
          <a:xfrm>
            <a:off x="8962388" y="1979701"/>
            <a:ext cx="807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footprint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E6A823A-130C-EFBC-CA76-2A0E7B879EC3}"/>
              </a:ext>
            </a:extLst>
          </p:cNvPr>
          <p:cNvSpPr txBox="1">
            <a:spLocks/>
          </p:cNvSpPr>
          <p:nvPr/>
        </p:nvSpPr>
        <p:spPr>
          <a:xfrm>
            <a:off x="5655893" y="6253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Single bounce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42649677-9BC1-D2A0-309F-906072A2B1BE}"/>
              </a:ext>
            </a:extLst>
          </p:cNvPr>
          <p:cNvSpPr txBox="1">
            <a:spLocks/>
          </p:cNvSpPr>
          <p:nvPr/>
        </p:nvSpPr>
        <p:spPr>
          <a:xfrm>
            <a:off x="900142" y="1131153"/>
            <a:ext cx="10972800" cy="1187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Emission spectra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Geometry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Reflectivity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Figure of error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BA7A687-059C-3952-5FA9-94CD8F7DC975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88BD0-DD07-B183-094C-906F059501AE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94375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C444E-F6A5-66F9-8A1D-66E2B144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1293E-2D99-6471-6C38-7ABDCFDFD904}"/>
              </a:ext>
            </a:extLst>
          </p:cNvPr>
          <p:cNvSpPr txBox="1"/>
          <p:nvPr/>
        </p:nvSpPr>
        <p:spPr>
          <a:xfrm>
            <a:off x="2857501" y="715963"/>
            <a:ext cx="647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Simulation M1@860arcsec &amp; M2rock. Energy cut 91-100 keV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B0C65D-3EC7-17ED-633B-F61B17A4EC59}"/>
              </a:ext>
            </a:extLst>
          </p:cNvPr>
          <p:cNvGrpSpPr/>
          <p:nvPr/>
        </p:nvGrpSpPr>
        <p:grpSpPr>
          <a:xfrm>
            <a:off x="6047657" y="1164095"/>
            <a:ext cx="5348006" cy="3737597"/>
            <a:chOff x="3532419" y="1856330"/>
            <a:chExt cx="6570465" cy="42674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AA728E-337A-D75A-E5C4-71188F42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532419" y="1856331"/>
              <a:ext cx="6570465" cy="426741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18FAF2-082B-6DAD-59A3-4CE2A05E39BE}"/>
                </a:ext>
              </a:extLst>
            </p:cNvPr>
            <p:cNvGrpSpPr/>
            <p:nvPr/>
          </p:nvGrpSpPr>
          <p:grpSpPr>
            <a:xfrm>
              <a:off x="3532419" y="1856330"/>
              <a:ext cx="6570465" cy="4267416"/>
              <a:chOff x="3009903" y="1856330"/>
              <a:chExt cx="6570465" cy="426741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836BAF-DA46-275C-755F-B0F3BC21AB7B}"/>
                  </a:ext>
                </a:extLst>
              </p:cNvPr>
              <p:cNvGrpSpPr/>
              <p:nvPr/>
            </p:nvGrpSpPr>
            <p:grpSpPr>
              <a:xfrm>
                <a:off x="3009903" y="1856330"/>
                <a:ext cx="6570465" cy="4267416"/>
                <a:chOff x="1485902" y="1195930"/>
                <a:chExt cx="6570465" cy="426741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9FFF04F-B4E5-CAB9-78CA-134CC79F0E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/>
              </p:blipFill>
              <p:spPr>
                <a:xfrm>
                  <a:off x="1485902" y="1195930"/>
                  <a:ext cx="6570465" cy="4267416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1E31729-BE40-475A-A886-7E4D00B8F405}"/>
                    </a:ext>
                  </a:extLst>
                </p:cNvPr>
                <p:cNvSpPr/>
                <p:nvPr/>
              </p:nvSpPr>
              <p:spPr>
                <a:xfrm>
                  <a:off x="5219700" y="1727200"/>
                  <a:ext cx="2108200" cy="1104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912D3F8-9CE9-24CC-217B-3C6704238344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 flipV="1">
                <a:off x="4991100" y="3022600"/>
                <a:ext cx="406400" cy="12407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39248C-F812-E90E-707D-656398B77FA4}"/>
                  </a:ext>
                </a:extLst>
              </p:cNvPr>
              <p:cNvSpPr/>
              <p:nvPr/>
            </p:nvSpPr>
            <p:spPr>
              <a:xfrm>
                <a:off x="3975101" y="2463799"/>
                <a:ext cx="1015999" cy="136574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K</a:t>
                </a:r>
                <a:r>
                  <a:rPr lang="el-GR" sz="1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400" dirty="0"/>
                  <a:t>1</a:t>
                </a:r>
              </a:p>
              <a:p>
                <a:pPr algn="ctr"/>
                <a:r>
                  <a:rPr lang="en-US" sz="1200" dirty="0"/>
                  <a:t>Lower angle because higher energy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B19542-00EB-3818-315B-C867CD90AA0F}"/>
                  </a:ext>
                </a:extLst>
              </p:cNvPr>
              <p:cNvSpPr/>
              <p:nvPr/>
            </p:nvSpPr>
            <p:spPr>
              <a:xfrm>
                <a:off x="7708898" y="2410625"/>
                <a:ext cx="1015999" cy="1365741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K</a:t>
                </a:r>
                <a:r>
                  <a:rPr lang="el-GR" sz="1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400" dirty="0"/>
                  <a:t>2</a:t>
                </a:r>
              </a:p>
              <a:p>
                <a:pPr algn="ctr"/>
                <a:r>
                  <a:rPr lang="en-US" sz="1200" dirty="0"/>
                  <a:t>Higher angle because lower energy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9AED494-C3F5-A750-8CBA-42179B0604A2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7306654" y="3093496"/>
                <a:ext cx="402244" cy="52192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3512A-A640-A047-354C-228017011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4"/>
          <a:stretch/>
        </p:blipFill>
        <p:spPr>
          <a:xfrm>
            <a:off x="811850" y="1403463"/>
            <a:ext cx="4957786" cy="35838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8F3C90C-51BC-62D9-4042-781DA820C452}"/>
              </a:ext>
            </a:extLst>
          </p:cNvPr>
          <p:cNvSpPr txBox="1">
            <a:spLocks/>
          </p:cNvSpPr>
          <p:nvPr/>
        </p:nvSpPr>
        <p:spPr>
          <a:xfrm>
            <a:off x="5655893" y="6253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Double bounce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EFDF60-58EC-FADC-422D-CD876001C481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Ray-trace simulations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392861-6B98-3604-0F32-D24B981A652C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384FB1-4A5B-FDB8-A405-D3732E4CB127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276664-0D11-DF12-82A7-E9A600DD5D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4598DF9E-1383-EF16-84C1-C554A412A57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6694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15/30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59267D-41E1-D4CE-FE9B-26624599FCD3}"/>
              </a:ext>
            </a:extLst>
          </p:cNvPr>
          <p:cNvSpPr txBox="1"/>
          <p:nvPr/>
        </p:nvSpPr>
        <p:spPr>
          <a:xfrm>
            <a:off x="3067984" y="5132526"/>
            <a:ext cx="647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With M1 fix @</a:t>
            </a:r>
            <a:r>
              <a:rPr lang="el-GR" sz="1800" dirty="0">
                <a:solidFill>
                  <a:srgbClr val="0F4F97"/>
                </a:solidFill>
                <a:latin typeface="+mj-lt"/>
              </a:rPr>
              <a:t> 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tilting M2 @ 3</a:t>
            </a:r>
            <a:r>
              <a:rPr lang="el-GR" sz="1800" dirty="0">
                <a:solidFill>
                  <a:srgbClr val="0F4F97"/>
                </a:solidFill>
                <a:latin typeface="+mj-lt"/>
              </a:rPr>
              <a:t> θ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orks as a spectrometer. We can select the energy of the throughput beam.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47B945-E252-F367-F2D1-BE93F88CAF84}"/>
                  </a:ext>
                </a:extLst>
              </p:cNvPr>
              <p:cNvSpPr txBox="1"/>
              <p:nvPr/>
            </p:nvSpPr>
            <p:spPr>
              <a:xfrm>
                <a:off x="5027415" y="5761523"/>
                <a:ext cx="25581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60 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𝑎𝑟𝑐𝑠𝑒𝑐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35CCF4-0F46-4C6D-BC08-96676FF54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415" y="5761523"/>
                <a:ext cx="2558136" cy="276999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4BFD18-D421-1551-D6C4-F353A5C35D3B}"/>
                  </a:ext>
                </a:extLst>
              </p:cNvPr>
              <p:cNvSpPr txBox="1"/>
              <p:nvPr/>
            </p:nvSpPr>
            <p:spPr>
              <a:xfrm>
                <a:off x="5270879" y="6157728"/>
                <a:ext cx="20712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𝑊𝐻𝑀</m:t>
                      </m:r>
                      <m:r>
                        <a:rPr lang="en-US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30 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𝑎𝑟𝑐𝑠𝑒𝑐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57B7BF8-F918-4E0F-86F4-46DBD5D43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879" y="6157728"/>
                <a:ext cx="2071208" cy="276999"/>
              </a:xfrm>
              <a:prstGeom prst="rect">
                <a:avLst/>
              </a:prstGeom>
              <a:blipFill>
                <a:blip r:embed="rId7"/>
                <a:stretch>
                  <a:fillRect l="-2360" r="-118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4AD223-CFAE-A680-AF44-E4873CACCF23}"/>
              </a:ext>
            </a:extLst>
          </p:cNvPr>
          <p:cNvCxnSpPr/>
          <p:nvPr/>
        </p:nvCxnSpPr>
        <p:spPr>
          <a:xfrm>
            <a:off x="7646195" y="5919260"/>
            <a:ext cx="9602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1C33597-1E3B-8051-18AB-F25D7F0765DF}"/>
              </a:ext>
            </a:extLst>
          </p:cNvPr>
          <p:cNvSpPr txBox="1"/>
          <p:nvPr/>
        </p:nvSpPr>
        <p:spPr>
          <a:xfrm>
            <a:off x="8656600" y="5724024"/>
            <a:ext cx="2487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Just 0.016° !!</a:t>
            </a:r>
            <a:endParaRPr lang="en-US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380BEE0-7E54-9576-DDE5-ADA9F8D50AEF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4FCA7-9CD6-D050-3622-DC59309A9CCA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83753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C9B92-19D0-9818-FA6E-49C7F412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670" y="1731125"/>
            <a:ext cx="2279635" cy="48525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582E87-840C-A2C2-5C48-DD44508FCF2B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Measurement campaign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8206C6-D07D-E06C-A40E-D6F3F8238BB6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CE459C0-0489-DE84-CD0F-5B2CBF3D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4" y="817935"/>
            <a:ext cx="11430000" cy="539496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Characterize mirror performance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C3D478-EEC7-4E15-EE8A-2E7ABC9C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432003"/>
            <a:ext cx="9248395" cy="2530912"/>
          </a:xfrm>
        </p:spPr>
        <p:txBody>
          <a:bodyPr>
            <a:normAutofit/>
          </a:bodyPr>
          <a:lstStyle/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Align system with position-sensitive,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HPGe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detector</a:t>
            </a:r>
          </a:p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Generate “rocking curve”: </a:t>
            </a:r>
          </a:p>
          <a:p>
            <a:pPr lvl="1"/>
            <a:endParaRPr lang="en-US" sz="1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lvl="1"/>
            <a:endParaRPr lang="en-US" sz="1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	          flux vs mirror angle</a:t>
            </a:r>
          </a:p>
          <a:p>
            <a:pPr marL="914400" lvl="2" indent="0"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914400" lvl="2" indent="0"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914400" lvl="2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          For K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Symbol" pitchFamily="2" charset="2"/>
              </a:rPr>
              <a:t>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and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Symbol" pitchFamily="2" charset="2"/>
              </a:rPr>
              <a:t>b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Symbol" pitchFamily="2" charset="2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F558922-68CA-4F80-873E-D84651E13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677986"/>
              </p:ext>
            </p:extLst>
          </p:nvPr>
        </p:nvGraphicFramePr>
        <p:xfrm>
          <a:off x="739586" y="4027787"/>
          <a:ext cx="3914395" cy="2338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5676840" imgH="3390840" progId="KGraph_Plot">
                  <p:embed/>
                </p:oleObj>
              </mc:Choice>
              <mc:Fallback>
                <p:oleObj name="KGPlot" r:id="rId3" imgW="5676840" imgH="3390840" progId="KGraph_Plo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03E72AC-D127-4D64-EEE3-488DB16CD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586" y="4027787"/>
                        <a:ext cx="3914395" cy="2338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F59F8C6-566F-E7EA-4686-45F761BEA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20994"/>
              </p:ext>
            </p:extLst>
          </p:nvPr>
        </p:nvGraphicFramePr>
        <p:xfrm>
          <a:off x="7868544" y="1684635"/>
          <a:ext cx="4020490" cy="404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5" imgW="5613480" imgH="5651280" progId="KGraph_Plot">
                  <p:embed/>
                </p:oleObj>
              </mc:Choice>
              <mc:Fallback>
                <p:oleObj name="KGPlot" r:id="rId5" imgW="5613480" imgH="5651280" progId="KGraph_Plo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02E63B-1B91-51FB-AD92-696F950BB8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68544" y="1684635"/>
                        <a:ext cx="4020490" cy="404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>
            <a:extLst>
              <a:ext uri="{FF2B5EF4-FFF2-40B4-BE49-F238E27FC236}">
                <a16:creationId xmlns:a16="http://schemas.microsoft.com/office/drawing/2014/main" id="{A212AA06-CABE-44B1-1D4D-BC409180A378}"/>
              </a:ext>
            </a:extLst>
          </p:cNvPr>
          <p:cNvSpPr/>
          <p:nvPr/>
        </p:nvSpPr>
        <p:spPr>
          <a:xfrm>
            <a:off x="2748105" y="2210417"/>
            <a:ext cx="244549" cy="3189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25FFAEE-3C41-C5C1-768C-A2C809B06F97}"/>
              </a:ext>
            </a:extLst>
          </p:cNvPr>
          <p:cNvSpPr/>
          <p:nvPr/>
        </p:nvSpPr>
        <p:spPr>
          <a:xfrm>
            <a:off x="2748105" y="3148319"/>
            <a:ext cx="244549" cy="3189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11EE46-6FB1-897B-4657-DC1260AB2E80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01DCCB-9FC1-2EA0-3EF3-361A4E6327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50577A0-DC88-96EF-42AF-E2552696A6D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17887" y="6451256"/>
              <a:ext cx="674113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16/30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E6F7F42-CF43-3EB0-EEE8-FDE1D2035945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FB30F2-370F-C489-2A52-785FA7321C62}"/>
              </a:ext>
            </a:extLst>
          </p:cNvPr>
          <p:cNvSpPr/>
          <p:nvPr/>
        </p:nvSpPr>
        <p:spPr>
          <a:xfrm>
            <a:off x="5136021" y="1818167"/>
            <a:ext cx="2498156" cy="2144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C291AE-1C7E-D62B-76B6-8519245F5E27}"/>
              </a:ext>
            </a:extLst>
          </p:cNvPr>
          <p:cNvSpPr/>
          <p:nvPr/>
        </p:nvSpPr>
        <p:spPr>
          <a:xfrm>
            <a:off x="5136021" y="4027787"/>
            <a:ext cx="2498156" cy="2144748"/>
          </a:xfrm>
          <a:prstGeom prst="rect">
            <a:avLst/>
          </a:prstGeom>
          <a:noFill/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4F44E-E3BA-DF83-47C3-AD433CC1E426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31951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1F643E-FAFC-4BAC-99AF-81A6EF12404B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372F3-F530-4395-99C8-8001B29BDC8B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719697A-00A2-43C9-B357-532C0134712E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Direct Beam Exposure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7577EE-B27B-4C7B-8A2E-1085A4D146B5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500s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500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CAE21D-863A-4445-A91B-BBE3CC843C13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DC0742-B4FB-428C-88F4-536B374BC98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6EEA317-5C0E-4DD9-A747-4D2FEED1D27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17/30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88783EE-EB79-470A-8563-A585E0A9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4" r="7527"/>
          <a:stretch/>
        </p:blipFill>
        <p:spPr>
          <a:xfrm>
            <a:off x="5794021" y="1621751"/>
            <a:ext cx="5680157" cy="38908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2D83DDD-05DB-4A42-9C87-C07DF4562931}"/>
              </a:ext>
            </a:extLst>
          </p:cNvPr>
          <p:cNvSpPr txBox="1">
            <a:spLocks/>
          </p:cNvSpPr>
          <p:nvPr/>
        </p:nvSpPr>
        <p:spPr>
          <a:xfrm>
            <a:off x="981512" y="5626464"/>
            <a:ext cx="3973293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Cumulative plot full energy range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D64888-EC91-4F3C-B9BC-34C1D3339F3D}"/>
              </a:ext>
            </a:extLst>
          </p:cNvPr>
          <p:cNvSpPr txBox="1">
            <a:spLocks/>
          </p:cNvSpPr>
          <p:nvPr/>
        </p:nvSpPr>
        <p:spPr>
          <a:xfrm>
            <a:off x="6878190" y="5733164"/>
            <a:ext cx="3973293" cy="33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Spectra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7FA7E0-520E-47A9-82B2-06ACF05865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8210" y="1303019"/>
            <a:ext cx="4855254" cy="4234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598AC6-FA9D-480D-9BC3-6ADE3621E0E4}"/>
              </a:ext>
            </a:extLst>
          </p:cNvPr>
          <p:cNvSpPr txBox="1"/>
          <p:nvPr/>
        </p:nvSpPr>
        <p:spPr>
          <a:xfrm>
            <a:off x="3783312" y="933687"/>
            <a:ext cx="4594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MOX is a very old fuel rod but still compromises the dead time of the detector</a:t>
            </a:r>
            <a:endParaRPr lang="en-US" dirty="0"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5E3E290-A452-4CDE-B3D4-D5E7931A2AC8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070078" y="2155327"/>
            <a:ext cx="794758" cy="604520"/>
          </a:xfrm>
          <a:prstGeom prst="straightConnector1">
            <a:avLst/>
          </a:prstGeom>
          <a:ln>
            <a:solidFill>
              <a:srgbClr val="CC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E20456-AA78-4E9E-842A-BE457ED15D48}"/>
              </a:ext>
            </a:extLst>
          </p:cNvPr>
          <p:cNvSpPr txBox="1"/>
          <p:nvPr/>
        </p:nvSpPr>
        <p:spPr>
          <a:xfrm>
            <a:off x="8864836" y="2001438"/>
            <a:ext cx="717847" cy="307777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CC6600"/>
                </a:solidFill>
                <a:latin typeface="+mj-lt"/>
              </a:rPr>
              <a:t>137</a:t>
            </a:r>
            <a:r>
              <a:rPr lang="en-US" sz="1400" dirty="0">
                <a:solidFill>
                  <a:srgbClr val="CC6600"/>
                </a:solidFill>
                <a:latin typeface="+mj-lt"/>
              </a:rPr>
              <a:t>Cs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E6F3586-5D3F-4152-A4CA-ACBF5FBCA1AB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7795B-09B0-04DB-4A9B-320C1D9BCB8C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89779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1F643E-FAFC-4BAC-99AF-81A6EF12404B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372F3-F530-4395-99C8-8001B29BDC8B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719697A-00A2-43C9-B357-532C0134712E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Direct Beam Exposure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7577EE-B27B-4C7B-8A2E-1085A4D146B5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500s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500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CAE21D-863A-4445-A91B-BBE3CC843C13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DC0742-B4FB-428C-88F4-536B374BC98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6EEA317-5C0E-4DD9-A747-4D2FEED1D27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18/30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88783EE-EB79-470A-8563-A585E0A9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4" r="7527"/>
          <a:stretch/>
        </p:blipFill>
        <p:spPr>
          <a:xfrm>
            <a:off x="5794021" y="1621751"/>
            <a:ext cx="5680157" cy="38908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2D83DDD-05DB-4A42-9C87-C07DF4562931}"/>
              </a:ext>
            </a:extLst>
          </p:cNvPr>
          <p:cNvSpPr txBox="1">
            <a:spLocks/>
          </p:cNvSpPr>
          <p:nvPr/>
        </p:nvSpPr>
        <p:spPr>
          <a:xfrm>
            <a:off x="981512" y="5626464"/>
            <a:ext cx="3973293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Cumulative plot full energy range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D64888-EC91-4F3C-B9BC-34C1D3339F3D}"/>
              </a:ext>
            </a:extLst>
          </p:cNvPr>
          <p:cNvSpPr txBox="1">
            <a:spLocks/>
          </p:cNvSpPr>
          <p:nvPr/>
        </p:nvSpPr>
        <p:spPr>
          <a:xfrm>
            <a:off x="6878190" y="5733164"/>
            <a:ext cx="3973293" cy="336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Spectra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7FA7E0-520E-47A9-82B2-06ACF05865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8210" y="1303019"/>
            <a:ext cx="4855254" cy="42342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598AC6-FA9D-480D-9BC3-6ADE3621E0E4}"/>
              </a:ext>
            </a:extLst>
          </p:cNvPr>
          <p:cNvSpPr txBox="1"/>
          <p:nvPr/>
        </p:nvSpPr>
        <p:spPr>
          <a:xfrm>
            <a:off x="3783312" y="933687"/>
            <a:ext cx="4594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MOX is a very old fuel rod but still compromises the dead time of the detector</a:t>
            </a:r>
            <a:endParaRPr lang="en-US" dirty="0"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5E3E290-A452-4CDE-B3D4-D5E7931A2AC8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070078" y="2155327"/>
            <a:ext cx="794758" cy="604520"/>
          </a:xfrm>
          <a:prstGeom prst="straightConnector1">
            <a:avLst/>
          </a:prstGeom>
          <a:ln>
            <a:solidFill>
              <a:srgbClr val="CC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E20456-AA78-4E9E-842A-BE457ED15D48}"/>
              </a:ext>
            </a:extLst>
          </p:cNvPr>
          <p:cNvSpPr txBox="1"/>
          <p:nvPr/>
        </p:nvSpPr>
        <p:spPr>
          <a:xfrm>
            <a:off x="8864836" y="2001438"/>
            <a:ext cx="717847" cy="307777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CC6600"/>
                </a:solidFill>
                <a:latin typeface="+mj-lt"/>
              </a:rPr>
              <a:t>137</a:t>
            </a:r>
            <a:r>
              <a:rPr lang="en-US" sz="1400" dirty="0">
                <a:solidFill>
                  <a:srgbClr val="CC6600"/>
                </a:solidFill>
                <a:latin typeface="+mj-lt"/>
              </a:rPr>
              <a:t>Cs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E8AA52-8314-4AAE-ABB7-566F2C91D73A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726963" y="2393225"/>
            <a:ext cx="601767" cy="64465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C84C2B5-5C15-4032-98DC-3F8FE3DAC62A}"/>
              </a:ext>
            </a:extLst>
          </p:cNvPr>
          <p:cNvSpPr txBox="1"/>
          <p:nvPr/>
        </p:nvSpPr>
        <p:spPr>
          <a:xfrm>
            <a:off x="6726963" y="1870005"/>
            <a:ext cx="1203534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Fluorescence Complex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5032271-188C-45B2-A3B8-5021D35BF8BC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3A435-FCFE-7617-A61B-5BE6EE50CC3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17127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5C94-E036-4902-BCEA-B80B4F1A211F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Outline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1DD186-F3B8-407A-99D3-65F059414108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ECA830-FC45-4637-BA0C-A5791164C1A4}"/>
              </a:ext>
            </a:extLst>
          </p:cNvPr>
          <p:cNvSpPr txBox="1"/>
          <p:nvPr/>
        </p:nvSpPr>
        <p:spPr>
          <a:xfrm>
            <a:off x="732831" y="951784"/>
            <a:ext cx="111125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Introduction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Experimental Setup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Facility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Detector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Reflective optics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Simulations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Measurements of Spent Nuclear Fuel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GeGI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detector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MOX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Point contact coaxial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HPGe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MOX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Bonus run, WAD-125 (considerably younger fuel)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CB2513-81E0-40DE-956C-6A69A9ABDCE4}"/>
              </a:ext>
            </a:extLst>
          </p:cNvPr>
          <p:cNvSpPr txBox="1">
            <a:spLocks/>
          </p:cNvSpPr>
          <p:nvPr/>
        </p:nvSpPr>
        <p:spPr>
          <a:xfrm>
            <a:off x="8441486" y="6362700"/>
            <a:ext cx="2374900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F45237-FBB3-45D9-BC8D-7F7F5CCD430C}"/>
              </a:ext>
            </a:extLst>
          </p:cNvPr>
          <p:cNvSpPr txBox="1">
            <a:spLocks/>
          </p:cNvSpPr>
          <p:nvPr/>
        </p:nvSpPr>
        <p:spPr>
          <a:xfrm>
            <a:off x="3000859" y="6356267"/>
            <a:ext cx="371830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5A9A2C-83A3-4CCF-BC1E-EFBA63117C50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436210-EF38-4D50-87A1-1F9AC4D91B68}"/>
                </a:ext>
              </a:extLst>
            </p:cNvPr>
            <p:cNvGrpSpPr/>
            <p:nvPr/>
          </p:nvGrpSpPr>
          <p:grpSpPr>
            <a:xfrm>
              <a:off x="0" y="6421573"/>
              <a:ext cx="12192000" cy="524983"/>
              <a:chOff x="16789" y="6415774"/>
              <a:chExt cx="12192000" cy="52498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F967BAE-D366-41C6-A3C1-D2193093E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89" y="6415774"/>
                <a:ext cx="1219200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A5631884-EDA7-46BD-B9DE-3ECE30E1FC70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4481657" y="6445457"/>
                <a:ext cx="2991793" cy="4953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XDEP 2024. J. Ruz, February 6</a:t>
                </a:r>
                <a:r>
                  <a:rPr lang="en-US" sz="14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th 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 2024</a:t>
                </a:r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F66FB21-7ACA-4752-91B9-C8B82AF23B9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1/30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5847C6-F92D-4E5C-06AC-76406295F2A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6089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6C5F-507B-7B24-2EC0-92D9CD5C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64CCA55-46FB-AA70-90BF-6A5B57A9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558" y="1362690"/>
            <a:ext cx="4932748" cy="4132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3F7E7E-35EF-0A16-B8E4-F353E37A7BAB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64EE68-F7B0-9BC7-E8C5-30E6053BDFFF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789FF2-71E9-7360-0086-B74C5F050616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711 arcsec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31FD60-8057-6A24-CFF8-E537759384D9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1800s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700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47F6D7-68F7-80D6-A4E3-218DA05808B0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899C5B-FB1F-8919-F329-978952AB0B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2B34F72A-AA24-843C-B1A2-47CFC9D069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19/30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F83D64C6-F43B-1B3A-0F01-5BA47C7EA659}"/>
              </a:ext>
            </a:extLst>
          </p:cNvPr>
          <p:cNvSpPr txBox="1">
            <a:spLocks/>
          </p:cNvSpPr>
          <p:nvPr/>
        </p:nvSpPr>
        <p:spPr>
          <a:xfrm>
            <a:off x="1246279" y="5527102"/>
            <a:ext cx="3142842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Image full energy range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4DF6177-E370-098D-04D7-192456C5AEBA}"/>
              </a:ext>
            </a:extLst>
          </p:cNvPr>
          <p:cNvSpPr txBox="1"/>
          <p:nvPr/>
        </p:nvSpPr>
        <p:spPr>
          <a:xfrm>
            <a:off x="6663948" y="5596506"/>
            <a:ext cx="390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Cumulative events applying Energy cut for events between 91.5 and 103.0 keV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656EA7-1E5F-73EC-D9F2-48DA7BE6C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/>
          <a:stretch/>
        </p:blipFill>
        <p:spPr>
          <a:xfrm>
            <a:off x="5898796" y="1614412"/>
            <a:ext cx="5323892" cy="38808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D32523-7918-72F5-969B-757CF0E007B5}"/>
              </a:ext>
            </a:extLst>
          </p:cNvPr>
          <p:cNvSpPr txBox="1"/>
          <p:nvPr/>
        </p:nvSpPr>
        <p:spPr>
          <a:xfrm>
            <a:off x="3783312" y="933687"/>
            <a:ext cx="4594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can see at first glance a single reflection</a:t>
            </a:r>
            <a:endParaRPr lang="en-US" dirty="0">
              <a:latin typeface="+mj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012DFBC-48CD-9061-7F75-130C7037980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007410" y="2235213"/>
            <a:ext cx="894147" cy="233628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1D4F416-CC6D-49C7-A949-7E5E83FF2606}"/>
              </a:ext>
            </a:extLst>
          </p:cNvPr>
          <p:cNvSpPr txBox="1"/>
          <p:nvPr/>
        </p:nvSpPr>
        <p:spPr>
          <a:xfrm>
            <a:off x="7150350" y="1927436"/>
            <a:ext cx="171411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Signal from reflection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E9B457B-331E-0588-9000-F96BAEA38065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0C637-ECA4-C165-FCCF-4FE42C303C8F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70936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42253C-9C28-4828-A3A5-9C9552B0E2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558" y="1362690"/>
            <a:ext cx="4932748" cy="4132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A2E702-919E-4A7B-A0A9-2805110855A7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60D6DC-A113-41F9-A412-7574C05B5C1D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F2A1D0C-3921-4CF1-9311-5ABE4A9AEC84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711 arcsec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E82794-AA14-4315-A27B-7E67EB9C01E7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1800s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700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57EBB9-CD63-41D8-9FA0-34F5E9AA8469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B5B736-4C72-46DC-9D1B-80B8925E8A6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A0F978E-F5BA-4902-914F-CE100331EC8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20/30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B2DE478-4000-4AAE-AB98-20EB4354F803}"/>
              </a:ext>
            </a:extLst>
          </p:cNvPr>
          <p:cNvSpPr txBox="1">
            <a:spLocks/>
          </p:cNvSpPr>
          <p:nvPr/>
        </p:nvSpPr>
        <p:spPr>
          <a:xfrm>
            <a:off x="1246279" y="5527102"/>
            <a:ext cx="3142842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Image full energy range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12629138-6A35-4838-853C-3F22BC8D94D6}"/>
              </a:ext>
            </a:extLst>
          </p:cNvPr>
          <p:cNvSpPr txBox="1"/>
          <p:nvPr/>
        </p:nvSpPr>
        <p:spPr>
          <a:xfrm>
            <a:off x="6663948" y="5596506"/>
            <a:ext cx="390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Cumulative events applying Energy cut for events between 91.5 and 103.0 keV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53B994-A0A3-4AAD-82AC-A6AB33338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/>
          <a:stretch/>
        </p:blipFill>
        <p:spPr>
          <a:xfrm>
            <a:off x="5898796" y="1614412"/>
            <a:ext cx="5323892" cy="38808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7B08CE-D2C4-4AFD-9CC6-F5A31C11305E}"/>
              </a:ext>
            </a:extLst>
          </p:cNvPr>
          <p:cNvSpPr txBox="1"/>
          <p:nvPr/>
        </p:nvSpPr>
        <p:spPr>
          <a:xfrm>
            <a:off x="3783312" y="933687"/>
            <a:ext cx="4594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can see at first glance a single reflection</a:t>
            </a:r>
            <a:endParaRPr lang="en-US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57236-5657-4F78-A47E-BC94A9B6A9E2}"/>
              </a:ext>
            </a:extLst>
          </p:cNvPr>
          <p:cNvSpPr/>
          <p:nvPr/>
        </p:nvSpPr>
        <p:spPr>
          <a:xfrm>
            <a:off x="969311" y="3491634"/>
            <a:ext cx="3754397" cy="354172"/>
          </a:xfrm>
          <a:prstGeom prst="rect">
            <a:avLst/>
          </a:prstGeom>
          <a:solidFill>
            <a:srgbClr val="CC66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Direct Beam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AB2B62-5668-4F75-9180-AE42D7D0FA5D}"/>
              </a:ext>
            </a:extLst>
          </p:cNvPr>
          <p:cNvSpPr/>
          <p:nvPr/>
        </p:nvSpPr>
        <p:spPr>
          <a:xfrm>
            <a:off x="969311" y="2973888"/>
            <a:ext cx="3754397" cy="354172"/>
          </a:xfrm>
          <a:prstGeom prst="rect">
            <a:avLst/>
          </a:prstGeom>
          <a:solidFill>
            <a:schemeClr val="bg2">
              <a:lumMod val="25000"/>
              <a:alpha val="50196"/>
            </a:schemeClr>
          </a:solidFill>
          <a:ln>
            <a:solidFill>
              <a:srgbClr val="259938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Reflected signal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2FDEF9-B31C-4303-B9EB-8CA073FFBDF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007410" y="2235213"/>
            <a:ext cx="894147" cy="233628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347BE7-EA9B-458D-B240-6EA36EBB7C06}"/>
              </a:ext>
            </a:extLst>
          </p:cNvPr>
          <p:cNvSpPr txBox="1"/>
          <p:nvPr/>
        </p:nvSpPr>
        <p:spPr>
          <a:xfrm>
            <a:off x="7150350" y="1927436"/>
            <a:ext cx="171411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Signal from reflection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66B8F06-A039-48B7-AB69-68A2BDC27FB9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86CD6-5DA6-7DF2-A8B4-5D03BB8FB285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828798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A793D7-9068-4BF2-8D2F-B6EC5E91FF7A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47E67F-9DCB-4620-9617-0944EEDF83C1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7FA8F14-6A09-4D2D-9645-6FD73B8DD633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711 arcsec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C74CF-405B-4396-BC68-BC5399D2F191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9FD016-E7B5-48E0-BE3D-2CFD9DF4F03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E04CDC6-CD0C-4F81-B310-8F887B6A0A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21/30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A3ABCD-09D4-4992-B6F2-5D5E7C1FBB59}"/>
              </a:ext>
            </a:extLst>
          </p:cNvPr>
          <p:cNvGrpSpPr/>
          <p:nvPr/>
        </p:nvGrpSpPr>
        <p:grpSpPr>
          <a:xfrm>
            <a:off x="5859624" y="969827"/>
            <a:ext cx="5462025" cy="3836249"/>
            <a:chOff x="4936394" y="3810952"/>
            <a:chExt cx="4018074" cy="27249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B28BCC-6333-48AF-B6B7-41D2E8ED7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6394" y="3810952"/>
              <a:ext cx="4018074" cy="272490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45D7BAA-1EE0-4B4F-A7C8-6A23508A0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3208" y="5622901"/>
              <a:ext cx="0" cy="284442"/>
            </a:xfrm>
            <a:prstGeom prst="straightConnector1">
              <a:avLst/>
            </a:prstGeom>
            <a:ln w="47625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BC53C0-B116-4122-83C7-57652AD45971}"/>
                </a:ext>
              </a:extLst>
            </p:cNvPr>
            <p:cNvCxnSpPr>
              <a:cxnSpLocks/>
            </p:cNvCxnSpPr>
            <p:nvPr/>
          </p:nvCxnSpPr>
          <p:spPr>
            <a:xfrm>
              <a:off x="6489355" y="4119923"/>
              <a:ext cx="0" cy="2114030"/>
            </a:xfrm>
            <a:prstGeom prst="line">
              <a:avLst/>
            </a:prstGeom>
            <a:ln w="3175" cmpd="sng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DCBEE586-1287-41DE-8204-F6CFD0A9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719" y="990398"/>
            <a:ext cx="4624050" cy="383624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4B5EFE-3B6F-4B75-B3DB-7453143F7B9F}"/>
              </a:ext>
            </a:extLst>
          </p:cNvPr>
          <p:cNvSpPr txBox="1">
            <a:spLocks/>
          </p:cNvSpPr>
          <p:nvPr/>
        </p:nvSpPr>
        <p:spPr>
          <a:xfrm>
            <a:off x="1235574" y="4864676"/>
            <a:ext cx="3329381" cy="351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Signal in the 90-102 keV energy range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C4EEB31-32D0-40F5-B248-B35E72753F45}"/>
              </a:ext>
            </a:extLst>
          </p:cNvPr>
          <p:cNvSpPr txBox="1">
            <a:spLocks/>
          </p:cNvSpPr>
          <p:nvPr/>
        </p:nvSpPr>
        <p:spPr>
          <a:xfrm>
            <a:off x="6752805" y="4886638"/>
            <a:ext cx="3329381" cy="351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Spectra comparison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12084A-5728-4745-AFC6-EA81DDF48385}"/>
              </a:ext>
            </a:extLst>
          </p:cNvPr>
          <p:cNvSpPr txBox="1"/>
          <p:nvPr/>
        </p:nvSpPr>
        <p:spPr>
          <a:xfrm>
            <a:off x="6152050" y="5550007"/>
            <a:ext cx="4877172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548235"/>
                </a:solidFill>
                <a:latin typeface="+mj-lt"/>
              </a:rPr>
              <a:t>θ</a:t>
            </a:r>
            <a:r>
              <a:rPr lang="en-US" dirty="0">
                <a:solidFill>
                  <a:srgbClr val="548235"/>
                </a:solidFill>
                <a:latin typeface="+mj-lt"/>
              </a:rPr>
              <a:t>=711 arcsec       </a:t>
            </a:r>
            <a:r>
              <a:rPr lang="el-GR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baseline="-25000" dirty="0">
                <a:solidFill>
                  <a:srgbClr val="FF0000"/>
                </a:solidFill>
                <a:latin typeface="+mj-lt"/>
              </a:rPr>
              <a:t>low background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=711 arcsec</a:t>
            </a:r>
          </a:p>
          <a:p>
            <a:r>
              <a:rPr lang="en-US" dirty="0">
                <a:solidFill>
                  <a:srgbClr val="548235"/>
                </a:solidFill>
                <a:latin typeface="+mj-lt"/>
              </a:rPr>
              <a:t>T=7200s                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baseline="-25000" dirty="0" err="1">
                <a:solidFill>
                  <a:srgbClr val="FF0000"/>
                </a:solidFill>
                <a:latin typeface="+mj-lt"/>
              </a:rPr>
              <a:t>low</a:t>
            </a:r>
            <a:r>
              <a:rPr lang="en-US" baseline="-25000" dirty="0">
                <a:solidFill>
                  <a:srgbClr val="FF0000"/>
                </a:solidFill>
                <a:latin typeface="+mj-lt"/>
              </a:rPr>
              <a:t> background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&gt;24h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DA3C558-6607-46F7-87B5-FF29DDEC8CFC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xxx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1000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9FED03-63B6-4915-9BC1-98AFF8B00C19}"/>
                  </a:ext>
                </a:extLst>
              </p:cNvPr>
              <p:cNvSpPr txBox="1"/>
              <p:nvPr/>
            </p:nvSpPr>
            <p:spPr>
              <a:xfrm>
                <a:off x="6582061" y="1803384"/>
                <a:ext cx="1003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9FED03-63B6-4915-9BC1-98AFF8B00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061" y="1803384"/>
                <a:ext cx="1003416" cy="276999"/>
              </a:xfrm>
              <a:prstGeom prst="rect">
                <a:avLst/>
              </a:prstGeom>
              <a:blipFill>
                <a:blip r:embed="rId5"/>
                <a:stretch>
                  <a:fillRect t="-2222" r="-548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E44CE7D-9F43-4963-9818-61D0F0F92FC8}"/>
              </a:ext>
            </a:extLst>
          </p:cNvPr>
          <p:cNvSpPr txBox="1"/>
          <p:nvPr/>
        </p:nvSpPr>
        <p:spPr>
          <a:xfrm>
            <a:off x="7726416" y="3931951"/>
            <a:ext cx="10155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Pu and Eu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1F0BA39-8671-42E7-BF27-AEA47974F179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EDEA3-1FF8-20E6-F022-EE37A685D0F6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740334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F2D00E-DB8D-4827-9FC7-7DF49E1A5E51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998895-1D1D-4704-B425-0B51E32BA049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365598F-A1FC-41B0-A298-E484D4729739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&gt;24hs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1000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E5D423-4E71-4DB4-AC5E-1AB51944EBA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7347E-0CC2-44F3-898D-AF07A62A2F6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4CBD3FF-1435-4225-8BA0-418233248CC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22/30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6C2C33C-2A74-4EDB-8E8F-32D1FA9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9865" y="1283081"/>
            <a:ext cx="5722450" cy="42918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3A10AF9-9E0C-467D-91A0-651D1217FAEC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711 arcsec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0E97AB-73E3-4B55-BE52-1BDAAABD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58867" y="1275613"/>
            <a:ext cx="5722449" cy="429183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A25059-5671-4FCC-B425-753106ED9824}"/>
              </a:ext>
            </a:extLst>
          </p:cNvPr>
          <p:cNvCxnSpPr/>
          <p:nvPr/>
        </p:nvCxnSpPr>
        <p:spPr>
          <a:xfrm>
            <a:off x="8659368" y="3931920"/>
            <a:ext cx="0" cy="75895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FA4A695-69EA-4290-8F47-6D06EFEE985D}"/>
              </a:ext>
            </a:extLst>
          </p:cNvPr>
          <p:cNvSpPr txBox="1"/>
          <p:nvPr/>
        </p:nvSpPr>
        <p:spPr>
          <a:xfrm>
            <a:off x="4764024" y="5788396"/>
            <a:ext cx="317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8235"/>
                </a:solidFill>
                <a:latin typeface="+mj-lt"/>
              </a:rPr>
              <a:t>Eu emission 	105.30 keV</a:t>
            </a:r>
          </a:p>
          <a:p>
            <a:r>
              <a:rPr lang="en-US" dirty="0">
                <a:solidFill>
                  <a:srgbClr val="548235"/>
                </a:solidFill>
                <a:latin typeface="+mj-lt"/>
              </a:rPr>
              <a:t>Pu-k</a:t>
            </a:r>
            <a:r>
              <a:rPr lang="el-GR" dirty="0">
                <a:solidFill>
                  <a:srgbClr val="548235"/>
                </a:solidFill>
                <a:latin typeface="+mj-lt"/>
                <a:ea typeface="Cambria" panose="02040503050406030204" pitchFamily="18" charset="0"/>
              </a:rPr>
              <a:t>α</a:t>
            </a:r>
            <a:r>
              <a:rPr lang="en-US" dirty="0">
                <a:solidFill>
                  <a:srgbClr val="548235"/>
                </a:solidFill>
                <a:latin typeface="+mj-lt"/>
              </a:rPr>
              <a:t>1 		103.76 keV 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B27EF5B-CE1A-41D5-AA45-2BA686BB9CCB}"/>
              </a:ext>
            </a:extLst>
          </p:cNvPr>
          <p:cNvSpPr/>
          <p:nvPr/>
        </p:nvSpPr>
        <p:spPr>
          <a:xfrm>
            <a:off x="8110728" y="5833872"/>
            <a:ext cx="73152" cy="534475"/>
          </a:xfrm>
          <a:prstGeom prst="rightBrace">
            <a:avLst/>
          </a:prstGeom>
          <a:ln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8CA9E8-1972-4A12-8437-A9F3372A773B}"/>
              </a:ext>
            </a:extLst>
          </p:cNvPr>
          <p:cNvSpPr txBox="1"/>
          <p:nvPr/>
        </p:nvSpPr>
        <p:spPr>
          <a:xfrm>
            <a:off x="8430768" y="5911897"/>
            <a:ext cx="230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∆E = 1.54 keV</a:t>
            </a:r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CB8D87-8FA0-45C6-9329-A3F6A932BC08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74D6B-8C5E-8A3F-BF4B-707B42C0A741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287737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6B55F86-1437-4FD5-9F5C-94E16B91A3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592" y="1641729"/>
            <a:ext cx="4149035" cy="33147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3EEDFD-7DBF-4EA7-A5F0-B9C190FDB2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9188" y="1641729"/>
            <a:ext cx="4149035" cy="3314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EA7194-A172-467C-88EF-C58E129C7EAD}"/>
              </a:ext>
            </a:extLst>
          </p:cNvPr>
          <p:cNvSpPr txBox="1">
            <a:spLocks/>
          </p:cNvSpPr>
          <p:nvPr/>
        </p:nvSpPr>
        <p:spPr>
          <a:xfrm>
            <a:off x="2506376" y="4969801"/>
            <a:ext cx="2599025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Image U-kalpha1 Double Bounce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3BD90E-E51A-44C1-81C4-298F0BB1D461}"/>
              </a:ext>
            </a:extLst>
          </p:cNvPr>
          <p:cNvSpPr txBox="1">
            <a:spLocks/>
          </p:cNvSpPr>
          <p:nvPr/>
        </p:nvSpPr>
        <p:spPr>
          <a:xfrm>
            <a:off x="6797022" y="4959310"/>
            <a:ext cx="2925386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Image U-kalpha2 Double Bounce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898B3-7DDD-47B6-B1DD-91CE65CB7C8D}"/>
              </a:ext>
            </a:extLst>
          </p:cNvPr>
          <p:cNvSpPr/>
          <p:nvPr/>
        </p:nvSpPr>
        <p:spPr>
          <a:xfrm>
            <a:off x="2124076" y="2693208"/>
            <a:ext cx="3135333" cy="2208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3FB3A-0509-4E8E-B2F2-8378534ED6C6}"/>
              </a:ext>
            </a:extLst>
          </p:cNvPr>
          <p:cNvSpPr/>
          <p:nvPr/>
        </p:nvSpPr>
        <p:spPr>
          <a:xfrm>
            <a:off x="6396039" y="2669622"/>
            <a:ext cx="3135333" cy="2208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25438-71C0-4B42-8FD0-24CA0EB93A14}"/>
              </a:ext>
            </a:extLst>
          </p:cNvPr>
          <p:cNvSpPr/>
          <p:nvPr/>
        </p:nvSpPr>
        <p:spPr>
          <a:xfrm>
            <a:off x="2122138" y="3551428"/>
            <a:ext cx="3135333" cy="2208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D0907-FA5C-4161-A20A-0C1162D7A251}"/>
              </a:ext>
            </a:extLst>
          </p:cNvPr>
          <p:cNvSpPr/>
          <p:nvPr/>
        </p:nvSpPr>
        <p:spPr>
          <a:xfrm>
            <a:off x="6394101" y="3527841"/>
            <a:ext cx="3135333" cy="2208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1088EA-78B1-4E1E-8B21-F12000A2E4AD}"/>
              </a:ext>
            </a:extLst>
          </p:cNvPr>
          <p:cNvSpPr txBox="1">
            <a:spLocks/>
          </p:cNvSpPr>
          <p:nvPr/>
        </p:nvSpPr>
        <p:spPr>
          <a:xfrm>
            <a:off x="2388597" y="3735300"/>
            <a:ext cx="2599025" cy="318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M1 Single Bounce Leak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898043-5C77-4447-9E10-A8D5C24B9087}"/>
              </a:ext>
            </a:extLst>
          </p:cNvPr>
          <p:cNvSpPr txBox="1">
            <a:spLocks/>
          </p:cNvSpPr>
          <p:nvPr/>
        </p:nvSpPr>
        <p:spPr>
          <a:xfrm>
            <a:off x="6662255" y="3702615"/>
            <a:ext cx="2599025" cy="318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M1 Single Bounce Leak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1A8EE3-5B17-47F8-95E8-3C703B99F0B9}"/>
              </a:ext>
            </a:extLst>
          </p:cNvPr>
          <p:cNvSpPr txBox="1">
            <a:spLocks/>
          </p:cNvSpPr>
          <p:nvPr/>
        </p:nvSpPr>
        <p:spPr>
          <a:xfrm>
            <a:off x="2388597" y="2897223"/>
            <a:ext cx="2599025" cy="31825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rgbClr val="FF0000"/>
                </a:solidFill>
              </a:rPr>
              <a:t>M1&amp;M2 Double Bounce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480302-9CA6-4AA1-91BC-96A6A1B6E28F}"/>
              </a:ext>
            </a:extLst>
          </p:cNvPr>
          <p:cNvSpPr txBox="1">
            <a:spLocks/>
          </p:cNvSpPr>
          <p:nvPr/>
        </p:nvSpPr>
        <p:spPr>
          <a:xfrm>
            <a:off x="6662255" y="2864538"/>
            <a:ext cx="2599025" cy="31825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rgbClr val="FF0000"/>
                </a:solidFill>
              </a:rPr>
              <a:t>M1&amp;M2 Double Bounce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502C152-FA07-4EB7-B35E-3E2EE5436F91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5322BF-5DB5-4294-8F3A-77D60DE9E70D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846047CA-72BF-4634-96EA-FFAD14138A66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1600s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1000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0F4460-E8FA-49AA-B077-5C16F645EC8A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4C7F13-460D-4CB3-B7B5-04BEED9B882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DAE81F09-E835-4F45-8790-17388D999FE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23/30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191BF08-AF49-413E-B773-C4219682636F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and M2 @ 3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arcsec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37783BA-AFB9-4E66-93C8-AA0ACC5BF2F1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AD946-222F-1EB4-7362-23D2BE4F608A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28982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442F78-62E3-4326-AD8E-64611497CC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382" y="2008192"/>
            <a:ext cx="4494507" cy="304799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C9E4C1-CF0A-4472-8A8A-12041E31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0762" y="1970417"/>
            <a:ext cx="4494507" cy="304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C4A8B-5EC4-4378-B0D5-7539EA91CA49}"/>
              </a:ext>
            </a:extLst>
          </p:cNvPr>
          <p:cNvSpPr txBox="1"/>
          <p:nvPr/>
        </p:nvSpPr>
        <p:spPr>
          <a:xfrm>
            <a:off x="2976112" y="3140771"/>
            <a:ext cx="842966" cy="71558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M1 Single Bounce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0C369D-86D6-4162-8E07-2AD25504876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397595" y="3856351"/>
            <a:ext cx="0" cy="917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E8135B-FFCC-4274-88D0-F3B3D60491F0}"/>
              </a:ext>
            </a:extLst>
          </p:cNvPr>
          <p:cNvSpPr txBox="1"/>
          <p:nvPr/>
        </p:nvSpPr>
        <p:spPr>
          <a:xfrm>
            <a:off x="3892817" y="3126242"/>
            <a:ext cx="1211293" cy="715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U-kalpha1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Double Bounce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8A79D2-F826-4B3F-AB7C-019E650F8C1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98463" y="3841822"/>
            <a:ext cx="0" cy="266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E85CF4-59EA-46D3-8A90-3047C2E69E0D}"/>
              </a:ext>
            </a:extLst>
          </p:cNvPr>
          <p:cNvSpPr txBox="1"/>
          <p:nvPr/>
        </p:nvSpPr>
        <p:spPr>
          <a:xfrm>
            <a:off x="7299957" y="3119250"/>
            <a:ext cx="874633" cy="5078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M1 Single Bounce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69CB73-3F67-4838-8710-FDAD3EBC6216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737273" y="3627080"/>
            <a:ext cx="1" cy="30079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BC6683-28B0-4620-8FF6-3186906225F4}"/>
              </a:ext>
            </a:extLst>
          </p:cNvPr>
          <p:cNvSpPr txBox="1"/>
          <p:nvPr/>
        </p:nvSpPr>
        <p:spPr>
          <a:xfrm>
            <a:off x="8330682" y="3127967"/>
            <a:ext cx="1256798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U-kalpha2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Double Bounce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F12850-FE94-4876-9058-1D5E883931DF}"/>
              </a:ext>
            </a:extLst>
          </p:cNvPr>
          <p:cNvCxnSpPr>
            <a:cxnSpLocks/>
          </p:cNvCxnSpPr>
          <p:nvPr/>
        </p:nvCxnSpPr>
        <p:spPr>
          <a:xfrm flipH="1">
            <a:off x="8959082" y="3682454"/>
            <a:ext cx="1" cy="4908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7AE7CF8-78F3-40D2-AEC1-FD617344F282}"/>
              </a:ext>
            </a:extLst>
          </p:cNvPr>
          <p:cNvSpPr txBox="1">
            <a:spLocks/>
          </p:cNvSpPr>
          <p:nvPr/>
        </p:nvSpPr>
        <p:spPr>
          <a:xfrm>
            <a:off x="2433497" y="5115982"/>
            <a:ext cx="2925386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Cumulative plot U-kalpha1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2C802C-D910-4780-87FF-5D96D50A2FDF}"/>
              </a:ext>
            </a:extLst>
          </p:cNvPr>
          <p:cNvSpPr txBox="1">
            <a:spLocks/>
          </p:cNvSpPr>
          <p:nvPr/>
        </p:nvSpPr>
        <p:spPr>
          <a:xfrm>
            <a:off x="6795322" y="5115982"/>
            <a:ext cx="2925386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/>
              <a:t>Cumulative plot U-kalpha2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6E3F52-B4A6-4435-AC0C-C6DE54A6DB48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1B04414-142A-403D-BDD6-50BD53B749ED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1600s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1000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E6B68-51A8-4310-B874-D9A6F9BA3A42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5BB61B-5300-45C4-A6FE-ABA9DB251C7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4F67DDA9-2B73-4E56-B549-EB96F9654CD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24/30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9A43FF2-3736-4B3E-BC25-8E8BA2C6ADBB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and M2 @ 3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arcsec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9F9D46-6F65-4181-AFF8-860982D0F5E2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21693E88-82B2-4AFC-A9EC-002A6979D74E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A948C-A00A-C810-31FE-CDD2BE548FF3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51552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17FD1B-4E67-47D9-AEAE-B88A3630656C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0CA898-B00E-411C-85B0-02C38B97D5A7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3F9CBE-5F3A-4F87-82F2-B55C8922EBB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D0EE074-47F7-49B2-B05C-C1AC16060AE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25/30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7E96961-B1F4-4601-9370-17D1AA2F7ECB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at 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and M2 @ 3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arcsec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61D8-01E9-4532-8DC2-E25A8D522933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D2204-3352-4ED0-843C-5B7D61FE5C9D}"/>
              </a:ext>
            </a:extLst>
          </p:cNvPr>
          <p:cNvGrpSpPr/>
          <p:nvPr/>
        </p:nvGrpSpPr>
        <p:grpSpPr>
          <a:xfrm>
            <a:off x="6805804" y="1045903"/>
            <a:ext cx="4522111" cy="3770446"/>
            <a:chOff x="5981700" y="1447800"/>
            <a:chExt cx="6029481" cy="5027261"/>
          </a:xfrm>
        </p:grpSpPr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B16667DD-F3FB-4545-8479-A9858722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1700" y="1447800"/>
              <a:ext cx="6029481" cy="50272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F1B60-DA15-421F-8EEE-21C7B32D917D}"/>
                </a:ext>
              </a:extLst>
            </p:cNvPr>
            <p:cNvSpPr txBox="1"/>
            <p:nvPr/>
          </p:nvSpPr>
          <p:spPr>
            <a:xfrm>
              <a:off x="7601819" y="4634545"/>
              <a:ext cx="35301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U-kalpha1 Single Bounce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62494C-7419-4C43-83DD-6EFF5141F001}"/>
                </a:ext>
              </a:extLst>
            </p:cNvPr>
            <p:cNvSpPr txBox="1"/>
            <p:nvPr/>
          </p:nvSpPr>
          <p:spPr>
            <a:xfrm>
              <a:off x="7494304" y="4957384"/>
              <a:ext cx="37451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U-kalpha2 Single Bounce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1F1BB8-1F30-4EB0-B77C-41A0E658C18F}"/>
              </a:ext>
            </a:extLst>
          </p:cNvPr>
          <p:cNvGrpSpPr/>
          <p:nvPr/>
        </p:nvGrpSpPr>
        <p:grpSpPr>
          <a:xfrm>
            <a:off x="1680373" y="1087433"/>
            <a:ext cx="4522111" cy="3770447"/>
            <a:chOff x="208496" y="1447800"/>
            <a:chExt cx="6029481" cy="50272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ECAC4C-0B05-48D5-B3F7-A998AE566EBE}"/>
                </a:ext>
              </a:extLst>
            </p:cNvPr>
            <p:cNvGrpSpPr/>
            <p:nvPr/>
          </p:nvGrpSpPr>
          <p:grpSpPr>
            <a:xfrm>
              <a:off x="208496" y="1447800"/>
              <a:ext cx="6029481" cy="5027262"/>
              <a:chOff x="208496" y="1447800"/>
              <a:chExt cx="6029481" cy="5027262"/>
            </a:xfrm>
          </p:grpSpPr>
          <p:pic>
            <p:nvPicPr>
              <p:cNvPr id="25" name="Content Placeholder 4">
                <a:extLst>
                  <a:ext uri="{FF2B5EF4-FFF2-40B4-BE49-F238E27FC236}">
                    <a16:creationId xmlns:a16="http://schemas.microsoft.com/office/drawing/2014/main" id="{F30979DE-B138-4B22-857D-D338BBCBB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8496" y="1447800"/>
                <a:ext cx="6029481" cy="502726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8A76F9-0CA2-44C3-A225-2F304E9C04B7}"/>
                  </a:ext>
                </a:extLst>
              </p:cNvPr>
              <p:cNvSpPr txBox="1"/>
              <p:nvPr/>
            </p:nvSpPr>
            <p:spPr>
              <a:xfrm>
                <a:off x="1562009" y="5325375"/>
                <a:ext cx="1116357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Rate 10% </a:t>
                </a: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of Single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5940F3-BF6A-4A08-80AD-73FBC05A3699}"/>
                  </a:ext>
                </a:extLst>
              </p:cNvPr>
              <p:cNvSpPr txBox="1"/>
              <p:nvPr/>
            </p:nvSpPr>
            <p:spPr>
              <a:xfrm>
                <a:off x="3652002" y="5325375"/>
                <a:ext cx="982851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Rate 9% </a:t>
                </a:r>
              </a:p>
              <a:p>
                <a:pPr algn="ctr"/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of Single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214AD7-702E-49AA-99A5-8B8182D20550}"/>
                </a:ext>
              </a:extLst>
            </p:cNvPr>
            <p:cNvSpPr txBox="1"/>
            <p:nvPr/>
          </p:nvSpPr>
          <p:spPr>
            <a:xfrm>
              <a:off x="1225339" y="2035447"/>
              <a:ext cx="1726767" cy="6771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U-kalpha1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Double Bounce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Mean @2372 arcsec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0BED0F-B5D9-4CF0-9F3B-9CCDDEE9E7C1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2088723" y="2712554"/>
              <a:ext cx="0" cy="2799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BF8866-2B8F-494D-9C79-F0A0AF32F208}"/>
                </a:ext>
              </a:extLst>
            </p:cNvPr>
            <p:cNvSpPr txBox="1"/>
            <p:nvPr/>
          </p:nvSpPr>
          <p:spPr>
            <a:xfrm>
              <a:off x="3287789" y="2035447"/>
              <a:ext cx="1773268" cy="67710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U-kalpha2</a:t>
              </a:r>
            </a:p>
            <a:p>
              <a:pPr algn="ctr"/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Double Bounce</a:t>
              </a:r>
            </a:p>
            <a:p>
              <a:pPr algn="ctr"/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Mean @2446 arcsec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DE38C8B-BC91-420C-A178-A1019FAE09F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4174422" y="2712554"/>
              <a:ext cx="1" cy="102124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48ECFE-10A9-49E8-B390-D64C45A06878}"/>
                </a:ext>
              </a:extLst>
            </p:cNvPr>
            <p:cNvSpPr txBox="1"/>
            <p:nvPr/>
          </p:nvSpPr>
          <p:spPr>
            <a:xfrm>
              <a:off x="2792097" y="3711788"/>
              <a:ext cx="1020125" cy="492443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Δµ=74 arcsec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673F997-DD24-4678-87C9-DE13532112F4}"/>
              </a:ext>
            </a:extLst>
          </p:cNvPr>
          <p:cNvSpPr txBox="1">
            <a:spLocks/>
          </p:cNvSpPr>
          <p:nvPr/>
        </p:nvSpPr>
        <p:spPr>
          <a:xfrm>
            <a:off x="1802970" y="4807796"/>
            <a:ext cx="4207306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2 reflections</a:t>
            </a:r>
          </a:p>
          <a:p>
            <a:pPr algn="ctr"/>
            <a:r>
              <a:rPr lang="en-US" sz="1800" dirty="0"/>
              <a:t>Rocking plot U-kalpha1 and Ukalpha2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47DAF59-F652-4F0F-B26D-03FCB082F77A}"/>
              </a:ext>
            </a:extLst>
          </p:cNvPr>
          <p:cNvSpPr txBox="1">
            <a:spLocks/>
          </p:cNvSpPr>
          <p:nvPr/>
        </p:nvSpPr>
        <p:spPr>
          <a:xfrm>
            <a:off x="7141300" y="4807796"/>
            <a:ext cx="3791412" cy="4125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1 reflection</a:t>
            </a:r>
          </a:p>
          <a:p>
            <a:pPr algn="ctr"/>
            <a:r>
              <a:rPr lang="en-US" sz="1800" dirty="0"/>
              <a:t>Rocking U-kalpha1 and U-kalpha2 </a:t>
            </a: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3C5AA723-F7F4-440E-9602-FBF8D5694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4668"/>
            <a:ext cx="12192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two mirrors positioned at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/3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 as a fine spectrometer. </a:t>
            </a:r>
          </a:p>
          <a:p>
            <a:pPr algn="ctr" eaLnBrk="0" hangingPunct="0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the rates for the stronger K</a:t>
            </a:r>
            <a:r>
              <a:rPr lang="en-US" sz="2000" baseline="-25000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 are decreased by a factor of 10.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CD199B5-89A6-4FD5-900C-621050B5D5EB}"/>
              </a:ext>
            </a:extLst>
          </p:cNvPr>
          <p:cNvSpPr txBox="1">
            <a:spLocks/>
          </p:cNvSpPr>
          <p:nvPr/>
        </p:nvSpPr>
        <p:spPr>
          <a:xfrm>
            <a:off x="115025" y="2051040"/>
            <a:ext cx="1620060" cy="19040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to a prism mechanism to select different wavelengths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50F8EC1-A106-4FDD-8595-E753A2840BA6}"/>
              </a:ext>
            </a:extLst>
          </p:cNvPr>
          <p:cNvSpPr txBox="1">
            <a:spLocks/>
          </p:cNvSpPr>
          <p:nvPr/>
        </p:nvSpPr>
        <p:spPr>
          <a:xfrm>
            <a:off x="2351891" y="961821"/>
            <a:ext cx="3109464" cy="3714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dwell 1600s	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FB7E47C-7E08-45F0-A26C-DBAB253D8158}"/>
              </a:ext>
            </a:extLst>
          </p:cNvPr>
          <p:cNvSpPr txBox="1">
            <a:spLocks/>
          </p:cNvSpPr>
          <p:nvPr/>
        </p:nvSpPr>
        <p:spPr>
          <a:xfrm>
            <a:off x="7033403" y="964808"/>
            <a:ext cx="3899309" cy="3714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dwell 300s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F67ED96-2AA4-4CB4-8D1B-F1189DE0F921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479F0-0A20-A6C0-1BF7-2AF60DFD0EC3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4200262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200893-5B20-42C4-9E51-73E0A461E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082" y="2015664"/>
            <a:ext cx="4814741" cy="39944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807D13-CAC7-40AD-924B-AA6872628218}"/>
              </a:ext>
            </a:extLst>
          </p:cNvPr>
          <p:cNvSpPr txBox="1">
            <a:spLocks/>
          </p:cNvSpPr>
          <p:nvPr/>
        </p:nvSpPr>
        <p:spPr>
          <a:xfrm>
            <a:off x="1339784" y="5795799"/>
            <a:ext cx="3329382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Reflected image 90-102 keV energy range for the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detector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9A75C1-5241-43B7-90DC-AF7EFC3441D1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459475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measurements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E7EA2-48F4-4186-A2DF-A77FA2FFE136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30C41E2-9D17-4171-BAE1-978515301761}"/>
              </a:ext>
            </a:extLst>
          </p:cNvPr>
          <p:cNvSpPr txBox="1">
            <a:spLocks/>
          </p:cNvSpPr>
          <p:nvPr/>
        </p:nvSpPr>
        <p:spPr>
          <a:xfrm>
            <a:off x="5657316" y="7330"/>
            <a:ext cx="6534685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M1 and M2 at 711 arcsec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8A6DE9-F983-4916-9696-07B30BAB8877}"/>
              </a:ext>
            </a:extLst>
          </p:cNvPr>
          <p:cNvSpPr txBox="1">
            <a:spLocks/>
          </p:cNvSpPr>
          <p:nvPr/>
        </p:nvSpPr>
        <p:spPr>
          <a:xfrm>
            <a:off x="10571148" y="495656"/>
            <a:ext cx="1620852" cy="66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dwell 1800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Slit @ 1000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D63F13-B7E9-4ED9-82E7-6A38379FE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04" t="5471" r="2235" b="4331"/>
          <a:stretch/>
        </p:blipFill>
        <p:spPr>
          <a:xfrm>
            <a:off x="7181643" y="2371014"/>
            <a:ext cx="3389505" cy="328375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1C81B019-0D59-4268-8445-0D51A710445E}"/>
              </a:ext>
            </a:extLst>
          </p:cNvPr>
          <p:cNvSpPr/>
          <p:nvPr/>
        </p:nvSpPr>
        <p:spPr>
          <a:xfrm>
            <a:off x="5637390" y="4012889"/>
            <a:ext cx="917220" cy="365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641213-6C5C-4530-B95D-44A0C413B621}"/>
              </a:ext>
            </a:extLst>
          </p:cNvPr>
          <p:cNvSpPr txBox="1">
            <a:spLocks/>
          </p:cNvSpPr>
          <p:nvPr/>
        </p:nvSpPr>
        <p:spPr>
          <a:xfrm>
            <a:off x="7164038" y="5795799"/>
            <a:ext cx="3670573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Replace the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GeGI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detector by point contact coax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D6F628-2BF0-43A8-AF2D-08DC8A2C4DBF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0E108B5-B6CF-4B46-B12C-CD85B1395B4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9D08420-346D-4F37-B029-B78148249D2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26/30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FFE39C8-5CE0-46CB-800A-E792B2F4AE7C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A57320-177C-60E3-4274-7AE33DFBE4B0}"/>
              </a:ext>
            </a:extLst>
          </p:cNvPr>
          <p:cNvSpPr txBox="1">
            <a:spLocks/>
          </p:cNvSpPr>
          <p:nvPr/>
        </p:nvSpPr>
        <p:spPr>
          <a:xfrm>
            <a:off x="554082" y="720268"/>
            <a:ext cx="10374086" cy="2020131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</a:pPr>
            <a:r>
              <a:rPr lang="en-US" sz="1800" dirty="0">
                <a:solidFill>
                  <a:srgbClr val="0F4F97"/>
                </a:solidFill>
                <a:latin typeface="+mj-lt"/>
              </a:rPr>
              <a:t>The </a:t>
            </a:r>
            <a:r>
              <a:rPr lang="en-US" sz="1800" dirty="0" err="1">
                <a:solidFill>
                  <a:srgbClr val="0F4F97"/>
                </a:solidFill>
                <a:latin typeface="+mj-lt"/>
              </a:rPr>
              <a:t>GeGI</a:t>
            </a:r>
            <a:r>
              <a:rPr lang="en-US" sz="1800" dirty="0">
                <a:solidFill>
                  <a:srgbClr val="0F4F97"/>
                </a:solidFill>
                <a:latin typeface="+mj-lt"/>
              </a:rPr>
              <a:t> is an imaging detector useful to see the location of the beam</a:t>
            </a:r>
          </a:p>
          <a:p>
            <a:pPr eaLnBrk="0" hangingPunct="0">
              <a:spcBef>
                <a:spcPts val="0"/>
              </a:spcBef>
            </a:pPr>
            <a:r>
              <a:rPr lang="en-US" sz="1800" dirty="0">
                <a:solidFill>
                  <a:srgbClr val="0F4F97"/>
                </a:solidFill>
                <a:latin typeface="+mj-lt"/>
              </a:rPr>
              <a:t>However, the energy resolution is insufficient to resolve the Pu K</a:t>
            </a:r>
            <a:r>
              <a:rPr lang="en-US" sz="1800" baseline="-25000" dirty="0">
                <a:solidFill>
                  <a:srgbClr val="0F4F97"/>
                </a:solidFill>
                <a:latin typeface="+mj-lt"/>
              </a:rPr>
              <a:t>a1</a:t>
            </a:r>
            <a:r>
              <a:rPr lang="en-US" sz="1800" dirty="0">
                <a:solidFill>
                  <a:srgbClr val="0F4F97"/>
                </a:solidFill>
                <a:latin typeface="+mj-lt"/>
              </a:rPr>
              <a:t> and Eu-155 peaks</a:t>
            </a:r>
          </a:p>
          <a:p>
            <a:pPr marL="57150" indent="0" algn="ctr" eaLnBrk="0" hangingPunct="0">
              <a:buNone/>
            </a:pPr>
            <a:r>
              <a:rPr lang="en-US" sz="1800" b="1" dirty="0">
                <a:solidFill>
                  <a:srgbClr val="0F4F97"/>
                </a:solidFill>
                <a:latin typeface="+mj-lt"/>
              </a:rPr>
              <a:t>It looks like the best strategy is to increase flux in a single reflection configuration while using a high energy resolution co-axial </a:t>
            </a:r>
            <a:r>
              <a:rPr lang="en-US" sz="1800" b="1" dirty="0" err="1">
                <a:solidFill>
                  <a:srgbClr val="0F4F97"/>
                </a:solidFill>
                <a:latin typeface="+mj-lt"/>
              </a:rPr>
              <a:t>HPGe</a:t>
            </a:r>
            <a:endParaRPr lang="en-US" sz="1800" b="1" dirty="0">
              <a:solidFill>
                <a:srgbClr val="0F4F97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7CB93-7771-6890-0780-AD015D5AE7F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23731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14CEEA-F7B6-4DB1-B46C-75C16F0F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4977" y="826556"/>
            <a:ext cx="7081035" cy="53107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FDC5DE-6DEF-485C-8886-89DC5311F986}"/>
              </a:ext>
            </a:extLst>
          </p:cNvPr>
          <p:cNvSpPr txBox="1">
            <a:spLocks/>
          </p:cNvSpPr>
          <p:nvPr/>
        </p:nvSpPr>
        <p:spPr>
          <a:xfrm>
            <a:off x="-14208" y="-15496"/>
            <a:ext cx="7018512" cy="505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Measurements COAX. MOX Center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134F9C8-2791-4365-B68E-787FC915BC12}"/>
              </a:ext>
            </a:extLst>
          </p:cNvPr>
          <p:cNvSpPr txBox="1">
            <a:spLocks/>
          </p:cNvSpPr>
          <p:nvPr/>
        </p:nvSpPr>
        <p:spPr>
          <a:xfrm>
            <a:off x="10673166" y="516444"/>
            <a:ext cx="151883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dwell 28800s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681BA-DB95-4592-AACE-F3B5E152694F}"/>
              </a:ext>
            </a:extLst>
          </p:cNvPr>
          <p:cNvSpPr txBox="1"/>
          <p:nvPr/>
        </p:nvSpPr>
        <p:spPr>
          <a:xfrm>
            <a:off x="5861305" y="-30073"/>
            <a:ext cx="634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Single Bounce with double surface 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19C70-A277-954B-BCAB-F7CA6CE726D2}"/>
              </a:ext>
            </a:extLst>
          </p:cNvPr>
          <p:cNvSpPr txBox="1"/>
          <p:nvPr/>
        </p:nvSpPr>
        <p:spPr>
          <a:xfrm>
            <a:off x="1197733" y="1931211"/>
            <a:ext cx="2653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observe a discrepancy of up to a 50% 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dead time in the direct beam measurement as well as skewness of the fluorescence peaks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(not shown)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F72AFF-EB73-41AA-9F76-1D08CBCECF0C}"/>
              </a:ext>
            </a:extLst>
          </p:cNvPr>
          <p:cNvGrpSpPr/>
          <p:nvPr/>
        </p:nvGrpSpPr>
        <p:grpSpPr>
          <a:xfrm>
            <a:off x="0" y="6438665"/>
            <a:ext cx="12206208" cy="524983"/>
            <a:chOff x="0" y="6421573"/>
            <a:chExt cx="12206208" cy="5249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8B5D9D-80E9-49D1-8C3D-B1846A71259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824AB96E-938B-4938-8525-01E429E6A09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3" y="6451256"/>
              <a:ext cx="652325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27/30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F1CF0268-9E14-4234-8A82-94F5C4B04183}"/>
              </a:ext>
            </a:extLst>
          </p:cNvPr>
          <p:cNvSpPr txBox="1">
            <a:spLocks/>
          </p:cNvSpPr>
          <p:nvPr/>
        </p:nvSpPr>
        <p:spPr>
          <a:xfrm>
            <a:off x="6203603" y="5901090"/>
            <a:ext cx="3670573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Spectra of reflected beam and background run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00FEDE-F94B-4A2D-B9EF-8F3F396D87DD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96DCD89-BE7A-4F99-97A5-1315BEFADF10}"/>
              </a:ext>
            </a:extLst>
          </p:cNvPr>
          <p:cNvSpPr txBox="1"/>
          <p:nvPr/>
        </p:nvSpPr>
        <p:spPr>
          <a:xfrm>
            <a:off x="938519" y="4415324"/>
            <a:ext cx="317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8235"/>
                </a:solidFill>
                <a:latin typeface="+mj-lt"/>
              </a:rPr>
              <a:t>Eu emission 	105.30 keV</a:t>
            </a:r>
          </a:p>
          <a:p>
            <a:r>
              <a:rPr lang="en-US" dirty="0">
                <a:solidFill>
                  <a:srgbClr val="548235"/>
                </a:solidFill>
                <a:latin typeface="+mj-lt"/>
              </a:rPr>
              <a:t>Pu-k</a:t>
            </a:r>
            <a:r>
              <a:rPr lang="el-GR" dirty="0">
                <a:solidFill>
                  <a:srgbClr val="548235"/>
                </a:solidFill>
                <a:latin typeface="+mj-lt"/>
                <a:ea typeface="Cambria" panose="02040503050406030204" pitchFamily="18" charset="0"/>
              </a:rPr>
              <a:t>α</a:t>
            </a:r>
            <a:r>
              <a:rPr lang="en-US" dirty="0">
                <a:solidFill>
                  <a:srgbClr val="548235"/>
                </a:solidFill>
                <a:latin typeface="+mj-lt"/>
              </a:rPr>
              <a:t>1 		103.76 keV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ECB2D0-19D3-48FC-BBFA-961F9BCD01D3}"/>
              </a:ext>
            </a:extLst>
          </p:cNvPr>
          <p:cNvSpPr txBox="1"/>
          <p:nvPr/>
        </p:nvSpPr>
        <p:spPr>
          <a:xfrm>
            <a:off x="1372219" y="5502396"/>
            <a:ext cx="230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∆E = 1.54 keV</a:t>
            </a:r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D493D8A-3688-47EE-863D-9FF31967E49F}"/>
              </a:ext>
            </a:extLst>
          </p:cNvPr>
          <p:cNvCxnSpPr>
            <a:stCxn id="41" idx="2"/>
          </p:cNvCxnSpPr>
          <p:nvPr/>
        </p:nvCxnSpPr>
        <p:spPr>
          <a:xfrm flipH="1">
            <a:off x="2524363" y="5061655"/>
            <a:ext cx="640" cy="46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295CBD1D-9E28-40D8-BDC7-5D1F356ED8EC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CA9375-6AAA-E8B8-8C09-183DFC3886E4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895502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37A0DC4-681E-4704-AE5F-651C6195A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794" y="1243299"/>
            <a:ext cx="6687092" cy="50153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9EF68A-10DE-46A9-8797-C3C7F128E5F4}"/>
              </a:ext>
            </a:extLst>
          </p:cNvPr>
          <p:cNvSpPr txBox="1">
            <a:spLocks/>
          </p:cNvSpPr>
          <p:nvPr/>
        </p:nvSpPr>
        <p:spPr>
          <a:xfrm>
            <a:off x="-14208" y="-15496"/>
            <a:ext cx="7315200" cy="5065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Bonus!! WAD-125 Center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B88359-26BE-4A62-9931-8F7A6794764F}"/>
              </a:ext>
            </a:extLst>
          </p:cNvPr>
          <p:cNvGrpSpPr/>
          <p:nvPr/>
        </p:nvGrpSpPr>
        <p:grpSpPr>
          <a:xfrm>
            <a:off x="0" y="6438665"/>
            <a:ext cx="12206208" cy="524983"/>
            <a:chOff x="0" y="6421573"/>
            <a:chExt cx="12206208" cy="5249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48EBC62-58F0-48D1-B142-F787C6A1F8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CC810321-23DF-49C4-9A4A-673FBF38703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3" y="6451256"/>
              <a:ext cx="652325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28/30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E497577-649A-4C7B-A5D0-3446C1C1766F}"/>
              </a:ext>
            </a:extLst>
          </p:cNvPr>
          <p:cNvSpPr txBox="1"/>
          <p:nvPr/>
        </p:nvSpPr>
        <p:spPr>
          <a:xfrm>
            <a:off x="5861305" y="-30073"/>
            <a:ext cx="634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Single Bounce with double surface </a:t>
            </a:r>
            <a:endParaRPr lang="en-US" sz="2800" dirty="0">
              <a:latin typeface="+mj-l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F33F76-3D47-43F4-B8BF-56E14A42DDAB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5C47AC1-C425-48F9-92E5-6E5DE337E287}"/>
              </a:ext>
            </a:extLst>
          </p:cNvPr>
          <p:cNvSpPr txBox="1"/>
          <p:nvPr/>
        </p:nvSpPr>
        <p:spPr>
          <a:xfrm>
            <a:off x="490153" y="775832"/>
            <a:ext cx="1111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Considerably younger fuel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A4E37-B791-45A3-9260-94E569E91DC1}"/>
              </a:ext>
            </a:extLst>
          </p:cNvPr>
          <p:cNvSpPr txBox="1"/>
          <p:nvPr/>
        </p:nvSpPr>
        <p:spPr>
          <a:xfrm>
            <a:off x="1197734" y="1700302"/>
            <a:ext cx="2653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observe a discrepancy of up to a 60% 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dead time in the direct beam measurement as well as skewness of the fluorescence peaks</a:t>
            </a:r>
          </a:p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(not shown)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79861-3D52-4513-8807-2F77A0E094F1}"/>
              </a:ext>
            </a:extLst>
          </p:cNvPr>
          <p:cNvSpPr txBox="1"/>
          <p:nvPr/>
        </p:nvSpPr>
        <p:spPr>
          <a:xfrm>
            <a:off x="938519" y="4415324"/>
            <a:ext cx="317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8235"/>
                </a:solidFill>
                <a:latin typeface="+mj-lt"/>
              </a:rPr>
              <a:t>Eu emission 	105.30 keV</a:t>
            </a:r>
          </a:p>
          <a:p>
            <a:r>
              <a:rPr lang="en-US" dirty="0">
                <a:solidFill>
                  <a:srgbClr val="548235"/>
                </a:solidFill>
                <a:latin typeface="+mj-lt"/>
              </a:rPr>
              <a:t>Pu-k</a:t>
            </a:r>
            <a:r>
              <a:rPr lang="el-GR" dirty="0">
                <a:solidFill>
                  <a:srgbClr val="548235"/>
                </a:solidFill>
                <a:latin typeface="+mj-lt"/>
                <a:ea typeface="Cambria" panose="02040503050406030204" pitchFamily="18" charset="0"/>
              </a:rPr>
              <a:t>α</a:t>
            </a:r>
            <a:r>
              <a:rPr lang="en-US" dirty="0">
                <a:solidFill>
                  <a:srgbClr val="548235"/>
                </a:solidFill>
                <a:latin typeface="+mj-lt"/>
              </a:rPr>
              <a:t>1 		103.76 keV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0BF843-82AF-4A9C-82A6-526C0BD4C89E}"/>
              </a:ext>
            </a:extLst>
          </p:cNvPr>
          <p:cNvSpPr txBox="1"/>
          <p:nvPr/>
        </p:nvSpPr>
        <p:spPr>
          <a:xfrm>
            <a:off x="1372219" y="5502396"/>
            <a:ext cx="230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∆E = 1.54 keV</a:t>
            </a:r>
            <a:r>
              <a:rPr lang="en-US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C1767E-591A-476E-BBB2-C7307325C352}"/>
              </a:ext>
            </a:extLst>
          </p:cNvPr>
          <p:cNvCxnSpPr>
            <a:stCxn id="40" idx="2"/>
          </p:cNvCxnSpPr>
          <p:nvPr/>
        </p:nvCxnSpPr>
        <p:spPr>
          <a:xfrm flipH="1">
            <a:off x="2524363" y="5061655"/>
            <a:ext cx="640" cy="46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49C3FA52-45AB-453D-8AFD-DCEBB7026CDA}"/>
              </a:ext>
            </a:extLst>
          </p:cNvPr>
          <p:cNvSpPr txBox="1">
            <a:spLocks/>
          </p:cNvSpPr>
          <p:nvPr/>
        </p:nvSpPr>
        <p:spPr>
          <a:xfrm>
            <a:off x="6203603" y="5901090"/>
            <a:ext cx="3670573" cy="55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Spectra of reflected beam and background run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0078DA-0238-4309-A865-1C0D29D672D4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0E8B2-1138-E356-4BE5-875166ABD407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382493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720890"/>
            <a:ext cx="11430000" cy="539496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Spent nuclear fuel represents a global challenge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23B84-EBCA-9C15-A58C-D67C053C55D3}"/>
              </a:ext>
            </a:extLst>
          </p:cNvPr>
          <p:cNvSpPr txBox="1"/>
          <p:nvPr/>
        </p:nvSpPr>
        <p:spPr>
          <a:xfrm>
            <a:off x="3201346" y="5434896"/>
            <a:ext cx="4754081" cy="5909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We are exploring x-ray fluorescence measurements to determine Pu/U ratios</a:t>
            </a:r>
          </a:p>
        </p:txBody>
      </p:sp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1788EB4F-8D6D-E04D-959D-0424D2851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163" y="1140619"/>
            <a:ext cx="2328954" cy="26958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5FD61-11FC-C0FA-46E3-5F8DE202A9D0}"/>
              </a:ext>
            </a:extLst>
          </p:cNvPr>
          <p:cNvSpPr txBox="1">
            <a:spLocks/>
          </p:cNvSpPr>
          <p:nvPr/>
        </p:nvSpPr>
        <p:spPr bwMode="auto">
          <a:xfrm>
            <a:off x="429767" y="1260386"/>
            <a:ext cx="8852456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It contains Pu which is of concern for safeguards</a:t>
            </a:r>
          </a:p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It is highly radioactive, making traditional NDA analysis challenging</a:t>
            </a:r>
          </a:p>
          <a:p>
            <a:pPr lvl="2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Particularly true for weak lines</a:t>
            </a:r>
          </a:p>
          <a:p>
            <a:pPr lvl="2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Pu content inferred from burnup and model calculations</a:t>
            </a:r>
          </a:p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Reprocessing Plants</a:t>
            </a:r>
          </a:p>
          <a:p>
            <a:pPr lvl="2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Receiver-operator differences occur on changing from item accountancy and model-inferred mass to   destructive analysis of actual material present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6A9261-5A77-96E8-6CCE-21C043F83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3956264"/>
            <a:ext cx="11430000" cy="1297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For ‘permanent’ disposal facilities (e.g.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Onkalo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Finland)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Desirable to measure content before closing MC&amp;A books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42F301-E6ED-BA26-D9BB-99503E9E9365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5CF9E5-AA0B-F1E4-2D2F-E552BDB0E846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37D07187-A1E8-E97D-8E1B-73B1DDCA13D4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94FB33-75E0-55AC-22B4-EAE0C64CB3C3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AFDF97-4A63-1759-57B0-C4580703A752}"/>
                </a:ext>
              </a:extLst>
            </p:cNvPr>
            <p:cNvGrpSpPr/>
            <p:nvPr/>
          </p:nvGrpSpPr>
          <p:grpSpPr>
            <a:xfrm>
              <a:off x="0" y="6421573"/>
              <a:ext cx="12192000" cy="524983"/>
              <a:chOff x="16789" y="6415774"/>
              <a:chExt cx="12192000" cy="524983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FB75029-5D4C-FD49-DA60-F2F488624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89" y="6415774"/>
                <a:ext cx="1219200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9CAEEAB4-72AC-B56E-8C2E-4EC42E731580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4481657" y="6445457"/>
                <a:ext cx="2991793" cy="4953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XDEP 2024. J. Ruz, February 6</a:t>
                </a:r>
                <a:r>
                  <a:rPr lang="en-US" sz="14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th 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 2024</a:t>
                </a:r>
              </a:p>
            </p:txBody>
          </p:sp>
        </p:grp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E0A084D-CCB0-AABC-1B04-4F3BDB842FE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2/30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77CFBB-4C06-9A63-8599-7ED0BC7FC4A3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93C0D-6F21-467A-9D89-CBECAC35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22918" y="1663641"/>
            <a:ext cx="5638881" cy="4229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E1335-C3E1-4AD3-83B6-52FC5E62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3507" y="1663641"/>
            <a:ext cx="5654443" cy="42408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2F2C0-66BE-425B-95F4-CC589FE980B4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335D36-5A54-49E0-B962-963334C1C08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E27584AE-6F10-45CA-AA04-405EA5D1CBAD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29/30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50470F2E-2FBF-4169-B2CC-8CD4604F4638}"/>
              </a:ext>
            </a:extLst>
          </p:cNvPr>
          <p:cNvSpPr txBox="1">
            <a:spLocks/>
          </p:cNvSpPr>
          <p:nvPr/>
        </p:nvSpPr>
        <p:spPr>
          <a:xfrm>
            <a:off x="-14208" y="-15496"/>
            <a:ext cx="7315200" cy="5065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Bonus!! WAD-125 Center vs. MOX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63D35D-7D01-466F-80B6-CC49B64F4997}"/>
              </a:ext>
            </a:extLst>
          </p:cNvPr>
          <p:cNvSpPr txBox="1"/>
          <p:nvPr/>
        </p:nvSpPr>
        <p:spPr>
          <a:xfrm>
            <a:off x="5861305" y="-30073"/>
            <a:ext cx="634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There is 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134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Cs in WAD-125</a:t>
            </a:r>
            <a:endParaRPr lang="en-US" sz="2800" dirty="0">
              <a:latin typeface="+mj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40C8DF-445A-4B2E-8D1F-711CA8DB5D97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456B69-3C3F-4C9A-A06D-CFE3161BC07C}"/>
              </a:ext>
            </a:extLst>
          </p:cNvPr>
          <p:cNvSpPr txBox="1"/>
          <p:nvPr/>
        </p:nvSpPr>
        <p:spPr>
          <a:xfrm>
            <a:off x="4440936" y="965199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Half-life 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134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Cs is 2 years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41BCAF-5897-4945-9F75-B316754A9BD9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4F6BD-10A3-EF87-BF32-E643A3392F37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905694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2CC0-74FE-4E5C-B72E-A65B295ADA54}"/>
              </a:ext>
            </a:extLst>
          </p:cNvPr>
          <p:cNvSpPr txBox="1">
            <a:spLocks/>
          </p:cNvSpPr>
          <p:nvPr/>
        </p:nvSpPr>
        <p:spPr>
          <a:xfrm>
            <a:off x="-14208" y="-15496"/>
            <a:ext cx="6643607" cy="72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Conclusions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5A0C63-5958-41A6-8EB7-5A99624E7F4D}"/>
              </a:ext>
            </a:extLst>
          </p:cNvPr>
          <p:cNvCxnSpPr>
            <a:cxnSpLocks/>
          </p:cNvCxnSpPr>
          <p:nvPr/>
        </p:nvCxnSpPr>
        <p:spPr>
          <a:xfrm>
            <a:off x="0" y="711846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3C0BF2-0456-44A5-985F-BC3D2E206471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77247D9-464A-4CC1-9789-21A9A51B660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91A647DD-307E-4D46-8AA9-96239BC41CE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638116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>
                  <a:solidFill>
                    <a:schemeClr val="accent1">
                      <a:lumMod val="75000"/>
                    </a:schemeClr>
                  </a:solidFill>
                </a:rPr>
                <a:t>30/30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EF828E7-2190-4F81-885A-1F1FDA52B8D5}"/>
              </a:ext>
            </a:extLst>
          </p:cNvPr>
          <p:cNvSpPr txBox="1">
            <a:spLocks/>
          </p:cNvSpPr>
          <p:nvPr/>
        </p:nvSpPr>
        <p:spPr>
          <a:xfrm>
            <a:off x="609600" y="1408866"/>
            <a:ext cx="10374086" cy="4532556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F4F97"/>
                </a:solidFill>
                <a:latin typeface="+mj-lt"/>
              </a:rPr>
              <a:t>The </a:t>
            </a:r>
            <a:r>
              <a:rPr lang="en-US" dirty="0" err="1">
                <a:solidFill>
                  <a:srgbClr val="0F4F97"/>
                </a:solidFill>
                <a:latin typeface="+mj-lt"/>
              </a:rPr>
              <a:t>GeGI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 is an imaging detector useful to see the location of the beam but, the energy resolution is insufficient to resolve the Pu K</a:t>
            </a:r>
            <a:r>
              <a:rPr lang="en-US" baseline="-25000" dirty="0">
                <a:solidFill>
                  <a:srgbClr val="0F4F97"/>
                </a:solidFill>
                <a:latin typeface="+mj-lt"/>
              </a:rPr>
              <a:t>a1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 and </a:t>
            </a:r>
            <a:r>
              <a:rPr lang="en-US" baseline="30000" dirty="0">
                <a:solidFill>
                  <a:srgbClr val="0F4F97"/>
                </a:solidFill>
                <a:latin typeface="+mj-lt"/>
              </a:rPr>
              <a:t>155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Eu peaks</a:t>
            </a:r>
          </a:p>
          <a:p>
            <a:pPr eaLnBrk="0" hangingPunct="0"/>
            <a:r>
              <a:rPr lang="en-US" dirty="0">
                <a:solidFill>
                  <a:srgbClr val="0F4F97"/>
                </a:solidFill>
                <a:latin typeface="+mj-lt"/>
              </a:rPr>
              <a:t>Simulations and data agree that with two reflections we can to scan K</a:t>
            </a:r>
            <a:r>
              <a:rPr lang="en-US" baseline="-25000" dirty="0">
                <a:solidFill>
                  <a:srgbClr val="0F4F97"/>
                </a:solidFill>
                <a:latin typeface="+mj-lt"/>
              </a:rPr>
              <a:t>a1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 and K</a:t>
            </a:r>
            <a:r>
              <a:rPr lang="en-US" baseline="-25000" dirty="0">
                <a:solidFill>
                  <a:srgbClr val="0F4F97"/>
                </a:solidFill>
                <a:latin typeface="+mj-lt"/>
              </a:rPr>
              <a:t>a2 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but, the measured rate for two reflection is not sufficient to distinguish between Pu and </a:t>
            </a:r>
            <a:r>
              <a:rPr lang="en-US" baseline="30000" dirty="0">
                <a:solidFill>
                  <a:srgbClr val="0F4F97"/>
                </a:solidFill>
                <a:latin typeface="+mj-lt"/>
              </a:rPr>
              <a:t>155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Eu</a:t>
            </a:r>
          </a:p>
          <a:p>
            <a:pPr eaLnBrk="0" hangingPunct="0"/>
            <a:r>
              <a:rPr lang="en-US" dirty="0">
                <a:solidFill>
                  <a:srgbClr val="0F4F97"/>
                </a:solidFill>
                <a:latin typeface="+mj-lt"/>
              </a:rPr>
              <a:t>Placing a coaxial point contact </a:t>
            </a:r>
            <a:r>
              <a:rPr lang="en-US" dirty="0" err="1">
                <a:solidFill>
                  <a:srgbClr val="0F4F97"/>
                </a:solidFill>
                <a:latin typeface="+mj-lt"/>
              </a:rPr>
              <a:t>HPGe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 in the reflected beam (same location and shielding as for the </a:t>
            </a:r>
            <a:r>
              <a:rPr lang="en-US" dirty="0" err="1">
                <a:solidFill>
                  <a:srgbClr val="0F4F97"/>
                </a:solidFill>
                <a:latin typeface="+mj-lt"/>
              </a:rPr>
              <a:t>GeGI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) allows for much better energy resolution.</a:t>
            </a:r>
          </a:p>
          <a:p>
            <a:pPr eaLnBrk="0" hangingPunct="0"/>
            <a:r>
              <a:rPr lang="en-US" dirty="0">
                <a:solidFill>
                  <a:srgbClr val="0F4F97"/>
                </a:solidFill>
                <a:latin typeface="+mj-lt"/>
              </a:rPr>
              <a:t>We are able to determine Pu/U ratio with very low statistical uncertainty. We could set the dwell based on the statistical uncertainty goal. </a:t>
            </a:r>
            <a:r>
              <a:rPr lang="en-US">
                <a:solidFill>
                  <a:srgbClr val="0F4F97"/>
                </a:solidFill>
                <a:latin typeface="+mj-lt"/>
              </a:rPr>
              <a:t>For instance, </a:t>
            </a:r>
            <a:r>
              <a:rPr lang="en-US" dirty="0">
                <a:solidFill>
                  <a:srgbClr val="0F4F97"/>
                </a:solidFill>
                <a:latin typeface="+mj-lt"/>
              </a:rPr>
              <a:t>with  the MOX fuel a 0.5% statistical uncertainty will need of 600s dwell time.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3CEB5C-926D-4E7C-9031-AB0BDCECF134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78E9B-FCF9-0905-5427-5F321B231A1F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45210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7C12-BCF1-93C9-DAD2-62BE8F9F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891010"/>
            <a:ext cx="11430000" cy="539496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K-shell, X-ray fluorescence, we want Pu Ka1:U Ka1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C9298-3E15-D0A0-DF04-3D855E8E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66" y="1644027"/>
            <a:ext cx="11200081" cy="4047778"/>
          </a:xfrm>
        </p:spPr>
        <p:txBody>
          <a:bodyPr>
            <a:normAutofit/>
          </a:bodyPr>
          <a:lstStyle/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 Good:</a:t>
            </a:r>
          </a:p>
          <a:p>
            <a:pPr lvl="2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X-ray emissions are stimulated by high-energy radiation ejecting a     K-shell electron</a:t>
            </a:r>
          </a:p>
          <a:p>
            <a:pPr lvl="3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&gt; 90% of the time one gets K-shell X-ray emission</a:t>
            </a:r>
          </a:p>
          <a:p>
            <a:pPr lvl="3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These sit on top of the background continuum</a:t>
            </a:r>
          </a:p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 Bad</a:t>
            </a:r>
          </a:p>
          <a:p>
            <a:pPr lvl="2"/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Pu:U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ratio determined by elemental abundances ~ 1%</a:t>
            </a:r>
          </a:p>
          <a:p>
            <a:pPr lvl="3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High background means very tight collimation and long dwell times</a:t>
            </a:r>
          </a:p>
          <a:p>
            <a:pPr lvl="1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The Ugly</a:t>
            </a:r>
          </a:p>
          <a:p>
            <a:pPr lvl="2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Pu Ka1 line (103.7 keV) is just 1.6 keV from </a:t>
            </a:r>
            <a:r>
              <a:rPr lang="en-US" sz="1800" baseline="30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155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Eu nuclear line (105.3 keV)</a:t>
            </a:r>
          </a:p>
          <a:p>
            <a:pPr lvl="3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Requires excellent energy resolution </a:t>
            </a:r>
          </a:p>
          <a:p>
            <a:pPr lvl="3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Incommensurate with high event rates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FFBF4D-52E6-B806-05CC-5D37FCFB39D5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E2A41F-05C4-AC6D-6E17-8F3A9D799810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BAA7501-C228-898B-A4FC-C0890D021C25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5A21AA-9629-A30B-8134-02DAB771799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B82D0A-55F9-5DE9-9BC1-4283D874558D}"/>
                </a:ext>
              </a:extLst>
            </p:cNvPr>
            <p:cNvGrpSpPr/>
            <p:nvPr/>
          </p:nvGrpSpPr>
          <p:grpSpPr>
            <a:xfrm>
              <a:off x="0" y="6421573"/>
              <a:ext cx="12192000" cy="524983"/>
              <a:chOff x="16789" y="6415774"/>
              <a:chExt cx="12192000" cy="524983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B9E79D2-F4CE-6CE4-8584-2B33C0966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89" y="6415774"/>
                <a:ext cx="1219200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A2E10832-2ED0-9934-3C53-5C8D8AC01F84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4481657" y="6445457"/>
                <a:ext cx="2991793" cy="4953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XDEP 2024. J. Ruz, February 6</a:t>
                </a:r>
                <a:r>
                  <a:rPr lang="en-US" sz="14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th 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 2024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36BFAC93-8F20-5AD9-1F4F-FB09A1928C5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3/30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2C87D9-9271-870C-560D-315F7DE1D5B8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29472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2ED425-70F8-4E00-9CD1-914093EA7B8C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39B859-EF35-46BB-BA29-6387FA128A1D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B61D4-0573-4C0E-BC42-595F41D9FF32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6DF9F3D-C49C-4626-BC8B-DEE6B22B79A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D9E842E4-8762-4B04-8D55-D2362D13859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4/30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B181B4-EE30-4197-8084-910907DE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03" y="863183"/>
            <a:ext cx="10719563" cy="33498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Our ultimate goal:  Directly and non-destructively measuring of Uranium and Plutonium content in spent fuel rods.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Light water reactor spent fuel contains approximately 1% Plutonium and 3% fission products with the remainder Uranium.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Fission products produce an intense gamma-ray field that obscures the Plutonium gamma rays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High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count rates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Low intensity of nuclear lines with respect to other radioisotopes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26586BF-E445-445F-B8EB-E0882CBD7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12615"/>
              </p:ext>
            </p:extLst>
          </p:nvPr>
        </p:nvGraphicFramePr>
        <p:xfrm>
          <a:off x="1314484" y="3993443"/>
          <a:ext cx="9144000" cy="2103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9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43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59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8472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Isotope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Line Energy </a:t>
                      </a: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[keV]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Activity </a:t>
                      </a: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[</a:t>
                      </a:r>
                      <a:r>
                        <a:rPr lang="en-US" sz="1800" b="0" dirty="0" err="1">
                          <a:latin typeface="+mj-lt"/>
                        </a:rPr>
                        <a:t>γ</a:t>
                      </a:r>
                      <a:r>
                        <a:rPr lang="en-US" sz="1800" b="0" baseline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latin typeface="+mj-lt"/>
                        </a:rPr>
                        <a:t>g</a:t>
                      </a:r>
                      <a:r>
                        <a:rPr lang="en-US" sz="1800" b="0" baseline="30000" dirty="0">
                          <a:latin typeface="+mj-lt"/>
                        </a:rPr>
                        <a:t>-1</a:t>
                      </a:r>
                      <a:r>
                        <a:rPr lang="en-US" sz="1800" b="0" dirty="0">
                          <a:latin typeface="+mj-lt"/>
                        </a:rPr>
                        <a:t>s</a:t>
                      </a:r>
                      <a:r>
                        <a:rPr lang="en-US" sz="1800" b="0" baseline="30000" dirty="0">
                          <a:latin typeface="+mj-lt"/>
                        </a:rPr>
                        <a:t>-1</a:t>
                      </a:r>
                      <a:r>
                        <a:rPr lang="en-US" sz="1800" b="0" dirty="0">
                          <a:latin typeface="+mj-lt"/>
                        </a:rPr>
                        <a:t>]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Isotope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Line Energy </a:t>
                      </a: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[keV]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j-lt"/>
                        </a:rPr>
                        <a:t>Activity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j-lt"/>
                        </a:rPr>
                        <a:t>[</a:t>
                      </a:r>
                      <a:r>
                        <a:rPr lang="en-US" sz="1800" b="0" dirty="0" err="1">
                          <a:latin typeface="+mj-lt"/>
                        </a:rPr>
                        <a:t>γ</a:t>
                      </a:r>
                      <a:r>
                        <a:rPr lang="en-US" sz="1800" b="0" baseline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latin typeface="+mj-lt"/>
                        </a:rPr>
                        <a:t>g</a:t>
                      </a:r>
                      <a:r>
                        <a:rPr lang="en-US" sz="1800" b="0" baseline="30000" dirty="0">
                          <a:latin typeface="+mj-lt"/>
                        </a:rPr>
                        <a:t>-1</a:t>
                      </a:r>
                      <a:r>
                        <a:rPr lang="en-US" sz="1800" b="0" dirty="0">
                          <a:latin typeface="+mj-lt"/>
                        </a:rPr>
                        <a:t>s</a:t>
                      </a:r>
                      <a:r>
                        <a:rPr lang="en-US" sz="1800" b="0" baseline="30000" dirty="0">
                          <a:latin typeface="+mj-lt"/>
                        </a:rPr>
                        <a:t>-1</a:t>
                      </a:r>
                      <a:r>
                        <a:rPr lang="en-US" sz="1800" b="0" dirty="0">
                          <a:latin typeface="+mj-lt"/>
                        </a:rPr>
                        <a:t>]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96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+mj-lt"/>
                        </a:rPr>
                        <a:t>235</a:t>
                      </a:r>
                      <a:r>
                        <a:rPr lang="en-US" sz="1800" dirty="0">
                          <a:latin typeface="+mj-lt"/>
                        </a:rPr>
                        <a:t>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143.8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+mj-lt"/>
                        </a:rPr>
                        <a:t>8.4 x 10</a:t>
                      </a:r>
                      <a:r>
                        <a:rPr lang="en-US" sz="1800" baseline="30000" dirty="0">
                          <a:latin typeface="+mj-lt"/>
                        </a:rPr>
                        <a:t>3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+mj-lt"/>
                        </a:rPr>
                        <a:t>239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413.7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3.42 x 10</a:t>
                      </a:r>
                      <a:r>
                        <a:rPr lang="en-US" sz="1800" baseline="30000" dirty="0">
                          <a:latin typeface="+mj-lt"/>
                        </a:rPr>
                        <a:t>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>
                          <a:latin typeface="+mj-lt"/>
                        </a:rPr>
                        <a:t>235</a:t>
                      </a:r>
                      <a:r>
                        <a:rPr lang="en-US" sz="1800" dirty="0">
                          <a:latin typeface="+mj-lt"/>
                        </a:rPr>
                        <a:t>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185.7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4.32</a:t>
                      </a:r>
                      <a:r>
                        <a:rPr lang="en-US" sz="1800" baseline="0" dirty="0">
                          <a:latin typeface="+mj-lt"/>
                        </a:rPr>
                        <a:t> x 10</a:t>
                      </a:r>
                      <a:r>
                        <a:rPr lang="en-US" sz="1800" baseline="30000" dirty="0">
                          <a:latin typeface="+mj-lt"/>
                        </a:rPr>
                        <a:t>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+mj-lt"/>
                        </a:rPr>
                        <a:t>240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160.3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3.37 x 10</a:t>
                      </a:r>
                      <a:r>
                        <a:rPr lang="en-US" sz="1800" baseline="30000" dirty="0">
                          <a:latin typeface="+mj-lt"/>
                        </a:rPr>
                        <a:t>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96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+mj-lt"/>
                        </a:rPr>
                        <a:t>239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129.3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1.44 x 10</a:t>
                      </a:r>
                      <a:r>
                        <a:rPr lang="en-US" sz="1800" baseline="30000" dirty="0">
                          <a:latin typeface="+mj-lt"/>
                        </a:rPr>
                        <a:t>5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+mj-lt"/>
                        </a:rPr>
                        <a:t>241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148.6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7.15 x 10</a:t>
                      </a:r>
                      <a:r>
                        <a:rPr lang="en-US" sz="1800" baseline="30000" dirty="0">
                          <a:latin typeface="+mj-lt"/>
                        </a:rPr>
                        <a:t>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>
                          <a:latin typeface="+mj-lt"/>
                        </a:rPr>
                        <a:t>239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375.0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3.61</a:t>
                      </a:r>
                      <a:r>
                        <a:rPr lang="en-US" sz="1800" baseline="0" dirty="0">
                          <a:latin typeface="+mj-lt"/>
                        </a:rPr>
                        <a:t> x 10</a:t>
                      </a:r>
                      <a:r>
                        <a:rPr lang="en-US" sz="1800" baseline="30000" dirty="0">
                          <a:latin typeface="+mj-lt"/>
                        </a:rPr>
                        <a:t>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>
                          <a:latin typeface="+mj-lt"/>
                        </a:rPr>
                        <a:t>241</a:t>
                      </a:r>
                      <a:r>
                        <a:rPr lang="en-US" sz="1800" baseline="0" dirty="0">
                          <a:latin typeface="+mj-lt"/>
                        </a:rPr>
                        <a:t>Pu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208.0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2.04 x 10</a:t>
                      </a:r>
                      <a:r>
                        <a:rPr lang="en-US" sz="1800" baseline="30000" dirty="0">
                          <a:latin typeface="+mj-lt"/>
                        </a:rPr>
                        <a:t>7</a:t>
                      </a:r>
                      <a:endParaRPr lang="en-US" sz="18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229835D2-79EF-4B59-9BE0-E71FAB27B019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Research objective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D7ED14-415B-4590-B1CC-00666663EC1A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C1269-3F70-C657-2E8E-D7FFCB344F15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88994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348C22-F327-46B8-8B9D-61F1531B91C3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388A6C-2B1D-4398-B3D8-25E615478222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FD417A1-6080-430A-A3C0-44D33DE0420B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B28275-517F-4C71-8396-6B1249FC2C5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95A57A7-85B8-4B02-A1FB-7947A3A93B3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5/30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51E9D4-0C91-4CF5-8B74-AB2780D3E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87" y="870996"/>
            <a:ext cx="11365906" cy="32772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radioactive decay of the spent fuel also induces fluorescence in the Uranium and Plutonium and produce x-rays ranging from about 94 to 120 keV.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2"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These x-rays might prove to be useful NDA signature of the Plutonium to Uranium ratio in the spent fuel.</a:t>
            </a:r>
          </a:p>
          <a:p>
            <a:pPr lvl="2"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Uranium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and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Plutonium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fluorescence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have only rarely been measured in solid spent fuel. Need of optimized and collimated detector system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C202770-F15D-445B-A9A2-50F41E2E1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395258"/>
              </p:ext>
            </p:extLst>
          </p:nvPr>
        </p:nvGraphicFramePr>
        <p:xfrm>
          <a:off x="1909506" y="3429000"/>
          <a:ext cx="8372987" cy="261873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9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2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3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j-lt"/>
                        </a:rPr>
                        <a:t>Element</a:t>
                      </a:r>
                    </a:p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U</a:t>
                      </a: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Line Energy [keV]</a:t>
                      </a: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Relative Intensity</a:t>
                      </a: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  <a:p>
                      <a:pPr algn="ctr"/>
                      <a:endParaRPr lang="en-US" sz="1800" b="0" dirty="0">
                        <a:latin typeface="+mj-lt"/>
                      </a:endParaRP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+mj-lt"/>
                        </a:rPr>
                        <a:t>Element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err="1">
                          <a:latin typeface="+mj-lt"/>
                        </a:rPr>
                        <a:t>Pu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Line Energy [keV]</a:t>
                      </a:r>
                    </a:p>
                  </a:txBody>
                  <a:tcPr>
                    <a:solidFill>
                      <a:srgbClr val="0B5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Relative Intensity</a:t>
                      </a:r>
                    </a:p>
                  </a:txBody>
                  <a:tcPr>
                    <a:solidFill>
                      <a:srgbClr val="0B5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α1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98.44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α1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α2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94.67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α2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99.55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117.26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120.60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7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K</a:t>
                      </a:r>
                      <a:r>
                        <a:rPr lang="en-US" sz="1800" baseline="-25000" dirty="0">
                          <a:latin typeface="+mj-lt"/>
                        </a:rPr>
                        <a:t>β3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116.27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305876F-F608-48C7-8DF2-2924F10AC02D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Research objective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2155C9-4F6A-476B-94D9-577AE48313C4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BE586-AD74-46BF-317E-584D1BC35AC0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48343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03E5-D969-B6CD-1C5B-3975748D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720894"/>
            <a:ext cx="11430000" cy="539496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Light-water reactor sample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A474-EE55-69E4-BD3C-C3FA6C75D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115" y="1370207"/>
            <a:ext cx="11430000" cy="116309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30.4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MWd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KgU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21 months since discharge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250 mm slit, point contact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HPGe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Pu Ka1 is visible, but. . 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8367A3-7685-0425-79AC-16B84B54019C}"/>
              </a:ext>
            </a:extLst>
          </p:cNvPr>
          <p:cNvSpPr/>
          <p:nvPr/>
        </p:nvSpPr>
        <p:spPr>
          <a:xfrm>
            <a:off x="5842692" y="3556564"/>
            <a:ext cx="337691" cy="1130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E5D35-3271-B029-D211-0EA8D6845230}"/>
              </a:ext>
            </a:extLst>
          </p:cNvPr>
          <p:cNvSpPr/>
          <p:nvPr/>
        </p:nvSpPr>
        <p:spPr>
          <a:xfrm>
            <a:off x="7237228" y="2215840"/>
            <a:ext cx="3390736" cy="29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5ED358F-1AA5-71D2-567D-C07CD4268C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873" y="2216411"/>
          <a:ext cx="56261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626080" imgH="3924360" progId="KGraph_Plot">
                  <p:embed/>
                </p:oleObj>
              </mc:Choice>
              <mc:Fallback>
                <p:oleObj name="KGPlot" r:id="rId2" imgW="5626080" imgH="392436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35ED358F-1AA5-71D2-567D-C07CD4268C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0873" y="2216411"/>
                        <a:ext cx="5626100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5A3AD9D-216D-BE30-7B84-642857A13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280549"/>
              </p:ext>
            </p:extLst>
          </p:nvPr>
        </p:nvGraphicFramePr>
        <p:xfrm>
          <a:off x="5853568" y="2093668"/>
          <a:ext cx="55880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587920" imgH="3924360" progId="KGraph_Plot">
                  <p:embed/>
                </p:oleObj>
              </mc:Choice>
              <mc:Fallback>
                <p:oleObj name="KGPlot" r:id="rId4" imgW="5587920" imgH="3924360" progId="KGraph_Plot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5A3AD9D-216D-BE30-7B84-642857A13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3568" y="2093668"/>
                        <a:ext cx="5588000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DE98E607-B72A-5FD8-2AB0-93929A32B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005908"/>
              </p:ext>
            </p:extLst>
          </p:nvPr>
        </p:nvGraphicFramePr>
        <p:xfrm>
          <a:off x="669356" y="2068827"/>
          <a:ext cx="56261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5626080" imgH="3924360" progId="KGraph_Plot">
                  <p:embed/>
                </p:oleObj>
              </mc:Choice>
              <mc:Fallback>
                <p:oleObj name="KGPlot" r:id="rId6" imgW="5626080" imgH="3924360" progId="KGraph_Plot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DE98E607-B72A-5FD8-2AB0-93929A32B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9356" y="2068827"/>
                        <a:ext cx="5626100" cy="3924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EC93F01-5A4B-6823-17C2-258FADF7AED7}"/>
              </a:ext>
            </a:extLst>
          </p:cNvPr>
          <p:cNvSpPr txBox="1"/>
          <p:nvPr/>
        </p:nvSpPr>
        <p:spPr>
          <a:xfrm>
            <a:off x="7023648" y="5970893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MIRROR @ 3.8% deadtime, 2 hours </a:t>
            </a:r>
            <a:r>
              <a:rPr lang="en-US" dirty="0" err="1">
                <a:solidFill>
                  <a:srgbClr val="FF0000"/>
                </a:solidFill>
              </a:rPr>
              <a:t>livetime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EBFE6B-2A1C-F806-1702-B35C9C81FA79}"/>
              </a:ext>
            </a:extLst>
          </p:cNvPr>
          <p:cNvSpPr txBox="1"/>
          <p:nvPr/>
        </p:nvSpPr>
        <p:spPr>
          <a:xfrm>
            <a:off x="1910632" y="5983545"/>
            <a:ext cx="41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DIRECT @ 54% deadtime, 2 hours </a:t>
            </a:r>
            <a:r>
              <a:rPr lang="en-US" dirty="0" err="1">
                <a:solidFill>
                  <a:srgbClr val="0033CC"/>
                </a:solidFill>
              </a:rPr>
              <a:t>realtime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29EEC6-0783-FBDC-EDE7-A5BE988BFBD0}"/>
              </a:ext>
            </a:extLst>
          </p:cNvPr>
          <p:cNvSpPr txBox="1"/>
          <p:nvPr/>
        </p:nvSpPr>
        <p:spPr>
          <a:xfrm rot="16200000">
            <a:off x="8441607" y="4852425"/>
            <a:ext cx="638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 K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528B1D-2A17-82E7-5A66-9216315B96F9}"/>
              </a:ext>
            </a:extLst>
          </p:cNvPr>
          <p:cNvSpPr txBox="1"/>
          <p:nvPr/>
        </p:nvSpPr>
        <p:spPr>
          <a:xfrm rot="16200000">
            <a:off x="7929895" y="4852424"/>
            <a:ext cx="6367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 K</a:t>
            </a:r>
            <a:r>
              <a:rPr lang="en-US" sz="1400" dirty="0">
                <a:latin typeface="Symbol" panose="05050102010706020507" pitchFamily="18" charset="2"/>
              </a:rPr>
              <a:t>a2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76ABF-05BD-06AF-F8F8-E8916E9DABEC}"/>
              </a:ext>
            </a:extLst>
          </p:cNvPr>
          <p:cNvSpPr txBox="1"/>
          <p:nvPr/>
        </p:nvSpPr>
        <p:spPr>
          <a:xfrm rot="16200000">
            <a:off x="8973669" y="4991883"/>
            <a:ext cx="710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Pu K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56CD9C-2C60-61E8-3188-A2342D2B1F8C}"/>
              </a:ext>
            </a:extLst>
          </p:cNvPr>
          <p:cNvSpPr txBox="1"/>
          <p:nvPr/>
        </p:nvSpPr>
        <p:spPr>
          <a:xfrm rot="16200000">
            <a:off x="9258556" y="495078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155</a:t>
            </a:r>
            <a:r>
              <a:rPr lang="en-US" sz="1400" dirty="0"/>
              <a:t>Eu</a:t>
            </a:r>
            <a:endParaRPr lang="en-US" sz="1400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83F036-4C0D-05DE-C3A3-A58874CC0C12}"/>
              </a:ext>
            </a:extLst>
          </p:cNvPr>
          <p:cNvSpPr txBox="1"/>
          <p:nvPr/>
        </p:nvSpPr>
        <p:spPr>
          <a:xfrm rot="16200000">
            <a:off x="9714034" y="4988895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 K</a:t>
            </a:r>
            <a:r>
              <a:rPr lang="en-US" sz="1400" dirty="0">
                <a:latin typeface="Symbol" panose="05050102010706020507" pitchFamily="18" charset="2"/>
              </a:rPr>
              <a:t>b3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78A711-0468-5E88-C514-DDB93263E1F2}"/>
              </a:ext>
            </a:extLst>
          </p:cNvPr>
          <p:cNvSpPr txBox="1"/>
          <p:nvPr/>
        </p:nvSpPr>
        <p:spPr>
          <a:xfrm rot="16200000">
            <a:off x="9952989" y="4938576"/>
            <a:ext cx="6222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 K</a:t>
            </a:r>
            <a:r>
              <a:rPr lang="en-US" sz="1400" dirty="0">
                <a:latin typeface="Symbol" panose="05050102010706020507" pitchFamily="18" charset="2"/>
              </a:rPr>
              <a:t>b</a:t>
            </a:r>
            <a:r>
              <a:rPr lang="en-US" sz="1400" dirty="0"/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56AF67-26B4-138B-238B-EF335F8A61C6}"/>
              </a:ext>
            </a:extLst>
          </p:cNvPr>
          <p:cNvSpPr txBox="1"/>
          <p:nvPr/>
        </p:nvSpPr>
        <p:spPr>
          <a:xfrm rot="16200000">
            <a:off x="10225960" y="4994869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 K</a:t>
            </a:r>
            <a:r>
              <a:rPr lang="en-US" sz="1400" dirty="0">
                <a:latin typeface="Symbol" panose="05050102010706020507" pitchFamily="18" charset="2"/>
              </a:rPr>
              <a:t>b2</a:t>
            </a:r>
            <a:endParaRPr lang="en-US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1FB821-9C47-97E4-5290-226226E0EEA6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65C7B8-1B83-EDAA-95CA-929F508DFC57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4D1D0A0-5C82-49FD-7490-7CA3E3E891EE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Candy Slide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C9B93-9446-DD03-8F29-F4C6134F3AA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6AB915-1247-714E-4B62-5CBE14348F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A3844B1-5228-4ACA-7698-CECF05B9779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6/30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D08203E7-55BC-FAC6-53CC-B514989139B4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27817-C37E-0B53-18A9-A533C9240B48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9608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6C4DCC9-87D6-494A-B851-28CF6CC14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46" y="970764"/>
            <a:ext cx="6550812" cy="2262439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Use multilayer mirrors to selectively pass emission lines unique to  Uranium and Plutonium (and filter out most of the other radiation)</a:t>
            </a:r>
          </a:p>
          <a:p>
            <a:pPr lvl="0" algn="just">
              <a:spcAft>
                <a:spcPct val="200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Alternating layers of high- and low-Z materials act as reflecting interfaces, following Bragg’s law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For proof of concept we have deposit multilayers coatings of WC/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using constant-d spacing (N=300 , d=1.51 nm) on flat surface of 150x150 mm</a:t>
            </a:r>
            <a:r>
              <a:rPr lang="en-US" sz="1800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1C44D-ACED-44F0-9452-7F8F1348F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612"/>
          <a:stretch/>
        </p:blipFill>
        <p:spPr bwMode="auto">
          <a:xfrm>
            <a:off x="8573394" y="1173152"/>
            <a:ext cx="2033690" cy="206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4A2269-D4FD-4CDF-B44B-CEB0A717AA87}"/>
              </a:ext>
            </a:extLst>
          </p:cNvPr>
          <p:cNvSpPr txBox="1">
            <a:spLocks/>
          </p:cNvSpPr>
          <p:nvPr/>
        </p:nvSpPr>
        <p:spPr>
          <a:xfrm>
            <a:off x="8359426" y="5722043"/>
            <a:ext cx="2311972" cy="348059"/>
          </a:xfrm>
          <a:prstGeom prst="rect">
            <a:avLst/>
          </a:prstGeom>
          <a:noFill/>
        </p:spPr>
        <p:txBody>
          <a:bodyPr/>
          <a:lstStyle>
            <a:lvl1pPr marL="216233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 sz="23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698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 b="1">
                <a:solidFill>
                  <a:schemeClr val="tx1"/>
                </a:solidFill>
                <a:latin typeface="+mn-lt"/>
              </a:defRPr>
            </a:lvl2pPr>
            <a:lvl3pPr marL="1081164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­"/>
              <a:defRPr b="1">
                <a:solidFill>
                  <a:schemeClr val="tx1"/>
                </a:solidFill>
                <a:latin typeface="+mn-lt"/>
              </a:defRPr>
            </a:lvl3pPr>
            <a:lvl4pPr marL="1513629" indent="-216233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 b="1">
                <a:solidFill>
                  <a:schemeClr val="tx1"/>
                </a:solidFill>
                <a:latin typeface="+mn-lt"/>
              </a:defRPr>
            </a:lvl4pPr>
            <a:lvl5pPr marL="2057214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5pPr>
            <a:lvl6pPr marL="2489680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6pPr>
            <a:lvl7pPr marL="2922145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7pPr>
            <a:lvl8pPr marL="3354611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8pPr>
            <a:lvl9pPr marL="3787076" indent="-228246" algn="l" defTabSz="91448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1400" b="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Substrate representation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879946-F3DA-437C-9212-9A417D66912D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250573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tool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86D489-CFCA-4271-A07C-9AF066A48E01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F34381-C0A8-434A-A866-A1AB7619CB93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A3D26C-DD97-467B-BA6E-0BD7B258AE7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E2C3FAC-D771-456C-9BF9-65F90B7AD43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7/30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CCF746B8-4BB3-405C-A9FC-471B95B27D6D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X-ray mirror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B29852-5378-40A1-8352-05E240C6C1B9}"/>
              </a:ext>
            </a:extLst>
          </p:cNvPr>
          <p:cNvSpPr txBox="1">
            <a:spLocks/>
          </p:cNvSpPr>
          <p:nvPr/>
        </p:nvSpPr>
        <p:spPr>
          <a:xfrm>
            <a:off x="1330934" y="3351769"/>
            <a:ext cx="5844037" cy="2684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Mirror assembly after collimator in a cell wall</a:t>
            </a:r>
          </a:p>
          <a:p>
            <a:pPr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Compton-imaging HP Germanium detector (PHDS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GeGI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and shielding</a:t>
            </a:r>
          </a:p>
          <a:p>
            <a:pPr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Different fluorescence lines will appear at different locations of the detector</a:t>
            </a:r>
          </a:p>
          <a:p>
            <a:pPr>
              <a:buFont typeface="Calibri Light" panose="020F0302020204030204" pitchFamily="34" charset="0"/>
              <a:buChar char="‐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Tilting the optic will displace the image of the fluorescence over the face of the detector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7E867-C698-4B6D-9A83-DF397978C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910" y="3220308"/>
            <a:ext cx="2789186" cy="2350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989FDC-3B2E-4D25-93E3-505FFD4FE4A5}"/>
                  </a:ext>
                </a:extLst>
              </p:cNvPr>
              <p:cNvSpPr txBox="1"/>
              <p:nvPr/>
            </p:nvSpPr>
            <p:spPr>
              <a:xfrm>
                <a:off x="5490566" y="5789809"/>
                <a:ext cx="15881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989FDC-3B2E-4D25-93E3-505FFD4FE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566" y="5789809"/>
                <a:ext cx="1588192" cy="276999"/>
              </a:xfrm>
              <a:prstGeom prst="rect">
                <a:avLst/>
              </a:prstGeom>
              <a:blipFill>
                <a:blip r:embed="rId5"/>
                <a:stretch>
                  <a:fillRect l="-9231" t="-28889" r="-4231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2C7C6EAF-61CB-4DF2-836E-552A24E5B1A4}"/>
              </a:ext>
            </a:extLst>
          </p:cNvPr>
          <p:cNvSpPr/>
          <p:nvPr/>
        </p:nvSpPr>
        <p:spPr>
          <a:xfrm rot="12945820">
            <a:off x="8727569" y="1219330"/>
            <a:ext cx="533336" cy="69967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68FEC91-F621-4537-98B4-97062E3747FD}"/>
              </a:ext>
            </a:extLst>
          </p:cNvPr>
          <p:cNvSpPr/>
          <p:nvPr/>
        </p:nvSpPr>
        <p:spPr>
          <a:xfrm rot="12945820">
            <a:off x="8727568" y="3465559"/>
            <a:ext cx="533336" cy="69967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1B528-23DF-49D0-AEB7-9FEB4E06BB4C}"/>
              </a:ext>
            </a:extLst>
          </p:cNvPr>
          <p:cNvSpPr txBox="1"/>
          <p:nvPr/>
        </p:nvSpPr>
        <p:spPr>
          <a:xfrm>
            <a:off x="8435381" y="1415573"/>
            <a:ext cx="2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θ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6E0093-9500-46D4-BA28-D266A2B683F4}"/>
              </a:ext>
            </a:extLst>
          </p:cNvPr>
          <p:cNvSpPr txBox="1"/>
          <p:nvPr/>
        </p:nvSpPr>
        <p:spPr>
          <a:xfrm>
            <a:off x="8457272" y="3651835"/>
            <a:ext cx="2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θ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DD4366A-5735-412E-859A-01F0AD9230CA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76A60-F31A-EC30-CF96-65C44CA985B3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18992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7F13D-9DEA-4CED-B924-8ABA62C0E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134" y="4037309"/>
            <a:ext cx="1565329" cy="157078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021BE6F-8BB4-4CA9-A121-F917B166B42C}"/>
              </a:ext>
            </a:extLst>
          </p:cNvPr>
          <p:cNvSpPr txBox="1"/>
          <p:nvPr/>
        </p:nvSpPr>
        <p:spPr>
          <a:xfrm>
            <a:off x="345177" y="3864194"/>
            <a:ext cx="95275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etailed laboratory-based campaign conducted at the Irradiated Fuels Examination Laboratory (IFEL) at Oak Ridge National Laboratory.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reflective optics were mounted downstream from the 30-inch-long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lead collimator with an opening of 5mm x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69.85</a:t>
            </a: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mm centered on the fuel rod. The 76-cm-long lead collimator was installed in the hot-cell port. An extra collimator with variable aperture was set between the optics and the lead collimation to minimize flux reaching the experimental setup. We also made use of a direct beam stop just in front of our detector.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Several spent fuel rod samples were investigated.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0868274-8189-4992-A31F-5AEE30D6AC39}"/>
              </a:ext>
            </a:extLst>
          </p:cNvPr>
          <p:cNvSpPr txBox="1"/>
          <p:nvPr/>
        </p:nvSpPr>
        <p:spPr>
          <a:xfrm>
            <a:off x="9872771" y="5715084"/>
            <a:ext cx="1974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Hot Cell Port </a:t>
            </a:r>
          </a:p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lead collimator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B63999-FA69-4D71-9CAD-CD5BB244765F}"/>
              </a:ext>
            </a:extLst>
          </p:cNvPr>
          <p:cNvGrpSpPr/>
          <p:nvPr/>
        </p:nvGrpSpPr>
        <p:grpSpPr>
          <a:xfrm>
            <a:off x="1182334" y="551412"/>
            <a:ext cx="10405435" cy="3367349"/>
            <a:chOff x="1182334" y="491590"/>
            <a:chExt cx="10405435" cy="336734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13AF6C4-270D-49BF-845A-14D86EFA6883}"/>
                </a:ext>
              </a:extLst>
            </p:cNvPr>
            <p:cNvSpPr/>
            <p:nvPr/>
          </p:nvSpPr>
          <p:spPr>
            <a:xfrm rot="16200000">
              <a:off x="6917894" y="-1470695"/>
              <a:ext cx="646332" cy="7337817"/>
            </a:xfrm>
            <a:prstGeom prst="triangle">
              <a:avLst>
                <a:gd name="adj" fmla="val 49999"/>
              </a:avLst>
            </a:prstGeom>
            <a:solidFill>
              <a:srgbClr val="FF0000">
                <a:alpha val="50196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BD4BB63-E95E-4C9C-9048-8145236CDF5C}"/>
                </a:ext>
              </a:extLst>
            </p:cNvPr>
            <p:cNvGrpSpPr/>
            <p:nvPr/>
          </p:nvGrpSpPr>
          <p:grpSpPr>
            <a:xfrm>
              <a:off x="1182334" y="491590"/>
              <a:ext cx="10405435" cy="3367349"/>
              <a:chOff x="1724773" y="538302"/>
              <a:chExt cx="10405435" cy="336734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F164DBB-11DD-4242-8560-09154E33B712}"/>
                  </a:ext>
                </a:extLst>
              </p:cNvPr>
              <p:cNvSpPr/>
              <p:nvPr/>
            </p:nvSpPr>
            <p:spPr>
              <a:xfrm>
                <a:off x="1922919" y="2110366"/>
                <a:ext cx="215900" cy="24129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-Shape 13">
                <a:extLst>
                  <a:ext uri="{FF2B5EF4-FFF2-40B4-BE49-F238E27FC236}">
                    <a16:creationId xmlns:a16="http://schemas.microsoft.com/office/drawing/2014/main" id="{8C2F5C38-93EF-4CBE-8411-F761AF3D28BD}"/>
                  </a:ext>
                </a:extLst>
              </p:cNvPr>
              <p:cNvSpPr/>
              <p:nvPr/>
            </p:nvSpPr>
            <p:spPr>
              <a:xfrm>
                <a:off x="2614312" y="2314376"/>
                <a:ext cx="2133600" cy="738661"/>
              </a:xfrm>
              <a:prstGeom prst="corner">
                <a:avLst>
                  <a:gd name="adj1" fmla="val 50000"/>
                  <a:gd name="adj2" fmla="val 231695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L-Shape 15" descr="Collimator">
                <a:extLst>
                  <a:ext uri="{FF2B5EF4-FFF2-40B4-BE49-F238E27FC236}">
                    <a16:creationId xmlns:a16="http://schemas.microsoft.com/office/drawing/2014/main" id="{623B3F90-AEB4-4AA4-A3A0-1555056EA9E2}"/>
                  </a:ext>
                </a:extLst>
              </p:cNvPr>
              <p:cNvSpPr/>
              <p:nvPr/>
            </p:nvSpPr>
            <p:spPr>
              <a:xfrm flipV="1">
                <a:off x="2611492" y="1366908"/>
                <a:ext cx="2133600" cy="792904"/>
              </a:xfrm>
              <a:prstGeom prst="corner">
                <a:avLst>
                  <a:gd name="adj1" fmla="val 55882"/>
                  <a:gd name="adj2" fmla="val 217799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3E4D2E-65A8-4276-8FD3-25388301CB12}"/>
                  </a:ext>
                </a:extLst>
              </p:cNvPr>
              <p:cNvSpPr/>
              <p:nvPr/>
            </p:nvSpPr>
            <p:spPr>
              <a:xfrm rot="21106984" flipV="1">
                <a:off x="6061231" y="2208917"/>
                <a:ext cx="1569365" cy="508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065DEF-A7E5-4581-A6E6-872C7CCA65F0}"/>
                  </a:ext>
                </a:extLst>
              </p:cNvPr>
              <p:cNvSpPr/>
              <p:nvPr/>
            </p:nvSpPr>
            <p:spPr>
              <a:xfrm>
                <a:off x="11451608" y="538302"/>
                <a:ext cx="228600" cy="250023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6D95F3C-348A-4099-AB68-42307630F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9413" y="3457198"/>
                <a:ext cx="4126208" cy="0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DF8B7E8-D007-4F51-BA0D-5EF47C689F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3432766"/>
                <a:ext cx="1544664" cy="10441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2A91372-1AD6-4E97-90DD-CD5E3350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0664" y="3432766"/>
                <a:ext cx="848761" cy="0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EF3287-B376-4DC5-A82C-8B2E92DBBCF8}"/>
                  </a:ext>
                </a:extLst>
              </p:cNvPr>
              <p:cNvSpPr txBox="1"/>
              <p:nvPr/>
            </p:nvSpPr>
            <p:spPr>
              <a:xfrm>
                <a:off x="3609014" y="3462208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1.5 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7570EE7-A014-4ED4-A1FD-5EEA275DD386}"/>
                  </a:ext>
                </a:extLst>
              </p:cNvPr>
              <p:cNvSpPr txBox="1"/>
              <p:nvPr/>
            </p:nvSpPr>
            <p:spPr>
              <a:xfrm>
                <a:off x="6189368" y="3445465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15 cm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B8C097-0E0A-4FCE-B9AF-4AEA81464978}"/>
                  </a:ext>
                </a:extLst>
              </p:cNvPr>
              <p:cNvSpPr txBox="1"/>
              <p:nvPr/>
            </p:nvSpPr>
            <p:spPr>
              <a:xfrm>
                <a:off x="7317895" y="3444954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7.5 cm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9C6567B-6FB8-4272-8F48-5F010B2EF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089553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6E0202-1041-408F-A34E-98A2D1BFC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0664" y="3092695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70F6978-0D4C-4CCA-BC11-03EB524A98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1277" y="3112655"/>
                <a:ext cx="0" cy="3797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A0394A1-443B-49D4-90DA-0B76CA3563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3488" y="3111998"/>
                <a:ext cx="0" cy="384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F38C471-F2CA-471B-BDA8-EC2C85FF1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1280" y="3428006"/>
                <a:ext cx="1544664" cy="10441"/>
              </a:xfrm>
              <a:prstGeom prst="straightConnector1">
                <a:avLst/>
              </a:prstGeom>
              <a:ln w="15875"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1EE028-AA42-4716-A726-1701F897B2D9}"/>
                  </a:ext>
                </a:extLst>
              </p:cNvPr>
              <p:cNvSpPr txBox="1"/>
              <p:nvPr/>
            </p:nvSpPr>
            <p:spPr>
              <a:xfrm>
                <a:off x="8615016" y="3437986"/>
                <a:ext cx="15653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15 cm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2AD9B13-B052-4024-8FE6-0CA1B57AEB77}"/>
                  </a:ext>
                </a:extLst>
              </p:cNvPr>
              <p:cNvSpPr/>
              <p:nvPr/>
            </p:nvSpPr>
            <p:spPr>
              <a:xfrm>
                <a:off x="5174343" y="1600708"/>
                <a:ext cx="577204" cy="55985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66397D5-4AB3-4ACF-A2D2-E2F2D4E32958}"/>
                  </a:ext>
                </a:extLst>
              </p:cNvPr>
              <p:cNvSpPr/>
              <p:nvPr/>
            </p:nvSpPr>
            <p:spPr>
              <a:xfrm>
                <a:off x="5174343" y="2322487"/>
                <a:ext cx="577204" cy="55984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0E66098-1972-4390-AB67-2EF421F4848A}"/>
                  </a:ext>
                </a:extLst>
              </p:cNvPr>
              <p:cNvSpPr/>
              <p:nvPr/>
            </p:nvSpPr>
            <p:spPr>
              <a:xfrm>
                <a:off x="2611491" y="2990828"/>
                <a:ext cx="2133601" cy="3536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0EE4526-FEBE-4E0D-AACF-9F10364FD0E8}"/>
                  </a:ext>
                </a:extLst>
              </p:cNvPr>
              <p:cNvSpPr/>
              <p:nvPr/>
            </p:nvSpPr>
            <p:spPr>
              <a:xfrm>
                <a:off x="2611491" y="1006261"/>
                <a:ext cx="2133601" cy="3536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6D98D8F-0728-4AE9-A7C4-6CBC2F70DFA4}"/>
                  </a:ext>
                </a:extLst>
              </p:cNvPr>
              <p:cNvSpPr txBox="1"/>
              <p:nvPr/>
            </p:nvSpPr>
            <p:spPr>
              <a:xfrm>
                <a:off x="1724773" y="2360540"/>
                <a:ext cx="6121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Fuel Rod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37193F-F8C8-4BA9-AE07-EBC00676BE6E}"/>
                  </a:ext>
                </a:extLst>
              </p:cNvPr>
              <p:cNvSpPr txBox="1"/>
              <p:nvPr/>
            </p:nvSpPr>
            <p:spPr>
              <a:xfrm>
                <a:off x="2885598" y="2369669"/>
                <a:ext cx="15763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Collimator</a:t>
                </a:r>
              </a:p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Lead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F2C204F-E901-45C0-B08B-E62F8A70F74D}"/>
                  </a:ext>
                </a:extLst>
              </p:cNvPr>
              <p:cNvSpPr txBox="1"/>
              <p:nvPr/>
            </p:nvSpPr>
            <p:spPr>
              <a:xfrm>
                <a:off x="2893823" y="1449546"/>
                <a:ext cx="15745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Collimator</a:t>
                </a:r>
              </a:p>
              <a:p>
                <a:pPr algn="ctr"/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Lead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7919846-A9C8-4316-945C-DA616E763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711" y="2152637"/>
                <a:ext cx="848761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9BC9F68-B72D-4B25-B027-D9BC2A2A3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711" y="2314376"/>
                <a:ext cx="848761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65DB457-4D01-44D7-A3DF-10AFE14E7A6D}"/>
                  </a:ext>
                </a:extLst>
              </p:cNvPr>
              <p:cNvSpPr txBox="1"/>
              <p:nvPr/>
            </p:nvSpPr>
            <p:spPr>
              <a:xfrm>
                <a:off x="4690613" y="887540"/>
                <a:ext cx="15446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Tungsten</a:t>
                </a:r>
              </a:p>
              <a:p>
                <a:pPr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Slit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F14E00E-8622-481E-8FD6-8094562A2E9A}"/>
                  </a:ext>
                </a:extLst>
              </p:cNvPr>
              <p:cNvSpPr txBox="1"/>
              <p:nvPr/>
            </p:nvSpPr>
            <p:spPr>
              <a:xfrm>
                <a:off x="5960777" y="1285042"/>
                <a:ext cx="1815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First Mirror [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ε,A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  <a:endParaRPr lang="en-US" baseline="-25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F46CD6A-6711-47C5-8CAF-00C1103EBA4B}"/>
                  </a:ext>
                </a:extLst>
              </p:cNvPr>
              <p:cNvCxnSpPr>
                <a:cxnSpLocks/>
                <a:stCxn id="76" idx="2"/>
              </p:cNvCxnSpPr>
              <p:nvPr/>
            </p:nvCxnSpPr>
            <p:spPr>
              <a:xfrm>
                <a:off x="6868332" y="1654374"/>
                <a:ext cx="0" cy="3210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0BCE0E4-8D39-4392-A8FB-6DB4FDF9AF8D}"/>
                  </a:ext>
                </a:extLst>
              </p:cNvPr>
              <p:cNvSpPr txBox="1"/>
              <p:nvPr/>
            </p:nvSpPr>
            <p:spPr>
              <a:xfrm>
                <a:off x="11001607" y="3259320"/>
                <a:ext cx="1128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Detector</a:t>
                </a:r>
              </a:p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Plane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968B6D6C-44F0-4AB5-882B-7A33A838A696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V="1">
                <a:off x="6842277" y="1149120"/>
                <a:ext cx="4610131" cy="1060058"/>
              </a:xfrm>
              <a:prstGeom prst="straightConnector1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40D968A-E624-634F-91F0-0B495AC054DE}"/>
                </a:ext>
              </a:extLst>
            </p:cNvPr>
            <p:cNvSpPr/>
            <p:nvPr/>
          </p:nvSpPr>
          <p:spPr>
            <a:xfrm>
              <a:off x="9507013" y="1791720"/>
              <a:ext cx="849675" cy="8598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7500AC7-18B8-6648-8028-C38FE1FA57D9}"/>
                </a:ext>
              </a:extLst>
            </p:cNvPr>
            <p:cNvSpPr txBox="1"/>
            <p:nvPr/>
          </p:nvSpPr>
          <p:spPr>
            <a:xfrm>
              <a:off x="9382577" y="1745203"/>
              <a:ext cx="1135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Direct </a:t>
              </a:r>
            </a:p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beam stopper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5DF6CC-DD03-4232-A1E4-61E6B8582D46}"/>
              </a:ext>
            </a:extLst>
          </p:cNvPr>
          <p:cNvGrpSpPr/>
          <p:nvPr/>
        </p:nvGrpSpPr>
        <p:grpSpPr>
          <a:xfrm>
            <a:off x="0" y="6438665"/>
            <a:ext cx="12192000" cy="524983"/>
            <a:chOff x="0" y="6421573"/>
            <a:chExt cx="12192000" cy="52498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FBBACF8-A91B-461E-8493-7A22658BE18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21573"/>
              <a:ext cx="121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907EC3E5-2261-4B10-90AF-5E54EBFD5FE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553884" y="6451256"/>
              <a:ext cx="565448" cy="495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8/30</a:t>
              </a: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383C3848-09FD-4F94-92A8-FB3D5EEA48B9}"/>
              </a:ext>
            </a:extLst>
          </p:cNvPr>
          <p:cNvSpPr txBox="1">
            <a:spLocks/>
          </p:cNvSpPr>
          <p:nvPr/>
        </p:nvSpPr>
        <p:spPr>
          <a:xfrm>
            <a:off x="-14209" y="8543"/>
            <a:ext cx="3933759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Experimental Setup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AA9EAE8-F851-4DF5-999F-D10DB0A35A1A}"/>
              </a:ext>
            </a:extLst>
          </p:cNvPr>
          <p:cNvCxnSpPr>
            <a:cxnSpLocks/>
          </p:cNvCxnSpPr>
          <p:nvPr/>
        </p:nvCxnSpPr>
        <p:spPr>
          <a:xfrm>
            <a:off x="0" y="48965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9EDCD6-AC2D-4894-B7F0-46137F053219}"/>
              </a:ext>
            </a:extLst>
          </p:cNvPr>
          <p:cNvSpPr txBox="1"/>
          <p:nvPr/>
        </p:nvSpPr>
        <p:spPr>
          <a:xfrm>
            <a:off x="6325893" y="5820293"/>
            <a:ext cx="21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≃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ε·A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1ADE59BA-FFC7-4145-9DC1-2FBC7D8EEAA3}"/>
              </a:ext>
            </a:extLst>
          </p:cNvPr>
          <p:cNvSpPr txBox="1">
            <a:spLocks/>
          </p:cNvSpPr>
          <p:nvPr/>
        </p:nvSpPr>
        <p:spPr>
          <a:xfrm flipH="1">
            <a:off x="5136021" y="6466520"/>
            <a:ext cx="2135164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J. Ruz, February 6</a:t>
            </a:r>
            <a:r>
              <a:rPr lang="en-US" sz="1400" baseline="30000" dirty="0">
                <a:solidFill>
                  <a:schemeClr val="accent1">
                    <a:lumMod val="75000"/>
                  </a:schemeClr>
                </a:solidFill>
              </a:rPr>
              <a:t>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448D9D-B2F6-ECAD-E84A-04C3FC6D4F6A}"/>
              </a:ext>
            </a:extLst>
          </p:cNvPr>
          <p:cNvSpPr txBox="1">
            <a:spLocks/>
          </p:cNvSpPr>
          <p:nvPr/>
        </p:nvSpPr>
        <p:spPr>
          <a:xfrm>
            <a:off x="7819402" y="0"/>
            <a:ext cx="4378727" cy="482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Configuration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C9CE5-7695-A9C5-C891-4C45C1DB1229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LLNL-PRES-859795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</p:spTree>
    <p:extLst>
      <p:ext uri="{BB962C8B-B14F-4D97-AF65-F5344CB8AC3E}">
        <p14:creationId xmlns:p14="http://schemas.microsoft.com/office/powerpoint/2010/main" val="690921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3988</TotalTime>
  <Words>3463</Words>
  <Application>Microsoft Macintosh PowerPoint</Application>
  <PresentationFormat>Widescreen</PresentationFormat>
  <Paragraphs>535</Paragraphs>
  <Slides>31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Century Gothic</vt:lpstr>
      <vt:lpstr>Symbol</vt:lpstr>
      <vt:lpstr>Wingdings</vt:lpstr>
      <vt:lpstr>Office Theme</vt:lpstr>
      <vt:lpstr>KGPlot</vt:lpstr>
      <vt:lpstr>PowerPoint Presentation</vt:lpstr>
      <vt:lpstr>PowerPoint Presentation</vt:lpstr>
      <vt:lpstr>Spent nuclear fuel represents a global challenge </vt:lpstr>
      <vt:lpstr>K-shell, X-ray fluorescence, we want Pu Ka1:U Ka1</vt:lpstr>
      <vt:lpstr>PowerPoint Presentation</vt:lpstr>
      <vt:lpstr>PowerPoint Presentation</vt:lpstr>
      <vt:lpstr>Light-water reactor sample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ray-tracing simulations enabled cross-checking of observables and guided adjustments in real-time </vt:lpstr>
      <vt:lpstr>PowerPoint Presentation</vt:lpstr>
      <vt:lpstr>Characterize mirror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Ruz Armendariz, Jaime</dc:creator>
  <cp:lastModifiedBy>Microsoft Office User</cp:lastModifiedBy>
  <cp:revision>253</cp:revision>
  <dcterms:created xsi:type="dcterms:W3CDTF">2021-10-14T17:35:38Z</dcterms:created>
  <dcterms:modified xsi:type="dcterms:W3CDTF">2024-01-29T18:30:28Z</dcterms:modified>
</cp:coreProperties>
</file>