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79" r:id="rId6"/>
    <p:sldId id="281" r:id="rId7"/>
    <p:sldId id="333" r:id="rId8"/>
    <p:sldId id="308" r:id="rId9"/>
    <p:sldId id="280" r:id="rId10"/>
    <p:sldId id="283" r:id="rId11"/>
    <p:sldId id="284" r:id="rId12"/>
    <p:sldId id="282" r:id="rId13"/>
    <p:sldId id="335" r:id="rId14"/>
    <p:sldId id="291" r:id="rId15"/>
    <p:sldId id="324" r:id="rId16"/>
    <p:sldId id="337" r:id="rId17"/>
    <p:sldId id="331" r:id="rId18"/>
    <p:sldId id="297" r:id="rId19"/>
    <p:sldId id="339" r:id="rId20"/>
    <p:sldId id="340" r:id="rId21"/>
    <p:sldId id="328" r:id="rId22"/>
    <p:sldId id="341" r:id="rId23"/>
  </p:sldIdLst>
  <p:sldSz cx="12192000" cy="6858000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33D4BC5-6B81-4436-9390-BF3B01073232}">
          <p14:sldIdLst>
            <p14:sldId id="279"/>
            <p14:sldId id="281"/>
            <p14:sldId id="333"/>
            <p14:sldId id="308"/>
            <p14:sldId id="280"/>
            <p14:sldId id="283"/>
            <p14:sldId id="284"/>
            <p14:sldId id="282"/>
            <p14:sldId id="335"/>
            <p14:sldId id="291"/>
            <p14:sldId id="324"/>
            <p14:sldId id="337"/>
          </p14:sldIdLst>
        </p14:section>
        <p14:section name="Section sans titre" id="{0766E5EC-F71E-49C9-AECF-236DC005CD22}">
          <p14:sldIdLst>
            <p14:sldId id="331"/>
            <p14:sldId id="297"/>
            <p14:sldId id="339"/>
            <p14:sldId id="340"/>
            <p14:sldId id="328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83"/>
    <a:srgbClr val="009099"/>
    <a:srgbClr val="000000"/>
    <a:srgbClr val="E60019"/>
    <a:srgbClr val="BD987A"/>
    <a:srgbClr val="A558A0"/>
    <a:srgbClr val="993D3F"/>
    <a:srgbClr val="E18B76"/>
    <a:srgbClr val="D18B8B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95" autoAdjust="0"/>
  </p:normalViewPr>
  <p:slideViewPr>
    <p:cSldViewPr snapToGrid="0">
      <p:cViewPr varScale="1">
        <p:scale>
          <a:sx n="76" d="100"/>
          <a:sy n="76" d="100"/>
        </p:scale>
        <p:origin x="126" y="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7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09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1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49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5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11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95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34975" y="1233488"/>
            <a:ext cx="5927725" cy="33353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90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868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44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20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7775"/>
            <a:ext cx="5954712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93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7775"/>
            <a:ext cx="5954712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9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232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32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95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26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932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7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r-FR" noProof="0" dirty="0" smtClean="0"/>
              <a:t>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noProof="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10" name="Espace réservé du pied de page 3"/>
          <p:cNvSpPr>
            <a:spLocks noGrp="1"/>
          </p:cNvSpPr>
          <p:nvPr userDrawn="1"/>
        </p:nvSpPr>
        <p:spPr>
          <a:xfrm>
            <a:off x="787399" y="6343650"/>
            <a:ext cx="9810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Marie-</a:t>
            </a:r>
            <a:r>
              <a:rPr lang="en-US" sz="1200" b="0" i="0" kern="1200" baseline="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Christine </a:t>
            </a:r>
            <a:r>
              <a:rPr lang="en-US" sz="1200" b="0" i="0" kern="1200" baseline="0" dirty="0" err="1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Lépy</a:t>
            </a:r>
            <a:r>
              <a:rPr lang="en-US" sz="1200" b="0" i="0" kern="1200" baseline="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XDEP: X</a:t>
            </a:r>
            <a:r>
              <a:rPr lang="en-US" sz="1200" b="0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-ray </a:t>
            </a:r>
            <a:r>
              <a:rPr lang="en-US" sz="1200" b="1" i="0" kern="1200" dirty="0" err="1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b="0" i="0" kern="1200" dirty="0" err="1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tector</a:t>
            </a:r>
            <a:r>
              <a:rPr lang="en-US" sz="1200" b="0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for </a:t>
            </a:r>
            <a:r>
              <a:rPr lang="en-US" sz="1200" b="1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hysics, SOLEIL, February</a:t>
            </a:r>
            <a:r>
              <a:rPr lang="en-US" sz="1200" b="0" i="0" kern="1200" baseline="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5-6, 2024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 noChangeAspect="1"/>
          </p:cNvSpPr>
          <p:nvPr>
            <p:ph idx="1"/>
          </p:nvPr>
        </p:nvSpPr>
        <p:spPr/>
        <p:txBody>
          <a:bodyPr numCol="2" spcCol="360000">
            <a:no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 noChangeAspect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1930401" y="205740"/>
            <a:ext cx="9780600" cy="77498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46" y="6462039"/>
            <a:ext cx="1658111" cy="247706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3855244" y="6505581"/>
            <a:ext cx="5760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dirty="0" smtClean="0">
                <a:solidFill>
                  <a:schemeClr val="accent6"/>
                </a:solidFill>
              </a:rPr>
              <a:t>Conseil Scientifique LNE | 21/11/2019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72892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sp>
        <p:nvSpPr>
          <p:cNvPr id="12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310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sa.hu/?inh=635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pm.org/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7165" y="2642632"/>
            <a:ext cx="5512824" cy="2078892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Absolute calibration of monochromatic photons </a:t>
            </a:r>
            <a:r>
              <a:rPr lang="en-US" sz="2400" b="1" dirty="0" smtClean="0">
                <a:latin typeface="+mn-lt"/>
              </a:rPr>
              <a:t>fluxes </a:t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Application </a:t>
            </a:r>
            <a:r>
              <a:rPr lang="en-US" sz="2400" b="1" dirty="0">
                <a:latin typeface="+mn-lt"/>
              </a:rPr>
              <a:t>to the efficiency calibration of detectors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3120" y="4850381"/>
            <a:ext cx="5294312" cy="1435968"/>
          </a:xfrm>
        </p:spPr>
        <p:txBody>
          <a:bodyPr>
            <a:normAutofit/>
          </a:bodyPr>
          <a:lstStyle/>
          <a:p>
            <a:r>
              <a:rPr lang="en-US" sz="1600" i="1" dirty="0" smtClean="0"/>
              <a:t>Marie-Christine </a:t>
            </a:r>
            <a:r>
              <a:rPr lang="en-US" sz="1600" i="1" dirty="0" err="1" smtClean="0"/>
              <a:t>Lépy</a:t>
            </a:r>
            <a:r>
              <a:rPr lang="en-US" sz="1600" i="1" dirty="0" smtClean="0"/>
              <a:t>, </a:t>
            </a:r>
            <a:r>
              <a:rPr lang="en-US" sz="1600" i="1" dirty="0"/>
              <a:t>Yves </a:t>
            </a:r>
            <a:r>
              <a:rPr lang="en-US" sz="1600" i="1" dirty="0" err="1"/>
              <a:t>Ménesguen</a:t>
            </a:r>
            <a:r>
              <a:rPr lang="en-US" sz="1600" i="1" dirty="0"/>
              <a:t>, Víctor H</a:t>
            </a:r>
            <a:r>
              <a:rPr lang="en-US" sz="1600" i="1" dirty="0" smtClean="0"/>
              <a:t>.</a:t>
            </a:r>
            <a:r>
              <a:rPr lang="en-US" sz="1600" i="1" dirty="0"/>
              <a:t> </a:t>
            </a:r>
            <a:r>
              <a:rPr lang="en-US" sz="1600" i="1" dirty="0" err="1" smtClean="0"/>
              <a:t>Elvíra</a:t>
            </a:r>
            <a:endParaRPr lang="en-US" sz="1600" i="1" dirty="0" smtClean="0"/>
          </a:p>
          <a:p>
            <a:pPr algn="ctr">
              <a:spcBef>
                <a:spcPts val="600"/>
              </a:spcBef>
            </a:pPr>
            <a:r>
              <a:rPr lang="en-US" sz="1400" i="1" dirty="0" err="1" smtClean="0"/>
              <a:t>Laboratoire</a:t>
            </a:r>
            <a:r>
              <a:rPr lang="en-US" sz="1400" i="1" dirty="0" smtClean="0"/>
              <a:t> national Henri Becquerel (LNHB)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CEA Saclay - DRT/LIST/DIN/SIMRI/LNHB-MA</a:t>
            </a: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22281"/>
          <a:stretch/>
        </p:blipFill>
        <p:spPr>
          <a:xfrm>
            <a:off x="5919541" y="0"/>
            <a:ext cx="6256421" cy="687555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93" y="1830204"/>
            <a:ext cx="1980000" cy="6835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77" y="916652"/>
            <a:ext cx="1404432" cy="7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716629"/>
          </a:xfrm>
        </p:spPr>
        <p:txBody>
          <a:bodyPr/>
          <a:lstStyle/>
          <a:p>
            <a:r>
              <a:rPr lang="fr-FR" dirty="0" smtClean="0"/>
              <a:t>BOLUX : correction factor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6903318" y="4685796"/>
            <a:ext cx="24272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 smtClean="0"/>
              <a:t>Monte-Carlo simulations</a:t>
            </a:r>
            <a:endParaRPr lang="fr-FR" sz="15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821420" y="931019"/>
            <a:ext cx="8081040" cy="160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Average energy deposited in the absorber per incident </a:t>
            </a:r>
            <a:r>
              <a:rPr lang="en-US" sz="1600" b="1" dirty="0" smtClean="0"/>
              <a:t>photon </a:t>
            </a:r>
            <a:r>
              <a:rPr lang="fr-FR" sz="1600" b="1" dirty="0" smtClean="0"/>
              <a:t>&lt; 100 % due to: </a:t>
            </a:r>
            <a:endParaRPr lang="fr-FR" sz="1550" b="1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Photons that do not interact with the absorber (</a:t>
            </a:r>
            <a:r>
              <a:rPr lang="en-US" sz="1600" dirty="0">
                <a:solidFill>
                  <a:srgbClr val="FF0000"/>
                </a:solidFill>
              </a:rPr>
              <a:t>transmission</a:t>
            </a:r>
            <a:r>
              <a:rPr lang="en-US" sz="1600" dirty="0"/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Photons that do interact but do not deposit all of their energy</a:t>
            </a:r>
          </a:p>
          <a:p>
            <a:pPr marL="924344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Characteristic X-ray escape</a:t>
            </a:r>
          </a:p>
          <a:p>
            <a:pPr marL="924344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Scattering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917713" y="5013503"/>
            <a:ext cx="49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PENELOPE</a:t>
            </a:r>
          </a:p>
          <a:p>
            <a:r>
              <a:rPr lang="fr-FR" sz="1500" b="1" i="1" dirty="0" err="1" smtClean="0"/>
              <a:t>PEN</a:t>
            </a:r>
            <a:r>
              <a:rPr lang="fr-FR" sz="1400" i="1" dirty="0" err="1" smtClean="0"/>
              <a:t>etration</a:t>
            </a:r>
            <a:r>
              <a:rPr lang="fr-FR" sz="1400" i="1" dirty="0" smtClean="0"/>
              <a:t> and </a:t>
            </a:r>
            <a:r>
              <a:rPr lang="fr-FR" sz="1500" b="1" i="1" dirty="0" err="1" smtClean="0"/>
              <a:t>EN</a:t>
            </a:r>
            <a:r>
              <a:rPr lang="fr-FR" sz="1400" i="1" dirty="0" err="1" smtClean="0"/>
              <a:t>ergy</a:t>
            </a:r>
            <a:r>
              <a:rPr lang="fr-FR" sz="1400" i="1" dirty="0" smtClean="0"/>
              <a:t> </a:t>
            </a:r>
            <a:r>
              <a:rPr lang="fr-FR" sz="1500" b="1" i="1" dirty="0" err="1" smtClean="0"/>
              <a:t>LO</a:t>
            </a:r>
            <a:r>
              <a:rPr lang="fr-FR" sz="1400" i="1" dirty="0" err="1" smtClean="0"/>
              <a:t>ss</a:t>
            </a:r>
            <a:r>
              <a:rPr lang="fr-FR" sz="1400" i="1" dirty="0" smtClean="0"/>
              <a:t> of </a:t>
            </a:r>
            <a:r>
              <a:rPr lang="fr-FR" sz="1500" b="1" i="1" dirty="0" smtClean="0"/>
              <a:t>P</a:t>
            </a:r>
            <a:r>
              <a:rPr lang="fr-FR" sz="1400" i="1" dirty="0" smtClean="0"/>
              <a:t>ositrons and </a:t>
            </a:r>
            <a:r>
              <a:rPr lang="fr-FR" sz="1500" b="1" i="1" dirty="0" err="1" smtClean="0"/>
              <a:t>E</a:t>
            </a:r>
            <a:r>
              <a:rPr lang="fr-FR" sz="1400" i="1" dirty="0" err="1" smtClean="0"/>
              <a:t>lectrons</a:t>
            </a:r>
            <a:r>
              <a:rPr lang="fr-FR" sz="1600" i="1" dirty="0" smtClean="0"/>
              <a:t> </a:t>
            </a:r>
            <a:r>
              <a:rPr lang="fr-FR" sz="1800" i="1" baseline="30000" dirty="0" smtClean="0"/>
              <a:t>*</a:t>
            </a:r>
            <a:endParaRPr lang="fr-FR" sz="1800" i="1" baseline="30000" dirty="0"/>
          </a:p>
        </p:txBody>
      </p:sp>
      <p:sp>
        <p:nvSpPr>
          <p:cNvPr id="43" name="ZoneTexte 42"/>
          <p:cNvSpPr txBox="1"/>
          <p:nvPr/>
        </p:nvSpPr>
        <p:spPr>
          <a:xfrm>
            <a:off x="6972381" y="5598278"/>
            <a:ext cx="32235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i="1" baseline="30000" dirty="0" smtClean="0"/>
              <a:t>*</a:t>
            </a:r>
            <a:r>
              <a:rPr lang="fr-FR" sz="1300" i="1" dirty="0" smtClean="0"/>
              <a:t> F. </a:t>
            </a:r>
            <a:r>
              <a:rPr lang="fr-FR" sz="1300" i="1" dirty="0" err="1" smtClean="0"/>
              <a:t>Salvat</a:t>
            </a:r>
            <a:r>
              <a:rPr lang="fr-FR" sz="1300" i="1" dirty="0" smtClean="0"/>
              <a:t>, OECD/NEA Data Bank (2015)</a:t>
            </a:r>
            <a:endParaRPr lang="fr-FR" sz="1300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t="9656" b="4764"/>
          <a:stretch/>
        </p:blipFill>
        <p:spPr>
          <a:xfrm>
            <a:off x="910594" y="2728897"/>
            <a:ext cx="4825972" cy="3161769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903318" y="1599807"/>
            <a:ext cx="5040000" cy="2992796"/>
            <a:chOff x="6903318" y="1599807"/>
            <a:chExt cx="5040000" cy="2992796"/>
          </a:xfrm>
        </p:grpSpPr>
        <p:grpSp>
          <p:nvGrpSpPr>
            <p:cNvPr id="5" name="Groupe 4"/>
            <p:cNvGrpSpPr/>
            <p:nvPr/>
          </p:nvGrpSpPr>
          <p:grpSpPr>
            <a:xfrm>
              <a:off x="6903318" y="1599807"/>
              <a:ext cx="5040000" cy="2988000"/>
              <a:chOff x="6903318" y="1455884"/>
              <a:chExt cx="5040000" cy="2988000"/>
            </a:xfrm>
          </p:grpSpPr>
          <p:pic>
            <p:nvPicPr>
              <p:cNvPr id="38" name="Image 37"/>
              <p:cNvPicPr>
                <a:picLocks noChangeAspect="1"/>
              </p:cNvPicPr>
              <p:nvPr/>
            </p:nvPicPr>
            <p:blipFill rotWithShape="1">
              <a:blip r:embed="rId4"/>
              <a:srcRect l="97" t="-522" r="247" b="511"/>
              <a:stretch/>
            </p:blipFill>
            <p:spPr>
              <a:xfrm>
                <a:off x="6903318" y="1455884"/>
                <a:ext cx="5040000" cy="2988000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9004273" y="4190929"/>
                <a:ext cx="1074675" cy="241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36000" bIns="36000" rtlCol="0">
                <a:spAutoFit/>
              </a:bodyPr>
              <a:lstStyle/>
              <a:p>
                <a:r>
                  <a:rPr lang="fr-FR" sz="1100" dirty="0" smtClean="0"/>
                  <a:t>Énergie/keV</a:t>
                </a:r>
                <a:endParaRPr lang="fr-FR" sz="1100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9004273" y="4330993"/>
              <a:ext cx="140432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r>
                <a:rPr lang="fr-FR" sz="1400" dirty="0" err="1" smtClean="0"/>
                <a:t>Energy</a:t>
              </a:r>
              <a:r>
                <a:rPr lang="fr-FR" sz="1400" dirty="0" smtClean="0"/>
                <a:t> (keV)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44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601279"/>
          </a:xfrm>
        </p:spPr>
        <p:txBody>
          <a:bodyPr/>
          <a:lstStyle/>
          <a:p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651378" y="882002"/>
            <a:ext cx="8905143" cy="39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200" b="1" dirty="0" err="1" smtClean="0">
                <a:solidFill>
                  <a:schemeClr val="accent2"/>
                </a:solidFill>
              </a:rPr>
              <a:t>Efficiency</a:t>
            </a:r>
            <a:r>
              <a:rPr lang="fr-FR" sz="2200" b="1" dirty="0" smtClean="0">
                <a:solidFill>
                  <a:schemeClr val="accent2"/>
                </a:solidFill>
              </a:rPr>
              <a:t> calibration of photodiodes</a:t>
            </a:r>
          </a:p>
        </p:txBody>
      </p:sp>
      <p:pic>
        <p:nvPicPr>
          <p:cNvPr id="7" name="Image 6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708" y="1591190"/>
            <a:ext cx="5653578" cy="415646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6134188" y="1591189"/>
            <a:ext cx="5858746" cy="4156467"/>
            <a:chOff x="6028454" y="1591190"/>
            <a:chExt cx="5858746" cy="4156467"/>
          </a:xfrm>
        </p:grpSpPr>
        <p:pic>
          <p:nvPicPr>
            <p:cNvPr id="8" name="Image 7"/>
            <p:cNvPicPr/>
            <p:nvPr/>
          </p:nvPicPr>
          <p:blipFill rotWithShape="1">
            <a:blip r:embed="rId4"/>
            <a:srcRect t="8530" b="6705"/>
            <a:stretch/>
          </p:blipFill>
          <p:spPr bwMode="auto">
            <a:xfrm>
              <a:off x="6028454" y="1591190"/>
              <a:ext cx="5858746" cy="4156467"/>
            </a:xfrm>
            <a:prstGeom prst="rect">
              <a:avLst/>
            </a:prstGeom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8566763" y="5439880"/>
              <a:ext cx="14578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Energy</a:t>
              </a:r>
              <a:r>
                <a:rPr lang="fr-FR" sz="1400" dirty="0" smtClean="0"/>
                <a:t> (keV)</a:t>
              </a:r>
              <a:endParaRPr lang="fr-FR" sz="140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8991520" y="2055964"/>
            <a:ext cx="270155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Calibration of the photodiodes vs BOLUX</a:t>
            </a:r>
          </a:p>
          <a:p>
            <a:r>
              <a:rPr lang="fr-FR" sz="1050" dirty="0" smtClean="0"/>
              <a:t>Calibration of S8193 vs AXUV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8946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noProof="0" smtClean="0"/>
              <a:t>12</a:t>
            </a:fld>
            <a:endParaRPr lang="fr-FR" noProof="0" dirty="0"/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731837" y="294481"/>
            <a:ext cx="10728325" cy="871538"/>
          </a:xfrm>
        </p:spPr>
        <p:txBody>
          <a:bodyPr/>
          <a:lstStyle/>
          <a:p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651378" y="882002"/>
            <a:ext cx="9986740" cy="39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200" b="1" dirty="0" err="1" smtClean="0">
                <a:solidFill>
                  <a:schemeClr val="accent2"/>
                </a:solidFill>
              </a:rPr>
              <a:t>Efficiency</a:t>
            </a:r>
            <a:r>
              <a:rPr lang="fr-FR" sz="2200" b="1" dirty="0" smtClean="0">
                <a:solidFill>
                  <a:schemeClr val="accent2"/>
                </a:solidFill>
              </a:rPr>
              <a:t> calibration of </a:t>
            </a:r>
            <a:r>
              <a:rPr lang="fr-FR" sz="2200" b="1" dirty="0" err="1" smtClean="0">
                <a:solidFill>
                  <a:schemeClr val="accent2"/>
                </a:solidFill>
              </a:rPr>
              <a:t>energy</a:t>
            </a:r>
            <a:r>
              <a:rPr lang="fr-FR" sz="2200" b="1" dirty="0" smtClean="0">
                <a:solidFill>
                  <a:schemeClr val="accent2"/>
                </a:solidFill>
              </a:rPr>
              <a:t>-dispersive X-ray </a:t>
            </a:r>
            <a:r>
              <a:rPr lang="fr-FR" sz="2200" b="1" dirty="0" err="1" smtClean="0">
                <a:solidFill>
                  <a:schemeClr val="accent2"/>
                </a:solidFill>
              </a:rPr>
              <a:t>spectrometers</a:t>
            </a:r>
            <a:r>
              <a:rPr lang="fr-FR" sz="2200" b="1" dirty="0" smtClean="0">
                <a:solidFill>
                  <a:schemeClr val="accent2"/>
                </a:solidFill>
              </a:rPr>
              <a:t> - 1. SDD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97188"/>
              </p:ext>
            </p:extLst>
          </p:nvPr>
        </p:nvGraphicFramePr>
        <p:xfrm>
          <a:off x="2094606" y="967266"/>
          <a:ext cx="7689020" cy="589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4606" y="967266"/>
                        <a:ext cx="7689020" cy="5890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77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649287" y="868756"/>
            <a:ext cx="10350047" cy="39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200" b="1" dirty="0" err="1">
                <a:solidFill>
                  <a:schemeClr val="accent2"/>
                </a:solidFill>
              </a:rPr>
              <a:t>Efficiency</a:t>
            </a:r>
            <a:r>
              <a:rPr lang="fr-FR" sz="2200" b="1" dirty="0">
                <a:solidFill>
                  <a:schemeClr val="accent2"/>
                </a:solidFill>
              </a:rPr>
              <a:t> calibration of </a:t>
            </a:r>
            <a:r>
              <a:rPr lang="fr-FR" sz="2200" b="1" dirty="0" err="1">
                <a:solidFill>
                  <a:schemeClr val="accent2"/>
                </a:solidFill>
              </a:rPr>
              <a:t>energy</a:t>
            </a:r>
            <a:r>
              <a:rPr lang="fr-FR" sz="2200" b="1" dirty="0">
                <a:solidFill>
                  <a:schemeClr val="accent2"/>
                </a:solidFill>
              </a:rPr>
              <a:t>-dispersive X-ray </a:t>
            </a:r>
            <a:r>
              <a:rPr lang="fr-FR" sz="2200" b="1" dirty="0" err="1" smtClean="0">
                <a:solidFill>
                  <a:schemeClr val="accent2"/>
                </a:solidFill>
              </a:rPr>
              <a:t>spectrometers</a:t>
            </a:r>
            <a:r>
              <a:rPr lang="fr-FR" sz="2200" b="1" dirty="0" smtClean="0">
                <a:solidFill>
                  <a:schemeClr val="accent2"/>
                </a:solidFill>
              </a:rPr>
              <a:t> - 2. </a:t>
            </a:r>
            <a:r>
              <a:rPr lang="fr-FR" sz="2200" b="1" dirty="0" err="1" smtClean="0">
                <a:solidFill>
                  <a:schemeClr val="accent2"/>
                </a:solidFill>
              </a:rPr>
              <a:t>HPGe</a:t>
            </a:r>
            <a:endParaRPr lang="fr-FR" sz="2200" b="1" dirty="0">
              <a:solidFill>
                <a:schemeClr val="accent2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068265" y="1685247"/>
            <a:ext cx="7779256" cy="4579513"/>
            <a:chOff x="2068265" y="1685247"/>
            <a:chExt cx="7779256" cy="4579513"/>
          </a:xfrm>
        </p:grpSpPr>
        <p:grpSp>
          <p:nvGrpSpPr>
            <p:cNvPr id="6" name="Groupe 5"/>
            <p:cNvGrpSpPr/>
            <p:nvPr/>
          </p:nvGrpSpPr>
          <p:grpSpPr>
            <a:xfrm>
              <a:off x="2068265" y="1685247"/>
              <a:ext cx="7779256" cy="4579513"/>
              <a:chOff x="2059639" y="1685247"/>
              <a:chExt cx="7779256" cy="4579513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9639" y="1685247"/>
                <a:ext cx="7779256" cy="4500000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316856" y="5956983"/>
                <a:ext cx="13920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 smtClean="0"/>
                  <a:t>Energy</a:t>
                </a:r>
                <a:r>
                  <a:rPr lang="fr-FR" sz="1400" dirty="0" smtClean="0"/>
                  <a:t> (keV) </a:t>
                </a:r>
                <a:endParaRPr lang="fr-FR" sz="1400" dirty="0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 rot="16200000">
                <a:off x="1204584" y="3806983"/>
                <a:ext cx="201789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Efficiency</a:t>
                </a:r>
                <a:endParaRPr lang="fr-FR" sz="1400" dirty="0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7744723" y="5094969"/>
              <a:ext cx="1466491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rtlCol="0">
              <a:spAutoFit/>
            </a:bodyPr>
            <a:lstStyle/>
            <a:p>
              <a:r>
                <a:rPr lang="fr-FR" sz="1050" dirty="0" smtClean="0"/>
                <a:t>1</a:t>
              </a:r>
              <a:r>
                <a:rPr lang="fr-FR" sz="1050" baseline="30000" dirty="0" smtClean="0"/>
                <a:t>st</a:t>
              </a:r>
              <a:r>
                <a:rPr lang="fr-FR" sz="1050" dirty="0" smtClean="0"/>
                <a:t> </a:t>
              </a:r>
              <a:r>
                <a:rPr lang="fr-FR" sz="1050" dirty="0" err="1" smtClean="0"/>
                <a:t>campaign</a:t>
              </a:r>
              <a:endParaRPr lang="fr-FR" sz="105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744723" y="5319754"/>
              <a:ext cx="1466491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r>
                <a:rPr lang="fr-FR" sz="1050" dirty="0" smtClean="0"/>
                <a:t>2</a:t>
              </a:r>
              <a:r>
                <a:rPr lang="fr-FR" sz="1050" baseline="30000" dirty="0" smtClean="0"/>
                <a:t>nd</a:t>
              </a:r>
              <a:r>
                <a:rPr lang="fr-FR" sz="1050" dirty="0" smtClean="0"/>
                <a:t> </a:t>
              </a:r>
              <a:r>
                <a:rPr lang="fr-FR" sz="1050" dirty="0" err="1" smtClean="0"/>
                <a:t>campaign</a:t>
              </a:r>
              <a:endParaRPr lang="fr-FR" sz="105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264147" y="1445966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Experimental</a:t>
            </a:r>
            <a:r>
              <a:rPr lang="fr-FR" b="1" dirty="0" smtClean="0"/>
              <a:t> </a:t>
            </a:r>
            <a:r>
              <a:rPr lang="fr-FR" b="1" dirty="0" err="1" smtClean="0"/>
              <a:t>results</a:t>
            </a:r>
            <a:r>
              <a:rPr lang="fr-FR" b="1" dirty="0" smtClean="0"/>
              <a:t> in the range 3.5 keV – 8 keV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904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95" y="1750732"/>
            <a:ext cx="7925487" cy="458458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1838" y="333738"/>
            <a:ext cx="7982174" cy="935169"/>
          </a:xfrm>
        </p:spPr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12144" y="1331253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Monte Carlo simulations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different</a:t>
            </a:r>
            <a:r>
              <a:rPr lang="fr-FR" b="1" dirty="0" smtClean="0"/>
              <a:t> </a:t>
            </a:r>
            <a:r>
              <a:rPr lang="fr-FR" b="1" dirty="0" err="1" smtClean="0"/>
              <a:t>dead</a:t>
            </a:r>
            <a:r>
              <a:rPr lang="fr-FR" b="1" dirty="0" smtClean="0"/>
              <a:t>-layer </a:t>
            </a:r>
            <a:r>
              <a:rPr lang="fr-FR" b="1" dirty="0" err="1" smtClean="0"/>
              <a:t>thicknesses</a:t>
            </a:r>
            <a:endParaRPr lang="fr-FR" b="1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649287" y="868756"/>
            <a:ext cx="10350047" cy="39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200" b="1" dirty="0" err="1">
                <a:solidFill>
                  <a:schemeClr val="accent2"/>
                </a:solidFill>
              </a:rPr>
              <a:t>Efficiency</a:t>
            </a:r>
            <a:r>
              <a:rPr lang="fr-FR" sz="2200" b="1" dirty="0">
                <a:solidFill>
                  <a:schemeClr val="accent2"/>
                </a:solidFill>
              </a:rPr>
              <a:t> calibration of </a:t>
            </a:r>
            <a:r>
              <a:rPr lang="fr-FR" sz="2200" b="1" dirty="0" err="1">
                <a:solidFill>
                  <a:schemeClr val="accent2"/>
                </a:solidFill>
              </a:rPr>
              <a:t>energy</a:t>
            </a:r>
            <a:r>
              <a:rPr lang="fr-FR" sz="2200" b="1" dirty="0">
                <a:solidFill>
                  <a:schemeClr val="accent2"/>
                </a:solidFill>
              </a:rPr>
              <a:t>-dispersive X-ray </a:t>
            </a:r>
            <a:r>
              <a:rPr lang="fr-FR" sz="2200" b="1" dirty="0" err="1" smtClean="0">
                <a:solidFill>
                  <a:schemeClr val="accent2"/>
                </a:solidFill>
              </a:rPr>
              <a:t>spectrometers</a:t>
            </a:r>
            <a:r>
              <a:rPr lang="fr-FR" sz="2200" b="1" dirty="0" smtClean="0">
                <a:solidFill>
                  <a:schemeClr val="accent2"/>
                </a:solidFill>
              </a:rPr>
              <a:t> - 2. </a:t>
            </a:r>
            <a:r>
              <a:rPr lang="fr-FR" sz="2200" b="1" dirty="0" err="1" smtClean="0">
                <a:solidFill>
                  <a:schemeClr val="accent2"/>
                </a:solidFill>
              </a:rPr>
              <a:t>HPGe</a:t>
            </a:r>
            <a:endParaRPr lang="fr-FR" sz="2200" b="1" dirty="0">
              <a:solidFill>
                <a:schemeClr val="accent2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633995" y="1742403"/>
            <a:ext cx="7925487" cy="4584589"/>
            <a:chOff x="2026264" y="-106894"/>
            <a:chExt cx="7925487" cy="458458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264" y="-106894"/>
              <a:ext cx="7925487" cy="458458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7601164" y="2818103"/>
              <a:ext cx="195030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Simulation – </a:t>
              </a:r>
              <a:r>
                <a:rPr lang="fr-FR" sz="10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without</a:t>
              </a:r>
              <a:r>
                <a:rPr lang="fr-F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fr-FR" sz="10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dead</a:t>
              </a:r>
              <a:r>
                <a:rPr lang="fr-F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layer</a:t>
              </a:r>
              <a:endPara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2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8743476" y="5294922"/>
            <a:ext cx="752216" cy="230555"/>
          </a:xfrm>
          <a:prstGeom prst="rect">
            <a:avLst/>
          </a:prstGeom>
          <a:solidFill>
            <a:srgbClr val="B6B9F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260529" y="5411585"/>
            <a:ext cx="234462" cy="187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576167" y="5411586"/>
            <a:ext cx="234462" cy="1875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76167" y="5161254"/>
            <a:ext cx="234462" cy="1875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18348" y="5251938"/>
            <a:ext cx="234462" cy="2735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97969" y="5158154"/>
            <a:ext cx="234462" cy="187569"/>
          </a:xfrm>
          <a:prstGeom prst="rect">
            <a:avLst/>
          </a:prstGeom>
          <a:solidFill>
            <a:srgbClr val="D5FB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Reflection</a:t>
            </a:r>
            <a:r>
              <a:rPr lang="fr-FR" dirty="0" smtClean="0"/>
              <a:t> </a:t>
            </a:r>
            <a:r>
              <a:rPr lang="fr-FR" dirty="0" err="1" smtClean="0"/>
              <a:t>geometry</a:t>
            </a:r>
            <a:r>
              <a:rPr lang="fr-FR" dirty="0" smtClean="0"/>
              <a:t>: </a:t>
            </a:r>
            <a:r>
              <a:rPr lang="fr-FR" dirty="0" err="1" smtClean="0"/>
              <a:t>target</a:t>
            </a:r>
            <a:r>
              <a:rPr lang="fr-FR" dirty="0" smtClean="0"/>
              <a:t> at 45° 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incident </a:t>
            </a:r>
            <a:r>
              <a:rPr lang="fr-FR" dirty="0" err="1" smtClean="0"/>
              <a:t>beam</a:t>
            </a:r>
            <a:r>
              <a:rPr lang="fr-FR" dirty="0" smtClean="0"/>
              <a:t> and the detector (SDD)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/>
              <a:pPr algn="ctr"/>
              <a:t>15</a:t>
            </a:fld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sp>
        <p:nvSpPr>
          <p:cNvPr id="50" name="Rectangle à coins arrondis 49"/>
          <p:cNvSpPr/>
          <p:nvPr/>
        </p:nvSpPr>
        <p:spPr>
          <a:xfrm>
            <a:off x="278296" y="1749620"/>
            <a:ext cx="5446643" cy="4581604"/>
          </a:xfrm>
          <a:prstGeom prst="roundRect">
            <a:avLst/>
          </a:prstGeom>
          <a:noFill/>
          <a:ln w="28575">
            <a:solidFill>
              <a:srgbClr val="1A8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6300807" y="2859465"/>
                <a:ext cx="5138650" cy="936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𝛺</m:t>
                            </m:r>
                          </m:num>
                          <m:den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nary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nor/>
                          </m:rPr>
                          <a:rPr lang="en-US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9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9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l-GR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</m:func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∙⁡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9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9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l-GR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</m:func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func>
                          <m:func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endParaRPr lang="en-US" sz="19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07" y="2859465"/>
                <a:ext cx="5138650" cy="936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/>
              <p:cNvSpPr txBox="1"/>
              <p:nvPr/>
            </p:nvSpPr>
            <p:spPr>
              <a:xfrm>
                <a:off x="6300807" y="4954307"/>
                <a:ext cx="7322264" cy="7577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nor/>
                          </m:rPr>
                          <a:rPr lang="en-US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9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45</m:t>
                                        </m:r>
                                      </m:e>
                                    </m:d>
                                  </m:e>
                                </m:func>
                              </m:den>
                            </m:f>
                          </m:sup>
                        </m:sSup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9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45</m:t>
                                        </m:r>
                                      </m:e>
                                    </m:d>
                                  </m:e>
                                </m:func>
                              </m:den>
                            </m:f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19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1" name="ZoneTexte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07" y="4954307"/>
                <a:ext cx="7322264" cy="757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62149" y="3122158"/>
            <a:ext cx="6199828" cy="2879657"/>
            <a:chOff x="303894" y="1802411"/>
            <a:chExt cx="3952861" cy="1836000"/>
          </a:xfrm>
        </p:grpSpPr>
        <p:sp>
          <p:nvSpPr>
            <p:cNvPr id="5" name="Flèche vers le bas 4"/>
            <p:cNvSpPr/>
            <p:nvPr/>
          </p:nvSpPr>
          <p:spPr>
            <a:xfrm rot="10800000">
              <a:off x="2037173" y="2214091"/>
              <a:ext cx="222639" cy="5040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255977" y="1802411"/>
              <a:ext cx="1836000" cy="1836000"/>
            </a:xfrm>
            <a:prstGeom prst="ellipse">
              <a:avLst/>
            </a:prstGeom>
            <a:noFill/>
            <a:ln w="38100">
              <a:solidFill>
                <a:srgbClr val="1A8E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461875" y="2707627"/>
              <a:ext cx="1615344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 rot="2700000">
              <a:off x="2080392" y="2393797"/>
              <a:ext cx="143413" cy="6485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2243908" y="2707627"/>
              <a:ext cx="432000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671352" y="2383333"/>
              <a:ext cx="143413" cy="64858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03894" y="2083277"/>
              <a:ext cx="1071802" cy="52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Incident monochromatic X-ray beam 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843557" y="2940438"/>
              <a:ext cx="950396" cy="2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600" dirty="0" smtClean="0"/>
                <a:t>Target</a:t>
              </a:r>
              <a:endParaRPr lang="fr-FR" sz="16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067566" y="2767568"/>
              <a:ext cx="1189189" cy="2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P</a:t>
              </a:r>
              <a:r>
                <a:rPr lang="en-US" sz="1600" dirty="0" smtClean="0"/>
                <a:t>hotodiode</a:t>
              </a:r>
              <a:endParaRPr lang="en-US" sz="16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593265" y="2436058"/>
              <a:ext cx="950396" cy="2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r>
                <a:rPr lang="en-US" sz="1600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US" sz="1600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388679" y="2442159"/>
              <a:ext cx="950396" cy="2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r>
                <a:rPr lang="en-US" sz="1600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</a:t>
              </a:r>
              <a:endParaRPr lang="en-US" sz="1600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2168177" y="2161081"/>
              <a:ext cx="1170899" cy="2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ea typeface="Cambria Math" panose="02040503050406030204" pitchFamily="18" charset="0"/>
                </a:rPr>
                <a:t>Fluorescence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6176" y="1964732"/>
              <a:ext cx="684000" cy="25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SDD</a:t>
              </a: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 flipV="1">
              <a:off x="2827073" y="2620113"/>
              <a:ext cx="346513" cy="1601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à coins arrondis 27"/>
          <p:cNvSpPr/>
          <p:nvPr/>
        </p:nvSpPr>
        <p:spPr>
          <a:xfrm>
            <a:off x="6009351" y="1749620"/>
            <a:ext cx="5721563" cy="4581603"/>
          </a:xfrm>
          <a:prstGeom prst="roundRect">
            <a:avLst/>
          </a:prstGeom>
          <a:noFill/>
          <a:ln w="28575">
            <a:solidFill>
              <a:srgbClr val="1A8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6300807" y="4180384"/>
                <a:ext cx="2350583" cy="435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9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</m:d>
                              </m:e>
                            </m:func>
                          </m:den>
                        </m:f>
                      </m:sup>
                    </m:sSup>
                  </m:oMath>
                </a14:m>
                <a:endParaRPr lang="en-US" sz="19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07" y="4180384"/>
                <a:ext cx="2350583" cy="435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6009351" y="1881554"/>
            <a:ext cx="572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Sherman equation</a:t>
            </a:r>
            <a:endParaRPr lang="en-US" sz="2800" u="sng" dirty="0"/>
          </a:p>
        </p:txBody>
      </p:sp>
      <p:grpSp>
        <p:nvGrpSpPr>
          <p:cNvPr id="29" name="Groupe 28"/>
          <p:cNvGrpSpPr/>
          <p:nvPr/>
        </p:nvGrpSpPr>
        <p:grpSpPr>
          <a:xfrm>
            <a:off x="2691283" y="1796995"/>
            <a:ext cx="2382456" cy="1251788"/>
            <a:chOff x="3293617" y="1936370"/>
            <a:chExt cx="2032342" cy="107523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4" b="25166"/>
            <a:stretch/>
          </p:blipFill>
          <p:spPr>
            <a:xfrm>
              <a:off x="3293617" y="1936370"/>
              <a:ext cx="2032342" cy="1075230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V="1">
              <a:off x="3743442" y="2143165"/>
              <a:ext cx="244391" cy="902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3665072" y="2254503"/>
              <a:ext cx="388933" cy="1470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3652822" y="2314034"/>
              <a:ext cx="414836" cy="1541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3684521" y="2188284"/>
              <a:ext cx="350036" cy="133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3582257" y="2357790"/>
              <a:ext cx="518044" cy="1882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3399925" y="2423722"/>
              <a:ext cx="717269" cy="2391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3573981" y="2504344"/>
              <a:ext cx="543213" cy="164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V="1">
              <a:off x="3766804" y="2092311"/>
              <a:ext cx="181911" cy="641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V="1">
              <a:off x="3793777" y="2563720"/>
              <a:ext cx="383553" cy="117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015644" y="763257"/>
            <a:ext cx="50545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2"/>
                </a:solidFill>
              </a:rPr>
              <a:t>Measurement</a:t>
            </a:r>
            <a:r>
              <a:rPr lang="fr-FR" sz="2200" b="1" dirty="0" smtClean="0">
                <a:solidFill>
                  <a:schemeClr val="accent2"/>
                </a:solidFill>
              </a:rPr>
              <a:t> </a:t>
            </a:r>
            <a:r>
              <a:rPr lang="fr-FR" sz="2200" b="1" dirty="0">
                <a:solidFill>
                  <a:schemeClr val="accent2"/>
                </a:solidFill>
              </a:rPr>
              <a:t>of fluorescence </a:t>
            </a:r>
            <a:r>
              <a:rPr lang="fr-FR" sz="2200" b="1" dirty="0" err="1">
                <a:solidFill>
                  <a:schemeClr val="accent2"/>
                </a:solidFill>
              </a:rPr>
              <a:t>yields</a:t>
            </a:r>
            <a:endParaRPr lang="fr-FR" sz="2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9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noProof="0" smtClean="0"/>
              <a:t>16</a:t>
            </a:fld>
            <a:endParaRPr lang="fr-FR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7" y="1725096"/>
            <a:ext cx="7821846" cy="41944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4" y="1719000"/>
            <a:ext cx="7815749" cy="42005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634" y="2259486"/>
            <a:ext cx="3794345" cy="20505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3440" y="919172"/>
            <a:ext cx="72827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b="1" dirty="0" err="1">
                <a:solidFill>
                  <a:schemeClr val="accent2"/>
                </a:solidFill>
              </a:rPr>
              <a:t>Example</a:t>
            </a:r>
            <a:r>
              <a:rPr lang="fr-FR" sz="2200" b="1" dirty="0">
                <a:solidFill>
                  <a:schemeClr val="accent2"/>
                </a:solidFill>
              </a:rPr>
              <a:t> of </a:t>
            </a:r>
            <a:r>
              <a:rPr lang="fr-FR" sz="2200" b="1" dirty="0" err="1">
                <a:solidFill>
                  <a:schemeClr val="accent2"/>
                </a:solidFill>
              </a:rPr>
              <a:t>measurement</a:t>
            </a:r>
            <a:r>
              <a:rPr lang="fr-FR" sz="2200" b="1" dirty="0">
                <a:solidFill>
                  <a:schemeClr val="accent2"/>
                </a:solidFill>
              </a:rPr>
              <a:t> of </a:t>
            </a:r>
            <a:r>
              <a:rPr lang="fr-FR" sz="2200" b="1" dirty="0" smtClean="0">
                <a:solidFill>
                  <a:schemeClr val="accent2"/>
                </a:solidFill>
              </a:rPr>
              <a:t>K fluorescence </a:t>
            </a:r>
            <a:r>
              <a:rPr lang="fr-FR" sz="2200" b="1" dirty="0" err="1" smtClean="0">
                <a:solidFill>
                  <a:schemeClr val="accent2"/>
                </a:solidFill>
              </a:rPr>
              <a:t>yield</a:t>
            </a:r>
            <a:r>
              <a:rPr lang="fr-FR" sz="2200" b="1" dirty="0" smtClean="0">
                <a:solidFill>
                  <a:schemeClr val="accent2"/>
                </a:solidFill>
              </a:rPr>
              <a:t>: Fe</a:t>
            </a:r>
            <a:endParaRPr lang="fr-FR" sz="2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and perspectives</a:t>
            </a:r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762388" y="823480"/>
            <a:ext cx="10667224" cy="307805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cs typeface="Arial" panose="020B0604020202020204" pitchFamily="34" charset="0"/>
              </a:rPr>
              <a:t>Absolute</a:t>
            </a:r>
            <a:r>
              <a:rPr lang="fr-FR" dirty="0" smtClean="0">
                <a:cs typeface="Arial" panose="020B0604020202020204" pitchFamily="34" charset="0"/>
              </a:rPr>
              <a:t> calibration of photon fluxes </a:t>
            </a:r>
            <a:r>
              <a:rPr lang="fr-FR" dirty="0" err="1" smtClean="0">
                <a:cs typeface="Arial" panose="020B0604020202020204" pitchFamily="34" charset="0"/>
              </a:rPr>
              <a:t>using</a:t>
            </a:r>
            <a:r>
              <a:rPr lang="fr-FR" dirty="0" smtClean="0">
                <a:cs typeface="Arial" panose="020B0604020202020204" pitchFamily="34" charset="0"/>
              </a:rPr>
              <a:t> an </a:t>
            </a:r>
            <a:r>
              <a:rPr lang="fr-FR" dirty="0" err="1" smtClean="0">
                <a:cs typeface="Arial" panose="020B0604020202020204" pitchFamily="34" charset="0"/>
              </a:rPr>
              <a:t>electrical</a:t>
            </a:r>
            <a:r>
              <a:rPr lang="fr-FR" dirty="0" smtClean="0">
                <a:cs typeface="Arial" panose="020B0604020202020204" pitchFamily="34" charset="0"/>
              </a:rPr>
              <a:t>-substitution </a:t>
            </a:r>
            <a:r>
              <a:rPr lang="fr-FR" dirty="0" err="1" smtClean="0">
                <a:cs typeface="Arial" panose="020B0604020202020204" pitchFamily="34" charset="0"/>
              </a:rPr>
              <a:t>cryogenic</a:t>
            </a:r>
            <a:r>
              <a:rPr lang="fr-FR" dirty="0" smtClean="0">
                <a:cs typeface="Arial" panose="020B0604020202020204" pitchFamily="34" charset="0"/>
              </a:rPr>
              <a:t> detector</a:t>
            </a:r>
            <a:endParaRPr lang="fr-FR" dirty="0">
              <a:cs typeface="Arial" panose="020B0604020202020204" pitchFamily="34" charset="0"/>
            </a:endParaRPr>
          </a:p>
          <a:p>
            <a:pPr marL="285744" indent="-285744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cs typeface="Arial" panose="020B0604020202020204" pitchFamily="34" charset="0"/>
              </a:rPr>
              <a:t>Calibration (</a:t>
            </a:r>
            <a:r>
              <a:rPr lang="fr-FR" dirty="0" err="1" smtClean="0">
                <a:cs typeface="Arial" panose="020B0604020202020204" pitchFamily="34" charset="0"/>
              </a:rPr>
              <a:t>responsivity</a:t>
            </a:r>
            <a:r>
              <a:rPr lang="fr-FR" dirty="0" smtClean="0">
                <a:cs typeface="Arial" panose="020B0604020202020204" pitchFamily="34" charset="0"/>
              </a:rPr>
              <a:t>) of </a:t>
            </a:r>
            <a:r>
              <a:rPr lang="fr-FR" dirty="0" err="1" smtClean="0">
                <a:cs typeface="Arial" panose="020B0604020202020204" pitchFamily="34" charset="0"/>
              </a:rPr>
              <a:t>transfer</a:t>
            </a:r>
            <a:r>
              <a:rPr lang="fr-FR" dirty="0" smtClean="0">
                <a:cs typeface="Arial" panose="020B0604020202020204" pitchFamily="34" charset="0"/>
              </a:rPr>
              <a:t> photodiodes </a:t>
            </a:r>
          </a:p>
          <a:p>
            <a:pPr marL="285744" indent="-285744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cs typeface="Arial" panose="020B0604020202020204" pitchFamily="34" charset="0"/>
              </a:rPr>
              <a:t>Efficiency</a:t>
            </a:r>
            <a:r>
              <a:rPr lang="fr-FR" dirty="0" smtClean="0">
                <a:cs typeface="Arial" panose="020B0604020202020204" pitchFamily="34" charset="0"/>
              </a:rPr>
              <a:t> calibration of </a:t>
            </a:r>
            <a:r>
              <a:rPr lang="fr-FR" dirty="0" err="1" smtClean="0">
                <a:cs typeface="Arial" panose="020B0604020202020204" pitchFamily="34" charset="0"/>
              </a:rPr>
              <a:t>energy</a:t>
            </a:r>
            <a:r>
              <a:rPr lang="fr-FR" dirty="0" smtClean="0">
                <a:cs typeface="Arial" panose="020B0604020202020204" pitchFamily="34" charset="0"/>
              </a:rPr>
              <a:t>-dispersive </a:t>
            </a:r>
            <a:r>
              <a:rPr lang="fr-FR" dirty="0" err="1" smtClean="0">
                <a:cs typeface="Arial" panose="020B0604020202020204" pitchFamily="34" charset="0"/>
              </a:rPr>
              <a:t>spectrometers</a:t>
            </a:r>
            <a:endParaRPr lang="fr-FR" dirty="0" smtClean="0">
              <a:cs typeface="Arial" panose="020B0604020202020204" pitchFamily="34" charset="0"/>
            </a:endParaRPr>
          </a:p>
          <a:p>
            <a:pPr marL="285744" indent="-285744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dirty="0" smtClean="0">
                <a:cs typeface="Arial" panose="020B0604020202020204" pitchFamily="34" charset="0"/>
              </a:rPr>
              <a:t>Application to the </a:t>
            </a:r>
            <a:r>
              <a:rPr lang="fr-FR" dirty="0" err="1" smtClean="0">
                <a:cs typeface="Arial" panose="020B0604020202020204" pitchFamily="34" charset="0"/>
              </a:rPr>
              <a:t>measurement</a:t>
            </a:r>
            <a:r>
              <a:rPr lang="fr-FR" dirty="0" smtClean="0">
                <a:cs typeface="Arial" panose="020B0604020202020204" pitchFamily="34" charset="0"/>
              </a:rPr>
              <a:t> of </a:t>
            </a:r>
            <a:r>
              <a:rPr lang="fr-FR" dirty="0" err="1" smtClean="0">
                <a:cs typeface="Arial" panose="020B0604020202020204" pitchFamily="34" charset="0"/>
              </a:rPr>
              <a:t>fundamental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parameters</a:t>
            </a:r>
            <a:endParaRPr lang="fr-FR" dirty="0" smtClean="0">
              <a:cs typeface="Arial" panose="020B0604020202020204" pitchFamily="34" charset="0"/>
            </a:endParaRPr>
          </a:p>
          <a:p>
            <a:pPr marL="5524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dirty="0" smtClean="0">
                <a:cs typeface="Arial" panose="020B0604020202020204" pitchFamily="34" charset="0"/>
              </a:rPr>
              <a:t>International Initiative on </a:t>
            </a:r>
            <a:r>
              <a:rPr lang="fr-FR" dirty="0" err="1" smtClean="0">
                <a:cs typeface="Arial" panose="020B0604020202020204" pitchFamily="34" charset="0"/>
              </a:rPr>
              <a:t>Fundamental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Parameters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</a:p>
          <a:p>
            <a:pPr lvl="1" indent="0" algn="just">
              <a:spcBef>
                <a:spcPts val="0"/>
              </a:spcBef>
              <a:buNone/>
            </a:pPr>
            <a:r>
              <a:rPr lang="fr-FR" i="1" dirty="0" smtClean="0">
                <a:cs typeface="Arial" panose="020B0604020202020204" pitchFamily="34" charset="0"/>
              </a:rPr>
              <a:t>	</a:t>
            </a:r>
            <a:r>
              <a:rPr lang="fr-FR" i="1" dirty="0" smtClean="0">
                <a:cs typeface="Arial" panose="020B0604020202020204" pitchFamily="34" charset="0"/>
                <a:hlinkClick r:id="rId3"/>
              </a:rPr>
              <a:t>https</a:t>
            </a:r>
            <a:r>
              <a:rPr lang="fr-FR" i="1" dirty="0">
                <a:cs typeface="Arial" panose="020B0604020202020204" pitchFamily="34" charset="0"/>
                <a:hlinkClick r:id="rId3"/>
              </a:rPr>
              <a:t>://www.exsa.hu/?</a:t>
            </a:r>
            <a:r>
              <a:rPr lang="fr-FR" i="1" dirty="0" smtClean="0">
                <a:cs typeface="Arial" panose="020B0604020202020204" pitchFamily="34" charset="0"/>
                <a:hlinkClick r:id="rId3"/>
              </a:rPr>
              <a:t>inh=635</a:t>
            </a:r>
            <a:endParaRPr lang="fr-FR" i="1" dirty="0" smtClean="0">
              <a:cs typeface="Arial" panose="020B0604020202020204" pitchFamily="34" charset="0"/>
            </a:endParaRPr>
          </a:p>
          <a:p>
            <a:pPr lvl="1" indent="0" algn="just">
              <a:spcBef>
                <a:spcPts val="0"/>
              </a:spcBef>
              <a:buNone/>
            </a:pPr>
            <a:endParaRPr lang="fr-FR" i="1" dirty="0" smtClean="0">
              <a:cs typeface="Arial" panose="020B0604020202020204" pitchFamily="34" charset="0"/>
            </a:endParaRPr>
          </a:p>
          <a:p>
            <a:pPr marL="285744" indent="-285744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dirty="0" smtClean="0">
                <a:cs typeface="Arial" panose="020B0604020202020204" pitchFamily="34" charset="0"/>
              </a:rPr>
              <a:t>Application to the </a:t>
            </a:r>
            <a:r>
              <a:rPr lang="fr-FR" dirty="0" err="1" smtClean="0">
                <a:cs typeface="Arial" panose="020B0604020202020204" pitchFamily="34" charset="0"/>
              </a:rPr>
              <a:t>caracterisation</a:t>
            </a:r>
            <a:r>
              <a:rPr lang="fr-FR" dirty="0" smtClean="0">
                <a:cs typeface="Arial" panose="020B0604020202020204" pitchFamily="34" charset="0"/>
              </a:rPr>
              <a:t> of </a:t>
            </a:r>
            <a:r>
              <a:rPr lang="fr-FR" dirty="0" err="1" smtClean="0">
                <a:cs typeface="Arial" panose="020B0604020202020204" pitchFamily="34" charset="0"/>
              </a:rPr>
              <a:t>innovative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materials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</a:p>
          <a:p>
            <a:pPr marL="552450" lvl="1" indent="-28575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 smtClean="0">
                <a:cs typeface="Arial" panose="020B0604020202020204" pitchFamily="34" charset="0"/>
              </a:rPr>
              <a:t>XRR-GIXRF </a:t>
            </a:r>
            <a:r>
              <a:rPr lang="fr-FR" dirty="0" err="1" smtClean="0">
                <a:cs typeface="Arial" panose="020B0604020202020204" pitchFamily="34" charset="0"/>
              </a:rPr>
              <a:t>reference</a:t>
            </a:r>
            <a:r>
              <a:rPr lang="fr-FR" dirty="0" smtClean="0">
                <a:cs typeface="Arial" panose="020B0604020202020204" pitchFamily="34" charset="0"/>
              </a:rPr>
              <a:t>–free </a:t>
            </a:r>
            <a:r>
              <a:rPr lang="fr-FR" dirty="0" err="1" smtClean="0">
                <a:cs typeface="Arial" panose="020B0604020202020204" pitchFamily="34" charset="0"/>
              </a:rPr>
              <a:t>combined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 err="1" smtClean="0">
                <a:cs typeface="Arial" panose="020B0604020202020204" pitchFamily="34" charset="0"/>
              </a:rPr>
              <a:t>analysis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</a:p>
          <a:p>
            <a:pPr marL="285744" indent="-285744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cs typeface="Arial" panose="020B0604020202020204" pitchFamily="34" charset="0"/>
              </a:rPr>
              <a:t>Extend</a:t>
            </a:r>
            <a:r>
              <a:rPr lang="fr-FR" dirty="0" smtClean="0">
                <a:cs typeface="Arial" panose="020B0604020202020204" pitchFamily="34" charset="0"/>
              </a:rPr>
              <a:t> the </a:t>
            </a:r>
            <a:r>
              <a:rPr lang="fr-FR" dirty="0" err="1" smtClean="0">
                <a:cs typeface="Arial" panose="020B0604020202020204" pitchFamily="34" charset="0"/>
              </a:rPr>
              <a:t>energy</a:t>
            </a:r>
            <a:r>
              <a:rPr lang="fr-FR" dirty="0" smtClean="0">
                <a:cs typeface="Arial" panose="020B0604020202020204" pitchFamily="34" charset="0"/>
              </a:rPr>
              <a:t> range of BOLUX </a:t>
            </a:r>
            <a:r>
              <a:rPr lang="fr-FR" dirty="0" err="1" smtClean="0">
                <a:cs typeface="Arial" panose="020B0604020202020204" pitchFamily="34" charset="0"/>
              </a:rPr>
              <a:t>with</a:t>
            </a:r>
            <a:r>
              <a:rPr lang="fr-FR" dirty="0" smtClean="0">
                <a:cs typeface="Arial" panose="020B0604020202020204" pitchFamily="34" charset="0"/>
              </a:rPr>
              <a:t> a </a:t>
            </a:r>
            <a:r>
              <a:rPr lang="fr-FR" dirty="0" err="1" smtClean="0">
                <a:cs typeface="Arial" panose="020B0604020202020204" pitchFamily="34" charset="0"/>
              </a:rPr>
              <a:t>thicker</a:t>
            </a:r>
            <a:r>
              <a:rPr lang="fr-FR" dirty="0" smtClean="0">
                <a:cs typeface="Arial" panose="020B0604020202020204" pitchFamily="34" charset="0"/>
              </a:rPr>
              <a:t> absorber (to </a:t>
            </a:r>
            <a:r>
              <a:rPr lang="fr-FR" dirty="0" err="1" smtClean="0">
                <a:cs typeface="Arial" panose="020B0604020202020204" pitchFamily="34" charset="0"/>
              </a:rPr>
              <a:t>reduce</a:t>
            </a:r>
            <a:r>
              <a:rPr lang="fr-FR" dirty="0" smtClean="0">
                <a:cs typeface="Arial" panose="020B0604020202020204" pitchFamily="34" charset="0"/>
              </a:rPr>
              <a:t> correction </a:t>
            </a:r>
            <a:r>
              <a:rPr lang="fr-FR" dirty="0" err="1" smtClean="0">
                <a:cs typeface="Arial" panose="020B0604020202020204" pitchFamily="34" charset="0"/>
              </a:rPr>
              <a:t>factors</a:t>
            </a:r>
            <a:r>
              <a:rPr lang="fr-FR" dirty="0" smtClean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229" y="1418185"/>
            <a:ext cx="3157546" cy="1115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881" y="2618882"/>
            <a:ext cx="3158790" cy="11356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881" y="3986898"/>
            <a:ext cx="2874974" cy="1369035"/>
          </a:xfrm>
          <a:prstGeom prst="rect">
            <a:avLst/>
          </a:prstGeom>
        </p:spPr>
      </p:pic>
      <p:pic>
        <p:nvPicPr>
          <p:cNvPr id="13" name="Grafik 2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76CA9CB-40FE-4BEA-A4B3-ED0BC6BFC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242" y="3265380"/>
            <a:ext cx="983888" cy="7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532042" y="3005393"/>
            <a:ext cx="7410449" cy="70326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noProof="0" smtClean="0"/>
              <a:t>18</a:t>
            </a:fld>
            <a:endParaRPr lang="fr-FR" noProof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36" y="5324102"/>
            <a:ext cx="1884835" cy="968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0337" y="3965891"/>
            <a:ext cx="9502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Acknowledgment</a:t>
            </a:r>
            <a:r>
              <a:rPr lang="fr-FR" sz="2000" b="1" i="1" dirty="0" smtClean="0"/>
              <a:t>: </a:t>
            </a:r>
          </a:p>
          <a:p>
            <a:r>
              <a:rPr lang="fr-FR" sz="2000" b="1" i="1" dirty="0"/>
              <a:t>	</a:t>
            </a:r>
            <a:endParaRPr lang="fr-FR" sz="2000" b="1" i="1" dirty="0" smtClean="0"/>
          </a:p>
          <a:p>
            <a:r>
              <a:rPr lang="fr-FR" sz="2000" b="1" i="1" dirty="0" smtClean="0"/>
              <a:t>	SOLEIL and the staff of </a:t>
            </a:r>
            <a:r>
              <a:rPr lang="fr-FR" sz="2000" b="1" i="1" dirty="0"/>
              <a:t>t</a:t>
            </a:r>
            <a:r>
              <a:rPr lang="fr-FR" sz="2000" b="1" i="1" dirty="0" smtClean="0"/>
              <a:t>he METROLOGIE and PUMA </a:t>
            </a:r>
            <a:r>
              <a:rPr lang="fr-FR" sz="2000" b="1" i="1" dirty="0" err="1" smtClean="0"/>
              <a:t>beamlines</a:t>
            </a:r>
            <a:endParaRPr lang="fr-FR" sz="2000" b="1" i="1" dirty="0"/>
          </a:p>
          <a:p>
            <a:pPr algn="ctr"/>
            <a:endParaRPr lang="fr-FR" sz="2000" b="1" i="1" dirty="0" smtClean="0"/>
          </a:p>
          <a:p>
            <a:r>
              <a:rPr lang="fr-FR" sz="2000" b="1" i="1" dirty="0" smtClean="0"/>
              <a:t>	LNE for </a:t>
            </a:r>
            <a:r>
              <a:rPr lang="fr-FR" sz="2000" b="1" i="1" dirty="0" err="1" smtClean="0"/>
              <a:t>funding</a:t>
            </a:r>
            <a:r>
              <a:rPr lang="fr-FR" sz="2000" b="1" i="1" dirty="0" smtClean="0"/>
              <a:t> via </a:t>
            </a:r>
            <a:r>
              <a:rPr lang="fr-FR" sz="2000" b="1" i="1" dirty="0" err="1" smtClean="0"/>
              <a:t>project</a:t>
            </a:r>
            <a:r>
              <a:rPr lang="fr-FR" sz="2000" b="1" i="1" dirty="0" smtClean="0"/>
              <a:t> 258 </a:t>
            </a:r>
            <a:endParaRPr lang="fr-FR" sz="2000" b="1" i="1" dirty="0"/>
          </a:p>
        </p:txBody>
      </p:sp>
      <p:pic>
        <p:nvPicPr>
          <p:cNvPr id="11" name="Picture 2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86" y="4154681"/>
            <a:ext cx="2595020" cy="125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874" y="1489756"/>
            <a:ext cx="6615112" cy="11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- </a:t>
            </a:r>
            <a:r>
              <a:rPr lang="fr-FR" dirty="0" err="1" smtClean="0"/>
              <a:t>Metrology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1286" y="970202"/>
            <a:ext cx="11491791" cy="4792004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ensure quality, every measurement must be traceable to the International System of Units (SI) via reference standards. 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BIPM</a:t>
            </a:r>
            <a:r>
              <a:rPr lang="en-US" dirty="0"/>
              <a:t> is the international organization established by the </a:t>
            </a:r>
            <a:r>
              <a:rPr lang="en-US" dirty="0" err="1"/>
              <a:t>Metre</a:t>
            </a:r>
            <a:r>
              <a:rPr lang="en-US" dirty="0"/>
              <a:t> </a:t>
            </a:r>
            <a:r>
              <a:rPr lang="en-US" dirty="0" smtClean="0"/>
              <a:t>Convention (1875), </a:t>
            </a:r>
            <a:r>
              <a:rPr lang="en-US" dirty="0"/>
              <a:t>through which Member States act together on matters related to measurement science and measurement standards.</a:t>
            </a:r>
          </a:p>
          <a:p>
            <a:r>
              <a:rPr lang="fr-FR" dirty="0" smtClean="0"/>
              <a:t>	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algn="ctr">
              <a:spcBef>
                <a:spcPts val="0"/>
              </a:spcBef>
            </a:pPr>
            <a:r>
              <a:rPr lang="fr-FR" dirty="0" smtClean="0">
                <a:hlinkClick r:id="rId3"/>
              </a:rPr>
              <a:t>https</a:t>
            </a:r>
            <a:r>
              <a:rPr lang="fr-FR" dirty="0">
                <a:hlinkClick r:id="rId3"/>
              </a:rPr>
              <a:t>://</a:t>
            </a:r>
            <a:r>
              <a:rPr lang="fr-FR" dirty="0" smtClean="0">
                <a:hlinkClick r:id="rId3"/>
              </a:rPr>
              <a:t>www.bipm.org/en/</a:t>
            </a:r>
            <a:endParaRPr lang="fr-FR" dirty="0"/>
          </a:p>
          <a:p>
            <a:r>
              <a:rPr lang="fr-FR" dirty="0" smtClean="0"/>
              <a:t>Mission: </a:t>
            </a:r>
            <a:r>
              <a:rPr lang="en-US" dirty="0" smtClean="0"/>
              <a:t>international </a:t>
            </a:r>
            <a:r>
              <a:rPr lang="en-US" dirty="0"/>
              <a:t>and impartial status to promote and advance the global comparability of measurements for:</a:t>
            </a:r>
          </a:p>
          <a:p>
            <a:pPr marL="107791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scientific discovery and </a:t>
            </a:r>
            <a:r>
              <a:rPr lang="en-US" dirty="0" smtClean="0"/>
              <a:t>innovation,</a:t>
            </a:r>
            <a:endParaRPr lang="en-US" dirty="0"/>
          </a:p>
          <a:p>
            <a:pPr marL="107791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industrial manufacturing and international </a:t>
            </a:r>
            <a:r>
              <a:rPr lang="en-US" dirty="0" smtClean="0"/>
              <a:t>trade,</a:t>
            </a:r>
            <a:endParaRPr lang="en-US" dirty="0"/>
          </a:p>
          <a:p>
            <a:pPr marL="107791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improving the quality of life and sustaining the global environment.</a:t>
            </a:r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1" y="2377118"/>
            <a:ext cx="7454228" cy="19781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999" y="2377118"/>
            <a:ext cx="1855078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- </a:t>
            </a:r>
            <a:r>
              <a:rPr lang="fr-FR" dirty="0" err="1" smtClean="0"/>
              <a:t>Metrology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032998"/>
            <a:ext cx="10728324" cy="4792004"/>
          </a:xfrm>
        </p:spPr>
        <p:txBody>
          <a:bodyPr/>
          <a:lstStyle/>
          <a:p>
            <a:r>
              <a:rPr lang="en-US" dirty="0" smtClean="0"/>
              <a:t>National Metrology Institutes (NMI) – </a:t>
            </a:r>
            <a:r>
              <a:rPr lang="en-US" dirty="0" err="1" smtClean="0"/>
              <a:t>intercomparisons</a:t>
            </a:r>
            <a:r>
              <a:rPr lang="en-US" dirty="0" smtClean="0"/>
              <a:t> - redundancy</a:t>
            </a:r>
            <a:endParaRPr lang="en-US" dirty="0"/>
          </a:p>
          <a:p>
            <a:endParaRPr lang="fr-FR" dirty="0" smtClean="0"/>
          </a:p>
          <a:p>
            <a:r>
              <a:rPr lang="fr-FR" dirty="0" smtClean="0"/>
              <a:t>LNE (Laboratoire National de métrologie et d’Essais): pilot of the French </a:t>
            </a:r>
            <a:r>
              <a:rPr lang="fr-FR" dirty="0" err="1" smtClean="0"/>
              <a:t>metrology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designated</a:t>
            </a:r>
            <a:r>
              <a:rPr lang="fr-FR" dirty="0" smtClean="0"/>
              <a:t> institutes for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units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LNHB (Laboratoire national Henri Becquerel): in charge of </a:t>
            </a:r>
            <a:r>
              <a:rPr lang="fr-FR" dirty="0" err="1" smtClean="0"/>
              <a:t>ionising</a:t>
            </a:r>
            <a:r>
              <a:rPr lang="fr-FR" dirty="0" smtClean="0"/>
              <a:t> radiation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radioactivity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(</a:t>
            </a:r>
            <a:r>
              <a:rPr lang="fr-FR" dirty="0" err="1" smtClean="0"/>
              <a:t>environment</a:t>
            </a:r>
            <a:r>
              <a:rPr lang="fr-FR" dirty="0" smtClean="0"/>
              <a:t>, </a:t>
            </a:r>
            <a:r>
              <a:rPr lang="fr-FR" dirty="0" err="1" smtClean="0"/>
              <a:t>nuclear</a:t>
            </a:r>
            <a:r>
              <a:rPr lang="fr-FR" dirty="0" smtClean="0"/>
              <a:t> power plants, radon, etc.)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dosimetry</a:t>
            </a:r>
            <a:r>
              <a:rPr lang="fr-FR" dirty="0" smtClean="0"/>
              <a:t> (</a:t>
            </a:r>
            <a:r>
              <a:rPr lang="fr-FR" dirty="0" err="1" smtClean="0"/>
              <a:t>medical</a:t>
            </a:r>
            <a:r>
              <a:rPr lang="fr-FR" dirty="0" smtClean="0"/>
              <a:t> applications)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caracterisation</a:t>
            </a:r>
            <a:r>
              <a:rPr lang="fr-FR" dirty="0" smtClean="0"/>
              <a:t> of radioactive and X-ray sources (X-ray tubes,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, etc.)</a:t>
            </a:r>
          </a:p>
          <a:p>
            <a:r>
              <a:rPr lang="fr-FR" dirty="0"/>
              <a:t>	</a:t>
            </a:r>
            <a:r>
              <a:rPr lang="fr-FR" dirty="0" smtClean="0"/>
              <a:t>- calibration of detectors (</a:t>
            </a:r>
            <a:r>
              <a:rPr lang="fr-FR" dirty="0" err="1" smtClean="0"/>
              <a:t>efficiency</a:t>
            </a:r>
            <a:r>
              <a:rPr lang="fr-FR" dirty="0" smtClean="0"/>
              <a:t>, </a:t>
            </a:r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function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45" y="3336302"/>
            <a:ext cx="1980000" cy="6835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45" y="1514896"/>
            <a:ext cx="1770260" cy="9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F0BCB-97A6-2B75-374F-2B092543A4DE}"/>
              </a:ext>
            </a:extLst>
          </p:cNvPr>
          <p:cNvSpPr txBox="1">
            <a:spLocks/>
          </p:cNvSpPr>
          <p:nvPr/>
        </p:nvSpPr>
        <p:spPr>
          <a:xfrm>
            <a:off x="815602" y="1889655"/>
            <a:ext cx="10267497" cy="393751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b="1" dirty="0" err="1" smtClean="0">
                <a:solidFill>
                  <a:srgbClr val="39393B"/>
                </a:solidFill>
              </a:rPr>
              <a:t>Cryogenic</a:t>
            </a:r>
            <a:r>
              <a:rPr lang="fr-FR" sz="7200" b="1" dirty="0" smtClean="0">
                <a:solidFill>
                  <a:srgbClr val="39393B"/>
                </a:solidFill>
              </a:rPr>
              <a:t> </a:t>
            </a:r>
            <a:r>
              <a:rPr lang="fr-FR" sz="7200" b="1" dirty="0" smtClean="0">
                <a:solidFill>
                  <a:srgbClr val="39393B"/>
                </a:solidFill>
              </a:rPr>
              <a:t>detector</a:t>
            </a:r>
          </a:p>
          <a:p>
            <a:pPr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b="1" dirty="0">
                <a:solidFill>
                  <a:srgbClr val="39393B"/>
                </a:solidFill>
              </a:rPr>
              <a:t>	</a:t>
            </a:r>
            <a:r>
              <a:rPr lang="fr-FR" sz="7200" dirty="0">
                <a:solidFill>
                  <a:srgbClr val="39393B"/>
                </a:solidFill>
              </a:rPr>
              <a:t>BOLUX</a:t>
            </a: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</a:t>
            </a:r>
            <a:r>
              <a:rPr lang="fr-FR" sz="7200" dirty="0" err="1" smtClean="0">
                <a:solidFill>
                  <a:srgbClr val="39393B"/>
                </a:solidFill>
              </a:rPr>
              <a:t>Electrical</a:t>
            </a:r>
            <a:r>
              <a:rPr lang="fr-FR" sz="7200" dirty="0" smtClean="0">
                <a:solidFill>
                  <a:srgbClr val="39393B"/>
                </a:solidFill>
              </a:rPr>
              <a:t> substitution </a:t>
            </a:r>
            <a:r>
              <a:rPr lang="fr-FR" sz="7200" dirty="0" err="1" smtClean="0">
                <a:solidFill>
                  <a:srgbClr val="39393B"/>
                </a:solidFill>
              </a:rPr>
              <a:t>principle</a:t>
            </a:r>
            <a:endParaRPr lang="fr-FR" sz="72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	</a:t>
            </a: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b="1" dirty="0" smtClean="0">
                <a:solidFill>
                  <a:srgbClr val="39393B"/>
                </a:solidFill>
              </a:rPr>
              <a:t>Calibration setup</a:t>
            </a: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</a:t>
            </a:r>
            <a:r>
              <a:rPr lang="fr-FR" sz="7200" dirty="0" err="1" smtClean="0">
                <a:solidFill>
                  <a:srgbClr val="39393B"/>
                </a:solidFill>
              </a:rPr>
              <a:t>Measurement</a:t>
            </a:r>
            <a:r>
              <a:rPr lang="fr-FR" sz="7200" dirty="0" smtClean="0">
                <a:solidFill>
                  <a:srgbClr val="39393B"/>
                </a:solidFill>
              </a:rPr>
              <a:t> </a:t>
            </a:r>
            <a:r>
              <a:rPr lang="fr-FR" sz="7200" dirty="0" err="1" smtClean="0">
                <a:solidFill>
                  <a:srgbClr val="39393B"/>
                </a:solidFill>
              </a:rPr>
              <a:t>procedure</a:t>
            </a:r>
            <a:endParaRPr lang="fr-FR" sz="72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Correction </a:t>
            </a:r>
            <a:r>
              <a:rPr lang="fr-FR" sz="7200" dirty="0" err="1" smtClean="0">
                <a:solidFill>
                  <a:srgbClr val="39393B"/>
                </a:solidFill>
              </a:rPr>
              <a:t>factors</a:t>
            </a:r>
            <a:endParaRPr lang="fr-FR" sz="72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endParaRPr lang="fr-FR" sz="56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b="1" dirty="0" err="1" smtClean="0">
                <a:solidFill>
                  <a:srgbClr val="39393B"/>
                </a:solidFill>
              </a:rPr>
              <a:t>Results</a:t>
            </a:r>
            <a:endParaRPr lang="fr-FR" sz="7200" b="1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</a:t>
            </a:r>
            <a:r>
              <a:rPr lang="fr-FR" sz="7200" dirty="0" err="1" smtClean="0">
                <a:solidFill>
                  <a:srgbClr val="39393B"/>
                </a:solidFill>
              </a:rPr>
              <a:t>Efficiency</a:t>
            </a:r>
            <a:r>
              <a:rPr lang="fr-FR" sz="7200" dirty="0" smtClean="0">
                <a:solidFill>
                  <a:srgbClr val="39393B"/>
                </a:solidFill>
              </a:rPr>
              <a:t> calibration of photodiodes</a:t>
            </a: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 smtClean="0">
                <a:solidFill>
                  <a:srgbClr val="39393B"/>
                </a:solidFill>
              </a:rPr>
              <a:t>	</a:t>
            </a:r>
            <a:r>
              <a:rPr lang="fr-FR" sz="7200" dirty="0" err="1" smtClean="0">
                <a:solidFill>
                  <a:srgbClr val="39393B"/>
                </a:solidFill>
              </a:rPr>
              <a:t>Efficiency</a:t>
            </a:r>
            <a:r>
              <a:rPr lang="fr-FR" sz="7200" dirty="0" smtClean="0">
                <a:solidFill>
                  <a:srgbClr val="39393B"/>
                </a:solidFill>
              </a:rPr>
              <a:t> calibration of </a:t>
            </a:r>
            <a:r>
              <a:rPr lang="fr-FR" sz="7200" dirty="0" err="1" smtClean="0">
                <a:solidFill>
                  <a:srgbClr val="39393B"/>
                </a:solidFill>
              </a:rPr>
              <a:t>energy</a:t>
            </a:r>
            <a:r>
              <a:rPr lang="fr-FR" sz="7200" dirty="0" smtClean="0">
                <a:solidFill>
                  <a:srgbClr val="39393B"/>
                </a:solidFill>
              </a:rPr>
              <a:t>-dispersive </a:t>
            </a:r>
            <a:r>
              <a:rPr lang="fr-FR" sz="7200" dirty="0" err="1" smtClean="0">
                <a:solidFill>
                  <a:srgbClr val="39393B"/>
                </a:solidFill>
              </a:rPr>
              <a:t>spectrometers</a:t>
            </a:r>
            <a:endParaRPr lang="fr-FR" sz="72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dirty="0">
                <a:solidFill>
                  <a:srgbClr val="39393B"/>
                </a:solidFill>
              </a:rPr>
              <a:t>	</a:t>
            </a:r>
            <a:r>
              <a:rPr lang="fr-FR" sz="7200" dirty="0" smtClean="0">
                <a:solidFill>
                  <a:srgbClr val="39393B"/>
                </a:solidFill>
              </a:rPr>
              <a:t>Application to the </a:t>
            </a:r>
            <a:r>
              <a:rPr lang="fr-FR" sz="7200" dirty="0" err="1" smtClean="0">
                <a:solidFill>
                  <a:srgbClr val="39393B"/>
                </a:solidFill>
              </a:rPr>
              <a:t>measurement</a:t>
            </a:r>
            <a:r>
              <a:rPr lang="fr-FR" sz="7200" dirty="0" smtClean="0">
                <a:solidFill>
                  <a:srgbClr val="39393B"/>
                </a:solidFill>
              </a:rPr>
              <a:t> of fluorescence </a:t>
            </a:r>
            <a:r>
              <a:rPr lang="fr-FR" sz="7200" dirty="0" err="1" smtClean="0">
                <a:solidFill>
                  <a:srgbClr val="39393B"/>
                </a:solidFill>
              </a:rPr>
              <a:t>yields</a:t>
            </a:r>
            <a:r>
              <a:rPr lang="fr-FR" sz="7200" dirty="0" smtClean="0">
                <a:solidFill>
                  <a:srgbClr val="39393B"/>
                </a:solidFill>
              </a:rPr>
              <a:t>	</a:t>
            </a: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endParaRPr lang="fr-FR" sz="5600" dirty="0" smtClean="0">
              <a:solidFill>
                <a:srgbClr val="39393B"/>
              </a:solidFill>
            </a:endParaRPr>
          </a:p>
          <a:p>
            <a:pPr lvl="0" algn="just" defTabSz="638617">
              <a:lnSpc>
                <a:spcPct val="130000"/>
              </a:lnSpc>
              <a:spcBef>
                <a:spcPts val="0"/>
              </a:spcBef>
              <a:buClrTx/>
              <a:buSzTx/>
            </a:pPr>
            <a:r>
              <a:rPr lang="fr-FR" sz="7200" b="1" dirty="0" smtClean="0">
                <a:solidFill>
                  <a:srgbClr val="39393B"/>
                </a:solidFill>
              </a:rPr>
              <a:t>Conclusion </a:t>
            </a:r>
            <a:r>
              <a:rPr lang="fr-FR" sz="7200" b="1" dirty="0">
                <a:solidFill>
                  <a:srgbClr val="39393B"/>
                </a:solidFill>
              </a:rPr>
              <a:t>&amp;</a:t>
            </a:r>
            <a:r>
              <a:rPr lang="fr-FR" sz="7200" b="1" dirty="0" smtClean="0">
                <a:solidFill>
                  <a:srgbClr val="39393B"/>
                </a:solidFill>
              </a:rPr>
              <a:t> perspectives</a:t>
            </a:r>
          </a:p>
          <a:p>
            <a:pPr lvl="0" algn="just" defTabSz="638617">
              <a:spcBef>
                <a:spcPts val="0"/>
              </a:spcBef>
              <a:buClrTx/>
              <a:buSzTx/>
            </a:pPr>
            <a:endParaRPr lang="fr-FR" b="1" dirty="0" smtClean="0">
              <a:solidFill>
                <a:srgbClr val="39393B"/>
              </a:solidFill>
            </a:endParaRPr>
          </a:p>
          <a:p>
            <a:pPr lvl="0" algn="just" defTabSz="638617">
              <a:spcBef>
                <a:spcPts val="0"/>
              </a:spcBef>
              <a:buClrTx/>
              <a:buSzTx/>
            </a:pPr>
            <a:endParaRPr lang="fr-FR" b="1" dirty="0">
              <a:solidFill>
                <a:srgbClr val="F70000">
                  <a:lumMod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03418" y="901317"/>
            <a:ext cx="759250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38617"/>
            <a:r>
              <a:rPr lang="fr-FR" sz="2000" dirty="0" smtClean="0">
                <a:solidFill>
                  <a:srgbClr val="39393B"/>
                </a:solidFill>
              </a:rPr>
              <a:t>Goal: </a:t>
            </a:r>
            <a:r>
              <a:rPr lang="fr-FR" sz="2000" dirty="0" err="1" smtClean="0">
                <a:solidFill>
                  <a:srgbClr val="39393B"/>
                </a:solidFill>
              </a:rPr>
              <a:t>determine</a:t>
            </a:r>
            <a:r>
              <a:rPr lang="fr-FR" sz="2000" dirty="0" smtClean="0">
                <a:solidFill>
                  <a:srgbClr val="39393B"/>
                </a:solidFill>
              </a:rPr>
              <a:t> the </a:t>
            </a:r>
            <a:r>
              <a:rPr lang="fr-FR" sz="2000" dirty="0" err="1" smtClean="0">
                <a:solidFill>
                  <a:srgbClr val="39393B"/>
                </a:solidFill>
              </a:rPr>
              <a:t>absolute</a:t>
            </a:r>
            <a:r>
              <a:rPr lang="fr-FR" sz="2000" dirty="0" smtClean="0">
                <a:solidFill>
                  <a:srgbClr val="39393B"/>
                </a:solidFill>
              </a:rPr>
              <a:t> photon flux </a:t>
            </a:r>
            <a:r>
              <a:rPr lang="fr-FR" sz="2000" dirty="0" err="1" smtClean="0">
                <a:solidFill>
                  <a:srgbClr val="39393B"/>
                </a:solidFill>
              </a:rPr>
              <a:t>intensity</a:t>
            </a:r>
            <a:r>
              <a:rPr lang="fr-FR" sz="2000" dirty="0" smtClean="0">
                <a:solidFill>
                  <a:srgbClr val="39393B"/>
                </a:solidFill>
              </a:rPr>
              <a:t> (s</a:t>
            </a:r>
            <a:r>
              <a:rPr lang="fr-FR" sz="2000" baseline="30000" dirty="0" smtClean="0">
                <a:solidFill>
                  <a:srgbClr val="39393B"/>
                </a:solidFill>
              </a:rPr>
              <a:t>-1</a:t>
            </a:r>
            <a:r>
              <a:rPr lang="fr-FR" sz="2000" dirty="0" smtClean="0">
                <a:solidFill>
                  <a:srgbClr val="39393B"/>
                </a:solidFill>
              </a:rPr>
              <a:t>) </a:t>
            </a:r>
          </a:p>
          <a:p>
            <a:pPr algn="ctr" defTabSz="638617"/>
            <a:r>
              <a:rPr lang="fr-FR" sz="2000" dirty="0" smtClean="0">
                <a:solidFill>
                  <a:srgbClr val="39393B"/>
                </a:solidFill>
              </a:rPr>
              <a:t>(</a:t>
            </a:r>
            <a:r>
              <a:rPr lang="fr-FR" sz="2000" dirty="0" err="1" smtClean="0">
                <a:solidFill>
                  <a:srgbClr val="39393B"/>
                </a:solidFill>
              </a:rPr>
              <a:t>independently</a:t>
            </a:r>
            <a:r>
              <a:rPr lang="fr-FR" sz="2000" dirty="0" smtClean="0">
                <a:solidFill>
                  <a:srgbClr val="39393B"/>
                </a:solidFill>
              </a:rPr>
              <a:t> </a:t>
            </a:r>
            <a:r>
              <a:rPr lang="fr-FR" sz="2000" dirty="0" err="1" smtClean="0">
                <a:solidFill>
                  <a:srgbClr val="39393B"/>
                </a:solidFill>
              </a:rPr>
              <a:t>from</a:t>
            </a:r>
            <a:r>
              <a:rPr lang="fr-FR" sz="2000" dirty="0" smtClean="0">
                <a:solidFill>
                  <a:srgbClr val="39393B"/>
                </a:solidFill>
              </a:rPr>
              <a:t> </a:t>
            </a:r>
            <a:r>
              <a:rPr lang="fr-FR" sz="2000" b="1" dirty="0" err="1" smtClean="0">
                <a:solidFill>
                  <a:srgbClr val="048EEC"/>
                </a:solidFill>
              </a:rPr>
              <a:t>atomic</a:t>
            </a:r>
            <a:r>
              <a:rPr lang="fr-FR" sz="2000" b="1" dirty="0" smtClean="0">
                <a:solidFill>
                  <a:srgbClr val="048EEC"/>
                </a:solidFill>
              </a:rPr>
              <a:t> </a:t>
            </a:r>
            <a:r>
              <a:rPr lang="fr-FR" sz="2000" dirty="0" smtClean="0"/>
              <a:t>or</a:t>
            </a:r>
            <a:r>
              <a:rPr lang="fr-FR" sz="2000" b="1" dirty="0" smtClean="0">
                <a:solidFill>
                  <a:srgbClr val="048EEC"/>
                </a:solidFill>
              </a:rPr>
              <a:t> </a:t>
            </a:r>
            <a:r>
              <a:rPr lang="fr-FR" sz="2000" b="1" dirty="0" err="1" smtClean="0">
                <a:solidFill>
                  <a:srgbClr val="048EEC"/>
                </a:solidFill>
              </a:rPr>
              <a:t>nuclear</a:t>
            </a:r>
            <a:r>
              <a:rPr lang="fr-FR" sz="2000" b="1" dirty="0" smtClean="0">
                <a:solidFill>
                  <a:srgbClr val="048EEC"/>
                </a:solidFill>
              </a:rPr>
              <a:t> </a:t>
            </a:r>
            <a:r>
              <a:rPr lang="fr-FR" sz="2000" dirty="0" smtClean="0"/>
              <a:t>data)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791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Cryogenic</a:t>
            </a:r>
            <a:r>
              <a:rPr lang="fr-FR" dirty="0" smtClean="0"/>
              <a:t> detectors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708135" y="1075033"/>
            <a:ext cx="8094618" cy="772107"/>
          </a:xfrm>
          <a:prstGeom prst="rect">
            <a:avLst/>
          </a:prstGeom>
          <a:noFill/>
          <a:ln w="19050">
            <a:solidFill>
              <a:srgbClr val="39393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The incident x-ray </a:t>
            </a:r>
            <a:r>
              <a:rPr kumimoji="0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beam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 in the absorber </a:t>
            </a:r>
            <a:r>
              <a:rPr kumimoji="0" lang="fr-FR" b="1" i="0" u="none" strike="noStrike" kern="0" cap="none" spc="0" normalizeH="0" noProof="0" dirty="0" err="1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induces</a:t>
            </a:r>
            <a:r>
              <a:rPr kumimoji="0" lang="fr-FR" b="1" i="0" u="none" strike="noStrike" kern="0" cap="none" spc="0" normalizeH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 a </a:t>
            </a:r>
            <a:r>
              <a:rPr kumimoji="0" lang="fr-FR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temperature</a:t>
            </a:r>
            <a:r>
              <a:rPr kumimoji="0" lang="fr-FR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increase</a:t>
            </a:r>
            <a:r>
              <a:rPr kumimoji="0" lang="fr-FR" b="1" i="0" u="none" strike="noStrike" kern="0" cap="none" spc="0" normalizeH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,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ΔT, </a:t>
            </a:r>
            <a:r>
              <a:rPr kumimoji="0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proportionnal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 to the incident </a:t>
            </a:r>
            <a:r>
              <a:rPr kumimoji="0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</a:rPr>
              <a:t>energy</a:t>
            </a:r>
            <a:endParaRPr kumimoji="0" lang="fr-FR" b="1" i="0" u="none" strike="noStrike" kern="0" cap="none" spc="0" normalizeH="0" baseline="0" noProof="0" dirty="0" smtClean="0">
              <a:ln>
                <a:noFill/>
              </a:ln>
              <a:solidFill>
                <a:srgbClr val="39393B"/>
              </a:solidFill>
              <a:effectLst/>
              <a:uLnTx/>
              <a:uFillTx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932087" y="2306497"/>
            <a:ext cx="187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8617"/>
            <a:r>
              <a:rPr lang="fr-FR" sz="1600" i="1" dirty="0" err="1" smtClean="0">
                <a:solidFill>
                  <a:srgbClr val="39393B"/>
                </a:solidFill>
              </a:rPr>
              <a:t>Continuous</a:t>
            </a:r>
            <a:r>
              <a:rPr lang="fr-FR" sz="1600" i="1" dirty="0" smtClean="0">
                <a:solidFill>
                  <a:srgbClr val="39393B"/>
                </a:solidFill>
              </a:rPr>
              <a:t> mode</a:t>
            </a:r>
            <a:endParaRPr lang="fr-FR" sz="1600" i="1" dirty="0">
              <a:solidFill>
                <a:srgbClr val="39393B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182895" y="2271577"/>
            <a:ext cx="4515943" cy="3803289"/>
            <a:chOff x="1182895" y="2271577"/>
            <a:chExt cx="4515943" cy="3803289"/>
          </a:xfrm>
        </p:grpSpPr>
        <p:sp>
          <p:nvSpPr>
            <p:cNvPr id="36" name="ZoneTexte 35"/>
            <p:cNvSpPr txBox="1"/>
            <p:nvPr/>
          </p:nvSpPr>
          <p:spPr>
            <a:xfrm>
              <a:off x="2700690" y="2271577"/>
              <a:ext cx="1311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8617"/>
              <a:r>
                <a:rPr lang="fr-FR" sz="1600" i="1" dirty="0" smtClean="0">
                  <a:solidFill>
                    <a:srgbClr val="39393B"/>
                  </a:solidFill>
                </a:rPr>
                <a:t>Pulse mode</a:t>
              </a:r>
              <a:endParaRPr lang="fr-FR" sz="1600" i="1" dirty="0">
                <a:solidFill>
                  <a:srgbClr val="39393B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267506" y="5736312"/>
              <a:ext cx="2566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8617"/>
              <a:r>
                <a:rPr lang="fr-FR" sz="1600" dirty="0" smtClean="0">
                  <a:solidFill>
                    <a:srgbClr val="39393B"/>
                  </a:solidFill>
                  <a:cs typeface="Calibri" panose="020F0502020204030204" pitchFamily="34" charset="0"/>
                </a:rPr>
                <a:t>Application: </a:t>
              </a:r>
              <a:r>
                <a:rPr lang="fr-FR" sz="1600" dirty="0" err="1" smtClean="0">
                  <a:solidFill>
                    <a:srgbClr val="39393B"/>
                  </a:solidFill>
                  <a:cs typeface="Calibri" panose="020F0502020204030204" pitchFamily="34" charset="0"/>
                </a:rPr>
                <a:t>spectroscopy</a:t>
              </a:r>
              <a:endParaRPr lang="fr-FR" sz="1600" dirty="0">
                <a:solidFill>
                  <a:srgbClr val="39393B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895" y="2785136"/>
              <a:ext cx="4515943" cy="28512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</p:grpSp>
      <p:grpSp>
        <p:nvGrpSpPr>
          <p:cNvPr id="2" name="Groupe 1"/>
          <p:cNvGrpSpPr/>
          <p:nvPr/>
        </p:nvGrpSpPr>
        <p:grpSpPr>
          <a:xfrm>
            <a:off x="6096001" y="2170923"/>
            <a:ext cx="5660570" cy="4171520"/>
            <a:chOff x="6096001" y="2170923"/>
            <a:chExt cx="5660570" cy="4001277"/>
          </a:xfrm>
        </p:grpSpPr>
        <p:sp>
          <p:nvSpPr>
            <p:cNvPr id="38" name="Rectangle 37"/>
            <p:cNvSpPr/>
            <p:nvPr/>
          </p:nvSpPr>
          <p:spPr>
            <a:xfrm>
              <a:off x="6096001" y="2170923"/>
              <a:ext cx="5660570" cy="4001277"/>
            </a:xfrm>
            <a:prstGeom prst="rect">
              <a:avLst/>
            </a:prstGeom>
            <a:noFill/>
            <a:ln w="28575" cap="flat" cmpd="sng" algn="ctr">
              <a:solidFill>
                <a:srgbClr val="EA0038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598323" y="5540824"/>
              <a:ext cx="3081292" cy="560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/>
                <a:t>Application: </a:t>
              </a:r>
              <a:r>
                <a:rPr lang="fr-FR" sz="1600" dirty="0" err="1" smtClean="0"/>
                <a:t>bolometry</a:t>
              </a:r>
              <a:r>
                <a:rPr lang="fr-FR" sz="1600" dirty="0" smtClean="0"/>
                <a:t> </a:t>
              </a:r>
            </a:p>
            <a:p>
              <a:pPr algn="ctr"/>
              <a:r>
                <a:rPr lang="fr-FR" sz="1600" dirty="0" smtClean="0"/>
                <a:t>high-</a:t>
              </a:r>
              <a:r>
                <a:rPr lang="fr-FR" sz="1600" dirty="0" err="1" smtClean="0"/>
                <a:t>intensity</a:t>
              </a:r>
              <a:r>
                <a:rPr lang="fr-FR" sz="1600" dirty="0" smtClean="0"/>
                <a:t> flux </a:t>
              </a:r>
              <a:r>
                <a:rPr lang="fr-FR" sz="1600" dirty="0" err="1" smtClean="0"/>
                <a:t>measurement</a:t>
              </a:r>
              <a:endParaRPr lang="fr-FR" sz="1600" dirty="0"/>
            </a:p>
          </p:txBody>
        </p:sp>
        <p:pic>
          <p:nvPicPr>
            <p:cNvPr id="13" name="Image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688" y="2765387"/>
              <a:ext cx="4451135" cy="275123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</p:grpSp>
      <p:sp>
        <p:nvSpPr>
          <p:cNvPr id="6" name="ZoneTexte 5"/>
          <p:cNvSpPr txBox="1"/>
          <p:nvPr/>
        </p:nvSpPr>
        <p:spPr>
          <a:xfrm>
            <a:off x="9802753" y="4970244"/>
            <a:ext cx="100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T = 4K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88783" y="3034568"/>
            <a:ext cx="113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T = ~ </a:t>
            </a:r>
            <a:r>
              <a:rPr lang="fr-FR" sz="1600" dirty="0" err="1" smtClean="0">
                <a:solidFill>
                  <a:srgbClr val="FF0000"/>
                </a:solidFill>
              </a:rPr>
              <a:t>mK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BOLUX - </a:t>
            </a:r>
            <a:r>
              <a:rPr lang="fr-FR" dirty="0" err="1" smtClean="0">
                <a:solidFill>
                  <a:srgbClr val="0070C0"/>
                </a:solidFill>
              </a:rPr>
              <a:t>B</a:t>
            </a:r>
            <a:r>
              <a:rPr lang="fr-FR" sz="2800" dirty="0" err="1" smtClean="0">
                <a:solidFill>
                  <a:srgbClr val="0070C0"/>
                </a:solidFill>
              </a:rPr>
              <a:t>OL</a:t>
            </a:r>
            <a:r>
              <a:rPr lang="fr-FR" sz="2800" dirty="0" err="1" smtClean="0"/>
              <a:t>ometer</a:t>
            </a:r>
            <a:r>
              <a:rPr lang="fr-FR" sz="2800" dirty="0" smtClean="0"/>
              <a:t> for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70C0"/>
                </a:solidFill>
              </a:rPr>
              <a:t>U</a:t>
            </a:r>
            <a:r>
              <a:rPr lang="fr-FR" sz="2800" dirty="0" smtClean="0"/>
              <a:t>se in the range of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70C0"/>
                </a:solidFill>
              </a:rPr>
              <a:t>X</a:t>
            </a:r>
            <a:r>
              <a:rPr lang="fr-FR" sz="2800" dirty="0" smtClean="0"/>
              <a:t>-rays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940" t="4240" r="2365"/>
          <a:stretch/>
        </p:blipFill>
        <p:spPr>
          <a:xfrm>
            <a:off x="1816245" y="1185863"/>
            <a:ext cx="3092532" cy="4761082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582" y="1117909"/>
            <a:ext cx="4274276" cy="47955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60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961234" cy="871827"/>
          </a:xfrm>
        </p:spPr>
        <p:txBody>
          <a:bodyPr/>
          <a:lstStyle/>
          <a:p>
            <a:r>
              <a:rPr lang="fr-FR" dirty="0"/>
              <a:t>BOLUX - </a:t>
            </a:r>
            <a:r>
              <a:rPr lang="fr-FR" dirty="0" err="1">
                <a:solidFill>
                  <a:srgbClr val="0070C0"/>
                </a:solidFill>
              </a:rPr>
              <a:t>B</a:t>
            </a:r>
            <a:r>
              <a:rPr lang="fr-FR" sz="2800" cap="small" dirty="0" err="1">
                <a:solidFill>
                  <a:srgbClr val="0070C0"/>
                </a:solidFill>
              </a:rPr>
              <a:t>OL</a:t>
            </a:r>
            <a:r>
              <a:rPr lang="fr-FR" sz="2800" dirty="0" err="1"/>
              <a:t>ometer</a:t>
            </a:r>
            <a:r>
              <a:rPr lang="fr-FR" sz="2800" dirty="0"/>
              <a:t> for </a:t>
            </a:r>
            <a:r>
              <a:rPr lang="fr-FR" dirty="0">
                <a:solidFill>
                  <a:srgbClr val="0070C0"/>
                </a:solidFill>
              </a:rPr>
              <a:t>U</a:t>
            </a:r>
            <a:r>
              <a:rPr lang="fr-FR" sz="2800" dirty="0"/>
              <a:t>se</a:t>
            </a:r>
            <a:r>
              <a:rPr lang="fr-FR" dirty="0"/>
              <a:t> </a:t>
            </a:r>
            <a:r>
              <a:rPr lang="fr-FR" sz="2800" dirty="0"/>
              <a:t>in the range of </a:t>
            </a:r>
            <a:r>
              <a:rPr lang="fr-FR" dirty="0">
                <a:solidFill>
                  <a:srgbClr val="0070C0"/>
                </a:solidFill>
              </a:rPr>
              <a:t>X</a:t>
            </a:r>
            <a:r>
              <a:rPr lang="fr-FR" sz="2800" dirty="0"/>
              <a:t>-rays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3"/>
          <a:srcRect l="31881" t="3291" r="44559" b="6580"/>
          <a:stretch/>
        </p:blipFill>
        <p:spPr>
          <a:xfrm>
            <a:off x="408501" y="1883133"/>
            <a:ext cx="1695683" cy="3318694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8620543" y="1572108"/>
            <a:ext cx="29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b="1" dirty="0" err="1" smtClean="0">
                <a:solidFill>
                  <a:srgbClr val="39393B"/>
                </a:solidFill>
                <a:cs typeface="Calibri" panose="020F0502020204030204" pitchFamily="34" charset="0"/>
              </a:rPr>
              <a:t>Bolometer</a:t>
            </a:r>
            <a:endParaRPr lang="fr-FR" b="1" dirty="0">
              <a:solidFill>
                <a:srgbClr val="39393B"/>
              </a:solidFill>
              <a:cs typeface="Calibri" panose="020F0502020204030204" pitchFamily="34" charset="0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955493" y="4608743"/>
            <a:ext cx="971524" cy="459037"/>
          </a:xfrm>
          <a:prstGeom prst="ellipse">
            <a:avLst/>
          </a:prstGeom>
          <a:noFill/>
          <a:ln w="28575" cap="flat" cmpd="sng" algn="ctr">
            <a:solidFill>
              <a:srgbClr val="E83A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lèche à angle droit 61"/>
          <p:cNvSpPr/>
          <p:nvPr/>
        </p:nvSpPr>
        <p:spPr>
          <a:xfrm rot="5400000">
            <a:off x="1838650" y="4669585"/>
            <a:ext cx="404964" cy="1299632"/>
          </a:xfrm>
          <a:prstGeom prst="bentUpArrow">
            <a:avLst>
              <a:gd name="adj1" fmla="val 8457"/>
              <a:gd name="adj2" fmla="val 16729"/>
              <a:gd name="adj3" fmla="val 50000"/>
            </a:avLst>
          </a:prstGeom>
          <a:solidFill>
            <a:srgbClr val="EA0038"/>
          </a:solidFill>
          <a:ln w="12700" cap="flat" cmpd="sng" algn="ctr">
            <a:solidFill>
              <a:srgbClr val="EA00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4325889" y="3097256"/>
            <a:ext cx="494359" cy="331863"/>
          </a:xfrm>
          <a:prstGeom prst="ellipse">
            <a:avLst/>
          </a:prstGeom>
          <a:noFill/>
          <a:ln w="28575" cap="flat" cmpd="sng" algn="ctr">
            <a:solidFill>
              <a:srgbClr val="E83A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Flèche à angle droit 63"/>
          <p:cNvSpPr/>
          <p:nvPr/>
        </p:nvSpPr>
        <p:spPr>
          <a:xfrm rot="16200000" flipV="1">
            <a:off x="5568934" y="1539371"/>
            <a:ext cx="490215" cy="2547258"/>
          </a:xfrm>
          <a:prstGeom prst="bentUpArrow">
            <a:avLst>
              <a:gd name="adj1" fmla="val 8457"/>
              <a:gd name="adj2" fmla="val 16729"/>
              <a:gd name="adj3" fmla="val 50000"/>
            </a:avLst>
          </a:prstGeom>
          <a:solidFill>
            <a:srgbClr val="EA0038"/>
          </a:solidFill>
          <a:ln w="12700" cap="flat" cmpd="sng" algn="ctr">
            <a:solidFill>
              <a:srgbClr val="EA00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155770" y="1349832"/>
            <a:ext cx="378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b="1" dirty="0" err="1" smtClean="0">
                <a:solidFill>
                  <a:srgbClr val="39393B"/>
                </a:solidFill>
                <a:cs typeface="Calibri" panose="020F0502020204030204" pitchFamily="34" charset="0"/>
              </a:rPr>
              <a:t>Measurement</a:t>
            </a:r>
            <a:r>
              <a:rPr lang="fr-FR" b="1" dirty="0" smtClean="0">
                <a:solidFill>
                  <a:srgbClr val="39393B"/>
                </a:solidFill>
                <a:cs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39393B"/>
                </a:solidFill>
                <a:cs typeface="Calibri" panose="020F0502020204030204" pitchFamily="34" charset="0"/>
              </a:rPr>
              <a:t>chamber</a:t>
            </a:r>
            <a:endParaRPr lang="fr-FR" b="1" dirty="0">
              <a:solidFill>
                <a:srgbClr val="39393B"/>
              </a:solidFill>
              <a:cs typeface="Calibri" panose="020F0502020204030204" pitchFamily="34" charset="0"/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731837" y="1349832"/>
            <a:ext cx="137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8617"/>
            <a:r>
              <a:rPr lang="fr-FR" b="1" dirty="0" smtClean="0">
                <a:solidFill>
                  <a:srgbClr val="39393B"/>
                </a:solidFill>
                <a:cs typeface="Calibri" panose="020F0502020204030204" pitchFamily="34" charset="0"/>
              </a:rPr>
              <a:t>Cryostat</a:t>
            </a:r>
            <a:endParaRPr lang="fr-FR" b="1" dirty="0">
              <a:solidFill>
                <a:srgbClr val="39393B"/>
              </a:solidFill>
              <a:cs typeface="Calibri" panose="020F0502020204030204" pitchFamily="34" charset="0"/>
            </a:endParaRPr>
          </a:p>
        </p:txBody>
      </p:sp>
      <p:pic>
        <p:nvPicPr>
          <p:cNvPr id="15" name="Imag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75" y="1883133"/>
            <a:ext cx="5863054" cy="37731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6215743" y="2198914"/>
            <a:ext cx="2035628" cy="3689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573068" y="5384718"/>
            <a:ext cx="14312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Incoming</a:t>
            </a:r>
            <a:r>
              <a:rPr lang="fr-FR" sz="1100" dirty="0" smtClean="0"/>
              <a:t> flux</a:t>
            </a:r>
            <a:endParaRPr lang="fr-FR" sz="11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166435" y="3761914"/>
            <a:ext cx="94795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Collimators</a:t>
            </a:r>
            <a:endParaRPr lang="fr-FR" sz="11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072606" y="2939659"/>
            <a:ext cx="10566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Thermometer</a:t>
            </a:r>
            <a:r>
              <a:rPr lang="fr-FR" sz="1100" dirty="0" smtClean="0"/>
              <a:t> Pt1000</a:t>
            </a:r>
            <a:endParaRPr lang="fr-FR" sz="11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057763" y="4297979"/>
            <a:ext cx="10566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Thermometer</a:t>
            </a:r>
            <a:r>
              <a:rPr lang="fr-FR" sz="1100" dirty="0" smtClean="0"/>
              <a:t> </a:t>
            </a:r>
            <a:r>
              <a:rPr lang="fr-FR" sz="1100" i="1" dirty="0" err="1" smtClean="0"/>
              <a:t>cernox</a:t>
            </a:r>
            <a:endParaRPr lang="fr-FR" sz="11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360370" y="2065320"/>
            <a:ext cx="105663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bolometer</a:t>
            </a:r>
            <a:endParaRPr lang="fr-FR" sz="11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650613" y="1900144"/>
            <a:ext cx="135055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Wires</a:t>
            </a:r>
            <a:r>
              <a:rPr lang="fr-FR" sz="1100" dirty="0" smtClean="0"/>
              <a:t> thermalisation</a:t>
            </a:r>
            <a:endParaRPr lang="fr-FR" sz="1100" dirty="0"/>
          </a:p>
        </p:txBody>
      </p:sp>
      <p:sp>
        <p:nvSpPr>
          <p:cNvPr id="21" name="ZoneTexte 20"/>
          <p:cNvSpPr txBox="1"/>
          <p:nvPr/>
        </p:nvSpPr>
        <p:spPr>
          <a:xfrm rot="17854231">
            <a:off x="2058755" y="3148742"/>
            <a:ext cx="164986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Load</a:t>
            </a:r>
            <a:r>
              <a:rPr lang="fr-FR" sz="1100" dirty="0" smtClean="0"/>
              <a:t> </a:t>
            </a:r>
            <a:r>
              <a:rPr lang="fr-FR" sz="1100" dirty="0" err="1" smtClean="0"/>
              <a:t>resistor</a:t>
            </a:r>
            <a:endParaRPr lang="fr-FR" sz="11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302064" y="4407374"/>
            <a:ext cx="77516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Thermal </a:t>
            </a:r>
            <a:r>
              <a:rPr lang="fr-FR" sz="1100" dirty="0" err="1" smtClean="0"/>
              <a:t>screens</a:t>
            </a:r>
            <a:endParaRPr lang="fr-FR" sz="11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/>
          <a:srcRect t="1078" r="6116"/>
          <a:stretch/>
        </p:blipFill>
        <p:spPr>
          <a:xfrm>
            <a:off x="8429134" y="2051197"/>
            <a:ext cx="3391260" cy="29825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3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Electrical</a:t>
            </a:r>
            <a:r>
              <a:rPr lang="fr-FR" dirty="0" smtClean="0"/>
              <a:t> substitution </a:t>
            </a:r>
            <a:r>
              <a:rPr lang="fr-FR" dirty="0" err="1" smtClean="0"/>
              <a:t>principle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847840" y="4317529"/>
            <a:ext cx="484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38617"/>
            <a:r>
              <a:rPr lang="fr-FR" dirty="0" smtClean="0">
                <a:solidFill>
                  <a:srgbClr val="39393B"/>
                </a:solidFill>
              </a:rPr>
              <a:t>Radiant power </a:t>
            </a:r>
            <a:r>
              <a:rPr lang="fr-FR" dirty="0" err="1" smtClean="0">
                <a:solidFill>
                  <a:srgbClr val="39393B"/>
                </a:solidFill>
              </a:rPr>
              <a:t>matched</a:t>
            </a:r>
            <a:r>
              <a:rPr lang="fr-FR" dirty="0" smtClean="0">
                <a:solidFill>
                  <a:srgbClr val="39393B"/>
                </a:solidFill>
              </a:rPr>
              <a:t> by </a:t>
            </a:r>
            <a:r>
              <a:rPr lang="fr-FR" dirty="0" err="1" smtClean="0">
                <a:solidFill>
                  <a:srgbClr val="39393B"/>
                </a:solidFill>
              </a:rPr>
              <a:t>electrical</a:t>
            </a:r>
            <a:r>
              <a:rPr lang="fr-FR" dirty="0" smtClean="0">
                <a:solidFill>
                  <a:srgbClr val="39393B"/>
                </a:solidFill>
              </a:rPr>
              <a:t> power </a:t>
            </a:r>
            <a:endParaRPr lang="fr-FR" b="1" dirty="0">
              <a:solidFill>
                <a:srgbClr val="05479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621031" y="1185863"/>
            <a:ext cx="507204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38617">
              <a:spcAft>
                <a:spcPts val="600"/>
              </a:spcAft>
            </a:pPr>
            <a:r>
              <a:rPr lang="fr-FR" dirty="0" smtClean="0">
                <a:solidFill>
                  <a:srgbClr val="39393B"/>
                </a:solidFill>
              </a:rPr>
              <a:t>A </a:t>
            </a:r>
            <a:r>
              <a:rPr lang="fr-FR" b="1" dirty="0" smtClean="0">
                <a:solidFill>
                  <a:srgbClr val="227024"/>
                </a:solidFill>
              </a:rPr>
              <a:t>thermistor</a:t>
            </a:r>
            <a:r>
              <a:rPr lang="fr-FR" dirty="0" smtClean="0">
                <a:solidFill>
                  <a:srgbClr val="227024"/>
                </a:solidFill>
              </a:rPr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thermal </a:t>
            </a:r>
            <a:r>
              <a:rPr lang="fr-FR" dirty="0" err="1" smtClean="0"/>
              <a:t>link</a:t>
            </a:r>
            <a:r>
              <a:rPr lang="fr-FR" dirty="0" smtClean="0"/>
              <a:t>  to the </a:t>
            </a:r>
            <a:r>
              <a:rPr lang="fr-FR" dirty="0" smtClean="0">
                <a:solidFill>
                  <a:srgbClr val="39393B"/>
                </a:solidFill>
              </a:rPr>
              <a:t>absorber </a:t>
            </a:r>
            <a:r>
              <a:rPr lang="fr-FR" dirty="0" err="1" smtClean="0">
                <a:solidFill>
                  <a:srgbClr val="39393B"/>
                </a:solidFill>
              </a:rPr>
              <a:t>is</a:t>
            </a:r>
            <a:r>
              <a:rPr lang="fr-FR" dirty="0" smtClean="0">
                <a:solidFill>
                  <a:srgbClr val="39393B"/>
                </a:solidFill>
              </a:rPr>
              <a:t> </a:t>
            </a:r>
            <a:r>
              <a:rPr lang="fr-FR" dirty="0" err="1" smtClean="0">
                <a:solidFill>
                  <a:srgbClr val="39393B"/>
                </a:solidFill>
              </a:rPr>
              <a:t>polarized</a:t>
            </a:r>
            <a:r>
              <a:rPr lang="fr-FR" dirty="0" smtClean="0">
                <a:solidFill>
                  <a:srgbClr val="39393B"/>
                </a:solidFill>
              </a:rPr>
              <a:t> (constant </a:t>
            </a:r>
            <a:r>
              <a:rPr lang="fr-FR" dirty="0" err="1" smtClean="0">
                <a:solidFill>
                  <a:srgbClr val="39393B"/>
                </a:solidFill>
              </a:rPr>
              <a:t>current</a:t>
            </a:r>
            <a:r>
              <a:rPr lang="fr-FR" dirty="0" smtClean="0">
                <a:solidFill>
                  <a:srgbClr val="39393B"/>
                </a:solidFill>
              </a:rPr>
              <a:t>) </a:t>
            </a:r>
          </a:p>
          <a:p>
            <a:pPr algn="just" defTabSz="638617">
              <a:spcAft>
                <a:spcPts val="600"/>
              </a:spcAft>
            </a:pPr>
            <a:r>
              <a:rPr lang="fr-FR" dirty="0" smtClean="0">
                <a:solidFill>
                  <a:srgbClr val="39393B"/>
                </a:solidFill>
              </a:rPr>
              <a:t>The </a:t>
            </a:r>
            <a:r>
              <a:rPr lang="fr-FR" dirty="0" err="1" smtClean="0">
                <a:solidFill>
                  <a:srgbClr val="39393B"/>
                </a:solidFill>
              </a:rPr>
              <a:t>heating</a:t>
            </a:r>
            <a:r>
              <a:rPr lang="fr-FR" dirty="0" smtClean="0">
                <a:solidFill>
                  <a:srgbClr val="39393B"/>
                </a:solidFill>
              </a:rPr>
              <a:t> </a:t>
            </a:r>
            <a:r>
              <a:rPr lang="fr-FR" dirty="0" err="1" smtClean="0">
                <a:solidFill>
                  <a:srgbClr val="39393B"/>
                </a:solidFill>
              </a:rPr>
              <a:t>process</a:t>
            </a:r>
            <a:r>
              <a:rPr lang="fr-FR" dirty="0" smtClean="0">
                <a:solidFill>
                  <a:srgbClr val="39393B"/>
                </a:solidFill>
              </a:rPr>
              <a:t> (due to the </a:t>
            </a:r>
            <a:r>
              <a:rPr lang="fr-FR" b="1" dirty="0">
                <a:solidFill>
                  <a:srgbClr val="FF5800">
                    <a:lumMod val="75000"/>
                  </a:srgbClr>
                </a:solidFill>
              </a:rPr>
              <a:t>radiant power</a:t>
            </a:r>
            <a:r>
              <a:rPr lang="fr-FR" dirty="0" smtClean="0">
                <a:solidFill>
                  <a:srgbClr val="39393B"/>
                </a:solidFill>
              </a:rPr>
              <a:t>) </a:t>
            </a:r>
            <a:r>
              <a:rPr lang="fr-FR" dirty="0" err="1" smtClean="0">
                <a:solidFill>
                  <a:srgbClr val="39393B"/>
                </a:solidFill>
              </a:rPr>
              <a:t>reduces</a:t>
            </a:r>
            <a:r>
              <a:rPr lang="fr-FR" dirty="0" smtClean="0">
                <a:solidFill>
                  <a:srgbClr val="39393B"/>
                </a:solidFill>
              </a:rPr>
              <a:t> the thermistor </a:t>
            </a:r>
            <a:r>
              <a:rPr lang="fr-FR" dirty="0" err="1" smtClean="0">
                <a:solidFill>
                  <a:srgbClr val="39393B"/>
                </a:solidFill>
              </a:rPr>
              <a:t>electrical</a:t>
            </a:r>
            <a:r>
              <a:rPr lang="fr-FR" dirty="0" smtClean="0">
                <a:solidFill>
                  <a:srgbClr val="39393B"/>
                </a:solidFill>
              </a:rPr>
              <a:t> </a:t>
            </a:r>
            <a:r>
              <a:rPr lang="fr-FR" dirty="0" err="1" smtClean="0">
                <a:solidFill>
                  <a:srgbClr val="39393B"/>
                </a:solidFill>
              </a:rPr>
              <a:t>resistance</a:t>
            </a:r>
            <a:r>
              <a:rPr lang="fr-FR" dirty="0" smtClean="0">
                <a:solidFill>
                  <a:srgbClr val="39393B"/>
                </a:solidFill>
              </a:rPr>
              <a:t> </a:t>
            </a:r>
            <a:r>
              <a:rPr lang="fr-FR" dirty="0" err="1" smtClean="0">
                <a:solidFill>
                  <a:srgbClr val="39393B"/>
                </a:solidFill>
              </a:rPr>
              <a:t>thus</a:t>
            </a:r>
            <a:r>
              <a:rPr lang="fr-FR" dirty="0" smtClean="0">
                <a:solidFill>
                  <a:srgbClr val="39393B"/>
                </a:solidFill>
              </a:rPr>
              <a:t> </a:t>
            </a:r>
            <a:r>
              <a:rPr lang="fr-FR" dirty="0" err="1" smtClean="0">
                <a:solidFill>
                  <a:srgbClr val="39393B"/>
                </a:solidFill>
              </a:rPr>
              <a:t>decreasing</a:t>
            </a:r>
            <a:r>
              <a:rPr lang="fr-FR" dirty="0" smtClean="0">
                <a:solidFill>
                  <a:srgbClr val="39393B"/>
                </a:solidFill>
              </a:rPr>
              <a:t> voltage.</a:t>
            </a:r>
            <a:endParaRPr lang="fr-FR" b="1" dirty="0">
              <a:solidFill>
                <a:srgbClr val="39393B"/>
              </a:solidFill>
            </a:endParaRPr>
          </a:p>
          <a:p>
            <a:pPr algn="just" defTabSz="638617">
              <a:spcAft>
                <a:spcPts val="600"/>
              </a:spcAft>
            </a:pPr>
            <a:r>
              <a:rPr lang="en-US" dirty="0">
                <a:solidFill>
                  <a:srgbClr val="39393B"/>
                </a:solidFill>
              </a:rPr>
              <a:t>The </a:t>
            </a:r>
            <a:r>
              <a:rPr lang="en-US" dirty="0" smtClean="0">
                <a:solidFill>
                  <a:srgbClr val="39393B"/>
                </a:solidFill>
              </a:rPr>
              <a:t>energy </a:t>
            </a:r>
            <a:r>
              <a:rPr lang="en-US" dirty="0">
                <a:solidFill>
                  <a:srgbClr val="39393B"/>
                </a:solidFill>
              </a:rPr>
              <a:t>deposited by the radiation </a:t>
            </a:r>
            <a:r>
              <a:rPr lang="en-US" dirty="0" smtClean="0">
                <a:solidFill>
                  <a:srgbClr val="39393B"/>
                </a:solidFill>
              </a:rPr>
              <a:t>is known </a:t>
            </a:r>
            <a:r>
              <a:rPr lang="en-US" dirty="0">
                <a:solidFill>
                  <a:srgbClr val="39393B"/>
                </a:solidFill>
              </a:rPr>
              <a:t>by finding the </a:t>
            </a:r>
            <a:r>
              <a:rPr lang="en-US" b="1" dirty="0">
                <a:solidFill>
                  <a:srgbClr val="FF5800">
                    <a:lumMod val="75000"/>
                  </a:srgbClr>
                </a:solidFill>
              </a:rPr>
              <a:t>electrical power</a:t>
            </a:r>
            <a:r>
              <a:rPr lang="en-US" dirty="0">
                <a:solidFill>
                  <a:srgbClr val="39393B"/>
                </a:solidFill>
              </a:rPr>
              <a:t> that needs to be transferred to the absorber in order to obtain </a:t>
            </a:r>
            <a:r>
              <a:rPr lang="en-US" b="1" dirty="0">
                <a:solidFill>
                  <a:srgbClr val="05479F"/>
                </a:solidFill>
              </a:rPr>
              <a:t>the same temperature </a:t>
            </a:r>
            <a:r>
              <a:rPr lang="en-US" b="1" dirty="0" smtClean="0">
                <a:solidFill>
                  <a:srgbClr val="05479F"/>
                </a:solidFill>
              </a:rPr>
              <a:t>change (voltage).</a:t>
            </a:r>
            <a:endParaRPr lang="en-US" b="1" dirty="0">
              <a:solidFill>
                <a:srgbClr val="05479F"/>
              </a:solidFill>
            </a:endParaRPr>
          </a:p>
          <a:p>
            <a:pPr algn="just" defTabSz="638617">
              <a:spcAft>
                <a:spcPts val="600"/>
              </a:spcAft>
            </a:pPr>
            <a:endParaRPr lang="fr-FR" b="1" dirty="0">
              <a:solidFill>
                <a:srgbClr val="EEB500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230224" y="4849897"/>
            <a:ext cx="1633877" cy="540120"/>
            <a:chOff x="8239445" y="3200828"/>
            <a:chExt cx="1633877" cy="54012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8239445" y="3200828"/>
              <a:ext cx="1607614" cy="540120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/>
                <p:cNvSpPr txBox="1"/>
                <p:nvPr/>
              </p:nvSpPr>
              <p:spPr>
                <a:xfrm>
                  <a:off x="8265709" y="3325352"/>
                  <a:ext cx="160761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38617"/>
                  <a:r>
                    <a:rPr lang="fr-FR" sz="2000" i="1" dirty="0" smtClean="0">
                      <a:solidFill>
                        <a:srgbClr val="39393B"/>
                      </a:solidFill>
                      <a:latin typeface="Calibri"/>
                    </a:rPr>
                    <a:t>η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fr-FR" sz="2000" i="1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fr-FR" sz="2000" i="1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fr-FR" sz="2000" i="1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fr-FR" sz="2000" dirty="0">
                    <a:solidFill>
                      <a:srgbClr val="39393B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1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5709" y="3325352"/>
                  <a:ext cx="160761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136" t="-25490" b="-4902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e 6"/>
          <p:cNvGrpSpPr/>
          <p:nvPr/>
        </p:nvGrpSpPr>
        <p:grpSpPr>
          <a:xfrm>
            <a:off x="331013" y="1704336"/>
            <a:ext cx="5731028" cy="4349880"/>
            <a:chOff x="2488912" y="2218800"/>
            <a:chExt cx="5731028" cy="434988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8912" y="2218800"/>
              <a:ext cx="5731028" cy="434988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 rot="16200000">
              <a:off x="2127075" y="3899067"/>
              <a:ext cx="11268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Tension</a:t>
              </a:r>
              <a:endParaRPr lang="fr-FR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16200000">
              <a:off x="4051582" y="3514817"/>
              <a:ext cx="17053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Chauffage induit par rayonnement</a:t>
              </a:r>
              <a:endParaRPr lang="fr-FR" sz="12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23921" y="1692000"/>
            <a:ext cx="5731028" cy="4349880"/>
            <a:chOff x="611269" y="3357015"/>
            <a:chExt cx="5731028" cy="43498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269" y="3357015"/>
              <a:ext cx="5731028" cy="4349880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 rot="16200000">
              <a:off x="268330" y="5016515"/>
              <a:ext cx="11268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Voltage</a:t>
              </a:r>
              <a:endParaRPr lang="fr-FR" sz="1200" dirty="0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38105" y="1678784"/>
            <a:ext cx="5731028" cy="4349880"/>
            <a:chOff x="-829634" y="2282427"/>
            <a:chExt cx="5731028" cy="434988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29634" y="2282427"/>
              <a:ext cx="5731028" cy="4349880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 rot="16200000">
              <a:off x="-1174516" y="3925301"/>
              <a:ext cx="11268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Voltage</a:t>
              </a:r>
              <a:endParaRPr lang="fr-FR" sz="1200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52289" y="1677149"/>
            <a:ext cx="5731028" cy="4349880"/>
            <a:chOff x="7014747" y="2487043"/>
            <a:chExt cx="5731028" cy="4349880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4747" y="2487043"/>
              <a:ext cx="5731028" cy="434988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 rot="16200000">
              <a:off x="6659447" y="4129917"/>
              <a:ext cx="11268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Voltage</a:t>
              </a:r>
              <a:endParaRPr lang="fr-FR" sz="120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681022" y="4571877"/>
            <a:ext cx="15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open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2170759" y="4526731"/>
            <a:ext cx="161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stopped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662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noProof="0" smtClean="0"/>
              <a:t>9</a:t>
            </a:fld>
            <a:endParaRPr lang="fr-FR" noProof="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373309" y="4099247"/>
            <a:ext cx="8195728" cy="2008183"/>
            <a:chOff x="373309" y="4099247"/>
            <a:chExt cx="8195728" cy="2008183"/>
          </a:xfrm>
        </p:grpSpPr>
        <p:sp>
          <p:nvSpPr>
            <p:cNvPr id="62" name="Rectangle 61"/>
            <p:cNvSpPr/>
            <p:nvPr/>
          </p:nvSpPr>
          <p:spPr>
            <a:xfrm>
              <a:off x="373309" y="4099247"/>
              <a:ext cx="8195728" cy="2008183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393543" y="4307584"/>
              <a:ext cx="27088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Photodiode</a:t>
              </a:r>
            </a:p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Measurement of the incident photons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</a:t>
              </a:r>
              <a:r>
                <a:rPr lang="en-US" sz="1400" kern="0" dirty="0" smtClean="0">
                  <a:solidFill>
                    <a:srgbClr val="39393B"/>
                  </a:solidFill>
                  <a:latin typeface="Calibri"/>
                </a:rPr>
                <a:t>t rate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Image 63"/>
            <p:cNvPicPr>
              <a:picLocks noChangeAspect="1"/>
            </p:cNvPicPr>
            <p:nvPr/>
          </p:nvPicPr>
          <p:blipFill rotWithShape="1">
            <a:blip r:embed="rId3"/>
            <a:srcRect l="32920" t="19310"/>
            <a:stretch/>
          </p:blipFill>
          <p:spPr>
            <a:xfrm>
              <a:off x="1354770" y="5709837"/>
              <a:ext cx="1325021" cy="2066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/>
                <p:cNvSpPr txBox="1"/>
                <p:nvPr/>
              </p:nvSpPr>
              <p:spPr>
                <a:xfrm>
                  <a:off x="5423389" y="5151226"/>
                  <a:ext cx="2566940" cy="5296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</m:d>
                        <m:r>
                          <a:rPr kumimoji="0" lang="fr-FR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𝑑𝑖𝑜𝑑𝑒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𝐸𝑓</m:t>
                                </m:r>
                              </m:e>
                              <m:sub>
                                <m: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𝑑𝑖𝑜𝑑𝑒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0" lang="fr-FR" sz="16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𝑝h𝑜𝑡𝑜𝑛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ZoneTexte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389" y="5151226"/>
                  <a:ext cx="2566940" cy="5296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e 65"/>
          <p:cNvGrpSpPr/>
          <p:nvPr/>
        </p:nvGrpSpPr>
        <p:grpSpPr>
          <a:xfrm>
            <a:off x="376544" y="4111098"/>
            <a:ext cx="8195728" cy="2008183"/>
            <a:chOff x="373307" y="4100577"/>
            <a:chExt cx="8195728" cy="2008183"/>
          </a:xfrm>
        </p:grpSpPr>
        <p:sp>
          <p:nvSpPr>
            <p:cNvPr id="67" name="Rectangle 66"/>
            <p:cNvSpPr/>
            <p:nvPr/>
          </p:nvSpPr>
          <p:spPr>
            <a:xfrm>
              <a:off x="373307" y="4100577"/>
              <a:ext cx="8195728" cy="2008183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8" name="Image 67"/>
            <p:cNvPicPr>
              <a:picLocks noChangeAspect="1"/>
            </p:cNvPicPr>
            <p:nvPr/>
          </p:nvPicPr>
          <p:blipFill rotWithShape="1">
            <a:blip r:embed="rId3"/>
            <a:srcRect l="32920" t="19310"/>
            <a:stretch/>
          </p:blipFill>
          <p:spPr>
            <a:xfrm>
              <a:off x="1354770" y="5709837"/>
              <a:ext cx="1325021" cy="206610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6314" y="4376496"/>
              <a:ext cx="932997" cy="16819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ZoneTexte 69"/>
                <p:cNvSpPr txBox="1"/>
                <p:nvPr/>
              </p:nvSpPr>
              <p:spPr>
                <a:xfrm>
                  <a:off x="5545829" y="4596805"/>
                  <a:ext cx="2088932" cy="984885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Semiconductor detector</a:t>
                  </a:r>
                </a:p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Measurement of the detected count rate</a:t>
                  </a:r>
                </a:p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</m:sub>
                        </m:sSub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ZoneTexte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829" y="4596805"/>
                  <a:ext cx="2088932" cy="984885"/>
                </a:xfrm>
                <a:prstGeom prst="rect">
                  <a:avLst/>
                </a:prstGeom>
                <a:blipFill>
                  <a:blip r:embed="rId6"/>
                  <a:stretch>
                    <a:fillRect l="-4956" t="-1863" r="-4665" b="-18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e 70"/>
          <p:cNvGrpSpPr/>
          <p:nvPr/>
        </p:nvGrpSpPr>
        <p:grpSpPr>
          <a:xfrm>
            <a:off x="373306" y="4101723"/>
            <a:ext cx="8205433" cy="2015082"/>
            <a:chOff x="373309" y="4109768"/>
            <a:chExt cx="8205433" cy="2015082"/>
          </a:xfrm>
        </p:grpSpPr>
        <p:sp>
          <p:nvSpPr>
            <p:cNvPr id="72" name="Rectangle 71"/>
            <p:cNvSpPr/>
            <p:nvPr/>
          </p:nvSpPr>
          <p:spPr>
            <a:xfrm>
              <a:off x="383014" y="4109768"/>
              <a:ext cx="8195728" cy="2008183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9751" y="5073087"/>
              <a:ext cx="539177" cy="972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ZoneTexte 73"/>
                <p:cNvSpPr txBox="1"/>
                <p:nvPr/>
              </p:nvSpPr>
              <p:spPr>
                <a:xfrm>
                  <a:off x="373309" y="4185295"/>
                  <a:ext cx="21994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Photodiode</a:t>
                  </a:r>
                </a:p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Measurement of incident photons rate,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ZoneTexte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09" y="4185295"/>
                  <a:ext cx="2199414" cy="769441"/>
                </a:xfrm>
                <a:prstGeom prst="rect">
                  <a:avLst/>
                </a:prstGeom>
                <a:blipFill>
                  <a:blip r:embed="rId7"/>
                  <a:stretch>
                    <a:fillRect t="-2381" r="-1108" b="-793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ZoneTexte 74"/>
                <p:cNvSpPr txBox="1"/>
                <p:nvPr/>
              </p:nvSpPr>
              <p:spPr>
                <a:xfrm>
                  <a:off x="488630" y="5109187"/>
                  <a:ext cx="2211508" cy="101566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Semiconductor detector</a:t>
                  </a:r>
                </a:p>
                <a:p>
                  <a:pPr algn="ctr" defTabSz="638617"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</a:rPr>
                    <a:t>Measurement of detected count rate,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ker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ker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400" b="0" i="1" kern="0" smtClean="0">
                              <a:solidFill>
                                <a:srgbClr val="39393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fr-FR" sz="1400" i="1" ker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 ker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400" i="1" ker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75" name="ZoneTexte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30" y="5109187"/>
                  <a:ext cx="2211508" cy="1015663"/>
                </a:xfrm>
                <a:prstGeom prst="rect">
                  <a:avLst/>
                </a:prstGeom>
                <a:blipFill>
                  <a:blip r:embed="rId8"/>
                  <a:stretch>
                    <a:fillRect l="-275" t="-1807" r="-2479" b="-54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ZoneTexte 75"/>
            <p:cNvSpPr txBox="1"/>
            <p:nvPr/>
          </p:nvSpPr>
          <p:spPr>
            <a:xfrm>
              <a:off x="5258781" y="4332194"/>
              <a:ext cx="3302568" cy="584775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Detection efficiency of the energy-dispersive spectrometer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3013484" y="4735337"/>
              <a:ext cx="283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Accolade fermante 77"/>
            <p:cNvSpPr/>
            <p:nvPr/>
          </p:nvSpPr>
          <p:spPr>
            <a:xfrm>
              <a:off x="4942017" y="4185295"/>
              <a:ext cx="246224" cy="1859792"/>
            </a:xfrm>
            <a:prstGeom prst="rightBrace">
              <a:avLst>
                <a:gd name="adj1" fmla="val 40537"/>
                <a:gd name="adj2" fmla="val 49646"/>
              </a:avLst>
            </a:prstGeom>
            <a:noFill/>
            <a:ln w="28575" cap="flat" cmpd="sng" algn="ctr">
              <a:solidFill>
                <a:srgbClr val="39393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à coins arrondis 78"/>
            <p:cNvSpPr/>
            <p:nvPr/>
          </p:nvSpPr>
          <p:spPr>
            <a:xfrm>
              <a:off x="5704060" y="5018405"/>
              <a:ext cx="2575042" cy="661788"/>
            </a:xfrm>
            <a:prstGeom prst="roundRect">
              <a:avLst/>
            </a:prstGeom>
            <a:solidFill>
              <a:srgbClr val="FCFEFC"/>
            </a:solidFill>
            <a:ln w="19050" cap="flat" cmpd="sng" algn="ctr">
              <a:solidFill>
                <a:srgbClr val="2270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ZoneTexte 79"/>
                <p:cNvSpPr txBox="1"/>
                <p:nvPr/>
              </p:nvSpPr>
              <p:spPr>
                <a:xfrm>
                  <a:off x="5704193" y="5071401"/>
                  <a:ext cx="2575042" cy="5127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defTabSz="638617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𝐸𝑓</m:t>
                            </m:r>
                          </m:e>
                          <m:sub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sub>
                        </m:sSub>
                        <m:r>
                          <a:rPr kumimoji="0" lang="fr-FR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fr-FR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  <m:r>
                          <a:rPr kumimoji="0" lang="fr-FR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939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)=</m:t>
                        </m:r>
                        <m:f>
                          <m:fPr>
                            <m:ctrlP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  <m:r>
                              <a:rPr kumimoji="0" lang="fr-FR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600" i="1" ker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 ker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1600" b="0" i="1" kern="0" smtClea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fr-FR" sz="1600" i="1" ker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600" i="1" ker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fr-FR" sz="1600" i="1" ker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ZoneTexte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4193" y="5071401"/>
                  <a:ext cx="2575042" cy="5127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61493" y="4332194"/>
              <a:ext cx="626447" cy="432000"/>
            </a:xfrm>
            <a:prstGeom prst="rect">
              <a:avLst/>
            </a:prstGeom>
          </p:spPr>
        </p:pic>
      </p:grpSp>
      <p:grpSp>
        <p:nvGrpSpPr>
          <p:cNvPr id="82" name="Groupe 81"/>
          <p:cNvGrpSpPr/>
          <p:nvPr/>
        </p:nvGrpSpPr>
        <p:grpSpPr>
          <a:xfrm>
            <a:off x="373308" y="1355337"/>
            <a:ext cx="8195729" cy="2124815"/>
            <a:chOff x="373308" y="1355337"/>
            <a:chExt cx="8195729" cy="2124815"/>
          </a:xfrm>
        </p:grpSpPr>
        <p:sp>
          <p:nvSpPr>
            <p:cNvPr id="83" name="Rectangle 82"/>
            <p:cNvSpPr/>
            <p:nvPr/>
          </p:nvSpPr>
          <p:spPr>
            <a:xfrm>
              <a:off x="373308" y="1355337"/>
              <a:ext cx="8195729" cy="2124815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4847514" y="2029067"/>
              <a:ext cx="28882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BOLUX</a:t>
              </a:r>
            </a:p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Measurement of the beam power</a:t>
              </a:r>
            </a:p>
          </p:txBody>
        </p:sp>
        <p:pic>
          <p:nvPicPr>
            <p:cNvPr id="85" name="Image 84"/>
            <p:cNvPicPr>
              <a:picLocks noChangeAspect="1"/>
            </p:cNvPicPr>
            <p:nvPr/>
          </p:nvPicPr>
          <p:blipFill rotWithShape="1">
            <a:blip r:embed="rId11"/>
            <a:srcRect l="31881" t="3291" r="44559" b="6580"/>
            <a:stretch/>
          </p:blipFill>
          <p:spPr>
            <a:xfrm>
              <a:off x="2716338" y="1527070"/>
              <a:ext cx="914593" cy="1790022"/>
            </a:xfrm>
            <a:prstGeom prst="rect">
              <a:avLst/>
            </a:prstGeom>
          </p:spPr>
        </p:pic>
        <p:sp>
          <p:nvSpPr>
            <p:cNvPr id="86" name="Forme libre 85"/>
            <p:cNvSpPr/>
            <p:nvPr/>
          </p:nvSpPr>
          <p:spPr>
            <a:xfrm flipH="1">
              <a:off x="786663" y="3096026"/>
              <a:ext cx="1785410" cy="102869"/>
            </a:xfrm>
            <a:custGeom>
              <a:avLst/>
              <a:gdLst>
                <a:gd name="connsiteX0" fmla="*/ 2016919 w 2016919"/>
                <a:gd name="connsiteY0" fmla="*/ 153211 h 155592"/>
                <a:gd name="connsiteX1" fmla="*/ 1835944 w 2016919"/>
                <a:gd name="connsiteY1" fmla="*/ 811 h 155592"/>
                <a:gd name="connsiteX2" fmla="*/ 1652588 w 2016919"/>
                <a:gd name="connsiteY2" fmla="*/ 155592 h 155592"/>
                <a:gd name="connsiteX3" fmla="*/ 1476375 w 2016919"/>
                <a:gd name="connsiteY3" fmla="*/ 811 h 155592"/>
                <a:gd name="connsiteX4" fmla="*/ 1295400 w 2016919"/>
                <a:gd name="connsiteY4" fmla="*/ 155592 h 155592"/>
                <a:gd name="connsiteX5" fmla="*/ 1116807 w 2016919"/>
                <a:gd name="connsiteY5" fmla="*/ 811 h 155592"/>
                <a:gd name="connsiteX6" fmla="*/ 935832 w 2016919"/>
                <a:gd name="connsiteY6" fmla="*/ 155592 h 155592"/>
                <a:gd name="connsiteX7" fmla="*/ 754857 w 2016919"/>
                <a:gd name="connsiteY7" fmla="*/ 811 h 155592"/>
                <a:gd name="connsiteX8" fmla="*/ 573882 w 2016919"/>
                <a:gd name="connsiteY8" fmla="*/ 155592 h 155592"/>
                <a:gd name="connsiteX9" fmla="*/ 397669 w 2016919"/>
                <a:gd name="connsiteY9" fmla="*/ 811 h 155592"/>
                <a:gd name="connsiteX10" fmla="*/ 216694 w 2016919"/>
                <a:gd name="connsiteY10" fmla="*/ 93679 h 155592"/>
                <a:gd name="connsiteX11" fmla="*/ 104775 w 2016919"/>
                <a:gd name="connsiteY11" fmla="*/ 72248 h 155592"/>
                <a:gd name="connsiteX12" fmla="*/ 33338 w 2016919"/>
                <a:gd name="connsiteY12" fmla="*/ 69867 h 155592"/>
                <a:gd name="connsiteX13" fmla="*/ 0 w 2016919"/>
                <a:gd name="connsiteY13" fmla="*/ 72248 h 15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6919" h="155592">
                  <a:moveTo>
                    <a:pt x="2016919" y="153211"/>
                  </a:moveTo>
                  <a:cubicBezTo>
                    <a:pt x="1956792" y="76812"/>
                    <a:pt x="1896666" y="414"/>
                    <a:pt x="1835944" y="811"/>
                  </a:cubicBezTo>
                  <a:cubicBezTo>
                    <a:pt x="1775222" y="1208"/>
                    <a:pt x="1712516" y="155592"/>
                    <a:pt x="1652588" y="155592"/>
                  </a:cubicBezTo>
                  <a:cubicBezTo>
                    <a:pt x="1592660" y="155592"/>
                    <a:pt x="1535906" y="811"/>
                    <a:pt x="1476375" y="811"/>
                  </a:cubicBezTo>
                  <a:cubicBezTo>
                    <a:pt x="1416844" y="811"/>
                    <a:pt x="1355328" y="155592"/>
                    <a:pt x="1295400" y="155592"/>
                  </a:cubicBezTo>
                  <a:cubicBezTo>
                    <a:pt x="1235472" y="155592"/>
                    <a:pt x="1176735" y="811"/>
                    <a:pt x="1116807" y="811"/>
                  </a:cubicBezTo>
                  <a:cubicBezTo>
                    <a:pt x="1056879" y="811"/>
                    <a:pt x="996157" y="155592"/>
                    <a:pt x="935832" y="155592"/>
                  </a:cubicBezTo>
                  <a:cubicBezTo>
                    <a:pt x="875507" y="155592"/>
                    <a:pt x="815182" y="811"/>
                    <a:pt x="754857" y="811"/>
                  </a:cubicBezTo>
                  <a:cubicBezTo>
                    <a:pt x="694532" y="811"/>
                    <a:pt x="633413" y="155592"/>
                    <a:pt x="573882" y="155592"/>
                  </a:cubicBezTo>
                  <a:cubicBezTo>
                    <a:pt x="514351" y="155592"/>
                    <a:pt x="457200" y="11130"/>
                    <a:pt x="397669" y="811"/>
                  </a:cubicBezTo>
                  <a:cubicBezTo>
                    <a:pt x="338138" y="-9508"/>
                    <a:pt x="265510" y="81773"/>
                    <a:pt x="216694" y="93679"/>
                  </a:cubicBezTo>
                  <a:cubicBezTo>
                    <a:pt x="167878" y="105585"/>
                    <a:pt x="135334" y="76217"/>
                    <a:pt x="104775" y="72248"/>
                  </a:cubicBezTo>
                  <a:cubicBezTo>
                    <a:pt x="74216" y="68279"/>
                    <a:pt x="50800" y="69867"/>
                    <a:pt x="33338" y="69867"/>
                  </a:cubicBezTo>
                  <a:cubicBezTo>
                    <a:pt x="15876" y="69867"/>
                    <a:pt x="7938" y="71057"/>
                    <a:pt x="0" y="72248"/>
                  </a:cubicBezTo>
                </a:path>
              </a:pathLst>
            </a:custGeom>
            <a:noFill/>
            <a:ln w="28575">
              <a:solidFill>
                <a:srgbClr val="227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>
              <a:off x="2555210" y="3146045"/>
              <a:ext cx="67453" cy="0"/>
            </a:xfrm>
            <a:prstGeom prst="straightConnector1">
              <a:avLst/>
            </a:prstGeom>
            <a:ln w="28575">
              <a:solidFill>
                <a:srgbClr val="227024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ZoneTexte 87"/>
            <p:cNvSpPr txBox="1"/>
            <p:nvPr/>
          </p:nvSpPr>
          <p:spPr>
            <a:xfrm>
              <a:off x="821916" y="2770225"/>
              <a:ext cx="17860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Incident X-ray beam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373306" y="1356002"/>
            <a:ext cx="8195729" cy="2124815"/>
            <a:chOff x="373308" y="1355337"/>
            <a:chExt cx="8195729" cy="2124815"/>
          </a:xfrm>
        </p:grpSpPr>
        <p:sp>
          <p:nvSpPr>
            <p:cNvPr id="90" name="Rectangle 89"/>
            <p:cNvSpPr/>
            <p:nvPr/>
          </p:nvSpPr>
          <p:spPr>
            <a:xfrm>
              <a:off x="373308" y="1355337"/>
              <a:ext cx="8195729" cy="2124815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4847514" y="2010372"/>
              <a:ext cx="33264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Photodiode</a:t>
              </a:r>
            </a:p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Measurement of the current induced</a:t>
              </a:r>
            </a:p>
          </p:txBody>
        </p:sp>
        <p:sp>
          <p:nvSpPr>
            <p:cNvPr id="92" name="Forme libre 91"/>
            <p:cNvSpPr/>
            <p:nvPr/>
          </p:nvSpPr>
          <p:spPr>
            <a:xfrm flipH="1">
              <a:off x="786663" y="3096026"/>
              <a:ext cx="1785410" cy="102869"/>
            </a:xfrm>
            <a:custGeom>
              <a:avLst/>
              <a:gdLst>
                <a:gd name="connsiteX0" fmla="*/ 2016919 w 2016919"/>
                <a:gd name="connsiteY0" fmla="*/ 153211 h 155592"/>
                <a:gd name="connsiteX1" fmla="*/ 1835944 w 2016919"/>
                <a:gd name="connsiteY1" fmla="*/ 811 h 155592"/>
                <a:gd name="connsiteX2" fmla="*/ 1652588 w 2016919"/>
                <a:gd name="connsiteY2" fmla="*/ 155592 h 155592"/>
                <a:gd name="connsiteX3" fmla="*/ 1476375 w 2016919"/>
                <a:gd name="connsiteY3" fmla="*/ 811 h 155592"/>
                <a:gd name="connsiteX4" fmla="*/ 1295400 w 2016919"/>
                <a:gd name="connsiteY4" fmla="*/ 155592 h 155592"/>
                <a:gd name="connsiteX5" fmla="*/ 1116807 w 2016919"/>
                <a:gd name="connsiteY5" fmla="*/ 811 h 155592"/>
                <a:gd name="connsiteX6" fmla="*/ 935832 w 2016919"/>
                <a:gd name="connsiteY6" fmla="*/ 155592 h 155592"/>
                <a:gd name="connsiteX7" fmla="*/ 754857 w 2016919"/>
                <a:gd name="connsiteY7" fmla="*/ 811 h 155592"/>
                <a:gd name="connsiteX8" fmla="*/ 573882 w 2016919"/>
                <a:gd name="connsiteY8" fmla="*/ 155592 h 155592"/>
                <a:gd name="connsiteX9" fmla="*/ 397669 w 2016919"/>
                <a:gd name="connsiteY9" fmla="*/ 811 h 155592"/>
                <a:gd name="connsiteX10" fmla="*/ 216694 w 2016919"/>
                <a:gd name="connsiteY10" fmla="*/ 93679 h 155592"/>
                <a:gd name="connsiteX11" fmla="*/ 104775 w 2016919"/>
                <a:gd name="connsiteY11" fmla="*/ 72248 h 155592"/>
                <a:gd name="connsiteX12" fmla="*/ 33338 w 2016919"/>
                <a:gd name="connsiteY12" fmla="*/ 69867 h 155592"/>
                <a:gd name="connsiteX13" fmla="*/ 0 w 2016919"/>
                <a:gd name="connsiteY13" fmla="*/ 72248 h 15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6919" h="155592">
                  <a:moveTo>
                    <a:pt x="2016919" y="153211"/>
                  </a:moveTo>
                  <a:cubicBezTo>
                    <a:pt x="1956792" y="76812"/>
                    <a:pt x="1896666" y="414"/>
                    <a:pt x="1835944" y="811"/>
                  </a:cubicBezTo>
                  <a:cubicBezTo>
                    <a:pt x="1775222" y="1208"/>
                    <a:pt x="1712516" y="155592"/>
                    <a:pt x="1652588" y="155592"/>
                  </a:cubicBezTo>
                  <a:cubicBezTo>
                    <a:pt x="1592660" y="155592"/>
                    <a:pt x="1535906" y="811"/>
                    <a:pt x="1476375" y="811"/>
                  </a:cubicBezTo>
                  <a:cubicBezTo>
                    <a:pt x="1416844" y="811"/>
                    <a:pt x="1355328" y="155592"/>
                    <a:pt x="1295400" y="155592"/>
                  </a:cubicBezTo>
                  <a:cubicBezTo>
                    <a:pt x="1235472" y="155592"/>
                    <a:pt x="1176735" y="811"/>
                    <a:pt x="1116807" y="811"/>
                  </a:cubicBezTo>
                  <a:cubicBezTo>
                    <a:pt x="1056879" y="811"/>
                    <a:pt x="996157" y="155592"/>
                    <a:pt x="935832" y="155592"/>
                  </a:cubicBezTo>
                  <a:cubicBezTo>
                    <a:pt x="875507" y="155592"/>
                    <a:pt x="815182" y="811"/>
                    <a:pt x="754857" y="811"/>
                  </a:cubicBezTo>
                  <a:cubicBezTo>
                    <a:pt x="694532" y="811"/>
                    <a:pt x="633413" y="155592"/>
                    <a:pt x="573882" y="155592"/>
                  </a:cubicBezTo>
                  <a:cubicBezTo>
                    <a:pt x="514351" y="155592"/>
                    <a:pt x="457200" y="11130"/>
                    <a:pt x="397669" y="811"/>
                  </a:cubicBezTo>
                  <a:cubicBezTo>
                    <a:pt x="338138" y="-9508"/>
                    <a:pt x="265510" y="81773"/>
                    <a:pt x="216694" y="93679"/>
                  </a:cubicBezTo>
                  <a:cubicBezTo>
                    <a:pt x="167878" y="105585"/>
                    <a:pt x="135334" y="76217"/>
                    <a:pt x="104775" y="72248"/>
                  </a:cubicBezTo>
                  <a:cubicBezTo>
                    <a:pt x="74216" y="68279"/>
                    <a:pt x="50800" y="69867"/>
                    <a:pt x="33338" y="69867"/>
                  </a:cubicBezTo>
                  <a:cubicBezTo>
                    <a:pt x="15876" y="69867"/>
                    <a:pt x="7938" y="71057"/>
                    <a:pt x="0" y="72248"/>
                  </a:cubicBezTo>
                </a:path>
              </a:pathLst>
            </a:custGeom>
            <a:noFill/>
            <a:ln w="28575">
              <a:solidFill>
                <a:srgbClr val="227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3" name="Connecteur droit avec flèche 92"/>
            <p:cNvCxnSpPr/>
            <p:nvPr/>
          </p:nvCxnSpPr>
          <p:spPr>
            <a:xfrm>
              <a:off x="2555210" y="3146045"/>
              <a:ext cx="67453" cy="0"/>
            </a:xfrm>
            <a:prstGeom prst="straightConnector1">
              <a:avLst/>
            </a:prstGeom>
            <a:ln w="28575">
              <a:solidFill>
                <a:srgbClr val="227024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821916" y="2770225"/>
              <a:ext cx="17860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Incident X-ray beam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06465" y="2808447"/>
              <a:ext cx="916994" cy="632362"/>
            </a:xfrm>
            <a:prstGeom prst="rect">
              <a:avLst/>
            </a:prstGeom>
          </p:spPr>
        </p:pic>
      </p:grpSp>
      <p:sp>
        <p:nvSpPr>
          <p:cNvPr id="96" name="Titre 3"/>
          <p:cNvSpPr>
            <a:spLocks noGrp="1"/>
          </p:cNvSpPr>
          <p:nvPr>
            <p:ph type="title"/>
          </p:nvPr>
        </p:nvSpPr>
        <p:spPr>
          <a:xfrm>
            <a:off x="731837" y="287788"/>
            <a:ext cx="10728325" cy="871827"/>
          </a:xfrm>
        </p:spPr>
        <p:txBody>
          <a:bodyPr/>
          <a:lstStyle/>
          <a:p>
            <a:r>
              <a:rPr lang="fr-FR" dirty="0" err="1"/>
              <a:t>Calibrating</a:t>
            </a:r>
            <a:r>
              <a:rPr lang="fr-FR" dirty="0"/>
              <a:t> </a:t>
            </a:r>
            <a:r>
              <a:rPr lang="fr-FR" dirty="0" smtClean="0"/>
              <a:t>detectors</a:t>
            </a:r>
            <a:endParaRPr lang="en-US" dirty="0"/>
          </a:p>
        </p:txBody>
      </p:sp>
      <p:sp>
        <p:nvSpPr>
          <p:cNvPr id="97" name="ZoneTexte 96"/>
          <p:cNvSpPr txBox="1"/>
          <p:nvPr/>
        </p:nvSpPr>
        <p:spPr>
          <a:xfrm>
            <a:off x="373308" y="956881"/>
            <a:ext cx="3915102" cy="318924"/>
          </a:xfrm>
          <a:prstGeom prst="rect">
            <a:avLst/>
          </a:prstGeom>
          <a:noFill/>
          <a:ln w="31750" cmpd="thickThin"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step, with a high photon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flux (~ 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s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73307" y="956881"/>
            <a:ext cx="4167736" cy="354560"/>
          </a:xfrm>
          <a:prstGeom prst="rect">
            <a:avLst/>
          </a:prstGeom>
          <a:noFill/>
          <a:ln w="31750" cap="flat" cmpd="thickThin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9140040" y="1654950"/>
            <a:ext cx="2603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efficiency of both BOLUX and the photodiode depend on the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2702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702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</a:t>
            </a:r>
          </a:p>
          <a:p>
            <a:pPr marL="285744" marR="0" lvl="0" indent="-28574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neither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them are able to discriminate photons by energy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9157164" y="4792025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Monochromatic radiation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2" descr="Accuei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09" y="5196104"/>
            <a:ext cx="1856254" cy="8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lèche droite 101"/>
          <p:cNvSpPr/>
          <p:nvPr/>
        </p:nvSpPr>
        <p:spPr>
          <a:xfrm rot="5400000">
            <a:off x="10189644" y="4199302"/>
            <a:ext cx="707344" cy="37209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" name="Groupe 102"/>
          <p:cNvGrpSpPr/>
          <p:nvPr/>
        </p:nvGrpSpPr>
        <p:grpSpPr>
          <a:xfrm>
            <a:off x="357071" y="1356001"/>
            <a:ext cx="8213844" cy="2124815"/>
            <a:chOff x="355193" y="1355337"/>
            <a:chExt cx="8213844" cy="2124815"/>
          </a:xfrm>
        </p:grpSpPr>
        <p:sp>
          <p:nvSpPr>
            <p:cNvPr id="104" name="Rectangle 103"/>
            <p:cNvSpPr/>
            <p:nvPr/>
          </p:nvSpPr>
          <p:spPr>
            <a:xfrm>
              <a:off x="373308" y="1355337"/>
              <a:ext cx="8195729" cy="2124815"/>
            </a:xfrm>
            <a:prstGeom prst="rect">
              <a:avLst/>
            </a:prstGeom>
            <a:solidFill>
              <a:schemeClr val="bg1"/>
            </a:solidFill>
            <a:ln w="31750" cap="flat" cmpd="thickThin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5599974" y="1621897"/>
              <a:ext cx="2616421" cy="584775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Efficiency (responsivity) </a:t>
              </a:r>
            </a:p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of the photodiode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ZoneTexte 105"/>
                <p:cNvSpPr txBox="1"/>
                <p:nvPr/>
              </p:nvSpPr>
              <p:spPr>
                <a:xfrm>
                  <a:off x="355193" y="2617945"/>
                  <a:ext cx="224800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Photodiode</a:t>
                  </a:r>
                </a:p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Measurement of the current </a:t>
                  </a:r>
                  <a: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induced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3939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𝑑𝑖𝑜𝑑𝑒</m:t>
                          </m:r>
                        </m:sub>
                      </m:sSub>
                      <m:r>
                        <a:rPr kumimoji="0" lang="fr-F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fr-F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𝐴</m:t>
                      </m:r>
                      <m:r>
                        <a:rPr kumimoji="0" lang="fr-FR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9393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</m:t>
                      </m:r>
                    </m:oMath>
                  </a14:m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6" name="ZoneTexte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193" y="2617945"/>
                  <a:ext cx="2248004" cy="769441"/>
                </a:xfrm>
                <a:prstGeom prst="rect">
                  <a:avLst/>
                </a:prstGeom>
                <a:blipFill>
                  <a:blip r:embed="rId13"/>
                  <a:stretch>
                    <a:fillRect t="-2381" b="-71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ZoneTexte 106"/>
                <p:cNvSpPr txBox="1"/>
                <p:nvPr/>
              </p:nvSpPr>
              <p:spPr>
                <a:xfrm>
                  <a:off x="518589" y="1533314"/>
                  <a:ext cx="1906767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BOLUX</a:t>
                  </a:r>
                </a:p>
                <a:p>
                  <a:pPr algn="ctr" defTabSz="638617"/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Measurement of the </a:t>
                  </a:r>
                  <a: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Calibri" panose="020F0502020204030204" pitchFamily="34" charset="0"/>
                    </a:rPr>
                    <a:t>beam power </a:t>
                  </a:r>
                  <a14:m>
                    <m:oMath xmlns:m="http://schemas.openxmlformats.org/officeDocument/2006/math">
                      <m:r>
                        <a:rPr lang="fr-FR" sz="1400" i="1" kern="0" dirty="0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400" i="1" kern="0" dirty="0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 kern="0" dirty="0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400" i="1" kern="0" dirty="0" smtClean="0">
                          <a:solidFill>
                            <a:srgbClr val="39393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400" i="1" kern="0" dirty="0">
                    <a:solidFill>
                      <a:srgbClr val="39393B"/>
                    </a:solidFill>
                  </a:endParaRPr>
                </a:p>
                <a:p>
                  <a:pPr marL="0" marR="0" lvl="0" indent="0" algn="ctr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7" name="ZoneTexte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89" y="1533314"/>
                  <a:ext cx="1906767" cy="984885"/>
                </a:xfrm>
                <a:prstGeom prst="rect">
                  <a:avLst/>
                </a:prstGeom>
                <a:blipFill>
                  <a:blip r:embed="rId14"/>
                  <a:stretch>
                    <a:fillRect t="-18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Rectangle à coins arrondis 107"/>
            <p:cNvSpPr/>
            <p:nvPr/>
          </p:nvSpPr>
          <p:spPr>
            <a:xfrm>
              <a:off x="5543950" y="2247376"/>
              <a:ext cx="2734368" cy="661788"/>
            </a:xfrm>
            <a:prstGeom prst="roundRect">
              <a:avLst/>
            </a:prstGeom>
            <a:solidFill>
              <a:srgbClr val="FCFEFC"/>
            </a:solidFill>
            <a:ln w="19050" cap="flat" cmpd="sng" algn="ctr">
              <a:solidFill>
                <a:srgbClr val="2270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lèche vers le bas 108"/>
            <p:cNvSpPr/>
            <p:nvPr/>
          </p:nvSpPr>
          <p:spPr>
            <a:xfrm rot="16200000">
              <a:off x="4258912" y="1978550"/>
              <a:ext cx="363583" cy="1122340"/>
            </a:xfrm>
            <a:prstGeom prst="downArrow">
              <a:avLst/>
            </a:prstGeom>
            <a:solidFill>
              <a:srgbClr val="FCFEFC"/>
            </a:solidFill>
            <a:ln w="19050" cap="flat" cmpd="sng" algn="ctr">
              <a:solidFill>
                <a:srgbClr val="2270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ZoneTexte 109"/>
                <p:cNvSpPr txBox="1"/>
                <p:nvPr/>
              </p:nvSpPr>
              <p:spPr>
                <a:xfrm>
                  <a:off x="5597194" y="2316115"/>
                  <a:ext cx="2700868" cy="5127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 defTabSz="63861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𝐸𝑓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𝑑𝑖𝑜𝑑𝑒</m:t>
                            </m:r>
                          </m:sub>
                        </m:sSub>
                        <m:d>
                          <m:dPr>
                            <m:ctrlPr>
                              <a:rPr lang="fr-FR" sz="1600" b="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fr-FR" sz="1600" b="0" i="1" smtClean="0">
                                <a:solidFill>
                                  <a:srgbClr val="3939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rgbClr val="39393B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fr-FR" sz="1600" i="1" smtClean="0">
                            <a:solidFill>
                              <a:srgbClr val="39393B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kumimoji="0" lang="fr-F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fr-F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0" lang="fr-F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39393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𝑑𝑖𝑜𝑑𝑒</m:t>
                                </m:r>
                              </m:sub>
                            </m:s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num>
                          <m:den>
                            <m:r>
                              <a:rPr kumimoji="0" lang="fr-F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939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0" name="ZoneTexte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7194" y="2316115"/>
                  <a:ext cx="2700868" cy="5127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1" name="Image 110"/>
            <p:cNvPicPr>
              <a:picLocks noChangeAspect="1"/>
            </p:cNvPicPr>
            <p:nvPr/>
          </p:nvPicPr>
          <p:blipFill rotWithShape="1">
            <a:blip r:embed="rId11"/>
            <a:srcRect l="31881" t="3291" r="44559" b="6580"/>
            <a:stretch/>
          </p:blipFill>
          <p:spPr>
            <a:xfrm>
              <a:off x="2858641" y="1387652"/>
              <a:ext cx="496645" cy="972000"/>
            </a:xfrm>
            <a:prstGeom prst="rect">
              <a:avLst/>
            </a:prstGeom>
          </p:spPr>
        </p:pic>
        <p:sp>
          <p:nvSpPr>
            <p:cNvPr id="112" name="ZoneTexte 111"/>
            <p:cNvSpPr txBox="1"/>
            <p:nvPr/>
          </p:nvSpPr>
          <p:spPr>
            <a:xfrm>
              <a:off x="2758253" y="2354589"/>
              <a:ext cx="680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25085" y="2840803"/>
              <a:ext cx="626446" cy="432000"/>
            </a:xfrm>
            <a:prstGeom prst="rect">
              <a:avLst/>
            </a:prstGeom>
          </p:spPr>
        </p:pic>
      </p:grpSp>
      <p:sp>
        <p:nvSpPr>
          <p:cNvPr id="114" name="ZoneTexte 113"/>
          <p:cNvSpPr txBox="1"/>
          <p:nvPr/>
        </p:nvSpPr>
        <p:spPr>
          <a:xfrm>
            <a:off x="373474" y="3700639"/>
            <a:ext cx="4060974" cy="318924"/>
          </a:xfrm>
          <a:prstGeom prst="rect">
            <a:avLst/>
          </a:prstGeom>
          <a:noFill/>
          <a:ln w="31750" cmpd="thickThin"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step, with a lower photon flux (~ 10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73307" y="3695781"/>
            <a:ext cx="4893805" cy="354560"/>
          </a:xfrm>
          <a:prstGeom prst="rect">
            <a:avLst/>
          </a:prstGeom>
          <a:noFill/>
          <a:ln w="31750" cap="flat" cmpd="thickThin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2380" y="2700119"/>
            <a:ext cx="916994" cy="6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00195 0.394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 animBg="1"/>
      <p:bldP spid="99" grpId="0"/>
      <p:bldP spid="100" grpId="0"/>
      <p:bldP spid="102" grpId="0" animBg="1"/>
      <p:bldP spid="114" grpId="0"/>
      <p:bldP spid="11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5003DA-E900-47F2-BA91-7AD870D471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151dffeb-2989-4a61-aef8-844a993007f8"/>
    <ds:schemaRef ds:uri="582fa2ad-bcfb-4c30-8490-7bbd511b1880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4980</TotalTime>
  <Words>1353</Words>
  <Application>Microsoft Office PowerPoint</Application>
  <PresentationFormat>Grand écran</PresentationFormat>
  <Paragraphs>214</Paragraphs>
  <Slides>18</Slides>
  <Notes>18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Cambria Math</vt:lpstr>
      <vt:lpstr>Wingdings</vt:lpstr>
      <vt:lpstr>Thème Office</vt:lpstr>
      <vt:lpstr>Graph</vt:lpstr>
      <vt:lpstr>Absolute calibration of monochromatic photons fluxes  Application to the efficiency calibration of detectors</vt:lpstr>
      <vt:lpstr>Context - Metrology</vt:lpstr>
      <vt:lpstr>Context - Metrology</vt:lpstr>
      <vt:lpstr>Outline</vt:lpstr>
      <vt:lpstr>Cryogenic detectors</vt:lpstr>
      <vt:lpstr>BOLUX - BOLometer for Use in the range of X-rays </vt:lpstr>
      <vt:lpstr>BOLUX - BOLometer for Use in the range of X-rays </vt:lpstr>
      <vt:lpstr>Electrical substitution principle</vt:lpstr>
      <vt:lpstr>Calibrating detectors</vt:lpstr>
      <vt:lpstr>BOLUX : correction factor</vt:lpstr>
      <vt:lpstr>Measurement results </vt:lpstr>
      <vt:lpstr>Measurement results  </vt:lpstr>
      <vt:lpstr>Measurement results </vt:lpstr>
      <vt:lpstr>Measurement results </vt:lpstr>
      <vt:lpstr>Application</vt:lpstr>
      <vt:lpstr>Application</vt:lpstr>
      <vt:lpstr>Conclusion and perspectives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MCL</cp:lastModifiedBy>
  <cp:revision>388</cp:revision>
  <cp:lastPrinted>2024-02-05T08:06:30Z</cp:lastPrinted>
  <dcterms:created xsi:type="dcterms:W3CDTF">2023-01-13T15:17:34Z</dcterms:created>
  <dcterms:modified xsi:type="dcterms:W3CDTF">2024-02-05T08:30:35Z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