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31" r:id="rId2"/>
    <p:sldMasterId id="2147483670" r:id="rId3"/>
    <p:sldMasterId id="2147483691" r:id="rId4"/>
    <p:sldMasterId id="2147483737" r:id="rId5"/>
  </p:sldMasterIdLst>
  <p:notesMasterIdLst>
    <p:notesMasterId r:id="rId31"/>
  </p:notesMasterIdLst>
  <p:handoutMasterIdLst>
    <p:handoutMasterId r:id="rId32"/>
  </p:handoutMasterIdLst>
  <p:sldIdLst>
    <p:sldId id="256" r:id="rId6"/>
    <p:sldId id="295" r:id="rId7"/>
    <p:sldId id="326" r:id="rId8"/>
    <p:sldId id="315" r:id="rId9"/>
    <p:sldId id="310" r:id="rId10"/>
    <p:sldId id="258" r:id="rId11"/>
    <p:sldId id="271" r:id="rId12"/>
    <p:sldId id="307" r:id="rId13"/>
    <p:sldId id="311" r:id="rId14"/>
    <p:sldId id="272" r:id="rId15"/>
    <p:sldId id="274" r:id="rId16"/>
    <p:sldId id="280" r:id="rId17"/>
    <p:sldId id="320" r:id="rId18"/>
    <p:sldId id="282" r:id="rId19"/>
    <p:sldId id="283" r:id="rId20"/>
    <p:sldId id="325" r:id="rId21"/>
    <p:sldId id="321" r:id="rId22"/>
    <p:sldId id="293" r:id="rId23"/>
    <p:sldId id="291" r:id="rId24"/>
    <p:sldId id="304" r:id="rId25"/>
    <p:sldId id="327" r:id="rId26"/>
    <p:sldId id="328" r:id="rId27"/>
    <p:sldId id="329" r:id="rId28"/>
    <p:sldId id="309" r:id="rId29"/>
    <p:sldId id="308" r:id="rId30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BRY Garance" initials="AG" lastIdx="1" clrIdx="0">
    <p:extLst>
      <p:ext uri="{19B8F6BF-5375-455C-9EA6-DF929625EA0E}">
        <p15:presenceInfo xmlns:p15="http://schemas.microsoft.com/office/powerpoint/2012/main" userId="S::garance.aubry@synchrotron-soleil.fr::9f8f41ae-105e-44e8-8c3a-3dd94ab63bb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125"/>
    <a:srgbClr val="F7931E"/>
    <a:srgbClr val="FFE668"/>
    <a:srgbClr val="FFFF00"/>
    <a:srgbClr val="24092C"/>
    <a:srgbClr val="420E50"/>
    <a:srgbClr val="F03335"/>
    <a:srgbClr val="F2D2D3"/>
    <a:srgbClr val="FC980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84480" autoAdjust="0"/>
  </p:normalViewPr>
  <p:slideViewPr>
    <p:cSldViewPr>
      <p:cViewPr varScale="1">
        <p:scale>
          <a:sx n="106" d="100"/>
          <a:sy n="106" d="100"/>
        </p:scale>
        <p:origin x="69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6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41B3394-7EE7-4282-B493-4CAE724A8C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9F0869-18BA-45C9-B2FD-B96F7F8E62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5332F-C92E-4389-A5FC-C6F0CBC0C46E}" type="datetimeFigureOut">
              <a:rPr lang="fr-FR" smtClean="0"/>
              <a:t>06/02/2024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EA37F4-71E3-40E2-B0AF-FA3C2CB57F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7D554E-F94F-433C-BA13-5D416A63AC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E30B2-2448-4C49-BCBE-E89C53690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813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C8582-32F8-4511-BE8E-9127F14BA016}" type="datetimeFigureOut">
              <a:rPr lang="fr-FR" smtClean="0"/>
              <a:t>06/02/2024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2F002-206D-4184-B39E-C7D93CBC59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4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773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425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709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Brightness</a:t>
            </a:r>
            <a:r>
              <a:rPr lang="fr-FR" dirty="0"/>
              <a:t> : concentration de photon par temps par surface</a:t>
            </a:r>
          </a:p>
          <a:p>
            <a:r>
              <a:rPr lang="fr-FR" dirty="0" err="1"/>
              <a:t>Pulsatility</a:t>
            </a:r>
            <a:r>
              <a:rPr lang="fr-FR" dirty="0"/>
              <a:t> : permet de faire la dynamique, cinétique </a:t>
            </a:r>
          </a:p>
          <a:p>
            <a:r>
              <a:rPr lang="fr-FR" dirty="0"/>
              <a:t>Polarisation : garder une direction de propagation, polarisation circulairement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99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From</a:t>
            </a:r>
            <a:r>
              <a:rPr lang="fr-FR" dirty="0"/>
              <a:t> 0.1µEV to 100KeV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927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655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2.75GeV ; few µm in size</a:t>
            </a:r>
          </a:p>
          <a:p>
            <a:endParaRPr lang="fr-FR" u="sng" dirty="0"/>
          </a:p>
          <a:p>
            <a:r>
              <a:rPr lang="fr-FR" u="sng" dirty="0" err="1"/>
              <a:t>Different</a:t>
            </a:r>
            <a:r>
              <a:rPr lang="fr-FR" u="sng" dirty="0"/>
              <a:t> </a:t>
            </a:r>
            <a:r>
              <a:rPr lang="fr-FR" u="sng" dirty="0" err="1"/>
              <a:t>fill</a:t>
            </a:r>
            <a:r>
              <a:rPr lang="fr-FR" u="sng" dirty="0"/>
              <a:t> up mode </a:t>
            </a:r>
            <a:r>
              <a:rPr lang="fr-FR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Uniforme : 500mA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Hybrid</a:t>
            </a:r>
            <a:r>
              <a:rPr lang="fr-FR" dirty="0"/>
              <a:t> : 445mA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8 </a:t>
            </a:r>
            <a:r>
              <a:rPr lang="fr-FR" dirty="0" err="1"/>
              <a:t>bunches</a:t>
            </a:r>
            <a:r>
              <a:rPr lang="fr-FR" dirty="0"/>
              <a:t> : 100mA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 </a:t>
            </a:r>
            <a:r>
              <a:rPr lang="fr-FR" dirty="0" err="1"/>
              <a:t>bunch</a:t>
            </a:r>
            <a:r>
              <a:rPr lang="fr-FR" dirty="0"/>
              <a:t> : 16mA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Low alpha : 17mA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dirty="0"/>
              <a:t>For the Uniforme mode, 416 </a:t>
            </a:r>
            <a:r>
              <a:rPr lang="fr-FR" dirty="0" err="1"/>
              <a:t>bunches</a:t>
            </a:r>
            <a:r>
              <a:rPr lang="fr-FR" dirty="0"/>
              <a:t> = 22 million </a:t>
            </a:r>
            <a:r>
              <a:rPr lang="fr-FR" dirty="0" err="1"/>
              <a:t>electrons</a:t>
            </a:r>
            <a:r>
              <a:rPr lang="fr-FR" dirty="0"/>
              <a:t>/</a:t>
            </a:r>
            <a:r>
              <a:rPr lang="fr-FR" dirty="0" err="1"/>
              <a:t>bunch</a:t>
            </a:r>
            <a:r>
              <a:rPr lang="fr-FR" dirty="0"/>
              <a:t> = 8.2 billion </a:t>
            </a:r>
            <a:r>
              <a:rPr lang="fr-FR" dirty="0" err="1"/>
              <a:t>electrons</a:t>
            </a:r>
            <a:r>
              <a:rPr lang="fr-FR" dirty="0"/>
              <a:t> total</a:t>
            </a:r>
          </a:p>
          <a:p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bunch</a:t>
            </a:r>
            <a:r>
              <a:rPr lang="fr-FR" dirty="0"/>
              <a:t> = 4nm </a:t>
            </a:r>
            <a:r>
              <a:rPr lang="fr-FR" dirty="0" err="1"/>
              <a:t>length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18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987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4175789" y="4523636"/>
            <a:ext cx="8023441" cy="1065604"/>
          </a:xfrm>
          <a:prstGeom prst="rect">
            <a:avLst/>
          </a:prstGeom>
          <a:solidFill>
            <a:schemeClr val="bg1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rgbClr val="EEDE12"/>
              </a:solidFill>
            </a:endParaRP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4175789" y="5275833"/>
            <a:ext cx="8016217" cy="0"/>
          </a:xfrm>
          <a:prstGeom prst="line">
            <a:avLst/>
          </a:prstGeom>
          <a:ln w="73025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75787" y="4705394"/>
            <a:ext cx="7914404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A58E11A8-91E0-46CC-A3B0-DF40D17F3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89FD8BCD-C05D-4DF1-B1CF-9CBCCFEBA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704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2255573" y="4492805"/>
            <a:ext cx="9936427" cy="1065604"/>
          </a:xfrm>
          <a:prstGeom prst="rect">
            <a:avLst/>
          </a:prstGeom>
          <a:solidFill>
            <a:srgbClr val="EFE125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2255575" y="5301208"/>
            <a:ext cx="9936428" cy="0"/>
          </a:xfrm>
          <a:prstGeom prst="line">
            <a:avLst/>
          </a:prstGeom>
          <a:ln w="73025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1585" y="4699563"/>
            <a:ext cx="9609297" cy="56507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5224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gris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960000" y="1260000"/>
            <a:ext cx="10560000" cy="486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2159563" y="743602"/>
            <a:ext cx="10032444" cy="0"/>
          </a:xfrm>
          <a:prstGeom prst="line">
            <a:avLst/>
          </a:prstGeom>
          <a:ln w="38100" cmpd="tri">
            <a:solidFill>
              <a:srgbClr val="F0DC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220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EIL - fond gris -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960000" y="1260000"/>
            <a:ext cx="10560000" cy="4860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2159563" y="743602"/>
            <a:ext cx="10032444" cy="0"/>
          </a:xfrm>
          <a:prstGeom prst="line">
            <a:avLst/>
          </a:prstGeom>
          <a:ln w="38100" cmpd="tri">
            <a:solidFill>
              <a:srgbClr val="F0DC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583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texte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971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EIL - fond blanc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4AF736EC-DA2B-4E06-939B-FCD124822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AB059E4-FB2B-4F4B-A82D-3CE5476DC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335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175787" y="4409665"/>
            <a:ext cx="7914404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6F23CAD-DF1A-437A-8D98-8D559CD8D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3FF45F05-FEAC-4390-A645-749E936D7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9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89451" y="620691"/>
            <a:ext cx="10363200" cy="1470025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FB2EB7AA-EF71-4413-BBFC-EDFF6AD7B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57EFB19C-0AE2-4D71-B42D-9ACDD238A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510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2255573" y="4492805"/>
            <a:ext cx="9936427" cy="1065604"/>
          </a:xfrm>
          <a:prstGeom prst="rect">
            <a:avLst/>
          </a:prstGeom>
          <a:solidFill>
            <a:srgbClr val="EFE125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2255575" y="5301208"/>
            <a:ext cx="9936428" cy="0"/>
          </a:xfrm>
          <a:prstGeom prst="line">
            <a:avLst/>
          </a:prstGeom>
          <a:ln w="73025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1585" y="4699563"/>
            <a:ext cx="9609297" cy="56507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ED3952CB-4F2B-430F-8308-4E01B4101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ACEF18DB-B8C2-4C6B-920F-FE27058D5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779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gris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960000" y="1260000"/>
            <a:ext cx="10560000" cy="486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2159563" y="743602"/>
            <a:ext cx="10032444" cy="0"/>
          </a:xfrm>
          <a:prstGeom prst="line">
            <a:avLst/>
          </a:prstGeom>
          <a:ln w="38100" cmpd="tri">
            <a:solidFill>
              <a:srgbClr val="F0DC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437A02D6-CCF5-47FA-8A1C-91D5417ED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4D18F5F7-F547-41FC-B9B6-CD37A5347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5937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EIL - fond gris -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960000" y="1260000"/>
            <a:ext cx="10560000" cy="4860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2159563" y="743602"/>
            <a:ext cx="10032444" cy="0"/>
          </a:xfrm>
          <a:prstGeom prst="line">
            <a:avLst/>
          </a:prstGeom>
          <a:ln w="38100" cmpd="tri">
            <a:solidFill>
              <a:srgbClr val="F0DC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9C75574D-135F-4B62-99CB-8C433DB6F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842918DD-1EBF-443F-9F9C-F7A66E47C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9512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H="1">
            <a:off x="2255573" y="4492805"/>
            <a:ext cx="9936427" cy="1065604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9" name="Connecteur droit 8"/>
          <p:cNvCxnSpPr/>
          <p:nvPr userDrawn="1"/>
        </p:nvCxnSpPr>
        <p:spPr>
          <a:xfrm flipH="1">
            <a:off x="2255575" y="5301208"/>
            <a:ext cx="9936428" cy="0"/>
          </a:xfrm>
          <a:prstGeom prst="line">
            <a:avLst/>
          </a:prstGeom>
          <a:ln w="73025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3013" y="4689711"/>
            <a:ext cx="9614400" cy="565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3C003975-69D8-403A-8648-FF8AB9867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634C8BC-AC0C-4EC4-8B90-31260BDC1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135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4AF736EC-DA2B-4E06-939B-FCD124822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AB059E4-FB2B-4F4B-A82D-3CE5476DC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366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SOLEIL - fond blan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65577E63-86D5-4C34-AB5C-0B955682A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99D69DC1-4B91-4FAA-A572-2F9262C97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2893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49EDAE3-99DE-4E91-96D2-8D0083ED4C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83B7B6-1546-4928-AD6E-163050B1CF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" y="137898"/>
            <a:ext cx="1680901" cy="757188"/>
          </a:xfrm>
          <a:prstGeom prst="rect">
            <a:avLst/>
          </a:prstGeom>
          <a:effectLst>
            <a:outerShdw blurRad="76200" dist="12700" dir="6600000" sx="103000" sy="103000" algn="l" rotWithShape="0">
              <a:schemeClr val="bg1"/>
            </a:outerShdw>
          </a:effectLst>
        </p:spPr>
      </p:pic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5262DA0A-EE0E-4DE5-874E-CB945E0FE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7BCC2979-6816-4199-BB5A-C9AAF2942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946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03FC5A0-37B0-4817-9C32-1C5A41A960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613186"/>
            <a:ext cx="6737130" cy="62481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63552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CA1BD18-571A-4741-BD98-D804AF3AA3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" y="137898"/>
            <a:ext cx="1680901" cy="757188"/>
          </a:xfrm>
          <a:prstGeom prst="rect">
            <a:avLst/>
          </a:prstGeom>
          <a:effectLst>
            <a:outerShdw blurRad="76200" dist="12700" dir="6600000" sx="103000" sy="103000" algn="l" rotWithShape="0">
              <a:schemeClr val="bg1"/>
            </a:outerShdw>
          </a:effectLst>
        </p:spPr>
      </p:pic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7F6AF71-CFEE-4C86-BEE5-26D2AA6B6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109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304000" y="195673"/>
            <a:ext cx="9615232" cy="565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0000" y="1260000"/>
            <a:ext cx="10560000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7F50B7-AC59-44C7-90D9-50BC7A6511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320FD6-047B-4AA5-B6C5-C53745F7BF0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5840"/>
            <a:ext cx="1224136" cy="550077"/>
          </a:xfrm>
          <a:prstGeom prst="rect">
            <a:avLst/>
          </a:prstGeom>
        </p:spPr>
      </p:pic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8BE9D345-06EA-4D5E-9ACB-769628741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33EB9B5-65DB-43B0-9FD5-B443DB1D5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132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9" r:id="rId2"/>
    <p:sldLayoutId id="2147483736" r:id="rId3"/>
  </p:sldLayoutIdLst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F0DC08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55573" y="194400"/>
            <a:ext cx="9662827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0000" y="1259999"/>
            <a:ext cx="10896640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511ABE6-9017-4EFA-B499-B82D90A82CD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" y="137898"/>
            <a:ext cx="1680901" cy="757188"/>
          </a:xfrm>
          <a:prstGeom prst="rect">
            <a:avLst/>
          </a:prstGeom>
          <a:effectLst>
            <a:outerShdw blurRad="76200" dist="12700" dir="6600000" sx="103000" sy="103000" algn="l" rotWithShape="0">
              <a:schemeClr val="bg1"/>
            </a:outerShdw>
          </a:effectLst>
        </p:spPr>
      </p:pic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EAE03444-D3FA-455B-BD1B-EC42FA3DE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47DD3C33-BB2F-430A-A227-B57AACA94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51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5" r:id="rId2"/>
    <p:sldLayoutId id="2147483734" r:id="rId3"/>
  </p:sldLayoutIdLst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304000" y="195673"/>
            <a:ext cx="9615232" cy="565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0000" y="1260000"/>
            <a:ext cx="10560000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6144ED45-0ED7-4D0E-A7FA-19E32C058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768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7F50B7-AC59-44C7-90D9-50BC7A6511D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320FD6-047B-4AA5-B6C5-C53745F7BF0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5840"/>
            <a:ext cx="1224136" cy="55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8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hf sldNum="0" hdr="0"/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F0DC08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11.jpeg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Synchrotron SOLEIL</a:t>
            </a:r>
          </a:p>
        </p:txBody>
      </p:sp>
    </p:spTree>
    <p:extLst>
      <p:ext uri="{BB962C8B-B14F-4D97-AF65-F5344CB8AC3E}">
        <p14:creationId xmlns:p14="http://schemas.microsoft.com/office/powerpoint/2010/main" val="880974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EEBD46-01E0-4B76-A5F6-18AB7A1A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do </a:t>
            </a:r>
            <a:r>
              <a:rPr lang="fr-FR" dirty="0" err="1"/>
              <a:t>we</a:t>
            </a:r>
            <a:r>
              <a:rPr lang="fr-FR" dirty="0"/>
              <a:t> use the light for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6E6DB0-6A64-4431-8704-E27D9277B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052736"/>
            <a:ext cx="7230483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68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EEBD46-01E0-4B76-A5F6-18AB7A1A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</a:t>
            </a:r>
            <a:r>
              <a:rPr lang="fr-FR" dirty="0" err="1"/>
              <a:t>does</a:t>
            </a:r>
            <a:r>
              <a:rPr lang="fr-FR" dirty="0"/>
              <a:t> SOLEIL </a:t>
            </a:r>
            <a:r>
              <a:rPr lang="fr-FR" dirty="0" err="1"/>
              <a:t>produce</a:t>
            </a:r>
            <a:r>
              <a:rPr lang="fr-FR" dirty="0"/>
              <a:t> light ?</a:t>
            </a:r>
          </a:p>
        </p:txBody>
      </p:sp>
      <p:pic>
        <p:nvPicPr>
          <p:cNvPr id="4" name="Picture 4" descr="schéma anneau">
            <a:extLst>
              <a:ext uri="{FF2B5EF4-FFF2-40B4-BE49-F238E27FC236}">
                <a16:creationId xmlns:a16="http://schemas.microsoft.com/office/drawing/2014/main" id="{8D3792C7-B3AF-49D5-A7AB-CCDA43507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r="4190"/>
          <a:stretch/>
        </p:blipFill>
        <p:spPr bwMode="auto">
          <a:xfrm>
            <a:off x="1415480" y="980728"/>
            <a:ext cx="9134179" cy="543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F0D581D-384F-40D1-855A-E3B18157AD1E}"/>
              </a:ext>
            </a:extLst>
          </p:cNvPr>
          <p:cNvSpPr txBox="1"/>
          <p:nvPr/>
        </p:nvSpPr>
        <p:spPr>
          <a:xfrm>
            <a:off x="4192918" y="3537012"/>
            <a:ext cx="1335622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Electron gun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62414E-32BD-4F03-80BD-01AD369DBCF5}"/>
              </a:ext>
            </a:extLst>
          </p:cNvPr>
          <p:cNvSpPr txBox="1"/>
          <p:nvPr/>
        </p:nvSpPr>
        <p:spPr>
          <a:xfrm>
            <a:off x="4895034" y="2027317"/>
            <a:ext cx="1301959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Storage ring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0C74A3B-BA48-4BF8-83F6-3880937439F8}"/>
              </a:ext>
            </a:extLst>
          </p:cNvPr>
          <p:cNvSpPr txBox="1"/>
          <p:nvPr/>
        </p:nvSpPr>
        <p:spPr>
          <a:xfrm>
            <a:off x="6384032" y="2702627"/>
            <a:ext cx="891591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Booster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D17EFA7-F6D3-488F-9582-2835FBDA8A0D}"/>
              </a:ext>
            </a:extLst>
          </p:cNvPr>
          <p:cNvSpPr txBox="1"/>
          <p:nvPr/>
        </p:nvSpPr>
        <p:spPr>
          <a:xfrm>
            <a:off x="4703275" y="2756251"/>
            <a:ext cx="809837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LINAC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209E9AA-F31C-4738-8F0B-4A5F9966E243}"/>
              </a:ext>
            </a:extLst>
          </p:cNvPr>
          <p:cNvSpPr txBox="1"/>
          <p:nvPr/>
        </p:nvSpPr>
        <p:spPr>
          <a:xfrm>
            <a:off x="8760296" y="1988840"/>
            <a:ext cx="114005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Beamlines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33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FC7632-A26F-4237-B436-987590480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LINAC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38E36B07-CE96-4166-8117-7742B8866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3316511" cy="182895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C8C54C3-00CC-D652-D8B4-289A94255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89071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094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FC7632-A26F-4237-B436-987590480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Booster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38E36B07-CE96-4166-8117-7742B8866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3316511" cy="1828959"/>
          </a:xfrm>
          <a:prstGeom prst="rect">
            <a:avLst/>
          </a:prstGeom>
        </p:spPr>
      </p:pic>
      <p:pic>
        <p:nvPicPr>
          <p:cNvPr id="6" name="Picture 4" descr="schéma anneau">
            <a:extLst>
              <a:ext uri="{FF2B5EF4-FFF2-40B4-BE49-F238E27FC236}">
                <a16:creationId xmlns:a16="http://schemas.microsoft.com/office/drawing/2014/main" id="{9B1E2C24-19F6-4F34-9CB6-3FFABF368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0451"/>
            <a:ext cx="3314775" cy="182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2E8EDA2-879D-4E48-9155-7339FE54A2BA}"/>
              </a:ext>
            </a:extLst>
          </p:cNvPr>
          <p:cNvSpPr/>
          <p:nvPr/>
        </p:nvSpPr>
        <p:spPr bwMode="auto">
          <a:xfrm>
            <a:off x="1587937" y="1412571"/>
            <a:ext cx="756084" cy="369332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3" descr="PICT0053">
            <a:extLst>
              <a:ext uri="{FF2B5EF4-FFF2-40B4-BE49-F238E27FC236}">
                <a16:creationId xmlns:a16="http://schemas.microsoft.com/office/drawing/2014/main" id="{1BEB884B-DE5C-42F0-9CC7-6BE6B2BD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908720"/>
            <a:ext cx="5797513" cy="434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888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FC7632-A26F-4237-B436-987590480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Booster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38E36B07-CE96-4166-8117-7742B8866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3316511" cy="1828959"/>
          </a:xfrm>
          <a:prstGeom prst="rect">
            <a:avLst/>
          </a:prstGeom>
        </p:spPr>
      </p:pic>
      <p:pic>
        <p:nvPicPr>
          <p:cNvPr id="6" name="Picture 4" descr="schéma anneau">
            <a:extLst>
              <a:ext uri="{FF2B5EF4-FFF2-40B4-BE49-F238E27FC236}">
                <a16:creationId xmlns:a16="http://schemas.microsoft.com/office/drawing/2014/main" id="{9B1E2C24-19F6-4F34-9CB6-3FFABF368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0451"/>
            <a:ext cx="3314775" cy="182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2E8EDA2-879D-4E48-9155-7339FE54A2BA}"/>
              </a:ext>
            </a:extLst>
          </p:cNvPr>
          <p:cNvSpPr/>
          <p:nvPr/>
        </p:nvSpPr>
        <p:spPr bwMode="auto">
          <a:xfrm>
            <a:off x="1587937" y="1412571"/>
            <a:ext cx="756084" cy="369332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4" descr="PICT0051">
            <a:extLst>
              <a:ext uri="{FF2B5EF4-FFF2-40B4-BE49-F238E27FC236}">
                <a16:creationId xmlns:a16="http://schemas.microsoft.com/office/drawing/2014/main" id="{6ED181DA-EDB3-4E8F-99BC-11F1A6C3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456" y="1052736"/>
            <a:ext cx="6772554" cy="507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18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FC7632-A26F-4237-B436-987590480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Storage ring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EF9A0AB-5988-47F4-9AC0-A2299047D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37" y="1026985"/>
            <a:ext cx="3316511" cy="182286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6AB94AA-5CB0-4DEC-95DD-114DC330E34B}"/>
              </a:ext>
            </a:extLst>
          </p:cNvPr>
          <p:cNvSpPr txBox="1"/>
          <p:nvPr/>
        </p:nvSpPr>
        <p:spPr>
          <a:xfrm>
            <a:off x="270037" y="286822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32 </a:t>
            </a:r>
            <a:r>
              <a:rPr lang="fr-FR" dirty="0" err="1"/>
              <a:t>bending</a:t>
            </a:r>
            <a:r>
              <a:rPr lang="fr-FR" dirty="0"/>
              <a:t> magnets : 600A power </a:t>
            </a:r>
            <a:r>
              <a:rPr lang="fr-FR" dirty="0" err="1"/>
              <a:t>each</a:t>
            </a:r>
            <a:r>
              <a:rPr lang="fr-FR" dirty="0"/>
              <a:t> : 1.7 </a:t>
            </a:r>
            <a:r>
              <a:rPr lang="fr-FR" dirty="0" err="1"/>
              <a:t>Telsa</a:t>
            </a:r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DEF0467-E2C8-8E46-FBE0-D8A2B5959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389" y="815019"/>
            <a:ext cx="6995011" cy="584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83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FC7632-A26F-4237-B436-987590480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Storage ring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EF9A0AB-5988-47F4-9AC0-A2299047D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37" y="1026985"/>
            <a:ext cx="3316511" cy="182286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6AB94AA-5CB0-4DEC-95DD-114DC330E34B}"/>
              </a:ext>
            </a:extLst>
          </p:cNvPr>
          <p:cNvSpPr txBox="1"/>
          <p:nvPr/>
        </p:nvSpPr>
        <p:spPr>
          <a:xfrm>
            <a:off x="270037" y="286822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32 </a:t>
            </a:r>
            <a:r>
              <a:rPr lang="fr-FR" dirty="0" err="1"/>
              <a:t>bending</a:t>
            </a:r>
            <a:r>
              <a:rPr lang="fr-FR" dirty="0"/>
              <a:t> magnets : 600A power </a:t>
            </a:r>
            <a:r>
              <a:rPr lang="fr-FR" dirty="0" err="1"/>
              <a:t>each</a:t>
            </a:r>
            <a:r>
              <a:rPr lang="fr-FR" dirty="0"/>
              <a:t> : 1.7 </a:t>
            </a:r>
            <a:r>
              <a:rPr lang="fr-FR" dirty="0" err="1"/>
              <a:t>Telsa</a:t>
            </a:r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DEF0467-E2C8-8E46-FBE0-D8A2B5959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389" y="815019"/>
            <a:ext cx="6995011" cy="584214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F471D7E-373A-81FD-193E-A1CFC26E1E38}"/>
              </a:ext>
            </a:extLst>
          </p:cNvPr>
          <p:cNvSpPr txBox="1"/>
          <p:nvPr/>
        </p:nvSpPr>
        <p:spPr>
          <a:xfrm>
            <a:off x="9343112" y="2051930"/>
            <a:ext cx="258773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Vacuum chamber for photons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43A9DF2-7305-F2E1-5DA8-2F28BD4E7C63}"/>
              </a:ext>
            </a:extLst>
          </p:cNvPr>
          <p:cNvCxnSpPr>
            <a:cxnSpLocks/>
          </p:cNvCxnSpPr>
          <p:nvPr/>
        </p:nvCxnSpPr>
        <p:spPr>
          <a:xfrm flipH="1">
            <a:off x="10601594" y="2366373"/>
            <a:ext cx="45882" cy="159640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F93BA4BA-895E-7390-BE9A-D5862E2C633F}"/>
              </a:ext>
            </a:extLst>
          </p:cNvPr>
          <p:cNvGrpSpPr/>
          <p:nvPr/>
        </p:nvGrpSpPr>
        <p:grpSpPr>
          <a:xfrm>
            <a:off x="5330669" y="2366373"/>
            <a:ext cx="3566948" cy="2594842"/>
            <a:chOff x="5330669" y="2366373"/>
            <a:chExt cx="3566948" cy="2594842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94D1C68-D62A-F893-14EB-275A5FE698BF}"/>
                </a:ext>
              </a:extLst>
            </p:cNvPr>
            <p:cNvSpPr txBox="1"/>
            <p:nvPr/>
          </p:nvSpPr>
          <p:spPr>
            <a:xfrm>
              <a:off x="5360011" y="2366373"/>
              <a:ext cx="1840071" cy="307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2000">
                  <a:solidFill>
                    <a:schemeClr val="bg1"/>
                  </a:solidFill>
                </a:defRPr>
              </a:lvl1pPr>
            </a:lstStyle>
            <a:p>
              <a:r>
                <a:rPr lang="en-US" sz="1400" dirty="0">
                  <a:solidFill>
                    <a:schemeClr val="tx1"/>
                  </a:solidFill>
                </a:rPr>
                <a:t>Bending magnet</a:t>
              </a: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35CB95D1-2FD4-01D1-4D87-A3C881823610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6280047" y="2674150"/>
              <a:ext cx="2140847" cy="73921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4B8A2A7-02F6-D21B-69BB-D670C1DFA97F}"/>
                </a:ext>
              </a:extLst>
            </p:cNvPr>
            <p:cNvSpPr txBox="1"/>
            <p:nvPr/>
          </p:nvSpPr>
          <p:spPr>
            <a:xfrm>
              <a:off x="5330669" y="3282296"/>
              <a:ext cx="2209800" cy="307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2000">
                  <a:solidFill>
                    <a:schemeClr val="bg1"/>
                  </a:solidFill>
                </a:defRPr>
              </a:lvl1pPr>
            </a:lstStyle>
            <a:p>
              <a:r>
                <a:rPr lang="en-US" sz="1400" dirty="0">
                  <a:solidFill>
                    <a:schemeClr val="tx1"/>
                  </a:solidFill>
                </a:rPr>
                <a:t>Hexapole</a:t>
              </a: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47B1F175-A483-9A6C-77A7-4C9EAFDD76E9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6435569" y="3590073"/>
              <a:ext cx="2349852" cy="91391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411122A-9009-8428-55BE-692F5343A064}"/>
                </a:ext>
              </a:extLst>
            </p:cNvPr>
            <p:cNvSpPr txBox="1"/>
            <p:nvPr/>
          </p:nvSpPr>
          <p:spPr>
            <a:xfrm>
              <a:off x="5352406" y="3999319"/>
              <a:ext cx="2209800" cy="307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2000">
                  <a:solidFill>
                    <a:schemeClr val="bg1"/>
                  </a:solidFill>
                </a:defRPr>
              </a:lvl1pPr>
            </a:lstStyle>
            <a:p>
              <a:r>
                <a:rPr lang="en-US" sz="1400" dirty="0">
                  <a:solidFill>
                    <a:schemeClr val="tx1"/>
                  </a:solidFill>
                </a:rPr>
                <a:t>Quadrupole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646A2323-5388-E846-6468-E5DCBD0E12CD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6457306" y="4307096"/>
              <a:ext cx="2440311" cy="654119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396C0784-1B88-45EA-60B3-7AF5416AD053}"/>
              </a:ext>
            </a:extLst>
          </p:cNvPr>
          <p:cNvSpPr txBox="1"/>
          <p:nvPr/>
        </p:nvSpPr>
        <p:spPr>
          <a:xfrm>
            <a:off x="5385900" y="1334992"/>
            <a:ext cx="140218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</a:rPr>
              <a:t>Vacuum Pump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7E870B9-FCC7-1830-5803-3A71371B4EE8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6086990" y="1642769"/>
            <a:ext cx="1113092" cy="56713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DA190662-A4D7-07C4-15BD-D3A1BC13AD43}"/>
              </a:ext>
            </a:extLst>
          </p:cNvPr>
          <p:cNvSpPr/>
          <p:nvPr/>
        </p:nvSpPr>
        <p:spPr>
          <a:xfrm rot="152381">
            <a:off x="7662377" y="1768767"/>
            <a:ext cx="1899334" cy="4578464"/>
          </a:xfrm>
          <a:custGeom>
            <a:avLst/>
            <a:gdLst>
              <a:gd name="connsiteX0" fmla="*/ 0 w 1438275"/>
              <a:gd name="connsiteY0" fmla="*/ 0 h 4695825"/>
              <a:gd name="connsiteX1" fmla="*/ 19050 w 1438275"/>
              <a:gd name="connsiteY1" fmla="*/ 47625 h 4695825"/>
              <a:gd name="connsiteX2" fmla="*/ 47625 w 1438275"/>
              <a:gd name="connsiteY2" fmla="*/ 85725 h 4695825"/>
              <a:gd name="connsiteX3" fmla="*/ 85725 w 1438275"/>
              <a:gd name="connsiteY3" fmla="*/ 152400 h 4695825"/>
              <a:gd name="connsiteX4" fmla="*/ 180975 w 1438275"/>
              <a:gd name="connsiteY4" fmla="*/ 323850 h 4695825"/>
              <a:gd name="connsiteX5" fmla="*/ 228600 w 1438275"/>
              <a:gd name="connsiteY5" fmla="*/ 381000 h 4695825"/>
              <a:gd name="connsiteX6" fmla="*/ 257175 w 1438275"/>
              <a:gd name="connsiteY6" fmla="*/ 447675 h 4695825"/>
              <a:gd name="connsiteX7" fmla="*/ 285750 w 1438275"/>
              <a:gd name="connsiteY7" fmla="*/ 495300 h 4695825"/>
              <a:gd name="connsiteX8" fmla="*/ 304800 w 1438275"/>
              <a:gd name="connsiteY8" fmla="*/ 552450 h 4695825"/>
              <a:gd name="connsiteX9" fmla="*/ 333375 w 1438275"/>
              <a:gd name="connsiteY9" fmla="*/ 600075 h 4695825"/>
              <a:gd name="connsiteX10" fmla="*/ 371475 w 1438275"/>
              <a:gd name="connsiteY10" fmla="*/ 695325 h 4695825"/>
              <a:gd name="connsiteX11" fmla="*/ 400050 w 1438275"/>
              <a:gd name="connsiteY11" fmla="*/ 752475 h 4695825"/>
              <a:gd name="connsiteX12" fmla="*/ 428625 w 1438275"/>
              <a:gd name="connsiteY12" fmla="*/ 857250 h 4695825"/>
              <a:gd name="connsiteX13" fmla="*/ 485775 w 1438275"/>
              <a:gd name="connsiteY13" fmla="*/ 952500 h 4695825"/>
              <a:gd name="connsiteX14" fmla="*/ 504825 w 1438275"/>
              <a:gd name="connsiteY14" fmla="*/ 1000125 h 4695825"/>
              <a:gd name="connsiteX15" fmla="*/ 523875 w 1438275"/>
              <a:gd name="connsiteY15" fmla="*/ 1057275 h 4695825"/>
              <a:gd name="connsiteX16" fmla="*/ 609600 w 1438275"/>
              <a:gd name="connsiteY16" fmla="*/ 1228725 h 4695825"/>
              <a:gd name="connsiteX17" fmla="*/ 676275 w 1438275"/>
              <a:gd name="connsiteY17" fmla="*/ 1400175 h 4695825"/>
              <a:gd name="connsiteX18" fmla="*/ 714375 w 1438275"/>
              <a:gd name="connsiteY18" fmla="*/ 1476375 h 4695825"/>
              <a:gd name="connsiteX19" fmla="*/ 781050 w 1438275"/>
              <a:gd name="connsiteY19" fmla="*/ 1657350 h 4695825"/>
              <a:gd name="connsiteX20" fmla="*/ 866775 w 1438275"/>
              <a:gd name="connsiteY20" fmla="*/ 1781175 h 4695825"/>
              <a:gd name="connsiteX21" fmla="*/ 971550 w 1438275"/>
              <a:gd name="connsiteY21" fmla="*/ 2038350 h 4695825"/>
              <a:gd name="connsiteX22" fmla="*/ 1000125 w 1438275"/>
              <a:gd name="connsiteY22" fmla="*/ 2105025 h 4695825"/>
              <a:gd name="connsiteX23" fmla="*/ 1076325 w 1438275"/>
              <a:gd name="connsiteY23" fmla="*/ 2371725 h 4695825"/>
              <a:gd name="connsiteX24" fmla="*/ 1200150 w 1438275"/>
              <a:gd name="connsiteY24" fmla="*/ 2781300 h 4695825"/>
              <a:gd name="connsiteX25" fmla="*/ 1247775 w 1438275"/>
              <a:gd name="connsiteY25" fmla="*/ 2943225 h 4695825"/>
              <a:gd name="connsiteX26" fmla="*/ 1295400 w 1438275"/>
              <a:gd name="connsiteY26" fmla="*/ 3257550 h 4695825"/>
              <a:gd name="connsiteX27" fmla="*/ 1323975 w 1438275"/>
              <a:gd name="connsiteY27" fmla="*/ 3429000 h 4695825"/>
              <a:gd name="connsiteX28" fmla="*/ 1352550 w 1438275"/>
              <a:gd name="connsiteY28" fmla="*/ 3629025 h 4695825"/>
              <a:gd name="connsiteX29" fmla="*/ 1362075 w 1438275"/>
              <a:gd name="connsiteY29" fmla="*/ 3733800 h 4695825"/>
              <a:gd name="connsiteX30" fmla="*/ 1381125 w 1438275"/>
              <a:gd name="connsiteY30" fmla="*/ 3819525 h 4695825"/>
              <a:gd name="connsiteX31" fmla="*/ 1390650 w 1438275"/>
              <a:gd name="connsiteY31" fmla="*/ 3895725 h 4695825"/>
              <a:gd name="connsiteX32" fmla="*/ 1400175 w 1438275"/>
              <a:gd name="connsiteY32" fmla="*/ 4067175 h 4695825"/>
              <a:gd name="connsiteX33" fmla="*/ 1428750 w 1438275"/>
              <a:gd name="connsiteY33" fmla="*/ 4191000 h 4695825"/>
              <a:gd name="connsiteX34" fmla="*/ 1438275 w 1438275"/>
              <a:gd name="connsiteY34" fmla="*/ 4695825 h 46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38275" h="4695825">
                <a:moveTo>
                  <a:pt x="0" y="0"/>
                </a:moveTo>
                <a:cubicBezTo>
                  <a:pt x="6350" y="15875"/>
                  <a:pt x="10747" y="32679"/>
                  <a:pt x="19050" y="47625"/>
                </a:cubicBezTo>
                <a:cubicBezTo>
                  <a:pt x="26760" y="61502"/>
                  <a:pt x="39102" y="72332"/>
                  <a:pt x="47625" y="85725"/>
                </a:cubicBezTo>
                <a:cubicBezTo>
                  <a:pt x="61368" y="107321"/>
                  <a:pt x="73748" y="129777"/>
                  <a:pt x="85725" y="152400"/>
                </a:cubicBezTo>
                <a:cubicBezTo>
                  <a:pt x="128403" y="233014"/>
                  <a:pt x="130014" y="252504"/>
                  <a:pt x="180975" y="323850"/>
                </a:cubicBezTo>
                <a:cubicBezTo>
                  <a:pt x="195388" y="344029"/>
                  <a:pt x="212725" y="361950"/>
                  <a:pt x="228600" y="381000"/>
                </a:cubicBezTo>
                <a:cubicBezTo>
                  <a:pt x="239841" y="414723"/>
                  <a:pt x="237558" y="412365"/>
                  <a:pt x="257175" y="447675"/>
                </a:cubicBezTo>
                <a:cubicBezTo>
                  <a:pt x="266166" y="463859"/>
                  <a:pt x="278089" y="478446"/>
                  <a:pt x="285750" y="495300"/>
                </a:cubicBezTo>
                <a:cubicBezTo>
                  <a:pt x="294059" y="513581"/>
                  <a:pt x="296491" y="534169"/>
                  <a:pt x="304800" y="552450"/>
                </a:cubicBezTo>
                <a:cubicBezTo>
                  <a:pt x="312461" y="569304"/>
                  <a:pt x="325546" y="583299"/>
                  <a:pt x="333375" y="600075"/>
                </a:cubicBezTo>
                <a:cubicBezTo>
                  <a:pt x="347836" y="631063"/>
                  <a:pt x="357769" y="663996"/>
                  <a:pt x="371475" y="695325"/>
                </a:cubicBezTo>
                <a:cubicBezTo>
                  <a:pt x="380012" y="714838"/>
                  <a:pt x="392961" y="732391"/>
                  <a:pt x="400050" y="752475"/>
                </a:cubicBezTo>
                <a:cubicBezTo>
                  <a:pt x="412098" y="786612"/>
                  <a:pt x="414365" y="823976"/>
                  <a:pt x="428625" y="857250"/>
                </a:cubicBezTo>
                <a:cubicBezTo>
                  <a:pt x="443210" y="891283"/>
                  <a:pt x="472024" y="918122"/>
                  <a:pt x="485775" y="952500"/>
                </a:cubicBezTo>
                <a:cubicBezTo>
                  <a:pt x="492125" y="968375"/>
                  <a:pt x="498982" y="984057"/>
                  <a:pt x="504825" y="1000125"/>
                </a:cubicBezTo>
                <a:cubicBezTo>
                  <a:pt x="511687" y="1018996"/>
                  <a:pt x="515508" y="1039021"/>
                  <a:pt x="523875" y="1057275"/>
                </a:cubicBezTo>
                <a:cubicBezTo>
                  <a:pt x="550497" y="1115360"/>
                  <a:pt x="589394" y="1168108"/>
                  <a:pt x="609600" y="1228725"/>
                </a:cubicBezTo>
                <a:cubicBezTo>
                  <a:pt x="641137" y="1323337"/>
                  <a:pt x="633132" y="1308497"/>
                  <a:pt x="676275" y="1400175"/>
                </a:cubicBezTo>
                <a:cubicBezTo>
                  <a:pt x="688367" y="1425870"/>
                  <a:pt x="703660" y="1450076"/>
                  <a:pt x="714375" y="1476375"/>
                </a:cubicBezTo>
                <a:cubicBezTo>
                  <a:pt x="738631" y="1535912"/>
                  <a:pt x="744456" y="1604492"/>
                  <a:pt x="781050" y="1657350"/>
                </a:cubicBezTo>
                <a:cubicBezTo>
                  <a:pt x="809625" y="1698625"/>
                  <a:pt x="842524" y="1737220"/>
                  <a:pt x="866775" y="1781175"/>
                </a:cubicBezTo>
                <a:cubicBezTo>
                  <a:pt x="917512" y="1873137"/>
                  <a:pt x="935165" y="1944789"/>
                  <a:pt x="971550" y="2038350"/>
                </a:cubicBezTo>
                <a:cubicBezTo>
                  <a:pt x="980314" y="2060886"/>
                  <a:pt x="991445" y="2082457"/>
                  <a:pt x="1000125" y="2105025"/>
                </a:cubicBezTo>
                <a:cubicBezTo>
                  <a:pt x="1028985" y="2180061"/>
                  <a:pt x="1061071" y="2325964"/>
                  <a:pt x="1076325" y="2371725"/>
                </a:cubicBezTo>
                <a:cubicBezTo>
                  <a:pt x="1157259" y="2614528"/>
                  <a:pt x="1102659" y="2443833"/>
                  <a:pt x="1200150" y="2781300"/>
                </a:cubicBezTo>
                <a:cubicBezTo>
                  <a:pt x="1215765" y="2835351"/>
                  <a:pt x="1237998" y="2887820"/>
                  <a:pt x="1247775" y="2943225"/>
                </a:cubicBezTo>
                <a:cubicBezTo>
                  <a:pt x="1314548" y="3321603"/>
                  <a:pt x="1242183" y="2895675"/>
                  <a:pt x="1295400" y="3257550"/>
                </a:cubicBezTo>
                <a:cubicBezTo>
                  <a:pt x="1303830" y="3314872"/>
                  <a:pt x="1316058" y="3371605"/>
                  <a:pt x="1323975" y="3429000"/>
                </a:cubicBezTo>
                <a:cubicBezTo>
                  <a:pt x="1357192" y="3669824"/>
                  <a:pt x="1307454" y="3403546"/>
                  <a:pt x="1352550" y="3629025"/>
                </a:cubicBezTo>
                <a:cubicBezTo>
                  <a:pt x="1355725" y="3663950"/>
                  <a:pt x="1356873" y="3699119"/>
                  <a:pt x="1362075" y="3733800"/>
                </a:cubicBezTo>
                <a:cubicBezTo>
                  <a:pt x="1366417" y="3762748"/>
                  <a:pt x="1376038" y="3790698"/>
                  <a:pt x="1381125" y="3819525"/>
                </a:cubicBezTo>
                <a:cubicBezTo>
                  <a:pt x="1385573" y="3844733"/>
                  <a:pt x="1387475" y="3870325"/>
                  <a:pt x="1390650" y="3895725"/>
                </a:cubicBezTo>
                <a:cubicBezTo>
                  <a:pt x="1393825" y="3952875"/>
                  <a:pt x="1392850" y="4010407"/>
                  <a:pt x="1400175" y="4067175"/>
                </a:cubicBezTo>
                <a:cubicBezTo>
                  <a:pt x="1405596" y="4109186"/>
                  <a:pt x="1426187" y="4148718"/>
                  <a:pt x="1428750" y="4191000"/>
                </a:cubicBezTo>
                <a:cubicBezTo>
                  <a:pt x="1438932" y="4358997"/>
                  <a:pt x="1435100" y="4527550"/>
                  <a:pt x="1438275" y="4695825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A933565A-E67D-1209-3366-533EAAA81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28" y="3999319"/>
            <a:ext cx="3600450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865A0FEE-CC40-EA6D-D283-D568A9AC555A}"/>
              </a:ext>
            </a:extLst>
          </p:cNvPr>
          <p:cNvGrpSpPr/>
          <p:nvPr/>
        </p:nvGrpSpPr>
        <p:grpSpPr>
          <a:xfrm>
            <a:off x="7832994" y="1768767"/>
            <a:ext cx="4039524" cy="4959445"/>
            <a:chOff x="7832994" y="1768767"/>
            <a:chExt cx="4039524" cy="4959445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6797F7E2-9FC7-1B52-DA33-D55EF9216321}"/>
                </a:ext>
              </a:extLst>
            </p:cNvPr>
            <p:cNvCxnSpPr>
              <a:cxnSpLocks/>
            </p:cNvCxnSpPr>
            <p:nvPr/>
          </p:nvCxnSpPr>
          <p:spPr>
            <a:xfrm>
              <a:off x="7832994" y="1768767"/>
              <a:ext cx="4039524" cy="3155619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6EE8096A-A040-C6AE-ABC8-B7309EA69B11}"/>
                </a:ext>
              </a:extLst>
            </p:cNvPr>
            <p:cNvCxnSpPr>
              <a:cxnSpLocks/>
              <a:stCxn id="17" idx="20"/>
            </p:cNvCxnSpPr>
            <p:nvPr/>
          </p:nvCxnSpPr>
          <p:spPr>
            <a:xfrm>
              <a:off x="8831303" y="3514608"/>
              <a:ext cx="1596504" cy="3213604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8C2FF1C-CF12-5F8F-638F-CC360EAA8F1B}"/>
              </a:ext>
            </a:extLst>
          </p:cNvPr>
          <p:cNvCxnSpPr>
            <a:cxnSpLocks/>
          </p:cNvCxnSpPr>
          <p:nvPr/>
        </p:nvCxnSpPr>
        <p:spPr>
          <a:xfrm flipH="1">
            <a:off x="9724797" y="2357476"/>
            <a:ext cx="927241" cy="29437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054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FC7632-A26F-4237-B436-987590480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Odulators</a:t>
            </a:r>
            <a:r>
              <a:rPr lang="fr-FR" dirty="0"/>
              <a:t> and </a:t>
            </a:r>
            <a:r>
              <a:rPr lang="fr-FR" dirty="0" err="1"/>
              <a:t>wigglers</a:t>
            </a:r>
            <a:endParaRPr lang="fr-FR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43ED39E-AE1B-39A6-4140-BB533B2FED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947419"/>
            <a:ext cx="5328592" cy="570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933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FC7632-A26F-4237-B436-987590480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Odulators</a:t>
            </a:r>
            <a:r>
              <a:rPr lang="fr-FR" dirty="0"/>
              <a:t> and </a:t>
            </a:r>
            <a:r>
              <a:rPr lang="fr-FR" dirty="0" err="1"/>
              <a:t>wigglers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24864D-4774-456B-A3C9-70CDB21B2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21" y="4015580"/>
            <a:ext cx="2592387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HU 640 : ligne DESIRS </a:t>
            </a:r>
            <a:b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(5 eV – 50 eV : Ultra Violet)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FB0546-AFC8-4430-BB1D-FA25F45C8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844" y="4000945"/>
            <a:ext cx="2808312" cy="54679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HU 80 : TEMPO </a:t>
            </a:r>
            <a:b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(100 eV - 3 keV : Soft X rays)</a:t>
            </a:r>
            <a:b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U640">
            <a:extLst>
              <a:ext uri="{FF2B5EF4-FFF2-40B4-BE49-F238E27FC236}">
                <a16:creationId xmlns:a16="http://schemas.microsoft.com/office/drawing/2014/main" id="{8335EFA0-8719-43BA-B718-BBA129028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/>
          <a:stretch>
            <a:fillRect/>
          </a:stretch>
        </p:blipFill>
        <p:spPr bwMode="auto">
          <a:xfrm>
            <a:off x="25746" y="1145213"/>
            <a:ext cx="4015441" cy="284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U20">
            <a:extLst>
              <a:ext uri="{FF2B5EF4-FFF2-40B4-BE49-F238E27FC236}">
                <a16:creationId xmlns:a16="http://schemas.microsoft.com/office/drawing/2014/main" id="{BF50E1A9-C213-493A-926A-193716FF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395" y="1145213"/>
            <a:ext cx="3787859" cy="284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983349-F7CB-4BC2-B54F-0BCB2A60F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6659" y="4058443"/>
            <a:ext cx="27368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U 20 : ligne PROXIMA</a:t>
            </a:r>
            <a:b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(4 keV - 30 keV : Hard X rays)</a:t>
            </a:r>
          </a:p>
        </p:txBody>
      </p:sp>
      <p:pic>
        <p:nvPicPr>
          <p:cNvPr id="14" name="Picture 5" descr="DSCF0030-mini">
            <a:extLst>
              <a:ext uri="{FF2B5EF4-FFF2-40B4-BE49-F238E27FC236}">
                <a16:creationId xmlns:a16="http://schemas.microsoft.com/office/drawing/2014/main" id="{1FC7EB1F-E89A-483E-8DAB-3AB8038EE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256" y="1132961"/>
            <a:ext cx="4033069" cy="284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Onduleur">
            <a:extLst>
              <a:ext uri="{FF2B5EF4-FFF2-40B4-BE49-F238E27FC236}">
                <a16:creationId xmlns:a16="http://schemas.microsoft.com/office/drawing/2014/main" id="{3E3899F5-8A0E-4B78-B064-43EF78227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286" y="4869160"/>
            <a:ext cx="3349427" cy="157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205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A42C97-1CF4-4F58-9BFF-9500E23F5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Beamline</a:t>
            </a:r>
            <a:r>
              <a:rPr lang="fr-FR" dirty="0"/>
              <a:t> organisation</a:t>
            </a:r>
          </a:p>
        </p:txBody>
      </p:sp>
      <p:pic>
        <p:nvPicPr>
          <p:cNvPr id="4" name="Picture 2" descr="C:\Documents and Settings\AUBRY\Bureau\Visites\Conférence accueil visiteurs\Conf Garance\Ligne de lumière avec synchrotron.jpg">
            <a:extLst>
              <a:ext uri="{FF2B5EF4-FFF2-40B4-BE49-F238E27FC236}">
                <a16:creationId xmlns:a16="http://schemas.microsoft.com/office/drawing/2014/main" id="{3446B428-A1F2-4783-8C44-10DD6D03B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r="2386"/>
          <a:stretch/>
        </p:blipFill>
        <p:spPr bwMode="auto">
          <a:xfrm>
            <a:off x="2063552" y="1268760"/>
            <a:ext cx="7682740" cy="480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00BC5D7-3148-4148-A4BD-BFC07D7EAC14}"/>
              </a:ext>
            </a:extLst>
          </p:cNvPr>
          <p:cNvSpPr txBox="1"/>
          <p:nvPr/>
        </p:nvSpPr>
        <p:spPr>
          <a:xfrm>
            <a:off x="2063552" y="3499828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Life station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4E2A426-DAF0-4534-9258-10FB24E6C5DE}"/>
              </a:ext>
            </a:extLst>
          </p:cNvPr>
          <p:cNvSpPr txBox="1"/>
          <p:nvPr/>
        </p:nvSpPr>
        <p:spPr>
          <a:xfrm>
            <a:off x="4323323" y="2550284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Optical </a:t>
            </a:r>
            <a:r>
              <a:rPr lang="fr-FR" sz="1200" dirty="0" err="1"/>
              <a:t>hutch</a:t>
            </a: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36D14A-5830-4076-95A4-B863855B794B}"/>
              </a:ext>
            </a:extLst>
          </p:cNvPr>
          <p:cNvSpPr txBox="1"/>
          <p:nvPr/>
        </p:nvSpPr>
        <p:spPr>
          <a:xfrm>
            <a:off x="8227808" y="1282824"/>
            <a:ext cx="151172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Storage ring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5C5F309-C407-442A-B4D6-BC12A3E75327}"/>
              </a:ext>
            </a:extLst>
          </p:cNvPr>
          <p:cNvSpPr txBox="1"/>
          <p:nvPr/>
        </p:nvSpPr>
        <p:spPr>
          <a:xfrm>
            <a:off x="5220846" y="2030080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Electron gun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CB399ED-1985-4784-BCF0-AAB473A4930E}"/>
              </a:ext>
            </a:extLst>
          </p:cNvPr>
          <p:cNvSpPr txBox="1"/>
          <p:nvPr/>
        </p:nvSpPr>
        <p:spPr>
          <a:xfrm>
            <a:off x="3071664" y="2965783"/>
            <a:ext cx="15121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/>
              <a:t>Experimental</a:t>
            </a:r>
            <a:r>
              <a:rPr lang="fr-FR" sz="1200" dirty="0"/>
              <a:t> </a:t>
            </a:r>
            <a:r>
              <a:rPr lang="fr-FR" sz="1200" dirty="0" err="1"/>
              <a:t>Hutch</a:t>
            </a:r>
            <a:endParaRPr lang="fr-FR" sz="12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0BF3FED-9463-45B8-9157-371021AF7747}"/>
              </a:ext>
            </a:extLst>
          </p:cNvPr>
          <p:cNvSpPr txBox="1"/>
          <p:nvPr/>
        </p:nvSpPr>
        <p:spPr>
          <a:xfrm>
            <a:off x="6641856" y="1282824"/>
            <a:ext cx="10081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Booster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A0A6E49-4E3A-410C-AF84-1E19B1A2C975}"/>
              </a:ext>
            </a:extLst>
          </p:cNvPr>
          <p:cNvSpPr txBox="1"/>
          <p:nvPr/>
        </p:nvSpPr>
        <p:spPr>
          <a:xfrm>
            <a:off x="5751788" y="1706046"/>
            <a:ext cx="68385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LINAC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F0E64AB-7512-431B-A499-2321E1A3D59F}"/>
              </a:ext>
            </a:extLst>
          </p:cNvPr>
          <p:cNvSpPr txBox="1"/>
          <p:nvPr/>
        </p:nvSpPr>
        <p:spPr>
          <a:xfrm>
            <a:off x="7525208" y="3776827"/>
            <a:ext cx="1405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/>
              <a:t>Monochromator</a:t>
            </a:r>
            <a:endParaRPr lang="fr-FR" sz="12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D46C914-EE1E-4432-9466-957A4F0D4CF4}"/>
              </a:ext>
            </a:extLst>
          </p:cNvPr>
          <p:cNvSpPr txBox="1"/>
          <p:nvPr/>
        </p:nvSpPr>
        <p:spPr>
          <a:xfrm>
            <a:off x="7907290" y="3396713"/>
            <a:ext cx="222115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Synchrotron radiation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D0D0DD-5D63-4355-8CAE-53C72B1595BE}"/>
              </a:ext>
            </a:extLst>
          </p:cNvPr>
          <p:cNvSpPr txBox="1"/>
          <p:nvPr/>
        </p:nvSpPr>
        <p:spPr>
          <a:xfrm>
            <a:off x="8286028" y="3101043"/>
            <a:ext cx="12850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/>
              <a:t>Beamlines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744199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4CE8E3F-B4C0-4ECD-853C-E6ECCA6F7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00" y="1004700"/>
            <a:ext cx="11520000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C6B346D-B7AA-442F-8DC6-0E779098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Synchrotrons </a:t>
            </a:r>
            <a:r>
              <a:rPr lang="fr-FR" dirty="0" err="1"/>
              <a:t>around</a:t>
            </a:r>
            <a:r>
              <a:rPr lang="fr-FR" dirty="0"/>
              <a:t> the world</a:t>
            </a:r>
          </a:p>
        </p:txBody>
      </p:sp>
      <p:pic>
        <p:nvPicPr>
          <p:cNvPr id="10" name="Picture 4" descr="http://41.media.tumblr.com/tumblr_lncp6oLR0Y1qkmbjto1_1280.jpg">
            <a:extLst>
              <a:ext uri="{FF2B5EF4-FFF2-40B4-BE49-F238E27FC236}">
                <a16:creationId xmlns:a16="http://schemas.microsoft.com/office/drawing/2014/main" id="{1EF07B64-2E1C-4292-8250-9347D30B8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2" r="12883" b="10183"/>
          <a:stretch/>
        </p:blipFill>
        <p:spPr bwMode="auto">
          <a:xfrm>
            <a:off x="3583192" y="5209309"/>
            <a:ext cx="2440800" cy="153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ph-news.web.cern.ch/sites/ph-news.web.cern.ch/files/sesame4.jpg">
            <a:extLst>
              <a:ext uri="{FF2B5EF4-FFF2-40B4-BE49-F238E27FC236}">
                <a16:creationId xmlns:a16="http://schemas.microsoft.com/office/drawing/2014/main" id="{DD39A0F1-B483-4286-9F65-BF956BE71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7" b="8579"/>
          <a:stretch/>
        </p:blipFill>
        <p:spPr bwMode="auto">
          <a:xfrm>
            <a:off x="5616000" y="1157531"/>
            <a:ext cx="3312000" cy="159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www.esrf.eu/files/live/sites/www/files/about/synchrotron-science/ESRF-02-386.jpg">
            <a:extLst>
              <a:ext uri="{FF2B5EF4-FFF2-40B4-BE49-F238E27FC236}">
                <a16:creationId xmlns:a16="http://schemas.microsoft.com/office/drawing/2014/main" id="{196831FC-1F7A-4C4B-B1C4-DB48671BD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5197096"/>
            <a:ext cx="2440800" cy="154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ALBA">
            <a:extLst>
              <a:ext uri="{FF2B5EF4-FFF2-40B4-BE49-F238E27FC236}">
                <a16:creationId xmlns:a16="http://schemas.microsoft.com/office/drawing/2014/main" id="{3B194008-3874-42CE-9921-A53D6E919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424" y="5197096"/>
            <a:ext cx="694741" cy="38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http://upload.wikimedia.org/wikipedia/en/5/58/SESAME_logo.jpg">
            <a:extLst>
              <a:ext uri="{FF2B5EF4-FFF2-40B4-BE49-F238E27FC236}">
                <a16:creationId xmlns:a16="http://schemas.microsoft.com/office/drawing/2014/main" id="{4DC357E8-0B23-4F51-AB0F-40EAB366F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86" y="1148756"/>
            <a:ext cx="928524" cy="43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ebbaviation.co.uk/oxfordshire/DiamondSynchrotron.jpg">
            <a:extLst>
              <a:ext uri="{FF2B5EF4-FFF2-40B4-BE49-F238E27FC236}">
                <a16:creationId xmlns:a16="http://schemas.microsoft.com/office/drawing/2014/main" id="{E75FBB57-76C7-44DD-8853-666F82AAF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10" y="836712"/>
            <a:ext cx="2440800" cy="173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www.thenakedscientists.com/HTML/uploads/tx_naksciadvert/Diamond_Logo_Small.png">
            <a:extLst>
              <a:ext uri="{FF2B5EF4-FFF2-40B4-BE49-F238E27FC236}">
                <a16:creationId xmlns:a16="http://schemas.microsoft.com/office/drawing/2014/main" id="{E14A75E1-CA48-4134-B11C-1D48160A1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1140061" cy="33400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4" descr="http://www.psi.ch/media/SLSPopDE/igp_1024x640%3E_bi2009m06_psi_luftbild_01.png">
            <a:extLst>
              <a:ext uri="{FF2B5EF4-FFF2-40B4-BE49-F238E27FC236}">
                <a16:creationId xmlns:a16="http://schemas.microsoft.com/office/drawing/2014/main" id="{E8632536-3CE0-4EBE-ADD8-864CD7EFC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 t="14272" r="5421"/>
          <a:stretch/>
        </p:blipFill>
        <p:spPr bwMode="auto">
          <a:xfrm>
            <a:off x="9759082" y="2924944"/>
            <a:ext cx="2391249" cy="163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slsbd.web.psi.ch/pub/slsnotes/slslogtn.gif">
            <a:extLst>
              <a:ext uri="{FF2B5EF4-FFF2-40B4-BE49-F238E27FC236}">
                <a16:creationId xmlns:a16="http://schemas.microsoft.com/office/drawing/2014/main" id="{854A08B4-ADB7-4BCC-9103-4CB1CF2F2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500" y="2924944"/>
            <a:ext cx="1091582" cy="3793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" descr="http://www.bionanoteam.com/wp-content/uploads/2012/06/Elettra-trst.jpg">
            <a:extLst>
              <a:ext uri="{FF2B5EF4-FFF2-40B4-BE49-F238E27FC236}">
                <a16:creationId xmlns:a16="http://schemas.microsoft.com/office/drawing/2014/main" id="{E6A8BD40-BA3D-4262-ACDE-2345E937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75" y="4873961"/>
            <a:ext cx="2439074" cy="162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http://www.spring8.or.jp/en/news_publications/press_release/2010/100922_fig/fig1.png">
            <a:extLst>
              <a:ext uri="{FF2B5EF4-FFF2-40B4-BE49-F238E27FC236}">
                <a16:creationId xmlns:a16="http://schemas.microsoft.com/office/drawing/2014/main" id="{1F56BD97-802E-4B0B-983B-D2470D4BB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18" y="1014185"/>
            <a:ext cx="2412187" cy="16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4" descr="https://encrypted-tbn1.gstatic.com/images?q=tbn:ANd9GcQiNYOjrcArHZHo4iaeh9dOGpZnQ6jzNn_MsjDk-KZBMW85UQEW">
            <a:extLst>
              <a:ext uri="{FF2B5EF4-FFF2-40B4-BE49-F238E27FC236}">
                <a16:creationId xmlns:a16="http://schemas.microsoft.com/office/drawing/2014/main" id="{4416A1B4-86B6-402F-B8FC-ED4E557F3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065" y="1006561"/>
            <a:ext cx="838200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indico.psi.ch/conferenceDisplay.py/getPic?picId=15&amp;confId=2910">
            <a:extLst>
              <a:ext uri="{FF2B5EF4-FFF2-40B4-BE49-F238E27FC236}">
                <a16:creationId xmlns:a16="http://schemas.microsoft.com/office/drawing/2014/main" id="{F87BDBA5-C423-4E02-814E-AAE758783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77" y="4877978"/>
            <a:ext cx="467544" cy="47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European Synchrotron Radiation Facility logo">
            <a:extLst>
              <a:ext uri="{FF2B5EF4-FFF2-40B4-BE49-F238E27FC236}">
                <a16:creationId xmlns:a16="http://schemas.microsoft.com/office/drawing/2014/main" id="{3DA85E67-E7EE-4BF0-A725-0102201D4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95" y="5246055"/>
            <a:ext cx="1083193" cy="36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4.bp.blogspot.com/_p6XZtUdNPJQ/TLsinYU-xaI/AAAAAAAAAH4/FEDv1yoWsqQ/s1600/AdvancedPhotonSource.jpg">
            <a:extLst>
              <a:ext uri="{FF2B5EF4-FFF2-40B4-BE49-F238E27FC236}">
                <a16:creationId xmlns:a16="http://schemas.microsoft.com/office/drawing/2014/main" id="{9E71AFFD-2285-45CF-88DC-27A580D85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924944"/>
            <a:ext cx="2440800" cy="173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2" descr="Argonne National Laboratory">
            <a:extLst>
              <a:ext uri="{FF2B5EF4-FFF2-40B4-BE49-F238E27FC236}">
                <a16:creationId xmlns:a16="http://schemas.microsoft.com/office/drawing/2014/main" id="{1DF8C9B2-9043-403E-A80A-C250E6B06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2924944"/>
            <a:ext cx="957427" cy="42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student.societyforscience.org/sites/student.societyforscience.org/files/main/articles/a1582_1884.jpg">
            <a:extLst>
              <a:ext uri="{FF2B5EF4-FFF2-40B4-BE49-F238E27FC236}">
                <a16:creationId xmlns:a16="http://schemas.microsoft.com/office/drawing/2014/main" id="{A62BE1AE-D0F1-44ED-81E5-7E40DD2B3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0" t="10520" r="11837" b="19919"/>
          <a:stretch/>
        </p:blipFill>
        <p:spPr bwMode="auto">
          <a:xfrm>
            <a:off x="9684568" y="4909064"/>
            <a:ext cx="2460104" cy="154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://news.uwa.edu.au/files/imagecache/story_body/Synchrotron.jpg">
            <a:extLst>
              <a:ext uri="{FF2B5EF4-FFF2-40B4-BE49-F238E27FC236}">
                <a16:creationId xmlns:a16="http://schemas.microsoft.com/office/drawing/2014/main" id="{23B71FE8-7F83-4310-93D7-1C84A76AA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7" b="35756"/>
          <a:stretch/>
        </p:blipFill>
        <p:spPr bwMode="auto">
          <a:xfrm>
            <a:off x="9695534" y="4929877"/>
            <a:ext cx="1528433" cy="30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00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B380D0-6547-FE5A-242F-9902D2EF7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Impact of SOLEIL in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fields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E908C24-CFEB-15BE-BBB8-86ADD5FA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0000">
            <a:off x="596782" y="1011550"/>
            <a:ext cx="2249424" cy="2883789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0D555E3-2C79-AF56-D17B-976125570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0000">
            <a:off x="5073352" y="1012819"/>
            <a:ext cx="2263140" cy="287350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9A0A59A-E5F0-F154-EFAF-830949C6C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0000">
            <a:off x="9563638" y="1009418"/>
            <a:ext cx="2218563" cy="281178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DA0BE7-BE14-F832-8B3C-84BE1B01A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0000">
            <a:off x="2715195" y="3776990"/>
            <a:ext cx="2259711" cy="2876931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7FC2EC0-96F1-9F55-5183-0859FC3FA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20000">
            <a:off x="7206874" y="3770481"/>
            <a:ext cx="2256282" cy="2883789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1B0EB1-673A-B378-0E96-BA5CD9781E52}"/>
              </a:ext>
            </a:extLst>
          </p:cNvPr>
          <p:cNvSpPr txBox="1"/>
          <p:nvPr/>
        </p:nvSpPr>
        <p:spPr>
          <a:xfrm>
            <a:off x="10128448" y="5877272"/>
            <a:ext cx="2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3F6BAE"/>
                </a:solidFill>
              </a:rPr>
              <a:t>To </a:t>
            </a:r>
            <a:r>
              <a:rPr lang="fr-FR" dirty="0" err="1">
                <a:solidFill>
                  <a:srgbClr val="3F6BAE"/>
                </a:solidFill>
              </a:rPr>
              <a:t>be</a:t>
            </a:r>
            <a:r>
              <a:rPr lang="fr-FR" dirty="0">
                <a:solidFill>
                  <a:srgbClr val="3F6BAE"/>
                </a:solidFill>
              </a:rPr>
              <a:t> </a:t>
            </a:r>
            <a:r>
              <a:rPr lang="fr-FR" dirty="0" err="1">
                <a:solidFill>
                  <a:srgbClr val="3F6BAE"/>
                </a:solidFill>
              </a:rPr>
              <a:t>continued</a:t>
            </a:r>
            <a:r>
              <a:rPr lang="fr-FR" dirty="0">
                <a:solidFill>
                  <a:srgbClr val="3F6BAE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046557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B7D2374-8138-8B80-CFEA-62B30F4AD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73" y="194400"/>
            <a:ext cx="9662827" cy="565200"/>
          </a:xfrm>
        </p:spPr>
        <p:txBody>
          <a:bodyPr/>
          <a:lstStyle/>
          <a:p>
            <a:r>
              <a:rPr lang="fr-FR" dirty="0"/>
              <a:t>In the futur..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4A98C45-4F73-B3AD-8745-41F2847D00D2}"/>
              </a:ext>
            </a:extLst>
          </p:cNvPr>
          <p:cNvSpPr txBox="1">
            <a:spLocks/>
          </p:cNvSpPr>
          <p:nvPr/>
        </p:nvSpPr>
        <p:spPr>
          <a:xfrm>
            <a:off x="-456727" y="980728"/>
            <a:ext cx="12889432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/>
              <a:t>SOLEIL II : an upgrade of the accelerators, the beamlines and their environment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D27C6C5-C01D-4868-9867-611A5F0F8E14}"/>
              </a:ext>
            </a:extLst>
          </p:cNvPr>
          <p:cNvGrpSpPr/>
          <p:nvPr/>
        </p:nvGrpSpPr>
        <p:grpSpPr>
          <a:xfrm>
            <a:off x="57218" y="2881916"/>
            <a:ext cx="5187758" cy="1755163"/>
            <a:chOff x="1794084" y="2998181"/>
            <a:chExt cx="5187758" cy="1755163"/>
          </a:xfrm>
        </p:grpSpPr>
        <p:pic>
          <p:nvPicPr>
            <p:cNvPr id="8" name="Image 1">
              <a:extLst>
                <a:ext uri="{FF2B5EF4-FFF2-40B4-BE49-F238E27FC236}">
                  <a16:creationId xmlns:a16="http://schemas.microsoft.com/office/drawing/2014/main" id="{4A0E2D6A-F46F-736C-F71B-871D6CA7D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>
            <a:xfrm>
              <a:off x="4871864" y="3171432"/>
              <a:ext cx="2109978" cy="1581912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" name="Image 3">
              <a:extLst>
                <a:ext uri="{FF2B5EF4-FFF2-40B4-BE49-F238E27FC236}">
                  <a16:creationId xmlns:a16="http://schemas.microsoft.com/office/drawing/2014/main" id="{C089147B-351C-93B8-B02C-E76C8644B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>
            <a:xfrm>
              <a:off x="2761886" y="3166226"/>
              <a:ext cx="2109978" cy="158191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1AA23DD-CB5F-4F9D-7EF8-AC7AC8131574}"/>
                </a:ext>
              </a:extLst>
            </p:cNvPr>
            <p:cNvSpPr txBox="1"/>
            <p:nvPr/>
          </p:nvSpPr>
          <p:spPr>
            <a:xfrm>
              <a:off x="5353037" y="3269618"/>
              <a:ext cx="1338139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rgbClr val="0070C0"/>
                  </a:solidFill>
                </a:rPr>
                <a:t>&lt; 10 </a:t>
              </a:r>
              <a:r>
                <a:rPr lang="en-US" sz="1050" b="1" dirty="0">
                  <a:solidFill>
                    <a:srgbClr val="0070C0"/>
                  </a:solidFill>
                  <a:latin typeface="Symbol" panose="05050102010706020507" pitchFamily="18" charset="2"/>
                </a:rPr>
                <a:t>m</a:t>
              </a:r>
              <a:r>
                <a:rPr lang="en-US" sz="1050" b="1" dirty="0">
                  <a:solidFill>
                    <a:srgbClr val="0070C0"/>
                  </a:solidFill>
                </a:rPr>
                <a:t>m x 10 </a:t>
              </a:r>
              <a:r>
                <a:rPr lang="en-US" sz="1050" b="1" dirty="0">
                  <a:solidFill>
                    <a:srgbClr val="0070C0"/>
                  </a:solidFill>
                  <a:latin typeface="Symbol" panose="05050102010706020507" pitchFamily="18" charset="2"/>
                </a:rPr>
                <a:t>m</a:t>
              </a:r>
              <a:r>
                <a:rPr lang="en-US" sz="1050" b="1" dirty="0">
                  <a:solidFill>
                    <a:srgbClr val="0070C0"/>
                  </a:solidFill>
                </a:rPr>
                <a:t>m</a:t>
              </a:r>
            </a:p>
          </p:txBody>
        </p:sp>
        <p:sp>
          <p:nvSpPr>
            <p:cNvPr id="11" name="ZoneTexte 7">
              <a:extLst>
                <a:ext uri="{FF2B5EF4-FFF2-40B4-BE49-F238E27FC236}">
                  <a16:creationId xmlns:a16="http://schemas.microsoft.com/office/drawing/2014/main" id="{2D8C43F1-1653-B774-900D-BAA2B555BF0E}"/>
                </a:ext>
              </a:extLst>
            </p:cNvPr>
            <p:cNvSpPr txBox="1"/>
            <p:nvPr/>
          </p:nvSpPr>
          <p:spPr>
            <a:xfrm>
              <a:off x="3350150" y="3037006"/>
              <a:ext cx="104054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SOLEIL</a:t>
              </a:r>
            </a:p>
          </p:txBody>
        </p:sp>
        <p:sp>
          <p:nvSpPr>
            <p:cNvPr id="12" name="ZoneTexte 7">
              <a:extLst>
                <a:ext uri="{FF2B5EF4-FFF2-40B4-BE49-F238E27FC236}">
                  <a16:creationId xmlns:a16="http://schemas.microsoft.com/office/drawing/2014/main" id="{CA77834E-85D7-3A90-C0C1-34630FFC3259}"/>
                </a:ext>
              </a:extLst>
            </p:cNvPr>
            <p:cNvSpPr txBox="1"/>
            <p:nvPr/>
          </p:nvSpPr>
          <p:spPr>
            <a:xfrm>
              <a:off x="5486434" y="2998181"/>
              <a:ext cx="104054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SOLEIL II</a:t>
              </a:r>
            </a:p>
          </p:txBody>
        </p:sp>
        <p:sp>
          <p:nvSpPr>
            <p:cNvPr id="13" name="ZoneTexte 7">
              <a:extLst>
                <a:ext uri="{FF2B5EF4-FFF2-40B4-BE49-F238E27FC236}">
                  <a16:creationId xmlns:a16="http://schemas.microsoft.com/office/drawing/2014/main" id="{EDFE5404-9F0B-A92E-7968-5C00E7B8BFC8}"/>
                </a:ext>
              </a:extLst>
            </p:cNvPr>
            <p:cNvSpPr txBox="1"/>
            <p:nvPr/>
          </p:nvSpPr>
          <p:spPr>
            <a:xfrm>
              <a:off x="1794084" y="3529208"/>
              <a:ext cx="104054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Size of the </a:t>
              </a:r>
              <a:r>
                <a:rPr lang="fr-FR" dirty="0" err="1"/>
                <a:t>electron</a:t>
              </a:r>
              <a:r>
                <a:rPr lang="fr-FR" dirty="0"/>
                <a:t> </a:t>
              </a:r>
              <a:r>
                <a:rPr lang="fr-FR" dirty="0" err="1"/>
                <a:t>beam</a:t>
              </a:r>
              <a:r>
                <a:rPr lang="fr-FR" dirty="0"/>
                <a:t> </a:t>
              </a: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D63B08BC-6F90-83F4-0BF9-15DDC57FF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144" y="2098801"/>
            <a:ext cx="6120000" cy="130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C0C984C4-657E-D499-9172-44411B5D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37112"/>
            <a:ext cx="5669120" cy="115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C700A3A-070C-75E4-14E6-2ED89EBD4F30}"/>
              </a:ext>
            </a:extLst>
          </p:cNvPr>
          <p:cNvSpPr txBox="1"/>
          <p:nvPr/>
        </p:nvSpPr>
        <p:spPr>
          <a:xfrm>
            <a:off x="7228812" y="3737524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3F6BAE"/>
                </a:solidFill>
              </a:rPr>
              <a:t>Modification of the </a:t>
            </a:r>
            <a:r>
              <a:rPr lang="fr-FR" dirty="0" err="1">
                <a:solidFill>
                  <a:srgbClr val="3F6BAE"/>
                </a:solidFill>
              </a:rPr>
              <a:t>storage</a:t>
            </a:r>
            <a:r>
              <a:rPr lang="fr-FR" dirty="0">
                <a:solidFill>
                  <a:srgbClr val="3F6BAE"/>
                </a:solidFill>
              </a:rPr>
              <a:t> ring </a:t>
            </a:r>
          </a:p>
        </p:txBody>
      </p:sp>
      <p:sp>
        <p:nvSpPr>
          <p:cNvPr id="22" name="ZoneTexte 7">
            <a:extLst>
              <a:ext uri="{FF2B5EF4-FFF2-40B4-BE49-F238E27FC236}">
                <a16:creationId xmlns:a16="http://schemas.microsoft.com/office/drawing/2014/main" id="{CAD8D73F-CD92-92D6-8110-8403B261A475}"/>
              </a:ext>
            </a:extLst>
          </p:cNvPr>
          <p:cNvSpPr txBox="1"/>
          <p:nvPr/>
        </p:nvSpPr>
        <p:spPr>
          <a:xfrm>
            <a:off x="8400874" y="3150203"/>
            <a:ext cx="10405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SOLEIL</a:t>
            </a:r>
          </a:p>
        </p:txBody>
      </p:sp>
      <p:sp>
        <p:nvSpPr>
          <p:cNvPr id="23" name="ZoneTexte 7">
            <a:extLst>
              <a:ext uri="{FF2B5EF4-FFF2-40B4-BE49-F238E27FC236}">
                <a16:creationId xmlns:a16="http://schemas.microsoft.com/office/drawing/2014/main" id="{57B7C792-BE27-9988-42EE-C65F5872188E}"/>
              </a:ext>
            </a:extLst>
          </p:cNvPr>
          <p:cNvSpPr txBox="1"/>
          <p:nvPr/>
        </p:nvSpPr>
        <p:spPr>
          <a:xfrm>
            <a:off x="8400874" y="5454459"/>
            <a:ext cx="10405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SOLEIL II</a:t>
            </a:r>
          </a:p>
        </p:txBody>
      </p:sp>
    </p:spTree>
    <p:extLst>
      <p:ext uri="{BB962C8B-B14F-4D97-AF65-F5344CB8AC3E}">
        <p14:creationId xmlns:p14="http://schemas.microsoft.com/office/powerpoint/2010/main" val="2239544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86C1D8F-3A27-60BB-5E80-9B90DE954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73" y="194400"/>
            <a:ext cx="9662827" cy="565200"/>
          </a:xfrm>
        </p:spPr>
        <p:txBody>
          <a:bodyPr/>
          <a:lstStyle/>
          <a:p>
            <a:r>
              <a:rPr lang="fr-FR" dirty="0"/>
              <a:t>Et dans le futur …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A78466-64CC-3377-39DF-FA15D1699B95}"/>
              </a:ext>
            </a:extLst>
          </p:cNvPr>
          <p:cNvSpPr txBox="1">
            <a:spLocks/>
          </p:cNvSpPr>
          <p:nvPr/>
        </p:nvSpPr>
        <p:spPr>
          <a:xfrm>
            <a:off x="-456727" y="980728"/>
            <a:ext cx="12889432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/>
              <a:t>SOLEIL II : an upgrade of the accelerators, the beamlines and their environment</a:t>
            </a:r>
          </a:p>
        </p:txBody>
      </p:sp>
      <p:pic>
        <p:nvPicPr>
          <p:cNvPr id="4" name="Image 3" descr="Une image contenant texte, Police, capture d’écran, diagramme&#10;&#10;Description générée automatiquement">
            <a:extLst>
              <a:ext uri="{FF2B5EF4-FFF2-40B4-BE49-F238E27FC236}">
                <a16:creationId xmlns:a16="http://schemas.microsoft.com/office/drawing/2014/main" id="{3C292A8A-2996-1F62-5E5F-89C45F825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59" y="1767056"/>
            <a:ext cx="6742481" cy="476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83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1345BF-42F8-BA30-8945-3AD689829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Contact on the </a:t>
            </a:r>
            <a:r>
              <a:rPr lang="fr-FR" dirty="0" err="1"/>
              <a:t>beamline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CC8908-B73C-6367-C789-F44348D00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METROLOGIE : Pascal MERCERE</a:t>
            </a:r>
          </a:p>
          <a:p>
            <a:endParaRPr lang="fr-FR" dirty="0"/>
          </a:p>
          <a:p>
            <a:r>
              <a:rPr lang="fr-FR" dirty="0"/>
              <a:t>PUMA : Sebastian SCHOEDER &amp; Laurent TRANCHANT</a:t>
            </a:r>
          </a:p>
          <a:p>
            <a:endParaRPr lang="fr-FR" dirty="0"/>
          </a:p>
          <a:p>
            <a:r>
              <a:rPr lang="fr-FR" dirty="0"/>
              <a:t>SAMBA : Emiliano FONDA</a:t>
            </a:r>
          </a:p>
          <a:p>
            <a:endParaRPr lang="fr-FR" dirty="0"/>
          </a:p>
          <a:p>
            <a:r>
              <a:rPr lang="fr-FR" dirty="0"/>
              <a:t>Proxima 2 : William SHEPARD</a:t>
            </a:r>
          </a:p>
        </p:txBody>
      </p:sp>
    </p:spTree>
    <p:extLst>
      <p:ext uri="{BB962C8B-B14F-4D97-AF65-F5344CB8AC3E}">
        <p14:creationId xmlns:p14="http://schemas.microsoft.com/office/powerpoint/2010/main" val="4121869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79F88F-57BA-9175-B099-5E984D5D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Follow us </a:t>
            </a:r>
            <a:r>
              <a:rPr lang="fr-FR" dirty="0">
                <a:sym typeface="Wingdings" panose="05000000000000000000" pitchFamily="2" charset="2"/>
              </a:rPr>
              <a:t> 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A30121-081A-8AF9-8BB6-450AC1FC4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3" t="52307" r="58013" b="30872"/>
          <a:stretch/>
        </p:blipFill>
        <p:spPr>
          <a:xfrm>
            <a:off x="961292" y="2596661"/>
            <a:ext cx="10860995" cy="166467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9641718-DCE1-B736-62E3-E3F206550846}"/>
              </a:ext>
            </a:extLst>
          </p:cNvPr>
          <p:cNvSpPr txBox="1"/>
          <p:nvPr/>
        </p:nvSpPr>
        <p:spPr>
          <a:xfrm>
            <a:off x="4024923" y="2039815"/>
            <a:ext cx="4142154" cy="367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@synchroSOLEIL</a:t>
            </a:r>
          </a:p>
        </p:txBody>
      </p:sp>
    </p:spTree>
    <p:extLst>
      <p:ext uri="{BB962C8B-B14F-4D97-AF65-F5344CB8AC3E}">
        <p14:creationId xmlns:p14="http://schemas.microsoft.com/office/powerpoint/2010/main" val="1598902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7A5063-13B8-4AD8-9954-BF53E2AC7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B1620-B4F3-48DF-A546-41A28B954EBC}"/>
              </a:ext>
            </a:extLst>
          </p:cNvPr>
          <p:cNvSpPr/>
          <p:nvPr/>
        </p:nvSpPr>
        <p:spPr>
          <a:xfrm rot="16200000" flipH="1">
            <a:off x="4313646" y="-2132774"/>
            <a:ext cx="516707" cy="892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SOLEIL ? </a:t>
            </a:r>
          </a:p>
        </p:txBody>
      </p:sp>
      <p:pic>
        <p:nvPicPr>
          <p:cNvPr id="4" name="Image 3" descr="Une image contenant passage, route, scène, autoroute&#10;&#10;Description générée automatiquement">
            <a:extLst>
              <a:ext uri="{FF2B5EF4-FFF2-40B4-BE49-F238E27FC236}">
                <a16:creationId xmlns:a16="http://schemas.microsoft.com/office/drawing/2014/main" id="{E98E1D95-A771-455E-B184-678B52CCE2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1700" r="8701" b="24801"/>
          <a:stretch/>
        </p:blipFill>
        <p:spPr>
          <a:xfrm>
            <a:off x="2423592" y="2277994"/>
            <a:ext cx="7128792" cy="42650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D1BEA27-5E59-4A25-99D4-2601950D12AD}"/>
              </a:ext>
            </a:extLst>
          </p:cNvPr>
          <p:cNvSpPr txBox="1"/>
          <p:nvPr/>
        </p:nvSpPr>
        <p:spPr>
          <a:xfrm>
            <a:off x="2531604" y="800666"/>
            <a:ext cx="7128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</a:t>
            </a:r>
            <a:r>
              <a:rPr lang="fr-FR" dirty="0"/>
              <a:t>ource </a:t>
            </a:r>
            <a:r>
              <a:rPr lang="fr-FR" b="1" dirty="0"/>
              <a:t>O</a:t>
            </a:r>
            <a:r>
              <a:rPr lang="fr-FR" dirty="0"/>
              <a:t>ptimisée de </a:t>
            </a:r>
            <a:r>
              <a:rPr lang="fr-FR" b="1" dirty="0"/>
              <a:t>L</a:t>
            </a:r>
            <a:r>
              <a:rPr lang="fr-FR" dirty="0"/>
              <a:t>umière d’</a:t>
            </a:r>
            <a:r>
              <a:rPr lang="fr-FR" b="1" dirty="0"/>
              <a:t>E</a:t>
            </a:r>
            <a:r>
              <a:rPr lang="fr-FR" dirty="0"/>
              <a:t>nergie </a:t>
            </a:r>
            <a:r>
              <a:rPr lang="fr-FR" b="1" dirty="0"/>
              <a:t>I</a:t>
            </a:r>
            <a:r>
              <a:rPr lang="fr-FR" dirty="0"/>
              <a:t>ntermédiaire du </a:t>
            </a:r>
            <a:r>
              <a:rPr lang="fr-FR" b="1" dirty="0"/>
              <a:t>L</a:t>
            </a:r>
            <a:r>
              <a:rPr lang="fr-FR" dirty="0"/>
              <a:t>URE (Laboratoire d’Utilisation de Rayonnement Electromagnétique) </a:t>
            </a:r>
          </a:p>
          <a:p>
            <a:pPr algn="ctr"/>
            <a:endParaRPr lang="fr-FR" dirty="0"/>
          </a:p>
          <a:p>
            <a:pPr algn="ctr"/>
            <a:r>
              <a:rPr lang="fr-FR" b="1" dirty="0" err="1"/>
              <a:t>O</a:t>
            </a:r>
            <a:r>
              <a:rPr lang="fr-FR" dirty="0" err="1"/>
              <a:t>ptimized</a:t>
            </a:r>
            <a:r>
              <a:rPr lang="fr-FR" dirty="0"/>
              <a:t> </a:t>
            </a:r>
            <a:r>
              <a:rPr lang="fr-FR" b="1" dirty="0"/>
              <a:t>L</a:t>
            </a:r>
            <a:r>
              <a:rPr lang="fr-FR" dirty="0"/>
              <a:t>ight </a:t>
            </a:r>
            <a:r>
              <a:rPr lang="fr-FR" b="1" dirty="0"/>
              <a:t>S</a:t>
            </a:r>
            <a:r>
              <a:rPr lang="fr-FR" dirty="0"/>
              <a:t>ource of </a:t>
            </a:r>
            <a:r>
              <a:rPr lang="fr-FR" b="1" dirty="0" err="1"/>
              <a:t>I</a:t>
            </a:r>
            <a:r>
              <a:rPr lang="fr-FR" dirty="0" err="1"/>
              <a:t>ntermediate</a:t>
            </a:r>
            <a:r>
              <a:rPr lang="fr-FR" dirty="0"/>
              <a:t> </a:t>
            </a:r>
            <a:r>
              <a:rPr lang="fr-FR" b="1" dirty="0"/>
              <a:t>E</a:t>
            </a:r>
            <a:r>
              <a:rPr lang="fr-FR" dirty="0"/>
              <a:t>nergy for </a:t>
            </a:r>
            <a:r>
              <a:rPr lang="fr-FR" b="1" dirty="0"/>
              <a:t>L</a:t>
            </a:r>
            <a:r>
              <a:rPr lang="fr-FR" dirty="0"/>
              <a:t>URE</a:t>
            </a:r>
          </a:p>
          <a:p>
            <a:pPr algn="ctr"/>
            <a:r>
              <a:rPr lang="fr-FR" dirty="0"/>
              <a:t>(</a:t>
            </a:r>
            <a:r>
              <a:rPr lang="fr-FR" dirty="0" err="1"/>
              <a:t>Laboratory</a:t>
            </a:r>
            <a:r>
              <a:rPr lang="fr-FR" dirty="0"/>
              <a:t> of the Use of </a:t>
            </a:r>
            <a:r>
              <a:rPr lang="fr-FR" dirty="0" err="1"/>
              <a:t>Electromagnetic</a:t>
            </a:r>
            <a:r>
              <a:rPr lang="fr-FR" dirty="0"/>
              <a:t> Radiation)</a:t>
            </a:r>
          </a:p>
        </p:txBody>
      </p:sp>
      <p:pic>
        <p:nvPicPr>
          <p:cNvPr id="3" name="Picture 2" descr="N:\COM\# LOGOS\CEA_logo_quadri-sur-fond-rouge.png">
            <a:extLst>
              <a:ext uri="{FF2B5EF4-FFF2-40B4-BE49-F238E27FC236}">
                <a16:creationId xmlns:a16="http://schemas.microsoft.com/office/drawing/2014/main" id="{E499F8CD-9746-8CAE-41CF-C18D6A4A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096" y="4437112"/>
            <a:ext cx="1100740" cy="89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N:\COM\# LOGOS\CNRS-detoure.jpg">
            <a:extLst>
              <a:ext uri="{FF2B5EF4-FFF2-40B4-BE49-F238E27FC236}">
                <a16:creationId xmlns:a16="http://schemas.microsoft.com/office/drawing/2014/main" id="{07FB84C0-0BD1-C498-EADC-81DF77C9A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780928"/>
            <a:ext cx="894185" cy="89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C0E315D-7B43-2550-097E-C0F0E459A576}"/>
              </a:ext>
            </a:extLst>
          </p:cNvPr>
          <p:cNvSpPr txBox="1"/>
          <p:nvPr/>
        </p:nvSpPr>
        <p:spPr>
          <a:xfrm>
            <a:off x="10104307" y="367511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72%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98A238-9B45-587A-A57F-4B1249FFDD09}"/>
              </a:ext>
            </a:extLst>
          </p:cNvPr>
          <p:cNvSpPr txBox="1"/>
          <p:nvPr/>
        </p:nvSpPr>
        <p:spPr>
          <a:xfrm>
            <a:off x="10089390" y="533129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28%</a:t>
            </a:r>
          </a:p>
        </p:txBody>
      </p:sp>
    </p:spTree>
    <p:extLst>
      <p:ext uri="{BB962C8B-B14F-4D97-AF65-F5344CB8AC3E}">
        <p14:creationId xmlns:p14="http://schemas.microsoft.com/office/powerpoint/2010/main" val="1422085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tool</a:t>
            </a:r>
            <a:r>
              <a:rPr lang="fr-FR" dirty="0"/>
              <a:t> for the </a:t>
            </a:r>
            <a:r>
              <a:rPr lang="fr-FR" dirty="0" err="1"/>
              <a:t>scientific</a:t>
            </a:r>
            <a:r>
              <a:rPr lang="fr-FR" dirty="0"/>
              <a:t> </a:t>
            </a:r>
            <a:r>
              <a:rPr lang="fr-FR" dirty="0" err="1"/>
              <a:t>community</a:t>
            </a:r>
            <a:endParaRPr lang="fr-FR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DA7738F-2ED7-032E-0899-F2050232C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23" y="3645024"/>
            <a:ext cx="4007768" cy="225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DE0FC-94D4-84E0-820E-080E2C5AF616}"/>
              </a:ext>
            </a:extLst>
          </p:cNvPr>
          <p:cNvSpPr/>
          <p:nvPr/>
        </p:nvSpPr>
        <p:spPr>
          <a:xfrm>
            <a:off x="6006661" y="2768912"/>
            <a:ext cx="606024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Paying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industrials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About 5000 euros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10%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beamtime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Conditions :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paying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beamtime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confidentiality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D372A6-D680-A0D5-E47A-DC9D41C37BED}"/>
              </a:ext>
            </a:extLst>
          </p:cNvPr>
          <p:cNvSpPr/>
          <p:nvPr/>
        </p:nvSpPr>
        <p:spPr>
          <a:xfrm>
            <a:off x="6006661" y="1110413"/>
            <a:ext cx="614959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Free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researchers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67%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beamtime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Conditions : publication of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and mention of SOLEIL in publications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479903-77DB-ABE9-2EB4-E484BBA14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026" y="4259627"/>
            <a:ext cx="6718374" cy="22922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4FBB7C-53A8-0718-292B-C365BC04CD39}"/>
              </a:ext>
            </a:extLst>
          </p:cNvPr>
          <p:cNvSpPr/>
          <p:nvPr/>
        </p:nvSpPr>
        <p:spPr>
          <a:xfrm>
            <a:off x="980823" y="1309760"/>
            <a:ext cx="47525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Two call for projects per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Submission of a project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Peer review by an external expert committee (about 58% acceptance rate)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Scheduling of the beamtime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Experiments between 4 to 6 days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About 6 month to 1 year wait</a:t>
            </a:r>
          </a:p>
        </p:txBody>
      </p:sp>
    </p:spTree>
    <p:extLst>
      <p:ext uri="{BB962C8B-B14F-4D97-AF65-F5344CB8AC3E}">
        <p14:creationId xmlns:p14="http://schemas.microsoft.com/office/powerpoint/2010/main" val="3326394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id="{C2BEC663-8B3E-FDCC-41DB-46634E742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"/>
          <a:stretch/>
        </p:blipFill>
        <p:spPr bwMode="auto">
          <a:xfrm rot="16200000">
            <a:off x="1148020" y="74992"/>
            <a:ext cx="4251960" cy="670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686A6D2-10A8-84FC-FC3A-1111DC650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317" r="1969"/>
          <a:stretch/>
        </p:blipFill>
        <p:spPr bwMode="auto">
          <a:xfrm rot="4764621">
            <a:off x="6698042" y="609961"/>
            <a:ext cx="4168282" cy="56018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27C293F-BED2-5B81-9976-99B01D9FE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Few </a:t>
            </a:r>
            <a:r>
              <a:rPr lang="fr-FR" dirty="0" err="1"/>
              <a:t>numbers</a:t>
            </a:r>
            <a:endParaRPr lang="fr-FR" dirty="0"/>
          </a:p>
        </p:txBody>
      </p:sp>
      <p:grpSp>
        <p:nvGrpSpPr>
          <p:cNvPr id="4" name="Group 10_1">
            <a:extLst>
              <a:ext uri="{FF2B5EF4-FFF2-40B4-BE49-F238E27FC236}">
                <a16:creationId xmlns:a16="http://schemas.microsoft.com/office/drawing/2014/main" id="{FA8B3269-9904-5951-DA7E-70A3AE190818}"/>
              </a:ext>
            </a:extLst>
          </p:cNvPr>
          <p:cNvGrpSpPr/>
          <p:nvPr/>
        </p:nvGrpSpPr>
        <p:grpSpPr>
          <a:xfrm>
            <a:off x="8405784" y="1772816"/>
            <a:ext cx="1146600" cy="1146600"/>
            <a:chOff x="8405784" y="2887560"/>
            <a:chExt cx="1146600" cy="1146600"/>
          </a:xfrm>
        </p:grpSpPr>
        <p:sp>
          <p:nvSpPr>
            <p:cNvPr id="5" name="CustomShape 11_0">
              <a:extLst>
                <a:ext uri="{FF2B5EF4-FFF2-40B4-BE49-F238E27FC236}">
                  <a16:creationId xmlns:a16="http://schemas.microsoft.com/office/drawing/2014/main" id="{98427551-EA5A-7C39-C07B-386CF5B02594}"/>
                </a:ext>
              </a:extLst>
            </p:cNvPr>
            <p:cNvSpPr/>
            <p:nvPr/>
          </p:nvSpPr>
          <p:spPr>
            <a:xfrm>
              <a:off x="8405784" y="2887560"/>
              <a:ext cx="1146600" cy="1146600"/>
            </a:xfrm>
            <a:prstGeom prst="ellipse">
              <a:avLst/>
            </a:prstGeom>
            <a:solidFill>
              <a:srgbClr val="FCCD04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12_2">
              <a:extLst>
                <a:ext uri="{FF2B5EF4-FFF2-40B4-BE49-F238E27FC236}">
                  <a16:creationId xmlns:a16="http://schemas.microsoft.com/office/drawing/2014/main" id="{DF456F11-1760-0EB9-6AD3-2D1556123E6D}"/>
                </a:ext>
              </a:extLst>
            </p:cNvPr>
            <p:cNvSpPr/>
            <p:nvPr/>
          </p:nvSpPr>
          <p:spPr>
            <a:xfrm>
              <a:off x="8405784" y="3041280"/>
              <a:ext cx="1146600" cy="860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1 </a:t>
              </a:r>
              <a:r>
                <a:rPr lang="fr-FR" sz="1400" b="1" spc="-1" dirty="0">
                  <a:solidFill>
                    <a:srgbClr val="000000"/>
                  </a:solidFill>
                  <a:latin typeface="Arial"/>
                  <a:ea typeface="DejaVu Sans"/>
                </a:rPr>
                <a:t>054</a:t>
              </a:r>
              <a:br>
                <a:rPr dirty="0"/>
              </a:br>
              <a:r>
                <a:rPr lang="fr-FR" sz="1100" spc="-1" dirty="0" err="1">
                  <a:solidFill>
                    <a:srgbClr val="000000"/>
                  </a:solidFill>
                  <a:latin typeface="Arial"/>
                </a:rPr>
                <a:t>submitted</a:t>
              </a:r>
              <a:r>
                <a:rPr lang="fr-FR" sz="1100" spc="-1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fr-FR" sz="1100" spc="-1" dirty="0" err="1">
                  <a:solidFill>
                    <a:srgbClr val="000000"/>
                  </a:solidFill>
                  <a:latin typeface="Arial"/>
                </a:rPr>
                <a:t>p</a:t>
              </a:r>
              <a:r>
                <a:rPr lang="fr-FR" sz="11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rojects</a:t>
              </a:r>
              <a:br>
                <a:rPr dirty="0"/>
              </a:br>
              <a:r>
                <a:rPr lang="fr-FR" sz="14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613</a:t>
              </a:r>
              <a:r>
                <a:rPr lang="fr-FR" sz="11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lang="fr-FR" sz="11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accepted</a:t>
              </a:r>
              <a:r>
                <a:rPr lang="fr-FR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lang="en-US" sz="1100" b="0" strike="noStrike" spc="-1" dirty="0">
                <a:latin typeface="Arial"/>
              </a:endParaRPr>
            </a:p>
          </p:txBody>
        </p:sp>
      </p:grpSp>
      <p:grpSp>
        <p:nvGrpSpPr>
          <p:cNvPr id="7" name="Group 13_1">
            <a:extLst>
              <a:ext uri="{FF2B5EF4-FFF2-40B4-BE49-F238E27FC236}">
                <a16:creationId xmlns:a16="http://schemas.microsoft.com/office/drawing/2014/main" id="{DFD855A1-93B3-B35B-996E-12B0C944CB54}"/>
              </a:ext>
            </a:extLst>
          </p:cNvPr>
          <p:cNvGrpSpPr/>
          <p:nvPr/>
        </p:nvGrpSpPr>
        <p:grpSpPr>
          <a:xfrm>
            <a:off x="8765568" y="3773056"/>
            <a:ext cx="2082960" cy="1960200"/>
            <a:chOff x="9077040" y="4893120"/>
            <a:chExt cx="2082960" cy="1960200"/>
          </a:xfrm>
        </p:grpSpPr>
        <p:sp>
          <p:nvSpPr>
            <p:cNvPr id="8" name="CustomShape 14_0">
              <a:extLst>
                <a:ext uri="{FF2B5EF4-FFF2-40B4-BE49-F238E27FC236}">
                  <a16:creationId xmlns:a16="http://schemas.microsoft.com/office/drawing/2014/main" id="{94294197-4F38-C3B5-BFED-83AD6F0A5073}"/>
                </a:ext>
              </a:extLst>
            </p:cNvPr>
            <p:cNvSpPr/>
            <p:nvPr/>
          </p:nvSpPr>
          <p:spPr>
            <a:xfrm>
              <a:off x="9132840" y="4893120"/>
              <a:ext cx="1960200" cy="1960200"/>
            </a:xfrm>
            <a:prstGeom prst="ellipse">
              <a:avLst/>
            </a:prstGeom>
            <a:solidFill>
              <a:srgbClr val="FCD118">
                <a:alpha val="86000"/>
              </a:srgb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15_0">
              <a:extLst>
                <a:ext uri="{FF2B5EF4-FFF2-40B4-BE49-F238E27FC236}">
                  <a16:creationId xmlns:a16="http://schemas.microsoft.com/office/drawing/2014/main" id="{F3554B3A-BFB9-AB5B-62CE-292FB2C77A47}"/>
                </a:ext>
              </a:extLst>
            </p:cNvPr>
            <p:cNvSpPr/>
            <p:nvPr/>
          </p:nvSpPr>
          <p:spPr>
            <a:xfrm>
              <a:off x="9077040" y="5226088"/>
              <a:ext cx="2082960" cy="112193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Users</a:t>
              </a:r>
              <a:r>
                <a:rPr lang="fr-FR" sz="14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come </a:t>
              </a:r>
              <a:r>
                <a:rPr lang="fr-FR" sz="1400" b="1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from</a:t>
              </a:r>
              <a:br>
                <a:rPr dirty="0"/>
              </a:br>
              <a:r>
                <a:rPr lang="fr-FR" sz="14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65%</a:t>
              </a:r>
              <a:r>
                <a:rPr lang="fr-FR" sz="12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lang="fr-FR" sz="11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labs</a:t>
              </a:r>
              <a:r>
                <a:rPr lang="fr-FR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in France</a:t>
              </a:r>
              <a:br>
                <a:rPr dirty="0"/>
              </a:br>
              <a:r>
                <a:rPr lang="fr-FR" sz="14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26%</a:t>
              </a:r>
              <a:r>
                <a:rPr lang="fr-FR" sz="14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lang="fr-FR" sz="11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labs</a:t>
              </a:r>
              <a:r>
                <a:rPr lang="fr-FR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in Europe</a:t>
              </a:r>
              <a:br>
                <a:rPr dirty="0"/>
              </a:br>
              <a:r>
                <a:rPr lang="fr-FR" sz="14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9%</a:t>
              </a:r>
              <a:r>
                <a:rPr lang="fr-FR" sz="12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lang="fr-FR" sz="11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labs</a:t>
              </a:r>
              <a:r>
                <a:rPr lang="fr-FR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in the </a:t>
              </a:r>
              <a:r>
                <a:rPr lang="fr-FR" sz="11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rest</a:t>
              </a:r>
              <a:r>
                <a:rPr lang="fr-FR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of the world</a:t>
              </a:r>
              <a:endParaRPr lang="en-US" sz="1100" b="0" strike="noStrike" spc="-1" dirty="0">
                <a:latin typeface="Arial"/>
              </a:endParaRPr>
            </a:p>
          </p:txBody>
        </p:sp>
      </p:grpSp>
      <p:grpSp>
        <p:nvGrpSpPr>
          <p:cNvPr id="11" name="Group 26_0">
            <a:extLst>
              <a:ext uri="{FF2B5EF4-FFF2-40B4-BE49-F238E27FC236}">
                <a16:creationId xmlns:a16="http://schemas.microsoft.com/office/drawing/2014/main" id="{5A13C82B-5DA5-094F-BD29-0209B42AD6EA}"/>
              </a:ext>
            </a:extLst>
          </p:cNvPr>
          <p:cNvGrpSpPr/>
          <p:nvPr/>
        </p:nvGrpSpPr>
        <p:grpSpPr>
          <a:xfrm>
            <a:off x="2398216" y="3426656"/>
            <a:ext cx="1681560" cy="1586520"/>
            <a:chOff x="6830640" y="4125240"/>
            <a:chExt cx="1681560" cy="1586520"/>
          </a:xfrm>
        </p:grpSpPr>
        <p:sp>
          <p:nvSpPr>
            <p:cNvPr id="12" name="CustomShape 27_0">
              <a:extLst>
                <a:ext uri="{FF2B5EF4-FFF2-40B4-BE49-F238E27FC236}">
                  <a16:creationId xmlns:a16="http://schemas.microsoft.com/office/drawing/2014/main" id="{CE700688-C143-572D-060A-03D5C8B4CDB7}"/>
                </a:ext>
              </a:extLst>
            </p:cNvPr>
            <p:cNvSpPr/>
            <p:nvPr/>
          </p:nvSpPr>
          <p:spPr>
            <a:xfrm>
              <a:off x="6897960" y="4125240"/>
              <a:ext cx="1528920" cy="1586520"/>
            </a:xfrm>
            <a:prstGeom prst="ellipse">
              <a:avLst/>
            </a:prstGeom>
            <a:solidFill>
              <a:srgbClr val="FCCD04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28_1">
              <a:extLst>
                <a:ext uri="{FF2B5EF4-FFF2-40B4-BE49-F238E27FC236}">
                  <a16:creationId xmlns:a16="http://schemas.microsoft.com/office/drawing/2014/main" id="{1BF23FBD-D32B-8043-DFAD-7C576625F485}"/>
                </a:ext>
              </a:extLst>
            </p:cNvPr>
            <p:cNvSpPr/>
            <p:nvPr/>
          </p:nvSpPr>
          <p:spPr>
            <a:xfrm>
              <a:off x="6830640" y="4178880"/>
              <a:ext cx="1681560" cy="1340640"/>
            </a:xfrm>
            <a:prstGeom prst="rect">
              <a:avLst/>
            </a:prstGeom>
            <a:noFill/>
            <a:ln w="190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2 620</a:t>
              </a:r>
              <a:br>
                <a:rPr dirty="0"/>
              </a:br>
              <a:r>
                <a:rPr lang="fr-FR" sz="1100" b="0" strike="noStrike" spc="-1" dirty="0" err="1">
                  <a:solidFill>
                    <a:srgbClr val="000000"/>
                  </a:solidFill>
                  <a:latin typeface="Calibri"/>
                  <a:ea typeface="DejaVu Sans"/>
                </a:rPr>
                <a:t>users</a:t>
              </a:r>
              <a:br>
                <a:rPr dirty="0"/>
              </a:br>
              <a:r>
                <a:rPr lang="fr-FR" sz="1100" spc="-1" dirty="0">
                  <a:solidFill>
                    <a:srgbClr val="000000"/>
                  </a:solidFill>
                  <a:latin typeface="Calibri"/>
                </a:rPr>
                <a:t>per </a:t>
              </a:r>
              <a:r>
                <a:rPr lang="fr-FR" sz="1100" spc="-1" dirty="0" err="1">
                  <a:solidFill>
                    <a:srgbClr val="000000"/>
                  </a:solidFill>
                  <a:latin typeface="Calibri"/>
                </a:rPr>
                <a:t>year</a:t>
              </a:r>
              <a:r>
                <a:rPr lang="fr-FR" sz="1100" spc="-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fr-FR" sz="1100" spc="-1" dirty="0" err="1">
                  <a:solidFill>
                    <a:srgbClr val="000000"/>
                  </a:solidFill>
                  <a:latin typeface="Calibri"/>
                </a:rPr>
                <a:t>coming</a:t>
              </a:r>
              <a:r>
                <a:rPr lang="fr-FR" sz="1100" spc="-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fr-FR" sz="1100" spc="-1" dirty="0" err="1">
                  <a:solidFill>
                    <a:srgbClr val="000000"/>
                  </a:solidFill>
                  <a:latin typeface="Calibri"/>
                </a:rPr>
                <a:t>from</a:t>
              </a:r>
              <a:r>
                <a:rPr lang="fr-FR" sz="1100" spc="-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fr-FR" sz="14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~</a:t>
              </a:r>
              <a:r>
                <a:rPr lang="fr-FR" sz="1400" b="1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1000</a:t>
              </a:r>
              <a:r>
                <a:rPr lang="fr-FR" sz="14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 </a:t>
              </a:r>
              <a:r>
                <a:rPr lang="fr-FR" sz="1100" b="0" strike="noStrike" spc="-1" dirty="0" err="1">
                  <a:solidFill>
                    <a:srgbClr val="000000"/>
                  </a:solidFill>
                  <a:latin typeface="Calibri"/>
                  <a:ea typeface="DejaVu Sans"/>
                </a:rPr>
                <a:t>laboratories</a:t>
              </a:r>
              <a:endParaRPr lang="en-US" sz="11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1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More </a:t>
              </a:r>
              <a:r>
                <a:rPr lang="fr-FR" sz="1100" b="0" strike="noStrike" spc="-1" dirty="0" err="1">
                  <a:solidFill>
                    <a:srgbClr val="000000"/>
                  </a:solidFill>
                  <a:latin typeface="Calibri"/>
                  <a:ea typeface="DejaVu Sans"/>
                </a:rPr>
                <a:t>than</a:t>
              </a:r>
              <a:r>
                <a:rPr lang="fr-FR" sz="11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 29000 </a:t>
              </a:r>
              <a:endParaRPr lang="en-US" sz="11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100" b="0" strike="noStrike" spc="-1" dirty="0" err="1">
                  <a:solidFill>
                    <a:srgbClr val="000000"/>
                  </a:solidFill>
                  <a:latin typeface="Calibri"/>
                  <a:ea typeface="DejaVu Sans"/>
                </a:rPr>
                <a:t>Users</a:t>
              </a:r>
              <a:r>
                <a:rPr lang="fr-FR" sz="11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 </a:t>
              </a:r>
              <a:r>
                <a:rPr lang="fr-FR" sz="1100" b="0" strike="noStrike" spc="-1" dirty="0" err="1">
                  <a:solidFill>
                    <a:srgbClr val="000000"/>
                  </a:solidFill>
                  <a:latin typeface="Calibri"/>
                  <a:ea typeface="DejaVu Sans"/>
                </a:rPr>
                <a:t>since</a:t>
              </a:r>
              <a:r>
                <a:rPr lang="fr-FR" sz="11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 2008</a:t>
              </a:r>
              <a:endParaRPr lang="en-US" sz="1100" b="0" strike="noStrike" spc="-1" dirty="0">
                <a:latin typeface="Arial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95BCA5F3-A4E8-3FD0-EAC9-B8CE8DCE3291}"/>
              </a:ext>
            </a:extLst>
          </p:cNvPr>
          <p:cNvGrpSpPr/>
          <p:nvPr/>
        </p:nvGrpSpPr>
        <p:grpSpPr>
          <a:xfrm>
            <a:off x="5816000" y="1772788"/>
            <a:ext cx="2279160" cy="2279160"/>
            <a:chOff x="9829800" y="2745360"/>
            <a:chExt cx="2279160" cy="2279160"/>
          </a:xfrm>
        </p:grpSpPr>
        <p:sp>
          <p:nvSpPr>
            <p:cNvPr id="10" name="CustomShape 22_0">
              <a:extLst>
                <a:ext uri="{FF2B5EF4-FFF2-40B4-BE49-F238E27FC236}">
                  <a16:creationId xmlns:a16="http://schemas.microsoft.com/office/drawing/2014/main" id="{F3FDF43A-EDB4-E6EC-8811-111AEA9EC79F}"/>
                </a:ext>
              </a:extLst>
            </p:cNvPr>
            <p:cNvSpPr/>
            <p:nvPr/>
          </p:nvSpPr>
          <p:spPr>
            <a:xfrm>
              <a:off x="9829800" y="2745360"/>
              <a:ext cx="2279160" cy="2279160"/>
            </a:xfrm>
            <a:prstGeom prst="ellipse">
              <a:avLst/>
            </a:prstGeom>
            <a:solidFill>
              <a:srgbClr val="FDE78B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23_1">
              <a:extLst>
                <a:ext uri="{FF2B5EF4-FFF2-40B4-BE49-F238E27FC236}">
                  <a16:creationId xmlns:a16="http://schemas.microsoft.com/office/drawing/2014/main" id="{0F4BE559-FC27-8B4A-FE08-C78DF8BC1F13}"/>
                </a:ext>
              </a:extLst>
            </p:cNvPr>
            <p:cNvSpPr/>
            <p:nvPr/>
          </p:nvSpPr>
          <p:spPr>
            <a:xfrm>
              <a:off x="10058400" y="2901240"/>
              <a:ext cx="1821960" cy="146048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706</a:t>
              </a:r>
              <a:endParaRPr lang="en-US" sz="14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4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Scientific publication in 2022</a:t>
              </a:r>
              <a:endParaRPr lang="en-US" sz="14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546 </a:t>
              </a:r>
              <a:r>
                <a:rPr lang="fr-FR" sz="140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by the </a:t>
              </a:r>
              <a:r>
                <a:rPr lang="fr-FR" sz="140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users</a:t>
              </a:r>
              <a:endParaRPr lang="en-US" sz="110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en-US" sz="11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More </a:t>
              </a:r>
              <a:r>
                <a:rPr lang="fr-FR" sz="11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than</a:t>
              </a:r>
              <a:r>
                <a:rPr lang="fr-FR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7900 publications </a:t>
              </a:r>
              <a:r>
                <a:rPr lang="fr-FR" sz="11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since</a:t>
              </a:r>
              <a:r>
                <a:rPr lang="fr-FR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2008</a:t>
              </a:r>
              <a:endParaRPr lang="en-US" sz="1100" b="0" strike="noStrike" spc="-1" dirty="0">
                <a:latin typeface="Arial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3D737D4-0D2A-4B2B-7419-19D983CE4555}"/>
              </a:ext>
            </a:extLst>
          </p:cNvPr>
          <p:cNvGrpSpPr/>
          <p:nvPr/>
        </p:nvGrpSpPr>
        <p:grpSpPr>
          <a:xfrm>
            <a:off x="479376" y="1124744"/>
            <a:ext cx="2221920" cy="2099880"/>
            <a:chOff x="1431000" y="3657600"/>
            <a:chExt cx="2221920" cy="2099880"/>
          </a:xfrm>
        </p:grpSpPr>
        <p:sp>
          <p:nvSpPr>
            <p:cNvPr id="18" name="CustomShape 24_0">
              <a:extLst>
                <a:ext uri="{FF2B5EF4-FFF2-40B4-BE49-F238E27FC236}">
                  <a16:creationId xmlns:a16="http://schemas.microsoft.com/office/drawing/2014/main" id="{69AF64DE-8F7E-BEAA-DFAC-08873547AA56}"/>
                </a:ext>
              </a:extLst>
            </p:cNvPr>
            <p:cNvSpPr/>
            <p:nvPr/>
          </p:nvSpPr>
          <p:spPr>
            <a:xfrm>
              <a:off x="1431000" y="3657600"/>
              <a:ext cx="2221920" cy="2099880"/>
            </a:xfrm>
            <a:prstGeom prst="ellipse">
              <a:avLst/>
            </a:prstGeom>
            <a:solidFill>
              <a:srgbClr val="FDE78B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25_0">
              <a:extLst>
                <a:ext uri="{FF2B5EF4-FFF2-40B4-BE49-F238E27FC236}">
                  <a16:creationId xmlns:a16="http://schemas.microsoft.com/office/drawing/2014/main" id="{502A3FFA-822D-8008-55B5-9573895FB38B}"/>
                </a:ext>
              </a:extLst>
            </p:cNvPr>
            <p:cNvSpPr/>
            <p:nvPr/>
          </p:nvSpPr>
          <p:spPr>
            <a:xfrm>
              <a:off x="1431000" y="3815462"/>
              <a:ext cx="2221920" cy="184520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dirty="0"/>
                <a:t>Beam </a:t>
              </a:r>
              <a:r>
                <a:rPr lang="fr-FR" dirty="0" err="1"/>
                <a:t>availability</a:t>
              </a:r>
              <a:br>
                <a:rPr lang="fr-FR" dirty="0"/>
              </a:br>
              <a:endParaRPr lang="fr-FR" dirty="0"/>
            </a:p>
            <a:p>
              <a:pPr algn="ctr">
                <a:lnSpc>
                  <a:spcPct val="100000"/>
                </a:lnSpc>
              </a:pPr>
              <a:r>
                <a:rPr lang="fr-FR" sz="11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~5000 h / </a:t>
              </a:r>
              <a:r>
                <a:rPr lang="fr-FR" sz="1100" b="1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year</a:t>
              </a:r>
              <a:br>
                <a:rPr dirty="0"/>
              </a:br>
              <a:r>
                <a:rPr lang="fr-FR" sz="11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Availability</a:t>
              </a:r>
              <a:r>
                <a:rPr lang="fr-FR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lang="fr-FR" sz="14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98,95%</a:t>
              </a:r>
              <a:br>
                <a:rPr dirty="0"/>
              </a:br>
              <a:endParaRPr lang="en-US" sz="14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Medium team </a:t>
              </a:r>
              <a:r>
                <a:rPr lang="fr-FR" sz="11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between</a:t>
              </a:r>
              <a:r>
                <a:rPr lang="fr-FR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Beam Failure (MTBF) </a:t>
              </a:r>
              <a:r>
                <a:rPr lang="fr-FR" sz="14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139 </a:t>
              </a:r>
              <a:r>
                <a:rPr lang="fr-FR" sz="1400" b="1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hours</a:t>
              </a:r>
              <a:r>
                <a:rPr lang="fr-FR" sz="14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30</a:t>
              </a:r>
              <a:endParaRPr lang="en-US" sz="1400" b="0" strike="noStrike" spc="-1" dirty="0">
                <a:latin typeface="Arial"/>
              </a:endParaRPr>
            </a:p>
          </p:txBody>
        </p:sp>
      </p:grpSp>
      <p:grpSp>
        <p:nvGrpSpPr>
          <p:cNvPr id="20" name="Group 26_4">
            <a:extLst>
              <a:ext uri="{FF2B5EF4-FFF2-40B4-BE49-F238E27FC236}">
                <a16:creationId xmlns:a16="http://schemas.microsoft.com/office/drawing/2014/main" id="{E7EC2DD3-801D-613C-3704-344C0B4CAD6E}"/>
              </a:ext>
            </a:extLst>
          </p:cNvPr>
          <p:cNvGrpSpPr/>
          <p:nvPr/>
        </p:nvGrpSpPr>
        <p:grpSpPr>
          <a:xfrm>
            <a:off x="3821760" y="2060848"/>
            <a:ext cx="1194120" cy="1142640"/>
            <a:chOff x="5331600" y="4186440"/>
            <a:chExt cx="1194120" cy="1142640"/>
          </a:xfrm>
        </p:grpSpPr>
        <p:sp>
          <p:nvSpPr>
            <p:cNvPr id="21" name="CustomShape 27_4">
              <a:extLst>
                <a:ext uri="{FF2B5EF4-FFF2-40B4-BE49-F238E27FC236}">
                  <a16:creationId xmlns:a16="http://schemas.microsoft.com/office/drawing/2014/main" id="{A90D358D-AD35-3B5B-9974-1BAF58C478CF}"/>
                </a:ext>
              </a:extLst>
            </p:cNvPr>
            <p:cNvSpPr/>
            <p:nvPr/>
          </p:nvSpPr>
          <p:spPr>
            <a:xfrm>
              <a:off x="5359320" y="4186440"/>
              <a:ext cx="1142640" cy="1142640"/>
            </a:xfrm>
            <a:prstGeom prst="ellipse">
              <a:avLst/>
            </a:prstGeom>
            <a:solidFill>
              <a:srgbClr val="FCD118">
                <a:alpha val="86000"/>
              </a:srgb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28_3">
              <a:extLst>
                <a:ext uri="{FF2B5EF4-FFF2-40B4-BE49-F238E27FC236}">
                  <a16:creationId xmlns:a16="http://schemas.microsoft.com/office/drawing/2014/main" id="{35660E17-48B6-C3AA-193A-54EA24E635B1}"/>
                </a:ext>
              </a:extLst>
            </p:cNvPr>
            <p:cNvSpPr/>
            <p:nvPr/>
          </p:nvSpPr>
          <p:spPr>
            <a:xfrm>
              <a:off x="5331600" y="4317840"/>
              <a:ext cx="1194120" cy="81415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1208</a:t>
              </a:r>
              <a:br>
                <a:rPr dirty="0"/>
              </a:br>
              <a:r>
                <a:rPr lang="fr-FR" sz="11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Thesis</a:t>
              </a:r>
              <a:r>
                <a:rPr lang="fr-FR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lang="fr-FR" sz="11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with</a:t>
              </a:r>
              <a:r>
                <a:rPr lang="fr-FR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SOLEIL</a:t>
              </a:r>
              <a:br>
                <a:rPr dirty="0"/>
              </a:br>
              <a:r>
                <a:rPr lang="fr-FR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(79 in 2022)</a:t>
              </a:r>
              <a:endParaRPr lang="en-US" sz="1100" b="0" strike="noStrike" spc="-1" dirty="0">
                <a:latin typeface="Arial"/>
              </a:endParaRPr>
            </a:p>
          </p:txBody>
        </p:sp>
      </p:grpSp>
      <p:sp>
        <p:nvSpPr>
          <p:cNvPr id="23" name="CustomShape 5_0">
            <a:extLst>
              <a:ext uri="{FF2B5EF4-FFF2-40B4-BE49-F238E27FC236}">
                <a16:creationId xmlns:a16="http://schemas.microsoft.com/office/drawing/2014/main" id="{711622D5-1268-8C8E-0463-47BB8D6CC67E}"/>
              </a:ext>
            </a:extLst>
          </p:cNvPr>
          <p:cNvSpPr/>
          <p:nvPr/>
        </p:nvSpPr>
        <p:spPr>
          <a:xfrm>
            <a:off x="4791260" y="4018136"/>
            <a:ext cx="995040" cy="995040"/>
          </a:xfrm>
          <a:prstGeom prst="ellipse">
            <a:avLst/>
          </a:prstGeom>
          <a:solidFill>
            <a:srgbClr val="FFFFFF"/>
          </a:solidFill>
          <a:ln w="19080">
            <a:solidFill>
              <a:srgbClr val="FFCC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CustomShape 6_0">
            <a:extLst>
              <a:ext uri="{FF2B5EF4-FFF2-40B4-BE49-F238E27FC236}">
                <a16:creationId xmlns:a16="http://schemas.microsoft.com/office/drawing/2014/main" id="{E3410312-E855-F3EF-BF0A-6449E63A6D69}"/>
              </a:ext>
            </a:extLst>
          </p:cNvPr>
          <p:cNvSpPr/>
          <p:nvPr/>
        </p:nvSpPr>
        <p:spPr>
          <a:xfrm>
            <a:off x="4793060" y="4068078"/>
            <a:ext cx="99684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trike="noStrike" spc="-1" dirty="0">
                <a:solidFill>
                  <a:srgbClr val="595959"/>
                </a:solidFill>
                <a:latin typeface="Arial"/>
                <a:ea typeface="DejaVu Sans"/>
              </a:rPr>
              <a:t>668</a:t>
            </a:r>
            <a:br>
              <a:rPr dirty="0"/>
            </a:br>
            <a:r>
              <a:rPr lang="fr-FR" sz="1100" b="0" strike="noStrike" spc="-1" dirty="0" err="1">
                <a:solidFill>
                  <a:srgbClr val="595959"/>
                </a:solidFill>
                <a:latin typeface="Arial"/>
                <a:ea typeface="DejaVu Sans"/>
              </a:rPr>
              <a:t>remote</a:t>
            </a:r>
            <a:r>
              <a:rPr lang="fr-FR" sz="1100" b="0" strike="noStrike" spc="-1" dirty="0">
                <a:solidFill>
                  <a:srgbClr val="595959"/>
                </a:solidFill>
                <a:latin typeface="Arial"/>
                <a:ea typeface="DejaVu Sans"/>
              </a:rPr>
              <a:t> </a:t>
            </a:r>
            <a:r>
              <a:rPr lang="fr-FR" sz="1100" b="0" strike="noStrike" spc="-1" dirty="0" err="1">
                <a:solidFill>
                  <a:srgbClr val="595959"/>
                </a:solidFill>
                <a:latin typeface="Arial"/>
                <a:ea typeface="DejaVu Sans"/>
              </a:rPr>
              <a:t>users</a:t>
            </a:r>
            <a:endParaRPr lang="fr-FR" sz="1100" b="0" strike="noStrike" spc="-1" dirty="0">
              <a:solidFill>
                <a:srgbClr val="595959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fr-FR" sz="1100" spc="-1" dirty="0">
                <a:solidFill>
                  <a:srgbClr val="595959"/>
                </a:solidFill>
                <a:latin typeface="Arial"/>
              </a:rPr>
              <a:t>(*3 / 2019)</a:t>
            </a:r>
            <a:endParaRPr lang="en-US" sz="1100" b="0" strike="noStrike" spc="-1" dirty="0">
              <a:latin typeface="Arial"/>
            </a:endParaRPr>
          </a:p>
        </p:txBody>
      </p:sp>
      <p:grpSp>
        <p:nvGrpSpPr>
          <p:cNvPr id="25" name="Group 10_1">
            <a:extLst>
              <a:ext uri="{FF2B5EF4-FFF2-40B4-BE49-F238E27FC236}">
                <a16:creationId xmlns:a16="http://schemas.microsoft.com/office/drawing/2014/main" id="{415657A9-79EE-28B3-D046-ACBF28E0B8A5}"/>
              </a:ext>
            </a:extLst>
          </p:cNvPr>
          <p:cNvGrpSpPr/>
          <p:nvPr/>
        </p:nvGrpSpPr>
        <p:grpSpPr>
          <a:xfrm>
            <a:off x="10710040" y="2348880"/>
            <a:ext cx="1146600" cy="1146600"/>
            <a:chOff x="7092460" y="1639489"/>
            <a:chExt cx="1146600" cy="1146600"/>
          </a:xfrm>
        </p:grpSpPr>
        <p:sp>
          <p:nvSpPr>
            <p:cNvPr id="26" name="CustomShape 11_0">
              <a:extLst>
                <a:ext uri="{FF2B5EF4-FFF2-40B4-BE49-F238E27FC236}">
                  <a16:creationId xmlns:a16="http://schemas.microsoft.com/office/drawing/2014/main" id="{A632208E-73A6-3421-0C13-B7B5D4200AB4}"/>
                </a:ext>
              </a:extLst>
            </p:cNvPr>
            <p:cNvSpPr/>
            <p:nvPr/>
          </p:nvSpPr>
          <p:spPr>
            <a:xfrm>
              <a:off x="7092460" y="1639489"/>
              <a:ext cx="1146600" cy="1146600"/>
            </a:xfrm>
            <a:prstGeom prst="ellipse">
              <a:avLst/>
            </a:prstGeom>
            <a:solidFill>
              <a:srgbClr val="FCCD04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12_2">
              <a:extLst>
                <a:ext uri="{FF2B5EF4-FFF2-40B4-BE49-F238E27FC236}">
                  <a16:creationId xmlns:a16="http://schemas.microsoft.com/office/drawing/2014/main" id="{56EA01E9-C715-56CE-0E5D-5ABAC445ACDF}"/>
                </a:ext>
              </a:extLst>
            </p:cNvPr>
            <p:cNvSpPr/>
            <p:nvPr/>
          </p:nvSpPr>
          <p:spPr>
            <a:xfrm>
              <a:off x="7092460" y="1721201"/>
              <a:ext cx="1146600" cy="69104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14 961</a:t>
              </a:r>
              <a:br>
                <a:rPr dirty="0"/>
              </a:br>
              <a:r>
                <a:rPr lang="fr-FR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shifts </a:t>
              </a:r>
              <a:r>
                <a:rPr lang="fr-FR" sz="11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asked</a:t>
              </a:r>
              <a:br>
                <a:rPr dirty="0"/>
              </a:br>
              <a:r>
                <a:rPr lang="fr-FR" sz="1400" b="1" spc="-1" dirty="0">
                  <a:solidFill>
                    <a:srgbClr val="000000"/>
                  </a:solidFill>
                  <a:latin typeface="Arial"/>
                </a:rPr>
                <a:t>8481</a:t>
              </a:r>
              <a:r>
                <a:rPr lang="fr-FR" sz="11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lang="fr-FR" sz="1100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given</a:t>
              </a:r>
              <a:r>
                <a:rPr lang="fr-FR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endParaRPr lang="en-US" sz="1100" b="0" strike="noStrike" spc="-1" dirty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7917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93808C-5781-4AC2-9925-46C208C8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Light source</a:t>
            </a:r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AF9931CB-F05A-42B4-9EEE-64F3570BB547}"/>
              </a:ext>
            </a:extLst>
          </p:cNvPr>
          <p:cNvGrpSpPr>
            <a:grpSpLocks/>
          </p:cNvGrpSpPr>
          <p:nvPr/>
        </p:nvGrpSpPr>
        <p:grpSpPr bwMode="auto">
          <a:xfrm>
            <a:off x="983432" y="1021968"/>
            <a:ext cx="4879489" cy="5294312"/>
            <a:chOff x="288" y="559"/>
            <a:chExt cx="3204" cy="352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DF57E0E2-D0FE-4596-BFC1-AA2D4AB67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559"/>
              <a:ext cx="3204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1EF08AE7-C4D6-4D2B-9B58-5B35D68F4F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624"/>
              <a:ext cx="886" cy="285"/>
            </a:xfrm>
            <a:prstGeom prst="rect">
              <a:avLst/>
            </a:prstGeom>
            <a:solidFill>
              <a:srgbClr val="FFFF00"/>
            </a:solidFill>
            <a:ln w="12700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>
                <a:buFont typeface="Wingdings 2" pitchFamily="18" charset="2"/>
                <a:buNone/>
                <a:defRPr/>
              </a:pPr>
              <a:r>
                <a:rPr lang="fr-FR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Georgia" pitchFamily="18" charset="0"/>
                </a:rPr>
                <a:t>SOLEIL</a:t>
              </a:r>
            </a:p>
          </p:txBody>
        </p:sp>
      </p:grpSp>
      <p:sp>
        <p:nvSpPr>
          <p:cNvPr id="15" name="Rectangle 6">
            <a:extLst>
              <a:ext uri="{FF2B5EF4-FFF2-40B4-BE49-F238E27FC236}">
                <a16:creationId xmlns:a16="http://schemas.microsoft.com/office/drawing/2014/main" id="{6F3C262E-785B-433E-88AA-54DA5CD2B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333973"/>
            <a:ext cx="5400600" cy="452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b="0" dirty="0"/>
              <a:t>SOLEIL photon beam : </a:t>
            </a:r>
          </a:p>
          <a:p>
            <a:endParaRPr lang="en-US" b="0" dirty="0"/>
          </a:p>
          <a:p>
            <a:pPr marL="285750" indent="-285750">
              <a:buFontTx/>
              <a:buChar char="-"/>
            </a:pPr>
            <a:r>
              <a:rPr lang="en-US" dirty="0"/>
              <a:t>Very bright</a:t>
            </a:r>
            <a:endParaRPr lang="en-US" b="0" dirty="0"/>
          </a:p>
          <a:p>
            <a:pPr marL="285750" indent="-285750">
              <a:buFontTx/>
              <a:buChar char="-"/>
            </a:pPr>
            <a:endParaRPr lang="en-US" b="0" dirty="0"/>
          </a:p>
          <a:p>
            <a:pPr marL="285750" indent="-285750">
              <a:buFontTx/>
              <a:buChar char="-"/>
            </a:pPr>
            <a:r>
              <a:rPr lang="en-US" dirty="0" err="1"/>
              <a:t>P</a:t>
            </a:r>
            <a:r>
              <a:rPr lang="en-US" b="0" dirty="0" err="1"/>
              <a:t>ulsatility</a:t>
            </a:r>
            <a:r>
              <a:rPr lang="en-US" b="0" dirty="0"/>
              <a:t> (50 </a:t>
            </a:r>
            <a:r>
              <a:rPr lang="en-US" b="0" dirty="0" err="1"/>
              <a:t>ps</a:t>
            </a:r>
            <a:r>
              <a:rPr lang="en-US" b="0" dirty="0"/>
              <a:t> every 3 ns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</a:t>
            </a:r>
            <a:r>
              <a:rPr lang="en-US" b="0" dirty="0"/>
              <a:t>olarization</a:t>
            </a:r>
          </a:p>
          <a:p>
            <a:pPr marL="285750" indent="-285750">
              <a:buFontTx/>
              <a:buChar char="-"/>
            </a:pPr>
            <a:endParaRPr lang="en-US" b="0" dirty="0"/>
          </a:p>
          <a:p>
            <a:pPr marL="285750" indent="-285750">
              <a:buFontTx/>
              <a:buChar char="-"/>
            </a:pPr>
            <a:r>
              <a:rPr lang="en-US" b="0" dirty="0"/>
              <a:t>Adjustable wavelength (broad spectrum)</a:t>
            </a:r>
          </a:p>
          <a:p>
            <a:pPr marL="285750" indent="-285750">
              <a:buFontTx/>
              <a:buChar char="-"/>
            </a:pPr>
            <a:endParaRPr lang="en-US" b="0" dirty="0"/>
          </a:p>
          <a:p>
            <a:pPr marL="285750" indent="-285750">
              <a:buFontTx/>
              <a:buChar char="-"/>
            </a:pPr>
            <a:r>
              <a:rPr lang="en-US" b="0" dirty="0"/>
              <a:t>Stability </a:t>
            </a:r>
            <a:r>
              <a:rPr lang="fr-FR" b="0" dirty="0"/>
              <a:t>(position and </a:t>
            </a:r>
            <a:r>
              <a:rPr lang="fr-FR" b="0" dirty="0" err="1"/>
              <a:t>intensity</a:t>
            </a:r>
            <a:r>
              <a:rPr lang="fr-FR" b="0" dirty="0"/>
              <a:t>)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b="0" dirty="0"/>
              <a:t>Size of the </a:t>
            </a:r>
            <a:r>
              <a:rPr lang="fr-FR" b="0" dirty="0" err="1"/>
              <a:t>beam</a:t>
            </a:r>
            <a:r>
              <a:rPr lang="fr-FR" b="0" dirty="0"/>
              <a:t> : 15µm </a:t>
            </a:r>
            <a:r>
              <a:rPr lang="fr-FR" b="0" dirty="0" err="1"/>
              <a:t>height</a:t>
            </a:r>
            <a:r>
              <a:rPr lang="fr-FR" b="0" dirty="0"/>
              <a:t> and 150 µm </a:t>
            </a:r>
            <a:r>
              <a:rPr lang="fr-FR" b="0" dirty="0" err="1"/>
              <a:t>width</a:t>
            </a:r>
            <a:r>
              <a:rPr lang="fr-FR" b="0" dirty="0"/>
              <a:t> (</a:t>
            </a:r>
            <a:r>
              <a:rPr lang="fr-FR" b="0" dirty="0" err="1"/>
              <a:t>brush</a:t>
            </a:r>
            <a:r>
              <a:rPr lang="fr-FR" b="0" dirty="0"/>
              <a:t> of light) 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b="0" dirty="0"/>
              <a:t>Low divergence (</a:t>
            </a:r>
            <a:r>
              <a:rPr lang="fr-FR" b="0" dirty="0" err="1"/>
              <a:t>microfocusing</a:t>
            </a:r>
            <a:r>
              <a:rPr lang="fr-FR" b="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973167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EEBD46-01E0-4B76-A5F6-18AB7A1A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do </a:t>
            </a:r>
            <a:r>
              <a:rPr lang="fr-FR" dirty="0" err="1"/>
              <a:t>we</a:t>
            </a:r>
            <a:r>
              <a:rPr lang="fr-FR" dirty="0"/>
              <a:t> use the light for ?</a:t>
            </a:r>
          </a:p>
        </p:txBody>
      </p:sp>
      <p:pic>
        <p:nvPicPr>
          <p:cNvPr id="4" name="Picture 2" descr="N:\COM\schémas SOLEIL (gamme d'NRJ - lignes)\gammes d'énergie\schema-gamme-NRJ-Nov 2012.jpg">
            <a:extLst>
              <a:ext uri="{FF2B5EF4-FFF2-40B4-BE49-F238E27FC236}">
                <a16:creationId xmlns:a16="http://schemas.microsoft.com/office/drawing/2014/main" id="{2CDB2192-D09B-4F2F-AE2A-4C9580445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06" y="836061"/>
            <a:ext cx="7092788" cy="582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658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6EFE05-1AA2-E329-A0B2-645E02211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Complementary</a:t>
            </a:r>
            <a:r>
              <a:rPr lang="fr-FR" dirty="0"/>
              <a:t> to the ESRF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2F5DB7-0A9E-B089-F76A-763A2C65E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81" y="725974"/>
            <a:ext cx="4301667" cy="608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0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F0FBAA-CD5D-4F51-99BD-6D20EC2C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tool</a:t>
            </a:r>
            <a:r>
              <a:rPr lang="fr-FR" dirty="0"/>
              <a:t> for the </a:t>
            </a:r>
            <a:r>
              <a:rPr lang="fr-FR" dirty="0" err="1"/>
              <a:t>scientific</a:t>
            </a:r>
            <a:r>
              <a:rPr lang="fr-FR" dirty="0"/>
              <a:t> </a:t>
            </a:r>
            <a:r>
              <a:rPr lang="fr-FR" dirty="0" err="1"/>
              <a:t>community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7103A0-B008-D920-0DBD-F26A331AB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17" t="26901" r="36416" b="33200"/>
          <a:stretch/>
        </p:blipFill>
        <p:spPr>
          <a:xfrm>
            <a:off x="2423592" y="1484784"/>
            <a:ext cx="7538097" cy="367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20695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LEIL - fond gr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OLEIL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OLEIL - fond gr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18361</TotalTime>
  <Words>647</Words>
  <Application>Microsoft Office PowerPoint</Application>
  <PresentationFormat>Grand écran</PresentationFormat>
  <Paragraphs>144</Paragraphs>
  <Slides>25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25</vt:i4>
      </vt:variant>
    </vt:vector>
  </HeadingPairs>
  <TitlesOfParts>
    <vt:vector size="35" baseType="lpstr">
      <vt:lpstr>Arial</vt:lpstr>
      <vt:lpstr>Calibri</vt:lpstr>
      <vt:lpstr>Georgia</vt:lpstr>
      <vt:lpstr>Symbol</vt:lpstr>
      <vt:lpstr>Wingdings 2</vt:lpstr>
      <vt:lpstr>Conception personnalisée</vt:lpstr>
      <vt:lpstr>1_Conception personnalisée</vt:lpstr>
      <vt:lpstr>SOLEIL - fond gris</vt:lpstr>
      <vt:lpstr>SOLEIL - fond blanc</vt:lpstr>
      <vt:lpstr>1_SOLEIL - fond gris</vt:lpstr>
      <vt:lpstr>What is the Synchrotron SOLEIL</vt:lpstr>
      <vt:lpstr>Synchrotrons around the world</vt:lpstr>
      <vt:lpstr>What is SOLEIL ? </vt:lpstr>
      <vt:lpstr>A tool for the scientific community</vt:lpstr>
      <vt:lpstr>Few numbers</vt:lpstr>
      <vt:lpstr>Light source</vt:lpstr>
      <vt:lpstr>What do we use the light for ?</vt:lpstr>
      <vt:lpstr>Complementary to the ESRF</vt:lpstr>
      <vt:lpstr>A tool for the scientific community</vt:lpstr>
      <vt:lpstr>What do we use the light for ?</vt:lpstr>
      <vt:lpstr>How does SOLEIL produce light ?</vt:lpstr>
      <vt:lpstr>LINAC</vt:lpstr>
      <vt:lpstr>Booster</vt:lpstr>
      <vt:lpstr>Booster</vt:lpstr>
      <vt:lpstr>Storage ring</vt:lpstr>
      <vt:lpstr>Storage ring</vt:lpstr>
      <vt:lpstr>Odulators and wigglers</vt:lpstr>
      <vt:lpstr>Odulators and wigglers</vt:lpstr>
      <vt:lpstr>Beamline organisation</vt:lpstr>
      <vt:lpstr>Impact of SOLEIL in different fields</vt:lpstr>
      <vt:lpstr>In the futur..</vt:lpstr>
      <vt:lpstr>Et dans le futur …</vt:lpstr>
      <vt:lpstr>Contact on the beamline</vt:lpstr>
      <vt:lpstr>Follow us  </vt:lpstr>
      <vt:lpstr>Thank you </vt:lpstr>
    </vt:vector>
  </TitlesOfParts>
  <Company>Synchrotron SOLEIL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YAO Stephanie</dc:creator>
  <cp:lastModifiedBy>CONIN Brenna</cp:lastModifiedBy>
  <cp:revision>313</cp:revision>
  <cp:lastPrinted>2018-10-16T09:18:49Z</cp:lastPrinted>
  <dcterms:created xsi:type="dcterms:W3CDTF">2016-11-25T17:34:53Z</dcterms:created>
  <dcterms:modified xsi:type="dcterms:W3CDTF">2024-02-06T16:14:40Z</dcterms:modified>
</cp:coreProperties>
</file>