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7" r:id="rId2"/>
    <p:sldId id="576" r:id="rId3"/>
    <p:sldId id="592" r:id="rId4"/>
    <p:sldId id="591" r:id="rId5"/>
    <p:sldId id="589" r:id="rId6"/>
    <p:sldId id="597" r:id="rId7"/>
    <p:sldId id="598" r:id="rId8"/>
    <p:sldId id="599" r:id="rId9"/>
    <p:sldId id="638" r:id="rId10"/>
    <p:sldId id="632" r:id="rId11"/>
    <p:sldId id="609" r:id="rId12"/>
    <p:sldId id="633" r:id="rId13"/>
    <p:sldId id="636" r:id="rId14"/>
    <p:sldId id="623" r:id="rId15"/>
    <p:sldId id="622" r:id="rId16"/>
    <p:sldId id="635" r:id="rId17"/>
    <p:sldId id="624" r:id="rId18"/>
    <p:sldId id="626" r:id="rId19"/>
    <p:sldId id="629" r:id="rId20"/>
    <p:sldId id="628" r:id="rId21"/>
    <p:sldId id="60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72" autoAdjust="0"/>
  </p:normalViewPr>
  <p:slideViewPr>
    <p:cSldViewPr showGuides="1">
      <p:cViewPr varScale="1">
        <p:scale>
          <a:sx n="92" d="100"/>
          <a:sy n="92" d="100"/>
        </p:scale>
        <p:origin x="106" y="475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09.06.2024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09.06.2024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99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99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sySans Office Cn Medium" panose="020B0706040000020003" pitchFamily="34" charset="0"/>
              </a:defRPr>
            </a:lvl1pPr>
          </a:lstStyle>
          <a:p>
            <a:r>
              <a:rPr lang="de-DE" noProof="0" dirty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DesySans Office Cn Medium" panose="020B0706040000020003" pitchFamily="34" charset="0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sySans Office Cn Medium" panose="020B0706040000020003" pitchFamily="34" charset="0"/>
              </a:defRPr>
            </a:lvl1pPr>
          </a:lstStyle>
          <a:p>
            <a:r>
              <a:rPr lang="de-DE" noProof="0" dirty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DesySans Office Cn Medium" panose="020B0706040000020003" pitchFamily="34" charset="0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sySans Office Cn Medium" panose="020B0706040000020003" pitchFamily="34" charset="0"/>
              </a:defRPr>
            </a:lvl1pPr>
          </a:lstStyle>
          <a:p>
            <a:r>
              <a:rPr lang="de-DE" noProof="0" dirty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DesySans Office Cn Medium" panose="020B0706040000020003" pitchFamily="34" charset="0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sySans Office Cn Medium" panose="020B0706040000020003" pitchFamily="34" charset="0"/>
              </a:defRPr>
            </a:lvl1pPr>
          </a:lstStyle>
          <a:p>
            <a:r>
              <a:rPr lang="de-DE" noProof="0" dirty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DesySans Office Cn Medium" panose="020B0706040000020003" pitchFamily="34" charset="0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sySans Office Cn Medium" panose="020B0706040000020003" pitchFamily="34" charset="0"/>
              </a:defRPr>
            </a:lvl1pPr>
          </a:lstStyle>
          <a:p>
            <a:r>
              <a:rPr lang="de-DE" noProof="0" dirty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DesySans Office Cn Medium" panose="020B0706040000020003" pitchFamily="34" charset="0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sySans Office Cn Medium" panose="020B0706040000020003" pitchFamily="34" charset="0"/>
              </a:defRPr>
            </a:lvl1pPr>
          </a:lstStyle>
          <a:p>
            <a:r>
              <a:rPr lang="de-DE" noProof="0" dirty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DesySans Office Cn Medium" panose="020B0706040000020003" pitchFamily="34" charset="0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sySans Office Cn Medium" panose="020B0706040000020003" pitchFamily="34" charset="0"/>
              </a:defRPr>
            </a:lvl1pPr>
          </a:lstStyle>
          <a:p>
            <a:r>
              <a:rPr lang="de-DE" noProof="0" dirty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DesySans Office Cn Medium" panose="020B0706040000020003" pitchFamily="34" charset="0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sySans Office Cn Medium" panose="020B0706040000020003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DesySans Office Cn Medium" panose="020B0706040000020003" pitchFamily="34" charset="0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Recent progress in PETRA IV orbit feedback design, DEELS WS 2024, S. Pfeiffer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6.xml"/><Relationship Id="rId7" Type="http://schemas.openxmlformats.org/officeDocument/2006/relationships/image" Target="../media/image3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Recent progress in PETRA IV orbit feedback design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11th "Diagnostics Experts of European Light Sources" (DEELS) workshop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14397" y="4096780"/>
            <a:ext cx="5537588" cy="1636476"/>
          </a:xfrm>
        </p:spPr>
        <p:txBody>
          <a:bodyPr/>
          <a:lstStyle/>
          <a:p>
            <a:r>
              <a:rPr lang="en-US" dirty="0"/>
              <a:t>Sven Pfeiffer for the WP2.08 team</a:t>
            </a:r>
          </a:p>
          <a:p>
            <a:endParaRPr lang="en-US" sz="1600" dirty="0"/>
          </a:p>
          <a:p>
            <a:r>
              <a:rPr lang="en-US" sz="1600" dirty="0"/>
              <a:t>Burak Dursun, Szymon Jablonski, Sajjad Hussain Mirza, Holger Schlarb, Jan Magnus Christmann (TU Darmstadt), …</a:t>
            </a:r>
          </a:p>
          <a:p>
            <a:endParaRPr lang="en-US" dirty="0"/>
          </a:p>
          <a:p>
            <a:r>
              <a:rPr lang="en-US" dirty="0"/>
              <a:t>Saint-Aubin, 10.06.2024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B8D54C-D5E7-4435-8A72-1F17A7978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4464495" cy="299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7AA4EC3-0680-4FA2-A6FB-B6BB2CA9B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SISO simulation</a:t>
            </a:r>
          </a:p>
        </p:txBody>
      </p:sp>
    </p:spTree>
    <p:extLst>
      <p:ext uri="{BB962C8B-B14F-4D97-AF65-F5344CB8AC3E}">
        <p14:creationId xmlns:p14="http://schemas.microsoft.com/office/powerpoint/2010/main" val="24787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B12E1-CADD-41D1-9534-A3D574F5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FOFB system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A8A2D5-F473-4517-AA87-374F26F91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06427"/>
            <a:ext cx="2634607" cy="5010249"/>
          </a:xfrm>
        </p:spPr>
        <p:txBody>
          <a:bodyPr/>
          <a:lstStyle/>
          <a:p>
            <a:r>
              <a:rPr lang="en-US" sz="1600" dirty="0"/>
              <a:t>Disturbance spectra approximated with measurement at  PIII </a:t>
            </a:r>
          </a:p>
          <a:p>
            <a:r>
              <a:rPr lang="en-US" sz="1600" dirty="0"/>
              <a:t>Subsystems based on PETRA IV design </a:t>
            </a:r>
          </a:p>
          <a:p>
            <a:endParaRPr lang="en-US" sz="1600" dirty="0"/>
          </a:p>
          <a:p>
            <a:r>
              <a:rPr lang="en-US" sz="1600" dirty="0"/>
              <a:t>PI controller optimized for 1kHz disturbance rejection</a:t>
            </a:r>
          </a:p>
          <a:p>
            <a:endParaRPr lang="en-US" sz="1400" dirty="0"/>
          </a:p>
          <a:p>
            <a:r>
              <a:rPr lang="en-US" sz="1600" dirty="0"/>
              <a:t>150nm measured</a:t>
            </a:r>
          </a:p>
          <a:p>
            <a:r>
              <a:rPr lang="en-US" sz="1600" dirty="0"/>
              <a:t>132nm expected</a:t>
            </a:r>
          </a:p>
          <a:p>
            <a:r>
              <a:rPr lang="en-US" sz="1600" b="1" dirty="0">
                <a:sym typeface="Wingdings" panose="05000000000000000000" pitchFamily="2" charset="2"/>
              </a:rPr>
              <a:t> 4…5% beam size</a:t>
            </a:r>
            <a:endParaRPr lang="en-US" sz="1400" b="1" dirty="0"/>
          </a:p>
          <a:p>
            <a:endParaRPr lang="en-US" sz="16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14E41E-B676-4B2A-A5E6-46656A1D4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SISO simulation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85F1C0C-E683-429C-A8CE-EA96B7EC58D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7439" y="5985940"/>
            <a:ext cx="5616574" cy="6114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3806B9-D08E-4236-9A7C-11786F022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8" y="188640"/>
            <a:ext cx="5486702" cy="43924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F390142-C698-41AF-934D-A0EF59F73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9" y="4661879"/>
            <a:ext cx="5486702" cy="217248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04A761F-C1EA-48B0-BA0D-78534427CC01}"/>
              </a:ext>
            </a:extLst>
          </p:cNvPr>
          <p:cNvSpPr txBox="1"/>
          <p:nvPr/>
        </p:nvSpPr>
        <p:spPr>
          <a:xfrm>
            <a:off x="7104112" y="580526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Zoom in y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9B2BE4D-445B-4C15-A89C-11ABEDEF5052}"/>
              </a:ext>
            </a:extLst>
          </p:cNvPr>
          <p:cNvCxnSpPr/>
          <p:nvPr/>
        </p:nvCxnSpPr>
        <p:spPr>
          <a:xfrm>
            <a:off x="7320136" y="2708920"/>
            <a:ext cx="0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5AA08B2B-E62B-4097-A21F-A12E2C1B7E6E}"/>
              </a:ext>
            </a:extLst>
          </p:cNvPr>
          <p:cNvSpPr txBox="1"/>
          <p:nvPr/>
        </p:nvSpPr>
        <p:spPr>
          <a:xfrm>
            <a:off x="3618090" y="2537609"/>
            <a:ext cx="2333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Factor 40 (32dB)</a:t>
            </a:r>
          </a:p>
          <a:p>
            <a:r>
              <a:rPr lang="en-US" sz="1600" dirty="0"/>
              <a:t>reduction by feedback;</a:t>
            </a:r>
          </a:p>
          <a:p>
            <a:r>
              <a:rPr lang="en-US" sz="1600" dirty="0"/>
              <a:t>Limited to FB controller and BPM noise </a:t>
            </a:r>
          </a:p>
          <a:p>
            <a:endParaRPr lang="en-US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4BA1AA-CA48-454A-A6F9-16A9060456E4}"/>
              </a:ext>
            </a:extLst>
          </p:cNvPr>
          <p:cNvSpPr txBox="1"/>
          <p:nvPr/>
        </p:nvSpPr>
        <p:spPr>
          <a:xfrm>
            <a:off x="2855640" y="4758243"/>
            <a:ext cx="3398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Red: measured with BPM noise</a:t>
            </a:r>
          </a:p>
          <a:p>
            <a:endParaRPr lang="en-US" sz="1600" dirty="0"/>
          </a:p>
          <a:p>
            <a:r>
              <a:rPr lang="en-US" sz="1600" dirty="0"/>
              <a:t>Blue: simulated without BPM noise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40949FB-3585-41C6-8E14-74DDE2B43A1E}"/>
              </a:ext>
            </a:extLst>
          </p:cNvPr>
          <p:cNvSpPr txBox="1"/>
          <p:nvPr/>
        </p:nvSpPr>
        <p:spPr>
          <a:xfrm>
            <a:off x="2279576" y="6012577"/>
            <a:ext cx="411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Waterbed effect increasing orbit jitter</a:t>
            </a:r>
          </a:p>
          <a:p>
            <a:r>
              <a:rPr lang="de-DE" sz="1600" dirty="0"/>
              <a:t>(</a:t>
            </a:r>
            <a:r>
              <a:rPr lang="de-DE" sz="1600" dirty="0" err="1"/>
              <a:t>latency</a:t>
            </a:r>
            <a:r>
              <a:rPr lang="de-DE" sz="1600" dirty="0"/>
              <a:t> and </a:t>
            </a:r>
            <a:r>
              <a:rPr lang="de-DE" sz="1600" dirty="0" err="1"/>
              <a:t>dynamics</a:t>
            </a:r>
            <a:r>
              <a:rPr lang="de-DE" sz="1600" dirty="0"/>
              <a:t> </a:t>
            </a:r>
            <a:r>
              <a:rPr lang="de-DE" sz="1600" dirty="0" err="1"/>
              <a:t>dependent</a:t>
            </a:r>
            <a:r>
              <a:rPr lang="de-DE" sz="1600" dirty="0"/>
              <a:t>)</a:t>
            </a:r>
            <a:endParaRPr lang="en-US" sz="16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B073211-5AB5-415C-826F-88B04452569A}"/>
              </a:ext>
            </a:extLst>
          </p:cNvPr>
          <p:cNvCxnSpPr>
            <a:cxnSpLocks/>
          </p:cNvCxnSpPr>
          <p:nvPr/>
        </p:nvCxnSpPr>
        <p:spPr>
          <a:xfrm flipV="1">
            <a:off x="5951984" y="5985940"/>
            <a:ext cx="3888432" cy="32338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D80F396-330B-4F6C-A8D7-C5A3F4B7DA41}"/>
              </a:ext>
            </a:extLst>
          </p:cNvPr>
          <p:cNvCxnSpPr>
            <a:cxnSpLocks/>
          </p:cNvCxnSpPr>
          <p:nvPr/>
        </p:nvCxnSpPr>
        <p:spPr>
          <a:xfrm>
            <a:off x="5951984" y="5013176"/>
            <a:ext cx="1008112" cy="144016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67B1CD0-95D8-44DC-8D4E-86340DFB870E}"/>
              </a:ext>
            </a:extLst>
          </p:cNvPr>
          <p:cNvCxnSpPr>
            <a:cxnSpLocks/>
          </p:cNvCxnSpPr>
          <p:nvPr/>
        </p:nvCxnSpPr>
        <p:spPr>
          <a:xfrm>
            <a:off x="5951984" y="3174398"/>
            <a:ext cx="1232423" cy="206334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6862459-EE3A-479D-9F12-11AD7FA88396}"/>
              </a:ext>
            </a:extLst>
          </p:cNvPr>
          <p:cNvCxnSpPr>
            <a:cxnSpLocks/>
          </p:cNvCxnSpPr>
          <p:nvPr/>
        </p:nvCxnSpPr>
        <p:spPr>
          <a:xfrm>
            <a:off x="2495600" y="4941168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DF75809-4953-4DCD-823F-AD1209029FD4}"/>
              </a:ext>
            </a:extLst>
          </p:cNvPr>
          <p:cNvCxnSpPr>
            <a:cxnSpLocks/>
          </p:cNvCxnSpPr>
          <p:nvPr/>
        </p:nvCxnSpPr>
        <p:spPr>
          <a:xfrm>
            <a:off x="2351584" y="5373216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870DD4-3EE3-466D-BDFB-BCB9F36C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867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A04BEB9-85D5-4B0E-BFA9-DBCF050069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Fractional order systems and it’s modelling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6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238E031-1858-4FDF-8A90-25D43C6F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Fractional order systems and it’s modelling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89BDBB-00AA-4A81-8775-1B65DBDD3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/>
              <a:t>Yoke </a:t>
            </a:r>
            <a:r>
              <a:rPr lang="en-US" b="1" dirty="0">
                <a:sym typeface="Wingdings" panose="05000000000000000000" pitchFamily="2" charset="2"/>
              </a:rPr>
              <a:t> next slides</a:t>
            </a:r>
            <a:endParaRPr lang="en-US" b="1" dirty="0"/>
          </a:p>
          <a:p>
            <a:pPr>
              <a:buFont typeface="+mj-lt"/>
              <a:buAutoNum type="arabicPeriod"/>
            </a:pPr>
            <a:r>
              <a:rPr lang="en-US" dirty="0"/>
              <a:t>SS vacuum chamber with symmetric CU transitions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D49482-C4F6-4F34-B010-EEF5BB390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potential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fractional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characteristic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D7FF76D-C8D2-484B-B5E6-4CD56A1845A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464152" y="1124744"/>
            <a:ext cx="4679901" cy="5010249"/>
          </a:xfrm>
        </p:spPr>
        <p:txBody>
          <a:bodyPr/>
          <a:lstStyle/>
          <a:p>
            <a:r>
              <a:rPr lang="en-US" dirty="0"/>
              <a:t>SS vacuum chamber with CU transition</a:t>
            </a:r>
          </a:p>
          <a:p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710069-6977-4D61-AE82-8A6BD399E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3755" r="5606" b="2269"/>
          <a:stretch/>
        </p:blipFill>
        <p:spPr>
          <a:xfrm>
            <a:off x="7896200" y="1556792"/>
            <a:ext cx="4203850" cy="4896544"/>
          </a:xfrm>
          <a:prstGeom prst="rect">
            <a:avLst/>
          </a:prstGeom>
        </p:spPr>
      </p:pic>
      <p:pic>
        <p:nvPicPr>
          <p:cNvPr id="10" name="Inhaltsplatzhalter 12">
            <a:extLst>
              <a:ext uri="{FF2B5EF4-FFF2-40B4-BE49-F238E27FC236}">
                <a16:creationId xmlns:a16="http://schemas.microsoft.com/office/drawing/2014/main" id="{C14D1277-889F-45F9-8760-83142D671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6" y="2247873"/>
            <a:ext cx="7435208" cy="4349479"/>
          </a:xfrm>
          <a:prstGeom prst="rect">
            <a:avLst/>
          </a:prstGeom>
        </p:spPr>
      </p:pic>
      <p:sp>
        <p:nvSpPr>
          <p:cNvPr id="11" name="Rectangle 22">
            <a:extLst>
              <a:ext uri="{FF2B5EF4-FFF2-40B4-BE49-F238E27FC236}">
                <a16:creationId xmlns:a16="http://schemas.microsoft.com/office/drawing/2014/main" id="{C5974922-3EE7-4D18-9583-7543B7060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7973" y="139804"/>
            <a:ext cx="632077" cy="60122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1FCFC1A-1AE0-4EA3-ADBD-A7DFECAEB961}"/>
              </a:ext>
            </a:extLst>
          </p:cNvPr>
          <p:cNvSpPr txBox="1"/>
          <p:nvPr/>
        </p:nvSpPr>
        <p:spPr>
          <a:xfrm>
            <a:off x="8400256" y="3373485"/>
            <a:ext cx="315990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First order approximation seems sufficient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F145439-D6E6-4DAC-8225-37262702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12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864C5-6251-4C5D-BBCE-15959842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TEMF simulations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6DCC3B-68FE-4CDB-B2C9-6227CC84A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Yoke variations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90596A1-3171-445D-B6BF-C6D7D33605D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F2D4FE15-DCC8-4B36-A415-B5A9F5708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prototype magnet with </a:t>
            </a:r>
            <a:r>
              <a:rPr lang="en-US" dirty="0" err="1"/>
              <a:t>PowerCore</a:t>
            </a:r>
            <a:r>
              <a:rPr lang="en-US" dirty="0"/>
              <a:t> 1400 and 1mm  lamination</a:t>
            </a:r>
          </a:p>
          <a:p>
            <a:pPr lvl="1"/>
            <a:r>
              <a:rPr lang="en-US" b="1" dirty="0"/>
              <a:t>3kHz with -10deg.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prototype magnet with </a:t>
            </a:r>
            <a:r>
              <a:rPr lang="en-US" dirty="0" err="1"/>
              <a:t>PowerCore</a:t>
            </a:r>
            <a:r>
              <a:rPr lang="en-US" dirty="0"/>
              <a:t> 1400 and 0.3mm  lamination </a:t>
            </a:r>
          </a:p>
          <a:p>
            <a:pPr lvl="1"/>
            <a:r>
              <a:rPr lang="en-US" b="1" dirty="0"/>
              <a:t>30kHz with -10deg.</a:t>
            </a:r>
          </a:p>
          <a:p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77A45D8-3DD7-431F-8000-89446A241E3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5620F206-27F2-4C0E-8B0A-A93B13B66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r="6357"/>
          <a:stretch/>
        </p:blipFill>
        <p:spPr>
          <a:xfrm>
            <a:off x="4079777" y="548680"/>
            <a:ext cx="7776864" cy="5971010"/>
          </a:xfrm>
          <a:prstGeom prst="rect">
            <a:avLst/>
          </a:prstGeom>
        </p:spPr>
      </p:pic>
      <p:sp>
        <p:nvSpPr>
          <p:cNvPr id="13" name="Rectangle 22">
            <a:extLst>
              <a:ext uri="{FF2B5EF4-FFF2-40B4-BE49-F238E27FC236}">
                <a16:creationId xmlns:a16="http://schemas.microsoft.com/office/drawing/2014/main" id="{806AA1C2-7C31-4530-95EC-CD9E74D9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7973" y="139804"/>
            <a:ext cx="632077" cy="6012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2CAF985-6FF4-42AF-8EF3-EC80DA7A5564}"/>
              </a:ext>
            </a:extLst>
          </p:cNvPr>
          <p:cNvSpPr/>
          <p:nvPr/>
        </p:nvSpPr>
        <p:spPr>
          <a:xfrm>
            <a:off x="9551762" y="1416658"/>
            <a:ext cx="288032" cy="28803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2F1C2AA-E7A7-4C2E-9531-72FE568BD965}"/>
              </a:ext>
            </a:extLst>
          </p:cNvPr>
          <p:cNvCxnSpPr>
            <a:cxnSpLocks/>
          </p:cNvCxnSpPr>
          <p:nvPr/>
        </p:nvCxnSpPr>
        <p:spPr>
          <a:xfrm>
            <a:off x="9696400" y="1844824"/>
            <a:ext cx="0" cy="24482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59E2FF07-1C27-469A-92D4-9365FE4AAEA9}"/>
              </a:ext>
            </a:extLst>
          </p:cNvPr>
          <p:cNvSpPr/>
          <p:nvPr/>
        </p:nvSpPr>
        <p:spPr>
          <a:xfrm>
            <a:off x="9551762" y="4437112"/>
            <a:ext cx="288032" cy="28803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A0FA272-B4A1-4B87-A526-62118C2EBE9F}"/>
              </a:ext>
            </a:extLst>
          </p:cNvPr>
          <p:cNvSpPr/>
          <p:nvPr/>
        </p:nvSpPr>
        <p:spPr>
          <a:xfrm>
            <a:off x="10992544" y="1431129"/>
            <a:ext cx="288032" cy="28803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77FE4F1-ADDF-4893-8B29-A635114F4B24}"/>
              </a:ext>
            </a:extLst>
          </p:cNvPr>
          <p:cNvCxnSpPr>
            <a:cxnSpLocks/>
          </p:cNvCxnSpPr>
          <p:nvPr/>
        </p:nvCxnSpPr>
        <p:spPr>
          <a:xfrm>
            <a:off x="11137182" y="1859295"/>
            <a:ext cx="0" cy="24482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6DAF5DA1-FFF6-4817-AD61-5B6420DA876E}"/>
              </a:ext>
            </a:extLst>
          </p:cNvPr>
          <p:cNvSpPr/>
          <p:nvPr/>
        </p:nvSpPr>
        <p:spPr>
          <a:xfrm>
            <a:off x="10992544" y="4451583"/>
            <a:ext cx="288032" cy="28803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19D000-1F4D-47AD-ACFC-77376D4D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2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39014-5741-42A1-A010-2EF51483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Fractional order characteristics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3E1AFC-3D6E-4F75-BB8B-945ECD419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First order system</a:t>
            </a:r>
          </a:p>
          <a:p>
            <a:r>
              <a:rPr lang="en-US" sz="1600" dirty="0"/>
              <a:t>All subsystems in full simulation approximated by first or higher order </a:t>
            </a:r>
          </a:p>
          <a:p>
            <a:pPr lvl="1"/>
            <a:r>
              <a:rPr lang="en-US" sz="1400" dirty="0"/>
              <a:t>Assumption: worst case scenario with minimum phase margin in feedback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77F912-BAD8-4342-AC54-8A13ED607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Modelling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290F96-D61F-4367-B3D2-04423A1C1C5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Fractional order characteristics</a:t>
            </a:r>
          </a:p>
          <a:p>
            <a:r>
              <a:rPr lang="en-US" sz="1600" dirty="0"/>
              <a:t>First order fractional system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84D5855-F067-4D61-9BCE-085405DEDF5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Fractional order systems</a:t>
            </a:r>
          </a:p>
          <a:p>
            <a:r>
              <a:rPr lang="en-US" sz="1600" b="1" dirty="0"/>
              <a:t>… </a:t>
            </a:r>
            <a:r>
              <a:rPr lang="en-US" sz="1600" dirty="0"/>
              <a:t>is a dynamical system that can be modeled by a fractional differential equation containing derivatives of non-integer order (Wiki).</a:t>
            </a:r>
          </a:p>
          <a:p>
            <a:pPr marL="0" indent="0">
              <a:buNone/>
            </a:pPr>
            <a:endParaRPr lang="en-US" sz="2800" b="1" dirty="0"/>
          </a:p>
          <a:p>
            <a:endParaRPr lang="en-US" sz="1600" b="1" dirty="0"/>
          </a:p>
          <a:p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10" name="Inhaltsplatzhalter 7 1">
            <a:extLst>
              <a:ext uri="{FF2B5EF4-FFF2-40B4-BE49-F238E27FC236}">
                <a16:creationId xmlns:a16="http://schemas.microsoft.com/office/drawing/2014/main" id="{C474DC9D-3994-4966-81E0-6D1B78CD9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r="5763"/>
          <a:stretch/>
        </p:blipFill>
        <p:spPr>
          <a:xfrm>
            <a:off x="370755" y="2994514"/>
            <a:ext cx="3781029" cy="3602838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FE39216A-887E-4EDB-B863-840ABCB2D746}"/>
              </a:ext>
            </a:extLst>
          </p:cNvPr>
          <p:cNvSpPr/>
          <p:nvPr/>
        </p:nvSpPr>
        <p:spPr>
          <a:xfrm>
            <a:off x="3521410" y="3526276"/>
            <a:ext cx="360040" cy="36004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93A1D10-11A0-4FE6-ACCC-94D6FD7FD05F}"/>
              </a:ext>
            </a:extLst>
          </p:cNvPr>
          <p:cNvCxnSpPr/>
          <p:nvPr/>
        </p:nvCxnSpPr>
        <p:spPr>
          <a:xfrm>
            <a:off x="3719736" y="3933056"/>
            <a:ext cx="0" cy="9361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nhaltsplatzhalter 7 2">
            <a:extLst>
              <a:ext uri="{FF2B5EF4-FFF2-40B4-BE49-F238E27FC236}">
                <a16:creationId xmlns:a16="http://schemas.microsoft.com/office/drawing/2014/main" id="{FB89228E-99BF-4FE0-B4D8-E94CE30851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6796"/>
          <a:stretch/>
        </p:blipFill>
        <p:spPr>
          <a:xfrm>
            <a:off x="8102213" y="2994514"/>
            <a:ext cx="3754427" cy="360283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1E9EA0C-174C-456B-BCAD-2FAEE4657C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82" y="3056003"/>
            <a:ext cx="2489954" cy="51701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182EDBE-91D0-4475-8501-350136E8EEF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16" y="2382484"/>
            <a:ext cx="2453389" cy="426959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5DD222-5F83-4A63-BF31-4531CFC7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05F852D-E2D7-4FC6-969B-DDE1D7521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SISO Fractional Order System Simulation</a:t>
            </a:r>
          </a:p>
        </p:txBody>
      </p:sp>
    </p:spTree>
    <p:extLst>
      <p:ext uri="{BB962C8B-B14F-4D97-AF65-F5344CB8AC3E}">
        <p14:creationId xmlns:p14="http://schemas.microsoft.com/office/powerpoint/2010/main" val="3236282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DB782-70EB-4BFB-A976-E1529225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Fractional order characteristics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5B97AA-2A02-4831-AE94-45B53D1EF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PI controller for yoke lamination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CEC9FB-8167-4949-9208-8A47E92003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79976" y="476672"/>
            <a:ext cx="6120680" cy="144015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PI controller with linear system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i="1" dirty="0"/>
              <a:t>1</a:t>
            </a:r>
            <a:r>
              <a:rPr lang="en-US" b="1" i="1" baseline="30000" dirty="0"/>
              <a:t>st</a:t>
            </a:r>
            <a:r>
              <a:rPr lang="en-US" b="1" i="1" dirty="0"/>
              <a:t> order modelling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PI controller with fractional order system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/>
              <a:t>reality</a:t>
            </a:r>
          </a:p>
          <a:p>
            <a:pPr>
              <a:buFont typeface="+mj-lt"/>
              <a:buAutoNum type="arabicPeriod"/>
            </a:pPr>
            <a:r>
              <a:rPr lang="en-US" dirty="0"/>
              <a:t>PI controller adapted with fractional order system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13" name="Inhaltsplatzhalter 7">
            <a:extLst>
              <a:ext uri="{FF2B5EF4-FFF2-40B4-BE49-F238E27FC236}">
                <a16:creationId xmlns:a16="http://schemas.microsoft.com/office/drawing/2014/main" id="{8EFEA37F-660C-4E68-8C7F-DCC51EF57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13" y="2302293"/>
            <a:ext cx="7920259" cy="4151043"/>
          </a:xfrm>
          <a:prstGeom prst="rect">
            <a:avLst/>
          </a:prstGeom>
        </p:spPr>
      </p:pic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A75C0D97-E3DB-49A4-9A26-4657BCDDE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06427"/>
            <a:ext cx="4391867" cy="501024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Simulation</a:t>
            </a:r>
          </a:p>
          <a:p>
            <a:r>
              <a:rPr lang="de-DE" dirty="0" err="1"/>
              <a:t>Dominating</a:t>
            </a:r>
            <a:r>
              <a:rPr lang="de-DE" dirty="0"/>
              <a:t> pole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approximation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plant </a:t>
            </a:r>
            <a:r>
              <a:rPr lang="de-DE" dirty="0" err="1"/>
              <a:t>characteristics</a:t>
            </a:r>
            <a:r>
              <a:rPr lang="de-DE" dirty="0"/>
              <a:t> (5kHz)</a:t>
            </a:r>
          </a:p>
          <a:p>
            <a:r>
              <a:rPr lang="de-DE" dirty="0"/>
              <a:t>Feedback </a:t>
            </a:r>
            <a:r>
              <a:rPr lang="de-DE" dirty="0" err="1"/>
              <a:t>delay</a:t>
            </a:r>
            <a:r>
              <a:rPr lang="de-DE" dirty="0"/>
              <a:t> </a:t>
            </a:r>
            <a:r>
              <a:rPr lang="en-US" dirty="0"/>
              <a:t>~75us</a:t>
            </a:r>
          </a:p>
          <a:p>
            <a:r>
              <a:rPr lang="en-US" dirty="0"/>
              <a:t>Magnet laminations as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US" dirty="0"/>
              <a:t>Linear approximation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US" dirty="0"/>
              <a:t>Fractional order system</a:t>
            </a:r>
          </a:p>
          <a:p>
            <a:r>
              <a:rPr lang="en-US" dirty="0"/>
              <a:t>PI Feedback controller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US" dirty="0"/>
              <a:t>Designed with linear approximation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US" dirty="0"/>
              <a:t>Matched with fractional characteristics</a:t>
            </a:r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3F331A-3265-48CB-AD8B-75649789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600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DB782-70EB-4BFB-A976-E1529225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Fractional order characteristics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5B97AA-2A02-4831-AE94-45B53D1EF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PID controller for yoke lamination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CEC9FB-8167-4949-9208-8A47E920031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Inhaltsplatzhalter 11">
            <a:extLst>
              <a:ext uri="{FF2B5EF4-FFF2-40B4-BE49-F238E27FC236}">
                <a16:creationId xmlns:a16="http://schemas.microsoft.com/office/drawing/2014/main" id="{3DCF5562-0A9C-49AA-AC87-EF8376FA28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4615" r="7433"/>
          <a:stretch/>
        </p:blipFill>
        <p:spPr>
          <a:xfrm>
            <a:off x="4476479" y="1340768"/>
            <a:ext cx="7596185" cy="5010249"/>
          </a:xfrm>
          <a:prstGeom prst="rect">
            <a:avLst/>
          </a:prstGeom>
        </p:spPr>
      </p:pic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A75C0D97-E3DB-49A4-9A26-4657BCDDE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06427"/>
            <a:ext cx="4319860" cy="501024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Simulation</a:t>
            </a:r>
          </a:p>
          <a:p>
            <a:r>
              <a:rPr lang="de-DE" dirty="0" err="1"/>
              <a:t>Dominating</a:t>
            </a:r>
            <a:r>
              <a:rPr lang="de-DE" dirty="0"/>
              <a:t> pole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approximation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plant </a:t>
            </a:r>
            <a:r>
              <a:rPr lang="de-DE" dirty="0" err="1"/>
              <a:t>characteristics</a:t>
            </a:r>
            <a:r>
              <a:rPr lang="de-DE" dirty="0"/>
              <a:t> (5kHz)</a:t>
            </a:r>
          </a:p>
          <a:p>
            <a:r>
              <a:rPr lang="de-DE" dirty="0"/>
              <a:t>Feedback </a:t>
            </a:r>
            <a:r>
              <a:rPr lang="de-DE" dirty="0" err="1"/>
              <a:t>delay</a:t>
            </a:r>
            <a:r>
              <a:rPr lang="de-DE" dirty="0"/>
              <a:t> </a:t>
            </a:r>
            <a:r>
              <a:rPr lang="en-US" dirty="0"/>
              <a:t>~75us</a:t>
            </a:r>
          </a:p>
          <a:p>
            <a:r>
              <a:rPr lang="en-US" dirty="0"/>
              <a:t>Magnet laminations as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US" dirty="0"/>
              <a:t>Linear approximation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US" dirty="0"/>
              <a:t>Fractional order system</a:t>
            </a:r>
          </a:p>
          <a:p>
            <a:r>
              <a:rPr lang="en-US" dirty="0"/>
              <a:t>PI Feedback controller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US" dirty="0"/>
              <a:t>Designed with linear approximation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US" dirty="0"/>
              <a:t>Matched with fractional characteristics</a:t>
            </a:r>
          </a:p>
          <a:p>
            <a:pPr lvl="1"/>
            <a:endParaRPr lang="de-DE" dirty="0"/>
          </a:p>
          <a:p>
            <a:endParaRPr lang="en-US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42AF4844-834E-4CB3-92DA-9181BA1D65BD}"/>
              </a:ext>
            </a:extLst>
          </p:cNvPr>
          <p:cNvCxnSpPr>
            <a:cxnSpLocks/>
          </p:cNvCxnSpPr>
          <p:nvPr/>
        </p:nvCxnSpPr>
        <p:spPr>
          <a:xfrm flipV="1">
            <a:off x="5591944" y="2132856"/>
            <a:ext cx="1080120" cy="3600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E17A10E-7FF3-476D-9008-1FEC6766ACE3}"/>
              </a:ext>
            </a:extLst>
          </p:cNvPr>
          <p:cNvCxnSpPr>
            <a:cxnSpLocks/>
          </p:cNvCxnSpPr>
          <p:nvPr/>
        </p:nvCxnSpPr>
        <p:spPr>
          <a:xfrm flipV="1">
            <a:off x="5579740" y="2132856"/>
            <a:ext cx="804292" cy="363323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AC37F74-F259-4074-BEF5-9BA1689A7C69}"/>
              </a:ext>
            </a:extLst>
          </p:cNvPr>
          <p:cNvCxnSpPr>
            <a:cxnSpLocks/>
          </p:cNvCxnSpPr>
          <p:nvPr/>
        </p:nvCxnSpPr>
        <p:spPr>
          <a:xfrm>
            <a:off x="5087888" y="3429000"/>
            <a:ext cx="268305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5C5D2048-0225-48C5-A718-88DD01B05CC9}"/>
              </a:ext>
            </a:extLst>
          </p:cNvPr>
          <p:cNvSpPr txBox="1"/>
          <p:nvPr/>
        </p:nvSpPr>
        <p:spPr>
          <a:xfrm>
            <a:off x="6816080" y="309044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63% SS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BF79058-26AB-46EB-85D6-0DF0A8EB9F09}"/>
              </a:ext>
            </a:extLst>
          </p:cNvPr>
          <p:cNvGrpSpPr/>
          <p:nvPr/>
        </p:nvGrpSpPr>
        <p:grpSpPr>
          <a:xfrm>
            <a:off x="8240377" y="2636912"/>
            <a:ext cx="3328231" cy="2016224"/>
            <a:chOff x="8240377" y="2636912"/>
            <a:chExt cx="3328231" cy="2016224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030F27A8-B36B-4821-943B-BE86CC61DFC9}"/>
                </a:ext>
              </a:extLst>
            </p:cNvPr>
            <p:cNvSpPr/>
            <p:nvPr/>
          </p:nvSpPr>
          <p:spPr>
            <a:xfrm>
              <a:off x="8240377" y="2636912"/>
              <a:ext cx="3328231" cy="20162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9B710C0-3023-407B-815D-EF8764667F05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248" y="2787277"/>
              <a:ext cx="3123670" cy="1591136"/>
            </a:xfrm>
            <a:prstGeom prst="rect">
              <a:avLst/>
            </a:prstGeom>
          </p:spPr>
        </p:pic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E84ECFC8-56C8-4EC0-B05E-EFFBE415882B}"/>
              </a:ext>
            </a:extLst>
          </p:cNvPr>
          <p:cNvSpPr txBox="1"/>
          <p:nvPr/>
        </p:nvSpPr>
        <p:spPr>
          <a:xfrm>
            <a:off x="6384652" y="365755"/>
            <a:ext cx="431986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500Hz mismatch in closed loop.</a:t>
            </a:r>
          </a:p>
          <a:p>
            <a:r>
              <a:rPr lang="en-US" sz="1600" b="1" dirty="0"/>
              <a:t>BUT with adopted PID settings similar reference tracking characteristic achieved.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A596252-2FCC-459F-BCB8-F81F958393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40" y="3090446"/>
            <a:ext cx="450751" cy="20373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0DDFDA6-BE63-4446-9315-4BFCF23630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43" y="3513266"/>
            <a:ext cx="454937" cy="20376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A6B5A5F-85EE-4C8B-8A40-B69223CE8D85}"/>
              </a:ext>
            </a:extLst>
          </p:cNvPr>
          <p:cNvSpPr txBox="1"/>
          <p:nvPr/>
        </p:nvSpPr>
        <p:spPr>
          <a:xfrm flipH="1">
            <a:off x="1843775" y="5440868"/>
            <a:ext cx="235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</a:rPr>
              <a:t>I  </a:t>
            </a:r>
            <a:r>
              <a:rPr lang="de-DE" sz="1600" b="1" dirty="0" err="1">
                <a:solidFill>
                  <a:schemeClr val="accent1"/>
                </a:solidFill>
              </a:rPr>
              <a:t>gain</a:t>
            </a:r>
            <a:r>
              <a:rPr lang="de-DE" sz="1600" b="1" dirty="0">
                <a:solidFill>
                  <a:schemeClr val="accent1"/>
                </a:solidFill>
              </a:rPr>
              <a:t> 	</a:t>
            </a:r>
            <a:r>
              <a:rPr lang="en-US" sz="1600" b="1" dirty="0">
                <a:solidFill>
                  <a:schemeClr val="accent1"/>
                </a:solidFill>
              </a:rPr>
              <a:t>+</a:t>
            </a:r>
            <a:r>
              <a:rPr lang="de-DE" sz="1600" b="1" dirty="0">
                <a:solidFill>
                  <a:schemeClr val="accent1"/>
                </a:solidFill>
              </a:rPr>
              <a:t>10%</a:t>
            </a:r>
          </a:p>
          <a:p>
            <a:r>
              <a:rPr lang="de-DE" sz="1600" b="1" dirty="0">
                <a:solidFill>
                  <a:schemeClr val="accent1"/>
                </a:solidFill>
              </a:rPr>
              <a:t>P </a:t>
            </a:r>
            <a:r>
              <a:rPr lang="de-DE" sz="1600" b="1" dirty="0" err="1">
                <a:solidFill>
                  <a:schemeClr val="accent1"/>
                </a:solidFill>
              </a:rPr>
              <a:t>gain</a:t>
            </a:r>
            <a:r>
              <a:rPr lang="de-DE" sz="1600" b="1">
                <a:solidFill>
                  <a:schemeClr val="accent1"/>
                </a:solidFill>
              </a:rPr>
              <a:t> 	+50%</a:t>
            </a:r>
            <a:endParaRPr lang="de-DE" sz="1600" b="1" dirty="0">
              <a:solidFill>
                <a:schemeClr val="accent1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67BA083-68D2-4093-A934-CFDADB6F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8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6">
            <a:extLst>
              <a:ext uri="{FF2B5EF4-FFF2-40B4-BE49-F238E27FC236}">
                <a16:creationId xmlns:a16="http://schemas.microsoft.com/office/drawing/2014/main" id="{15B2AC9C-ACEB-4DB4-A66D-ACEC0FAAB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3031" r="7030"/>
          <a:stretch/>
        </p:blipFill>
        <p:spPr>
          <a:xfrm>
            <a:off x="4542198" y="1406427"/>
            <a:ext cx="7660139" cy="47588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BDB782-70EB-4BFB-A976-E1529225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Fractional order characteristics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5B97AA-2A02-4831-AE94-45B53D1EF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PID controller for yoke lamination</a:t>
            </a:r>
          </a:p>
        </p:txBody>
      </p:sp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A75C0D97-E3DB-49A4-9A26-4657BCDDE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06427"/>
            <a:ext cx="4134209" cy="501024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Simulation</a:t>
            </a:r>
          </a:p>
          <a:p>
            <a:r>
              <a:rPr lang="en-US" dirty="0"/>
              <a:t>Adapted PID settings for faster reference tracking at the beginning (first 0.1ms)</a:t>
            </a:r>
          </a:p>
          <a:p>
            <a:r>
              <a:rPr lang="en-US" b="1" dirty="0"/>
              <a:t>Mismatch of the low frequency tracking</a:t>
            </a:r>
          </a:p>
          <a:p>
            <a:endParaRPr lang="en-US" dirty="0"/>
          </a:p>
          <a:p>
            <a:r>
              <a:rPr lang="en-US" dirty="0"/>
              <a:t>Might not be relevant for disturbance suppression feedback </a:t>
            </a:r>
          </a:p>
          <a:p>
            <a:r>
              <a:rPr lang="en-US" b="1" dirty="0"/>
              <a:t>BUT</a:t>
            </a:r>
            <a:r>
              <a:rPr lang="en-US" dirty="0"/>
              <a:t>, might be of importance for integration of photon diagnostics using reference tracking </a:t>
            </a:r>
            <a:r>
              <a:rPr lang="en-US" dirty="0">
                <a:sym typeface="Wingdings" panose="05000000000000000000" pitchFamily="2" charset="2"/>
              </a:rPr>
              <a:t> longer settling time</a:t>
            </a:r>
            <a:endParaRPr lang="en-US" dirty="0"/>
          </a:p>
          <a:p>
            <a:endParaRPr lang="en-US" dirty="0"/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87CECE6-215A-4046-B16D-BA899F119775}"/>
              </a:ext>
            </a:extLst>
          </p:cNvPr>
          <p:cNvSpPr txBox="1"/>
          <p:nvPr/>
        </p:nvSpPr>
        <p:spPr>
          <a:xfrm>
            <a:off x="6816080" y="634008"/>
            <a:ext cx="354135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1" dirty="0"/>
              <a:t>Linear vs fractional order system: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&gt;1ms to reach convergence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8781C5-1E1D-4D0A-8AD5-6649A058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213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67456D7-CE29-4131-8EEA-A9633D89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FOFB system topology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1E3204-3730-4D86-9D45-EC5239B01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Latency optimized topology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61F2028-3ADF-4113-BB7F-193C17D7A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12776"/>
            <a:ext cx="5616575" cy="5010249"/>
          </a:xfrm>
        </p:spPr>
        <p:txBody>
          <a:bodyPr/>
          <a:lstStyle/>
          <a:p>
            <a:r>
              <a:rPr lang="en-US" sz="1400" b="1" dirty="0">
                <a:latin typeface="DesySans Office" panose="020B0503040000020003" pitchFamily="34" charset="0"/>
              </a:rPr>
              <a:t>1 central control unit (GLO)</a:t>
            </a:r>
          </a:p>
          <a:p>
            <a:pPr lvl="1"/>
            <a:r>
              <a:rPr lang="en-US" sz="1200" dirty="0">
                <a:latin typeface="DesySans Office" panose="020B0503040000020003" pitchFamily="34" charset="0"/>
              </a:rPr>
              <a:t>Close to RF system / timing system </a:t>
            </a:r>
          </a:p>
          <a:p>
            <a:pPr lvl="1"/>
            <a:r>
              <a:rPr lang="en-US" sz="1200" dirty="0">
                <a:latin typeface="DesySans Office" panose="020B0503040000020003" pitchFamily="34" charset="0"/>
              </a:rPr>
              <a:t>Short path from GLO to LOC in experimental halls</a:t>
            </a:r>
          </a:p>
          <a:p>
            <a:r>
              <a:rPr lang="en-US" sz="1400" b="1" dirty="0">
                <a:latin typeface="DesySans Office" panose="020B0503040000020003" pitchFamily="34" charset="0"/>
              </a:rPr>
              <a:t>15 distributed local sections (LOC)</a:t>
            </a:r>
          </a:p>
          <a:p>
            <a:pPr lvl="1"/>
            <a:r>
              <a:rPr lang="en-US" sz="1200" dirty="0">
                <a:latin typeface="DesySans Office" panose="020B0503040000020003" pitchFamily="34" charset="0"/>
              </a:rPr>
              <a:t>BPM collector</a:t>
            </a:r>
          </a:p>
          <a:p>
            <a:pPr lvl="1"/>
            <a:r>
              <a:rPr lang="en-US" sz="1200" dirty="0">
                <a:latin typeface="DesySans Office" panose="020B0503040000020003" pitchFamily="34" charset="0"/>
              </a:rPr>
              <a:t>Transmitter to power supplies</a:t>
            </a:r>
          </a:p>
          <a:p>
            <a:r>
              <a:rPr lang="en-US" sz="1400" b="1" dirty="0">
                <a:latin typeface="DesySans Office" panose="020B0503040000020003" pitchFamily="34" charset="0"/>
              </a:rPr>
              <a:t>Optical fiber communication links</a:t>
            </a:r>
          </a:p>
          <a:p>
            <a:pPr lvl="1"/>
            <a:r>
              <a:rPr lang="en-US" sz="1200" dirty="0">
                <a:latin typeface="DesySans Office" panose="020B0503040000020003" pitchFamily="34" charset="0"/>
              </a:rPr>
              <a:t>Global to all local systems </a:t>
            </a:r>
            <a:r>
              <a:rPr lang="en-US" sz="1200" dirty="0">
                <a:latin typeface="DesySans Office" panose="020B0503040000020003" pitchFamily="34" charset="0"/>
                <a:sym typeface="Wingdings" panose="05000000000000000000" pitchFamily="2" charset="2"/>
              </a:rPr>
              <a:t> classical regulation</a:t>
            </a:r>
            <a:endParaRPr lang="en-US" sz="1200" dirty="0">
              <a:latin typeface="DesySans Office" panose="020B0503040000020003" pitchFamily="34" charset="0"/>
            </a:endParaRPr>
          </a:p>
          <a:p>
            <a:pPr lvl="1"/>
            <a:r>
              <a:rPr lang="en-US" sz="1200" dirty="0">
                <a:latin typeface="DesySans Office" panose="020B0503040000020003" pitchFamily="34" charset="0"/>
              </a:rPr>
              <a:t>Local to local system </a:t>
            </a:r>
          </a:p>
          <a:p>
            <a:pPr lvl="2"/>
            <a:r>
              <a:rPr lang="en-US" sz="1200" dirty="0">
                <a:latin typeface="DesySans Office" panose="020B0503040000020003" pitchFamily="34" charset="0"/>
              </a:rPr>
              <a:t>For local control scheme integrating experiments</a:t>
            </a:r>
          </a:p>
          <a:p>
            <a:pPr lvl="2"/>
            <a:r>
              <a:rPr lang="en-US" sz="1200" i="1" dirty="0">
                <a:latin typeface="DesySans Office" panose="020B0503040000020003" pitchFamily="34" charset="0"/>
              </a:rPr>
              <a:t>Redundant system mode as future upgrade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39B3F35-E35E-449F-ACDA-E06BA1B85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62" y="4869160"/>
            <a:ext cx="1782375" cy="127656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99B7693-02C2-4BD6-A435-C0E30ABFDC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3"/>
          <a:stretch/>
        </p:blipFill>
        <p:spPr>
          <a:xfrm>
            <a:off x="2447737" y="5028077"/>
            <a:ext cx="3163149" cy="148031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6918F8E-636A-4277-BB48-1E51E396D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23AF603F-E749-45FE-A302-C8A549B9415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38" y="1406525"/>
            <a:ext cx="5512375" cy="50101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BA132FC-4D2A-4000-8C6D-43C4E43FB372}"/>
              </a:ext>
            </a:extLst>
          </p:cNvPr>
          <p:cNvSpPr txBox="1"/>
          <p:nvPr/>
        </p:nvSpPr>
        <p:spPr>
          <a:xfrm>
            <a:off x="4799856" y="47667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Ring: 	2.3km, 789 BPMs, 560 fast correctors, FOFB: 	10% (5%, 3%) beam stability, DC to 1kHz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F925FA-F1CF-4F1B-AF70-E29F23747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072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DB782-70EB-4BFB-A976-E1529225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Conclusion &amp; Outlook</a:t>
            </a:r>
            <a:endParaRPr lang="en-US" dirty="0"/>
          </a:p>
        </p:txBody>
      </p:sp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A75C0D97-E3DB-49A4-9A26-4657BCDDE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(few) derived for (most) PIV systems</a:t>
            </a:r>
          </a:p>
          <a:p>
            <a:r>
              <a:rPr lang="en-US" dirty="0"/>
              <a:t>Simulations of fast/slow corrector magnet, vacuum chamber by TEMF</a:t>
            </a:r>
          </a:p>
          <a:p>
            <a:r>
              <a:rPr lang="en-US" dirty="0"/>
              <a:t>BPM noise characteristics measured at PETRA III</a:t>
            </a:r>
          </a:p>
          <a:p>
            <a:pPr lvl="1"/>
            <a:r>
              <a:rPr lang="en-US" i="1" dirty="0"/>
              <a:t>Partly open for charge/bunch pattern/ … variations</a:t>
            </a:r>
          </a:p>
          <a:p>
            <a:r>
              <a:rPr lang="en-US" dirty="0"/>
              <a:t>Disturbance spectra of PETRA III for PIV simulations</a:t>
            </a:r>
          </a:p>
          <a:p>
            <a:r>
              <a:rPr lang="en-US" dirty="0"/>
              <a:t>Fractional order modelling of laminations and effect to feedback regulation with adapted PI settings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Observed larger convergence time for reference tracking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006869-29B2-4D6B-BB1E-9BB8F9F3D2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CEC9FB-8167-4949-9208-8A47E920031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Outlook</a:t>
            </a:r>
          </a:p>
          <a:p>
            <a:r>
              <a:rPr lang="en-US" dirty="0"/>
              <a:t>Next</a:t>
            </a:r>
            <a:r>
              <a:rPr lang="de-DE" dirty="0"/>
              <a:t>: Validation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prototype</a:t>
            </a:r>
            <a:r>
              <a:rPr lang="en-US" dirty="0"/>
              <a:t> corrector on magnet test bench</a:t>
            </a:r>
          </a:p>
          <a:p>
            <a:r>
              <a:rPr lang="en-US" dirty="0"/>
              <a:t>MIMO simulations with disturbance models</a:t>
            </a:r>
          </a:p>
          <a:p>
            <a:pPr lvl="1"/>
            <a:r>
              <a:rPr lang="en-US" dirty="0"/>
              <a:t>Coherence length, PSD, girder transfer characteristic…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C2ABA7E-956D-4F06-92A8-E8EE8CCB1C7E}"/>
              </a:ext>
            </a:extLst>
          </p:cNvPr>
          <p:cNvSpPr txBox="1"/>
          <p:nvPr/>
        </p:nvSpPr>
        <p:spPr>
          <a:xfrm rot="579793">
            <a:off x="7077399" y="4658983"/>
            <a:ext cx="44230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err="1">
                <a:solidFill>
                  <a:schemeClr val="accent1"/>
                </a:solidFill>
              </a:rPr>
              <a:t>Thank</a:t>
            </a:r>
            <a:r>
              <a:rPr lang="de-DE" sz="6600" b="1" dirty="0">
                <a:solidFill>
                  <a:schemeClr val="accent1"/>
                </a:solidFill>
              </a:rPr>
              <a:t> </a:t>
            </a:r>
            <a:r>
              <a:rPr lang="de-DE" sz="6600" b="1" dirty="0" err="1">
                <a:solidFill>
                  <a:schemeClr val="accent1"/>
                </a:solidFill>
              </a:rPr>
              <a:t>you</a:t>
            </a:r>
            <a:endParaRPr lang="en-US" sz="6600" b="1" dirty="0" err="1">
              <a:solidFill>
                <a:schemeClr val="accent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F167B7-E36A-4573-BD76-4E932281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30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Sven Pfeiffer</a:t>
            </a:r>
          </a:p>
          <a:p>
            <a:r>
              <a:rPr lang="de-DE" dirty="0"/>
              <a:t>DESY - MSK</a:t>
            </a:r>
          </a:p>
          <a:p>
            <a:r>
              <a:rPr lang="de-DE" dirty="0"/>
              <a:t>sven.pfeiffer@desy.de</a:t>
            </a:r>
          </a:p>
          <a:p>
            <a:r>
              <a:rPr lang="de-DE" dirty="0"/>
              <a:t>+49 40 8998 2744</a:t>
            </a:r>
          </a:p>
        </p:txBody>
      </p:sp>
    </p:spTree>
    <p:extLst>
      <p:ext uri="{BB962C8B-B14F-4D97-AF65-F5344CB8AC3E}">
        <p14:creationId xmlns:p14="http://schemas.microsoft.com/office/powerpoint/2010/main" val="138764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F2C9D98-30C4-49FF-834D-D14C0EE1B0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FOFB System Design </a:t>
            </a:r>
          </a:p>
        </p:txBody>
      </p:sp>
    </p:spTree>
    <p:extLst>
      <p:ext uri="{BB962C8B-B14F-4D97-AF65-F5344CB8AC3E}">
        <p14:creationId xmlns:p14="http://schemas.microsoft.com/office/powerpoint/2010/main" val="243395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nhaltsplatzhalter 16">
            <a:extLst>
              <a:ext uri="{FF2B5EF4-FFF2-40B4-BE49-F238E27FC236}">
                <a16:creationId xmlns:a16="http://schemas.microsoft.com/office/drawing/2014/main" id="{14AEF219-ACB3-44B9-B810-2B7614251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38" y="1406525"/>
            <a:ext cx="5512375" cy="501015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B342E0F-3733-49EF-8103-E953E49A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FOFB system: a cross-directional problem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D12B04A-FDEF-4B07-B7D9-681CB2C25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5111949" cy="5010249"/>
          </a:xfrm>
        </p:spPr>
        <p:txBody>
          <a:bodyPr/>
          <a:lstStyle/>
          <a:p>
            <a:r>
              <a:rPr lang="en-US" dirty="0">
                <a:latin typeface="DesySans Office" panose="020B0503040000020003" pitchFamily="34" charset="0"/>
              </a:rPr>
              <a:t>The goal is to maintain the beam position </a:t>
            </a:r>
            <a:r>
              <a:rPr lang="en-US" b="1" dirty="0">
                <a:latin typeface="DesySans Office" panose="020B0503040000020003" pitchFamily="34" charset="0"/>
              </a:rPr>
              <a:t>throughout the ring → </a:t>
            </a:r>
            <a:r>
              <a:rPr lang="en-US" dirty="0">
                <a:latin typeface="DesySans Office" panose="020B0503040000020003" pitchFamily="34" charset="0"/>
              </a:rPr>
              <a:t>Spatial domain</a:t>
            </a:r>
            <a:r>
              <a:rPr lang="en-US" b="1" dirty="0">
                <a:latin typeface="DesySans Office" panose="020B0503040000020003" pitchFamily="34" charset="0"/>
              </a:rPr>
              <a:t> </a:t>
            </a:r>
          </a:p>
          <a:p>
            <a:r>
              <a:rPr lang="en-US" b="1" dirty="0">
                <a:latin typeface="DesySans Office" panose="020B0503040000020003" pitchFamily="34" charset="0"/>
              </a:rPr>
              <a:t>Over time  → </a:t>
            </a:r>
            <a:r>
              <a:rPr lang="en-US" dirty="0">
                <a:latin typeface="DesySans Office" panose="020B0503040000020003" pitchFamily="34" charset="0"/>
              </a:rPr>
              <a:t>Temporal domain</a:t>
            </a:r>
          </a:p>
          <a:p>
            <a:endParaRPr lang="en-US" b="1" dirty="0">
              <a:latin typeface="DesySans Office" panose="020B0503040000020003" pitchFamily="34" charset="0"/>
            </a:endParaRPr>
          </a:p>
          <a:p>
            <a:endParaRPr lang="en-US" b="1" dirty="0">
              <a:latin typeface="DesySans Office" panose="020B0503040000020003" pitchFamily="34" charset="0"/>
            </a:endParaRPr>
          </a:p>
          <a:p>
            <a:endParaRPr lang="en-US" b="1" dirty="0">
              <a:latin typeface="DesySans Office" panose="020B0503040000020003" pitchFamily="34" charset="0"/>
            </a:endParaRPr>
          </a:p>
          <a:p>
            <a:r>
              <a:rPr lang="en-US" dirty="0">
                <a:latin typeface="DesySans Office" panose="020B0503040000020003" pitchFamily="34" charset="0"/>
              </a:rPr>
              <a:t>All corrector channels should have identical temporal response</a:t>
            </a:r>
          </a:p>
          <a:p>
            <a:endParaRPr lang="en-US" dirty="0">
              <a:latin typeface="DesySans Office" panose="020B0503040000020003" pitchFamily="34" charset="0"/>
            </a:endParaRPr>
          </a:p>
          <a:p>
            <a:endParaRPr lang="en-US" b="1" dirty="0">
              <a:latin typeface="DesySans Office" panose="020B0503040000020003" pitchFamily="34" charset="0"/>
            </a:endParaRPr>
          </a:p>
          <a:p>
            <a:endParaRPr lang="en-US" sz="100" b="1" dirty="0">
              <a:latin typeface="DesySans Office" panose="020B0503040000020003" pitchFamily="34" charset="0"/>
            </a:endParaRPr>
          </a:p>
          <a:p>
            <a:pPr marL="3200400" lvl="7" indent="0">
              <a:buNone/>
            </a:pPr>
            <a:r>
              <a:rPr lang="en-US" dirty="0"/>
              <a:t>			</a:t>
            </a:r>
          </a:p>
          <a:p>
            <a:endParaRPr lang="en-US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BD4D0B5-45C2-45AE-9E94-E3C1E2384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A two dimensional control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5EA612-D3B2-4A50-B962-A5675F323820}"/>
                  </a:ext>
                </a:extLst>
              </p:cNvPr>
              <p:cNvSpPr/>
              <p:nvPr/>
            </p:nvSpPr>
            <p:spPr>
              <a:xfrm>
                <a:off x="1055440" y="2492896"/>
                <a:ext cx="3580724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1400" dirty="0"/>
                  <a:t>G(s)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1400" dirty="0" err="1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5EA612-D3B2-4A50-B962-A5675F323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2492896"/>
                <a:ext cx="3580724" cy="785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1C0FF3C-223E-4C84-9C0F-7162EAFCFC02}"/>
              </a:ext>
            </a:extLst>
          </p:cNvPr>
          <p:cNvSpPr/>
          <p:nvPr/>
        </p:nvSpPr>
        <p:spPr>
          <a:xfrm>
            <a:off x="698476" y="4725144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G(s) </a:t>
            </a:r>
            <a:r>
              <a:rPr lang="en-US" dirty="0"/>
              <a:t>= </a:t>
            </a:r>
            <a:r>
              <a:rPr lang="en-US" i="1" dirty="0"/>
              <a:t>G(s)</a:t>
            </a:r>
            <a:r>
              <a:rPr lang="en-US" b="1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5B30526-4539-48C9-B86F-FBF6C2755757}"/>
                  </a:ext>
                </a:extLst>
              </p:cNvPr>
              <p:cNvSpPr/>
              <p:nvPr/>
            </p:nvSpPr>
            <p:spPr>
              <a:xfrm>
                <a:off x="3030463" y="4725144"/>
                <a:ext cx="1624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C(s) </a:t>
                </a:r>
                <a:r>
                  <a:rPr lang="en-US" dirty="0"/>
                  <a:t>= </a:t>
                </a:r>
                <a:r>
                  <a:rPr lang="en-US" i="1" dirty="0"/>
                  <a:t>C(s)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5B30526-4539-48C9-B86F-FBF6C2755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463" y="4725144"/>
                <a:ext cx="1624099" cy="369332"/>
              </a:xfrm>
              <a:prstGeom prst="rect">
                <a:avLst/>
              </a:prstGeom>
              <a:blipFill>
                <a:blip r:embed="rId5"/>
                <a:stretch>
                  <a:fillRect l="-299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6EC052-2931-4615-98D6-BB5090FBE458}"/>
                  </a:ext>
                </a:extLst>
              </p:cNvPr>
              <p:cNvSpPr txBox="1"/>
              <p:nvPr/>
            </p:nvSpPr>
            <p:spPr>
              <a:xfrm>
                <a:off x="1676888" y="3356992"/>
                <a:ext cx="3266984" cy="427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−|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)|)</m:t>
                      </m:r>
                    </m:oMath>
                  </m:oMathPara>
                </a14:m>
                <a:endParaRPr lang="en-US" sz="1200" dirty="0" err="1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6EC052-2931-4615-98D6-BB5090FBE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88" y="3356992"/>
                <a:ext cx="3266984" cy="427553"/>
              </a:xfrm>
              <a:prstGeom prst="rect">
                <a:avLst/>
              </a:prstGeom>
              <a:blipFill>
                <a:blip r:embed="rId6"/>
                <a:stretch>
                  <a:fillRect r="-111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172CE139-A377-41E9-84E5-397AF6EB53A6}"/>
              </a:ext>
            </a:extLst>
          </p:cNvPr>
          <p:cNvSpPr txBox="1"/>
          <p:nvPr/>
        </p:nvSpPr>
        <p:spPr>
          <a:xfrm>
            <a:off x="983432" y="342096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with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88AFF0-57AC-44C1-AFC8-015F0C081017}"/>
              </a:ext>
            </a:extLst>
          </p:cNvPr>
          <p:cNvSpPr txBox="1"/>
          <p:nvPr/>
        </p:nvSpPr>
        <p:spPr>
          <a:xfrm>
            <a:off x="739890" y="5440571"/>
            <a:ext cx="49594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 step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Dynamical system at 1 location with all TFs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i="1" dirty="0" err="1">
                <a:solidFill>
                  <a:schemeClr val="accent1"/>
                </a:solidFill>
              </a:rPr>
              <a:t>Worst</a:t>
            </a:r>
            <a:r>
              <a:rPr lang="de-DE" sz="1600" i="1" dirty="0">
                <a:solidFill>
                  <a:schemeClr val="accent1"/>
                </a:solidFill>
              </a:rPr>
              <a:t> </a:t>
            </a:r>
            <a:r>
              <a:rPr lang="de-DE" sz="1600" i="1" dirty="0" err="1">
                <a:solidFill>
                  <a:schemeClr val="accent1"/>
                </a:solidFill>
              </a:rPr>
              <a:t>case</a:t>
            </a:r>
            <a:r>
              <a:rPr lang="de-DE" sz="1600" i="1" dirty="0">
                <a:solidFill>
                  <a:schemeClr val="accent1"/>
                </a:solidFill>
              </a:rPr>
              <a:t> </a:t>
            </a:r>
            <a:r>
              <a:rPr lang="de-DE" sz="1600" i="1" dirty="0" err="1">
                <a:solidFill>
                  <a:schemeClr val="accent1"/>
                </a:solidFill>
              </a:rPr>
              <a:t>scenario</a:t>
            </a:r>
            <a:r>
              <a:rPr lang="de-DE" sz="1600" i="1" dirty="0">
                <a:solidFill>
                  <a:schemeClr val="accent1"/>
                </a:solidFill>
              </a:rPr>
              <a:t> </a:t>
            </a:r>
            <a:r>
              <a:rPr lang="de-DE" sz="1600" i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de-DE" sz="1600" i="1" dirty="0">
                <a:solidFill>
                  <a:schemeClr val="accent1"/>
                </a:solidFill>
              </a:rPr>
              <a:t> </a:t>
            </a:r>
            <a:r>
              <a:rPr lang="de-DE" sz="1600" i="1" dirty="0" err="1">
                <a:solidFill>
                  <a:schemeClr val="accent1"/>
                </a:solidFill>
              </a:rPr>
              <a:t>best</a:t>
            </a:r>
            <a:r>
              <a:rPr lang="de-DE" sz="1600" i="1" dirty="0">
                <a:solidFill>
                  <a:schemeClr val="accent1"/>
                </a:solidFill>
              </a:rPr>
              <a:t> </a:t>
            </a:r>
            <a:r>
              <a:rPr lang="de-DE" sz="1600" i="1" dirty="0" err="1">
                <a:solidFill>
                  <a:schemeClr val="accent1"/>
                </a:solidFill>
              </a:rPr>
              <a:t>case</a:t>
            </a:r>
            <a:r>
              <a:rPr lang="de-DE" sz="1600" i="1" dirty="0">
                <a:solidFill>
                  <a:schemeClr val="accent1"/>
                </a:solidFill>
              </a:rPr>
              <a:t> </a:t>
            </a:r>
            <a:r>
              <a:rPr lang="de-DE" sz="1600" i="1" dirty="0" err="1">
                <a:solidFill>
                  <a:schemeClr val="accent1"/>
                </a:solidFill>
              </a:rPr>
              <a:t>for</a:t>
            </a:r>
            <a:r>
              <a:rPr lang="de-DE" sz="1600" i="1" dirty="0">
                <a:solidFill>
                  <a:schemeClr val="accent1"/>
                </a:solidFill>
              </a:rPr>
              <a:t> MIMO</a:t>
            </a:r>
            <a:endParaRPr lang="en-US" sz="1600" i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/>
              <a:t>Spatial (MIMO) system with main dynamics</a:t>
            </a:r>
          </a:p>
          <a:p>
            <a:endParaRPr lang="en-US" sz="1600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129292D-551D-4939-94DF-6A7E0FC12267}"/>
              </a:ext>
            </a:extLst>
          </p:cNvPr>
          <p:cNvCxnSpPr/>
          <p:nvPr/>
        </p:nvCxnSpPr>
        <p:spPr>
          <a:xfrm>
            <a:off x="2346790" y="4909810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81A37-9EFF-4394-8825-E2443BC9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65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40E7A3A0-FDF8-4DF8-ADB2-C7C15D577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211483"/>
            <a:ext cx="9047893" cy="52418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04B12E1-CADD-41D1-9534-A3D574F5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FOFB system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A8A2D5-F473-4517-AA87-374F26F91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406427"/>
            <a:ext cx="2663675" cy="5010249"/>
          </a:xfrm>
        </p:spPr>
        <p:txBody>
          <a:bodyPr/>
          <a:lstStyle/>
          <a:p>
            <a:r>
              <a:rPr lang="en-US" sz="1600" dirty="0"/>
              <a:t>Subsystems based on PETRA IV design </a:t>
            </a:r>
          </a:p>
          <a:p>
            <a:r>
              <a:rPr lang="en-US" sz="1600" dirty="0"/>
              <a:t>Disturbance spectra approximated with measurement at  PIII </a:t>
            </a:r>
          </a:p>
          <a:p>
            <a:endParaRPr lang="en-US" sz="1600" dirty="0"/>
          </a:p>
          <a:p>
            <a:r>
              <a:rPr lang="en-US" sz="1600" dirty="0"/>
              <a:t>PI controller optimized for 1kHz disturbance rejection</a:t>
            </a:r>
          </a:p>
          <a:p>
            <a:endParaRPr lang="en-US" sz="1600" dirty="0"/>
          </a:p>
          <a:p>
            <a:r>
              <a:rPr lang="en-US" sz="1600" dirty="0"/>
              <a:t>Sensitivity function for disturbance rejection</a:t>
            </a:r>
          </a:p>
          <a:p>
            <a:r>
              <a:rPr lang="en-US" sz="1600" dirty="0"/>
              <a:t>Complementary S for reference tracking</a:t>
            </a:r>
          </a:p>
          <a:p>
            <a:endParaRPr lang="en-US" sz="16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14E41E-B676-4B2A-A5E6-46656A1D4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SISO simulation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238C8B-EF9D-49A8-B07C-A57BD2593ABD}"/>
              </a:ext>
            </a:extLst>
          </p:cNvPr>
          <p:cNvSpPr txBox="1"/>
          <p:nvPr/>
        </p:nvSpPr>
        <p:spPr>
          <a:xfrm>
            <a:off x="5317272" y="2564904"/>
            <a:ext cx="70672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1Hz for 23mH</a:t>
            </a:r>
          </a:p>
          <a:p>
            <a:pPr algn="ctr"/>
            <a:endParaRPr lang="en-US" sz="1050" dirty="0" err="1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E911AD6-A394-4851-9D5B-2584665EAE74}"/>
              </a:ext>
            </a:extLst>
          </p:cNvPr>
          <p:cNvSpPr txBox="1"/>
          <p:nvPr/>
        </p:nvSpPr>
        <p:spPr>
          <a:xfrm>
            <a:off x="6189678" y="2744821"/>
            <a:ext cx="914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60kHz</a:t>
            </a:r>
            <a:endParaRPr lang="en-US" sz="105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02DDABF-E385-4D65-A38D-64909A6B1695}"/>
              </a:ext>
            </a:extLst>
          </p:cNvPr>
          <p:cNvSpPr txBox="1"/>
          <p:nvPr/>
        </p:nvSpPr>
        <p:spPr>
          <a:xfrm>
            <a:off x="7197790" y="2762388"/>
            <a:ext cx="914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7kHz</a:t>
            </a:r>
            <a:endParaRPr lang="en-US" sz="10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0B5C688-CE51-4AFA-BD33-36A85A1F8C2A}"/>
              </a:ext>
            </a:extLst>
          </p:cNvPr>
          <p:cNvSpPr txBox="1"/>
          <p:nvPr/>
        </p:nvSpPr>
        <p:spPr>
          <a:xfrm>
            <a:off x="4151784" y="3861048"/>
            <a:ext cx="625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30kHz</a:t>
            </a:r>
            <a:endParaRPr lang="en-US" sz="105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38CEE1E-3EBE-44FF-94F6-482E303DAB94}"/>
              </a:ext>
            </a:extLst>
          </p:cNvPr>
          <p:cNvSpPr txBox="1"/>
          <p:nvPr/>
        </p:nvSpPr>
        <p:spPr>
          <a:xfrm>
            <a:off x="4141173" y="2765047"/>
            <a:ext cx="62589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1.5us</a:t>
            </a:r>
          </a:p>
          <a:p>
            <a:pPr algn="ctr"/>
            <a:endParaRPr lang="en-US" sz="1050" dirty="0" err="1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EA45BB3-FD61-4269-8F19-E5C3C15B19CC}"/>
              </a:ext>
            </a:extLst>
          </p:cNvPr>
          <p:cNvSpPr txBox="1"/>
          <p:nvPr/>
        </p:nvSpPr>
        <p:spPr>
          <a:xfrm>
            <a:off x="4087082" y="4394659"/>
            <a:ext cx="625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15us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951E9EB-37E2-4E2D-BE8B-54B1FE6CD742}"/>
              </a:ext>
            </a:extLst>
          </p:cNvPr>
          <p:cNvSpPr txBox="1"/>
          <p:nvPr/>
        </p:nvSpPr>
        <p:spPr>
          <a:xfrm>
            <a:off x="8386434" y="5130043"/>
            <a:ext cx="62589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7.5us</a:t>
            </a:r>
          </a:p>
          <a:p>
            <a:pPr algn="ctr"/>
            <a:endParaRPr lang="en-US" sz="1050" dirty="0" err="1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C23B06B-9387-49A6-93B8-BC21BADB996A}"/>
              </a:ext>
            </a:extLst>
          </p:cNvPr>
          <p:cNvSpPr txBox="1"/>
          <p:nvPr/>
        </p:nvSpPr>
        <p:spPr>
          <a:xfrm>
            <a:off x="6865058" y="5013176"/>
            <a:ext cx="62589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20.4us</a:t>
            </a:r>
          </a:p>
          <a:p>
            <a:pPr algn="ctr"/>
            <a:endParaRPr lang="en-US" sz="1050" dirty="0" err="1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BE90784-38E2-4B11-A069-284FFF7E04DB}"/>
              </a:ext>
            </a:extLst>
          </p:cNvPr>
          <p:cNvSpPr txBox="1"/>
          <p:nvPr/>
        </p:nvSpPr>
        <p:spPr>
          <a:xfrm>
            <a:off x="10438662" y="5121188"/>
            <a:ext cx="625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23.1us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E22287B-F720-4068-83C1-418114D6B8B5}"/>
              </a:ext>
            </a:extLst>
          </p:cNvPr>
          <p:cNvSpPr txBox="1"/>
          <p:nvPr/>
        </p:nvSpPr>
        <p:spPr>
          <a:xfrm>
            <a:off x="10654686" y="4643554"/>
            <a:ext cx="625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65kHz</a:t>
            </a:r>
            <a:endParaRPr lang="en-US" sz="105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7447DED-8FBE-41DB-BAB3-A3308BEAC05B}"/>
              </a:ext>
            </a:extLst>
          </p:cNvPr>
          <p:cNvSpPr txBox="1"/>
          <p:nvPr/>
        </p:nvSpPr>
        <p:spPr>
          <a:xfrm>
            <a:off x="8464618" y="2780928"/>
            <a:ext cx="1015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0.167mm/A</a:t>
            </a:r>
            <a:endParaRPr lang="en-US" sz="105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784D0A1-6C27-48F2-AEDE-60C247BC9AAD}"/>
              </a:ext>
            </a:extLst>
          </p:cNvPr>
          <p:cNvSpPr txBox="1"/>
          <p:nvPr/>
        </p:nvSpPr>
        <p:spPr>
          <a:xfrm>
            <a:off x="9502558" y="5337212"/>
            <a:ext cx="6258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zoh</a:t>
            </a:r>
            <a:endParaRPr lang="en-US" sz="105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AF9FB06-3D2D-416E-B959-9C87ED536526}"/>
              </a:ext>
            </a:extLst>
          </p:cNvPr>
          <p:cNvSpPr txBox="1"/>
          <p:nvPr/>
        </p:nvSpPr>
        <p:spPr>
          <a:xfrm>
            <a:off x="10812524" y="5255622"/>
            <a:ext cx="1035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40 &amp; 50kHz</a:t>
            </a:r>
            <a:endParaRPr lang="en-US" sz="10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C22887E-07A8-4572-A4EF-407C15C2DC91}"/>
              </a:ext>
            </a:extLst>
          </p:cNvPr>
          <p:cNvSpPr txBox="1"/>
          <p:nvPr/>
        </p:nvSpPr>
        <p:spPr>
          <a:xfrm>
            <a:off x="5231904" y="5898758"/>
            <a:ext cx="425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</a:t>
            </a:r>
            <a:r>
              <a:rPr lang="en-US" sz="1600" baseline="-25000" dirty="0"/>
              <a:t>SP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145393A-4167-4AEC-99B3-70B186481F63}"/>
              </a:ext>
            </a:extLst>
          </p:cNvPr>
          <p:cNvSpPr txBox="1"/>
          <p:nvPr/>
        </p:nvSpPr>
        <p:spPr>
          <a:xfrm>
            <a:off x="3314484" y="5358698"/>
            <a:ext cx="50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</a:t>
            </a:r>
            <a:r>
              <a:rPr lang="en-US" sz="1600" baseline="-25000" dirty="0"/>
              <a:t>SP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0454A9B-231D-4BAF-A712-52952D26D5D5}"/>
              </a:ext>
            </a:extLst>
          </p:cNvPr>
          <p:cNvSpPr txBox="1"/>
          <p:nvPr/>
        </p:nvSpPr>
        <p:spPr>
          <a:xfrm>
            <a:off x="3371436" y="3212976"/>
            <a:ext cx="420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</a:t>
            </a:r>
            <a:r>
              <a:rPr lang="en-US" sz="1600" baseline="-25000" dirty="0"/>
              <a:t>D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5CB23D7-EF91-48DB-9CE6-89A3C50A96C0}"/>
              </a:ext>
            </a:extLst>
          </p:cNvPr>
          <p:cNvSpPr txBox="1"/>
          <p:nvPr/>
        </p:nvSpPr>
        <p:spPr>
          <a:xfrm>
            <a:off x="5970264" y="3414482"/>
            <a:ext cx="34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</a:t>
            </a:r>
            <a:r>
              <a:rPr lang="en-US" sz="1600" baseline="-25000" dirty="0"/>
              <a:t>D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89A4BBE-6906-4E7F-A8EE-95510FDEA2E9}"/>
              </a:ext>
            </a:extLst>
          </p:cNvPr>
          <p:cNvSpPr txBox="1"/>
          <p:nvPr/>
        </p:nvSpPr>
        <p:spPr>
          <a:xfrm>
            <a:off x="10272464" y="5795682"/>
            <a:ext cx="625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0.1um</a:t>
            </a:r>
            <a:endParaRPr lang="en-US" sz="105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032D33-5652-47D5-97B9-FFE295AD3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967" y="62002"/>
            <a:ext cx="4326201" cy="2581379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E171B41C-2EFE-483C-8099-A07BEE4602F6}"/>
              </a:ext>
            </a:extLst>
          </p:cNvPr>
          <p:cNvSpPr/>
          <p:nvPr/>
        </p:nvSpPr>
        <p:spPr>
          <a:xfrm>
            <a:off x="9120336" y="4465730"/>
            <a:ext cx="2880320" cy="1900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BPM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(noise)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92B8D89-940D-4ED6-9BCF-98A90F108E0A}"/>
              </a:ext>
            </a:extLst>
          </p:cNvPr>
          <p:cNvSpPr/>
          <p:nvPr/>
        </p:nvSpPr>
        <p:spPr>
          <a:xfrm>
            <a:off x="5591944" y="4941168"/>
            <a:ext cx="3456384" cy="1425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PI controller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E46C78D-8D53-46B7-93EE-429D253A044F}"/>
              </a:ext>
            </a:extLst>
          </p:cNvPr>
          <p:cNvSpPr/>
          <p:nvPr/>
        </p:nvSpPr>
        <p:spPr>
          <a:xfrm>
            <a:off x="3071664" y="3826104"/>
            <a:ext cx="2473387" cy="25403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Magnet Power Supply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(PWM as noise)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2F6BF1F-E825-4AD3-9216-5A1867A140D6}"/>
              </a:ext>
            </a:extLst>
          </p:cNvPr>
          <p:cNvSpPr/>
          <p:nvPr/>
        </p:nvSpPr>
        <p:spPr>
          <a:xfrm>
            <a:off x="3071664" y="2645463"/>
            <a:ext cx="6241919" cy="1143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Plant: </a:t>
            </a:r>
            <a:r>
              <a:rPr lang="en-US" sz="1600" b="1" dirty="0">
                <a:solidFill>
                  <a:schemeClr val="tx1"/>
                </a:solidFill>
              </a:rPr>
              <a:t>Magnet, vacuum chamber</a:t>
            </a:r>
            <a:r>
              <a:rPr lang="en-US" sz="1600" dirty="0">
                <a:solidFill>
                  <a:schemeClr val="tx1"/>
                </a:solidFill>
              </a:rPr>
              <a:t> and ORM element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8E9F6BF-1352-4108-80C7-EFD51E79A0ED}"/>
              </a:ext>
            </a:extLst>
          </p:cNvPr>
          <p:cNvSpPr/>
          <p:nvPr/>
        </p:nvSpPr>
        <p:spPr>
          <a:xfrm>
            <a:off x="9336360" y="2384108"/>
            <a:ext cx="2511464" cy="20223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4A281D9A-02EC-4558-BFEB-4B49F6E16929}"/>
              </a:ext>
            </a:extLst>
          </p:cNvPr>
          <p:cNvCxnSpPr>
            <a:cxnSpLocks/>
          </p:cNvCxnSpPr>
          <p:nvPr/>
        </p:nvCxnSpPr>
        <p:spPr>
          <a:xfrm flipV="1">
            <a:off x="4368357" y="3551530"/>
            <a:ext cx="0" cy="42319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64E86DA0-A398-4C30-BBD0-5813C9BCB225}"/>
              </a:ext>
            </a:extLst>
          </p:cNvPr>
          <p:cNvCxnSpPr>
            <a:cxnSpLocks/>
          </p:cNvCxnSpPr>
          <p:nvPr/>
        </p:nvCxnSpPr>
        <p:spPr>
          <a:xfrm flipV="1">
            <a:off x="9016849" y="3234927"/>
            <a:ext cx="1183607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DBA230FA-85E3-4DDA-AD9F-1F428C250EE5}"/>
              </a:ext>
            </a:extLst>
          </p:cNvPr>
          <p:cNvCxnSpPr>
            <a:cxnSpLocks/>
          </p:cNvCxnSpPr>
          <p:nvPr/>
        </p:nvCxnSpPr>
        <p:spPr>
          <a:xfrm>
            <a:off x="10272464" y="3278374"/>
            <a:ext cx="0" cy="118735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EDC680D9-4C8B-422C-A27E-EDD9BB152FE2}"/>
              </a:ext>
            </a:extLst>
          </p:cNvPr>
          <p:cNvCxnSpPr>
            <a:cxnSpLocks/>
          </p:cNvCxnSpPr>
          <p:nvPr/>
        </p:nvCxnSpPr>
        <p:spPr>
          <a:xfrm>
            <a:off x="10272464" y="2564904"/>
            <a:ext cx="0" cy="55132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223680B9-D412-4E64-9B4E-092FA34E7D33}"/>
              </a:ext>
            </a:extLst>
          </p:cNvPr>
          <p:cNvCxnSpPr>
            <a:cxnSpLocks/>
          </p:cNvCxnSpPr>
          <p:nvPr/>
        </p:nvCxnSpPr>
        <p:spPr>
          <a:xfrm flipH="1" flipV="1">
            <a:off x="8903498" y="5697252"/>
            <a:ext cx="433675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D9A9AB21-1C80-411C-BF56-BC60F9D524C5}"/>
              </a:ext>
            </a:extLst>
          </p:cNvPr>
          <p:cNvCxnSpPr>
            <a:cxnSpLocks/>
          </p:cNvCxnSpPr>
          <p:nvPr/>
        </p:nvCxnSpPr>
        <p:spPr>
          <a:xfrm flipH="1" flipV="1">
            <a:off x="5328213" y="5693371"/>
            <a:ext cx="433675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18FC48EB-9C5E-4AED-9982-C1447EA9997A}"/>
              </a:ext>
            </a:extLst>
          </p:cNvPr>
          <p:cNvSpPr/>
          <p:nvPr/>
        </p:nvSpPr>
        <p:spPr>
          <a:xfrm>
            <a:off x="9264351" y="995613"/>
            <a:ext cx="2088231" cy="15692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Disturbance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(based on PIII)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CB93E17-1396-4A9F-8CD0-7CF2FCE79423}"/>
              </a:ext>
            </a:extLst>
          </p:cNvPr>
          <p:cNvSpPr/>
          <p:nvPr/>
        </p:nvSpPr>
        <p:spPr>
          <a:xfrm>
            <a:off x="10200456" y="3140968"/>
            <a:ext cx="157835" cy="15062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23C830-2BC8-4266-88BC-AFA0FB2CAD3F}"/>
              </a:ext>
            </a:extLst>
          </p:cNvPr>
          <p:cNvSpPr txBox="1"/>
          <p:nvPr/>
        </p:nvSpPr>
        <p:spPr>
          <a:xfrm>
            <a:off x="6293843" y="4242574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Loop delay ~ 75µs</a:t>
            </a:r>
          </a:p>
        </p:txBody>
      </p:sp>
      <p:sp>
        <p:nvSpPr>
          <p:cNvPr id="6" name="Pfeil: gebogen 5">
            <a:extLst>
              <a:ext uri="{FF2B5EF4-FFF2-40B4-BE49-F238E27FC236}">
                <a16:creationId xmlns:a16="http://schemas.microsoft.com/office/drawing/2014/main" id="{DDB6761F-542E-4743-8417-D20015A02607}"/>
              </a:ext>
            </a:extLst>
          </p:cNvPr>
          <p:cNvSpPr/>
          <p:nvPr/>
        </p:nvSpPr>
        <p:spPr>
          <a:xfrm>
            <a:off x="5928296" y="3304910"/>
            <a:ext cx="2575985" cy="2138097"/>
          </a:xfrm>
          <a:prstGeom prst="circularArrow">
            <a:avLst>
              <a:gd name="adj1" fmla="val 9765"/>
              <a:gd name="adj2" fmla="val 1142319"/>
              <a:gd name="adj3" fmla="val 20428851"/>
              <a:gd name="adj4" fmla="val 987448"/>
              <a:gd name="adj5" fmla="val 125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481DFE9C-5A4A-49FC-BB9B-84B6E2C45177}"/>
              </a:ext>
            </a:extLst>
          </p:cNvPr>
          <p:cNvCxnSpPr>
            <a:cxnSpLocks/>
          </p:cNvCxnSpPr>
          <p:nvPr/>
        </p:nvCxnSpPr>
        <p:spPr>
          <a:xfrm flipV="1">
            <a:off x="10375305" y="3234927"/>
            <a:ext cx="954869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10C7AB24-CC87-421A-8B5D-33043FD40745}"/>
              </a:ext>
            </a:extLst>
          </p:cNvPr>
          <p:cNvSpPr txBox="1"/>
          <p:nvPr/>
        </p:nvSpPr>
        <p:spPr>
          <a:xfrm>
            <a:off x="10454046" y="2649695"/>
            <a:ext cx="1737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Orbit in vacuum chamber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C743E43-DCA4-490A-83F9-5B6A83E02477}"/>
              </a:ext>
            </a:extLst>
          </p:cNvPr>
          <p:cNvCxnSpPr>
            <a:cxnSpLocks/>
          </p:cNvCxnSpPr>
          <p:nvPr/>
        </p:nvCxnSpPr>
        <p:spPr>
          <a:xfrm flipV="1">
            <a:off x="2927648" y="1160748"/>
            <a:ext cx="3000648" cy="24842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137CDFE-3A0B-455E-A06F-203F0FD8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01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6" grpId="0" animBg="1"/>
      <p:bldP spid="37" grpId="0" animBg="1"/>
      <p:bldP spid="38" grpId="0" animBg="1"/>
      <p:bldP spid="39" grpId="0" animBg="1"/>
      <p:bldP spid="40" grpId="0" animBg="1"/>
      <p:bldP spid="35" grpId="0" animBg="1"/>
      <p:bldP spid="55" grpId="0" animBg="1"/>
      <p:bldP spid="5" grpId="0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8FC4FC6-8951-49B0-A300-9E073056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PIV - FOFB system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10CD2A-0106-44EC-A2EB-9169AEB3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Dynamic transfer functions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Fast corrector magnet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G = 1/(R + </a:t>
            </a:r>
            <a:r>
              <a:rPr lang="en-US" dirty="0" err="1">
                <a:solidFill>
                  <a:schemeClr val="accent1"/>
                </a:solidFill>
              </a:rPr>
              <a:t>sL</a:t>
            </a:r>
            <a:r>
              <a:rPr lang="en-US" dirty="0">
                <a:solidFill>
                  <a:schemeClr val="accent1"/>
                </a:solidFill>
              </a:rPr>
              <a:t>) (~Hz BW) 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Lamination thickness (30kHz - fractional order)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Vacuum chamber (7kHz BW)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Magnet power supply 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Output filter (30kHz)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BPM electronics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Delays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Processing delay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Signal propagation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Communication (time between sending and receiving)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3892E6-2F41-42FC-BDEE-2BBC43E35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>
                <a:latin typeface="DesySans Office Cn Medium" panose="020B0706040000020003" pitchFamily="34" charset="0"/>
              </a:rPr>
              <a:t>Fast corrector magnet and vacuum chamber</a:t>
            </a:r>
            <a:endParaRPr lang="en-US" dirty="0">
              <a:latin typeface="DesySans Office Cn Medium" panose="020B0706040000020003" pitchFamily="34" charset="0"/>
            </a:endParaRPr>
          </a:p>
          <a:p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5EE81E-943D-46BA-A1AC-7C749902F1C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Noise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PS Quantization noise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Pulse width modulation of the magnet power supply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BPM electronic / sensor noise 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Disturbances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Incoherent: DC … kHz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Spatial disturbances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Coherent: &lt;1Hz (ocean waves)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Transition: 1…10Hz (traffic noise)</a:t>
            </a:r>
          </a:p>
          <a:p>
            <a:pPr marL="36195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A6550E00-72CE-4F82-B9B7-9730FADC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46286"/>
            <a:ext cx="3860416" cy="2706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D482F9E-1566-4F21-8F23-4B2AC75F7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3059981"/>
            <a:ext cx="2448272" cy="146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A5AC8FF-2556-4003-AE33-8D83345F7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502" y="4612928"/>
            <a:ext cx="2579106" cy="198442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FCDE8ADC-3E19-47F0-A9E3-853B46C334BA}"/>
              </a:ext>
            </a:extLst>
          </p:cNvPr>
          <p:cNvSpPr txBox="1"/>
          <p:nvPr/>
        </p:nvSpPr>
        <p:spPr>
          <a:xfrm>
            <a:off x="4079776" y="5093237"/>
            <a:ext cx="498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2 </a:t>
            </a:r>
            <a:r>
              <a:rPr lang="de-DE" sz="1600" b="1" dirty="0" err="1"/>
              <a:t>step</a:t>
            </a:r>
            <a:r>
              <a:rPr lang="de-DE" sz="1600" b="1" dirty="0"/>
              <a:t> </a:t>
            </a:r>
            <a:r>
              <a:rPr lang="de-DE" sz="1600" b="1" dirty="0" err="1"/>
              <a:t>procedure</a:t>
            </a:r>
            <a:endParaRPr lang="de-DE" sz="1600" b="1" dirty="0"/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Simulation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optimization</a:t>
            </a:r>
            <a:endParaRPr lang="de-DE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 err="1"/>
              <a:t>Started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Master </a:t>
            </a:r>
            <a:r>
              <a:rPr lang="de-DE" sz="1600" dirty="0" err="1"/>
              <a:t>thesis</a:t>
            </a:r>
            <a:r>
              <a:rPr lang="de-DE" sz="1600" dirty="0"/>
              <a:t>, </a:t>
            </a:r>
            <a:r>
              <a:rPr lang="de-DE" sz="1600" dirty="0" err="1"/>
              <a:t>now</a:t>
            </a:r>
            <a:r>
              <a:rPr lang="de-DE" sz="1600" dirty="0"/>
              <a:t> PhD </a:t>
            </a:r>
            <a:r>
              <a:rPr lang="de-DE" sz="1600" dirty="0" err="1"/>
              <a:t>thesis</a:t>
            </a:r>
            <a:endParaRPr lang="de-DE" sz="1600" dirty="0"/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Validation on </a:t>
            </a:r>
            <a:r>
              <a:rPr lang="de-DE" sz="1600" dirty="0" err="1"/>
              <a:t>test</a:t>
            </a:r>
            <a:r>
              <a:rPr lang="de-DE" sz="1600" dirty="0"/>
              <a:t> </a:t>
            </a:r>
            <a:r>
              <a:rPr lang="de-DE" sz="1600" dirty="0" err="1"/>
              <a:t>bench</a:t>
            </a:r>
            <a:endParaRPr lang="de-DE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 err="1"/>
              <a:t>Corrector</a:t>
            </a:r>
            <a:r>
              <a:rPr lang="de-DE" sz="1600" dirty="0"/>
              <a:t> </a:t>
            </a:r>
            <a:r>
              <a:rPr lang="de-DE" sz="1600" dirty="0" err="1"/>
              <a:t>magnet</a:t>
            </a:r>
            <a:r>
              <a:rPr lang="de-DE" sz="1600" dirty="0"/>
              <a:t> </a:t>
            </a:r>
            <a:r>
              <a:rPr lang="de-DE" sz="1600" dirty="0" err="1"/>
              <a:t>including</a:t>
            </a:r>
            <a:r>
              <a:rPr lang="de-DE" sz="1600" dirty="0"/>
              <a:t> VC (and </a:t>
            </a:r>
            <a:r>
              <a:rPr lang="de-DE" sz="1600" dirty="0" err="1"/>
              <a:t>quads</a:t>
            </a:r>
            <a:r>
              <a:rPr lang="de-DE" sz="1600" dirty="0"/>
              <a:t>)</a:t>
            </a:r>
            <a:endParaRPr lang="en-US" sz="1600" dirty="0" err="1"/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D899176C-999F-4B37-94B3-1C3DB0A83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120" y="116126"/>
            <a:ext cx="882365" cy="79259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30304E-6027-4C77-8E4B-5EA4830E421E}"/>
              </a:ext>
            </a:extLst>
          </p:cNvPr>
          <p:cNvSpPr txBox="1"/>
          <p:nvPr/>
        </p:nvSpPr>
        <p:spPr>
          <a:xfrm>
            <a:off x="5163440" y="56200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Institute for Accelerator Science and Electromagnetic Fields (TEMF)</a:t>
            </a:r>
          </a:p>
          <a:p>
            <a:endParaRPr lang="en-US" sz="1400" dirty="0" err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4C3B7B4-5036-4034-8149-9B4E733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692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F2D7F0F-5D3B-4015-A77B-B8AD24A45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4869160"/>
            <a:ext cx="4748840" cy="173725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8FC4FC6-8951-49B0-A300-9E073056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PIV - FOFB system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10CD2A-0106-44EC-A2EB-9169AEB3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Dynamic transfer functions</a:t>
            </a:r>
          </a:p>
          <a:p>
            <a:pPr lvl="1"/>
            <a:r>
              <a:rPr lang="en-US" dirty="0"/>
              <a:t>Fast corrector magnet</a:t>
            </a:r>
          </a:p>
          <a:p>
            <a:pPr lvl="2"/>
            <a:r>
              <a:rPr lang="en-US" dirty="0"/>
              <a:t>G = 1/(R + </a:t>
            </a:r>
            <a:r>
              <a:rPr lang="en-US" dirty="0" err="1"/>
              <a:t>sL</a:t>
            </a:r>
            <a:r>
              <a:rPr lang="en-US" dirty="0"/>
              <a:t>) (~Hz BW) </a:t>
            </a:r>
          </a:p>
          <a:p>
            <a:pPr lvl="2"/>
            <a:r>
              <a:rPr lang="en-US" dirty="0"/>
              <a:t>Lamination thickness (30kHz - fractional order)</a:t>
            </a:r>
          </a:p>
          <a:p>
            <a:pPr lvl="1"/>
            <a:r>
              <a:rPr lang="en-US" dirty="0"/>
              <a:t>Vacuum chamber (7kHz BW)</a:t>
            </a:r>
          </a:p>
          <a:p>
            <a:pPr lvl="1"/>
            <a:r>
              <a:rPr lang="en-US" dirty="0"/>
              <a:t>Magnet power supply </a:t>
            </a:r>
          </a:p>
          <a:p>
            <a:pPr lvl="2"/>
            <a:r>
              <a:rPr lang="en-US" dirty="0"/>
              <a:t>Output filter (30kHz)</a:t>
            </a:r>
          </a:p>
          <a:p>
            <a:pPr lvl="1"/>
            <a:r>
              <a:rPr lang="en-US" dirty="0"/>
              <a:t>BPM electronics</a:t>
            </a:r>
          </a:p>
          <a:p>
            <a:r>
              <a:rPr lang="en-US" b="1" dirty="0"/>
              <a:t>Delays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Processing delay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Signal propagation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Communication (time between sending and receiving)</a:t>
            </a:r>
          </a:p>
          <a:p>
            <a:pPr marL="361950" lvl="1" indent="0">
              <a:buNone/>
            </a:pP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3892E6-2F41-42FC-BDEE-2BBC43E35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>
                <a:latin typeface="DesySans Office Cn Medium" panose="020B0706040000020003" pitchFamily="34" charset="0"/>
              </a:rPr>
              <a:t>BPM electronics</a:t>
            </a:r>
            <a:endParaRPr lang="en-US" dirty="0">
              <a:latin typeface="DesySans Office Cn Medium" panose="020B0706040000020003" pitchFamily="34" charset="0"/>
            </a:endParaRPr>
          </a:p>
          <a:p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5EE81E-943D-46BA-A1AC-7C749902F1C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dirty="0"/>
              <a:t>Noise </a:t>
            </a:r>
          </a:p>
          <a:p>
            <a:pPr lvl="1"/>
            <a:r>
              <a:rPr lang="en-US" dirty="0"/>
              <a:t>PS Quantization noise</a:t>
            </a:r>
          </a:p>
          <a:p>
            <a:pPr lvl="1"/>
            <a:r>
              <a:rPr lang="en-US" dirty="0"/>
              <a:t>Pulse width modulation of the magnet power supply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BPM electronic / sensor noise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Disturbances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Incoherent: DC … kHz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Spatial disturbances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Coherent: &lt;1Hz (ocean waves)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Transition: 1…10Hz (traffic noise)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BF64DC2-A5D0-4839-B6C9-264D1D4219A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7386" y="5651983"/>
            <a:ext cx="2992750" cy="1043460"/>
          </a:xfrm>
        </p:spPr>
        <p:txBody>
          <a:bodyPr/>
          <a:lstStyle/>
          <a:p>
            <a:r>
              <a:rPr lang="en-US" sz="1600" dirty="0"/>
              <a:t>Noise measured at PIII</a:t>
            </a:r>
          </a:p>
          <a:p>
            <a:r>
              <a:rPr lang="en-US" sz="1600" dirty="0"/>
              <a:t>Adapted for PIV simulation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70BBA2-192B-4A5B-9CF1-9DEE5F617DCE}"/>
              </a:ext>
            </a:extLst>
          </p:cNvPr>
          <p:cNvSpPr txBox="1"/>
          <p:nvPr/>
        </p:nvSpPr>
        <p:spPr>
          <a:xfrm>
            <a:off x="8993365" y="836712"/>
            <a:ext cx="513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91BD103-557C-42AE-AC6C-00055E5CD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297" y="1139408"/>
            <a:ext cx="4400423" cy="36407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0ECC208-4E8C-49F0-86E5-4080058E99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40" y="2924944"/>
            <a:ext cx="1307968" cy="2247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8B86342-3335-4034-8DDC-4272C7B312E8}"/>
              </a:ext>
            </a:extLst>
          </p:cNvPr>
          <p:cNvSpPr txBox="1"/>
          <p:nvPr/>
        </p:nvSpPr>
        <p:spPr>
          <a:xfrm>
            <a:off x="7178352" y="3286078"/>
            <a:ext cx="74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73B14B9-47DD-41A6-885B-65B1217A7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5178" y="27812"/>
            <a:ext cx="1003642" cy="1113284"/>
          </a:xfrm>
          <a:prstGeom prst="rect">
            <a:avLst/>
          </a:prstGeom>
        </p:spPr>
      </p:pic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3FC27B42-48E0-46DC-A759-D8C6DE0D9571}"/>
              </a:ext>
            </a:extLst>
          </p:cNvPr>
          <p:cNvSpPr/>
          <p:nvPr/>
        </p:nvSpPr>
        <p:spPr>
          <a:xfrm>
            <a:off x="8573228" y="192199"/>
            <a:ext cx="1094950" cy="943521"/>
          </a:xfrm>
          <a:custGeom>
            <a:avLst/>
            <a:gdLst>
              <a:gd name="connsiteX0" fmla="*/ 0 w 1094950"/>
              <a:gd name="connsiteY0" fmla="*/ 93187 h 943521"/>
              <a:gd name="connsiteX1" fmla="*/ 81539 w 1094950"/>
              <a:gd name="connsiteY1" fmla="*/ 81539 h 943521"/>
              <a:gd name="connsiteX2" fmla="*/ 104836 w 1094950"/>
              <a:gd name="connsiteY2" fmla="*/ 75714 h 943521"/>
              <a:gd name="connsiteX3" fmla="*/ 128133 w 1094950"/>
              <a:gd name="connsiteY3" fmla="*/ 64066 h 943521"/>
              <a:gd name="connsiteX4" fmla="*/ 186375 w 1094950"/>
              <a:gd name="connsiteY4" fmla="*/ 81539 h 943521"/>
              <a:gd name="connsiteX5" fmla="*/ 192199 w 1094950"/>
              <a:gd name="connsiteY5" fmla="*/ 99011 h 943521"/>
              <a:gd name="connsiteX6" fmla="*/ 221320 w 1094950"/>
              <a:gd name="connsiteY6" fmla="*/ 122308 h 943521"/>
              <a:gd name="connsiteX7" fmla="*/ 279562 w 1094950"/>
              <a:gd name="connsiteY7" fmla="*/ 104835 h 943521"/>
              <a:gd name="connsiteX8" fmla="*/ 361101 w 1094950"/>
              <a:gd name="connsiteY8" fmla="*/ 64066 h 943521"/>
              <a:gd name="connsiteX9" fmla="*/ 390222 w 1094950"/>
              <a:gd name="connsiteY9" fmla="*/ 40769 h 943521"/>
              <a:gd name="connsiteX10" fmla="*/ 413518 w 1094950"/>
              <a:gd name="connsiteY10" fmla="*/ 34945 h 943521"/>
              <a:gd name="connsiteX11" fmla="*/ 465936 w 1094950"/>
              <a:gd name="connsiteY11" fmla="*/ 11648 h 943521"/>
              <a:gd name="connsiteX12" fmla="*/ 518354 w 1094950"/>
              <a:gd name="connsiteY12" fmla="*/ 17472 h 943521"/>
              <a:gd name="connsiteX13" fmla="*/ 535827 w 1094950"/>
              <a:gd name="connsiteY13" fmla="*/ 34945 h 943521"/>
              <a:gd name="connsiteX14" fmla="*/ 564948 w 1094950"/>
              <a:gd name="connsiteY14" fmla="*/ 40769 h 943521"/>
              <a:gd name="connsiteX15" fmla="*/ 605717 w 1094950"/>
              <a:gd name="connsiteY15" fmla="*/ 34945 h 943521"/>
              <a:gd name="connsiteX16" fmla="*/ 675608 w 1094950"/>
              <a:gd name="connsiteY16" fmla="*/ 11648 h 943521"/>
              <a:gd name="connsiteX17" fmla="*/ 716377 w 1094950"/>
              <a:gd name="connsiteY17" fmla="*/ 0 h 943521"/>
              <a:gd name="connsiteX18" fmla="*/ 786268 w 1094950"/>
              <a:gd name="connsiteY18" fmla="*/ 11648 h 943521"/>
              <a:gd name="connsiteX19" fmla="*/ 797916 w 1094950"/>
              <a:gd name="connsiteY19" fmla="*/ 23297 h 943521"/>
              <a:gd name="connsiteX20" fmla="*/ 809564 w 1094950"/>
              <a:gd name="connsiteY20" fmla="*/ 40769 h 943521"/>
              <a:gd name="connsiteX21" fmla="*/ 838685 w 1094950"/>
              <a:gd name="connsiteY21" fmla="*/ 69890 h 943521"/>
              <a:gd name="connsiteX22" fmla="*/ 1054181 w 1094950"/>
              <a:gd name="connsiteY22" fmla="*/ 87363 h 943521"/>
              <a:gd name="connsiteX23" fmla="*/ 1089126 w 1094950"/>
              <a:gd name="connsiteY23" fmla="*/ 139781 h 943521"/>
              <a:gd name="connsiteX24" fmla="*/ 1094950 w 1094950"/>
              <a:gd name="connsiteY24" fmla="*/ 157253 h 943521"/>
              <a:gd name="connsiteX25" fmla="*/ 1089126 w 1094950"/>
              <a:gd name="connsiteY25" fmla="*/ 203847 h 943521"/>
              <a:gd name="connsiteX26" fmla="*/ 1083302 w 1094950"/>
              <a:gd name="connsiteY26" fmla="*/ 227144 h 943521"/>
              <a:gd name="connsiteX27" fmla="*/ 1077478 w 1094950"/>
              <a:gd name="connsiteY27" fmla="*/ 256265 h 943521"/>
              <a:gd name="connsiteX28" fmla="*/ 1083302 w 1094950"/>
              <a:gd name="connsiteY28" fmla="*/ 291210 h 943521"/>
              <a:gd name="connsiteX29" fmla="*/ 1094950 w 1094950"/>
              <a:gd name="connsiteY29" fmla="*/ 326155 h 943521"/>
              <a:gd name="connsiteX30" fmla="*/ 1077478 w 1094950"/>
              <a:gd name="connsiteY30" fmla="*/ 384397 h 943521"/>
              <a:gd name="connsiteX31" fmla="*/ 1054181 w 1094950"/>
              <a:gd name="connsiteY31" fmla="*/ 419342 h 943521"/>
              <a:gd name="connsiteX32" fmla="*/ 1042533 w 1094950"/>
              <a:gd name="connsiteY32" fmla="*/ 442639 h 943521"/>
              <a:gd name="connsiteX33" fmla="*/ 1065829 w 1094950"/>
              <a:gd name="connsiteY33" fmla="*/ 553299 h 943521"/>
              <a:gd name="connsiteX34" fmla="*/ 1089126 w 1094950"/>
              <a:gd name="connsiteY34" fmla="*/ 582420 h 943521"/>
              <a:gd name="connsiteX35" fmla="*/ 1083302 w 1094950"/>
              <a:gd name="connsiteY35" fmla="*/ 605717 h 943521"/>
              <a:gd name="connsiteX36" fmla="*/ 978466 w 1094950"/>
              <a:gd name="connsiteY36" fmla="*/ 663959 h 943521"/>
              <a:gd name="connsiteX37" fmla="*/ 885279 w 1094950"/>
              <a:gd name="connsiteY37" fmla="*/ 728025 h 943521"/>
              <a:gd name="connsiteX38" fmla="*/ 867806 w 1094950"/>
              <a:gd name="connsiteY38" fmla="*/ 745498 h 943521"/>
              <a:gd name="connsiteX39" fmla="*/ 861982 w 1094950"/>
              <a:gd name="connsiteY39" fmla="*/ 762970 h 943521"/>
              <a:gd name="connsiteX40" fmla="*/ 873631 w 1094950"/>
              <a:gd name="connsiteY40" fmla="*/ 832861 h 943521"/>
              <a:gd name="connsiteX41" fmla="*/ 838685 w 1094950"/>
              <a:gd name="connsiteY41" fmla="*/ 879455 h 943521"/>
              <a:gd name="connsiteX42" fmla="*/ 797916 w 1094950"/>
              <a:gd name="connsiteY42" fmla="*/ 902751 h 943521"/>
              <a:gd name="connsiteX43" fmla="*/ 774619 w 1094950"/>
              <a:gd name="connsiteY43" fmla="*/ 926048 h 943521"/>
              <a:gd name="connsiteX44" fmla="*/ 774619 w 1094950"/>
              <a:gd name="connsiteY44" fmla="*/ 943521 h 9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94950" h="943521">
                <a:moveTo>
                  <a:pt x="0" y="93187"/>
                </a:moveTo>
                <a:cubicBezTo>
                  <a:pt x="27180" y="89304"/>
                  <a:pt x="54457" y="86053"/>
                  <a:pt x="81539" y="81539"/>
                </a:cubicBezTo>
                <a:cubicBezTo>
                  <a:pt x="89435" y="80223"/>
                  <a:pt x="97341" y="78525"/>
                  <a:pt x="104836" y="75714"/>
                </a:cubicBezTo>
                <a:cubicBezTo>
                  <a:pt x="112965" y="72665"/>
                  <a:pt x="120367" y="67949"/>
                  <a:pt x="128133" y="64066"/>
                </a:cubicBezTo>
                <a:cubicBezTo>
                  <a:pt x="147547" y="69890"/>
                  <a:pt x="168581" y="71833"/>
                  <a:pt x="186375" y="81539"/>
                </a:cubicBezTo>
                <a:cubicBezTo>
                  <a:pt x="191764" y="84479"/>
                  <a:pt x="189041" y="93747"/>
                  <a:pt x="192199" y="99011"/>
                </a:cubicBezTo>
                <a:cubicBezTo>
                  <a:pt x="197733" y="108235"/>
                  <a:pt x="213381" y="117016"/>
                  <a:pt x="221320" y="122308"/>
                </a:cubicBezTo>
                <a:cubicBezTo>
                  <a:pt x="250929" y="116386"/>
                  <a:pt x="251562" y="118098"/>
                  <a:pt x="279562" y="104835"/>
                </a:cubicBezTo>
                <a:cubicBezTo>
                  <a:pt x="307025" y="91826"/>
                  <a:pt x="337372" y="83049"/>
                  <a:pt x="361101" y="64066"/>
                </a:cubicBezTo>
                <a:cubicBezTo>
                  <a:pt x="370808" y="56300"/>
                  <a:pt x="379355" y="46806"/>
                  <a:pt x="390222" y="40769"/>
                </a:cubicBezTo>
                <a:cubicBezTo>
                  <a:pt x="397219" y="36882"/>
                  <a:pt x="405924" y="37476"/>
                  <a:pt x="413518" y="34945"/>
                </a:cubicBezTo>
                <a:cubicBezTo>
                  <a:pt x="435836" y="27506"/>
                  <a:pt x="445633" y="21800"/>
                  <a:pt x="465936" y="11648"/>
                </a:cubicBezTo>
                <a:cubicBezTo>
                  <a:pt x="483409" y="13589"/>
                  <a:pt x="501676" y="11913"/>
                  <a:pt x="518354" y="17472"/>
                </a:cubicBezTo>
                <a:cubicBezTo>
                  <a:pt x="526168" y="20077"/>
                  <a:pt x="528460" y="31261"/>
                  <a:pt x="535827" y="34945"/>
                </a:cubicBezTo>
                <a:cubicBezTo>
                  <a:pt x="544681" y="39372"/>
                  <a:pt x="555241" y="38828"/>
                  <a:pt x="564948" y="40769"/>
                </a:cubicBezTo>
                <a:cubicBezTo>
                  <a:pt x="578538" y="38828"/>
                  <a:pt x="592294" y="37821"/>
                  <a:pt x="605717" y="34945"/>
                </a:cubicBezTo>
                <a:cubicBezTo>
                  <a:pt x="658037" y="23734"/>
                  <a:pt x="632257" y="26099"/>
                  <a:pt x="675608" y="11648"/>
                </a:cubicBezTo>
                <a:cubicBezTo>
                  <a:pt x="689016" y="7179"/>
                  <a:pt x="702787" y="3883"/>
                  <a:pt x="716377" y="0"/>
                </a:cubicBezTo>
                <a:cubicBezTo>
                  <a:pt x="739674" y="3883"/>
                  <a:pt x="763558" y="5160"/>
                  <a:pt x="786268" y="11648"/>
                </a:cubicBezTo>
                <a:cubicBezTo>
                  <a:pt x="791548" y="13157"/>
                  <a:pt x="794486" y="19009"/>
                  <a:pt x="797916" y="23297"/>
                </a:cubicBezTo>
                <a:cubicBezTo>
                  <a:pt x="802289" y="28763"/>
                  <a:pt x="806091" y="34692"/>
                  <a:pt x="809564" y="40769"/>
                </a:cubicBezTo>
                <a:cubicBezTo>
                  <a:pt x="820997" y="60777"/>
                  <a:pt x="815070" y="67528"/>
                  <a:pt x="838685" y="69890"/>
                </a:cubicBezTo>
                <a:cubicBezTo>
                  <a:pt x="910395" y="77061"/>
                  <a:pt x="982349" y="81539"/>
                  <a:pt x="1054181" y="87363"/>
                </a:cubicBezTo>
                <a:cubicBezTo>
                  <a:pt x="1092102" y="125284"/>
                  <a:pt x="1078142" y="101335"/>
                  <a:pt x="1089126" y="139781"/>
                </a:cubicBezTo>
                <a:cubicBezTo>
                  <a:pt x="1090812" y="145684"/>
                  <a:pt x="1093009" y="151429"/>
                  <a:pt x="1094950" y="157253"/>
                </a:cubicBezTo>
                <a:cubicBezTo>
                  <a:pt x="1093009" y="172784"/>
                  <a:pt x="1091699" y="188408"/>
                  <a:pt x="1089126" y="203847"/>
                </a:cubicBezTo>
                <a:cubicBezTo>
                  <a:pt x="1087810" y="211743"/>
                  <a:pt x="1085038" y="219330"/>
                  <a:pt x="1083302" y="227144"/>
                </a:cubicBezTo>
                <a:cubicBezTo>
                  <a:pt x="1081155" y="236808"/>
                  <a:pt x="1079419" y="246558"/>
                  <a:pt x="1077478" y="256265"/>
                </a:cubicBezTo>
                <a:cubicBezTo>
                  <a:pt x="1079419" y="267913"/>
                  <a:pt x="1080438" y="279754"/>
                  <a:pt x="1083302" y="291210"/>
                </a:cubicBezTo>
                <a:cubicBezTo>
                  <a:pt x="1086280" y="303122"/>
                  <a:pt x="1094950" y="326155"/>
                  <a:pt x="1094950" y="326155"/>
                </a:cubicBezTo>
                <a:cubicBezTo>
                  <a:pt x="1089126" y="345569"/>
                  <a:pt x="1085602" y="365828"/>
                  <a:pt x="1077478" y="384397"/>
                </a:cubicBezTo>
                <a:cubicBezTo>
                  <a:pt x="1071867" y="397223"/>
                  <a:pt x="1060442" y="406820"/>
                  <a:pt x="1054181" y="419342"/>
                </a:cubicBezTo>
                <a:lnTo>
                  <a:pt x="1042533" y="442639"/>
                </a:lnTo>
                <a:cubicBezTo>
                  <a:pt x="1050298" y="479526"/>
                  <a:pt x="1053909" y="517538"/>
                  <a:pt x="1065829" y="553299"/>
                </a:cubicBezTo>
                <a:cubicBezTo>
                  <a:pt x="1069760" y="565092"/>
                  <a:pt x="1085195" y="570627"/>
                  <a:pt x="1089126" y="582420"/>
                </a:cubicBezTo>
                <a:cubicBezTo>
                  <a:pt x="1091657" y="590014"/>
                  <a:pt x="1089553" y="600717"/>
                  <a:pt x="1083302" y="605717"/>
                </a:cubicBezTo>
                <a:cubicBezTo>
                  <a:pt x="1035468" y="643985"/>
                  <a:pt x="1018324" y="641816"/>
                  <a:pt x="978466" y="663959"/>
                </a:cubicBezTo>
                <a:cubicBezTo>
                  <a:pt x="951143" y="679138"/>
                  <a:pt x="901489" y="711815"/>
                  <a:pt x="885279" y="728025"/>
                </a:cubicBezTo>
                <a:lnTo>
                  <a:pt x="867806" y="745498"/>
                </a:lnTo>
                <a:cubicBezTo>
                  <a:pt x="865865" y="751322"/>
                  <a:pt x="861982" y="756831"/>
                  <a:pt x="861982" y="762970"/>
                </a:cubicBezTo>
                <a:cubicBezTo>
                  <a:pt x="861982" y="801986"/>
                  <a:pt x="864517" y="805521"/>
                  <a:pt x="873631" y="832861"/>
                </a:cubicBezTo>
                <a:cubicBezTo>
                  <a:pt x="866458" y="854377"/>
                  <a:pt x="865453" y="866071"/>
                  <a:pt x="838685" y="879455"/>
                </a:cubicBezTo>
                <a:cubicBezTo>
                  <a:pt x="825468" y="886064"/>
                  <a:pt x="809439" y="892874"/>
                  <a:pt x="797916" y="902751"/>
                </a:cubicBezTo>
                <a:cubicBezTo>
                  <a:pt x="789578" y="909898"/>
                  <a:pt x="774619" y="915066"/>
                  <a:pt x="774619" y="926048"/>
                </a:cubicBezTo>
                <a:lnTo>
                  <a:pt x="774619" y="943521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F5E7DCBD-EDB7-4F15-B1E8-DAC3C3ADC9E2}"/>
              </a:ext>
            </a:extLst>
          </p:cNvPr>
          <p:cNvSpPr/>
          <p:nvPr/>
        </p:nvSpPr>
        <p:spPr>
          <a:xfrm>
            <a:off x="7653004" y="3511995"/>
            <a:ext cx="110660" cy="139781"/>
          </a:xfrm>
          <a:custGeom>
            <a:avLst/>
            <a:gdLst>
              <a:gd name="connsiteX0" fmla="*/ 99011 w 110660"/>
              <a:gd name="connsiteY0" fmla="*/ 0 h 139781"/>
              <a:gd name="connsiteX1" fmla="*/ 34945 w 110660"/>
              <a:gd name="connsiteY1" fmla="*/ 40769 h 139781"/>
              <a:gd name="connsiteX2" fmla="*/ 23297 w 110660"/>
              <a:gd name="connsiteY2" fmla="*/ 52418 h 139781"/>
              <a:gd name="connsiteX3" fmla="*/ 0 w 110660"/>
              <a:gd name="connsiteY3" fmla="*/ 58242 h 139781"/>
              <a:gd name="connsiteX4" fmla="*/ 29121 w 110660"/>
              <a:gd name="connsiteY4" fmla="*/ 81539 h 139781"/>
              <a:gd name="connsiteX5" fmla="*/ 46593 w 110660"/>
              <a:gd name="connsiteY5" fmla="*/ 93187 h 139781"/>
              <a:gd name="connsiteX6" fmla="*/ 58242 w 110660"/>
              <a:gd name="connsiteY6" fmla="*/ 104836 h 139781"/>
              <a:gd name="connsiteX7" fmla="*/ 75714 w 110660"/>
              <a:gd name="connsiteY7" fmla="*/ 110660 h 139781"/>
              <a:gd name="connsiteX8" fmla="*/ 93187 w 110660"/>
              <a:gd name="connsiteY8" fmla="*/ 128132 h 139781"/>
              <a:gd name="connsiteX9" fmla="*/ 110660 w 110660"/>
              <a:gd name="connsiteY9" fmla="*/ 139781 h 13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660" h="139781">
                <a:moveTo>
                  <a:pt x="99011" y="0"/>
                </a:moveTo>
                <a:cubicBezTo>
                  <a:pt x="87785" y="6736"/>
                  <a:pt x="42334" y="33379"/>
                  <a:pt x="34945" y="40769"/>
                </a:cubicBezTo>
                <a:cubicBezTo>
                  <a:pt x="31062" y="44652"/>
                  <a:pt x="28208" y="49962"/>
                  <a:pt x="23297" y="52418"/>
                </a:cubicBezTo>
                <a:cubicBezTo>
                  <a:pt x="16137" y="55998"/>
                  <a:pt x="7766" y="56301"/>
                  <a:pt x="0" y="58242"/>
                </a:cubicBezTo>
                <a:cubicBezTo>
                  <a:pt x="19635" y="87697"/>
                  <a:pt x="989" y="67473"/>
                  <a:pt x="29121" y="81539"/>
                </a:cubicBezTo>
                <a:cubicBezTo>
                  <a:pt x="35382" y="84669"/>
                  <a:pt x="41127" y="88814"/>
                  <a:pt x="46593" y="93187"/>
                </a:cubicBezTo>
                <a:cubicBezTo>
                  <a:pt x="50881" y="96617"/>
                  <a:pt x="53533" y="102011"/>
                  <a:pt x="58242" y="104836"/>
                </a:cubicBezTo>
                <a:cubicBezTo>
                  <a:pt x="63506" y="107995"/>
                  <a:pt x="69890" y="108719"/>
                  <a:pt x="75714" y="110660"/>
                </a:cubicBezTo>
                <a:cubicBezTo>
                  <a:pt x="81538" y="116484"/>
                  <a:pt x="86859" y="122859"/>
                  <a:pt x="93187" y="128132"/>
                </a:cubicBezTo>
                <a:cubicBezTo>
                  <a:pt x="98565" y="132613"/>
                  <a:pt x="110660" y="139781"/>
                  <a:pt x="110660" y="139781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91C92B-EE0C-4535-B423-1AD72F86E468}"/>
              </a:ext>
            </a:extLst>
          </p:cNvPr>
          <p:cNvSpPr txBox="1"/>
          <p:nvPr/>
        </p:nvSpPr>
        <p:spPr>
          <a:xfrm>
            <a:off x="2999656" y="6309320"/>
            <a:ext cx="45656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/>
              <a:t>BPM noise as function of bunch pattern, … 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717478-992F-42E8-B81B-87AB93CF4450}"/>
              </a:ext>
            </a:extLst>
          </p:cNvPr>
          <p:cNvSpPr txBox="1"/>
          <p:nvPr/>
        </p:nvSpPr>
        <p:spPr>
          <a:xfrm>
            <a:off x="10416480" y="141277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Model for DDC (digital down conversion)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3ED9554-D5B9-46DC-86D9-FEF05963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483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18DD974D-D25C-4651-B640-0084DBD3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542" y="3498587"/>
            <a:ext cx="4116482" cy="288274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8FC4FC6-8951-49B0-A300-9E073056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PIV - FOFB system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10CD2A-0106-44EC-A2EB-9169AEB3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Dynamic transfer functions</a:t>
            </a:r>
          </a:p>
          <a:p>
            <a:pPr lvl="1"/>
            <a:r>
              <a:rPr lang="en-US" dirty="0"/>
              <a:t>Fast corrector magnet</a:t>
            </a:r>
          </a:p>
          <a:p>
            <a:pPr lvl="2"/>
            <a:r>
              <a:rPr lang="en-US" dirty="0"/>
              <a:t>G = 1/(R + </a:t>
            </a:r>
            <a:r>
              <a:rPr lang="en-US" dirty="0" err="1"/>
              <a:t>sL</a:t>
            </a:r>
            <a:r>
              <a:rPr lang="en-US" dirty="0"/>
              <a:t>) (~Hz BW) </a:t>
            </a:r>
          </a:p>
          <a:p>
            <a:pPr lvl="2"/>
            <a:r>
              <a:rPr lang="en-US" dirty="0"/>
              <a:t>Lamination thickness (30kHz - fractional order)</a:t>
            </a:r>
          </a:p>
          <a:p>
            <a:pPr lvl="1"/>
            <a:r>
              <a:rPr lang="en-US" dirty="0"/>
              <a:t>Vacuum chamber (7kHz BW)</a:t>
            </a:r>
          </a:p>
          <a:p>
            <a:pPr lvl="1"/>
            <a:r>
              <a:rPr lang="en-US" dirty="0"/>
              <a:t>Magnet power supply </a:t>
            </a:r>
          </a:p>
          <a:p>
            <a:pPr lvl="2"/>
            <a:r>
              <a:rPr lang="en-US" dirty="0"/>
              <a:t>Output filter (30kHz)</a:t>
            </a:r>
          </a:p>
          <a:p>
            <a:pPr lvl="1"/>
            <a:r>
              <a:rPr lang="en-US" dirty="0"/>
              <a:t>BPM electronics</a:t>
            </a:r>
          </a:p>
          <a:p>
            <a:r>
              <a:rPr lang="en-US" b="1" dirty="0"/>
              <a:t>Delays</a:t>
            </a:r>
          </a:p>
          <a:p>
            <a:pPr lvl="1"/>
            <a:r>
              <a:rPr lang="en-US" dirty="0"/>
              <a:t>Processing delay </a:t>
            </a:r>
          </a:p>
          <a:p>
            <a:pPr lvl="1"/>
            <a:r>
              <a:rPr lang="en-US" dirty="0"/>
              <a:t>Signal propagation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Communication (time between sending and receiving)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3892E6-2F41-42FC-BDEE-2BBC43E35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>
                <a:latin typeface="DesySans Office Cn Medium" panose="020B0706040000020003" pitchFamily="34" charset="0"/>
              </a:rPr>
              <a:t>Disturbance integration - SISO</a:t>
            </a:r>
            <a:endParaRPr lang="en-US" dirty="0">
              <a:latin typeface="DesySans Office Cn Medium" panose="020B0706040000020003" pitchFamily="34" charset="0"/>
            </a:endParaRPr>
          </a:p>
          <a:p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5EE81E-943D-46BA-A1AC-7C749902F1C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dirty="0"/>
              <a:t>Noise </a:t>
            </a:r>
          </a:p>
          <a:p>
            <a:pPr lvl="1"/>
            <a:r>
              <a:rPr lang="en-US" dirty="0"/>
              <a:t>PS Quantization noise</a:t>
            </a:r>
            <a:endParaRPr lang="en-US" b="1" dirty="0"/>
          </a:p>
          <a:p>
            <a:pPr lvl="1"/>
            <a:r>
              <a:rPr lang="en-US" dirty="0"/>
              <a:t>Pulse width modulation of the magnet power supply</a:t>
            </a:r>
          </a:p>
          <a:p>
            <a:pPr lvl="1"/>
            <a:r>
              <a:rPr lang="en-US" dirty="0"/>
              <a:t>BPM electronic / sensor noise </a:t>
            </a:r>
          </a:p>
          <a:p>
            <a:r>
              <a:rPr lang="en-US" b="1" dirty="0"/>
              <a:t>Disturbances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Incoherent: DC … kHz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Spatial disturbances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Coherent: &lt;1Hz (ocean waves)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Transition: 1…10Hz (traffic noise)</a:t>
            </a:r>
          </a:p>
          <a:p>
            <a:pPr lvl="1"/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A98C70-2371-4DB5-98F9-42BCE889B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3" t="17689" r="7303"/>
          <a:stretch/>
        </p:blipFill>
        <p:spPr>
          <a:xfrm>
            <a:off x="7992568" y="332656"/>
            <a:ext cx="4104456" cy="303845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B0FE9DB-AC7C-4DBE-8159-7B16A184834C}"/>
              </a:ext>
            </a:extLst>
          </p:cNvPr>
          <p:cNvSpPr txBox="1"/>
          <p:nvPr/>
        </p:nvSpPr>
        <p:spPr>
          <a:xfrm>
            <a:off x="9030734" y="2420888"/>
            <a:ext cx="2537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BPM Measurement at PIII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27B463-E039-4922-BDE2-A12A11F19863}"/>
              </a:ext>
            </a:extLst>
          </p:cNvPr>
          <p:cNvSpPr txBox="1"/>
          <p:nvPr/>
        </p:nvSpPr>
        <p:spPr>
          <a:xfrm>
            <a:off x="8985595" y="5464289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Approximation for simulation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00A5FC-531C-435A-92DD-82B54A386FA4}"/>
              </a:ext>
            </a:extLst>
          </p:cNvPr>
          <p:cNvSpPr txBox="1"/>
          <p:nvPr/>
        </p:nvSpPr>
        <p:spPr>
          <a:xfrm>
            <a:off x="4079776" y="552013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Start with PIII disturbance model to check PIV system simulations</a:t>
            </a:r>
          </a:p>
          <a:p>
            <a:r>
              <a:rPr lang="en-US" sz="1600" i="1" dirty="0">
                <a:sym typeface="Wingdings" panose="05000000000000000000" pitchFamily="2" charset="2"/>
              </a:rPr>
              <a:t> Expect reduced distortions at PIV by optimization of girder eigenfrequencies</a:t>
            </a:r>
            <a:endParaRPr lang="en-US" sz="1600" i="1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680B402-C19A-4A9C-A01F-A670B89C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960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8FC4FC6-8951-49B0-A300-9E073056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sySans Office Cn Medium" panose="020B0706040000020003" pitchFamily="34" charset="0"/>
              </a:rPr>
              <a:t>PIV - FOFB system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10CD2A-0106-44EC-A2EB-9169AEB3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Dynamic transfer functions</a:t>
            </a:r>
          </a:p>
          <a:p>
            <a:pPr lvl="1"/>
            <a:r>
              <a:rPr lang="en-US" dirty="0"/>
              <a:t>Fast corrector magnet</a:t>
            </a:r>
          </a:p>
          <a:p>
            <a:pPr lvl="2"/>
            <a:r>
              <a:rPr lang="en-US" dirty="0"/>
              <a:t>G = 1/(R + </a:t>
            </a:r>
            <a:r>
              <a:rPr lang="en-US" dirty="0" err="1"/>
              <a:t>sL</a:t>
            </a:r>
            <a:r>
              <a:rPr lang="en-US" dirty="0"/>
              <a:t>) (~Hz BW) </a:t>
            </a:r>
          </a:p>
          <a:p>
            <a:pPr lvl="2"/>
            <a:r>
              <a:rPr lang="en-US" dirty="0"/>
              <a:t>Lamination thickness (30kHz - fractional order)</a:t>
            </a:r>
          </a:p>
          <a:p>
            <a:pPr lvl="1"/>
            <a:r>
              <a:rPr lang="en-US" dirty="0"/>
              <a:t>Vacuum chamber (7kHz BW)</a:t>
            </a:r>
          </a:p>
          <a:p>
            <a:pPr lvl="1"/>
            <a:r>
              <a:rPr lang="en-US" dirty="0"/>
              <a:t>Magnet power supply </a:t>
            </a:r>
          </a:p>
          <a:p>
            <a:pPr lvl="2"/>
            <a:r>
              <a:rPr lang="en-US" dirty="0"/>
              <a:t>Output filter (30kHz)</a:t>
            </a:r>
          </a:p>
          <a:p>
            <a:pPr lvl="1"/>
            <a:r>
              <a:rPr lang="en-US" dirty="0"/>
              <a:t>BPM electronics</a:t>
            </a:r>
          </a:p>
          <a:p>
            <a:r>
              <a:rPr lang="en-US" b="1" dirty="0"/>
              <a:t>Delays</a:t>
            </a:r>
          </a:p>
          <a:p>
            <a:pPr lvl="1"/>
            <a:r>
              <a:rPr lang="en-US" dirty="0"/>
              <a:t>Processing delay </a:t>
            </a:r>
          </a:p>
          <a:p>
            <a:pPr lvl="1"/>
            <a:r>
              <a:rPr lang="en-US" dirty="0"/>
              <a:t>Signal propagation </a:t>
            </a:r>
          </a:p>
          <a:p>
            <a:pPr lvl="1"/>
            <a:r>
              <a:rPr lang="en-US" dirty="0"/>
              <a:t>Communication (time between sending and receiving)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3892E6-2F41-42FC-BDEE-2BBC43E35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>
                <a:latin typeface="DesySans Office Cn Medium" panose="020B0706040000020003" pitchFamily="34" charset="0"/>
              </a:rPr>
              <a:t>Blocks for simulation</a:t>
            </a:r>
            <a:endParaRPr lang="en-US" dirty="0">
              <a:latin typeface="DesySans Office Cn Medium" panose="020B0706040000020003" pitchFamily="34" charset="0"/>
            </a:endParaRPr>
          </a:p>
          <a:p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5EE81E-943D-46BA-A1AC-7C749902F1C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dirty="0"/>
              <a:t>Noise </a:t>
            </a:r>
          </a:p>
          <a:p>
            <a:pPr lvl="1"/>
            <a:r>
              <a:rPr lang="en-US" dirty="0"/>
              <a:t>PS Quantization noise</a:t>
            </a:r>
            <a:endParaRPr lang="en-US" b="1" dirty="0"/>
          </a:p>
          <a:p>
            <a:pPr lvl="1"/>
            <a:r>
              <a:rPr lang="en-US" dirty="0"/>
              <a:t>Pulse width modulation of the magnet power supply</a:t>
            </a:r>
          </a:p>
          <a:p>
            <a:pPr lvl="1"/>
            <a:r>
              <a:rPr lang="en-US" dirty="0"/>
              <a:t>BPM electronic / sensor noise </a:t>
            </a:r>
          </a:p>
          <a:p>
            <a:r>
              <a:rPr lang="en-US" b="1" dirty="0"/>
              <a:t>Disturbances</a:t>
            </a:r>
          </a:p>
          <a:p>
            <a:pPr lvl="1"/>
            <a:r>
              <a:rPr lang="en-US" dirty="0"/>
              <a:t>Incoherent: DC … kHz</a:t>
            </a:r>
          </a:p>
          <a:p>
            <a:r>
              <a:rPr lang="en-US" b="1" dirty="0"/>
              <a:t>Spatial disturbances</a:t>
            </a:r>
          </a:p>
          <a:p>
            <a:pPr lvl="1"/>
            <a:r>
              <a:rPr lang="en-US" dirty="0"/>
              <a:t>Coherent: &lt;1Hz (ocean waves)</a:t>
            </a:r>
          </a:p>
          <a:p>
            <a:pPr lvl="1"/>
            <a:r>
              <a:rPr lang="en-US" dirty="0"/>
              <a:t>Transition: 1…10Hz (traffic noise)</a:t>
            </a:r>
          </a:p>
          <a:p>
            <a:pPr lvl="1"/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BF64DC2-A5D0-4839-B6C9-264D1D4219A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C39BCA9B-3D89-4756-AC0D-8B67F3B80F85}"/>
              </a:ext>
            </a:extLst>
          </p:cNvPr>
          <p:cNvSpPr/>
          <p:nvPr/>
        </p:nvSpPr>
        <p:spPr>
          <a:xfrm>
            <a:off x="8112224" y="4005064"/>
            <a:ext cx="216024" cy="1152128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E48AED-21D8-4768-BF6B-475EDF1516DB}"/>
              </a:ext>
            </a:extLst>
          </p:cNvPr>
          <p:cNvSpPr txBox="1"/>
          <p:nvPr/>
        </p:nvSpPr>
        <p:spPr>
          <a:xfrm>
            <a:off x="8472265" y="428438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/>
              <a:t>MIMO </a:t>
            </a:r>
            <a:r>
              <a:rPr lang="de-DE" sz="1600" i="1" dirty="0" err="1"/>
              <a:t>simulation</a:t>
            </a:r>
            <a:r>
              <a:rPr lang="de-DE" sz="1600" i="1" dirty="0"/>
              <a:t> and </a:t>
            </a:r>
            <a:r>
              <a:rPr lang="de-DE" sz="1600" i="1" dirty="0" err="1"/>
              <a:t>mode</a:t>
            </a:r>
            <a:r>
              <a:rPr lang="de-DE" sz="1600" i="1" dirty="0"/>
              <a:t> </a:t>
            </a:r>
            <a:r>
              <a:rPr lang="de-DE" sz="1600" i="1" dirty="0" err="1"/>
              <a:t>space</a:t>
            </a:r>
            <a:r>
              <a:rPr lang="de-DE" sz="1600" i="1" dirty="0"/>
              <a:t> </a:t>
            </a:r>
            <a:r>
              <a:rPr lang="de-DE" sz="1600" i="1" dirty="0" err="1"/>
              <a:t>analysis</a:t>
            </a:r>
            <a:endParaRPr lang="en-US" sz="1600" i="1" dirty="0" err="1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94EC378-8EE6-4F70-B92D-EE05C195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in PETRA IV orbit feedback design, DEELS WS 2024, S. Pfeiffer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7175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2679"/>
  <p:tag name="ORIGINALWIDTH" val="755,3554"/>
  <p:tag name="LATEXADDIN" val="\documentclass{article}&#10;\usepackage{amsmath, amssymb}&#10;\usepackage{trfsigns} &#10;\pagestyle{empty}&#10;\begin{document}&#10;\begin{align*}&#10;G_\mathit{BPM,noise}(s)&#10;\end{align*}&#10;\end{document}"/>
  <p:tag name="IGUANATEXSIZE" val="18"/>
  <p:tag name="IGUANATEXCURSOR" val="134"/>
  <p:tag name="TRANSPARENCY" val="Wahr"/>
  <p:tag name="FILENAME" val=""/>
  <p:tag name="LATEXENGINEID" val="1"/>
  <p:tag name="TEMPFOLDER" val="D:\temp\"/>
  <p:tag name="LATEXFORMHEIGHT" val="312"/>
  <p:tag name="LATEXFORMWIDTH" val="384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,0444"/>
  <p:tag name="ORIGINALWIDTH" val="1531,714"/>
  <p:tag name="LATEXADDIN" val="\documentclass{article}&#10;\usepackage{amsmath, amssymb}&#10;\usepackage{trfsigns} &#10;\pagestyle{empty}&#10;\begin{document}&#10;\begin{align*}&#10;G(s) = \frac{Y(s)}{U(s)} = \frac{\sum_{k=0}^n b_k s^{\beta_k}}{\sum_{k=0}^m a_k s^{\alpha_k}}&#10;\end{align*}&#10;\end{document}"/>
  <p:tag name="IGUANATEXSIZE" val="16"/>
  <p:tag name="IGUANATEXCURSOR" val="220"/>
  <p:tag name="TRANSPARENCY" val="Wahr"/>
  <p:tag name="FILENAME" val=""/>
  <p:tag name="LATEXENGINEID" val="1"/>
  <p:tag name="TEMPFOLDER" val="D:\temp\"/>
  <p:tag name="LATEXFORMHEIGHT" val="312"/>
  <p:tag name="LATEXFORMWIDTH" val="384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366"/>
  <p:tag name="ORIGINALWIDTH" val="1507,71"/>
  <p:tag name="LATEXADDIN" val="\documentclass{article}&#10;\usepackage{amsmath, amssymb}&#10;\usepackage{trfsigns} &#10;\pagestyle{empty}&#10;\begin{document}&#10;\begin{align*}&#10;G(s^{0.44}) = \frac{1}{0.0023 \cdot  s^{0.44}+1}&#10;\end{align*}&#10;\end{document}"/>
  <p:tag name="IGUANATEXSIZE" val="16"/>
  <p:tag name="IGUANATEXCURSOR" val="141"/>
  <p:tag name="TRANSPARENCY" val="Wahr"/>
  <p:tag name="FILENAME" val=""/>
  <p:tag name="LATEXENGINEID" val="1"/>
  <p:tag name="TEMPFOLDER" val="D:\temp\"/>
  <p:tag name="LATEXFORMHEIGHT" val="312"/>
  <p:tag name="LATEXFORMWIDTH" val="384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0155"/>
  <p:tag name="ORIGINALWIDTH" val="246,0343"/>
  <p:tag name="LATEXADDIN" val="\documentclass{article}&#10;\usepackage{amsmath, amssymb}&#10;\usepackage{trfsigns} &#10;\pagestyle{empty}&#10;\begin{document}&#10;\begin{align*}&#10;77\mu s&#10;\end{align*}&#10;\end{document}"/>
  <p:tag name="IGUANATEXSIZE" val="18"/>
  <p:tag name="IGUANATEXCURSOR" val="134"/>
  <p:tag name="TRANSPARENCY" val="Wahr"/>
  <p:tag name="FILENAME" val=""/>
  <p:tag name="LATEXENGINEID" val="1"/>
  <p:tag name="TEMPFOLDER" val="D:\temp\"/>
  <p:tag name="LATEXFORMHEIGHT" val="312"/>
  <p:tag name="LATEXFORMWIDTH" val="38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0155"/>
  <p:tag name="ORIGINALWIDTH" val="248,2847"/>
  <p:tag name="LATEXADDIN" val="\documentclass{article}&#10;\usepackage{amsmath, amssymb}&#10;\usepackage{trfsigns} &#10;\pagestyle{empty}&#10;\begin{document}&#10;\begin{align*}&#10;97\mu s&#10;\end{align*}&#10;\end{document}"/>
  <p:tag name="IGUANATEXSIZE" val="18"/>
  <p:tag name="IGUANATEXCURSOR" val="128"/>
  <p:tag name="TRANSPARENCY" val="Wahr"/>
  <p:tag name="FILENAME" val=""/>
  <p:tag name="LATEXENGINEID" val="1"/>
  <p:tag name="TEMPFOLDER" val="D:\temp\"/>
  <p:tag name="LATEXFORMHEIGHT" val="312"/>
  <p:tag name="LATEXFORMWIDTH" val="384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7,121"/>
  <p:tag name="ORIGINALWIDTH" val="1705,738"/>
  <p:tag name="LATEXADDIN" val="\documentclass{article}&#10;\usepackage{amsmath, amssymb}&#10;\usepackage{trfsigns} &#10;\pagestyle{empty}&#10;\begin{document}&#10;\begin{align*}&#10;T_1 &amp;= \text{1.152ms-1.075ms} = 77\mu s \\&#10;T_2 &amp;= \text{1.172ms-1.075ms} = 97\mu s\\&#10;\\&#10;f_{T,1} &amp;= \text{2.1kHz} \\&#10;f_{T,2} &amp;= \text{1.6kHz} \\&#10;\end{align*}&#10;\end{document}"/>
  <p:tag name="IGUANATEXSIZE" val="18"/>
  <p:tag name="IGUANATEXCURSOR" val="208"/>
  <p:tag name="TRANSPARENCY" val="Wahr"/>
  <p:tag name="FILENAME" val=""/>
  <p:tag name="LATEXENGINEID" val="1"/>
  <p:tag name="TEMPFOLDER" val="D:\temp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DESY_PowerPoint_16x9_en_ger</Template>
  <TotalTime>0</TotalTime>
  <Words>1658</Words>
  <Application>Microsoft Office PowerPoint</Application>
  <PresentationFormat>Breitbild</PresentationFormat>
  <Paragraphs>326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DesySans Office</vt:lpstr>
      <vt:lpstr>DesySans Office Cn Medium</vt:lpstr>
      <vt:lpstr>Wingdings</vt:lpstr>
      <vt:lpstr>DESY</vt:lpstr>
      <vt:lpstr>Recent progress in PETRA IV orbit feedback design </vt:lpstr>
      <vt:lpstr>FOFB system topology</vt:lpstr>
      <vt:lpstr>FOFB System Design </vt:lpstr>
      <vt:lpstr>FOFB system: a cross-directional problem</vt:lpstr>
      <vt:lpstr>FOFB system</vt:lpstr>
      <vt:lpstr>PIV - FOFB system</vt:lpstr>
      <vt:lpstr>PIV - FOFB system</vt:lpstr>
      <vt:lpstr>PIV - FOFB system</vt:lpstr>
      <vt:lpstr>PIV - FOFB system</vt:lpstr>
      <vt:lpstr>SISO simulation</vt:lpstr>
      <vt:lpstr>FOFB system</vt:lpstr>
      <vt:lpstr>Fractional order systems and it’s modelling  </vt:lpstr>
      <vt:lpstr>Fractional order systems and it’s modelling</vt:lpstr>
      <vt:lpstr>TEMF simulations</vt:lpstr>
      <vt:lpstr>Fractional order characteristics</vt:lpstr>
      <vt:lpstr>SISO Fractional Order System Simulation</vt:lpstr>
      <vt:lpstr>Fractional order characteristics</vt:lpstr>
      <vt:lpstr>Fractional order characteristics</vt:lpstr>
      <vt:lpstr>Fractional order characteristics</vt:lpstr>
      <vt:lpstr>Conclusion &amp; Outlook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WS - PIV FOFB developments</dc:title>
  <dc:creator>Pfeiffer, Sven</dc:creator>
  <cp:lastModifiedBy>Pfeiffer, Sven</cp:lastModifiedBy>
  <cp:revision>175</cp:revision>
  <dcterms:created xsi:type="dcterms:W3CDTF">2023-10-13T12:01:47Z</dcterms:created>
  <dcterms:modified xsi:type="dcterms:W3CDTF">2024-06-11T13:30:50Z</dcterms:modified>
</cp:coreProperties>
</file>