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857" r:id="rId3"/>
    <p:sldId id="848" r:id="rId4"/>
    <p:sldId id="850" r:id="rId5"/>
    <p:sldId id="851" r:id="rId6"/>
    <p:sldId id="852" r:id="rId7"/>
    <p:sldId id="853" r:id="rId8"/>
    <p:sldId id="854" r:id="rId9"/>
    <p:sldId id="845" r:id="rId10"/>
    <p:sldId id="846" r:id="rId11"/>
    <p:sldId id="855" r:id="rId12"/>
    <p:sldId id="856" r:id="rId13"/>
    <p:sldId id="858" r:id="rId14"/>
  </p:sldIdLst>
  <p:sldSz cx="12192000" cy="6858000"/>
  <p:notesSz cx="7099300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sySans Office" panose="020B0604020202020204" charset="0"/>
      <p:regular r:id="rId22"/>
      <p:bold r:id="rId23"/>
      <p:italic r:id="rId24"/>
      <p:boldItalic r:id="rId25"/>
    </p:embeddedFont>
    <p:embeddedFont>
      <p:font typeface="DesySans Office Cn Medium" panose="020B0604020202020204" charset="0"/>
      <p:regular r:id="rId26"/>
    </p:embeddedFont>
    <p:embeddedFont>
      <p:font typeface="DesySans Office Cn Regular" panose="020B060402020202020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0F"/>
    <a:srgbClr val="007BC8"/>
    <a:srgbClr val="009900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8" autoAdjust="0"/>
    <p:restoredTop sz="94672" autoAdjust="0"/>
  </p:normalViewPr>
  <p:slideViewPr>
    <p:cSldViewPr showGuides="1">
      <p:cViewPr varScale="1">
        <p:scale>
          <a:sx n="82" d="100"/>
          <a:sy n="82" d="100"/>
        </p:scale>
        <p:origin x="566" y="5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624704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261914"/>
            <a:ext cx="993600" cy="1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b="1" dirty="0">
                <a:solidFill>
                  <a:srgbClr val="007BC8"/>
                </a:solidFill>
                <a:latin typeface="DesySans Office" panose="020B0503040000020003" pitchFamily="34" charset="0"/>
              </a:rPr>
              <a:t>DESY</a:t>
            </a:r>
            <a:r>
              <a:rPr lang="de-DE" b="1" dirty="0">
                <a:solidFill>
                  <a:srgbClr val="EB6E0F"/>
                </a:solidFill>
                <a:latin typeface="DesySans Office" panose="020B0503040000020003" pitchFamily="34" charset="0"/>
              </a:rPr>
              <a:t>.</a:t>
            </a:r>
            <a:r>
              <a:rPr lang="de-DE" dirty="0">
                <a:latin typeface="DesySans Office" panose="020B0503040000020003" pitchFamily="34" charset="0"/>
              </a:rPr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DesySans Office" panose="020B0503040000020003" pitchFamily="34" charset="0"/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latin typeface="DesySans Office" panose="020B0503040000020003" pitchFamily="34" charset="0"/>
            </a:endParaRPr>
          </a:p>
          <a:p>
            <a:pPr>
              <a:lnSpc>
                <a:spcPct val="120000"/>
              </a:lnSpc>
            </a:pPr>
            <a:r>
              <a:rPr lang="de-DE" dirty="0">
                <a:latin typeface="DesySans Office" panose="020B0503040000020003" pitchFamily="34" charset="0"/>
              </a:rPr>
              <a:t>www.desy.de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latin typeface="DesySans Office Cn Medium" panose="020B0706040000020003" pitchFamily="34" charset="0"/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600">
                <a:latin typeface="DesySans Office" panose="020B0503040000020003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261914"/>
            <a:ext cx="993600" cy="1351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98140"/>
            <a:ext cx="1137602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Technical Advisory Committee Meeting #4 September 2022 | PETRA IV WP 2.05 – Gero Kube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800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DesySans Office" panose="020B0503040000020003" pitchFamily="34" charset="0"/>
              </a:defRPr>
            </a:lvl1pPr>
          </a:lstStyle>
          <a:p>
            <a:r>
              <a:rPr lang="en-US" b="1">
                <a:solidFill>
                  <a:srgbClr val="007BC8"/>
                </a:solidFill>
              </a:rPr>
              <a:t>DESY. | Technical Advisory Committee Meeting #4 September 2022 | PETRA IV WP 2.05 – Gero Kube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>
                <a:latin typeface="DesySans Office" panose="020B0503040000020003" pitchFamily="34" charset="0"/>
              </a:rPr>
              <a:t>Page </a:t>
            </a:r>
            <a:fld id="{0427E4B2-AC28-443E-BE04-5CD55098A90B}" type="slidenum">
              <a:rPr lang="en-US" sz="1000" b="1" noProof="0" smtClean="0">
                <a:latin typeface="DesySans Office" panose="020B0503040000020003" pitchFamily="34" charset="0"/>
              </a:rPr>
              <a:pPr algn="r"/>
              <a:t>‹#›</a:t>
            </a:fld>
            <a:endParaRPr lang="en-US" sz="1000" b="1" noProof="0" dirty="0">
              <a:latin typeface="DesySans Office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7" cy="3428999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001" y="1033079"/>
            <a:ext cx="5573983" cy="1099777"/>
          </a:xfrm>
        </p:spPr>
        <p:txBody>
          <a:bodyPr/>
          <a:lstStyle/>
          <a:p>
            <a:r>
              <a:rPr lang="en-US" sz="400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DCCT Noise and Beam Lifetime Measurement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2484000"/>
            <a:ext cx="11376025" cy="889339"/>
          </a:xfrm>
        </p:spPr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11</a:t>
            </a:r>
            <a:r>
              <a:rPr lang="en-US" baseline="3000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 DEELS workshop</a:t>
            </a:r>
            <a:br>
              <a:rPr lang="en-US" dirty="0">
                <a:latin typeface="DesySans Office Cn Medium" panose="020B0706040000020003" pitchFamily="34" charset="0"/>
                <a:cs typeface="Calibri" panose="020F0502020204030204" pitchFamily="34" charset="0"/>
              </a:rPr>
            </a:br>
            <a:r>
              <a:rPr lang="en-US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SOLEIL, June 10-11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32000" y="4104000"/>
            <a:ext cx="11369548" cy="700373"/>
          </a:xfrm>
        </p:spPr>
        <p:txBody>
          <a:bodyPr/>
          <a:lstStyle/>
          <a:p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Gero </a:t>
            </a:r>
            <a:r>
              <a:rPr lang="en-US" dirty="0" err="1">
                <a:latin typeface="DesySans Office Cn Regular" panose="020B0506040000020003" pitchFamily="34" charset="0"/>
                <a:cs typeface="Calibri" panose="020F0502020204030204" pitchFamily="34" charset="0"/>
              </a:rPr>
              <a:t>Kube</a:t>
            </a:r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Saint-Aubin, 11.6.2024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82974"/>
            <a:ext cx="1432991" cy="4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FB6BFD-4FF0-47B3-A5E4-30F25D5C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56" y="2997352"/>
            <a:ext cx="4800000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Lifetime versus Monitor Resolution</a:t>
            </a: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175845" cy="379252"/>
          </a:xfrm>
        </p:spPr>
        <p:txBody>
          <a:bodyPr/>
          <a:lstStyle/>
          <a:p>
            <a:r>
              <a:rPr lang="en-US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Performance Studies in view of PETRA IV</a:t>
            </a:r>
          </a:p>
          <a:p>
            <a:endParaRPr lang="de-DE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7" y="1412776"/>
            <a:ext cx="2601620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Lifetime Determination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9361040" cy="3293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lifetime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determination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based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usually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) on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measurement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DC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current</a:t>
            </a:r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machine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physics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   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fast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lifetime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determination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→  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short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measurement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time, 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NPLC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small</a:t>
            </a: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user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stability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 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precise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intensity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measurement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→  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long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measurement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time, 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NPLC large</a:t>
            </a:r>
          </a:p>
          <a:p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balancing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both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requirements</a:t>
            </a:r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assumptions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fr-FR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fr-FR" i="1" baseline="-25000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fr-FR" dirty="0">
                <a:solidFill>
                  <a:srgbClr val="EB6E0F"/>
                </a:solidFill>
                <a:latin typeface="DesySans Office" panose="020B0503040000020003" pitchFamily="34" charset="0"/>
              </a:rPr>
              <a:t> = 200 mA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fr-FR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fr-FR" dirty="0">
                <a:solidFill>
                  <a:srgbClr val="EB6E0F"/>
                </a:solidFill>
                <a:latin typeface="DesySans Office" panose="020B0503040000020003" pitchFamily="34" charset="0"/>
              </a:rPr>
              <a:t> = 10 h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fr-FR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l-GR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de-DE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l-GR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fr-FR" dirty="0">
                <a:solidFill>
                  <a:srgbClr val="EB6E0F"/>
                </a:solidFill>
                <a:latin typeface="DesySans Office" panose="020B0503040000020003" pitchFamily="34" charset="0"/>
              </a:rPr>
              <a:t> = 1%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de-DE" i="1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de-DE" i="1" baseline="-25000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=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sampling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time</a:t>
            </a:r>
          </a:p>
          <a:p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38BB308-0E6E-494C-A42C-87AC5DE64B94}"/>
              </a:ext>
            </a:extLst>
          </p:cNvPr>
          <p:cNvGrpSpPr/>
          <p:nvPr/>
        </p:nvGrpSpPr>
        <p:grpSpPr>
          <a:xfrm>
            <a:off x="8832304" y="5118283"/>
            <a:ext cx="3096344" cy="830997"/>
            <a:chOff x="1595996" y="5735217"/>
            <a:chExt cx="3096344" cy="830997"/>
          </a:xfrm>
        </p:grpSpPr>
        <p:sp>
          <p:nvSpPr>
            <p:cNvPr id="27" name="Right Arrow 32">
              <a:extLst>
                <a:ext uri="{FF2B5EF4-FFF2-40B4-BE49-F238E27FC236}">
                  <a16:creationId xmlns:a16="http://schemas.microsoft.com/office/drawing/2014/main" id="{B4644438-FA11-4711-A72D-4FC3765A6E10}"/>
                </a:ext>
              </a:extLst>
            </p:cNvPr>
            <p:cNvSpPr/>
            <p:nvPr/>
          </p:nvSpPr>
          <p:spPr>
            <a:xfrm>
              <a:off x="1595996" y="6045390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497BAC-3C6D-470F-B96D-2E3445AA9BB8}"/>
                </a:ext>
              </a:extLst>
            </p:cNvPr>
            <p:cNvSpPr/>
            <p:nvPr/>
          </p:nvSpPr>
          <p:spPr>
            <a:xfrm>
              <a:off x="2247716" y="5735217"/>
              <a:ext cx="24446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EB6E0F"/>
                  </a:solidFill>
                  <a:latin typeface="DesySans Office" panose="020B0503040000020003" pitchFamily="34" charset="0"/>
                  <a:cs typeface="Calibri" panose="020F0502020204030204" pitchFamily="34" charset="0"/>
                </a:rPr>
                <a:t>lifetime determination to level of 1% should be possible within 5-6 s</a:t>
              </a:r>
              <a:r>
                <a:rPr lang="de-DE" sz="1600" dirty="0">
                  <a:solidFill>
                    <a:srgbClr val="EB6E0F"/>
                  </a:solidFill>
                  <a:latin typeface="DesySans Office" panose="020B0503040000020003" pitchFamily="34" charset="0"/>
                  <a:cs typeface="Calibri" panose="020F0502020204030204" pitchFamily="34" charset="0"/>
                </a:rPr>
                <a:t> </a:t>
              </a:r>
              <a:endParaRPr lang="en-GB" sz="1600" dirty="0">
                <a:solidFill>
                  <a:srgbClr val="EB6E0F"/>
                </a:solidFill>
                <a:latin typeface="DesySans Office" panose="020B05030400000200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Extension </a:t>
            </a:r>
            <a:r>
              <a:rPr lang="de-DE" dirty="0" err="1">
                <a:solidFill>
                  <a:srgbClr val="007BC8"/>
                </a:solidFill>
                <a:latin typeface="DesySans Office Cn Medium" panose="020B0706040000020003" pitchFamily="34" charset="0"/>
              </a:rPr>
              <a:t>to</a:t>
            </a:r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 multiple Devices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Qunatifying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the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Benefit 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CEC60-833E-4183-889C-69630084207C}"/>
              </a:ext>
            </a:extLst>
          </p:cNvPr>
          <p:cNvGrpSpPr/>
          <p:nvPr/>
        </p:nvGrpSpPr>
        <p:grpSpPr>
          <a:xfrm>
            <a:off x="398036" y="1412776"/>
            <a:ext cx="11530612" cy="1512168"/>
            <a:chOff x="398036" y="1412776"/>
            <a:chExt cx="9730412" cy="1512168"/>
          </a:xfrm>
        </p:grpSpPr>
        <p:sp>
          <p:nvSpPr>
            <p:cNvPr id="14" name="Inhaltsplatzhalter 4">
              <a:extLst>
                <a:ext uri="{FF2B5EF4-FFF2-40B4-BE49-F238E27FC236}">
                  <a16:creationId xmlns:a16="http://schemas.microsoft.com/office/drawing/2014/main" id="{3E69A10B-161D-4064-8A84-D44AEA7EDD59}"/>
                </a:ext>
              </a:extLst>
            </p:cNvPr>
            <p:cNvSpPr txBox="1">
              <a:spLocks/>
            </p:cNvSpPr>
            <p:nvPr/>
          </p:nvSpPr>
          <p:spPr>
            <a:xfrm>
              <a:off x="398036" y="1412776"/>
              <a:ext cx="3753747" cy="3515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b="1" dirty="0">
                  <a:latin typeface="DesySans Office" panose="020B0503040000020003" pitchFamily="34" charset="0"/>
                  <a:cs typeface="Calibri" panose="020F0502020204030204" pitchFamily="34" charset="0"/>
                </a:rPr>
                <a:t>Proposal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579B69A-3D52-45B2-9BB3-EF94DE173438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1863874"/>
              <a:ext cx="9721080" cy="106107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instead</a:t>
              </a:r>
              <a:r>
                <a:rPr lang="de-DE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of</a:t>
              </a:r>
              <a:r>
                <a:rPr lang="de-DE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single</a:t>
              </a:r>
              <a:r>
                <a:rPr lang="de-DE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DCCT   →   </a:t>
              </a:r>
              <a:r>
                <a:rPr lang="en-US" sz="1800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M intensity measurements available   </a:t>
              </a: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(e.g. BPM sum signal)</a:t>
              </a: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p</a:t>
              </a:r>
              <a:r>
                <a:rPr lang="en-US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roposal</a:t>
              </a:r>
              <a:r>
                <a:rPr lang="en-US" dirty="0">
                  <a:latin typeface="DesySans Office" panose="020B0503040000020003" pitchFamily="34" charset="0"/>
                  <a:ea typeface="Arial" panose="020B0604020202020204" pitchFamily="34" charset="0"/>
                </a:rPr>
                <a:t> and realization at ESRF (and others):   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82CFF-CEE2-4310-8C2D-28A96317659A}"/>
              </a:ext>
            </a:extLst>
          </p:cNvPr>
          <p:cNvGrpSpPr/>
          <p:nvPr/>
        </p:nvGrpSpPr>
        <p:grpSpPr>
          <a:xfrm>
            <a:off x="398037" y="2996952"/>
            <a:ext cx="7354147" cy="864096"/>
            <a:chOff x="398037" y="2996952"/>
            <a:chExt cx="7354147" cy="8640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C88DDBF-33E4-4D2A-A8CF-DC428DCAF61D}"/>
                </a:ext>
              </a:extLst>
            </p:cNvPr>
            <p:cNvGrpSpPr/>
            <p:nvPr/>
          </p:nvGrpSpPr>
          <p:grpSpPr>
            <a:xfrm>
              <a:off x="398037" y="2996952"/>
              <a:ext cx="3753747" cy="864096"/>
              <a:chOff x="398036" y="1412776"/>
              <a:chExt cx="3753747" cy="864096"/>
            </a:xfrm>
          </p:grpSpPr>
          <p:sp>
            <p:nvSpPr>
              <p:cNvPr id="39" name="Inhaltsplatzhalter 4">
                <a:extLst>
                  <a:ext uri="{FF2B5EF4-FFF2-40B4-BE49-F238E27FC236}">
                    <a16:creationId xmlns:a16="http://schemas.microsoft.com/office/drawing/2014/main" id="{7B563378-DD25-47DA-B1BC-FA8CE01AB5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036" y="1412776"/>
                <a:ext cx="3753747" cy="35157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b="1" dirty="0">
                    <a:latin typeface="DesySans Office" panose="020B0503040000020003" pitchFamily="34" charset="0"/>
                    <a:cs typeface="Calibri" panose="020F0502020204030204" pitchFamily="34" charset="0"/>
                  </a:rPr>
                  <a:t>Modification</a:t>
                </a:r>
              </a:p>
            </p:txBody>
          </p:sp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EABCCF8D-89B3-4E8F-B31B-EBE87D985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7" y="1863874"/>
                <a:ext cx="3528392" cy="41299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err="1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single</a:t>
                </a:r>
                <a:r>
                  <a:rPr lang="de-DE" dirty="0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 </a:t>
                </a:r>
                <a:r>
                  <a:rPr lang="de-DE" dirty="0" err="1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device</a:t>
                </a:r>
                <a:r>
                  <a:rPr lang="en-US" sz="1800" dirty="0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 lifetime error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60421C1-FBF7-4BB1-9174-742DB9A610FF}"/>
                    </a:ext>
                  </a:extLst>
                </p:cNvPr>
                <p:cNvSpPr txBox="1"/>
                <p:nvPr/>
              </p:nvSpPr>
              <p:spPr>
                <a:xfrm>
                  <a:off x="5159896" y="3239103"/>
                  <a:ext cx="2592288" cy="6076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de-DE" dirty="0"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de-DE" dirty="0"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60421C1-FBF7-4BB1-9174-742DB9A61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96" y="3239103"/>
                  <a:ext cx="2592288" cy="6076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3E1BFA7-9C81-43CC-8302-745EEC172608}"/>
              </a:ext>
            </a:extLst>
          </p:cNvPr>
          <p:cNvSpPr txBox="1">
            <a:spLocks/>
          </p:cNvSpPr>
          <p:nvPr/>
        </p:nvSpPr>
        <p:spPr>
          <a:xfrm>
            <a:off x="5368281" y="2329126"/>
            <a:ext cx="5912295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r>
              <a:rPr lang="de-DE" i="1" dirty="0">
                <a:solidFill>
                  <a:schemeClr val="bg1">
                    <a:lumMod val="65000"/>
                  </a:schemeClr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B.K. Scheidt, F. Ewald and B. </a:t>
            </a:r>
            <a:r>
              <a:rPr lang="de-DE" i="1" dirty="0" err="1">
                <a:solidFill>
                  <a:schemeClr val="bg1">
                    <a:lumMod val="65000"/>
                  </a:schemeClr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Joly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, </a:t>
            </a:r>
            <a:r>
              <a:rPr lang="de-DE" i="1" dirty="0" err="1">
                <a:solidFill>
                  <a:schemeClr val="bg1">
                    <a:lumMod val="65000"/>
                  </a:schemeClr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Proc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. DIPAC 2011, p .194</a:t>
            </a:r>
            <a:endParaRPr lang="de-DE" i="1" dirty="0">
              <a:solidFill>
                <a:schemeClr val="bg1">
                  <a:lumMod val="6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sz="1800" dirty="0"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6CF72A-66A7-4815-8AD6-B04CE8F9A503}"/>
              </a:ext>
            </a:extLst>
          </p:cNvPr>
          <p:cNvGrpSpPr/>
          <p:nvPr/>
        </p:nvGrpSpPr>
        <p:grpSpPr>
          <a:xfrm>
            <a:off x="317471" y="3933056"/>
            <a:ext cx="8442825" cy="607667"/>
            <a:chOff x="317471" y="3933056"/>
            <a:chExt cx="8442825" cy="607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335E1A2-4B14-4825-BF1C-C0CDAFB495CE}"/>
                    </a:ext>
                  </a:extLst>
                </p:cNvPr>
                <p:cNvSpPr txBox="1"/>
                <p:nvPr/>
              </p:nvSpPr>
              <p:spPr>
                <a:xfrm>
                  <a:off x="5159896" y="3933056"/>
                  <a:ext cx="3600400" cy="6076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de-D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rad>
                          </m:den>
                        </m:f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de-DE" dirty="0"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de-DE" dirty="0"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335E1A2-4B14-4825-BF1C-C0CDAFB49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96" y="3933056"/>
                  <a:ext cx="3600400" cy="6076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CCC3E4-E3A1-4226-9653-9EB6EA5A6049}"/>
                </a:ext>
              </a:extLst>
            </p:cNvPr>
            <p:cNvSpPr/>
            <p:nvPr/>
          </p:nvSpPr>
          <p:spPr>
            <a:xfrm>
              <a:off x="317471" y="4067780"/>
              <a:ext cx="49864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M</a:t>
              </a:r>
              <a:r>
                <a:rPr lang="en-US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devices, each with same error </a:t>
              </a:r>
              <a:r>
                <a:rPr lang="el-GR" i="1" dirty="0">
                  <a:solidFill>
                    <a:srgbClr val="007BC8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de-DE" i="1" baseline="-25000" dirty="0">
                  <a:solidFill>
                    <a:srgbClr val="007BC8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  <a:endParaRPr lang="en-US" i="1" dirty="0">
                <a:solidFill>
                  <a:srgbClr val="007BC8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094CE-A325-4C01-B4C9-141CC7F42963}"/>
              </a:ext>
            </a:extLst>
          </p:cNvPr>
          <p:cNvGrpSpPr/>
          <p:nvPr/>
        </p:nvGrpSpPr>
        <p:grpSpPr>
          <a:xfrm>
            <a:off x="407368" y="4661845"/>
            <a:ext cx="5976664" cy="1341400"/>
            <a:chOff x="407368" y="4661845"/>
            <a:chExt cx="5976664" cy="1341400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175EE444-E9D1-492D-8433-3B41405810D5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4661845"/>
              <a:ext cx="3888432" cy="3600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modified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data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acquisition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time:</a:t>
              </a:r>
              <a:endParaRPr lang="de-DE" sz="18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3DC9BEC-B009-4589-982C-0865F117A50E}"/>
                </a:ext>
              </a:extLst>
            </p:cNvPr>
            <p:cNvGrpSpPr/>
            <p:nvPr/>
          </p:nvGrpSpPr>
          <p:grpSpPr>
            <a:xfrm>
              <a:off x="1847528" y="5093893"/>
              <a:ext cx="4536504" cy="909352"/>
              <a:chOff x="3071664" y="3167720"/>
              <a:chExt cx="4536504" cy="909352"/>
            </a:xfrm>
          </p:grpSpPr>
          <p:sp>
            <p:nvSpPr>
              <p:cNvPr id="51" name="Right Arrow 32">
                <a:extLst>
                  <a:ext uri="{FF2B5EF4-FFF2-40B4-BE49-F238E27FC236}">
                    <a16:creationId xmlns:a16="http://schemas.microsoft.com/office/drawing/2014/main" id="{BADB6FDF-6CB5-45A4-A1C9-A69E6467D453}"/>
                  </a:ext>
                </a:extLst>
              </p:cNvPr>
              <p:cNvSpPr/>
              <p:nvPr/>
            </p:nvSpPr>
            <p:spPr>
              <a:xfrm>
                <a:off x="3071664" y="3573016"/>
                <a:ext cx="323540" cy="191922"/>
              </a:xfrm>
              <a:prstGeom prst="rightArrow">
                <a:avLst/>
              </a:prstGeom>
              <a:solidFill>
                <a:srgbClr val="F18F1F"/>
              </a:solidFill>
              <a:ln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74297B9-0375-430B-9A54-170D00ADE1F8}"/>
                      </a:ext>
                    </a:extLst>
                  </p:cNvPr>
                  <p:cNvSpPr txBox="1"/>
                  <p:nvPr/>
                </p:nvSpPr>
                <p:spPr>
                  <a:xfrm>
                    <a:off x="3800128" y="3167720"/>
                    <a:ext cx="3808040" cy="909352"/>
                  </a:xfrm>
                  <a:prstGeom prst="rect">
                    <a:avLst/>
                  </a:prstGeom>
                  <a:noFill/>
                  <a:ln w="15875">
                    <a:solidFill>
                      <a:srgbClr val="EB6E0F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𝑎𝑐𝑞</m:t>
                              </m:r>
                            </m:sub>
                            <m:sup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e-DE" sz="2000" dirty="0"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de-DE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den>
                                          </m:f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74297B9-0375-430B-9A54-170D00ADE1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0128" y="3167720"/>
                    <a:ext cx="3808040" cy="90935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5875">
                    <a:solidFill>
                      <a:srgbClr val="EB6E0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803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Data Acquisition Time </a:t>
            </a:r>
            <a:r>
              <a:rPr lang="de-DE" dirty="0" err="1">
                <a:solidFill>
                  <a:srgbClr val="007BC8"/>
                </a:solidFill>
                <a:latin typeface="DesySans Office Cn Medium" panose="020B0706040000020003" pitchFamily="34" charset="0"/>
              </a:rPr>
              <a:t>for</a:t>
            </a:r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 multiple Devices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Example</a:t>
            </a:r>
            <a:endParaRPr lang="de-DE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6" y="1412776"/>
            <a:ext cx="3465716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PETRA IV High Brightness Mode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9F71A97-0B98-429D-B66F-B8EEAFF4A88A}"/>
              </a:ext>
            </a:extLst>
          </p:cNvPr>
          <p:cNvSpPr txBox="1">
            <a:spLocks/>
          </p:cNvSpPr>
          <p:nvPr/>
        </p:nvSpPr>
        <p:spPr>
          <a:xfrm>
            <a:off x="136754" y="2492896"/>
            <a:ext cx="5328592" cy="1872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DesySans Office" panose="020B0503040000020003" pitchFamily="34" charset="0"/>
              <a:buChar char="→"/>
            </a:pPr>
            <a:r>
              <a:rPr lang="fr-FR" sz="1800" i="1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fr-FR" sz="1800" i="1" baseline="-25000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fr-FR" sz="1800" dirty="0">
                <a:solidFill>
                  <a:srgbClr val="EB6E0F"/>
                </a:solidFill>
                <a:latin typeface="DesySans Office" panose="020B0503040000020003" pitchFamily="34" charset="0"/>
              </a:rPr>
              <a:t> / </a:t>
            </a:r>
            <a:r>
              <a:rPr lang="fr-FR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fr-FR" sz="1800" i="1" baseline="-25000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 </a:t>
            </a:r>
            <a:r>
              <a:rPr lang="fr-FR" sz="1800" dirty="0">
                <a:solidFill>
                  <a:srgbClr val="EB6E0F"/>
                </a:solidFill>
                <a:latin typeface="DesySans Office" panose="020B0503040000020003" pitchFamily="34" charset="0"/>
              </a:rPr>
              <a:t> ≙ </a:t>
            </a:r>
            <a:r>
              <a:rPr lang="fr-FR" sz="1800" i="1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fr-FR" sz="1800" i="1" baseline="-25000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r>
              <a:rPr lang="fr-FR" sz="1800" dirty="0">
                <a:solidFill>
                  <a:srgbClr val="EB6E0F"/>
                </a:solidFill>
                <a:latin typeface="DesySans Office" panose="020B0503040000020003" pitchFamily="34" charset="0"/>
              </a:rPr>
              <a:t> / </a:t>
            </a:r>
            <a:r>
              <a:rPr lang="fr-FR" sz="1800" i="1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r>
              <a:rPr lang="fr-FR" sz="1800" i="1" baseline="-25000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max</a:t>
            </a:r>
            <a:r>
              <a:rPr lang="fr-FR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800" i="1" dirty="0">
                <a:solidFill>
                  <a:srgbClr val="EB6E0F"/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≈</a:t>
            </a:r>
            <a:r>
              <a:rPr lang="fr-FR" sz="1800" i="1" baseline="-25000" dirty="0">
                <a:solidFill>
                  <a:srgbClr val="EB6E0F"/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 </a:t>
            </a:r>
            <a:r>
              <a:rPr lang="fr-FR" sz="1800" i="1" dirty="0">
                <a:solidFill>
                  <a:srgbClr val="EB6E0F"/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 2.23 x 10</a:t>
            </a:r>
            <a:r>
              <a:rPr lang="fr-FR" sz="1800" i="1" baseline="30000" dirty="0">
                <a:solidFill>
                  <a:srgbClr val="EB6E0F"/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-5</a:t>
            </a:r>
            <a:r>
              <a:rPr lang="fr-FR" sz="1800" i="1" dirty="0">
                <a:solidFill>
                  <a:srgbClr val="EB6E0F"/>
                </a:solidFill>
                <a:latin typeface="DesySans Office" panose="020B0503040000020003" pitchFamily="34" charset="0"/>
                <a:ea typeface="Cambria Math" panose="02040503050406030204" pitchFamily="18" charset="0"/>
              </a:rPr>
              <a:t> </a:t>
            </a:r>
            <a:endParaRPr lang="fr-FR" sz="1800" dirty="0">
              <a:solidFill>
                <a:srgbClr val="EB6E0F"/>
              </a:solidFill>
              <a:latin typeface="DesySans Office" panose="020B0503040000020003" pitchFamily="34" charset="0"/>
            </a:endParaRPr>
          </a:p>
          <a:p>
            <a:pPr lvl="2">
              <a:buFont typeface="DesySans Office" panose="020B0503040000020003" pitchFamily="34" charset="0"/>
              <a:buChar char="→"/>
            </a:pPr>
            <a:r>
              <a:rPr lang="fr-FR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fr-FR" sz="1800" dirty="0">
                <a:solidFill>
                  <a:srgbClr val="EB6E0F"/>
                </a:solidFill>
                <a:latin typeface="DesySans Office" panose="020B0503040000020003" pitchFamily="34" charset="0"/>
              </a:rPr>
              <a:t> = 10 h</a:t>
            </a:r>
            <a:r>
              <a:rPr lang="en-US" sz="1800" dirty="0"/>
              <a:t> 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el-GR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l-GR" sz="1800" i="1" baseline="-25000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de-DE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l-GR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fr-FR" sz="1800" dirty="0">
                <a:solidFill>
                  <a:srgbClr val="EB6E0F"/>
                </a:solidFill>
                <a:latin typeface="DesySans Office" panose="020B0503040000020003" pitchFamily="34" charset="0"/>
              </a:rPr>
              <a:t> = 1%</a:t>
            </a:r>
            <a:r>
              <a:rPr lang="de-DE" sz="1800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de-DE" sz="1800" i="1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de-DE" sz="1800" i="1" baseline="-25000" dirty="0" err="1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de-DE" sz="1800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= 0.1 s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de-DE" sz="1800" i="1" dirty="0">
                <a:solidFill>
                  <a:srgbClr val="EB6E0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de-DE" sz="1800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= 800</a:t>
            </a:r>
          </a:p>
          <a:p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453BE1-BDEF-40FD-86D3-3A910D0010C4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2232248" cy="412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parameters</a:t>
            </a:r>
            <a:r>
              <a:rPr lang="en-US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094DB9C-290E-47D6-A1F2-035C301EF70D}"/>
              </a:ext>
            </a:extLst>
          </p:cNvPr>
          <p:cNvSpPr txBox="1">
            <a:spLocks/>
          </p:cNvSpPr>
          <p:nvPr/>
        </p:nvSpPr>
        <p:spPr>
          <a:xfrm>
            <a:off x="4655840" y="2510314"/>
            <a:ext cx="6768752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measured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</a:t>
            </a: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with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Libera </a:t>
            </a: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Brilliance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@ 100 mA   (max. ADC ≈ 20000)</a:t>
            </a:r>
            <a:endParaRPr lang="de-DE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600" dirty="0"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BC815B-D425-41BD-81DB-06DE4FD2DF15}"/>
              </a:ext>
            </a:extLst>
          </p:cNvPr>
          <p:cNvSpPr txBox="1">
            <a:spLocks/>
          </p:cNvSpPr>
          <p:nvPr/>
        </p:nvSpPr>
        <p:spPr>
          <a:xfrm>
            <a:off x="2207568" y="3636315"/>
            <a:ext cx="2088232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SA </a:t>
            </a: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data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</a:t>
            </a: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path</a:t>
            </a:r>
            <a:endParaRPr lang="de-DE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600" dirty="0"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4B55A79-8C33-47F6-BF97-EA7FA749AFBA}"/>
              </a:ext>
            </a:extLst>
          </p:cNvPr>
          <p:cNvSpPr txBox="1">
            <a:spLocks/>
          </p:cNvSpPr>
          <p:nvPr/>
        </p:nvSpPr>
        <p:spPr>
          <a:xfrm>
            <a:off x="2207568" y="4013773"/>
            <a:ext cx="3600400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number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</a:t>
            </a: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of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BPMs </a:t>
            </a:r>
            <a:r>
              <a:rPr lang="de-DE" i="1" dirty="0" err="1">
                <a:latin typeface="DesySans Office" panose="020B0503040000020003" pitchFamily="34" charset="0"/>
                <a:ea typeface="Cambria Math" panose="02040503050406030204" pitchFamily="18" charset="0"/>
              </a:rPr>
              <a:t>for</a:t>
            </a:r>
            <a:r>
              <a:rPr lang="de-DE" i="1" dirty="0">
                <a:latin typeface="DesySans Office" panose="020B0503040000020003" pitchFamily="34" charset="0"/>
                <a:ea typeface="Cambria Math" panose="02040503050406030204" pitchFamily="18" charset="0"/>
              </a:rPr>
              <a:t> PETRA IV</a:t>
            </a:r>
            <a:endParaRPr lang="de-DE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600" dirty="0"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A3C112-55E3-4A52-87F6-E0A3855F1B7A}"/>
              </a:ext>
            </a:extLst>
          </p:cNvPr>
          <p:cNvGrpSpPr/>
          <p:nvPr/>
        </p:nvGrpSpPr>
        <p:grpSpPr>
          <a:xfrm>
            <a:off x="7716676" y="3789040"/>
            <a:ext cx="4283980" cy="504056"/>
            <a:chOff x="7716676" y="3789040"/>
            <a:chExt cx="4283980" cy="504056"/>
          </a:xfrm>
        </p:grpSpPr>
        <p:sp>
          <p:nvSpPr>
            <p:cNvPr id="22" name="Right Arrow 32">
              <a:extLst>
                <a:ext uri="{FF2B5EF4-FFF2-40B4-BE49-F238E27FC236}">
                  <a16:creationId xmlns:a16="http://schemas.microsoft.com/office/drawing/2014/main" id="{82A7E71F-0D42-4408-9B51-7B50C9AABE0C}"/>
                </a:ext>
              </a:extLst>
            </p:cNvPr>
            <p:cNvSpPr/>
            <p:nvPr/>
          </p:nvSpPr>
          <p:spPr>
            <a:xfrm>
              <a:off x="7716676" y="3898220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D435E29-2069-4CFE-AA1E-13CAAE0169FA}"/>
                    </a:ext>
                  </a:extLst>
                </p:cNvPr>
                <p:cNvSpPr txBox="1"/>
                <p:nvPr/>
              </p:nvSpPr>
              <p:spPr>
                <a:xfrm>
                  <a:off x="8400256" y="3789040"/>
                  <a:ext cx="1512168" cy="430182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𝑎𝑐𝑞</m:t>
                            </m:r>
                          </m:sub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=2.1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 err="1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D435E29-2069-4CFE-AA1E-13CAAE016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256" y="3789040"/>
                  <a:ext cx="1512168" cy="430182"/>
                </a:xfrm>
                <a:prstGeom prst="rect">
                  <a:avLst/>
                </a:prstGeom>
                <a:blipFill>
                  <a:blip r:embed="rId3"/>
                  <a:stretch>
                    <a:fillRect b="-2740"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149C33B0-D3A2-4FD4-820F-B4FE17D6F005}"/>
                </a:ext>
              </a:extLst>
            </p:cNvPr>
            <p:cNvSpPr txBox="1">
              <a:spLocks/>
            </p:cNvSpPr>
            <p:nvPr/>
          </p:nvSpPr>
          <p:spPr>
            <a:xfrm>
              <a:off x="10272464" y="3933056"/>
              <a:ext cx="1728192" cy="3600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0">
                <a:buNone/>
              </a:pPr>
              <a:r>
                <a:rPr lang="de-DE" sz="1400" i="1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( </a:t>
              </a:r>
              <a:r>
                <a:rPr lang="de-DE" sz="1400" i="1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factor</a:t>
              </a:r>
              <a:r>
                <a:rPr lang="de-DE" sz="1400" i="1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≈ 2.7)</a:t>
              </a:r>
              <a:endParaRPr lang="de-DE" sz="1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8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Question / Comment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3887813" cy="379252"/>
          </a:xfrm>
        </p:spPr>
        <p:txBody>
          <a:bodyPr/>
          <a:lstStyle/>
          <a:p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Implementation on BPM Electronics 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6" y="1412776"/>
            <a:ext cx="5121900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600" b="1" i="1" dirty="0">
                <a:latin typeface="DesySans Office" panose="020B0503040000020003" pitchFamily="34" charset="0"/>
                <a:cs typeface="Calibri" panose="020F0502020204030204" pitchFamily="34" charset="0"/>
              </a:rPr>
              <a:t>Χ</a:t>
            </a:r>
            <a:r>
              <a:rPr lang="en-GB" sz="1600" b="1" i="1" baseline="30000" dirty="0">
                <a:latin typeface="DesySans Office" panose="020B0503040000020003" pitchFamily="34" charset="0"/>
                <a:cs typeface="Calibri" panose="020F0502020204030204" pitchFamily="34" charset="0"/>
              </a:rPr>
              <a:t>2</a:t>
            </a: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 Minimization Result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961EC1-A0B5-41C2-952A-177970107B99}"/>
                  </a:ext>
                </a:extLst>
              </p:cNvPr>
              <p:cNvSpPr txBox="1"/>
              <p:nvPr/>
            </p:nvSpPr>
            <p:spPr>
              <a:xfrm>
                <a:off x="1487488" y="1988840"/>
                <a:ext cx="6120680" cy="90005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e-DE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𝑆𝑈𝑀</m:t>
                                      </m:r>
                                    </m:e>
                                    <m:sub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𝑆𝑈𝑀</m:t>
                                      </m:r>
                                    </m:e>
                                    <m:sub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𝑆𝑈𝑀</m:t>
                                      </m:r>
                                    </m:e>
                                    <m:sub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d>
                            <m:dPr>
                              <m:begChr m:val="{"/>
                              <m:endChr m:val="}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961EC1-A0B5-41C2-952A-177970107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988840"/>
                <a:ext cx="6120680" cy="900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2C76A3D-2110-4115-8151-30CED238DE04}"/>
              </a:ext>
            </a:extLst>
          </p:cNvPr>
          <p:cNvGrpSpPr/>
          <p:nvPr/>
        </p:nvGrpSpPr>
        <p:grpSpPr>
          <a:xfrm>
            <a:off x="1343472" y="3302402"/>
            <a:ext cx="8504583" cy="774670"/>
            <a:chOff x="1343472" y="3573016"/>
            <a:chExt cx="8504583" cy="774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427D33A-AB86-4687-9239-EE0F570FFCE6}"/>
                </a:ext>
              </a:extLst>
            </p:cNvPr>
            <p:cNvGrpSpPr/>
            <p:nvPr/>
          </p:nvGrpSpPr>
          <p:grpSpPr>
            <a:xfrm>
              <a:off x="1343472" y="3573016"/>
              <a:ext cx="7272808" cy="360040"/>
              <a:chOff x="2927648" y="3967892"/>
              <a:chExt cx="7272808" cy="360040"/>
            </a:xfrm>
          </p:grpSpPr>
          <p:sp>
            <p:nvSpPr>
              <p:cNvPr id="34" name="Right Arrow 32">
                <a:extLst>
                  <a:ext uri="{FF2B5EF4-FFF2-40B4-BE49-F238E27FC236}">
                    <a16:creationId xmlns:a16="http://schemas.microsoft.com/office/drawing/2014/main" id="{EF88EE98-01F7-4D91-B01B-016F06168533}"/>
                  </a:ext>
                </a:extLst>
              </p:cNvPr>
              <p:cNvSpPr/>
              <p:nvPr/>
            </p:nvSpPr>
            <p:spPr>
              <a:xfrm>
                <a:off x="2927648" y="4042236"/>
                <a:ext cx="323540" cy="191922"/>
              </a:xfrm>
              <a:prstGeom prst="rightArrow">
                <a:avLst/>
              </a:prstGeom>
              <a:solidFill>
                <a:srgbClr val="F18F1F"/>
              </a:solidFill>
              <a:ln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/>
              </a:p>
            </p:txBody>
          </p:sp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ABC6CEA2-B018-4DF5-958A-AC46E3893F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9736" y="3967892"/>
                <a:ext cx="6480720" cy="36004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lvl="1" indent="0">
                  <a:buNone/>
                </a:pP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could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it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be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interest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to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implement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it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directly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on Libera? </a:t>
                </a:r>
              </a:p>
              <a:p>
                <a:pPr marL="361950" lvl="1" indent="0">
                  <a:buNone/>
                </a:pP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first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sz="1800" dirty="0" err="1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attempt</a:t>
                </a:r>
                <a:r>
                  <a:rPr lang="de-DE" sz="1800" dirty="0">
                    <a:latin typeface="DesySans Office" panose="020B0503040000020003" pitchFamily="34" charset="0"/>
                    <a:ea typeface="Cambria Math" panose="02040503050406030204" pitchFamily="18" charset="0"/>
                  </a:rPr>
                  <a:t>: </a:t>
                </a:r>
                <a:endParaRPr lang="de-DE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DesySans Office" panose="020B0503040000020003" pitchFamily="34" charset="0"/>
                  <a:ea typeface="Arial" panose="020B0604020202020204" pitchFamily="34" charset="0"/>
                </a:endParaRPr>
              </a:p>
              <a:p>
                <a:pPr marL="361950" lvl="1" indent="0">
                  <a:buNone/>
                </a:pPr>
                <a:r>
                  <a:rPr lang="en-US" sz="1800" dirty="0">
                    <a:latin typeface="DesySans Office" panose="020B0503040000020003" pitchFamily="34" charset="0"/>
                    <a:ea typeface="Arial" panose="020B0604020202020204" pitchFamily="34" charset="0"/>
                  </a:rPr>
                  <a:t>            </a:t>
                </a:r>
              </a:p>
            </p:txBody>
          </p:sp>
        </p:grp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E60DE80A-813F-42B9-B49B-653BB5D1E2A3}"/>
                </a:ext>
              </a:extLst>
            </p:cNvPr>
            <p:cNvSpPr txBox="1">
              <a:spLocks/>
            </p:cNvSpPr>
            <p:nvPr/>
          </p:nvSpPr>
          <p:spPr>
            <a:xfrm>
              <a:off x="3935760" y="3987646"/>
              <a:ext cx="5912295" cy="3600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0">
                <a:buNone/>
              </a:pPr>
              <a:r>
                <a:rPr lang="de-DE" i="1" dirty="0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A. </a:t>
              </a:r>
              <a:r>
                <a:rPr lang="de-DE" i="1" dirty="0" err="1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Kosicek</a:t>
              </a:r>
              <a:r>
                <a:rPr lang="de-DE" i="1" dirty="0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, P. </a:t>
              </a:r>
              <a:r>
                <a:rPr lang="de-DE" i="1" dirty="0" err="1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Leban</a:t>
              </a:r>
              <a:r>
                <a:rPr lang="de-DE" i="1" dirty="0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, B.K. Scheidt, </a:t>
              </a:r>
              <a:r>
                <a:rPr lang="de-DE" i="1" dirty="0" err="1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Proc</a:t>
              </a:r>
              <a:r>
                <a:rPr lang="de-DE" i="1" dirty="0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. BIW 2010, p .311</a:t>
              </a:r>
              <a:endParaRPr lang="de-DE" i="1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96617A-FB62-4865-888B-C946B24799E5}"/>
              </a:ext>
            </a:extLst>
          </p:cNvPr>
          <p:cNvGrpSpPr/>
          <p:nvPr/>
        </p:nvGrpSpPr>
        <p:grpSpPr>
          <a:xfrm>
            <a:off x="407368" y="4384154"/>
            <a:ext cx="10585176" cy="1170250"/>
            <a:chOff x="407368" y="4384154"/>
            <a:chExt cx="10585176" cy="1170250"/>
          </a:xfrm>
        </p:grpSpPr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A6B30D0F-52BC-4F4A-9F96-35B2A5B97E3F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4384154"/>
              <a:ext cx="9361040" cy="70103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fit </a:t>
              </a:r>
              <a:r>
                <a:rPr lang="de-DE" sz="16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result</a:t>
              </a:r>
              <a:r>
                <a:rPr lang="de-DE" sz="16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for</a:t>
              </a:r>
              <a:r>
                <a:rPr lang="de-DE" sz="16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exponential</a:t>
              </a:r>
              <a:r>
                <a:rPr lang="de-DE" sz="16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decay</a:t>
              </a:r>
              <a:endPara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e</a:t>
              </a:r>
              <a:r>
                <a:rPr lang="de-DE" sz="16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xact</a:t>
              </a:r>
              <a:r>
                <a:rPr lang="de-DE" sz="16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6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formula</a:t>
              </a:r>
              <a:r>
                <a:rPr lang="de-DE" sz="16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6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without</a:t>
              </a:r>
              <a:r>
                <a:rPr lang="de-DE" sz="16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6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linearization</a:t>
              </a:r>
              <a:endParaRPr lang="de-DE" sz="16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C9359E1-160D-4EF2-BD74-83DBEE34023B}"/>
                    </a:ext>
                  </a:extLst>
                </p:cNvPr>
                <p:cNvSpPr txBox="1"/>
                <p:nvPr/>
              </p:nvSpPr>
              <p:spPr>
                <a:xfrm>
                  <a:off x="5519936" y="4569904"/>
                  <a:ext cx="5472608" cy="984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de-DE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</m:t>
                            </m:r>
                            <m:groupChr>
                              <m:groupChrPr>
                                <m:chr m:val="⏟"/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>
                                  <m:fPr>
                                    <m:ctrlPr>
                                      <a:rPr lang="de-DE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limLow>
                          <m:limLow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C9359E1-160D-4EF2-BD74-83DBEE340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9936" y="4569904"/>
                  <a:ext cx="5472608" cy="9845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7E028B-616E-4DCF-A3AA-4DB1A50E469A}"/>
              </a:ext>
            </a:extLst>
          </p:cNvPr>
          <p:cNvGrpSpPr/>
          <p:nvPr/>
        </p:nvGrpSpPr>
        <p:grpSpPr>
          <a:xfrm>
            <a:off x="1271464" y="5301208"/>
            <a:ext cx="6120680" cy="900888"/>
            <a:chOff x="1271464" y="5301208"/>
            <a:chExt cx="6120680" cy="90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AE5923C-6811-4599-B029-AD46C3F2BAE5}"/>
                    </a:ext>
                  </a:extLst>
                </p:cNvPr>
                <p:cNvSpPr txBox="1"/>
                <p:nvPr/>
              </p:nvSpPr>
              <p:spPr>
                <a:xfrm>
                  <a:off x="1271464" y="5301208"/>
                  <a:ext cx="6120680" cy="900888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de-DE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de-DE" sz="2000" b="0" i="0" dirty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e-DE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</a:rPr>
                                              <m:t>𝑆𝑈𝑀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</a:rPr>
                                              <m:t>𝑆𝑈𝑀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nary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de-DE" sz="2000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AE5923C-6811-4599-B029-AD46C3F2B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464" y="5301208"/>
                  <a:ext cx="6120680" cy="9008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58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ight Arrow 32">
              <a:extLst>
                <a:ext uri="{FF2B5EF4-FFF2-40B4-BE49-F238E27FC236}">
                  <a16:creationId xmlns:a16="http://schemas.microsoft.com/office/drawing/2014/main" id="{F6A98FC0-C3DB-4AA6-ACE6-3D41353F939C}"/>
                </a:ext>
              </a:extLst>
            </p:cNvPr>
            <p:cNvSpPr/>
            <p:nvPr/>
          </p:nvSpPr>
          <p:spPr>
            <a:xfrm>
              <a:off x="1343472" y="5550043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991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3023716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Motivation</a:t>
            </a: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2951709" cy="379252"/>
          </a:xfrm>
        </p:spPr>
        <p:txBody>
          <a:bodyPr/>
          <a:lstStyle/>
          <a:p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How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it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started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…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6552728" cy="1565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in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one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of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many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)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meetings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question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popped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up</a:t>
            </a:r>
            <a:endParaRPr lang="de-DE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how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fast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does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it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take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to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measure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a reliable beam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lifetime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?</a:t>
            </a:r>
          </a:p>
          <a:p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searching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in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literature</a:t>
            </a:r>
            <a:endParaRPr lang="de-DE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topic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of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beam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lifetime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seldom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treated</a:t>
            </a:r>
            <a:endParaRPr lang="en-US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de-DE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1C9A53-F5C4-4AB6-A6E9-B4CFAC3F7FA4}"/>
              </a:ext>
            </a:extLst>
          </p:cNvPr>
          <p:cNvGrpSpPr/>
          <p:nvPr/>
        </p:nvGrpSpPr>
        <p:grpSpPr>
          <a:xfrm>
            <a:off x="1091940" y="3653733"/>
            <a:ext cx="5220084" cy="360040"/>
            <a:chOff x="1091940" y="3653733"/>
            <a:chExt cx="5220084" cy="360040"/>
          </a:xfrm>
        </p:grpSpPr>
        <p:sp>
          <p:nvSpPr>
            <p:cNvPr id="46" name="Right Arrow 32">
              <a:extLst>
                <a:ext uri="{FF2B5EF4-FFF2-40B4-BE49-F238E27FC236}">
                  <a16:creationId xmlns:a16="http://schemas.microsoft.com/office/drawing/2014/main" id="{BEFC8A0A-BAF4-4F27-91A1-96CB7B528DCF}"/>
                </a:ext>
              </a:extLst>
            </p:cNvPr>
            <p:cNvSpPr/>
            <p:nvPr/>
          </p:nvSpPr>
          <p:spPr>
            <a:xfrm>
              <a:off x="1091940" y="3717032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8A7BA44B-8499-409C-8AD3-A92F5E9E1B83}"/>
                </a:ext>
              </a:extLst>
            </p:cNvPr>
            <p:cNvSpPr txBox="1">
              <a:spLocks/>
            </p:cNvSpPr>
            <p:nvPr/>
          </p:nvSpPr>
          <p:spPr>
            <a:xfrm>
              <a:off x="1478779" y="3653733"/>
              <a:ext cx="4833245" cy="3600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0">
                <a:buNone/>
              </a:pP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had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to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scratch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my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head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and do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it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by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Cambria Math" panose="02040503050406030204" pitchFamily="18" charset="0"/>
                </a:rPr>
                <a:t>myself</a:t>
              </a:r>
              <a:r>
                <a:rPr lang="de-DE" dirty="0">
                  <a:latin typeface="DesySans Office" panose="020B0503040000020003" pitchFamily="34" charset="0"/>
                  <a:ea typeface="Cambria Math" panose="02040503050406030204" pitchFamily="18" charset="0"/>
                </a:rPr>
                <a:t>…</a:t>
              </a:r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38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Lifetime Determination</a:t>
            </a: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2951709" cy="379252"/>
          </a:xfrm>
        </p:spPr>
        <p:txBody>
          <a:bodyPr/>
          <a:lstStyle/>
          <a:p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Recapitulation</a:t>
            </a:r>
            <a:endParaRPr lang="de-DE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7" y="1412776"/>
            <a:ext cx="2601620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Principle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6696744" cy="134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exponential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decay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of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lifetime</a:t>
            </a:r>
            <a:endParaRPr lang="de-DE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measurement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with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fixed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sample 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e.g. via DVM: 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fixed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DesySans Office" panose="020B0503040000020003" pitchFamily="34" charset="0"/>
                <a:ea typeface="Arial" panose="020B0604020202020204" pitchFamily="34" charset="0"/>
              </a:rPr>
              <a:t>Number of Power Line Cycles (NPLC)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de-DE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5D530E-F72C-45E5-AB2B-7EE09754DED8}"/>
                  </a:ext>
                </a:extLst>
              </p:cNvPr>
              <p:cNvSpPr txBox="1"/>
              <p:nvPr/>
            </p:nvSpPr>
            <p:spPr>
              <a:xfrm>
                <a:off x="5274474" y="1787511"/>
                <a:ext cx="1829638" cy="364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5D530E-F72C-45E5-AB2B-7EE09754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74" y="1787511"/>
                <a:ext cx="1829638" cy="364395"/>
              </a:xfrm>
              <a:prstGeom prst="rect">
                <a:avLst/>
              </a:prstGeom>
              <a:blipFill>
                <a:blip r:embed="rId3"/>
                <a:stretch>
                  <a:fillRect l="-4667" t="-133333" r="-16333" b="-17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DBC31-D3EC-4D4A-AB23-A4E39EED2618}"/>
                  </a:ext>
                </a:extLst>
              </p:cNvPr>
              <p:cNvSpPr txBox="1"/>
              <p:nvPr/>
            </p:nvSpPr>
            <p:spPr>
              <a:xfrm>
                <a:off x="5274474" y="2285702"/>
                <a:ext cx="9655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DBC31-D3EC-4D4A-AB23-A4E39EED2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74" y="2285702"/>
                <a:ext cx="965542" cy="307777"/>
              </a:xfrm>
              <a:prstGeom prst="rect">
                <a:avLst/>
              </a:prstGeom>
              <a:blipFill>
                <a:blip r:embed="rId4"/>
                <a:stretch>
                  <a:fillRect l="-817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AC723CC-98E0-44D4-8AA5-F0603C58A190}"/>
              </a:ext>
            </a:extLst>
          </p:cNvPr>
          <p:cNvGrpSpPr/>
          <p:nvPr/>
        </p:nvGrpSpPr>
        <p:grpSpPr>
          <a:xfrm>
            <a:off x="7248128" y="1897782"/>
            <a:ext cx="3456384" cy="739130"/>
            <a:chOff x="7248128" y="1897782"/>
            <a:chExt cx="3456384" cy="739130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1F3EF96A-A249-4FB0-BA7E-55ACD6EB947C}"/>
                </a:ext>
              </a:extLst>
            </p:cNvPr>
            <p:cNvSpPr/>
            <p:nvPr/>
          </p:nvSpPr>
          <p:spPr>
            <a:xfrm>
              <a:off x="7248128" y="1897782"/>
              <a:ext cx="115441" cy="739130"/>
            </a:xfrm>
            <a:prstGeom prst="rightBrac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E05064-FB74-451E-BEED-73024809E15A}"/>
                    </a:ext>
                  </a:extLst>
                </p:cNvPr>
                <p:cNvSpPr txBox="1"/>
                <p:nvPr/>
              </p:nvSpPr>
              <p:spPr>
                <a:xfrm>
                  <a:off x="7896200" y="1998365"/>
                  <a:ext cx="2808312" cy="4063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E05064-FB74-451E-BEED-73024809E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200" y="1998365"/>
                  <a:ext cx="2808312" cy="406393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A0F42B-A4F9-4FA3-A185-FE2BFC8CA907}"/>
              </a:ext>
            </a:extLst>
          </p:cNvPr>
          <p:cNvGrpSpPr/>
          <p:nvPr/>
        </p:nvGrpSpPr>
        <p:grpSpPr>
          <a:xfrm>
            <a:off x="407368" y="3140968"/>
            <a:ext cx="10441160" cy="3312368"/>
            <a:chOff x="407368" y="3140968"/>
            <a:chExt cx="10441160" cy="33123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AC40E3A-51CD-4A6D-9A27-879C7C97DD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84346" y="3140968"/>
              <a:ext cx="3964182" cy="3137011"/>
              <a:chOff x="7608168" y="3212976"/>
              <a:chExt cx="3639807" cy="288032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347C6D5-3CD7-4001-8E67-C8D332F82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3212976"/>
                <a:ext cx="3639807" cy="2880320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0B4694E-7769-4393-8F7F-CDFD57E1210C}"/>
                  </a:ext>
                </a:extLst>
              </p:cNvPr>
              <p:cNvCxnSpPr/>
              <p:nvPr/>
            </p:nvCxnSpPr>
            <p:spPr>
              <a:xfrm flipV="1">
                <a:off x="8256240" y="3717032"/>
                <a:ext cx="2304256" cy="180020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F4E81E1-A5CC-42D7-9CA4-084C0B9BEA10}"/>
                  </a:ext>
                </a:extLst>
              </p:cNvPr>
              <p:cNvSpPr/>
              <p:nvPr/>
            </p:nvSpPr>
            <p:spPr>
              <a:xfrm>
                <a:off x="8760296" y="5093568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3E7E23-B3B0-461D-865B-8A5F8D56948C}"/>
                  </a:ext>
                </a:extLst>
              </p:cNvPr>
              <p:cNvSpPr/>
              <p:nvPr/>
            </p:nvSpPr>
            <p:spPr>
              <a:xfrm>
                <a:off x="8832304" y="4941168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253BBA3-495F-4F71-A0D8-676A14A97F05}"/>
                  </a:ext>
                </a:extLst>
              </p:cNvPr>
              <p:cNvSpPr/>
              <p:nvPr/>
            </p:nvSpPr>
            <p:spPr>
              <a:xfrm>
                <a:off x="9120336" y="4869160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805D15-B007-4673-949E-7DB21E7BC626}"/>
                  </a:ext>
                </a:extLst>
              </p:cNvPr>
              <p:cNvSpPr/>
              <p:nvPr/>
            </p:nvSpPr>
            <p:spPr>
              <a:xfrm>
                <a:off x="9264352" y="4581128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14046E1-8C1B-4211-9863-48454C4F5D94}"/>
                  </a:ext>
                </a:extLst>
              </p:cNvPr>
              <p:cNvSpPr/>
              <p:nvPr/>
            </p:nvSpPr>
            <p:spPr>
              <a:xfrm>
                <a:off x="8616280" y="5301208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4886ABA-397E-4718-873B-4D30F79510CB}"/>
                  </a:ext>
                </a:extLst>
              </p:cNvPr>
              <p:cNvSpPr/>
              <p:nvPr/>
            </p:nvSpPr>
            <p:spPr>
              <a:xfrm>
                <a:off x="8400256" y="5257775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A2E7283-0827-4E56-A8CB-C4946ED35694}"/>
                  </a:ext>
                </a:extLst>
              </p:cNvPr>
              <p:cNvSpPr/>
              <p:nvPr/>
            </p:nvSpPr>
            <p:spPr>
              <a:xfrm>
                <a:off x="9480376" y="4581128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937B590-7FB2-43CA-8400-122563968F2F}"/>
                  </a:ext>
                </a:extLst>
              </p:cNvPr>
              <p:cNvSpPr/>
              <p:nvPr/>
            </p:nvSpPr>
            <p:spPr>
              <a:xfrm>
                <a:off x="9571434" y="4365104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619D1E8-D769-4551-887B-F908FD9CB0BF}"/>
                  </a:ext>
                </a:extLst>
              </p:cNvPr>
              <p:cNvSpPr/>
              <p:nvPr/>
            </p:nvSpPr>
            <p:spPr>
              <a:xfrm>
                <a:off x="9830891" y="4293096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234719C-C11F-4EA8-B96B-85C50A87D391}"/>
                  </a:ext>
                </a:extLst>
              </p:cNvPr>
              <p:cNvSpPr/>
              <p:nvPr/>
            </p:nvSpPr>
            <p:spPr>
              <a:xfrm>
                <a:off x="10056440" y="4005064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06345EF-21BB-424A-967C-706EB36535EB}"/>
                  </a:ext>
                </a:extLst>
              </p:cNvPr>
              <p:cNvSpPr/>
              <p:nvPr/>
            </p:nvSpPr>
            <p:spPr>
              <a:xfrm>
                <a:off x="8480648" y="5093568"/>
                <a:ext cx="72008" cy="7200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79E0A04F-B986-4194-8DF3-32EA2A585BE2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5248250"/>
              <a:ext cx="6696744" cy="120508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lifetime</a:t>
              </a: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determination</a:t>
              </a:r>
              <a:endPara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en-US" dirty="0">
                  <a:latin typeface="DesySans Office" panose="020B0503040000020003" pitchFamily="34" charset="0"/>
                  <a:ea typeface="Arial" panose="020B0604020202020204" pitchFamily="34" charset="0"/>
                </a:rPr>
                <a:t>information about τ: </a:t>
              </a:r>
              <a:r>
                <a:rPr lang="en-US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in slope</a:t>
              </a:r>
              <a:endParaRPr lang="de-DE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access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to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slope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(and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error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)   →   </a:t>
              </a:r>
              <a:r>
                <a:rPr lang="el-GR" i="1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χ</a:t>
              </a:r>
              <a:r>
                <a:rPr lang="de-DE" i="1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DE" baseline="30000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2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minimization</a:t>
              </a:r>
              <a:endParaRPr lang="en-US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endPara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6A4C50-A8D9-4CD0-80B6-019244A9768F}"/>
              </a:ext>
            </a:extLst>
          </p:cNvPr>
          <p:cNvGrpSpPr/>
          <p:nvPr/>
        </p:nvGrpSpPr>
        <p:grpSpPr>
          <a:xfrm>
            <a:off x="407368" y="3414142"/>
            <a:ext cx="6696744" cy="1720528"/>
            <a:chOff x="407368" y="3414142"/>
            <a:chExt cx="6696744" cy="1720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048E2D8-DB24-4133-BC97-D16A3EBFC75F}"/>
                    </a:ext>
                  </a:extLst>
                </p:cNvPr>
                <p:cNvSpPr txBox="1"/>
                <p:nvPr/>
              </p:nvSpPr>
              <p:spPr>
                <a:xfrm>
                  <a:off x="3431704" y="3414142"/>
                  <a:ext cx="182963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𝑛𝑇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2000" dirty="0" err="1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048E2D8-DB24-4133-BC97-D16A3EBFC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704" y="3414142"/>
                  <a:ext cx="182963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5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6905AF-BFE5-42E8-BF9A-A702E9AD5A34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3433355"/>
              <a:ext cx="6696744" cy="134910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standard</a:t>
              </a: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assumption</a:t>
              </a: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:</a:t>
              </a:r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endPara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4E2121-E54A-4E2F-92DF-FCA7EFBAAC1C}"/>
                    </a:ext>
                  </a:extLst>
                </p:cNvPr>
                <p:cNvSpPr txBox="1"/>
                <p:nvPr/>
              </p:nvSpPr>
              <p:spPr>
                <a:xfrm>
                  <a:off x="829891" y="3816352"/>
                  <a:ext cx="3600400" cy="11622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→     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  <a:p>
                  <a:r>
                    <a:rPr lang="de-DE" sz="2000" dirty="0"/>
                    <a:t> </a:t>
                  </a:r>
                  <a:r>
                    <a:rPr lang="en-US" sz="2000" dirty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400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DE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4E2121-E54A-4E2F-92DF-FCA7EFBAA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891" y="3816352"/>
                  <a:ext cx="3600400" cy="1162241"/>
                </a:xfrm>
                <a:prstGeom prst="rect">
                  <a:avLst/>
                </a:prstGeom>
                <a:blipFill>
                  <a:blip r:embed="rId8"/>
                  <a:stretch>
                    <a:fillRect b="-4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A64862-410E-45F0-9BEF-8CC994DF9F08}"/>
                </a:ext>
              </a:extLst>
            </p:cNvPr>
            <p:cNvSpPr/>
            <p:nvPr/>
          </p:nvSpPr>
          <p:spPr>
            <a:xfrm>
              <a:off x="1343472" y="4486598"/>
              <a:ext cx="1080120" cy="648072"/>
            </a:xfrm>
            <a:prstGeom prst="rect">
              <a:avLst/>
            </a:prstGeom>
            <a:noFill/>
            <a:ln w="25400">
              <a:solidFill>
                <a:srgbClr val="EB6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1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el-GR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χ</a:t>
            </a:r>
            <a:r>
              <a:rPr lang="de-DE" baseline="30000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2</a:t>
            </a:r>
            <a: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 Minimization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Parameter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Estimation</a:t>
            </a:r>
            <a:endParaRPr lang="de-DE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7" y="1412776"/>
            <a:ext cx="2601620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Task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10873208" cy="8450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determine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slope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with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error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from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data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set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(</a:t>
            </a:r>
            <a:r>
              <a:rPr lang="de-DE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de-DE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de-DE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de-DE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de-DE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),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assuming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linear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relationship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standard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method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:  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de-DE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i="1" baseline="30000" dirty="0">
                <a:latin typeface="DesySans Office" panose="020B0503040000020003" pitchFamily="34" charset="0"/>
                <a:ea typeface="Arial" panose="020B0604020202020204" pitchFamily="34" charset="0"/>
              </a:rPr>
              <a:t>2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minimization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    →    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for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simple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cases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analytical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expression</a:t>
            </a: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5D530E-F72C-45E5-AB2B-7EE09754DED8}"/>
                  </a:ext>
                </a:extLst>
              </p:cNvPr>
              <p:cNvSpPr txBox="1"/>
              <p:nvPr/>
            </p:nvSpPr>
            <p:spPr>
              <a:xfrm>
                <a:off x="9264352" y="1844824"/>
                <a:ext cx="21176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5D530E-F72C-45E5-AB2B-7EE09754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1844824"/>
                <a:ext cx="2117670" cy="307777"/>
              </a:xfrm>
              <a:prstGeom prst="rect">
                <a:avLst/>
              </a:prstGeom>
              <a:blipFill>
                <a:blip r:embed="rId3"/>
                <a:stretch>
                  <a:fillRect l="-5764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491BCEA-66C5-44E5-A6B4-4767EBD366E3}"/>
              </a:ext>
            </a:extLst>
          </p:cNvPr>
          <p:cNvGrpSpPr/>
          <p:nvPr/>
        </p:nvGrpSpPr>
        <p:grpSpPr>
          <a:xfrm>
            <a:off x="407368" y="5703320"/>
            <a:ext cx="8136904" cy="576183"/>
            <a:chOff x="407368" y="5703320"/>
            <a:chExt cx="8136904" cy="576183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6905AF-BFE5-42E8-BF9A-A702E9AD5A34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5877272"/>
              <a:ext cx="5400600" cy="35568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result</a:t>
              </a: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(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consider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only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slope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because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of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el-GR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τ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-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dependency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)</a:t>
              </a:r>
            </a:p>
            <a:p>
              <a:endParaRPr lang="de-DE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EFE099-89A3-4D6C-9510-88C041A5E4CB}"/>
                    </a:ext>
                  </a:extLst>
                </p:cNvPr>
                <p:cNvSpPr txBox="1"/>
                <p:nvPr/>
              </p:nvSpPr>
              <p:spPr>
                <a:xfrm>
                  <a:off x="6816080" y="5703320"/>
                  <a:ext cx="1728192" cy="576183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𝐸𝐵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num>
                          <m:den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𝐵𝐷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de-DE" sz="2000" b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EFE099-89A3-4D6C-9510-88C041A5E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80" y="5703320"/>
                  <a:ext cx="1728192" cy="5761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62A1BC-0133-47FA-9710-56215EAA0915}"/>
              </a:ext>
            </a:extLst>
          </p:cNvPr>
          <p:cNvGrpSpPr/>
          <p:nvPr/>
        </p:nvGrpSpPr>
        <p:grpSpPr>
          <a:xfrm>
            <a:off x="767408" y="2780928"/>
            <a:ext cx="11161240" cy="2088232"/>
            <a:chOff x="767408" y="2780928"/>
            <a:chExt cx="11161240" cy="2088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4E2121-E54A-4E2F-92DF-FCA7EFBAAC1C}"/>
                    </a:ext>
                  </a:extLst>
                </p:cNvPr>
                <p:cNvSpPr txBox="1"/>
                <p:nvPr/>
              </p:nvSpPr>
              <p:spPr>
                <a:xfrm>
                  <a:off x="767408" y="2780928"/>
                  <a:ext cx="10873208" cy="692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de-D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de-D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de-D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de-DE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𝑚𝑥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𝑚𝑏</m:t>
                            </m:r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𝑚𝐸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𝑏𝐶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𝑚𝑏𝐴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4E2121-E54A-4E2F-92DF-FCA7EFBAA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08" y="2780928"/>
                  <a:ext cx="10873208" cy="692562"/>
                </a:xfrm>
                <a:prstGeom prst="rect">
                  <a:avLst/>
                </a:prstGeom>
                <a:blipFill>
                  <a:blip r:embed="rId5"/>
                  <a:stretch>
                    <a:fillRect l="-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438A2C-63EA-4733-B850-291271278D2E}"/>
                </a:ext>
              </a:extLst>
            </p:cNvPr>
            <p:cNvGrpSpPr/>
            <p:nvPr/>
          </p:nvGrpSpPr>
          <p:grpSpPr>
            <a:xfrm>
              <a:off x="6960096" y="3573016"/>
              <a:ext cx="4968552" cy="1296144"/>
              <a:chOff x="5735960" y="5157192"/>
              <a:chExt cx="4968552" cy="129614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382B657-1703-4700-9D15-4CA175B4B000}"/>
                  </a:ext>
                </a:extLst>
              </p:cNvPr>
              <p:cNvGrpSpPr/>
              <p:nvPr/>
            </p:nvGrpSpPr>
            <p:grpSpPr>
              <a:xfrm>
                <a:off x="6600056" y="5157192"/>
                <a:ext cx="4104456" cy="1296144"/>
                <a:chOff x="6600056" y="5157192"/>
                <a:chExt cx="4104456" cy="12961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C7F5C77B-E1FF-41CD-8A78-B908A1B7E2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00056" y="5157192"/>
                      <a:ext cx="4104456" cy="606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box>
                              <m:box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</m:e>
                            </m:box>
                            <m:nary>
                              <m:naryPr>
                                <m:chr m:val="∑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,        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nary>
                            <m:r>
                              <a:rPr lang="de-DE" sz="1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box>
                              <m:box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</m:e>
                            </m:box>
                            <m:nary>
                              <m:naryPr>
                                <m:chr m:val="∑"/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,        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box>
                                  <m:box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</m:e>
                                </m:box>
                                <m:nary>
                                  <m:naryPr>
                                    <m:chr m:val="∑"/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de-D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D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de-DE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oMath>
                        </m:oMathPara>
                      </a14:m>
                      <a:endParaRPr lang="en-US" sz="1400" dirty="0" err="1"/>
                    </a:p>
                  </p:txBody>
                </p:sp>
              </mc:Choice>
              <mc:Fallback xmlns="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C7F5C77B-E1FF-41CD-8A78-B908A1B7E2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0056" y="5157192"/>
                      <a:ext cx="4104456" cy="6060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E50D90DA-E893-400D-95BF-3434DEF89B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00056" y="5847336"/>
                      <a:ext cx="4104456" cy="606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ox>
                              <m:box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</m:e>
                            </m:box>
                            <m:nary>
                              <m:naryPr>
                                <m:chr m:val="∑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,        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nary>
                            <m:r>
                              <a:rPr lang="de-DE" sz="1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box>
                              <m:box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</m:e>
                            </m:box>
                            <m:nary>
                              <m:naryPr>
                                <m:chr m:val="∑"/>
                                <m:ctrlPr>
                                  <a:rPr lang="de-DE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box>
                                  <m:boxPr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</m:e>
                                </m:box>
                                <m:nary>
                                  <m:naryPr>
                                    <m:chr m:val="∑"/>
                                    <m:ctrlP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sz="1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de-D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de-DE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de-DE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D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de-DE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de-DE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oMath>
                        </m:oMathPara>
                      </a14:m>
                      <a:endParaRPr lang="en-US" sz="1400" dirty="0" err="1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E50D90DA-E893-400D-95BF-3434DEF89B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0056" y="5847336"/>
                      <a:ext cx="4104456" cy="6060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16E123-8F22-4B17-A3F2-75FF9B35B715}"/>
                  </a:ext>
                </a:extLst>
              </p:cNvPr>
              <p:cNvSpPr txBox="1"/>
              <p:nvPr/>
            </p:nvSpPr>
            <p:spPr>
              <a:xfrm>
                <a:off x="5735960" y="558924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latin typeface="DesySans Office" panose="020B0503040000020003" pitchFamily="34" charset="0"/>
                  </a:rPr>
                  <a:t>with</a:t>
                </a:r>
                <a:endParaRPr lang="en-US" dirty="0" err="1">
                  <a:latin typeface="DesySans Office" panose="020B0503040000020003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35BE9E-78E3-48B0-84B8-FE4A152DA83C}"/>
              </a:ext>
            </a:extLst>
          </p:cNvPr>
          <p:cNvGrpSpPr/>
          <p:nvPr/>
        </p:nvGrpSpPr>
        <p:grpSpPr>
          <a:xfrm>
            <a:off x="407368" y="3789040"/>
            <a:ext cx="4104456" cy="1800200"/>
            <a:chOff x="407368" y="3789040"/>
            <a:chExt cx="4104456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D8577A2-136D-4B22-9652-40B9D375A772}"/>
                    </a:ext>
                  </a:extLst>
                </p:cNvPr>
                <p:cNvSpPr txBox="1"/>
                <p:nvPr/>
              </p:nvSpPr>
              <p:spPr>
                <a:xfrm>
                  <a:off x="1127448" y="4200655"/>
                  <a:ext cx="3384376" cy="13885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≝0</m:t>
                        </m:r>
                      </m:oMath>
                    </m:oMathPara>
                  </a14:m>
                  <a:endParaRPr lang="de-DE" b="0" dirty="0">
                    <a:ea typeface="Cambria Math" panose="02040503050406030204" pitchFamily="18" charset="0"/>
                  </a:endParaRPr>
                </a:p>
                <a:p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≝0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D8577A2-136D-4B22-9652-40B9D375A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8" y="4200655"/>
                  <a:ext cx="3384376" cy="1388585"/>
                </a:xfrm>
                <a:prstGeom prst="rect">
                  <a:avLst/>
                </a:prstGeom>
                <a:blipFill>
                  <a:blip r:embed="rId8"/>
                  <a:stretch>
                    <a:fillRect l="-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5369882-E41C-4478-9380-0149DEA4A2DF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3789040"/>
              <a:ext cx="3816424" cy="35568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find </a:t>
              </a:r>
              <a:r>
                <a:rPr lang="de-DE" i="1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(m</a:t>
              </a:r>
              <a:r>
                <a:rPr lang="de-DE" i="1" baseline="-25000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 </a:t>
              </a:r>
              <a:r>
                <a:rPr lang="de-DE" i="1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,b</a:t>
              </a:r>
              <a:r>
                <a:rPr lang="de-DE" i="1" baseline="-25000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de-DE" i="1" dirty="0">
                  <a:solidFill>
                    <a:srgbClr val="EB6E0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which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minimize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el-GR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χ</a:t>
              </a:r>
              <a:r>
                <a:rPr lang="de-DE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DE" i="1" baseline="30000" dirty="0">
                  <a:latin typeface="DesySans Office" panose="020B0503040000020003" pitchFamily="34" charset="0"/>
                  <a:ea typeface="Arial" panose="020B0604020202020204" pitchFamily="34" charset="0"/>
                </a:rPr>
                <a:t>2</a:t>
              </a:r>
              <a:endParaRPr lang="de-DE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de-DE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3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el-GR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χ</a:t>
            </a:r>
            <a:r>
              <a:rPr lang="de-DE" baseline="30000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2</a:t>
            </a:r>
            <a: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 Minimization (2)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Parameter Error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7" y="1412776"/>
            <a:ext cx="2601620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Covariance or Error Matrix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1656184" cy="412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reminder</a:t>
            </a:r>
            <a:r>
              <a: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8C8868-88DC-4F7F-8E85-739B904C7C6F}"/>
              </a:ext>
            </a:extLst>
          </p:cNvPr>
          <p:cNvGrpSpPr/>
          <p:nvPr/>
        </p:nvGrpSpPr>
        <p:grpSpPr>
          <a:xfrm>
            <a:off x="407368" y="5703320"/>
            <a:ext cx="8712968" cy="909352"/>
            <a:chOff x="407368" y="5703320"/>
            <a:chExt cx="8712968" cy="90935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6905AF-BFE5-42E8-BF9A-A702E9AD5A34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5877272"/>
              <a:ext cx="5832648" cy="35568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result</a:t>
              </a: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(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consider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only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slope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error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because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of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el-GR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τ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-</a:t>
              </a:r>
              <a:r>
                <a:rPr lang="de-DE" sz="1400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dependency</a:t>
              </a:r>
              <a:r>
                <a:rPr lang="de-DE" sz="1400" dirty="0">
                  <a:latin typeface="DesySans Office" panose="020B0503040000020003" pitchFamily="34" charset="0"/>
                  <a:ea typeface="Arial" panose="020B0604020202020204" pitchFamily="34" charset="0"/>
                </a:rPr>
                <a:t>)</a:t>
              </a:r>
            </a:p>
            <a:p>
              <a:endParaRPr lang="de-DE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EFE099-89A3-4D6C-9510-88C041A5E4CB}"/>
                    </a:ext>
                  </a:extLst>
                </p:cNvPr>
                <p:cNvSpPr txBox="1"/>
                <p:nvPr/>
              </p:nvSpPr>
              <p:spPr>
                <a:xfrm>
                  <a:off x="6816080" y="5703320"/>
                  <a:ext cx="2304256" cy="909352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𝐵𝐷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oMath>
                    </m:oMathPara>
                  </a14:m>
                  <a:endParaRPr lang="de-DE" sz="2000" b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EFE099-89A3-4D6C-9510-88C041A5E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080" y="5703320"/>
                  <a:ext cx="2304256" cy="909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2E058F-831E-4D48-8A8C-FEA506F517D4}"/>
                  </a:ext>
                </a:extLst>
              </p:cNvPr>
              <p:cNvSpPr txBox="1"/>
              <p:nvPr/>
            </p:nvSpPr>
            <p:spPr>
              <a:xfrm>
                <a:off x="3575720" y="1629325"/>
                <a:ext cx="4320480" cy="811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2E058F-831E-4D48-8A8C-FEA506F5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1629325"/>
                <a:ext cx="4320480" cy="811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5D5DA-EC38-47CA-8627-4500DB0977DC}"/>
                  </a:ext>
                </a:extLst>
              </p:cNvPr>
              <p:cNvSpPr txBox="1"/>
              <p:nvPr/>
            </p:nvSpPr>
            <p:spPr>
              <a:xfrm>
                <a:off x="9480376" y="1711135"/>
                <a:ext cx="2160240" cy="718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5D5DA-EC38-47CA-8627-4500DB097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1711135"/>
                <a:ext cx="2160240" cy="718466"/>
              </a:xfrm>
              <a:prstGeom prst="rect">
                <a:avLst/>
              </a:prstGeom>
              <a:blipFill>
                <a:blip r:embed="rId5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315F6A0-81D0-4FA6-81A4-456F0589D3FD}"/>
              </a:ext>
            </a:extLst>
          </p:cNvPr>
          <p:cNvSpPr txBox="1"/>
          <p:nvPr/>
        </p:nvSpPr>
        <p:spPr>
          <a:xfrm>
            <a:off x="8184232" y="18125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DesySans Office" panose="020B0503040000020003" pitchFamily="34" charset="0"/>
              </a:rPr>
              <a:t>with</a:t>
            </a:r>
            <a:endParaRPr lang="en-US" dirty="0" err="1">
              <a:latin typeface="DesySans Office" panose="020B05030400000200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03B27-608A-43FC-A4D6-C21E91719D8A}"/>
              </a:ext>
            </a:extLst>
          </p:cNvPr>
          <p:cNvGrpSpPr/>
          <p:nvPr/>
        </p:nvGrpSpPr>
        <p:grpSpPr>
          <a:xfrm>
            <a:off x="407368" y="2492896"/>
            <a:ext cx="11224864" cy="1654570"/>
            <a:chOff x="407368" y="2492896"/>
            <a:chExt cx="11224864" cy="1654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4E2121-E54A-4E2F-92DF-FCA7EFBAAC1C}"/>
                    </a:ext>
                  </a:extLst>
                </p:cNvPr>
                <p:cNvSpPr txBox="1"/>
                <p:nvPr/>
              </p:nvSpPr>
              <p:spPr>
                <a:xfrm>
                  <a:off x="4223792" y="2822739"/>
                  <a:ext cx="460851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𝑚𝐸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𝑏𝐶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𝑚𝑏𝐴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4E2121-E54A-4E2F-92DF-FCA7EFBAA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792" y="2822739"/>
                  <a:ext cx="4608512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58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CCF28145-2154-4E05-B876-01E43A4D597F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2492896"/>
              <a:ext cx="2952328" cy="86409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application</a:t>
              </a:r>
              <a:endParaRPr lang="de-DE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form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matrix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</a:p>
            <a:p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A2A081-434E-4F21-ACF4-BFF0517855D7}"/>
                </a:ext>
              </a:extLst>
            </p:cNvPr>
            <p:cNvGrpSpPr/>
            <p:nvPr/>
          </p:nvGrpSpPr>
          <p:grpSpPr>
            <a:xfrm>
              <a:off x="1415480" y="3429000"/>
              <a:ext cx="10216752" cy="718466"/>
              <a:chOff x="1415480" y="3429000"/>
              <a:chExt cx="10216752" cy="7184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A1F8DF8-B51B-43F4-9B4F-AAFE18EF36C0}"/>
                      </a:ext>
                    </a:extLst>
                  </p:cNvPr>
                  <p:cNvSpPr txBox="1"/>
                  <p:nvPr/>
                </p:nvSpPr>
                <p:spPr>
                  <a:xfrm>
                    <a:off x="1415480" y="3429000"/>
                    <a:ext cx="2160240" cy="7184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𝜒</m:t>
                                          </m:r>
                                        </m:e>
                                        <m:sup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A1F8DF8-B51B-43F4-9B4F-AAFE18EF36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5480" y="3429000"/>
                    <a:ext cx="2160240" cy="7184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11D1D47-AD35-4395-A334-F8B1778E0454}"/>
                      </a:ext>
                    </a:extLst>
                  </p:cNvPr>
                  <p:cNvSpPr txBox="1"/>
                  <p:nvPr/>
                </p:nvSpPr>
                <p:spPr>
                  <a:xfrm>
                    <a:off x="3917098" y="3429000"/>
                    <a:ext cx="2952328" cy="7025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𝜒</m:t>
                                          </m:r>
                                        </m:e>
                                        <m:sup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11D1D47-AD35-4395-A334-F8B1778E04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098" y="3429000"/>
                    <a:ext cx="2952328" cy="7025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89A7895-4E10-4EEF-98F4-B99621F99743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136" y="3429000"/>
                    <a:ext cx="2160240" cy="7184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𝜒</m:t>
                                          </m:r>
                                        </m:e>
                                        <m:sup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89A7895-4E10-4EEF-98F4-B99621F997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0136" y="3429000"/>
                    <a:ext cx="2160240" cy="7184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F9532D4-6815-4F84-9A9D-99FA9AD2856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6440" y="3524033"/>
                    <a:ext cx="1575792" cy="40902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  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F9532D4-6815-4F84-9A9D-99FA9AD28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6440" y="3524033"/>
                    <a:ext cx="1575792" cy="40902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88" t="-1493" b="-164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B229BA-F224-451B-8220-94B2B867E27B}"/>
              </a:ext>
            </a:extLst>
          </p:cNvPr>
          <p:cNvGrpSpPr/>
          <p:nvPr/>
        </p:nvGrpSpPr>
        <p:grpSpPr>
          <a:xfrm>
            <a:off x="407368" y="4509120"/>
            <a:ext cx="7848872" cy="936104"/>
            <a:chOff x="407368" y="4509120"/>
            <a:chExt cx="7848872" cy="936104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F77E2EDB-0717-4F15-9D9B-D3EB15C8B698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4509120"/>
              <a:ext cx="2952328" cy="3600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matrix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inversion</a:t>
              </a:r>
              <a:endParaRPr lang="de-DE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C2E419F-7267-47B3-A333-9226C07C5A9A}"/>
                    </a:ext>
                  </a:extLst>
                </p:cNvPr>
                <p:cNvSpPr txBox="1"/>
                <p:nvPr/>
              </p:nvSpPr>
              <p:spPr>
                <a:xfrm>
                  <a:off x="2207568" y="4808831"/>
                  <a:ext cx="6048672" cy="6363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𝐵𝐷</m:t>
                            </m:r>
                            <m:r>
                              <a:rPr lang="de-DE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de-DE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de-DE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=          </m:t>
                        </m:r>
                        <m:d>
                          <m:dPr>
                            <m:ctrlPr>
                              <a:rPr lang="de-DE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de-DE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de-DE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de-DE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de-DE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de-DE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C2E419F-7267-47B3-A333-9226C07C5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568" y="4808831"/>
                  <a:ext cx="6048672" cy="636393"/>
                </a:xfrm>
                <a:prstGeom prst="rect">
                  <a:avLst/>
                </a:prstGeom>
                <a:blipFill>
                  <a:blip r:embed="rId11"/>
                  <a:stretch>
                    <a:fillRect b="-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11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Parameter </a:t>
            </a:r>
            <a:r>
              <a:rPr lang="de-DE" dirty="0" err="1">
                <a:solidFill>
                  <a:srgbClr val="007BC8"/>
                </a:solidFill>
                <a:latin typeface="DesySans Office Cn Medium" panose="020B0706040000020003" pitchFamily="34" charset="0"/>
              </a:rPr>
              <a:t>Estimate</a:t>
            </a:r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 and Error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Appliction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to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specific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Example</a:t>
            </a:r>
            <a:endParaRPr lang="de-DE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6" y="1412776"/>
            <a:ext cx="3753747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Data Sampling with constant Rate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1872208" cy="412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assignment</a:t>
            </a:r>
            <a:r>
              <a:rPr lang="de-DE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5D5DA-EC38-47CA-8627-4500DB0977DC}"/>
                  </a:ext>
                </a:extLst>
              </p:cNvPr>
              <p:cNvSpPr txBox="1"/>
              <p:nvPr/>
            </p:nvSpPr>
            <p:spPr>
              <a:xfrm>
                <a:off x="3359696" y="186348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5D5DA-EC38-47CA-8627-4500DB097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863486"/>
                <a:ext cx="864096" cy="276999"/>
              </a:xfrm>
              <a:prstGeom prst="rect">
                <a:avLst/>
              </a:prstGeom>
              <a:blipFill>
                <a:blip r:embed="rId3"/>
                <a:stretch>
                  <a:fillRect l="-70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2FD0AE3-DF95-4AE1-920C-15EFB319E663}"/>
                  </a:ext>
                </a:extLst>
              </p:cNvPr>
              <p:cNvSpPr txBox="1"/>
              <p:nvPr/>
            </p:nvSpPr>
            <p:spPr>
              <a:xfrm>
                <a:off x="5663952" y="1863487"/>
                <a:ext cx="43204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constant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sample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points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DesySans Office" panose="020B0503040000020003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2FD0AE3-DF95-4AE1-920C-15EFB319E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863487"/>
                <a:ext cx="4320480" cy="276999"/>
              </a:xfrm>
              <a:prstGeom prst="rect">
                <a:avLst/>
              </a:prstGeom>
              <a:blipFill>
                <a:blip r:embed="rId4"/>
                <a:stretch>
                  <a:fillRect l="-141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340D3B1-CDC8-4C32-AF65-E34EAEF45F07}"/>
              </a:ext>
            </a:extLst>
          </p:cNvPr>
          <p:cNvGrpSpPr/>
          <p:nvPr/>
        </p:nvGrpSpPr>
        <p:grpSpPr>
          <a:xfrm>
            <a:off x="407368" y="2492896"/>
            <a:ext cx="10801200" cy="1296144"/>
            <a:chOff x="407368" y="2492896"/>
            <a:chExt cx="10801200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2FBC583-B512-4ABD-948C-9AA766B37334}"/>
                    </a:ext>
                  </a:extLst>
                </p:cNvPr>
                <p:cNvSpPr txBox="1"/>
                <p:nvPr/>
              </p:nvSpPr>
              <p:spPr>
                <a:xfrm>
                  <a:off x="1631504" y="3009916"/>
                  <a:ext cx="9577064" cy="7791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box>
                          <m:box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box>
                        <m:nary>
                          <m:naryPr>
                            <m:chr m:val="∑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    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nary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      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ox>
                              <m:box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box>
                            <m:nary>
                              <m:naryPr>
                                <m:chr m:val="∑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nary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dirty="0" err="1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2FBC583-B512-4ABD-948C-9AA766B37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504" y="3009916"/>
                  <a:ext cx="9577064" cy="779124"/>
                </a:xfrm>
                <a:prstGeom prst="rect">
                  <a:avLst/>
                </a:prstGeom>
                <a:blipFill>
                  <a:blip r:embed="rId5"/>
                  <a:stretch>
                    <a:fillRect l="-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D15CF3C0-CD49-4532-A7B0-01D577BE43BC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2492896"/>
              <a:ext cx="1872208" cy="41299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simplification</a:t>
              </a: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p:sp>
          <p:nvSpPr>
            <p:cNvPr id="35" name="Right Arrow 32">
              <a:extLst>
                <a:ext uri="{FF2B5EF4-FFF2-40B4-BE49-F238E27FC236}">
                  <a16:creationId xmlns:a16="http://schemas.microsoft.com/office/drawing/2014/main" id="{A3ACA1F1-7A8F-40F7-971A-1A8C58E91FB7}"/>
                </a:ext>
              </a:extLst>
            </p:cNvPr>
            <p:cNvSpPr/>
            <p:nvPr/>
          </p:nvSpPr>
          <p:spPr>
            <a:xfrm>
              <a:off x="792761" y="3318417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9296B-16D3-4783-9303-2B14CDA7938D}"/>
              </a:ext>
            </a:extLst>
          </p:cNvPr>
          <p:cNvGrpSpPr/>
          <p:nvPr/>
        </p:nvGrpSpPr>
        <p:grpSpPr>
          <a:xfrm>
            <a:off x="407368" y="4421792"/>
            <a:ext cx="11161240" cy="1384713"/>
            <a:chOff x="407368" y="4421792"/>
            <a:chExt cx="11161240" cy="1384713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6905AF-BFE5-42E8-BF9A-A702E9AD5A34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4421792"/>
              <a:ext cx="1296144" cy="35568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result</a:t>
              </a:r>
              <a:r>
                <a:rPr lang="de-DE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endParaRPr lang="de-DE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de-DE" sz="1400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EFE099-89A3-4D6C-9510-88C041A5E4CB}"/>
                    </a:ext>
                  </a:extLst>
                </p:cNvPr>
                <p:cNvSpPr txBox="1"/>
                <p:nvPr/>
              </p:nvSpPr>
              <p:spPr>
                <a:xfrm>
                  <a:off x="7824192" y="4897153"/>
                  <a:ext cx="3744416" cy="909352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de-DE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oMath>
                    </m:oMathPara>
                  </a14:m>
                  <a:endParaRPr lang="de-DE" sz="2000" b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EFE099-89A3-4D6C-9510-88C041A5E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192" y="4897153"/>
                  <a:ext cx="3744416" cy="9093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CBAA737-3633-423C-B073-C5334053CA46}"/>
                    </a:ext>
                  </a:extLst>
                </p:cNvPr>
                <p:cNvSpPr txBox="1"/>
                <p:nvPr/>
              </p:nvSpPr>
              <p:spPr>
                <a:xfrm>
                  <a:off x="1487488" y="4907389"/>
                  <a:ext cx="5544616" cy="897875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nary>
                          <m:naryPr>
                            <m:chr m:val="∑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begChr m:val="{"/>
                            <m:endChr m:val="}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de-DE" sz="2000" b="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CBAA737-3633-423C-B073-C5334053C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4907389"/>
                  <a:ext cx="5544616" cy="8978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ight Arrow 32">
              <a:extLst>
                <a:ext uri="{FF2B5EF4-FFF2-40B4-BE49-F238E27FC236}">
                  <a16:creationId xmlns:a16="http://schemas.microsoft.com/office/drawing/2014/main" id="{BB44F1B0-B3BD-4926-9FC0-483F9CD5A3BA}"/>
                </a:ext>
              </a:extLst>
            </p:cNvPr>
            <p:cNvSpPr/>
            <p:nvPr/>
          </p:nvSpPr>
          <p:spPr>
            <a:xfrm>
              <a:off x="795401" y="5281295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5067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Lifetime and Lifetime Error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Transfer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CEC60-833E-4183-889C-69630084207C}"/>
              </a:ext>
            </a:extLst>
          </p:cNvPr>
          <p:cNvGrpSpPr/>
          <p:nvPr/>
        </p:nvGrpSpPr>
        <p:grpSpPr>
          <a:xfrm>
            <a:off x="398036" y="1412776"/>
            <a:ext cx="3753747" cy="864096"/>
            <a:chOff x="398036" y="1412776"/>
            <a:chExt cx="3753747" cy="864096"/>
          </a:xfrm>
        </p:grpSpPr>
        <p:sp>
          <p:nvSpPr>
            <p:cNvPr id="14" name="Inhaltsplatzhalter 4">
              <a:extLst>
                <a:ext uri="{FF2B5EF4-FFF2-40B4-BE49-F238E27FC236}">
                  <a16:creationId xmlns:a16="http://schemas.microsoft.com/office/drawing/2014/main" id="{3E69A10B-161D-4064-8A84-D44AEA7EDD59}"/>
                </a:ext>
              </a:extLst>
            </p:cNvPr>
            <p:cNvSpPr txBox="1">
              <a:spLocks/>
            </p:cNvSpPr>
            <p:nvPr/>
          </p:nvSpPr>
          <p:spPr>
            <a:xfrm>
              <a:off x="398036" y="1412776"/>
              <a:ext cx="3753747" cy="3515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b="1" dirty="0">
                  <a:latin typeface="DesySans Office" panose="020B0503040000020003" pitchFamily="34" charset="0"/>
                  <a:cs typeface="Calibri" panose="020F0502020204030204" pitchFamily="34" charset="0"/>
                </a:rPr>
                <a:t>Lifetime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579B69A-3D52-45B2-9BB3-EF94DE173438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1863874"/>
              <a:ext cx="1872208" cy="41299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recap</a:t>
              </a:r>
              <a:r>
                <a:rPr lang="de-DE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:</a:t>
              </a: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D6C334-F05C-4A00-AC8F-E6ECFACE1FC8}"/>
              </a:ext>
            </a:extLst>
          </p:cNvPr>
          <p:cNvGrpSpPr/>
          <p:nvPr/>
        </p:nvGrpSpPr>
        <p:grpSpPr>
          <a:xfrm>
            <a:off x="2567608" y="1628800"/>
            <a:ext cx="1944216" cy="1097835"/>
            <a:chOff x="2567608" y="1628800"/>
            <a:chExt cx="1944216" cy="10978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5784AF8-8A3E-4568-88CB-F292E30C7C28}"/>
                    </a:ext>
                  </a:extLst>
                </p:cNvPr>
                <p:cNvSpPr txBox="1"/>
                <p:nvPr/>
              </p:nvSpPr>
              <p:spPr>
                <a:xfrm>
                  <a:off x="2567608" y="1628800"/>
                  <a:ext cx="1944216" cy="8072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groupChr>
                          <m:groupChrPr>
                            <m:chr m:val="⏟"/>
                            <m:ctrlPr>
                              <a:rPr lang="de-DE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groupCh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⏟"/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de-D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groupChr>
                        <m:r>
                          <a:rPr lang="de-D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groupChr>
                          <m:groupChrPr>
                            <m:chr m:val="⏟"/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groupCh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5784AF8-8A3E-4568-88CB-F292E30C7C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608" y="1628800"/>
                  <a:ext cx="1944216" cy="807272"/>
                </a:xfrm>
                <a:prstGeom prst="rect">
                  <a:avLst/>
                </a:prstGeom>
                <a:blipFill>
                  <a:blip r:embed="rId3"/>
                  <a:stretch>
                    <a:fillRect b="-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9E40DC0-2715-48FF-A0BE-6ABE119204C1}"/>
                    </a:ext>
                  </a:extLst>
                </p:cNvPr>
                <p:cNvSpPr txBox="1"/>
                <p:nvPr/>
              </p:nvSpPr>
              <p:spPr>
                <a:xfrm>
                  <a:off x="4061114" y="2276872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9E40DC0-2715-48FF-A0BE-6ABE11920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114" y="2276872"/>
                  <a:ext cx="360040" cy="288032"/>
                </a:xfrm>
                <a:prstGeom prst="rect">
                  <a:avLst/>
                </a:prstGeom>
                <a:blipFill>
                  <a:blip r:embed="rId4"/>
                  <a:stretch>
                    <a:fillRect l="-16949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62E4CDE-EB03-4472-8C3F-9C1D9FCA2221}"/>
                    </a:ext>
                  </a:extLst>
                </p:cNvPr>
                <p:cNvSpPr txBox="1"/>
                <p:nvPr/>
              </p:nvSpPr>
              <p:spPr>
                <a:xfrm>
                  <a:off x="2702293" y="2276872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62E4CDE-EB03-4472-8C3F-9C1D9FCA2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293" y="2276872"/>
                  <a:ext cx="360040" cy="288032"/>
                </a:xfrm>
                <a:prstGeom prst="rect">
                  <a:avLst/>
                </a:prstGeom>
                <a:blipFill>
                  <a:blip r:embed="rId5"/>
                  <a:stretch>
                    <a:fillRect l="-23729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ECD19D-4644-4D87-A5B7-7392F7232C68}"/>
                    </a:ext>
                  </a:extLst>
                </p:cNvPr>
                <p:cNvSpPr txBox="1"/>
                <p:nvPr/>
              </p:nvSpPr>
              <p:spPr>
                <a:xfrm>
                  <a:off x="3503712" y="2438603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ECD19D-4644-4D87-A5B7-7392F7232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3712" y="2438603"/>
                  <a:ext cx="360040" cy="288032"/>
                </a:xfrm>
                <a:prstGeom prst="rect">
                  <a:avLst/>
                </a:prstGeom>
                <a:blipFill>
                  <a:blip r:embed="rId6"/>
                  <a:stretch>
                    <a:fillRect l="-16949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076E4F-C68A-48B7-886C-EB99B16FE77B}"/>
              </a:ext>
            </a:extLst>
          </p:cNvPr>
          <p:cNvGrpSpPr/>
          <p:nvPr/>
        </p:nvGrpSpPr>
        <p:grpSpPr>
          <a:xfrm>
            <a:off x="5761313" y="1682146"/>
            <a:ext cx="4727175" cy="898066"/>
            <a:chOff x="792761" y="2809635"/>
            <a:chExt cx="4727175" cy="898066"/>
          </a:xfrm>
        </p:grpSpPr>
        <p:sp>
          <p:nvSpPr>
            <p:cNvPr id="35" name="Right Arrow 32">
              <a:extLst>
                <a:ext uri="{FF2B5EF4-FFF2-40B4-BE49-F238E27FC236}">
                  <a16:creationId xmlns:a16="http://schemas.microsoft.com/office/drawing/2014/main" id="{A3ACA1F1-7A8F-40F7-971A-1A8C58E91FB7}"/>
                </a:ext>
              </a:extLst>
            </p:cNvPr>
            <p:cNvSpPr/>
            <p:nvPr/>
          </p:nvSpPr>
          <p:spPr>
            <a:xfrm>
              <a:off x="792761" y="3165070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961EC1-A0B5-41C2-952A-177970107B99}"/>
                    </a:ext>
                  </a:extLst>
                </p:cNvPr>
                <p:cNvSpPr txBox="1"/>
                <p:nvPr/>
              </p:nvSpPr>
              <p:spPr>
                <a:xfrm>
                  <a:off x="1487488" y="2809635"/>
                  <a:ext cx="4032448" cy="898066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de-DE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de-DE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de-DE" sz="2000" b="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961EC1-A0B5-41C2-952A-177970107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2809635"/>
                  <a:ext cx="4032448" cy="8980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E7A7FD-6C4E-4456-AEB8-5BC6FB524303}"/>
              </a:ext>
            </a:extLst>
          </p:cNvPr>
          <p:cNvGrpSpPr/>
          <p:nvPr/>
        </p:nvGrpSpPr>
        <p:grpSpPr>
          <a:xfrm>
            <a:off x="398037" y="2996952"/>
            <a:ext cx="9946435" cy="917442"/>
            <a:chOff x="398037" y="2996952"/>
            <a:chExt cx="9946435" cy="9174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C88DDBF-33E4-4D2A-A8CF-DC428DCAF61D}"/>
                </a:ext>
              </a:extLst>
            </p:cNvPr>
            <p:cNvGrpSpPr/>
            <p:nvPr/>
          </p:nvGrpSpPr>
          <p:grpSpPr>
            <a:xfrm>
              <a:off x="398037" y="2996952"/>
              <a:ext cx="3753747" cy="864096"/>
              <a:chOff x="398036" y="1412776"/>
              <a:chExt cx="3753747" cy="864096"/>
            </a:xfrm>
          </p:grpSpPr>
          <p:sp>
            <p:nvSpPr>
              <p:cNvPr id="39" name="Inhaltsplatzhalter 4">
                <a:extLst>
                  <a:ext uri="{FF2B5EF4-FFF2-40B4-BE49-F238E27FC236}">
                    <a16:creationId xmlns:a16="http://schemas.microsoft.com/office/drawing/2014/main" id="{7B563378-DD25-47DA-B1BC-FA8CE01AB5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036" y="1412776"/>
                <a:ext cx="3753747" cy="35157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b="1" dirty="0">
                    <a:latin typeface="DesySans Office" panose="020B0503040000020003" pitchFamily="34" charset="0"/>
                    <a:cs typeface="Calibri" panose="020F0502020204030204" pitchFamily="34" charset="0"/>
                  </a:rPr>
                  <a:t>Lifetime Error</a:t>
                </a:r>
              </a:p>
            </p:txBody>
          </p:sp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EABCCF8D-89B3-4E8F-B31B-EBE87D985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7" y="1863874"/>
                <a:ext cx="2592287" cy="41299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dirty="0" err="1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error</a:t>
                </a:r>
                <a:r>
                  <a:rPr lang="de-DE" sz="1800" dirty="0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 </a:t>
                </a:r>
                <a:r>
                  <a:rPr lang="de-DE" sz="1800" dirty="0" err="1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propagation</a:t>
                </a:r>
                <a:r>
                  <a:rPr lang="en-US" sz="1800" dirty="0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rPr>
                  <a:t>           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3D4875-FF5F-4E52-B129-1A190EDF9D21}"/>
                </a:ext>
              </a:extLst>
            </p:cNvPr>
            <p:cNvGrpSpPr/>
            <p:nvPr/>
          </p:nvGrpSpPr>
          <p:grpSpPr>
            <a:xfrm>
              <a:off x="3503712" y="3382966"/>
              <a:ext cx="6840760" cy="531428"/>
              <a:chOff x="3863752" y="3322211"/>
              <a:chExt cx="6840760" cy="5314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9CF37AA-532E-472D-BC95-0D07BA4B465F}"/>
                      </a:ext>
                    </a:extLst>
                  </p:cNvPr>
                  <p:cNvSpPr txBox="1"/>
                  <p:nvPr/>
                </p:nvSpPr>
                <p:spPr>
                  <a:xfrm>
                    <a:off x="3863752" y="3322211"/>
                    <a:ext cx="1296144" cy="4753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de-DE" sz="20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9CF37AA-532E-472D-BC95-0D07BA4B46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3752" y="3322211"/>
                    <a:ext cx="1296144" cy="4753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C107C9-48CE-4A8D-874C-B434D04318E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6040" y="3322211"/>
                    <a:ext cx="4248472" cy="53142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   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de-DE" sz="20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de-DE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b>
                          <m:sSubPr>
                            <m:ctrlPr>
                              <a:rPr lang="de-DE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de-DE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oMath>
                    </a14:m>
                    <a:r>
                      <a:rPr lang="de-DE" sz="20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C107C9-48CE-4A8D-874C-B434D04318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040" y="3322211"/>
                    <a:ext cx="4248472" cy="53142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9AFE5E-37A7-449D-A0AA-905E90539F02}"/>
              </a:ext>
            </a:extLst>
          </p:cNvPr>
          <p:cNvGrpSpPr/>
          <p:nvPr/>
        </p:nvGrpSpPr>
        <p:grpSpPr>
          <a:xfrm>
            <a:off x="407368" y="4005064"/>
            <a:ext cx="7056784" cy="747524"/>
            <a:chOff x="407368" y="4005064"/>
            <a:chExt cx="7056784" cy="747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60421C1-FBF7-4BB1-9174-742DB9A610FF}"/>
                    </a:ext>
                  </a:extLst>
                </p:cNvPr>
                <p:cNvSpPr txBox="1"/>
                <p:nvPr/>
              </p:nvSpPr>
              <p:spPr>
                <a:xfrm>
                  <a:off x="2351584" y="4250591"/>
                  <a:ext cx="5112568" cy="501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de-DE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de-DE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DE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de-DE" sz="2000" dirty="0"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de-DE" sz="2000" dirty="0"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60421C1-FBF7-4BB1-9174-742DB9A61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584" y="4250591"/>
                  <a:ext cx="5112568" cy="501997"/>
                </a:xfrm>
                <a:prstGeom prst="rect">
                  <a:avLst/>
                </a:prstGeom>
                <a:blipFill>
                  <a:blip r:embed="rId10"/>
                  <a:stretch>
                    <a:fillRect l="-955" b="-2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F8776EE8-2D35-43F8-9CC5-91742807AB49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4005064"/>
              <a:ext cx="2952328" cy="3600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insert</a:t>
              </a:r>
              <a:endParaRPr lang="de-DE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9C698F-B638-40E4-BB96-77FECCDD755C}"/>
              </a:ext>
            </a:extLst>
          </p:cNvPr>
          <p:cNvGrpSpPr/>
          <p:nvPr/>
        </p:nvGrpSpPr>
        <p:grpSpPr>
          <a:xfrm>
            <a:off x="407368" y="5013176"/>
            <a:ext cx="10425137" cy="1270791"/>
            <a:chOff x="407368" y="5013176"/>
            <a:chExt cx="10425137" cy="1270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ontent Placeholder 2">
                  <a:extLst>
                    <a:ext uri="{FF2B5EF4-FFF2-40B4-BE49-F238E27FC236}">
                      <a16:creationId xmlns:a16="http://schemas.microsoft.com/office/drawing/2014/main" id="{175EE444-E9D1-492D-8433-3B41405810D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7368" y="5013176"/>
                  <a:ext cx="8712968" cy="360040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>
                  <a:noAutofit/>
                </a:bodyPr>
                <a:lstStyle>
                  <a:lvl1pPr marL="361950" indent="-361950" algn="l" defTabSz="914400" rtl="0" eaLnBrk="1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tabLst>
                      <a:tab pos="36195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86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953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620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38275" indent="-276225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>
                    <a:buFont typeface="Courier New" panose="02070309020205020404" pitchFamily="49" charset="0"/>
                    <a:buChar char="o"/>
                  </a:pP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</a:t>
                  </a:r>
                  <a:r>
                    <a:rPr lang="de-DE" dirty="0" err="1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introduce</a:t>
                  </a: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</a:t>
                  </a:r>
                  <a:r>
                    <a:rPr lang="de-DE" dirty="0" err="1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current</a:t>
                  </a: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</a:t>
                  </a:r>
                  <a:r>
                    <a:rPr lang="de-DE" dirty="0" err="1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loss</a:t>
                  </a: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in </a:t>
                  </a:r>
                  <a:r>
                    <a:rPr lang="de-DE" dirty="0" err="1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data</a:t>
                  </a: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</a:t>
                  </a:r>
                  <a:r>
                    <a:rPr lang="de-DE" dirty="0" err="1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acquisition</a:t>
                  </a: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</a:t>
                  </a:r>
                  <a:r>
                    <a:rPr lang="de-DE" dirty="0" err="1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period</a:t>
                  </a:r>
                  <a:r>
                    <a:rPr lang="de-DE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:   </a:t>
                  </a:r>
                  <a14:m>
                    <m:oMath xmlns:m="http://schemas.openxmlformats.org/officeDocument/2006/math">
                      <m: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a14:m>
                  <a:endParaRPr lang="de-DE" sz="1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dirty="0">
                    <a:latin typeface="DesySans Office" panose="020B0503040000020003" pitchFamily="34" charset="0"/>
                    <a:ea typeface="Arial" panose="020B0604020202020204" pitchFamily="34" charset="0"/>
                  </a:endParaRPr>
                </a:p>
                <a:p>
                  <a:pPr marL="361950" lvl="1" indent="0">
                    <a:buNone/>
                  </a:pPr>
                  <a:r>
                    <a:rPr lang="en-US" sz="1800" dirty="0"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           </a:t>
                  </a:r>
                </a:p>
              </p:txBody>
            </p:sp>
          </mc:Choice>
          <mc:Fallback xmlns="">
            <p:sp>
              <p:nvSpPr>
                <p:cNvPr id="45" name="Content Placeholder 2">
                  <a:extLst>
                    <a:ext uri="{FF2B5EF4-FFF2-40B4-BE49-F238E27FC236}">
                      <a16:creationId xmlns:a16="http://schemas.microsoft.com/office/drawing/2014/main" id="{175EE444-E9D1-492D-8433-3B4140581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68" y="5013176"/>
                  <a:ext cx="8712968" cy="360040"/>
                </a:xfrm>
                <a:prstGeom prst="rect">
                  <a:avLst/>
                </a:prstGeom>
                <a:blipFill>
                  <a:blip r:embed="rId11"/>
                  <a:stretch>
                    <a:fillRect b="-254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C67D26B-7E3B-440D-BF25-129BAD3E8B39}"/>
                </a:ext>
              </a:extLst>
            </p:cNvPr>
            <p:cNvGrpSpPr/>
            <p:nvPr/>
          </p:nvGrpSpPr>
          <p:grpSpPr>
            <a:xfrm>
              <a:off x="1847528" y="5598571"/>
              <a:ext cx="3240360" cy="635751"/>
              <a:chOff x="792761" y="2937265"/>
              <a:chExt cx="3240360" cy="635751"/>
            </a:xfrm>
          </p:grpSpPr>
          <p:sp>
            <p:nvSpPr>
              <p:cNvPr id="47" name="Right Arrow 32">
                <a:extLst>
                  <a:ext uri="{FF2B5EF4-FFF2-40B4-BE49-F238E27FC236}">
                    <a16:creationId xmlns:a16="http://schemas.microsoft.com/office/drawing/2014/main" id="{46723A31-ABCE-4310-B4FE-BCD8016D7498}"/>
                  </a:ext>
                </a:extLst>
              </p:cNvPr>
              <p:cNvSpPr/>
              <p:nvPr/>
            </p:nvSpPr>
            <p:spPr>
              <a:xfrm>
                <a:off x="792761" y="3165070"/>
                <a:ext cx="323540" cy="191922"/>
              </a:xfrm>
              <a:prstGeom prst="rightArrow">
                <a:avLst/>
              </a:prstGeom>
              <a:solidFill>
                <a:srgbClr val="F18F1F"/>
              </a:solidFill>
              <a:ln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1738E8E-CC94-4A22-B80C-7A7C7FB12C56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41" y="2937265"/>
                    <a:ext cx="2520280" cy="635751"/>
                  </a:xfrm>
                  <a:prstGeom prst="rect">
                    <a:avLst/>
                  </a:prstGeom>
                  <a:noFill/>
                  <a:ln w="15875">
                    <a:solidFill>
                      <a:srgbClr val="EB6E0F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de-DE" sz="2000" dirty="0"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de-DE" sz="2000" b="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1738E8E-CC94-4A22-B80C-7A7C7FB12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2841" y="2937265"/>
                    <a:ext cx="2520280" cy="63575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5875">
                    <a:solidFill>
                      <a:srgbClr val="EB6E0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11A75925-0C11-4D2F-A76A-AD19ABE91A66}"/>
                </a:ext>
              </a:extLst>
            </p:cNvPr>
            <p:cNvSpPr txBox="1">
              <a:spLocks/>
            </p:cNvSpPr>
            <p:nvPr/>
          </p:nvSpPr>
          <p:spPr>
            <a:xfrm>
              <a:off x="5863953" y="5563887"/>
              <a:ext cx="4968552" cy="72008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0">
                <a:buNone/>
              </a:pP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in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accordance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with</a:t>
              </a:r>
              <a:endParaRPr lang="de-DE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de-DE" i="1" dirty="0">
                  <a:solidFill>
                    <a:schemeClr val="bg1">
                      <a:lumMod val="65000"/>
                    </a:schemeClr>
                  </a:solidFill>
                  <a:latin typeface="DesySans Office" panose="020B0503040000020003" pitchFamily="34" charset="0"/>
                  <a:ea typeface="Cambria Math" panose="02040503050406030204" pitchFamily="18" charset="0"/>
                </a:rPr>
                <a:t>X. Huang, J. Corbett, NIM A629 (2011) 31</a:t>
              </a:r>
              <a:endParaRPr lang="de-DE" i="1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dirty="0"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sz="1800" dirty="0"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2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7920260" cy="451098"/>
          </a:xfrm>
        </p:spPr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Data Acquisition Time</a:t>
            </a:r>
            <a:b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</a:rPr>
            </a:b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895925" cy="379252"/>
          </a:xfrm>
        </p:spPr>
        <p:txBody>
          <a:bodyPr/>
          <a:lstStyle/>
          <a:p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Transfer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CEC60-833E-4183-889C-69630084207C}"/>
              </a:ext>
            </a:extLst>
          </p:cNvPr>
          <p:cNvGrpSpPr/>
          <p:nvPr/>
        </p:nvGrpSpPr>
        <p:grpSpPr>
          <a:xfrm>
            <a:off x="398036" y="1412776"/>
            <a:ext cx="7570172" cy="864096"/>
            <a:chOff x="398036" y="1412776"/>
            <a:chExt cx="7570172" cy="864096"/>
          </a:xfrm>
        </p:grpSpPr>
        <p:sp>
          <p:nvSpPr>
            <p:cNvPr id="14" name="Inhaltsplatzhalter 4">
              <a:extLst>
                <a:ext uri="{FF2B5EF4-FFF2-40B4-BE49-F238E27FC236}">
                  <a16:creationId xmlns:a16="http://schemas.microsoft.com/office/drawing/2014/main" id="{3E69A10B-161D-4064-8A84-D44AEA7EDD59}"/>
                </a:ext>
              </a:extLst>
            </p:cNvPr>
            <p:cNvSpPr txBox="1">
              <a:spLocks/>
            </p:cNvSpPr>
            <p:nvPr/>
          </p:nvSpPr>
          <p:spPr>
            <a:xfrm>
              <a:off x="398036" y="1412776"/>
              <a:ext cx="7570172" cy="3515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b="1" dirty="0">
                  <a:latin typeface="DesySans Office" panose="020B0503040000020003" pitchFamily="34" charset="0"/>
                  <a:cs typeface="Calibri" panose="020F0502020204030204" pitchFamily="34" charset="0"/>
                </a:rPr>
                <a:t>Number of Samples and Acquisition Time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579B69A-3D52-45B2-9BB3-EF94DE173438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1863874"/>
              <a:ext cx="2232248" cy="41299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rearrangement</a:t>
              </a:r>
              <a:r>
                <a:rPr lang="en-US" sz="1800" dirty="0">
                  <a:solidFill>
                    <a:srgbClr val="007BC8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146AF50-321E-4171-812A-BF280250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0421C1-FBF7-4BB1-9174-742DB9A610FF}"/>
                  </a:ext>
                </a:extLst>
              </p:cNvPr>
              <p:cNvSpPr txBox="1"/>
              <p:nvPr/>
            </p:nvSpPr>
            <p:spPr>
              <a:xfrm>
                <a:off x="3647728" y="1700808"/>
                <a:ext cx="2880320" cy="909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de-DE" sz="2000" dirty="0"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de-DE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de-DE" sz="20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>
                                        <m:fPr>
                                          <m:type m:val="lin"/>
                                          <m:ctrlPr>
                                            <a:rPr lang="de-DE" sz="200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de-DE" sz="200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0421C1-FBF7-4BB1-9174-742DB9A6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1700808"/>
                <a:ext cx="2880320" cy="909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CD63D13-3340-49FF-A747-3519F22FC149}"/>
              </a:ext>
            </a:extLst>
          </p:cNvPr>
          <p:cNvGrpSpPr/>
          <p:nvPr/>
        </p:nvGrpSpPr>
        <p:grpSpPr>
          <a:xfrm>
            <a:off x="7248128" y="1700808"/>
            <a:ext cx="3960440" cy="909352"/>
            <a:chOff x="3071664" y="3167720"/>
            <a:chExt cx="3960440" cy="909352"/>
          </a:xfrm>
        </p:grpSpPr>
        <p:sp>
          <p:nvSpPr>
            <p:cNvPr id="47" name="Right Arrow 32">
              <a:extLst>
                <a:ext uri="{FF2B5EF4-FFF2-40B4-BE49-F238E27FC236}">
                  <a16:creationId xmlns:a16="http://schemas.microsoft.com/office/drawing/2014/main" id="{46723A31-ABCE-4310-B4FE-BCD8016D7498}"/>
                </a:ext>
              </a:extLst>
            </p:cNvPr>
            <p:cNvSpPr/>
            <p:nvPr/>
          </p:nvSpPr>
          <p:spPr>
            <a:xfrm>
              <a:off x="3071664" y="3573016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2736002-AC1A-4C1D-A76C-369B25E7BA36}"/>
                    </a:ext>
                  </a:extLst>
                </p:cNvPr>
                <p:cNvSpPr txBox="1"/>
                <p:nvPr/>
              </p:nvSpPr>
              <p:spPr>
                <a:xfrm>
                  <a:off x="3800128" y="3167720"/>
                  <a:ext cx="3231976" cy="909352"/>
                </a:xfrm>
                <a:prstGeom prst="rect">
                  <a:avLst/>
                </a:prstGeom>
                <a:noFill/>
                <a:ln w="15875">
                  <a:solidFill>
                    <a:srgbClr val="EB6E0F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𝑎𝑐𝑞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  <m:sSub>
                              <m:sSub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de-DE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e-DE" sz="2000" dirty="0"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de-DE" sz="2000" i="1" dirty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000" i="1" dirty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000" i="1" dirty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de-DE" sz="20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2736002-AC1A-4C1D-A76C-369B25E7B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128" y="3167720"/>
                  <a:ext cx="3231976" cy="9093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5875">
                  <a:solidFill>
                    <a:srgbClr val="EB6E0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C30B09-C6C4-44CE-8779-31DE56A294A1}"/>
              </a:ext>
            </a:extLst>
          </p:cNvPr>
          <p:cNvGrpSpPr/>
          <p:nvPr/>
        </p:nvGrpSpPr>
        <p:grpSpPr>
          <a:xfrm>
            <a:off x="398037" y="2924944"/>
            <a:ext cx="4761859" cy="2736304"/>
            <a:chOff x="398037" y="2924944"/>
            <a:chExt cx="4761859" cy="2736304"/>
          </a:xfrm>
        </p:grpSpPr>
        <p:sp>
          <p:nvSpPr>
            <p:cNvPr id="39" name="Inhaltsplatzhalter 4">
              <a:extLst>
                <a:ext uri="{FF2B5EF4-FFF2-40B4-BE49-F238E27FC236}">
                  <a16:creationId xmlns:a16="http://schemas.microsoft.com/office/drawing/2014/main" id="{7B563378-DD25-47DA-B1BC-FA8CE01AB5DD}"/>
                </a:ext>
              </a:extLst>
            </p:cNvPr>
            <p:cNvSpPr txBox="1">
              <a:spLocks/>
            </p:cNvSpPr>
            <p:nvPr/>
          </p:nvSpPr>
          <p:spPr>
            <a:xfrm>
              <a:off x="398037" y="2924944"/>
              <a:ext cx="3753747" cy="3515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b="1" dirty="0">
                  <a:latin typeface="DesySans Office" panose="020B0503040000020003" pitchFamily="34" charset="0"/>
                  <a:cs typeface="Calibri" panose="020F0502020204030204" pitchFamily="34" charset="0"/>
                </a:rPr>
                <a:t>Examples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5A5C00-AEB2-4A8D-B4E9-1239CC5DFCA8}"/>
                </a:ext>
              </a:extLst>
            </p:cNvPr>
            <p:cNvGrpSpPr/>
            <p:nvPr/>
          </p:nvGrpSpPr>
          <p:grpSpPr>
            <a:xfrm>
              <a:off x="767408" y="3501008"/>
              <a:ext cx="4392488" cy="2160240"/>
              <a:chOff x="767408" y="3501008"/>
              <a:chExt cx="4392488" cy="21602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ontent Placeholder 2">
                    <a:extLst>
                      <a:ext uri="{FF2B5EF4-FFF2-40B4-BE49-F238E27FC236}">
                        <a16:creationId xmlns:a16="http://schemas.microsoft.com/office/drawing/2014/main" id="{8BE358FF-E5EA-488E-B1F4-7084FD30D0C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67408" y="3501008"/>
                    <a:ext cx="4392488" cy="2160240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t" anchorCtr="0">
                    <a:noAutofit/>
                  </a:bodyPr>
                  <a:lstStyle>
                    <a:lvl1pPr marL="361950" indent="-361950" algn="l" defTabSz="914400" rtl="0" eaLnBrk="1" latinLnBrk="0" hangingPunct="1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Font typeface="Arial" panose="020B0604020202020204" pitchFamily="34" charset="0"/>
                      <a:buChar char="•"/>
                      <a:tabLst>
                        <a:tab pos="361950" algn="l"/>
                      </a:tabLst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28650" indent="-26670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Arial" panose="020B0604020202020204" pitchFamily="34" charset="0"/>
                      <a:buChar char="•"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95350" indent="-26670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Arial" panose="020B0604020202020204" pitchFamily="34" charset="0"/>
                      <a:buChar char="•"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162050" indent="-26670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Arial" panose="020B0604020202020204" pitchFamily="34" charset="0"/>
                      <a:buChar char="•"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38275" indent="-276225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Arial" panose="020B0604020202020204" pitchFamily="34" charset="0"/>
                      <a:buChar char="•"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1">
                      <a:buFont typeface="Courier New" panose="02070309020205020404" pitchFamily="49" charset="0"/>
                      <a:buChar char="o"/>
                    </a:pPr>
                    <a:r>
                      <a:rPr lang="de-DE" dirty="0">
                        <a:solidFill>
                          <a:srgbClr val="007BC8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PETRA IV high </a:t>
                    </a:r>
                    <a:r>
                      <a:rPr lang="de-DE" dirty="0" err="1">
                        <a:solidFill>
                          <a:srgbClr val="007BC8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brightness</a:t>
                    </a:r>
                    <a:r>
                      <a:rPr lang="de-DE" dirty="0">
                        <a:solidFill>
                          <a:srgbClr val="007BC8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 </a:t>
                    </a:r>
                    <a:r>
                      <a:rPr lang="de-DE" dirty="0" err="1">
                        <a:solidFill>
                          <a:srgbClr val="007BC8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mode</a:t>
                    </a:r>
                    <a:r>
                      <a:rPr lang="de-DE" dirty="0">
                        <a:solidFill>
                          <a:srgbClr val="007BC8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:</a:t>
                    </a:r>
                  </a:p>
                  <a:p>
                    <a:pPr lvl="2">
                      <a:buFont typeface="DesySans Office" panose="020B0503040000020003" pitchFamily="34" charset="0"/>
                      <a:buChar char="→"/>
                    </a:pPr>
                    <a:r>
                      <a:rPr lang="fr-FR" sz="1800" i="1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I</a:t>
                    </a:r>
                    <a:r>
                      <a:rPr lang="fr-FR" sz="1800" i="1" baseline="-25000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0</a:t>
                    </a:r>
                    <a:r>
                      <a:rPr lang="fr-FR" sz="1800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</a:rPr>
                      <a:t> = 200 mA</a:t>
                    </a:r>
                  </a:p>
                  <a:p>
                    <a:pPr lvl="2">
                      <a:buFont typeface="DesySans Office" panose="020B0503040000020003" pitchFamily="34" charset="0"/>
                      <a:buChar char="→"/>
                    </a:pPr>
                    <a:r>
                      <a:rPr lang="fr-FR" sz="1800" i="1" dirty="0" err="1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σ</a:t>
                    </a:r>
                    <a:r>
                      <a:rPr lang="fr-FR" sz="1800" i="1" baseline="-25000" dirty="0" err="1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I</a:t>
                    </a:r>
                    <a:r>
                      <a:rPr lang="fr-FR" sz="1800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</a:rPr>
                      <a:t> = 0.5 µA</a:t>
                    </a:r>
                  </a:p>
                  <a:p>
                    <a:pPr lvl="2">
                      <a:buFont typeface="DesySans Office" panose="020B0503040000020003" pitchFamily="34" charset="0"/>
                      <a:buChar char="→"/>
                    </a:pPr>
                    <a:r>
                      <a:rPr lang="fr-FR" sz="1800" i="1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fr-FR" sz="1800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</a:rPr>
                      <a:t> = 10 h</a:t>
                    </a:r>
                    <a:r>
                      <a:rPr lang="en-US" sz="1800" dirty="0"/>
                      <a:t> </a:t>
                    </a:r>
                  </a:p>
                  <a:p>
                    <a:pPr lvl="2">
                      <a:buFont typeface="DesySans Office" panose="020B0503040000020003" pitchFamily="34" charset="0"/>
                      <a:buChar char="→"/>
                    </a:pPr>
                    <a:r>
                      <a:rPr lang="el-GR" sz="1800" i="1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σ</a:t>
                    </a:r>
                    <a:r>
                      <a:rPr lang="el-GR" sz="1800" i="1" baseline="-25000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de-DE" sz="1800" i="1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/</a:t>
                    </a:r>
                    <a:r>
                      <a:rPr lang="el-GR" sz="1800" i="1" dirty="0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fr-FR" sz="1800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</a:rPr>
                      <a:t> = 1%</a:t>
                    </a:r>
                    <a:r>
                      <a:rPr lang="de-DE" sz="1800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 </a:t>
                    </a:r>
                  </a:p>
                  <a:p>
                    <a:pPr lvl="2">
                      <a:buFont typeface="DesySans Office" panose="020B0503040000020003" pitchFamily="34" charset="0"/>
                      <a:buChar char="→"/>
                    </a:pPr>
                    <a:r>
                      <a:rPr lang="de-DE" sz="1800" i="1" dirty="0" err="1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</a:t>
                    </a:r>
                    <a:r>
                      <a:rPr lang="de-DE" sz="1800" i="1" baseline="-25000" dirty="0" err="1">
                        <a:solidFill>
                          <a:srgbClr val="EB6E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</a:t>
                    </a:r>
                    <a:r>
                      <a:rPr lang="de-DE" sz="1800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 = 0.2 s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𝑎𝑐𝑞</m:t>
                            </m:r>
                          </m:sub>
                        </m:sSub>
                        <m:r>
                          <a:rPr lang="de-DE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=5.8 </m:t>
                        </m:r>
                        <m:r>
                          <a:rPr lang="de-DE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a14:m>
                    <a:endParaRPr lang="fr-FR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</a:endParaRPr>
                  </a:p>
                  <a:p>
                    <a:pPr lvl="2">
                      <a:buFont typeface="DesySans Office" panose="020B0503040000020003" pitchFamily="34" charset="0"/>
                      <a:buChar char="→"/>
                    </a:pPr>
                    <a:endParaRPr lang="de-DE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endParaRPr>
                  </a:p>
                  <a:p>
                    <a:endParaRPr lang="de-DE" sz="1600" dirty="0">
                      <a:solidFill>
                        <a:srgbClr val="007BC8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endParaRPr>
                  </a:p>
                  <a:p>
                    <a:endParaRPr lang="en-US" sz="1600" dirty="0">
                      <a:solidFill>
                        <a:srgbClr val="007BC8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endParaRPr>
                  </a:p>
                  <a:p>
                    <a:pPr marL="361950" lvl="1" indent="0">
                      <a:buNone/>
                    </a:pPr>
                    <a:r>
                      <a:rPr lang="en-US" dirty="0">
                        <a:solidFill>
                          <a:srgbClr val="EB6E0F"/>
                        </a:solidFill>
                        <a:latin typeface="DesySans Office" panose="020B0503040000020003" pitchFamily="34" charset="0"/>
                        <a:ea typeface="Arial" panose="020B0604020202020204" pitchFamily="34" charset="0"/>
                      </a:rPr>
                      <a:t>            </a:t>
                    </a:r>
                  </a:p>
                </p:txBody>
              </p:sp>
            </mc:Choice>
            <mc:Fallback xmlns="">
              <p:sp>
                <p:nvSpPr>
                  <p:cNvPr id="36" name="Content Placeholder 2">
                    <a:extLst>
                      <a:ext uri="{FF2B5EF4-FFF2-40B4-BE49-F238E27FC236}">
                        <a16:creationId xmlns:a16="http://schemas.microsoft.com/office/drawing/2014/main" id="{8BE358FF-E5EA-488E-B1F4-7084FD30D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408" y="3501008"/>
                    <a:ext cx="4392488" cy="21602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3099" b="-45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ight Arrow 32">
                <a:extLst>
                  <a:ext uri="{FF2B5EF4-FFF2-40B4-BE49-F238E27FC236}">
                    <a16:creationId xmlns:a16="http://schemas.microsoft.com/office/drawing/2014/main" id="{03D9FF9D-5472-4F6B-972B-CCF9F694718F}"/>
                  </a:ext>
                </a:extLst>
              </p:cNvPr>
              <p:cNvSpPr/>
              <p:nvPr/>
            </p:nvSpPr>
            <p:spPr>
              <a:xfrm>
                <a:off x="3359696" y="5406027"/>
                <a:ext cx="323540" cy="191922"/>
              </a:xfrm>
              <a:prstGeom prst="rightArrow">
                <a:avLst/>
              </a:prstGeom>
              <a:solidFill>
                <a:srgbClr val="F18F1F"/>
              </a:solidFill>
              <a:ln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E8EC79-A44D-45CC-BBC7-742F04C97467}"/>
              </a:ext>
            </a:extLst>
          </p:cNvPr>
          <p:cNvGrpSpPr/>
          <p:nvPr/>
        </p:nvGrpSpPr>
        <p:grpSpPr>
          <a:xfrm>
            <a:off x="6168008" y="3501008"/>
            <a:ext cx="5688632" cy="2160240"/>
            <a:chOff x="6168008" y="3501008"/>
            <a:chExt cx="5688632" cy="2160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ontent Placeholder 2">
                  <a:extLst>
                    <a:ext uri="{FF2B5EF4-FFF2-40B4-BE49-F238E27FC236}">
                      <a16:creationId xmlns:a16="http://schemas.microsoft.com/office/drawing/2014/main" id="{24F74901-DC4F-456C-9B70-6D14A0C111E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68008" y="3501008"/>
                  <a:ext cx="5688632" cy="2160240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>
                  <a:noAutofit/>
                </a:bodyPr>
                <a:lstStyle>
                  <a:lvl1pPr marL="361950" indent="-361950" algn="l" defTabSz="914400" rtl="0" eaLnBrk="1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tabLst>
                      <a:tab pos="36195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86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953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62050" indent="-2667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38275" indent="-276225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>
                    <a:buFont typeface="Courier New" panose="02070309020205020404" pitchFamily="49" charset="0"/>
                    <a:buChar char="o"/>
                  </a:pPr>
                  <a:r>
                    <a:rPr lang="de-DE" dirty="0">
                      <a:solidFill>
                        <a:srgbClr val="007BC8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example </a:t>
                  </a:r>
                  <a:r>
                    <a:rPr lang="de-DE" i="1" dirty="0">
                      <a:solidFill>
                        <a:schemeClr val="bg1">
                          <a:lumMod val="65000"/>
                        </a:schemeClr>
                      </a:solidFill>
                      <a:latin typeface="DesySans Office" panose="020B0503040000020003" pitchFamily="34" charset="0"/>
                      <a:ea typeface="Cambria Math" panose="02040503050406030204" pitchFamily="18" charset="0"/>
                    </a:rPr>
                    <a:t>X. Huang, J. Corbett, NIM A629 (2011) 31</a:t>
                  </a:r>
                  <a:r>
                    <a:rPr lang="de-DE" dirty="0">
                      <a:solidFill>
                        <a:srgbClr val="007BC8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 </a:t>
                  </a:r>
                </a:p>
                <a:p>
                  <a:pPr lvl="2">
                    <a:buFont typeface="DesySans Office" panose="020B0503040000020003" pitchFamily="34" charset="0"/>
                    <a:buChar char="→"/>
                  </a:pPr>
                  <a:r>
                    <a:rPr lang="fr-FR" sz="1800" i="1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</a:t>
                  </a:r>
                  <a:r>
                    <a:rPr lang="fr-FR" sz="1800" i="1" baseline="-25000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fr-FR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</a:rPr>
                    <a:t> = 100 mA</a:t>
                  </a:r>
                </a:p>
                <a:p>
                  <a:pPr lvl="2">
                    <a:buFont typeface="DesySans Office" panose="020B0503040000020003" pitchFamily="34" charset="0"/>
                    <a:buChar char="→"/>
                  </a:pPr>
                  <a:r>
                    <a:rPr lang="fr-FR" sz="1800" i="1" dirty="0" err="1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</a:t>
                  </a:r>
                  <a:r>
                    <a:rPr lang="fr-FR" sz="1800" i="1" baseline="-25000" dirty="0" err="1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</a:t>
                  </a:r>
                  <a:r>
                    <a:rPr lang="fr-FR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</a:rPr>
                    <a:t> = 1 µA</a:t>
                  </a:r>
                </a:p>
                <a:p>
                  <a:pPr lvl="2">
                    <a:buFont typeface="DesySans Office" panose="020B0503040000020003" pitchFamily="34" charset="0"/>
                    <a:buChar char="→"/>
                  </a:pPr>
                  <a:r>
                    <a:rPr lang="fr-FR" sz="1800" i="1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</a:t>
                  </a:r>
                  <a:r>
                    <a:rPr lang="fr-FR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</a:rPr>
                    <a:t> = 50 h</a:t>
                  </a:r>
                  <a:r>
                    <a:rPr lang="en-US" sz="1800" dirty="0"/>
                    <a:t> </a:t>
                  </a:r>
                </a:p>
                <a:p>
                  <a:pPr lvl="2">
                    <a:buFont typeface="DesySans Office" panose="020B0503040000020003" pitchFamily="34" charset="0"/>
                    <a:buChar char="→"/>
                  </a:pPr>
                  <a:r>
                    <a:rPr lang="el-GR" sz="1800" i="1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</a:t>
                  </a:r>
                  <a:r>
                    <a:rPr lang="el-GR" sz="1800" i="1" baseline="-25000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</a:t>
                  </a:r>
                  <a:r>
                    <a:rPr lang="de-DE" sz="1800" i="1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/</a:t>
                  </a:r>
                  <a:r>
                    <a:rPr lang="el-GR" sz="1800" i="1" dirty="0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</a:t>
                  </a:r>
                  <a:r>
                    <a:rPr lang="fr-FR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</a:rPr>
                    <a:t> = 1%</a:t>
                  </a:r>
                  <a:r>
                    <a:rPr lang="de-DE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</a:t>
                  </a:r>
                </a:p>
                <a:p>
                  <a:pPr lvl="2">
                    <a:buFont typeface="DesySans Office" panose="020B0503040000020003" pitchFamily="34" charset="0"/>
                    <a:buChar char="→"/>
                  </a:pPr>
                  <a:r>
                    <a:rPr lang="de-DE" sz="1800" i="1" dirty="0" err="1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</a:t>
                  </a:r>
                  <a:r>
                    <a:rPr lang="de-DE" sz="1800" i="1" baseline="-25000" dirty="0" err="1">
                      <a:solidFill>
                        <a:srgbClr val="EB6E0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  <a:r>
                    <a:rPr lang="de-DE" sz="1800" dirty="0">
                      <a:solidFill>
                        <a:srgbClr val="EB6E0F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= 1 s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𝑎𝑐𝑞</m:t>
                          </m:r>
                        </m:sub>
                      </m:sSub>
                      <m:r>
                        <a:rPr lang="de-DE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73</m:t>
                      </m:r>
                      <m:r>
                        <a:rPr lang="de-DE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fr-FR" sz="1800" dirty="0">
                    <a:solidFill>
                      <a:srgbClr val="EB6E0F"/>
                    </a:solidFill>
                    <a:latin typeface="DesySans Office" panose="020B0503040000020003" pitchFamily="34" charset="0"/>
                  </a:endParaRPr>
                </a:p>
                <a:p>
                  <a:pPr lvl="2">
                    <a:buFont typeface="DesySans Office" panose="020B0503040000020003" pitchFamily="34" charset="0"/>
                    <a:buChar char="→"/>
                  </a:pPr>
                  <a:endParaRPr lang="de-DE" sz="1800" dirty="0">
                    <a:solidFill>
                      <a:srgbClr val="EB6E0F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endParaRPr>
                </a:p>
                <a:p>
                  <a:endParaRPr lang="de-DE" sz="1600" dirty="0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endParaRPr>
                </a:p>
                <a:p>
                  <a:endParaRPr lang="en-US" sz="1600" dirty="0">
                    <a:solidFill>
                      <a:srgbClr val="007BC8"/>
                    </a:solidFill>
                    <a:latin typeface="DesySans Office" panose="020B0503040000020003" pitchFamily="34" charset="0"/>
                    <a:ea typeface="Arial" panose="020B0604020202020204" pitchFamily="34" charset="0"/>
                  </a:endParaRPr>
                </a:p>
                <a:p>
                  <a:pPr marL="361950" lvl="1" indent="0">
                    <a:buNone/>
                  </a:pPr>
                  <a:r>
                    <a:rPr lang="en-US" dirty="0">
                      <a:solidFill>
                        <a:srgbClr val="EB6E0F"/>
                      </a:solidFill>
                      <a:latin typeface="DesySans Office" panose="020B0503040000020003" pitchFamily="34" charset="0"/>
                      <a:ea typeface="Arial" panose="020B0604020202020204" pitchFamily="34" charset="0"/>
                    </a:rPr>
                    <a:t>            </a:t>
                  </a:r>
                </a:p>
              </p:txBody>
            </p:sp>
          </mc:Choice>
          <mc:Fallback xmlns="">
            <p:sp>
              <p:nvSpPr>
                <p:cNvPr id="49" name="Content Placeholder 2">
                  <a:extLst>
                    <a:ext uri="{FF2B5EF4-FFF2-40B4-BE49-F238E27FC236}">
                      <a16:creationId xmlns:a16="http://schemas.microsoft.com/office/drawing/2014/main" id="{24F74901-DC4F-456C-9B70-6D14A0C11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008" y="3501008"/>
                  <a:ext cx="5688632" cy="2160240"/>
                </a:xfrm>
                <a:prstGeom prst="rect">
                  <a:avLst/>
                </a:prstGeom>
                <a:blipFill>
                  <a:blip r:embed="rId6"/>
                  <a:stretch>
                    <a:fillRect t="-3099" b="-45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ight Arrow 32">
              <a:extLst>
                <a:ext uri="{FF2B5EF4-FFF2-40B4-BE49-F238E27FC236}">
                  <a16:creationId xmlns:a16="http://schemas.microsoft.com/office/drawing/2014/main" id="{27D25AC5-E258-4377-92E5-52C1DB4307B5}"/>
                </a:ext>
              </a:extLst>
            </p:cNvPr>
            <p:cNvSpPr/>
            <p:nvPr/>
          </p:nvSpPr>
          <p:spPr>
            <a:xfrm>
              <a:off x="8760296" y="5406027"/>
              <a:ext cx="323540" cy="191922"/>
            </a:xfrm>
            <a:prstGeom prst="rightArrow">
              <a:avLst/>
            </a:prstGeom>
            <a:solidFill>
              <a:srgbClr val="F18F1F"/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9996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BC8"/>
                </a:solidFill>
                <a:latin typeface="DesySans Office Cn Medium" panose="020B0706040000020003" pitchFamily="34" charset="0"/>
              </a:rPr>
              <a:t>DCCT Studies at PETRA III</a:t>
            </a:r>
            <a:endParaRPr lang="en-US" dirty="0">
              <a:solidFill>
                <a:srgbClr val="007BC8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5327973" cy="379252"/>
          </a:xfrm>
        </p:spPr>
        <p:txBody>
          <a:bodyPr/>
          <a:lstStyle/>
          <a:p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Performance Studies in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view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 Cn Medium" panose="020B0706040000020003" pitchFamily="34" charset="0"/>
              </a:rPr>
              <a:t>of</a:t>
            </a:r>
            <a:r>
              <a:rPr lang="de-DE" dirty="0">
                <a:solidFill>
                  <a:srgbClr val="EB6E0F"/>
                </a:solidFill>
                <a:latin typeface="DesySans Office Cn Medium" panose="020B0706040000020003" pitchFamily="34" charset="0"/>
              </a:rPr>
              <a:t> PETRA IV</a:t>
            </a: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  <a:p>
            <a:endParaRPr lang="en-US" dirty="0">
              <a:solidFill>
                <a:srgbClr val="EB6E0F"/>
              </a:solidFill>
              <a:latin typeface="DesySans Office Cn Medium" panose="020B0706040000020003" pitchFamily="34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E69A10B-161D-4064-8A84-D44AEA7EDD59}"/>
              </a:ext>
            </a:extLst>
          </p:cNvPr>
          <p:cNvSpPr txBox="1">
            <a:spLocks/>
          </p:cNvSpPr>
          <p:nvPr/>
        </p:nvSpPr>
        <p:spPr>
          <a:xfrm>
            <a:off x="398036" y="1412776"/>
            <a:ext cx="7066115" cy="351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Resolution Studies: P3 PCT vs. P4 NPCT installed at P3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79B69A-3D52-45B2-9BB3-EF94DE173438}"/>
              </a:ext>
            </a:extLst>
          </p:cNvPr>
          <p:cNvSpPr txBox="1">
            <a:spLocks/>
          </p:cNvSpPr>
          <p:nvPr/>
        </p:nvSpPr>
        <p:spPr>
          <a:xfrm>
            <a:off x="407368" y="1863874"/>
            <a:ext cx="7128792" cy="2141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requirement</a:t>
            </a:r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ability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to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detect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each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tranferred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bunch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with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DC monitor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minimum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transferred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current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(200 mA, 1920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bunches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, 1% top-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up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)</a:t>
            </a:r>
          </a:p>
          <a:p>
            <a:pPr marL="628650" lvl="2" indent="0">
              <a:buNone/>
            </a:pP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	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I</a:t>
            </a:r>
            <a:r>
              <a:rPr lang="de-DE" baseline="-25000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min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= 1 µA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minimum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detectable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current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factor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2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above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noise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level</a:t>
            </a:r>
            <a:endParaRPr lang="de-DE" dirty="0">
              <a:solidFill>
                <a:srgbClr val="EB6E0F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maximum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noise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level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 </a:t>
            </a:r>
            <a:r>
              <a:rPr lang="de-DE" dirty="0" err="1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rms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(I) ≤ 0.5 µA</a:t>
            </a:r>
          </a:p>
          <a:p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679164-1A21-47C2-A0CC-F4E1EB91DDD8}"/>
              </a:ext>
            </a:extLst>
          </p:cNvPr>
          <p:cNvGrpSpPr/>
          <p:nvPr/>
        </p:nvGrpSpPr>
        <p:grpSpPr>
          <a:xfrm>
            <a:off x="407368" y="4347102"/>
            <a:ext cx="10774159" cy="2301978"/>
            <a:chOff x="407368" y="4347102"/>
            <a:chExt cx="10774159" cy="23019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6DFFB8-6989-4ED7-81D5-893669F9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4347102"/>
              <a:ext cx="3069303" cy="2301978"/>
            </a:xfrm>
            <a:prstGeom prst="rect">
              <a:avLst/>
            </a:prstGeom>
          </p:spPr>
        </p:pic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0EDBA438-84B2-4571-957D-D99CF944D79A}"/>
                </a:ext>
              </a:extLst>
            </p:cNvPr>
            <p:cNvSpPr txBox="1">
              <a:spLocks/>
            </p:cNvSpPr>
            <p:nvPr/>
          </p:nvSpPr>
          <p:spPr>
            <a:xfrm>
              <a:off x="407368" y="5824314"/>
              <a:ext cx="7128792" cy="48500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interesting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latin typeface="DesySans Office" panose="020B0503040000020003" pitchFamily="34" charset="0"/>
                  <a:ea typeface="Arial" panose="020B0604020202020204" pitchFamily="34" charset="0"/>
                </a:rPr>
                <a:t>observation</a:t>
              </a:r>
              <a:r>
                <a:rPr lang="de-DE" dirty="0">
                  <a:latin typeface="DesySans Office" panose="020B0503040000020003" pitchFamily="34" charset="0"/>
                  <a:ea typeface="Arial" panose="020B0604020202020204" pitchFamily="34" charset="0"/>
                </a:rPr>
                <a:t>:   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PCT </a:t>
              </a:r>
              <a:r>
                <a:rPr lang="de-DE" dirty="0" err="1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better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than</a:t>
              </a:r>
              <a:r>
                <a:rPr lang="de-DE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NPCT  (NPLC « 1)</a:t>
              </a:r>
              <a:endParaRPr lang="de-DE" sz="1400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endParaRPr lang="en-US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endParaRPr>
            </a:p>
            <a:p>
              <a:pPr marL="361950" lvl="1" indent="0">
                <a:buNone/>
              </a:pPr>
              <a:r>
                <a:rPr lang="en-US" dirty="0">
                  <a:solidFill>
                    <a:srgbClr val="EB6E0F"/>
                  </a:solidFill>
                  <a:latin typeface="DesySans Office" panose="020B0503040000020003" pitchFamily="34" charset="0"/>
                  <a:ea typeface="Arial" panose="020B0604020202020204" pitchFamily="34" charset="0"/>
                </a:rPr>
                <a:t>            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155F773-B736-4B83-A2D9-5725C0F4794E}"/>
              </a:ext>
            </a:extLst>
          </p:cNvPr>
          <p:cNvSpPr txBox="1">
            <a:spLocks/>
          </p:cNvSpPr>
          <p:nvPr/>
        </p:nvSpPr>
        <p:spPr>
          <a:xfrm>
            <a:off x="407368" y="4149080"/>
            <a:ext cx="7128792" cy="1512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measurement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: monitor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resolution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as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function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7BC8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NPLC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natural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time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unit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: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Number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of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Power Line </a:t>
            </a:r>
            <a:r>
              <a:rPr lang="de-DE" dirty="0" err="1">
                <a:latin typeface="DesySans Office" panose="020B0503040000020003" pitchFamily="34" charset="0"/>
                <a:ea typeface="Arial" panose="020B0604020202020204" pitchFamily="34" charset="0"/>
              </a:rPr>
              <a:t>Cycles</a:t>
            </a:r>
            <a:r>
              <a:rPr lang="de-DE" dirty="0">
                <a:latin typeface="DesySans Office" panose="020B0503040000020003" pitchFamily="34" charset="0"/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(NPLC)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DesySans Office" panose="020B0503040000020003" pitchFamily="34" charset="0"/>
                <a:ea typeface="Arial" panose="020B0604020202020204" pitchFamily="34" charset="0"/>
              </a:rPr>
              <a:t>readout based on </a:t>
            </a:r>
            <a:r>
              <a:rPr lang="en-US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7.5 digit DVM   </a:t>
            </a:r>
            <a:r>
              <a:rPr lang="en-US" sz="1400" dirty="0">
                <a:latin typeface="DesySans Office" panose="020B0503040000020003" pitchFamily="34" charset="0"/>
                <a:ea typeface="Arial" panose="020B0604020202020204" pitchFamily="34" charset="0"/>
              </a:rPr>
              <a:t>(Keithley DMM 7510)</a:t>
            </a:r>
          </a:p>
          <a:p>
            <a:pPr lvl="2">
              <a:buFont typeface="DesySans Office" panose="020B0503040000020003" pitchFamily="34" charset="0"/>
              <a:buChar char="→"/>
            </a:pPr>
            <a:r>
              <a:rPr lang="en-US" dirty="0">
                <a:latin typeface="DesySans Office" panose="020B0503040000020003" pitchFamily="34" charset="0"/>
                <a:ea typeface="Arial" panose="020B0604020202020204" pitchFamily="34" charset="0"/>
              </a:rPr>
              <a:t>resolution dominated by (N)PCT noise, not by DVM</a:t>
            </a:r>
            <a:endParaRPr lang="de-DE" dirty="0"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endParaRPr lang="en-US" sz="1600" dirty="0">
              <a:solidFill>
                <a:srgbClr val="007BC8"/>
              </a:solidFill>
              <a:latin typeface="DesySans Office" panose="020B0503040000020003" pitchFamily="34" charset="0"/>
              <a:ea typeface="Arial" panose="020B0604020202020204" pitchFamily="34" charset="0"/>
            </a:endParaRPr>
          </a:p>
          <a:p>
            <a:pPr marL="361950" lvl="1" indent="0">
              <a:buNone/>
            </a:pPr>
            <a:r>
              <a:rPr lang="en-US" dirty="0">
                <a:solidFill>
                  <a:srgbClr val="EB6E0F"/>
                </a:solidFill>
                <a:latin typeface="DesySans Office" panose="020B0503040000020003" pitchFamily="34" charset="0"/>
                <a:ea typeface="Arial" panose="020B0604020202020204" pitchFamily="34" charset="0"/>
              </a:rPr>
              <a:t>           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D90782-F760-45ED-A83A-23389C73EA39}"/>
              </a:ext>
            </a:extLst>
          </p:cNvPr>
          <p:cNvGrpSpPr/>
          <p:nvPr/>
        </p:nvGrpSpPr>
        <p:grpSpPr>
          <a:xfrm>
            <a:off x="7824193" y="861048"/>
            <a:ext cx="4000000" cy="3414630"/>
            <a:chOff x="7824193" y="861048"/>
            <a:chExt cx="4000000" cy="34146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97D423-5714-4034-8517-950BD3F2D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193" y="861048"/>
              <a:ext cx="4000000" cy="300000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DD62B5C-143A-42D7-8002-CE401A5EC018}"/>
                </a:ext>
              </a:extLst>
            </p:cNvPr>
            <p:cNvGrpSpPr/>
            <p:nvPr/>
          </p:nvGrpSpPr>
          <p:grpSpPr>
            <a:xfrm>
              <a:off x="8345666" y="3937124"/>
              <a:ext cx="3240360" cy="338554"/>
              <a:chOff x="1595996" y="5960766"/>
              <a:chExt cx="3240360" cy="338554"/>
            </a:xfrm>
          </p:grpSpPr>
          <p:sp>
            <p:nvSpPr>
              <p:cNvPr id="36" name="Right Arrow 32">
                <a:extLst>
                  <a:ext uri="{FF2B5EF4-FFF2-40B4-BE49-F238E27FC236}">
                    <a16:creationId xmlns:a16="http://schemas.microsoft.com/office/drawing/2014/main" id="{8EE51EF8-DAB9-4338-B86C-EA34BF24518E}"/>
                  </a:ext>
                </a:extLst>
              </p:cNvPr>
              <p:cNvSpPr/>
              <p:nvPr/>
            </p:nvSpPr>
            <p:spPr>
              <a:xfrm>
                <a:off x="1595996" y="6045390"/>
                <a:ext cx="323540" cy="191922"/>
              </a:xfrm>
              <a:prstGeom prst="rightArrow">
                <a:avLst/>
              </a:prstGeom>
              <a:solidFill>
                <a:srgbClr val="F18F1F"/>
              </a:solidFill>
              <a:ln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E1A9F4-7EDE-48DB-9D9E-2EA4C2807058}"/>
                  </a:ext>
                </a:extLst>
              </p:cNvPr>
              <p:cNvSpPr/>
              <p:nvPr/>
            </p:nvSpPr>
            <p:spPr>
              <a:xfrm>
                <a:off x="2175708" y="5960766"/>
                <a:ext cx="266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EB6E0F"/>
                    </a:solidFill>
                    <a:latin typeface="DesySans Office" panose="020B0503040000020003" pitchFamily="34" charset="0"/>
                    <a:cs typeface="Calibri" panose="020F0502020204030204" pitchFamily="34" charset="0"/>
                  </a:rPr>
                  <a:t>NPCT fulfils specifications </a:t>
                </a:r>
                <a:r>
                  <a:rPr lang="de-DE" sz="1600" dirty="0">
                    <a:solidFill>
                      <a:srgbClr val="EB6E0F"/>
                    </a:solidFill>
                    <a:latin typeface="DesySans Office" panose="020B0503040000020003" pitchFamily="34" charset="0"/>
                    <a:cs typeface="Calibri" panose="020F0502020204030204" pitchFamily="34" charset="0"/>
                  </a:rPr>
                  <a:t> </a:t>
                </a:r>
                <a:endParaRPr lang="en-GB" sz="1600" dirty="0">
                  <a:solidFill>
                    <a:srgbClr val="EB6E0F"/>
                  </a:solidFill>
                  <a:latin typeface="DesySans Office" panose="020B0503040000020003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8D926C9-0DA2-4FCA-82C2-1B604BEBD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sp>
        <p:nvSpPr>
          <p:cNvPr id="18" name="Fußzeilenplatzhalter 2">
            <a:extLst>
              <a:ext uri="{FF2B5EF4-FFF2-40B4-BE49-F238E27FC236}">
                <a16:creationId xmlns:a16="http://schemas.microsoft.com/office/drawing/2014/main" id="{BCCFD3A6-CF53-4297-96D7-6D4C69A9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 dirty="0">
                <a:solidFill>
                  <a:srgbClr val="007BC8"/>
                </a:solidFill>
              </a:rPr>
              <a:t>DESY</a:t>
            </a:r>
            <a:r>
              <a:rPr lang="en-US" b="1" dirty="0">
                <a:solidFill>
                  <a:srgbClr val="EB6E0F"/>
                </a:solidFill>
              </a:rPr>
              <a:t>.</a:t>
            </a:r>
            <a:r>
              <a:rPr lang="en-US" dirty="0"/>
              <a:t> | 11</a:t>
            </a:r>
            <a:r>
              <a:rPr lang="en-US" baseline="30000" dirty="0"/>
              <a:t>th</a:t>
            </a:r>
            <a:r>
              <a:rPr lang="en-US" dirty="0"/>
              <a:t> DEELS Workshop @ SOLEIL | 11.6.2024 - Gero </a:t>
            </a:r>
            <a:r>
              <a:rPr lang="en-US" dirty="0" err="1"/>
              <a:t>Kube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1248</Words>
  <Application>Microsoft Office PowerPoint</Application>
  <PresentationFormat>Widescreen</PresentationFormat>
  <Paragraphs>274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DesySans Office Cn Medium</vt:lpstr>
      <vt:lpstr>Courier New</vt:lpstr>
      <vt:lpstr>DesySans Office</vt:lpstr>
      <vt:lpstr>DesySans Office Cn Regular</vt:lpstr>
      <vt:lpstr>Cambria Math</vt:lpstr>
      <vt:lpstr>Calibri</vt:lpstr>
      <vt:lpstr>Arial</vt:lpstr>
      <vt:lpstr>DESY_PowerPoint_16x9_en</vt:lpstr>
      <vt:lpstr>DCCT Noise and Beam Lifetime Measurement </vt:lpstr>
      <vt:lpstr>Motivation</vt:lpstr>
      <vt:lpstr>Lifetime Determination</vt:lpstr>
      <vt:lpstr>χ2 Minimization </vt:lpstr>
      <vt:lpstr>χ2 Minimization (2) </vt:lpstr>
      <vt:lpstr>Parameter Estimate and Error </vt:lpstr>
      <vt:lpstr>Lifetime and Lifetime Error </vt:lpstr>
      <vt:lpstr>Data Acquisition Time </vt:lpstr>
      <vt:lpstr>DCCT Studies at PETRA III</vt:lpstr>
      <vt:lpstr>Lifetime versus Monitor Resolution</vt:lpstr>
      <vt:lpstr>Extension to multiple Devices </vt:lpstr>
      <vt:lpstr>Data Acquisition Time for multiple Devices </vt:lpstr>
      <vt:lpstr>Question / Comment 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Klumpp, Stephan</dc:creator>
  <cp:lastModifiedBy>Kube, Gero</cp:lastModifiedBy>
  <cp:revision>665</cp:revision>
  <cp:lastPrinted>2023-03-15T16:22:55Z</cp:lastPrinted>
  <dcterms:created xsi:type="dcterms:W3CDTF">2020-06-25T18:26:13Z</dcterms:created>
  <dcterms:modified xsi:type="dcterms:W3CDTF">2024-06-07T17:12:21Z</dcterms:modified>
</cp:coreProperties>
</file>