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handoutMasterIdLst>
    <p:handoutMasterId r:id="rId25"/>
  </p:handoutMasterIdLst>
  <p:sldIdLst>
    <p:sldId id="258" r:id="rId2"/>
    <p:sldId id="513" r:id="rId3"/>
    <p:sldId id="532" r:id="rId4"/>
    <p:sldId id="515" r:id="rId5"/>
    <p:sldId id="518" r:id="rId6"/>
    <p:sldId id="546" r:id="rId7"/>
    <p:sldId id="543" r:id="rId8"/>
    <p:sldId id="526" r:id="rId9"/>
    <p:sldId id="537" r:id="rId10"/>
    <p:sldId id="552" r:id="rId11"/>
    <p:sldId id="539" r:id="rId12"/>
    <p:sldId id="540" r:id="rId13"/>
    <p:sldId id="519" r:id="rId14"/>
    <p:sldId id="533" r:id="rId15"/>
    <p:sldId id="551" r:id="rId16"/>
    <p:sldId id="549" r:id="rId17"/>
    <p:sldId id="505" r:id="rId18"/>
    <p:sldId id="547" r:id="rId19"/>
    <p:sldId id="550" r:id="rId20"/>
    <p:sldId id="538" r:id="rId21"/>
    <p:sldId id="535" r:id="rId22"/>
    <p:sldId id="54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2B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47052-9E3B-45A9-979E-23C81B8E4C47}" v="38" dt="2024-06-09T15:34:54.674"/>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284" d="100"/>
          <a:sy n="284" d="100"/>
        </p:scale>
        <p:origin x="-56" y="-60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EE6B26D2-D4EB-4F2A-AF86-86DAAAF2B3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95803901-4EB8-4B7D-A8A7-B3E5A803DA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BBF74E-F782-4A87-9517-D0F05EC80680}" type="datetimeFigureOut">
              <a:rPr lang="pl-PL" smtClean="0"/>
              <a:t>07.06.2024</a:t>
            </a:fld>
            <a:endParaRPr lang="pl-PL"/>
          </a:p>
        </p:txBody>
      </p:sp>
      <p:sp>
        <p:nvSpPr>
          <p:cNvPr id="4" name="Symbol zastępczy stopki 3">
            <a:extLst>
              <a:ext uri="{FF2B5EF4-FFF2-40B4-BE49-F238E27FC236}">
                <a16:creationId xmlns:a16="http://schemas.microsoft.com/office/drawing/2014/main" id="{0195C808-05E6-4FE6-9072-A13A981A02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8ED2DE4E-04FD-4AD7-B0C7-245CFD5C7E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49F2B0-91E5-409C-82F6-5FDA81DA052C}" type="slidenum">
              <a:rPr lang="pl-PL" smtClean="0"/>
              <a:t>‹#›</a:t>
            </a:fld>
            <a:endParaRPr lang="pl-PL"/>
          </a:p>
        </p:txBody>
      </p:sp>
    </p:spTree>
    <p:extLst>
      <p:ext uri="{BB962C8B-B14F-4D97-AF65-F5344CB8AC3E}">
        <p14:creationId xmlns:p14="http://schemas.microsoft.com/office/powerpoint/2010/main" val="10099244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B8CFA-D2E1-421C-9FF1-72A3BDF2EFF6}" type="datetimeFigureOut">
              <a:rPr lang="pl-PL" smtClean="0"/>
              <a:t>07.06.2024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927C9-E85E-485B-B23B-28B37B751B45}" type="slidenum">
              <a:rPr lang="pl-PL" smtClean="0"/>
              <a:t>‹#›</a:t>
            </a:fld>
            <a:endParaRPr lang="pl-PL"/>
          </a:p>
        </p:txBody>
      </p:sp>
    </p:spTree>
    <p:extLst>
      <p:ext uri="{BB962C8B-B14F-4D97-AF65-F5344CB8AC3E}">
        <p14:creationId xmlns:p14="http://schemas.microsoft.com/office/powerpoint/2010/main" val="305403763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Tree>
    <p:extLst>
      <p:ext uri="{BB962C8B-B14F-4D97-AF65-F5344CB8AC3E}">
        <p14:creationId xmlns:p14="http://schemas.microsoft.com/office/powerpoint/2010/main" val="3753657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Tree>
    <p:extLst>
      <p:ext uri="{BB962C8B-B14F-4D97-AF65-F5344CB8AC3E}">
        <p14:creationId xmlns:p14="http://schemas.microsoft.com/office/powerpoint/2010/main" val="2606465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Tree>
    <p:extLst>
      <p:ext uri="{BB962C8B-B14F-4D97-AF65-F5344CB8AC3E}">
        <p14:creationId xmlns:p14="http://schemas.microsoft.com/office/powerpoint/2010/main" val="3559787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Date Placeholder 3"/>
          <p:cNvSpPr>
            <a:spLocks noGrp="1"/>
          </p:cNvSpPr>
          <p:nvPr>
            <p:ph type="dt" sz="half" idx="10"/>
          </p:nvPr>
        </p:nvSpPr>
        <p:spPr/>
        <p:txBody>
          <a:bodyPr/>
          <a:lstStyle/>
          <a:p>
            <a:fld id="{965FC184-D1D5-4C5E-8E53-B68C3BD311FB}" type="datetimeFigureOut">
              <a:rPr lang="pl-PL" smtClean="0"/>
              <a:t>07.06.2024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08164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965FC184-D1D5-4C5E-8E53-B68C3BD311FB}" type="datetimeFigureOut">
              <a:rPr lang="pl-PL" smtClean="0"/>
              <a:t>07.06.2024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601934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a:t>Kliknij, aby edytować styl</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965FC184-D1D5-4C5E-8E53-B68C3BD311FB}" type="datetimeFigureOut">
              <a:rPr lang="pl-PL" smtClean="0"/>
              <a:t>07.06.2024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802401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965FC184-D1D5-4C5E-8E53-B68C3BD311FB}" type="datetimeFigureOut">
              <a:rPr lang="pl-PL" smtClean="0"/>
              <a:t>07.06.2024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1808354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965FC184-D1D5-4C5E-8E53-B68C3BD311FB}" type="datetimeFigureOut">
              <a:rPr lang="pl-PL" smtClean="0"/>
              <a:t>07.06.2024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747988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965FC184-D1D5-4C5E-8E53-B68C3BD311FB}" type="datetimeFigureOut">
              <a:rPr lang="pl-PL" smtClean="0"/>
              <a:t>07.06.2024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42559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a:t>Kliknij, aby edytować styl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p>
            <a:fld id="{965FC184-D1D5-4C5E-8E53-B68C3BD311FB}" type="datetimeFigureOut">
              <a:rPr lang="pl-PL" smtClean="0"/>
              <a:t>07.06.2024</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358187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Date Placeholder 2"/>
          <p:cNvSpPr>
            <a:spLocks noGrp="1"/>
          </p:cNvSpPr>
          <p:nvPr>
            <p:ph type="dt" sz="half" idx="10"/>
          </p:nvPr>
        </p:nvSpPr>
        <p:spPr/>
        <p:txBody>
          <a:bodyPr/>
          <a:lstStyle/>
          <a:p>
            <a:fld id="{965FC184-D1D5-4C5E-8E53-B68C3BD311FB}" type="datetimeFigureOut">
              <a:rPr lang="pl-PL" smtClean="0"/>
              <a:t>07.06.2024</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3102112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5FC184-D1D5-4C5E-8E53-B68C3BD311FB}" type="datetimeFigureOut">
              <a:rPr lang="pl-PL" smtClean="0"/>
              <a:t>07.06.2024</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17895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65FC184-D1D5-4C5E-8E53-B68C3BD311FB}" type="datetimeFigureOut">
              <a:rPr lang="pl-PL" smtClean="0"/>
              <a:t>07.06.2024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235019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965FC184-D1D5-4C5E-8E53-B68C3BD311FB}" type="datetimeFigureOut">
              <a:rPr lang="pl-PL" smtClean="0"/>
              <a:t>07.06.2024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B7831529-6EE4-4949-88D4-688B43586314}" type="slidenum">
              <a:rPr lang="pl-PL" smtClean="0"/>
              <a:t>‹#›</a:t>
            </a:fld>
            <a:endParaRPr lang="pl-PL"/>
          </a:p>
        </p:txBody>
      </p:sp>
    </p:spTree>
    <p:extLst>
      <p:ext uri="{BB962C8B-B14F-4D97-AF65-F5344CB8AC3E}">
        <p14:creationId xmlns:p14="http://schemas.microsoft.com/office/powerpoint/2010/main" val="424768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FC184-D1D5-4C5E-8E53-B68C3BD311FB}" type="datetimeFigureOut">
              <a:rPr lang="pl-PL" smtClean="0"/>
              <a:t>07.06.2024</a:t>
            </a:fld>
            <a:endParaRPr lang="pl-P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31529-6EE4-4949-88D4-688B43586314}" type="slidenum">
              <a:rPr lang="pl-PL" smtClean="0"/>
              <a:t>‹#›</a:t>
            </a:fld>
            <a:endParaRPr lang="pl-PL"/>
          </a:p>
        </p:txBody>
      </p:sp>
    </p:spTree>
    <p:extLst>
      <p:ext uri="{BB962C8B-B14F-4D97-AF65-F5344CB8AC3E}">
        <p14:creationId xmlns:p14="http://schemas.microsoft.com/office/powerpoint/2010/main" val="22637703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emf"/><Relationship Id="rId10" Type="http://schemas.openxmlformats.org/officeDocument/2006/relationships/image" Target="../media/image43.png"/><Relationship Id="rId4" Type="http://schemas.openxmlformats.org/officeDocument/2006/relationships/image" Target="../media/image37.emf"/><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942AB266-8525-4D23-AFCA-4049A09A6ECB}"/>
              </a:ext>
            </a:extLst>
          </p:cNvPr>
          <p:cNvSpPr>
            <a:spLocks noGrp="1"/>
          </p:cNvSpPr>
          <p:nvPr>
            <p:ph type="ctrTitle"/>
          </p:nvPr>
        </p:nvSpPr>
        <p:spPr>
          <a:xfrm>
            <a:off x="550416" y="1371760"/>
            <a:ext cx="10866267" cy="1318174"/>
          </a:xfrm>
        </p:spPr>
        <p:txBody>
          <a:bodyPr anchor="ctr">
            <a:normAutofit fontScale="90000"/>
          </a:bodyPr>
          <a:lstStyle/>
          <a:p>
            <a:r>
              <a:rPr lang="pl-PL" sz="3000" b="1" dirty="0">
                <a:solidFill>
                  <a:srgbClr val="2C2B2B"/>
                </a:solidFill>
                <a:latin typeface="Cambria" panose="02040503050406030204" pitchFamily="18" charset="0"/>
                <a:ea typeface="Cambria" panose="02040503050406030204" pitchFamily="18" charset="0"/>
                <a:cs typeface="Poppins Medium" panose="00000600000000000000" pitchFamily="2" charset="-18"/>
              </a:rPr>
              <a:t>I</a:t>
            </a:r>
            <a:r>
              <a:rPr lang="en-US" sz="3000" b="1" dirty="0" err="1">
                <a:solidFill>
                  <a:srgbClr val="2C2B2B"/>
                </a:solidFill>
                <a:latin typeface="Cambria" panose="02040503050406030204" pitchFamily="18" charset="0"/>
                <a:ea typeface="Cambria" panose="02040503050406030204" pitchFamily="18" charset="0"/>
                <a:cs typeface="Poppins Medium" panose="00000600000000000000" pitchFamily="2" charset="-18"/>
              </a:rPr>
              <a:t>ntroduction</a:t>
            </a:r>
            <a:r>
              <a:rPr lang="en-US" sz="3000" b="1" dirty="0">
                <a:solidFill>
                  <a:srgbClr val="2C2B2B"/>
                </a:solidFill>
                <a:latin typeface="Cambria" panose="02040503050406030204" pitchFamily="18" charset="0"/>
                <a:ea typeface="Cambria" panose="02040503050406030204" pitchFamily="18" charset="0"/>
                <a:cs typeface="Poppins Medium" panose="00000600000000000000" pitchFamily="2" charset="-18"/>
              </a:rPr>
              <a:t> of a </a:t>
            </a:r>
            <a:r>
              <a:rPr lang="pl-PL" sz="3000" b="1" dirty="0">
                <a:solidFill>
                  <a:srgbClr val="2C2B2B"/>
                </a:solidFill>
                <a:latin typeface="Cambria" panose="02040503050406030204" pitchFamily="18" charset="0"/>
                <a:ea typeface="Cambria" panose="02040503050406030204" pitchFamily="18" charset="0"/>
                <a:cs typeface="Poppins Medium" panose="00000600000000000000" pitchFamily="2" charset="-18"/>
              </a:rPr>
              <a:t>fast orbit feedback (FOFB) </a:t>
            </a:r>
            <a:r>
              <a:rPr lang="en-US" sz="3000" b="1" dirty="0">
                <a:solidFill>
                  <a:srgbClr val="2C2B2B"/>
                </a:solidFill>
                <a:latin typeface="Cambria" panose="02040503050406030204" pitchFamily="18" charset="0"/>
                <a:ea typeface="Cambria" panose="02040503050406030204" pitchFamily="18" charset="0"/>
                <a:cs typeface="Poppins Medium" panose="00000600000000000000" pitchFamily="2" charset="-18"/>
              </a:rPr>
              <a:t>and it’s integration with slow </a:t>
            </a:r>
            <a:r>
              <a:rPr lang="pl-PL" sz="3000" b="1" dirty="0">
                <a:solidFill>
                  <a:srgbClr val="2C2B2B"/>
                </a:solidFill>
                <a:latin typeface="Cambria" panose="02040503050406030204" pitchFamily="18" charset="0"/>
                <a:ea typeface="Cambria" panose="02040503050406030204" pitchFamily="18" charset="0"/>
                <a:cs typeface="Poppins Medium" panose="00000600000000000000" pitchFamily="2" charset="-18"/>
              </a:rPr>
              <a:t>orbit feedback (SOFB) </a:t>
            </a:r>
            <a:r>
              <a:rPr lang="en-US" sz="3000" b="1" dirty="0">
                <a:solidFill>
                  <a:srgbClr val="2C2B2B"/>
                </a:solidFill>
                <a:latin typeface="Cambria" panose="02040503050406030204" pitchFamily="18" charset="0"/>
                <a:ea typeface="Cambria" panose="02040503050406030204" pitchFamily="18" charset="0"/>
                <a:cs typeface="Poppins Medium" panose="00000600000000000000" pitchFamily="2" charset="-18"/>
              </a:rPr>
              <a:t>for the</a:t>
            </a:r>
            <a:r>
              <a:rPr lang="pl-PL" sz="3000" b="1" dirty="0">
                <a:solidFill>
                  <a:srgbClr val="2C2B2B"/>
                </a:solidFill>
                <a:latin typeface="Cambria" panose="02040503050406030204" pitchFamily="18" charset="0"/>
                <a:ea typeface="Cambria" panose="02040503050406030204" pitchFamily="18" charset="0"/>
                <a:cs typeface="Poppins Medium" panose="00000600000000000000" pitchFamily="2" charset="-18"/>
              </a:rPr>
              <a:t> </a:t>
            </a:r>
            <a:r>
              <a:rPr lang="pl-PL" sz="3000" b="1" dirty="0" err="1">
                <a:solidFill>
                  <a:srgbClr val="2C2B2B"/>
                </a:solidFill>
                <a:latin typeface="Cambria" panose="02040503050406030204" pitchFamily="18" charset="0"/>
                <a:ea typeface="Cambria" panose="02040503050406030204" pitchFamily="18" charset="0"/>
                <a:cs typeface="Poppins Medium" panose="00000600000000000000" pitchFamily="2" charset="-18"/>
              </a:rPr>
              <a:t>electron</a:t>
            </a:r>
            <a:r>
              <a:rPr lang="en-US" sz="3000" b="1" dirty="0">
                <a:solidFill>
                  <a:srgbClr val="2C2B2B"/>
                </a:solidFill>
                <a:latin typeface="Cambria" panose="02040503050406030204" pitchFamily="18" charset="0"/>
                <a:ea typeface="Cambria" panose="02040503050406030204" pitchFamily="18" charset="0"/>
                <a:cs typeface="Poppins Medium" panose="00000600000000000000" pitchFamily="2" charset="-18"/>
              </a:rPr>
              <a:t> orbit correction at the Solaris Synchrotron</a:t>
            </a:r>
            <a:endParaRPr lang="pl-PL" sz="3000" b="1" dirty="0">
              <a:solidFill>
                <a:srgbClr val="2C2B2B"/>
              </a:solidFill>
              <a:latin typeface="Cambria" panose="02040503050406030204" pitchFamily="18" charset="0"/>
              <a:ea typeface="Cambria" panose="02040503050406030204" pitchFamily="18" charset="0"/>
              <a:cs typeface="Poppins Medium" panose="00000600000000000000" pitchFamily="2" charset="-18"/>
            </a:endParaRPr>
          </a:p>
        </p:txBody>
      </p:sp>
      <p:sp>
        <p:nvSpPr>
          <p:cNvPr id="6" name="Podtytuł 5">
            <a:extLst>
              <a:ext uri="{FF2B5EF4-FFF2-40B4-BE49-F238E27FC236}">
                <a16:creationId xmlns:a16="http://schemas.microsoft.com/office/drawing/2014/main" id="{08E40827-2699-40B0-9C81-0F76152C7008}"/>
              </a:ext>
            </a:extLst>
          </p:cNvPr>
          <p:cNvSpPr>
            <a:spLocks noGrp="1"/>
          </p:cNvSpPr>
          <p:nvPr>
            <p:ph type="subTitle" idx="1"/>
          </p:nvPr>
        </p:nvSpPr>
        <p:spPr>
          <a:xfrm>
            <a:off x="550416" y="5129836"/>
            <a:ext cx="11077302" cy="1246651"/>
          </a:xfrm>
        </p:spPr>
        <p:txBody>
          <a:bodyPr anchor="ctr">
            <a:normAutofit/>
          </a:bodyPr>
          <a:lstStyle/>
          <a:p>
            <a:pPr algn="l"/>
            <a:r>
              <a:rPr lang="en-GB" sz="1500" dirty="0">
                <a:solidFill>
                  <a:srgbClr val="2C2B2B"/>
                </a:solidFill>
                <a:latin typeface="Cambria" panose="02040503050406030204" pitchFamily="18" charset="0"/>
                <a:ea typeface="Cambria" panose="02040503050406030204" pitchFamily="18" charset="0"/>
                <a:cs typeface="Poppins" panose="00000500000000000000" pitchFamily="2" charset="-18"/>
              </a:rPr>
              <a:t>Saint-Aubin</a:t>
            </a:r>
            <a:r>
              <a:rPr lang="pl-PL" sz="1500" dirty="0">
                <a:solidFill>
                  <a:srgbClr val="2C2B2B"/>
                </a:solidFill>
                <a:latin typeface="Cambria" panose="02040503050406030204" pitchFamily="18" charset="0"/>
                <a:ea typeface="Cambria" panose="02040503050406030204" pitchFamily="18" charset="0"/>
                <a:cs typeface="Poppins" panose="00000500000000000000" pitchFamily="2" charset="-18"/>
              </a:rPr>
              <a:t>, </a:t>
            </a:r>
            <a:r>
              <a:rPr lang="en-GB" sz="1500" dirty="0">
                <a:solidFill>
                  <a:srgbClr val="2C2B2B"/>
                </a:solidFill>
                <a:latin typeface="Cambria" panose="02040503050406030204" pitchFamily="18" charset="0"/>
                <a:ea typeface="Cambria" panose="02040503050406030204" pitchFamily="18" charset="0"/>
                <a:cs typeface="Poppins" panose="00000500000000000000" pitchFamily="2" charset="-18"/>
              </a:rPr>
              <a:t>10</a:t>
            </a:r>
            <a:r>
              <a:rPr lang="pl-PL" sz="1500" dirty="0">
                <a:solidFill>
                  <a:srgbClr val="2C2B2B"/>
                </a:solidFill>
                <a:latin typeface="Cambria" panose="02040503050406030204" pitchFamily="18" charset="0"/>
                <a:ea typeface="Cambria" panose="02040503050406030204" pitchFamily="18" charset="0"/>
                <a:cs typeface="Poppins" panose="00000500000000000000" pitchFamily="2" charset="-18"/>
              </a:rPr>
              <a:t>.0</a:t>
            </a:r>
            <a:r>
              <a:rPr lang="en-GB" sz="1500" dirty="0">
                <a:solidFill>
                  <a:srgbClr val="2C2B2B"/>
                </a:solidFill>
                <a:latin typeface="Cambria" panose="02040503050406030204" pitchFamily="18" charset="0"/>
                <a:ea typeface="Cambria" panose="02040503050406030204" pitchFamily="18" charset="0"/>
                <a:cs typeface="Poppins" panose="00000500000000000000" pitchFamily="2" charset="-18"/>
              </a:rPr>
              <a:t>6</a:t>
            </a:r>
            <a:r>
              <a:rPr lang="pl-PL" sz="1500" dirty="0">
                <a:solidFill>
                  <a:srgbClr val="2C2B2B"/>
                </a:solidFill>
                <a:latin typeface="Cambria" panose="02040503050406030204" pitchFamily="18" charset="0"/>
                <a:ea typeface="Cambria" panose="02040503050406030204" pitchFamily="18" charset="0"/>
                <a:cs typeface="Poppins" panose="00000500000000000000" pitchFamily="2" charset="-18"/>
              </a:rPr>
              <a:t>.2024</a:t>
            </a:r>
          </a:p>
          <a:p>
            <a:pPr algn="l"/>
            <a:r>
              <a:rPr lang="pl-PL" sz="1500" dirty="0">
                <a:solidFill>
                  <a:srgbClr val="2C2B2B"/>
                </a:solidFill>
                <a:latin typeface="Cambria" panose="02040503050406030204" pitchFamily="18" charset="0"/>
                <a:ea typeface="Cambria" panose="02040503050406030204" pitchFamily="18" charset="0"/>
                <a:cs typeface="Poppins" panose="00000500000000000000" pitchFamily="2" charset="-18"/>
              </a:rPr>
              <a:t>SOLARIS </a:t>
            </a:r>
            <a:r>
              <a:rPr lang="pl-PL" sz="1500" dirty="0" err="1">
                <a:solidFill>
                  <a:srgbClr val="2C2B2B"/>
                </a:solidFill>
                <a:latin typeface="Cambria" panose="02040503050406030204" pitchFamily="18" charset="0"/>
                <a:ea typeface="Cambria" panose="02040503050406030204" pitchFamily="18" charset="0"/>
                <a:cs typeface="Poppins" panose="00000500000000000000" pitchFamily="2" charset="-18"/>
              </a:rPr>
              <a:t>National</a:t>
            </a:r>
            <a:r>
              <a:rPr lang="pl-PL" sz="1500" dirty="0">
                <a:solidFill>
                  <a:srgbClr val="2C2B2B"/>
                </a:solidFill>
                <a:latin typeface="Cambria" panose="02040503050406030204" pitchFamily="18" charset="0"/>
                <a:ea typeface="Cambria" panose="02040503050406030204" pitchFamily="18" charset="0"/>
                <a:cs typeface="Poppins" panose="00000500000000000000" pitchFamily="2" charset="-18"/>
              </a:rPr>
              <a:t> Synchrotron </a:t>
            </a:r>
            <a:r>
              <a:rPr lang="pl-PL" sz="1500" dirty="0" err="1">
                <a:solidFill>
                  <a:srgbClr val="2C2B2B"/>
                </a:solidFill>
                <a:latin typeface="Cambria" panose="02040503050406030204" pitchFamily="18" charset="0"/>
                <a:ea typeface="Cambria" panose="02040503050406030204" pitchFamily="18" charset="0"/>
                <a:cs typeface="Poppins" panose="00000500000000000000" pitchFamily="2" charset="-18"/>
              </a:rPr>
              <a:t>Research</a:t>
            </a:r>
            <a:r>
              <a:rPr lang="pl-PL" sz="1500" dirty="0">
                <a:solidFill>
                  <a:srgbClr val="2C2B2B"/>
                </a:solidFill>
                <a:latin typeface="Cambria" panose="02040503050406030204" pitchFamily="18" charset="0"/>
                <a:ea typeface="Cambria" panose="02040503050406030204" pitchFamily="18" charset="0"/>
                <a:cs typeface="Poppins" panose="00000500000000000000" pitchFamily="2" charset="-18"/>
              </a:rPr>
              <a:t> Centre</a:t>
            </a:r>
          </a:p>
          <a:p>
            <a:pPr algn="l"/>
            <a:r>
              <a:rPr lang="pl-PL" sz="1500" dirty="0">
                <a:solidFill>
                  <a:srgbClr val="2C2B2B"/>
                </a:solidFill>
                <a:latin typeface="Cambria" panose="02040503050406030204" pitchFamily="18" charset="0"/>
                <a:ea typeface="Cambria" panose="02040503050406030204" pitchFamily="18" charset="0"/>
                <a:cs typeface="Poppins" panose="00000500000000000000" pitchFamily="2" charset="-18"/>
              </a:rPr>
              <a:t>roman.panas@uj.edu.pl</a:t>
            </a:r>
          </a:p>
          <a:p>
            <a:pPr algn="l"/>
            <a:endParaRPr lang="pl-PL" sz="1500" dirty="0">
              <a:solidFill>
                <a:srgbClr val="2C2B2B"/>
              </a:solidFill>
              <a:latin typeface="Cambria" panose="02040503050406030204" pitchFamily="18" charset="0"/>
              <a:ea typeface="Cambria" panose="02040503050406030204" pitchFamily="18" charset="0"/>
              <a:cs typeface="Poppins" panose="00000500000000000000" pitchFamily="2" charset="-18"/>
            </a:endParaRPr>
          </a:p>
        </p:txBody>
      </p:sp>
      <p:pic>
        <p:nvPicPr>
          <p:cNvPr id="14" name="Obraz 13">
            <a:extLst>
              <a:ext uri="{FF2B5EF4-FFF2-40B4-BE49-F238E27FC236}">
                <a16:creationId xmlns:a16="http://schemas.microsoft.com/office/drawing/2014/main" id="{CB1EA8BC-78A6-462E-9BED-363EFC019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6" y="170219"/>
            <a:ext cx="12192000" cy="952500"/>
          </a:xfrm>
          <a:prstGeom prst="rect">
            <a:avLst/>
          </a:prstGeom>
        </p:spPr>
      </p:pic>
      <p:sp>
        <p:nvSpPr>
          <p:cNvPr id="3" name="pole tekstowe 2">
            <a:extLst>
              <a:ext uri="{FF2B5EF4-FFF2-40B4-BE49-F238E27FC236}">
                <a16:creationId xmlns:a16="http://schemas.microsoft.com/office/drawing/2014/main" id="{E7AACD56-3014-4498-D902-7E7C459CA029}"/>
              </a:ext>
            </a:extLst>
          </p:cNvPr>
          <p:cNvSpPr txBox="1"/>
          <p:nvPr/>
        </p:nvSpPr>
        <p:spPr>
          <a:xfrm>
            <a:off x="550416" y="3105834"/>
            <a:ext cx="6100482" cy="646331"/>
          </a:xfrm>
          <a:prstGeom prst="rect">
            <a:avLst/>
          </a:prstGeom>
          <a:noFill/>
        </p:spPr>
        <p:txBody>
          <a:bodyPr wrap="square">
            <a:spAutoFit/>
          </a:bodyPr>
          <a:lstStyle/>
          <a:p>
            <a:pPr algn="l"/>
            <a:r>
              <a:rPr lang="pl-PL" sz="1800" dirty="0">
                <a:solidFill>
                  <a:srgbClr val="2C2B2B"/>
                </a:solidFill>
                <a:latin typeface="Cambria" panose="02040503050406030204" pitchFamily="18" charset="0"/>
                <a:ea typeface="Cambria" panose="02040503050406030204" pitchFamily="18" charset="0"/>
                <a:cs typeface="Poppins" panose="00000500000000000000" pitchFamily="2" charset="-18"/>
              </a:rPr>
              <a:t>Roman Panaś</a:t>
            </a:r>
          </a:p>
          <a:p>
            <a:pPr algn="l"/>
            <a:r>
              <a:rPr lang="pl-PL" sz="1800" dirty="0">
                <a:solidFill>
                  <a:srgbClr val="2C2B2B"/>
                </a:solidFill>
                <a:latin typeface="Cambria" panose="02040503050406030204" pitchFamily="18" charset="0"/>
                <a:ea typeface="Cambria" panose="02040503050406030204" pitchFamily="18" charset="0"/>
                <a:cs typeface="Poppins" panose="00000500000000000000" pitchFamily="2" charset="-18"/>
              </a:rPr>
              <a:t>On </a:t>
            </a:r>
            <a:r>
              <a:rPr lang="pl-PL" sz="1800" dirty="0" err="1">
                <a:solidFill>
                  <a:srgbClr val="2C2B2B"/>
                </a:solidFill>
                <a:latin typeface="Cambria" panose="02040503050406030204" pitchFamily="18" charset="0"/>
                <a:ea typeface="Cambria" panose="02040503050406030204" pitchFamily="18" charset="0"/>
                <a:cs typeface="Poppins" panose="00000500000000000000" pitchFamily="2" charset="-18"/>
              </a:rPr>
              <a:t>behalf</a:t>
            </a:r>
            <a:r>
              <a:rPr lang="pl-PL" sz="1800" dirty="0">
                <a:solidFill>
                  <a:srgbClr val="2C2B2B"/>
                </a:solidFill>
                <a:latin typeface="Cambria" panose="02040503050406030204" pitchFamily="18" charset="0"/>
                <a:ea typeface="Cambria" panose="02040503050406030204" pitchFamily="18" charset="0"/>
                <a:cs typeface="Poppins" panose="00000500000000000000" pitchFamily="2" charset="-18"/>
              </a:rPr>
              <a:t> of Accelerator Departament</a:t>
            </a:r>
          </a:p>
        </p:txBody>
      </p:sp>
      <p:pic>
        <p:nvPicPr>
          <p:cNvPr id="4" name="Picture 3" descr="Aerial view of a large building&#10;&#10;Description automatically generated">
            <a:extLst>
              <a:ext uri="{FF2B5EF4-FFF2-40B4-BE49-F238E27FC236}">
                <a16:creationId xmlns:a16="http://schemas.microsoft.com/office/drawing/2014/main" id="{FCB22EFE-BA0E-6A33-8C2D-A1CDE39D4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728" y="2689934"/>
            <a:ext cx="6959856" cy="3914920"/>
          </a:xfrm>
          <a:prstGeom prst="rect">
            <a:avLst/>
          </a:prstGeom>
          <a:effectLst>
            <a:softEdge rad="127000"/>
          </a:effectLst>
        </p:spPr>
      </p:pic>
    </p:spTree>
    <p:extLst>
      <p:ext uri="{BB962C8B-B14F-4D97-AF65-F5344CB8AC3E}">
        <p14:creationId xmlns:p14="http://schemas.microsoft.com/office/powerpoint/2010/main" val="3957032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5888"/>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10</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en-US" sz="2400" b="1">
                <a:latin typeface="Cambria"/>
                <a:ea typeface="Cambria"/>
                <a:cs typeface="Poppins"/>
              </a:rPr>
              <a:t>XBPMs signals FOFB OFF/ON (scale in nm)</a:t>
            </a:r>
          </a:p>
        </p:txBody>
      </p:sp>
      <p:cxnSp>
        <p:nvCxnSpPr>
          <p:cNvPr id="5" name="Łącznik prosty 4">
            <a:extLst>
              <a:ext uri="{FF2B5EF4-FFF2-40B4-BE49-F238E27FC236}">
                <a16:creationId xmlns:a16="http://schemas.microsoft.com/office/drawing/2014/main" id="{907DCBD9-E8DE-9DF9-3F8D-A9B886269097}"/>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4" name="Picture 13" descr="A graph with purple lines&#10;&#10;Description automatically generated">
            <a:extLst>
              <a:ext uri="{FF2B5EF4-FFF2-40B4-BE49-F238E27FC236}">
                <a16:creationId xmlns:a16="http://schemas.microsoft.com/office/drawing/2014/main" id="{068008E5-3C94-084A-4B94-4CCB0CC93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75" y="1541972"/>
            <a:ext cx="5700245" cy="3556497"/>
          </a:xfrm>
          <a:prstGeom prst="rect">
            <a:avLst/>
          </a:prstGeom>
        </p:spPr>
      </p:pic>
      <p:pic>
        <p:nvPicPr>
          <p:cNvPr id="12" name="Picture 11" descr="A graph with purple lines&#10;&#10;Description automatically generated">
            <a:extLst>
              <a:ext uri="{FF2B5EF4-FFF2-40B4-BE49-F238E27FC236}">
                <a16:creationId xmlns:a16="http://schemas.microsoft.com/office/drawing/2014/main" id="{A723F8C2-0D26-ED5D-CF08-85A4A122D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464" y="1547164"/>
            <a:ext cx="5700238" cy="3556495"/>
          </a:xfrm>
          <a:prstGeom prst="rect">
            <a:avLst/>
          </a:prstGeom>
        </p:spPr>
      </p:pic>
      <p:cxnSp>
        <p:nvCxnSpPr>
          <p:cNvPr id="3" name="Straight Arrow Connector 2">
            <a:extLst>
              <a:ext uri="{FF2B5EF4-FFF2-40B4-BE49-F238E27FC236}">
                <a16:creationId xmlns:a16="http://schemas.microsoft.com/office/drawing/2014/main" id="{FE6CA4DF-4C41-646B-BA32-CAB6AA19DA7B}"/>
              </a:ext>
            </a:extLst>
          </p:cNvPr>
          <p:cNvCxnSpPr/>
          <p:nvPr/>
        </p:nvCxnSpPr>
        <p:spPr>
          <a:xfrm>
            <a:off x="1106424" y="2203704"/>
            <a:ext cx="0" cy="1060704"/>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85B2723-E8B7-3B57-760C-82FA4606467E}"/>
              </a:ext>
            </a:extLst>
          </p:cNvPr>
          <p:cNvSpPr txBox="1"/>
          <p:nvPr/>
        </p:nvSpPr>
        <p:spPr>
          <a:xfrm>
            <a:off x="1106424" y="2549390"/>
            <a:ext cx="782587" cy="369332"/>
          </a:xfrm>
          <a:prstGeom prst="rect">
            <a:avLst/>
          </a:prstGeom>
          <a:noFill/>
        </p:spPr>
        <p:txBody>
          <a:bodyPr wrap="none" rtlCol="0">
            <a:spAutoFit/>
          </a:bodyPr>
          <a:lstStyle/>
          <a:p>
            <a:r>
              <a:rPr lang="en-GB" dirty="0"/>
              <a:t>10 </a:t>
            </a:r>
            <a:r>
              <a:rPr lang="el-GR" b="0" i="0" dirty="0">
                <a:solidFill>
                  <a:srgbClr val="040C28"/>
                </a:solidFill>
                <a:effectLst/>
                <a:latin typeface="Google Sans"/>
              </a:rPr>
              <a:t>μ</a:t>
            </a:r>
            <a:r>
              <a:rPr lang="en-GB" dirty="0"/>
              <a:t>m</a:t>
            </a:r>
          </a:p>
        </p:txBody>
      </p:sp>
      <p:cxnSp>
        <p:nvCxnSpPr>
          <p:cNvPr id="6" name="Straight Arrow Connector 5">
            <a:extLst>
              <a:ext uri="{FF2B5EF4-FFF2-40B4-BE49-F238E27FC236}">
                <a16:creationId xmlns:a16="http://schemas.microsoft.com/office/drawing/2014/main" id="{6FB975D8-223D-70AD-EAE6-7519BB8DF938}"/>
              </a:ext>
            </a:extLst>
          </p:cNvPr>
          <p:cNvCxnSpPr>
            <a:cxnSpLocks/>
          </p:cNvCxnSpPr>
          <p:nvPr/>
        </p:nvCxnSpPr>
        <p:spPr>
          <a:xfrm>
            <a:off x="6733405" y="2292096"/>
            <a:ext cx="0" cy="1292352"/>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CA704EC3-00C9-7548-4382-1F4E7F82D2E5}"/>
              </a:ext>
            </a:extLst>
          </p:cNvPr>
          <p:cNvSpPr txBox="1"/>
          <p:nvPr/>
        </p:nvSpPr>
        <p:spPr>
          <a:xfrm>
            <a:off x="6733405" y="2637782"/>
            <a:ext cx="665567" cy="369332"/>
          </a:xfrm>
          <a:prstGeom prst="rect">
            <a:avLst/>
          </a:prstGeom>
          <a:noFill/>
        </p:spPr>
        <p:txBody>
          <a:bodyPr wrap="none" rtlCol="0">
            <a:spAutoFit/>
          </a:bodyPr>
          <a:lstStyle/>
          <a:p>
            <a:r>
              <a:rPr lang="en-GB" dirty="0"/>
              <a:t>1 </a:t>
            </a:r>
            <a:r>
              <a:rPr lang="el-GR" b="0" i="0" dirty="0">
                <a:solidFill>
                  <a:srgbClr val="040C28"/>
                </a:solidFill>
                <a:effectLst/>
                <a:latin typeface="Google Sans"/>
              </a:rPr>
              <a:t>μ</a:t>
            </a:r>
            <a:r>
              <a:rPr lang="en-GB" dirty="0"/>
              <a:t>m</a:t>
            </a:r>
          </a:p>
        </p:txBody>
      </p:sp>
    </p:spTree>
    <p:extLst>
      <p:ext uri="{BB962C8B-B14F-4D97-AF65-F5344CB8AC3E}">
        <p14:creationId xmlns:p14="http://schemas.microsoft.com/office/powerpoint/2010/main" val="3715035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5888"/>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11</a:t>
            </a:fld>
            <a:endParaRPr lang="pl-PL">
              <a:latin typeface="Poppins Medium" panose="00000600000000000000" pitchFamily="2" charset="-18"/>
              <a:cs typeface="Poppins Medium" panose="00000600000000000000" pitchFamily="2" charset="-18"/>
            </a:endParaRPr>
          </a:p>
        </p:txBody>
      </p:sp>
      <p:pic>
        <p:nvPicPr>
          <p:cNvPr id="4" name="Picture 3">
            <a:extLst>
              <a:ext uri="{FF2B5EF4-FFF2-40B4-BE49-F238E27FC236}">
                <a16:creationId xmlns:a16="http://schemas.microsoft.com/office/drawing/2014/main" id="{03D33049-8CD0-44D4-F258-CD79AD07E69B}"/>
              </a:ext>
            </a:extLst>
          </p:cNvPr>
          <p:cNvPicPr>
            <a:picLocks noChangeAspect="1"/>
          </p:cNvPicPr>
          <p:nvPr/>
        </p:nvPicPr>
        <p:blipFill>
          <a:blip r:embed="rId3"/>
          <a:stretch>
            <a:fillRect/>
          </a:stretch>
        </p:blipFill>
        <p:spPr>
          <a:xfrm>
            <a:off x="802906" y="100816"/>
            <a:ext cx="4504619" cy="3740115"/>
          </a:xfrm>
          <a:prstGeom prst="rect">
            <a:avLst/>
          </a:prstGeom>
        </p:spPr>
      </p:pic>
      <p:pic>
        <p:nvPicPr>
          <p:cNvPr id="6" name="Picture 5">
            <a:extLst>
              <a:ext uri="{FF2B5EF4-FFF2-40B4-BE49-F238E27FC236}">
                <a16:creationId xmlns:a16="http://schemas.microsoft.com/office/drawing/2014/main" id="{42AE593F-0E30-9337-BD49-6099E7639990}"/>
              </a:ext>
            </a:extLst>
          </p:cNvPr>
          <p:cNvPicPr>
            <a:picLocks noChangeAspect="1"/>
          </p:cNvPicPr>
          <p:nvPr/>
        </p:nvPicPr>
        <p:blipFill>
          <a:blip r:embed="rId4"/>
          <a:stretch>
            <a:fillRect/>
          </a:stretch>
        </p:blipFill>
        <p:spPr>
          <a:xfrm>
            <a:off x="5357475" y="0"/>
            <a:ext cx="4579596" cy="3864176"/>
          </a:xfrm>
          <a:prstGeom prst="rect">
            <a:avLst/>
          </a:prstGeom>
        </p:spPr>
      </p:pic>
      <p:pic>
        <p:nvPicPr>
          <p:cNvPr id="3" name="Picture 2" descr="A graph of a number of data&#10;&#10;Description automatically generated">
            <a:extLst>
              <a:ext uri="{FF2B5EF4-FFF2-40B4-BE49-F238E27FC236}">
                <a16:creationId xmlns:a16="http://schemas.microsoft.com/office/drawing/2014/main" id="{0B6E39C3-99CC-DD6D-2412-499C1F599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511" y="3571145"/>
            <a:ext cx="4241728" cy="3247243"/>
          </a:xfrm>
          <a:prstGeom prst="rect">
            <a:avLst/>
          </a:prstGeom>
        </p:spPr>
      </p:pic>
      <p:pic>
        <p:nvPicPr>
          <p:cNvPr id="7" name="Picture 6" descr="A graph of a vertical data&#10;&#10;Description automatically generated with medium confidence">
            <a:extLst>
              <a:ext uri="{FF2B5EF4-FFF2-40B4-BE49-F238E27FC236}">
                <a16:creationId xmlns:a16="http://schemas.microsoft.com/office/drawing/2014/main" id="{79A61DCA-EC01-3E48-C0B6-8BDB6D7AB0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7712" y="3558167"/>
            <a:ext cx="4113389" cy="3148993"/>
          </a:xfrm>
          <a:prstGeom prst="rect">
            <a:avLst/>
          </a:prstGeom>
        </p:spPr>
      </p:pic>
    </p:spTree>
    <p:extLst>
      <p:ext uri="{BB962C8B-B14F-4D97-AF65-F5344CB8AC3E}">
        <p14:creationId xmlns:p14="http://schemas.microsoft.com/office/powerpoint/2010/main" val="57618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3" y="5905500"/>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12</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pl-PL" sz="2400" b="1">
                <a:solidFill>
                  <a:srgbClr val="2C2B2B"/>
                </a:solidFill>
                <a:latin typeface="Cambria"/>
                <a:ea typeface="Cambria"/>
                <a:cs typeface="Poppins Medium"/>
              </a:rPr>
              <a:t>PRESENTATION OF THE ISSUE</a:t>
            </a:r>
            <a:r>
              <a:rPr lang="en-GB" sz="2400" b="1">
                <a:solidFill>
                  <a:srgbClr val="2C2B2B"/>
                </a:solidFill>
                <a:latin typeface="Cambria"/>
                <a:ea typeface="Cambria"/>
                <a:cs typeface="Poppins Medium"/>
              </a:rPr>
              <a:t> (FOFB SATURATION)</a:t>
            </a:r>
            <a:endParaRPr lang="pl-PL" sz="2400" b="1">
              <a:solidFill>
                <a:srgbClr val="2C2B2B"/>
              </a:solidFill>
              <a:latin typeface="Cambria"/>
              <a:ea typeface="Cambria"/>
              <a:cs typeface="Poppins Medium"/>
            </a:endParaRPr>
          </a:p>
        </p:txBody>
      </p:sp>
      <p:cxnSp>
        <p:nvCxnSpPr>
          <p:cNvPr id="10" name="Łącznik prosty 4">
            <a:extLst>
              <a:ext uri="{FF2B5EF4-FFF2-40B4-BE49-F238E27FC236}">
                <a16:creationId xmlns:a16="http://schemas.microsoft.com/office/drawing/2014/main" id="{FB1FC4EC-4E02-86A6-559D-D377D916F884}"/>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 name="Obraz 4" descr="Obraz zawierający tekst, diagram, zrzut ekranu, Wykres">
            <a:extLst>
              <a:ext uri="{FF2B5EF4-FFF2-40B4-BE49-F238E27FC236}">
                <a16:creationId xmlns:a16="http://schemas.microsoft.com/office/drawing/2014/main" id="{A0EF78AB-6B0B-C0D8-0BC4-5AA3E4B56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38" y="1312982"/>
            <a:ext cx="8121334" cy="4466734"/>
          </a:xfrm>
          <a:prstGeom prst="rect">
            <a:avLst/>
          </a:prstGeom>
        </p:spPr>
      </p:pic>
    </p:spTree>
    <p:extLst>
      <p:ext uri="{BB962C8B-B14F-4D97-AF65-F5344CB8AC3E}">
        <p14:creationId xmlns:p14="http://schemas.microsoft.com/office/powerpoint/2010/main" val="2901777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5888"/>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13</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en-US" sz="2400" b="1">
                <a:latin typeface="Cambria"/>
                <a:ea typeface="Cambria"/>
                <a:cs typeface="Poppins"/>
              </a:rPr>
              <a:t>SOFB AND FOFB WORKING TOGETHER</a:t>
            </a:r>
          </a:p>
        </p:txBody>
      </p:sp>
      <p:cxnSp>
        <p:nvCxnSpPr>
          <p:cNvPr id="5" name="Łącznik prosty 4">
            <a:extLst>
              <a:ext uri="{FF2B5EF4-FFF2-40B4-BE49-F238E27FC236}">
                <a16:creationId xmlns:a16="http://schemas.microsoft.com/office/drawing/2014/main" id="{907DCBD9-E8DE-9DF9-3F8D-A9B886269097}"/>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4" name="Obraz 13">
            <a:extLst>
              <a:ext uri="{FF2B5EF4-FFF2-40B4-BE49-F238E27FC236}">
                <a16:creationId xmlns:a16="http://schemas.microsoft.com/office/drawing/2014/main" id="{88A78E27-B8DD-96AB-5D81-A666852255A4}"/>
              </a:ext>
            </a:extLst>
          </p:cNvPr>
          <p:cNvPicPr>
            <a:picLocks noChangeAspect="1"/>
          </p:cNvPicPr>
          <p:nvPr/>
        </p:nvPicPr>
        <p:blipFill>
          <a:blip r:embed="rId3"/>
          <a:stretch>
            <a:fillRect/>
          </a:stretch>
        </p:blipFill>
        <p:spPr>
          <a:xfrm>
            <a:off x="2171455" y="2453385"/>
            <a:ext cx="7831667" cy="952500"/>
          </a:xfrm>
          <a:prstGeom prst="rect">
            <a:avLst/>
          </a:prstGeom>
        </p:spPr>
      </p:pic>
      <p:sp>
        <p:nvSpPr>
          <p:cNvPr id="2" name="pole tekstowe 1">
            <a:extLst>
              <a:ext uri="{FF2B5EF4-FFF2-40B4-BE49-F238E27FC236}">
                <a16:creationId xmlns:a16="http://schemas.microsoft.com/office/drawing/2014/main" id="{FCE9CA67-5A85-801D-59EE-E9B6DDC6F081}"/>
              </a:ext>
            </a:extLst>
          </p:cNvPr>
          <p:cNvSpPr txBox="1"/>
          <p:nvPr/>
        </p:nvSpPr>
        <p:spPr>
          <a:xfrm>
            <a:off x="324558" y="1385239"/>
            <a:ext cx="11411722" cy="369332"/>
          </a:xfrm>
          <a:prstGeom prst="rect">
            <a:avLst/>
          </a:prstGeom>
          <a:noFill/>
        </p:spPr>
        <p:txBody>
          <a:bodyPr wrap="square" rtlCol="0">
            <a:spAutoFit/>
          </a:bodyPr>
          <a:lstStyle/>
          <a:p>
            <a:r>
              <a:rPr lang="en-GB"/>
              <a:t>GOLDEN ORBIT UPDATE</a:t>
            </a:r>
            <a:endParaRPr lang="pl-PL"/>
          </a:p>
        </p:txBody>
      </p:sp>
      <p:sp>
        <p:nvSpPr>
          <p:cNvPr id="3" name="pole tekstowe 1">
            <a:extLst>
              <a:ext uri="{FF2B5EF4-FFF2-40B4-BE49-F238E27FC236}">
                <a16:creationId xmlns:a16="http://schemas.microsoft.com/office/drawing/2014/main" id="{69EAA862-F657-8956-92AE-D29C51815581}"/>
              </a:ext>
            </a:extLst>
          </p:cNvPr>
          <p:cNvSpPr txBox="1"/>
          <p:nvPr/>
        </p:nvSpPr>
        <p:spPr>
          <a:xfrm>
            <a:off x="304798" y="3689746"/>
            <a:ext cx="11411722" cy="923330"/>
          </a:xfrm>
          <a:prstGeom prst="rect">
            <a:avLst/>
          </a:prstGeom>
          <a:noFill/>
        </p:spPr>
        <p:txBody>
          <a:bodyPr wrap="square" rtlCol="0">
            <a:spAutoFit/>
          </a:bodyPr>
          <a:lstStyle/>
          <a:p>
            <a:r>
              <a:rPr lang="en-GB" b="0" i="0">
                <a:solidFill>
                  <a:srgbClr val="0D0D0D"/>
                </a:solidFill>
                <a:effectLst/>
                <a:highlight>
                  <a:srgbClr val="FFFFFF"/>
                </a:highlight>
                <a:latin typeface="ui-sans-serif"/>
              </a:rPr>
              <a:t>SOFB algorithm applies adjustments to its calculated settings for the slow correctors. This adjustment is based on the response matrix from the FOFB and the settings it would have applied to the fast correctors. In this manner, SOFB simulates the actions the FOFB would have taken at a given time step and implements those changes itself.</a:t>
            </a:r>
            <a:endParaRPr lang="pl-PL"/>
          </a:p>
        </p:txBody>
      </p:sp>
      <p:sp>
        <p:nvSpPr>
          <p:cNvPr id="4" name="pole tekstowe 1">
            <a:extLst>
              <a:ext uri="{FF2B5EF4-FFF2-40B4-BE49-F238E27FC236}">
                <a16:creationId xmlns:a16="http://schemas.microsoft.com/office/drawing/2014/main" id="{E2CCF853-8B37-5EF0-E10A-9A992580EFA5}"/>
              </a:ext>
            </a:extLst>
          </p:cNvPr>
          <p:cNvSpPr txBox="1"/>
          <p:nvPr/>
        </p:nvSpPr>
        <p:spPr>
          <a:xfrm>
            <a:off x="324558" y="2033366"/>
            <a:ext cx="11411722" cy="369332"/>
          </a:xfrm>
          <a:prstGeom prst="rect">
            <a:avLst/>
          </a:prstGeom>
          <a:noFill/>
        </p:spPr>
        <p:txBody>
          <a:bodyPr wrap="square" rtlCol="0">
            <a:spAutoFit/>
          </a:bodyPr>
          <a:lstStyle/>
          <a:p>
            <a:r>
              <a:rPr lang="pl-PL"/>
              <a:t>OFFLOADING PROCEDURE</a:t>
            </a:r>
            <a:r>
              <a:rPr lang="en-GB"/>
              <a:t>:</a:t>
            </a:r>
            <a:endParaRPr lang="pl-PL"/>
          </a:p>
        </p:txBody>
      </p:sp>
      <p:sp>
        <p:nvSpPr>
          <p:cNvPr id="6" name="pole tekstowe 1">
            <a:extLst>
              <a:ext uri="{FF2B5EF4-FFF2-40B4-BE49-F238E27FC236}">
                <a16:creationId xmlns:a16="http://schemas.microsoft.com/office/drawing/2014/main" id="{DA21A076-0B3E-3D92-2747-FB30EBC4EE77}"/>
              </a:ext>
            </a:extLst>
          </p:cNvPr>
          <p:cNvSpPr txBox="1"/>
          <p:nvPr/>
        </p:nvSpPr>
        <p:spPr>
          <a:xfrm>
            <a:off x="390138" y="5261203"/>
            <a:ext cx="11411722" cy="369332"/>
          </a:xfrm>
          <a:prstGeom prst="rect">
            <a:avLst/>
          </a:prstGeom>
          <a:noFill/>
        </p:spPr>
        <p:txBody>
          <a:bodyPr wrap="square" rtlCol="0">
            <a:spAutoFit/>
          </a:bodyPr>
          <a:lstStyle/>
          <a:p>
            <a:r>
              <a:rPr lang="en-GB"/>
              <a:t>DEADBAND FOR SOFB</a:t>
            </a:r>
            <a:endParaRPr lang="pl-PL"/>
          </a:p>
        </p:txBody>
      </p:sp>
    </p:spTree>
    <p:extLst>
      <p:ext uri="{BB962C8B-B14F-4D97-AF65-F5344CB8AC3E}">
        <p14:creationId xmlns:p14="http://schemas.microsoft.com/office/powerpoint/2010/main" val="321307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5888"/>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14</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en-US" sz="2400" b="1">
                <a:latin typeface="Cambria"/>
                <a:ea typeface="Cambria"/>
                <a:cs typeface="Poppins"/>
              </a:rPr>
              <a:t>TURN BY TURN (TBT) SIGNALS FROM BPM</a:t>
            </a:r>
          </a:p>
        </p:txBody>
      </p:sp>
      <p:cxnSp>
        <p:nvCxnSpPr>
          <p:cNvPr id="5" name="Łącznik prosty 4">
            <a:extLst>
              <a:ext uri="{FF2B5EF4-FFF2-40B4-BE49-F238E27FC236}">
                <a16:creationId xmlns:a16="http://schemas.microsoft.com/office/drawing/2014/main" id="{907DCBD9-E8DE-9DF9-3F8D-A9B886269097}"/>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2" descr="A screen shot of a graph&#10;&#10;Description automatically generated">
            <a:extLst>
              <a:ext uri="{FF2B5EF4-FFF2-40B4-BE49-F238E27FC236}">
                <a16:creationId xmlns:a16="http://schemas.microsoft.com/office/drawing/2014/main" id="{D48DFD05-B713-3F07-C72E-18CCBB0EC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81" y="1787633"/>
            <a:ext cx="4937576" cy="3700728"/>
          </a:xfrm>
          <a:prstGeom prst="rect">
            <a:avLst/>
          </a:prstGeom>
        </p:spPr>
      </p:pic>
      <p:pic>
        <p:nvPicPr>
          <p:cNvPr id="10" name="Picture 9" descr="A graph showing a number of data&#10;&#10;Description automatically generated with medium confidence">
            <a:extLst>
              <a:ext uri="{FF2B5EF4-FFF2-40B4-BE49-F238E27FC236}">
                <a16:creationId xmlns:a16="http://schemas.microsoft.com/office/drawing/2014/main" id="{6F8DE075-B885-7E14-161C-565FED037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139" y="1754626"/>
            <a:ext cx="4687184" cy="3733735"/>
          </a:xfrm>
          <a:prstGeom prst="rect">
            <a:avLst/>
          </a:prstGeom>
        </p:spPr>
      </p:pic>
      <p:cxnSp>
        <p:nvCxnSpPr>
          <p:cNvPr id="2" name="Straight Arrow Connector 1">
            <a:extLst>
              <a:ext uri="{FF2B5EF4-FFF2-40B4-BE49-F238E27FC236}">
                <a16:creationId xmlns:a16="http://schemas.microsoft.com/office/drawing/2014/main" id="{CA03155B-B5B3-2436-F421-E9CE749A3DC5}"/>
              </a:ext>
            </a:extLst>
          </p:cNvPr>
          <p:cNvCxnSpPr>
            <a:cxnSpLocks/>
          </p:cNvCxnSpPr>
          <p:nvPr/>
        </p:nvCxnSpPr>
        <p:spPr>
          <a:xfrm>
            <a:off x="1054981" y="2368296"/>
            <a:ext cx="0" cy="1550915"/>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2FE55F16-B445-D37C-1187-D70620A7FFF3}"/>
              </a:ext>
            </a:extLst>
          </p:cNvPr>
          <p:cNvSpPr txBox="1"/>
          <p:nvPr/>
        </p:nvSpPr>
        <p:spPr>
          <a:xfrm>
            <a:off x="1054981" y="2972545"/>
            <a:ext cx="1121291" cy="369332"/>
          </a:xfrm>
          <a:prstGeom prst="rect">
            <a:avLst/>
          </a:prstGeom>
          <a:noFill/>
        </p:spPr>
        <p:txBody>
          <a:bodyPr wrap="square" rtlCol="0">
            <a:spAutoFit/>
          </a:bodyPr>
          <a:lstStyle/>
          <a:p>
            <a:r>
              <a:rPr lang="en-GB" dirty="0"/>
              <a:t>10 </a:t>
            </a:r>
            <a:r>
              <a:rPr lang="el-GR" b="0" i="0" dirty="0">
                <a:solidFill>
                  <a:srgbClr val="040C28"/>
                </a:solidFill>
                <a:effectLst/>
                <a:latin typeface="Google Sans"/>
              </a:rPr>
              <a:t>μ</a:t>
            </a:r>
            <a:r>
              <a:rPr lang="en-GB" dirty="0"/>
              <a:t>m</a:t>
            </a:r>
          </a:p>
        </p:txBody>
      </p:sp>
    </p:spTree>
    <p:extLst>
      <p:ext uri="{BB962C8B-B14F-4D97-AF65-F5344CB8AC3E}">
        <p14:creationId xmlns:p14="http://schemas.microsoft.com/office/powerpoint/2010/main" val="104758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5888"/>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15</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en-US" sz="2400" b="1">
                <a:latin typeface="Cambria"/>
                <a:ea typeface="Cambria"/>
                <a:cs typeface="Poppins"/>
              </a:rPr>
              <a:t>FFT OF TBT SIGNAL FROM SINGLE BPM CHANNEL</a:t>
            </a:r>
          </a:p>
        </p:txBody>
      </p:sp>
      <p:cxnSp>
        <p:nvCxnSpPr>
          <p:cNvPr id="5" name="Łącznik prosty 4">
            <a:extLst>
              <a:ext uri="{FF2B5EF4-FFF2-40B4-BE49-F238E27FC236}">
                <a16:creationId xmlns:a16="http://schemas.microsoft.com/office/drawing/2014/main" id="{907DCBD9-E8DE-9DF9-3F8D-A9B886269097}"/>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A8FA75B-F7E8-1CF2-1DB4-142A0D79D944}"/>
              </a:ext>
            </a:extLst>
          </p:cNvPr>
          <p:cNvPicPr>
            <a:picLocks noChangeAspect="1"/>
          </p:cNvPicPr>
          <p:nvPr/>
        </p:nvPicPr>
        <p:blipFill>
          <a:blip r:embed="rId3"/>
          <a:stretch>
            <a:fillRect/>
          </a:stretch>
        </p:blipFill>
        <p:spPr>
          <a:xfrm>
            <a:off x="813817" y="1196800"/>
            <a:ext cx="9610343" cy="5145338"/>
          </a:xfrm>
          <a:prstGeom prst="rect">
            <a:avLst/>
          </a:prstGeom>
        </p:spPr>
      </p:pic>
    </p:spTree>
    <p:extLst>
      <p:ext uri="{BB962C8B-B14F-4D97-AF65-F5344CB8AC3E}">
        <p14:creationId xmlns:p14="http://schemas.microsoft.com/office/powerpoint/2010/main" val="3328435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5888"/>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16</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en-US" sz="2400" b="1">
                <a:latin typeface="Cambria"/>
                <a:ea typeface="Cambria"/>
                <a:cs typeface="Poppins"/>
              </a:rPr>
              <a:t>FFT FROM BPM’S TBT        38</a:t>
            </a:r>
          </a:p>
        </p:txBody>
      </p:sp>
      <p:cxnSp>
        <p:nvCxnSpPr>
          <p:cNvPr id="5" name="Łącznik prosty 4">
            <a:extLst>
              <a:ext uri="{FF2B5EF4-FFF2-40B4-BE49-F238E27FC236}">
                <a16:creationId xmlns:a16="http://schemas.microsoft.com/office/drawing/2014/main" id="{907DCBD9-E8DE-9DF9-3F8D-A9B886269097}"/>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300A283-D26B-BB22-A39A-9327C7725664}"/>
              </a:ext>
            </a:extLst>
          </p:cNvPr>
          <p:cNvPicPr>
            <a:picLocks noChangeAspect="1"/>
          </p:cNvPicPr>
          <p:nvPr/>
        </p:nvPicPr>
        <p:blipFill>
          <a:blip r:embed="rId3"/>
          <a:stretch>
            <a:fillRect/>
          </a:stretch>
        </p:blipFill>
        <p:spPr>
          <a:xfrm>
            <a:off x="2820772" y="1187198"/>
            <a:ext cx="6039764" cy="4909260"/>
          </a:xfrm>
          <a:prstGeom prst="rect">
            <a:avLst/>
          </a:prstGeom>
        </p:spPr>
      </p:pic>
      <p:sp>
        <p:nvSpPr>
          <p:cNvPr id="2" name="Multiplication Sign 1">
            <a:extLst>
              <a:ext uri="{FF2B5EF4-FFF2-40B4-BE49-F238E27FC236}">
                <a16:creationId xmlns:a16="http://schemas.microsoft.com/office/drawing/2014/main" id="{D18890CB-A4C2-1BB8-833E-F0EC11A33C71}"/>
              </a:ext>
            </a:extLst>
          </p:cNvPr>
          <p:cNvSpPr/>
          <p:nvPr/>
        </p:nvSpPr>
        <p:spPr>
          <a:xfrm>
            <a:off x="3477954" y="674271"/>
            <a:ext cx="389958" cy="313768"/>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2125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4">
            <a:extLst>
              <a:ext uri="{FF2B5EF4-FFF2-40B4-BE49-F238E27FC236}">
                <a16:creationId xmlns:a16="http://schemas.microsoft.com/office/drawing/2014/main" id="{7DA7A86A-2B18-BA42-7FB6-59D6113D6229}"/>
              </a:ext>
            </a:extLst>
          </p:cNvPr>
          <p:cNvSpPr txBox="1">
            <a:spLocks/>
          </p:cNvSpPr>
          <p:nvPr/>
        </p:nvSpPr>
        <p:spPr>
          <a:xfrm>
            <a:off x="304798" y="456954"/>
            <a:ext cx="11564983" cy="730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b="1">
                <a:solidFill>
                  <a:srgbClr val="2C2B2B"/>
                </a:solidFill>
                <a:latin typeface="Cambria"/>
                <a:ea typeface="Cambria"/>
                <a:cs typeface="Poppins Medium"/>
              </a:rPr>
              <a:t>SUMMARY</a:t>
            </a:r>
          </a:p>
        </p:txBody>
      </p:sp>
      <p:cxnSp>
        <p:nvCxnSpPr>
          <p:cNvPr id="7" name="Łącznik prosty 4">
            <a:extLst>
              <a:ext uri="{FF2B5EF4-FFF2-40B4-BE49-F238E27FC236}">
                <a16:creationId xmlns:a16="http://schemas.microsoft.com/office/drawing/2014/main" id="{7F1113E3-2127-6D45-AFAE-8667660E72DA}"/>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Obraz 3">
            <a:extLst>
              <a:ext uri="{FF2B5EF4-FFF2-40B4-BE49-F238E27FC236}">
                <a16:creationId xmlns:a16="http://schemas.microsoft.com/office/drawing/2014/main" id="{7EE2E39C-B6B1-C4D9-8CAF-66889A2BB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3" y="5905500"/>
            <a:ext cx="12192000" cy="952500"/>
          </a:xfrm>
          <a:prstGeom prst="rect">
            <a:avLst/>
          </a:prstGeom>
        </p:spPr>
      </p:pic>
      <p:sp>
        <p:nvSpPr>
          <p:cNvPr id="5" name="Symbol zastępczy numeru slajdu 10">
            <a:extLst>
              <a:ext uri="{FF2B5EF4-FFF2-40B4-BE49-F238E27FC236}">
                <a16:creationId xmlns:a16="http://schemas.microsoft.com/office/drawing/2014/main" id="{25D4F1D1-F0E2-74CB-9606-45782FF0CE76}"/>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17</a:t>
            </a:fld>
            <a:endParaRPr lang="pl-PL">
              <a:latin typeface="Poppins Medium" panose="00000600000000000000" pitchFamily="2" charset="-18"/>
              <a:cs typeface="Poppins Medium" panose="00000600000000000000" pitchFamily="2" charset="-18"/>
            </a:endParaRPr>
          </a:p>
        </p:txBody>
      </p:sp>
      <p:sp>
        <p:nvSpPr>
          <p:cNvPr id="9" name="object 8">
            <a:extLst>
              <a:ext uri="{FF2B5EF4-FFF2-40B4-BE49-F238E27FC236}">
                <a16:creationId xmlns:a16="http://schemas.microsoft.com/office/drawing/2014/main" id="{331410A1-7008-98A8-B0E7-58B015F1F609}"/>
              </a:ext>
            </a:extLst>
          </p:cNvPr>
          <p:cNvSpPr/>
          <p:nvPr/>
        </p:nvSpPr>
        <p:spPr>
          <a:xfrm>
            <a:off x="5893772" y="5005476"/>
            <a:ext cx="4125165" cy="0"/>
          </a:xfrm>
          <a:custGeom>
            <a:avLst/>
            <a:gdLst/>
            <a:ahLst/>
            <a:cxnLst/>
            <a:rect l="l" t="t" r="r" b="b"/>
            <a:pathLst>
              <a:path w="4549140">
                <a:moveTo>
                  <a:pt x="0" y="0"/>
                </a:moveTo>
                <a:lnTo>
                  <a:pt x="4549140" y="0"/>
                </a:lnTo>
              </a:path>
            </a:pathLst>
          </a:custGeom>
          <a:ln w="38100">
            <a:solidFill>
              <a:srgbClr val="FFFFFF"/>
            </a:solidFill>
          </a:ln>
        </p:spPr>
        <p:txBody>
          <a:bodyPr wrap="square" lIns="0" tIns="0" rIns="0" bIns="0" rtlCol="0"/>
          <a:lstStyle/>
          <a:p>
            <a:endParaRPr sz="1632"/>
          </a:p>
        </p:txBody>
      </p:sp>
      <p:sp>
        <p:nvSpPr>
          <p:cNvPr id="2" name="pole tekstowe 1">
            <a:extLst>
              <a:ext uri="{FF2B5EF4-FFF2-40B4-BE49-F238E27FC236}">
                <a16:creationId xmlns:a16="http://schemas.microsoft.com/office/drawing/2014/main" id="{064BF461-2AB7-5006-43A0-653052354775}"/>
              </a:ext>
            </a:extLst>
          </p:cNvPr>
          <p:cNvSpPr txBox="1"/>
          <p:nvPr/>
        </p:nvSpPr>
        <p:spPr>
          <a:xfrm>
            <a:off x="630315" y="1518081"/>
            <a:ext cx="10830757" cy="2031325"/>
          </a:xfrm>
          <a:prstGeom prst="rect">
            <a:avLst/>
          </a:prstGeom>
          <a:noFill/>
        </p:spPr>
        <p:txBody>
          <a:bodyPr wrap="square" rtlCol="0">
            <a:spAutoFit/>
          </a:bodyPr>
          <a:lstStyle/>
          <a:p>
            <a:pPr marL="285750" indent="-285750">
              <a:buFont typeface="Arial" panose="020B0604020202020204" pitchFamily="34" charset="0"/>
              <a:buChar char="•"/>
            </a:pPr>
            <a:r>
              <a:rPr lang="pl-PL"/>
              <a:t>FOFB </a:t>
            </a:r>
            <a:r>
              <a:rPr lang="en-US"/>
              <a:t>was </a:t>
            </a:r>
            <a:r>
              <a:rPr lang="pl-PL" err="1"/>
              <a:t>developed</a:t>
            </a:r>
            <a:r>
              <a:rPr lang="pl-PL"/>
              <a:t> and </a:t>
            </a:r>
            <a:r>
              <a:rPr lang="en-US"/>
              <a:t>introduced</a:t>
            </a:r>
            <a:r>
              <a:rPr lang="pl-PL"/>
              <a:t>, </a:t>
            </a:r>
            <a:r>
              <a:rPr lang="en-US"/>
              <a:t>the measured response matrices were correctly transformed and sent along with other necessary </a:t>
            </a:r>
            <a:r>
              <a:rPr lang="pl-PL"/>
              <a:t>data</a:t>
            </a:r>
            <a:r>
              <a:rPr lang="en-US"/>
              <a:t> to the GDX modules in Li</a:t>
            </a:r>
            <a:r>
              <a:rPr lang="pl-PL" err="1"/>
              <a:t>beras</a:t>
            </a:r>
            <a:r>
              <a:rPr lang="pl-PL"/>
              <a:t>, </a:t>
            </a:r>
            <a:r>
              <a:rPr lang="en-US"/>
              <a:t>parameters of the proportional-integrating system were adjusted</a:t>
            </a:r>
            <a:r>
              <a:rPr lang="pl-PL"/>
              <a:t>.</a:t>
            </a:r>
          </a:p>
          <a:p>
            <a:pPr marL="285750" indent="-285750">
              <a:buFont typeface="Arial" panose="020B0604020202020204" pitchFamily="34" charset="0"/>
              <a:buChar char="•"/>
            </a:pPr>
            <a:r>
              <a:rPr lang="pl-PL"/>
              <a:t>SOFB</a:t>
            </a:r>
            <a:r>
              <a:rPr lang="en-US"/>
              <a:t> been redesigned and sped up more than tenfold</a:t>
            </a:r>
            <a:r>
              <a:rPr lang="pl-PL"/>
              <a:t>.</a:t>
            </a:r>
          </a:p>
          <a:p>
            <a:pPr marL="285750" indent="-285750">
              <a:buFont typeface="Arial" panose="020B0604020202020204" pitchFamily="34" charset="0"/>
              <a:buChar char="•"/>
            </a:pPr>
            <a:r>
              <a:rPr lang="pl-PL"/>
              <a:t>A</a:t>
            </a:r>
            <a:r>
              <a:rPr lang="en-US"/>
              <a:t>n offloading procedure was introduced</a:t>
            </a:r>
            <a:r>
              <a:rPr lang="pl-PL"/>
              <a:t> and fine-</a:t>
            </a:r>
            <a:r>
              <a:rPr lang="pl-PL" err="1"/>
              <a:t>tuned</a:t>
            </a:r>
            <a:r>
              <a:rPr lang="en-US"/>
              <a:t> to eliminate the mutual conflict between both correction systems</a:t>
            </a:r>
            <a:r>
              <a:rPr lang="pl-PL"/>
              <a:t>.</a:t>
            </a:r>
          </a:p>
          <a:p>
            <a:pPr marL="285750" indent="-285750">
              <a:buFont typeface="Arial" panose="020B0604020202020204" pitchFamily="34" charset="0"/>
              <a:buChar char="•"/>
            </a:pPr>
            <a:r>
              <a:rPr lang="en-US"/>
              <a:t>A significant improvement in the stability of the electron beam was achieved</a:t>
            </a:r>
            <a:r>
              <a:rPr lang="pl-PL"/>
              <a:t>.</a:t>
            </a:r>
          </a:p>
        </p:txBody>
      </p:sp>
    </p:spTree>
    <p:extLst>
      <p:ext uri="{BB962C8B-B14F-4D97-AF65-F5344CB8AC3E}">
        <p14:creationId xmlns:p14="http://schemas.microsoft.com/office/powerpoint/2010/main" val="1232886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3" y="5905500"/>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18</a:t>
            </a:fld>
            <a:endParaRPr lang="pl-PL">
              <a:latin typeface="Poppins Medium" panose="00000600000000000000" pitchFamily="2" charset="-18"/>
              <a:cs typeface="Poppins Medium" panose="00000600000000000000" pitchFamily="2" charset="-18"/>
            </a:endParaRPr>
          </a:p>
        </p:txBody>
      </p:sp>
      <p:sp>
        <p:nvSpPr>
          <p:cNvPr id="7" name="TextBox 6">
            <a:extLst>
              <a:ext uri="{FF2B5EF4-FFF2-40B4-BE49-F238E27FC236}">
                <a16:creationId xmlns:a16="http://schemas.microsoft.com/office/drawing/2014/main" id="{70E81369-35B9-55E7-808A-F866D39D6163}"/>
              </a:ext>
            </a:extLst>
          </p:cNvPr>
          <p:cNvSpPr txBox="1"/>
          <p:nvPr/>
        </p:nvSpPr>
        <p:spPr>
          <a:xfrm>
            <a:off x="1728153" y="2194560"/>
            <a:ext cx="8165373" cy="707886"/>
          </a:xfrm>
          <a:prstGeom prst="rect">
            <a:avLst/>
          </a:prstGeom>
          <a:noFill/>
        </p:spPr>
        <p:txBody>
          <a:bodyPr wrap="square">
            <a:spAutoFit/>
          </a:bodyPr>
          <a:lstStyle/>
          <a:p>
            <a:r>
              <a:rPr lang="fr-FR" sz="4000" dirty="0"/>
              <a:t>Merci beaucoup pour votre attention!</a:t>
            </a:r>
            <a:endParaRPr lang="pl-PL" sz="4000" dirty="0">
              <a:cs typeface="Calibri"/>
            </a:endParaRPr>
          </a:p>
        </p:txBody>
      </p:sp>
      <p:sp>
        <p:nvSpPr>
          <p:cNvPr id="10" name="TextBox 9">
            <a:extLst>
              <a:ext uri="{FF2B5EF4-FFF2-40B4-BE49-F238E27FC236}">
                <a16:creationId xmlns:a16="http://schemas.microsoft.com/office/drawing/2014/main" id="{974D134B-1754-35B1-A9C7-4665C6A9F437}"/>
              </a:ext>
            </a:extLst>
          </p:cNvPr>
          <p:cNvSpPr txBox="1"/>
          <p:nvPr/>
        </p:nvSpPr>
        <p:spPr>
          <a:xfrm>
            <a:off x="8993124" y="2905570"/>
            <a:ext cx="1470723" cy="1200329"/>
          </a:xfrm>
          <a:prstGeom prst="rect">
            <a:avLst/>
          </a:prstGeom>
          <a:noFill/>
        </p:spPr>
        <p:txBody>
          <a:bodyPr wrap="square">
            <a:spAutoFit/>
          </a:bodyPr>
          <a:lstStyle/>
          <a:p>
            <a:r>
              <a:rPr lang="en-GB" sz="7200"/>
              <a:t>😃</a:t>
            </a:r>
          </a:p>
        </p:txBody>
      </p:sp>
    </p:spTree>
    <p:extLst>
      <p:ext uri="{BB962C8B-B14F-4D97-AF65-F5344CB8AC3E}">
        <p14:creationId xmlns:p14="http://schemas.microsoft.com/office/powerpoint/2010/main" val="411402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4">
            <a:extLst>
              <a:ext uri="{FF2B5EF4-FFF2-40B4-BE49-F238E27FC236}">
                <a16:creationId xmlns:a16="http://schemas.microsoft.com/office/drawing/2014/main" id="{7DA7A86A-2B18-BA42-7FB6-59D6113D6229}"/>
              </a:ext>
            </a:extLst>
          </p:cNvPr>
          <p:cNvSpPr txBox="1">
            <a:spLocks/>
          </p:cNvSpPr>
          <p:nvPr/>
        </p:nvSpPr>
        <p:spPr>
          <a:xfrm>
            <a:off x="304798" y="456954"/>
            <a:ext cx="11564983" cy="7302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rgbClr val="2C2B2B"/>
                </a:solidFill>
                <a:latin typeface="Cambria"/>
                <a:ea typeface="Cambria"/>
                <a:cs typeface="Poppins Medium"/>
              </a:rPr>
              <a:t>ADDITIONAL SLIDES</a:t>
            </a:r>
            <a:endParaRPr lang="pl-PL" sz="2400" b="1">
              <a:solidFill>
                <a:srgbClr val="2C2B2B"/>
              </a:solidFill>
              <a:latin typeface="Cambria"/>
              <a:ea typeface="Cambria"/>
              <a:cs typeface="Poppins Medium"/>
            </a:endParaRPr>
          </a:p>
        </p:txBody>
      </p:sp>
      <p:cxnSp>
        <p:nvCxnSpPr>
          <p:cNvPr id="7" name="Łącznik prosty 4">
            <a:extLst>
              <a:ext uri="{FF2B5EF4-FFF2-40B4-BE49-F238E27FC236}">
                <a16:creationId xmlns:a16="http://schemas.microsoft.com/office/drawing/2014/main" id="{7F1113E3-2127-6D45-AFAE-8667660E72DA}"/>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Obraz 3">
            <a:extLst>
              <a:ext uri="{FF2B5EF4-FFF2-40B4-BE49-F238E27FC236}">
                <a16:creationId xmlns:a16="http://schemas.microsoft.com/office/drawing/2014/main" id="{7EE2E39C-B6B1-C4D9-8CAF-66889A2BB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3" y="5905500"/>
            <a:ext cx="12192000" cy="952500"/>
          </a:xfrm>
          <a:prstGeom prst="rect">
            <a:avLst/>
          </a:prstGeom>
        </p:spPr>
      </p:pic>
      <p:sp>
        <p:nvSpPr>
          <p:cNvPr id="5" name="Symbol zastępczy numeru slajdu 10">
            <a:extLst>
              <a:ext uri="{FF2B5EF4-FFF2-40B4-BE49-F238E27FC236}">
                <a16:creationId xmlns:a16="http://schemas.microsoft.com/office/drawing/2014/main" id="{25D4F1D1-F0E2-74CB-9606-45782FF0CE76}"/>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19</a:t>
            </a:fld>
            <a:endParaRPr lang="pl-PL">
              <a:latin typeface="Poppins Medium" panose="00000600000000000000" pitchFamily="2" charset="-18"/>
              <a:cs typeface="Poppins Medium" panose="00000600000000000000" pitchFamily="2" charset="-18"/>
            </a:endParaRPr>
          </a:p>
        </p:txBody>
      </p:sp>
      <p:sp>
        <p:nvSpPr>
          <p:cNvPr id="9" name="object 8">
            <a:extLst>
              <a:ext uri="{FF2B5EF4-FFF2-40B4-BE49-F238E27FC236}">
                <a16:creationId xmlns:a16="http://schemas.microsoft.com/office/drawing/2014/main" id="{331410A1-7008-98A8-B0E7-58B015F1F609}"/>
              </a:ext>
            </a:extLst>
          </p:cNvPr>
          <p:cNvSpPr/>
          <p:nvPr/>
        </p:nvSpPr>
        <p:spPr>
          <a:xfrm>
            <a:off x="5893772" y="5005476"/>
            <a:ext cx="4125165" cy="0"/>
          </a:xfrm>
          <a:custGeom>
            <a:avLst/>
            <a:gdLst/>
            <a:ahLst/>
            <a:cxnLst/>
            <a:rect l="l" t="t" r="r" b="b"/>
            <a:pathLst>
              <a:path w="4549140">
                <a:moveTo>
                  <a:pt x="0" y="0"/>
                </a:moveTo>
                <a:lnTo>
                  <a:pt x="4549140" y="0"/>
                </a:lnTo>
              </a:path>
            </a:pathLst>
          </a:custGeom>
          <a:ln w="38100">
            <a:solidFill>
              <a:srgbClr val="FFFFFF"/>
            </a:solidFill>
          </a:ln>
        </p:spPr>
        <p:txBody>
          <a:bodyPr wrap="square" lIns="0" tIns="0" rIns="0" bIns="0" rtlCol="0"/>
          <a:lstStyle/>
          <a:p>
            <a:endParaRPr sz="1632"/>
          </a:p>
        </p:txBody>
      </p:sp>
      <p:pic>
        <p:nvPicPr>
          <p:cNvPr id="3" name="Picture 2">
            <a:extLst>
              <a:ext uri="{FF2B5EF4-FFF2-40B4-BE49-F238E27FC236}">
                <a16:creationId xmlns:a16="http://schemas.microsoft.com/office/drawing/2014/main" id="{28C915F0-8C58-20DF-6695-B79F0BDEDB76}"/>
              </a:ext>
            </a:extLst>
          </p:cNvPr>
          <p:cNvPicPr>
            <a:picLocks noChangeAspect="1"/>
          </p:cNvPicPr>
          <p:nvPr/>
        </p:nvPicPr>
        <p:blipFill>
          <a:blip r:embed="rId3"/>
          <a:stretch>
            <a:fillRect/>
          </a:stretch>
        </p:blipFill>
        <p:spPr>
          <a:xfrm>
            <a:off x="304798" y="1658536"/>
            <a:ext cx="2848373" cy="428685"/>
          </a:xfrm>
          <a:prstGeom prst="rect">
            <a:avLst/>
          </a:prstGeom>
        </p:spPr>
      </p:pic>
      <p:pic>
        <p:nvPicPr>
          <p:cNvPr id="20" name="Obraz 19">
            <a:extLst>
              <a:ext uri="{FF2B5EF4-FFF2-40B4-BE49-F238E27FC236}">
                <a16:creationId xmlns:a16="http://schemas.microsoft.com/office/drawing/2014/main" id="{B8EC9FB9-41EA-759A-27C6-399C7431AAB6}"/>
              </a:ext>
            </a:extLst>
          </p:cNvPr>
          <p:cNvPicPr>
            <a:picLocks noChangeAspect="1"/>
          </p:cNvPicPr>
          <p:nvPr/>
        </p:nvPicPr>
        <p:blipFill>
          <a:blip r:embed="rId4"/>
          <a:stretch>
            <a:fillRect/>
          </a:stretch>
        </p:blipFill>
        <p:spPr>
          <a:xfrm>
            <a:off x="4823420" y="1565534"/>
            <a:ext cx="3535586" cy="2711760"/>
          </a:xfrm>
          <a:prstGeom prst="rect">
            <a:avLst/>
          </a:prstGeom>
        </p:spPr>
      </p:pic>
      <p:pic>
        <p:nvPicPr>
          <p:cNvPr id="18" name="Obraz 17">
            <a:extLst>
              <a:ext uri="{FF2B5EF4-FFF2-40B4-BE49-F238E27FC236}">
                <a16:creationId xmlns:a16="http://schemas.microsoft.com/office/drawing/2014/main" id="{0F1B5DC7-032C-BC9A-5983-0DAAD6F3278E}"/>
              </a:ext>
            </a:extLst>
          </p:cNvPr>
          <p:cNvPicPr>
            <a:picLocks noChangeAspect="1"/>
          </p:cNvPicPr>
          <p:nvPr/>
        </p:nvPicPr>
        <p:blipFill>
          <a:blip r:embed="rId5"/>
          <a:stretch>
            <a:fillRect/>
          </a:stretch>
        </p:blipFill>
        <p:spPr>
          <a:xfrm>
            <a:off x="7774674" y="2607950"/>
            <a:ext cx="4709034" cy="3611783"/>
          </a:xfrm>
          <a:prstGeom prst="rect">
            <a:avLst/>
          </a:prstGeom>
        </p:spPr>
      </p:pic>
      <p:pic>
        <p:nvPicPr>
          <p:cNvPr id="10" name="Obraz 9">
            <a:extLst>
              <a:ext uri="{FF2B5EF4-FFF2-40B4-BE49-F238E27FC236}">
                <a16:creationId xmlns:a16="http://schemas.microsoft.com/office/drawing/2014/main" id="{A4CB40E8-77DD-EBC1-F316-3D58BE9717F2}"/>
              </a:ext>
            </a:extLst>
          </p:cNvPr>
          <p:cNvPicPr>
            <a:picLocks noChangeAspect="1"/>
          </p:cNvPicPr>
          <p:nvPr/>
        </p:nvPicPr>
        <p:blipFill>
          <a:blip r:embed="rId6"/>
          <a:stretch>
            <a:fillRect/>
          </a:stretch>
        </p:blipFill>
        <p:spPr>
          <a:xfrm>
            <a:off x="231179" y="4328106"/>
            <a:ext cx="4614774" cy="2299448"/>
          </a:xfrm>
          <a:prstGeom prst="rect">
            <a:avLst/>
          </a:prstGeom>
        </p:spPr>
      </p:pic>
      <p:pic>
        <p:nvPicPr>
          <p:cNvPr id="19" name="Picture 18" descr="A computer screen shot of a computer&#10;&#10;Description automatically generated">
            <a:extLst>
              <a:ext uri="{FF2B5EF4-FFF2-40B4-BE49-F238E27FC236}">
                <a16:creationId xmlns:a16="http://schemas.microsoft.com/office/drawing/2014/main" id="{871E074C-2D87-7AD7-453B-059931152D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068" y="148682"/>
            <a:ext cx="3864246" cy="2077032"/>
          </a:xfrm>
          <a:prstGeom prst="rect">
            <a:avLst/>
          </a:prstGeom>
        </p:spPr>
      </p:pic>
      <p:pic>
        <p:nvPicPr>
          <p:cNvPr id="16" name="Obraz 12">
            <a:extLst>
              <a:ext uri="{FF2B5EF4-FFF2-40B4-BE49-F238E27FC236}">
                <a16:creationId xmlns:a16="http://schemas.microsoft.com/office/drawing/2014/main" id="{1989AD8A-D3D2-9E0E-F4E1-E7C8E82BD3E3}"/>
              </a:ext>
            </a:extLst>
          </p:cNvPr>
          <p:cNvPicPr>
            <a:picLocks noChangeAspect="1"/>
          </p:cNvPicPr>
          <p:nvPr/>
        </p:nvPicPr>
        <p:blipFill>
          <a:blip r:embed="rId8"/>
          <a:stretch>
            <a:fillRect/>
          </a:stretch>
        </p:blipFill>
        <p:spPr>
          <a:xfrm>
            <a:off x="4512298" y="3613829"/>
            <a:ext cx="3924300" cy="3009900"/>
          </a:xfrm>
          <a:prstGeom prst="rect">
            <a:avLst/>
          </a:prstGeom>
        </p:spPr>
      </p:pic>
      <p:sp>
        <p:nvSpPr>
          <p:cNvPr id="11" name="TextBox 10">
            <a:extLst>
              <a:ext uri="{FF2B5EF4-FFF2-40B4-BE49-F238E27FC236}">
                <a16:creationId xmlns:a16="http://schemas.microsoft.com/office/drawing/2014/main" id="{18FABD63-DE33-576F-07FB-D3E6439CD935}"/>
              </a:ext>
            </a:extLst>
          </p:cNvPr>
          <p:cNvSpPr txBox="1"/>
          <p:nvPr/>
        </p:nvSpPr>
        <p:spPr>
          <a:xfrm>
            <a:off x="4349434" y="582166"/>
            <a:ext cx="6240780" cy="369332"/>
          </a:xfrm>
          <a:prstGeom prst="rect">
            <a:avLst/>
          </a:prstGeom>
          <a:noFill/>
        </p:spPr>
        <p:txBody>
          <a:bodyPr wrap="square">
            <a:spAutoFit/>
          </a:bodyPr>
          <a:lstStyle/>
          <a:p>
            <a:r>
              <a:rPr lang="en-GB"/>
              <a:t>Thank you for your attention!</a:t>
            </a:r>
          </a:p>
        </p:txBody>
      </p:sp>
      <p:pic>
        <p:nvPicPr>
          <p:cNvPr id="12" name="Picture 11" descr="A screen shot of a computer&#10;&#10;Description automatically generated">
            <a:extLst>
              <a:ext uri="{FF2B5EF4-FFF2-40B4-BE49-F238E27FC236}">
                <a16:creationId xmlns:a16="http://schemas.microsoft.com/office/drawing/2014/main" id="{80B63D27-B222-00D2-3492-89407C91ED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350" y="2190696"/>
            <a:ext cx="3864244" cy="2137410"/>
          </a:xfrm>
          <a:prstGeom prst="rect">
            <a:avLst/>
          </a:prstGeom>
        </p:spPr>
      </p:pic>
      <p:pic>
        <p:nvPicPr>
          <p:cNvPr id="2050" name="Picture 2">
            <a:extLst>
              <a:ext uri="{FF2B5EF4-FFF2-40B4-BE49-F238E27FC236}">
                <a16:creationId xmlns:a16="http://schemas.microsoft.com/office/drawing/2014/main" id="{242FE036-F242-D9E3-8B64-7D2E767CF9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6778" y="139500"/>
            <a:ext cx="5103435" cy="268395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B57818CF-31E6-1A9D-883A-3D5A7D7AA3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05596" y="961829"/>
            <a:ext cx="3468624" cy="166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501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3" y="5905500"/>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2</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pl-PL" sz="2400" b="1">
                <a:solidFill>
                  <a:srgbClr val="2C2B2B"/>
                </a:solidFill>
                <a:latin typeface="Cambria" panose="02040503050406030204" pitchFamily="18" charset="0"/>
                <a:ea typeface="Cambria" panose="02040503050406030204" pitchFamily="18" charset="0"/>
                <a:cs typeface="Poppins Medium" panose="00000600000000000000" pitchFamily="2" charset="-18"/>
              </a:rPr>
              <a:t>OUTLINE </a:t>
            </a:r>
          </a:p>
        </p:txBody>
      </p:sp>
      <p:cxnSp>
        <p:nvCxnSpPr>
          <p:cNvPr id="5" name="Łącznik prosty 4">
            <a:extLst>
              <a:ext uri="{FF2B5EF4-FFF2-40B4-BE49-F238E27FC236}">
                <a16:creationId xmlns:a16="http://schemas.microsoft.com/office/drawing/2014/main" id="{907DCBD9-E8DE-9DF9-3F8D-A9B886269097}"/>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pole tekstowe 1">
            <a:extLst>
              <a:ext uri="{FF2B5EF4-FFF2-40B4-BE49-F238E27FC236}">
                <a16:creationId xmlns:a16="http://schemas.microsoft.com/office/drawing/2014/main" id="{A8629FFD-C27E-149B-E60F-49936A463AD5}"/>
              </a:ext>
            </a:extLst>
          </p:cNvPr>
          <p:cNvSpPr txBox="1"/>
          <p:nvPr/>
        </p:nvSpPr>
        <p:spPr>
          <a:xfrm>
            <a:off x="324558" y="1420427"/>
            <a:ext cx="11411722"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pl-PL"/>
              <a:t>SOFB</a:t>
            </a:r>
            <a:endParaRPr lang="pl-PL">
              <a:cs typeface="Calibri"/>
            </a:endParaRPr>
          </a:p>
          <a:p>
            <a:pPr marL="285750" indent="-285750">
              <a:buFont typeface="Arial" panose="020B0604020202020204" pitchFamily="34" charset="0"/>
              <a:buChar char="•"/>
            </a:pPr>
            <a:r>
              <a:rPr lang="pl-PL"/>
              <a:t>FOFB</a:t>
            </a:r>
            <a:endParaRPr lang="pl-PL">
              <a:cs typeface="Calibri"/>
            </a:endParaRPr>
          </a:p>
          <a:p>
            <a:pPr marL="285750" indent="-285750">
              <a:buFont typeface="Arial" panose="020B0604020202020204" pitchFamily="34" charset="0"/>
              <a:buChar char="•"/>
            </a:pPr>
            <a:r>
              <a:rPr lang="pl-PL"/>
              <a:t>KP AND KI PARAMETERS TUNING</a:t>
            </a:r>
            <a:endParaRPr lang="pl-PL">
              <a:cs typeface="Calibri"/>
            </a:endParaRPr>
          </a:p>
          <a:p>
            <a:pPr marL="285750" indent="-285750">
              <a:buFont typeface="Arial" panose="020B0604020202020204" pitchFamily="34" charset="0"/>
              <a:buChar char="•"/>
            </a:pPr>
            <a:r>
              <a:rPr lang="pl-PL"/>
              <a:t>SOFB AND FOFB </a:t>
            </a:r>
            <a:r>
              <a:rPr lang="en-US"/>
              <a:t>WORKING TOGETHER</a:t>
            </a:r>
            <a:r>
              <a:rPr lang="pl-PL"/>
              <a:t> – PROBLEM AND SOLUTION</a:t>
            </a:r>
            <a:r>
              <a:rPr lang="en-GB"/>
              <a:t>S</a:t>
            </a:r>
            <a:endParaRPr lang="pl-PL">
              <a:cs typeface="Calibri"/>
            </a:endParaRPr>
          </a:p>
          <a:p>
            <a:pPr marL="285750" indent="-285750">
              <a:buFont typeface="Arial" panose="020B0604020202020204" pitchFamily="34" charset="0"/>
              <a:buChar char="•"/>
            </a:pPr>
            <a:r>
              <a:rPr lang="pl-PL">
                <a:cs typeface="Calibri"/>
              </a:rPr>
              <a:t>FFT ANALYSYS</a:t>
            </a:r>
            <a:endParaRPr lang="pl-PL"/>
          </a:p>
          <a:p>
            <a:pPr marL="285750" indent="-285750">
              <a:buFont typeface="Arial" panose="020B0604020202020204" pitchFamily="34" charset="0"/>
              <a:buChar char="•"/>
            </a:pPr>
            <a:r>
              <a:rPr lang="pl-PL"/>
              <a:t>SUMMARY</a:t>
            </a:r>
            <a:r>
              <a:rPr lang="en-US"/>
              <a:t> </a:t>
            </a:r>
            <a:endParaRPr lang="pl-PL"/>
          </a:p>
          <a:p>
            <a:pPr marL="285750" indent="-285750">
              <a:buFont typeface="Arial" panose="020B0604020202020204" pitchFamily="34" charset="0"/>
              <a:buChar char="•"/>
            </a:pPr>
            <a:r>
              <a:rPr lang="en-US">
                <a:cs typeface="Calibri"/>
              </a:rPr>
              <a:t>ADDITIONAL SLIDES</a:t>
            </a:r>
          </a:p>
        </p:txBody>
      </p:sp>
      <p:pic>
        <p:nvPicPr>
          <p:cNvPr id="4" name="Picture 3" descr="A screenshot of a computer&#10;&#10;Description automatically generated">
            <a:extLst>
              <a:ext uri="{FF2B5EF4-FFF2-40B4-BE49-F238E27FC236}">
                <a16:creationId xmlns:a16="http://schemas.microsoft.com/office/drawing/2014/main" id="{EEB5F097-6E6F-5441-006F-3F6C3C775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699" y="1774557"/>
            <a:ext cx="4611581" cy="3865297"/>
          </a:xfrm>
          <a:prstGeom prst="rect">
            <a:avLst/>
          </a:prstGeom>
        </p:spPr>
      </p:pic>
    </p:spTree>
    <p:extLst>
      <p:ext uri="{BB962C8B-B14F-4D97-AF65-F5344CB8AC3E}">
        <p14:creationId xmlns:p14="http://schemas.microsoft.com/office/powerpoint/2010/main" val="149729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5888"/>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20</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en-US" sz="2400" b="1">
                <a:latin typeface="Cambria"/>
                <a:ea typeface="Cambria"/>
                <a:cs typeface="Poppins"/>
              </a:rPr>
              <a:t>IDs impact (left FOFB OFF/ON) right (FOFB ON MAX GAP/PHASE SPEED 6 mm/s)</a:t>
            </a:r>
          </a:p>
        </p:txBody>
      </p:sp>
      <p:cxnSp>
        <p:nvCxnSpPr>
          <p:cNvPr id="5" name="Łącznik prosty 4">
            <a:extLst>
              <a:ext uri="{FF2B5EF4-FFF2-40B4-BE49-F238E27FC236}">
                <a16:creationId xmlns:a16="http://schemas.microsoft.com/office/drawing/2014/main" id="{907DCBD9-E8DE-9DF9-3F8D-A9B886269097}"/>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Picture 3" descr="A graph on a screen&#10;&#10;Description automatically generated">
            <a:extLst>
              <a:ext uri="{FF2B5EF4-FFF2-40B4-BE49-F238E27FC236}">
                <a16:creationId xmlns:a16="http://schemas.microsoft.com/office/drawing/2014/main" id="{83B05987-FADE-CE53-8E27-7A3F3550F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1754626"/>
            <a:ext cx="4821221" cy="3405152"/>
          </a:xfrm>
          <a:prstGeom prst="rect">
            <a:avLst/>
          </a:prstGeom>
        </p:spPr>
      </p:pic>
      <p:pic>
        <p:nvPicPr>
          <p:cNvPr id="9" name="Picture 8" descr="A screen shot of a graph&#10;&#10;Description automatically generated">
            <a:extLst>
              <a:ext uri="{FF2B5EF4-FFF2-40B4-BE49-F238E27FC236}">
                <a16:creationId xmlns:a16="http://schemas.microsoft.com/office/drawing/2014/main" id="{B28293FC-A327-5D85-362D-47AC983773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063" y="1754626"/>
            <a:ext cx="4788482" cy="3382029"/>
          </a:xfrm>
          <a:prstGeom prst="rect">
            <a:avLst/>
          </a:prstGeom>
        </p:spPr>
      </p:pic>
    </p:spTree>
    <p:extLst>
      <p:ext uri="{BB962C8B-B14F-4D97-AF65-F5344CB8AC3E}">
        <p14:creationId xmlns:p14="http://schemas.microsoft.com/office/powerpoint/2010/main" val="2094399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3" y="5905500"/>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21</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pl-PL" sz="2400" b="1">
                <a:solidFill>
                  <a:srgbClr val="2C2B2B"/>
                </a:solidFill>
                <a:latin typeface="Cambria" panose="02040503050406030204" pitchFamily="18" charset="0"/>
                <a:ea typeface="Cambria" panose="02040503050406030204" pitchFamily="18" charset="0"/>
                <a:cs typeface="Poppins Medium" panose="00000600000000000000" pitchFamily="2" charset="-18"/>
              </a:rPr>
              <a:t>Najważniejsze informacje – </a:t>
            </a:r>
            <a:r>
              <a:rPr lang="pl-PL" sz="2400" b="1" err="1">
                <a:solidFill>
                  <a:srgbClr val="2C2B2B"/>
                </a:solidFill>
                <a:latin typeface="Cambria" panose="02040503050406030204" pitchFamily="18" charset="0"/>
                <a:ea typeface="Cambria" panose="02040503050406030204" pitchFamily="18" charset="0"/>
                <a:cs typeface="Poppins Medium" panose="00000600000000000000" pitchFamily="2" charset="-18"/>
              </a:rPr>
              <a:t>Bullet</a:t>
            </a:r>
            <a:r>
              <a:rPr lang="pl-PL" sz="2400" b="1">
                <a:solidFill>
                  <a:srgbClr val="2C2B2B"/>
                </a:solidFill>
                <a:latin typeface="Cambria" panose="02040503050406030204" pitchFamily="18" charset="0"/>
                <a:ea typeface="Cambria" panose="02040503050406030204" pitchFamily="18" charset="0"/>
                <a:cs typeface="Poppins Medium" panose="00000600000000000000" pitchFamily="2" charset="-18"/>
              </a:rPr>
              <a:t> </a:t>
            </a:r>
            <a:r>
              <a:rPr lang="pl-PL" sz="2400" b="1" err="1">
                <a:solidFill>
                  <a:srgbClr val="2C2B2B"/>
                </a:solidFill>
                <a:latin typeface="Cambria" panose="02040503050406030204" pitchFamily="18" charset="0"/>
                <a:ea typeface="Cambria" panose="02040503050406030204" pitchFamily="18" charset="0"/>
                <a:cs typeface="Poppins Medium" panose="00000600000000000000" pitchFamily="2" charset="-18"/>
              </a:rPr>
              <a:t>points</a:t>
            </a:r>
            <a:endParaRPr lang="pl-PL" sz="2400" b="1">
              <a:solidFill>
                <a:srgbClr val="2C2B2B"/>
              </a:solidFill>
              <a:latin typeface="Cambria" panose="02040503050406030204" pitchFamily="18" charset="0"/>
              <a:ea typeface="Cambria" panose="02040503050406030204" pitchFamily="18" charset="0"/>
              <a:cs typeface="Poppins Medium" panose="00000600000000000000" pitchFamily="2" charset="-18"/>
            </a:endParaRPr>
          </a:p>
        </p:txBody>
      </p:sp>
      <p:cxnSp>
        <p:nvCxnSpPr>
          <p:cNvPr id="5" name="Łącznik prosty 4">
            <a:extLst>
              <a:ext uri="{FF2B5EF4-FFF2-40B4-BE49-F238E27FC236}">
                <a16:creationId xmlns:a16="http://schemas.microsoft.com/office/drawing/2014/main" id="{907DCBD9-E8DE-9DF9-3F8D-A9B886269097}"/>
              </a:ext>
            </a:extLst>
          </p:cNvPr>
          <p:cNvCxnSpPr/>
          <p:nvPr/>
        </p:nvCxnSpPr>
        <p:spPr>
          <a:xfrm>
            <a:off x="324558" y="1082536"/>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pole tekstowe 1">
            <a:extLst>
              <a:ext uri="{FF2B5EF4-FFF2-40B4-BE49-F238E27FC236}">
                <a16:creationId xmlns:a16="http://schemas.microsoft.com/office/drawing/2014/main" id="{A8629FFD-C27E-149B-E60F-49936A463AD5}"/>
              </a:ext>
            </a:extLst>
          </p:cNvPr>
          <p:cNvSpPr txBox="1"/>
          <p:nvPr/>
        </p:nvSpPr>
        <p:spPr>
          <a:xfrm>
            <a:off x="324558" y="1420427"/>
            <a:ext cx="11411722" cy="369331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pl-PL"/>
              <a:t>Korekcja SOFB przerobiona tak żeby działała na eventach z Liber, to pozwala na dużo większą częstotliwość odświeżania, rzędu 1 </a:t>
            </a:r>
            <a:r>
              <a:rPr lang="pl-PL" err="1"/>
              <a:t>Hz</a:t>
            </a:r>
            <a:r>
              <a:rPr lang="pl-PL"/>
              <a:t> zamiast poprzednich 0.3 </a:t>
            </a:r>
            <a:r>
              <a:rPr lang="pl-PL" err="1"/>
              <a:t>Hz</a:t>
            </a:r>
            <a:r>
              <a:rPr lang="pl-PL"/>
              <a:t>. To poprawiło działanie SOFB podczas </a:t>
            </a:r>
            <a:r>
              <a:rPr lang="pl-PL" err="1"/>
              <a:t>rampingu</a:t>
            </a:r>
            <a:r>
              <a:rPr lang="pl-PL"/>
              <a:t> i operacji.</a:t>
            </a:r>
          </a:p>
          <a:p>
            <a:pPr marL="285750" indent="-285750">
              <a:buFont typeface="Arial" panose="020B0604020202020204" pitchFamily="34" charset="0"/>
              <a:buChar char="•"/>
            </a:pPr>
            <a:r>
              <a:rPr lang="pl-PL"/>
              <a:t>Dodatkowo rozdzielone obie płaszczyzny korekcji co umożliwia osobny dobór parametrów dla każdej osi.</a:t>
            </a:r>
            <a:endParaRPr lang="pl-PL">
              <a:cs typeface="Calibri"/>
            </a:endParaRPr>
          </a:p>
          <a:p>
            <a:pPr marL="285750" indent="-285750">
              <a:buFont typeface="Arial" panose="020B0604020202020204" pitchFamily="34" charset="0"/>
              <a:buChar char="•"/>
            </a:pPr>
            <a:r>
              <a:rPr lang="pl-PL"/>
              <a:t>Implementacja korekcji RF. (elementy wsadowe to dyspersja X, MCF, obwód pierścienia, energia elektronów)</a:t>
            </a:r>
            <a:endParaRPr lang="pl-PL">
              <a:cs typeface="Calibri"/>
            </a:endParaRPr>
          </a:p>
          <a:p>
            <a:pPr marL="285750" indent="-285750">
              <a:buFont typeface="Arial" panose="020B0604020202020204" pitchFamily="34" charset="0"/>
              <a:buChar char="•"/>
            </a:pPr>
            <a:r>
              <a:rPr lang="pl-PL"/>
              <a:t>Zastosowanie w SOFB procedury </a:t>
            </a:r>
            <a:r>
              <a:rPr lang="pl-PL" err="1"/>
              <a:t>offloadingu</a:t>
            </a:r>
            <a:r>
              <a:rPr lang="pl-PL"/>
              <a:t> co pozwala na spowolnienie prędkości saturacji magnesów FOFB.</a:t>
            </a:r>
            <a:endParaRPr lang="pl-PL">
              <a:cs typeface="Calibri"/>
            </a:endParaRPr>
          </a:p>
          <a:p>
            <a:pPr marL="285750" indent="-285750">
              <a:buFont typeface="Arial" panose="020B0604020202020204" pitchFamily="34" charset="0"/>
              <a:buChar char="•"/>
            </a:pPr>
            <a:r>
              <a:rPr lang="pl-PL"/>
              <a:t>Zastosowanie rozwiązania </a:t>
            </a:r>
            <a:r>
              <a:rPr lang="pl-PL" err="1"/>
              <a:t>deadband</a:t>
            </a:r>
            <a:r>
              <a:rPr lang="pl-PL"/>
              <a:t> w SOFB, rozwiązanie polega na zastosowaniu progowej wartości nastaw korektorów, poniżej której obliczone nastawy korektorów nie są aplikowane. </a:t>
            </a:r>
            <a:endParaRPr lang="pl-PL">
              <a:cs typeface="Calibri"/>
            </a:endParaRPr>
          </a:p>
          <a:p>
            <a:pPr marL="285750" indent="-285750">
              <a:buFont typeface="Arial" panose="020B0604020202020204" pitchFamily="34" charset="0"/>
              <a:buChar char="•"/>
            </a:pPr>
            <a:r>
              <a:rPr lang="pl-PL"/>
              <a:t>Opracowano skrypty które na podstawie zmierzonej macierzy odpowiedzi korekcji FOFB wyliczają, modyfikują, przycinają </a:t>
            </a:r>
            <a:r>
              <a:rPr lang="pl-PL" err="1"/>
              <a:t>BITy</a:t>
            </a:r>
            <a:r>
              <a:rPr lang="pl-PL"/>
              <a:t> oraz aplikują do Liber komponenty z rozkładu SVD oraz złotą orbitę w wymaganej przez Libery formie.</a:t>
            </a:r>
            <a:endParaRPr lang="pl-PL">
              <a:cs typeface="Calibri"/>
            </a:endParaRPr>
          </a:p>
          <a:p>
            <a:pPr marL="285750" indent="-285750">
              <a:buFont typeface="Arial" panose="020B0604020202020204" pitchFamily="34" charset="0"/>
              <a:buChar char="•"/>
            </a:pPr>
            <a:r>
              <a:rPr lang="pl-PL"/>
              <a:t>Przeprowadzono </a:t>
            </a:r>
            <a:r>
              <a:rPr lang="pl-PL" err="1"/>
              <a:t>tuning</a:t>
            </a:r>
            <a:r>
              <a:rPr lang="pl-PL"/>
              <a:t> parametrów sprzężenia PI z zastosowaniem sygnałów z szybkiej akwizycji pobieranych za pomocą napisanego w C++ programu </a:t>
            </a:r>
            <a:r>
              <a:rPr lang="pl-PL" err="1"/>
              <a:t>Capturer</a:t>
            </a:r>
            <a:r>
              <a:rPr lang="pl-PL"/>
              <a:t> który pozwala na bezpośredni odczyt danych wysyłanych z Liber (odczyty BPM oraz nastaw na szybkie zasilacze)</a:t>
            </a:r>
            <a:endParaRPr lang="pl-PL">
              <a:cs typeface="Calibri"/>
            </a:endParaRPr>
          </a:p>
          <a:p>
            <a:pPr marL="285750" indent="-285750">
              <a:buFont typeface="Arial" panose="020B0604020202020204" pitchFamily="34" charset="0"/>
              <a:buChar char="•"/>
            </a:pPr>
            <a:r>
              <a:rPr lang="pl-PL"/>
              <a:t>Rozpoczęto zbieranie pomiarów oceniających efektywność działania FOFB.</a:t>
            </a:r>
            <a:endParaRPr lang="pl-PL">
              <a:cs typeface="Calibri"/>
            </a:endParaRPr>
          </a:p>
        </p:txBody>
      </p:sp>
    </p:spTree>
    <p:extLst>
      <p:ext uri="{BB962C8B-B14F-4D97-AF65-F5344CB8AC3E}">
        <p14:creationId xmlns:p14="http://schemas.microsoft.com/office/powerpoint/2010/main" val="2275191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5888"/>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22</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en-US" sz="2400" b="1">
                <a:latin typeface="Cambria"/>
                <a:ea typeface="Cambria"/>
                <a:cs typeface="Poppins"/>
              </a:rPr>
              <a:t>FFT FROM BPM’S FAST ACQUISITION</a:t>
            </a:r>
          </a:p>
        </p:txBody>
      </p:sp>
      <p:cxnSp>
        <p:nvCxnSpPr>
          <p:cNvPr id="5" name="Łącznik prosty 4">
            <a:extLst>
              <a:ext uri="{FF2B5EF4-FFF2-40B4-BE49-F238E27FC236}">
                <a16:creationId xmlns:a16="http://schemas.microsoft.com/office/drawing/2014/main" id="{907DCBD9-E8DE-9DF9-3F8D-A9B886269097}"/>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Obraz 3">
            <a:extLst>
              <a:ext uri="{FF2B5EF4-FFF2-40B4-BE49-F238E27FC236}">
                <a16:creationId xmlns:a16="http://schemas.microsoft.com/office/drawing/2014/main" id="{C10DCB72-19A6-4617-50A8-9C73716CC74E}"/>
              </a:ext>
            </a:extLst>
          </p:cNvPr>
          <p:cNvPicPr>
            <a:picLocks noChangeAspect="1"/>
          </p:cNvPicPr>
          <p:nvPr/>
        </p:nvPicPr>
        <p:blipFill>
          <a:blip r:embed="rId3"/>
          <a:stretch>
            <a:fillRect/>
          </a:stretch>
        </p:blipFill>
        <p:spPr>
          <a:xfrm>
            <a:off x="16233" y="1766796"/>
            <a:ext cx="7108466" cy="3815378"/>
          </a:xfrm>
          <a:prstGeom prst="rect">
            <a:avLst/>
          </a:prstGeom>
        </p:spPr>
      </p:pic>
      <p:pic>
        <p:nvPicPr>
          <p:cNvPr id="7" name="Obraz 6">
            <a:extLst>
              <a:ext uri="{FF2B5EF4-FFF2-40B4-BE49-F238E27FC236}">
                <a16:creationId xmlns:a16="http://schemas.microsoft.com/office/drawing/2014/main" id="{BF4CFA0E-D5E6-2749-3CD5-7EA8F952B4AE}"/>
              </a:ext>
            </a:extLst>
          </p:cNvPr>
          <p:cNvPicPr>
            <a:picLocks noChangeAspect="1"/>
          </p:cNvPicPr>
          <p:nvPr/>
        </p:nvPicPr>
        <p:blipFill>
          <a:blip r:embed="rId4"/>
          <a:stretch>
            <a:fillRect/>
          </a:stretch>
        </p:blipFill>
        <p:spPr>
          <a:xfrm>
            <a:off x="7281767" y="1406008"/>
            <a:ext cx="4103262" cy="2248257"/>
          </a:xfrm>
          <a:prstGeom prst="rect">
            <a:avLst/>
          </a:prstGeom>
        </p:spPr>
      </p:pic>
      <p:pic>
        <p:nvPicPr>
          <p:cNvPr id="1040" name="Picture 16">
            <a:extLst>
              <a:ext uri="{FF2B5EF4-FFF2-40B4-BE49-F238E27FC236}">
                <a16:creationId xmlns:a16="http://schemas.microsoft.com/office/drawing/2014/main" id="{62C5FD6F-0874-ED80-3DF3-7793C9F8BF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7071" y="3557504"/>
            <a:ext cx="4592654" cy="252835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8DDA45A7-F27F-416A-1683-A6706268EE06}"/>
              </a:ext>
            </a:extLst>
          </p:cNvPr>
          <p:cNvCxnSpPr>
            <a:cxnSpLocks/>
          </p:cNvCxnSpPr>
          <p:nvPr/>
        </p:nvCxnSpPr>
        <p:spPr>
          <a:xfrm>
            <a:off x="5031317" y="3261783"/>
            <a:ext cx="3838363" cy="959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5BCF641-CA4B-2D9D-BBEF-BDA504A69D16}"/>
              </a:ext>
            </a:extLst>
          </p:cNvPr>
          <p:cNvCxnSpPr>
            <a:cxnSpLocks/>
          </p:cNvCxnSpPr>
          <p:nvPr/>
        </p:nvCxnSpPr>
        <p:spPr>
          <a:xfrm flipV="1">
            <a:off x="1123950" y="1644482"/>
            <a:ext cx="8312658" cy="1369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7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40"/>
                                        </p:tgtEl>
                                        <p:attrNameLst>
                                          <p:attrName>style.visibility</p:attrName>
                                        </p:attrNameLst>
                                      </p:cBhvr>
                                      <p:to>
                                        <p:strVal val="visible"/>
                                      </p:to>
                                    </p:set>
                                    <p:animEffect transition="in" filter="fade">
                                      <p:cBhvr>
                                        <p:cTn id="24" dur="1000"/>
                                        <p:tgtEl>
                                          <p:spTgt spid="1040"/>
                                        </p:tgtEl>
                                      </p:cBhvr>
                                    </p:animEffect>
                                    <p:anim calcmode="lin" valueType="num">
                                      <p:cBhvr>
                                        <p:cTn id="25" dur="1000" fill="hold"/>
                                        <p:tgtEl>
                                          <p:spTgt spid="1040"/>
                                        </p:tgtEl>
                                        <p:attrNameLst>
                                          <p:attrName>ppt_x</p:attrName>
                                        </p:attrNameLst>
                                      </p:cBhvr>
                                      <p:tavLst>
                                        <p:tav tm="0">
                                          <p:val>
                                            <p:strVal val="#ppt_x"/>
                                          </p:val>
                                        </p:tav>
                                        <p:tav tm="100000">
                                          <p:val>
                                            <p:strVal val="#ppt_x"/>
                                          </p:val>
                                        </p:tav>
                                      </p:tavLst>
                                    </p:anim>
                                    <p:anim calcmode="lin" valueType="num">
                                      <p:cBhvr>
                                        <p:cTn id="26"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3" y="5905500"/>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3</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en-GB" sz="2400" b="1">
                <a:solidFill>
                  <a:srgbClr val="2C2B2B"/>
                </a:solidFill>
                <a:latin typeface="Cambria"/>
                <a:ea typeface="Cambria"/>
                <a:cs typeface="Poppins Medium"/>
              </a:rPr>
              <a:t>Hardware</a:t>
            </a:r>
            <a:endParaRPr lang="pl-PL" sz="2400" b="1">
              <a:solidFill>
                <a:srgbClr val="2C2B2B"/>
              </a:solidFill>
              <a:latin typeface="Cambria"/>
              <a:ea typeface="Cambria"/>
              <a:cs typeface="Poppins Medium"/>
            </a:endParaRPr>
          </a:p>
        </p:txBody>
      </p:sp>
      <p:cxnSp>
        <p:nvCxnSpPr>
          <p:cNvPr id="10" name="Łącznik prosty 4">
            <a:extLst>
              <a:ext uri="{FF2B5EF4-FFF2-40B4-BE49-F238E27FC236}">
                <a16:creationId xmlns:a16="http://schemas.microsoft.com/office/drawing/2014/main" id="{FB1FC4EC-4E02-86A6-559D-D377D916F884}"/>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 name="Obraz 1" descr="Obraz zawierający zrzut ekranu, pociąg&#10;&#10;Opis wygenerowany automatycznie">
            <a:extLst>
              <a:ext uri="{FF2B5EF4-FFF2-40B4-BE49-F238E27FC236}">
                <a16:creationId xmlns:a16="http://schemas.microsoft.com/office/drawing/2014/main" id="{244070B2-48DB-05EF-66BF-3BAA0FC70BD8}"/>
              </a:ext>
            </a:extLst>
          </p:cNvPr>
          <p:cNvPicPr>
            <a:picLocks noChangeAspect="1"/>
          </p:cNvPicPr>
          <p:nvPr/>
        </p:nvPicPr>
        <p:blipFill rotWithShape="1">
          <a:blip r:embed="rId4"/>
          <a:srcRect l="1832" t="4500" r="1527" b="9500"/>
          <a:stretch/>
        </p:blipFill>
        <p:spPr>
          <a:xfrm>
            <a:off x="1868277" y="1207194"/>
            <a:ext cx="9287258" cy="2526056"/>
          </a:xfrm>
          <a:prstGeom prst="rect">
            <a:avLst/>
          </a:prstGeom>
        </p:spPr>
      </p:pic>
      <p:graphicFrame>
        <p:nvGraphicFramePr>
          <p:cNvPr id="6" name="Tabela 5">
            <a:extLst>
              <a:ext uri="{FF2B5EF4-FFF2-40B4-BE49-F238E27FC236}">
                <a16:creationId xmlns:a16="http://schemas.microsoft.com/office/drawing/2014/main" id="{96895A76-70CD-A9A1-420E-C29EBE7FE81B}"/>
              </a:ext>
            </a:extLst>
          </p:cNvPr>
          <p:cNvGraphicFramePr>
            <a:graphicFrameLocks noGrp="1"/>
          </p:cNvGraphicFramePr>
          <p:nvPr>
            <p:extLst>
              <p:ext uri="{D42A27DB-BD31-4B8C-83A1-F6EECF244321}">
                <p14:modId xmlns:p14="http://schemas.microsoft.com/office/powerpoint/2010/main" val="2757109788"/>
              </p:ext>
            </p:extLst>
          </p:nvPr>
        </p:nvGraphicFramePr>
        <p:xfrm>
          <a:off x="3709203" y="3753246"/>
          <a:ext cx="4941178" cy="2042160"/>
        </p:xfrm>
        <a:graphic>
          <a:graphicData uri="http://schemas.openxmlformats.org/drawingml/2006/table">
            <a:tbl>
              <a:tblPr firstRow="1" bandRow="1">
                <a:tableStyleId>{5C22544A-7EE6-4342-B048-85BDC9FD1C3A}</a:tableStyleId>
              </a:tblPr>
              <a:tblGrid>
                <a:gridCol w="2906450">
                  <a:extLst>
                    <a:ext uri="{9D8B030D-6E8A-4147-A177-3AD203B41FA5}">
                      <a16:colId xmlns:a16="http://schemas.microsoft.com/office/drawing/2014/main" val="3763017611"/>
                    </a:ext>
                  </a:extLst>
                </a:gridCol>
                <a:gridCol w="992969">
                  <a:extLst>
                    <a:ext uri="{9D8B030D-6E8A-4147-A177-3AD203B41FA5}">
                      <a16:colId xmlns:a16="http://schemas.microsoft.com/office/drawing/2014/main" val="1666769490"/>
                    </a:ext>
                  </a:extLst>
                </a:gridCol>
                <a:gridCol w="1041759">
                  <a:extLst>
                    <a:ext uri="{9D8B030D-6E8A-4147-A177-3AD203B41FA5}">
                      <a16:colId xmlns:a16="http://schemas.microsoft.com/office/drawing/2014/main" val="1861935054"/>
                    </a:ext>
                  </a:extLst>
                </a:gridCol>
              </a:tblGrid>
              <a:tr h="261283">
                <a:tc>
                  <a:txBody>
                    <a:bodyPr/>
                    <a:lstStyle/>
                    <a:p>
                      <a:pPr algn="ctr"/>
                      <a:r>
                        <a:rPr lang="en-GB" sz="1600" noProof="0" dirty="0">
                          <a:latin typeface="Arial"/>
                        </a:rPr>
                        <a:t>Correction method</a:t>
                      </a:r>
                    </a:p>
                  </a:txBody>
                  <a:tcPr marL="45720" marR="45720" anchor="ctr"/>
                </a:tc>
                <a:tc>
                  <a:txBody>
                    <a:bodyPr/>
                    <a:lstStyle/>
                    <a:p>
                      <a:pPr algn="ctr"/>
                      <a:r>
                        <a:rPr lang="pl-PL" sz="1600">
                          <a:latin typeface="Arial"/>
                        </a:rPr>
                        <a:t>FOFB</a:t>
                      </a:r>
                    </a:p>
                  </a:txBody>
                  <a:tcPr marL="45720" marR="45720" anchor="ctr"/>
                </a:tc>
                <a:tc>
                  <a:txBody>
                    <a:bodyPr/>
                    <a:lstStyle/>
                    <a:p>
                      <a:pPr algn="ctr"/>
                      <a:r>
                        <a:rPr lang="pl-PL" sz="1600">
                          <a:latin typeface="Arial"/>
                        </a:rPr>
                        <a:t>SOFB</a:t>
                      </a:r>
                    </a:p>
                  </a:txBody>
                  <a:tcPr marL="45720" marR="45720" anchor="ctr"/>
                </a:tc>
                <a:extLst>
                  <a:ext uri="{0D108BD9-81ED-4DB2-BD59-A6C34878D82A}">
                    <a16:rowId xmlns:a16="http://schemas.microsoft.com/office/drawing/2014/main" val="3796891644"/>
                  </a:ext>
                </a:extLst>
              </a:tr>
              <a:tr h="261283">
                <a:tc>
                  <a:txBody>
                    <a:bodyPr/>
                    <a:lstStyle/>
                    <a:p>
                      <a:pPr algn="l"/>
                      <a:r>
                        <a:rPr lang="en-GB" sz="1400" noProof="0" dirty="0">
                          <a:latin typeface="Arial"/>
                        </a:rPr>
                        <a:t>Speed of correction [Hz]</a:t>
                      </a:r>
                    </a:p>
                  </a:txBody>
                  <a:tcPr marL="45720" marR="45720" anchor="ctr"/>
                </a:tc>
                <a:tc>
                  <a:txBody>
                    <a:bodyPr/>
                    <a:lstStyle/>
                    <a:p>
                      <a:pPr algn="ctr"/>
                      <a:r>
                        <a:rPr lang="pl-PL" sz="1600" dirty="0">
                          <a:latin typeface="Arial"/>
                        </a:rPr>
                        <a:t>10 000</a:t>
                      </a:r>
                    </a:p>
                  </a:txBody>
                  <a:tcPr marL="45720" marR="45720" anchor="ctr"/>
                </a:tc>
                <a:tc>
                  <a:txBody>
                    <a:bodyPr/>
                    <a:lstStyle/>
                    <a:p>
                      <a:pPr algn="ctr"/>
                      <a:r>
                        <a:rPr lang="en-GB" sz="1600">
                          <a:latin typeface="Arial"/>
                        </a:rPr>
                        <a:t>1</a:t>
                      </a:r>
                      <a:endParaRPr lang="pl-PL" sz="1600">
                        <a:latin typeface="Arial"/>
                      </a:endParaRPr>
                    </a:p>
                  </a:txBody>
                  <a:tcPr marL="45720" marR="45720" anchor="ctr"/>
                </a:tc>
                <a:extLst>
                  <a:ext uri="{0D108BD9-81ED-4DB2-BD59-A6C34878D82A}">
                    <a16:rowId xmlns:a16="http://schemas.microsoft.com/office/drawing/2014/main" val="2265985669"/>
                  </a:ext>
                </a:extLst>
              </a:tr>
              <a:tr h="261283">
                <a:tc>
                  <a:txBody>
                    <a:bodyPr/>
                    <a:lstStyle/>
                    <a:p>
                      <a:pPr algn="l"/>
                      <a:r>
                        <a:rPr lang="en-GB" sz="1400" noProof="0" dirty="0">
                          <a:latin typeface="Arial"/>
                        </a:rPr>
                        <a:t>Max. current on correction magnets [A]</a:t>
                      </a:r>
                    </a:p>
                  </a:txBody>
                  <a:tcPr marL="45720" marR="45720" anchor="ctr"/>
                </a:tc>
                <a:tc>
                  <a:txBody>
                    <a:bodyPr/>
                    <a:lstStyle/>
                    <a:p>
                      <a:pPr algn="ctr"/>
                      <a:r>
                        <a:rPr lang="pl-PL" sz="1600">
                          <a:latin typeface="Arial"/>
                        </a:rPr>
                        <a:t>2</a:t>
                      </a:r>
                    </a:p>
                  </a:txBody>
                  <a:tcPr marL="45720" marR="45720" anchor="ctr"/>
                </a:tc>
                <a:tc>
                  <a:txBody>
                    <a:bodyPr/>
                    <a:lstStyle/>
                    <a:p>
                      <a:pPr algn="ctr"/>
                      <a:r>
                        <a:rPr lang="pl-PL" sz="1600">
                          <a:latin typeface="Arial"/>
                        </a:rPr>
                        <a:t>12</a:t>
                      </a:r>
                    </a:p>
                  </a:txBody>
                  <a:tcPr marL="45720" marR="45720" anchor="ctr"/>
                </a:tc>
                <a:extLst>
                  <a:ext uri="{0D108BD9-81ED-4DB2-BD59-A6C34878D82A}">
                    <a16:rowId xmlns:a16="http://schemas.microsoft.com/office/drawing/2014/main" val="3187316338"/>
                  </a:ext>
                </a:extLst>
              </a:tr>
              <a:tr h="261283">
                <a:tc>
                  <a:txBody>
                    <a:bodyPr/>
                    <a:lstStyle/>
                    <a:p>
                      <a:pPr algn="l"/>
                      <a:r>
                        <a:rPr lang="en-GB" sz="1400" noProof="0">
                          <a:latin typeface="Arial"/>
                        </a:rPr>
                        <a:t>Number of used correction magnets</a:t>
                      </a:r>
                    </a:p>
                  </a:txBody>
                  <a:tcPr marL="45720" marR="45720" anchor="ctr"/>
                </a:tc>
                <a:tc>
                  <a:txBody>
                    <a:bodyPr/>
                    <a:lstStyle/>
                    <a:p>
                      <a:pPr algn="ctr"/>
                      <a:r>
                        <a:rPr lang="pl-PL" sz="1600">
                          <a:latin typeface="Arial"/>
                        </a:rPr>
                        <a:t>24</a:t>
                      </a:r>
                    </a:p>
                  </a:txBody>
                  <a:tcPr marL="45720" marR="45720" anchor="ctr"/>
                </a:tc>
                <a:tc>
                  <a:txBody>
                    <a:bodyPr/>
                    <a:lstStyle/>
                    <a:p>
                      <a:pPr algn="ctr"/>
                      <a:r>
                        <a:rPr lang="pl-PL" sz="1600">
                          <a:latin typeface="Arial"/>
                        </a:rPr>
                        <a:t>36</a:t>
                      </a:r>
                    </a:p>
                  </a:txBody>
                  <a:tcPr marL="45720" marR="45720" anchor="ctr"/>
                </a:tc>
                <a:extLst>
                  <a:ext uri="{0D108BD9-81ED-4DB2-BD59-A6C34878D82A}">
                    <a16:rowId xmlns:a16="http://schemas.microsoft.com/office/drawing/2014/main" val="2058657350"/>
                  </a:ext>
                </a:extLst>
              </a:tr>
              <a:tr h="261283">
                <a:tc>
                  <a:txBody>
                    <a:bodyPr/>
                    <a:lstStyle/>
                    <a:p>
                      <a:pPr algn="l"/>
                      <a:r>
                        <a:rPr lang="en-GB" sz="1400" noProof="0">
                          <a:latin typeface="Arial"/>
                        </a:rPr>
                        <a:t>Number of used BPMs</a:t>
                      </a:r>
                    </a:p>
                  </a:txBody>
                  <a:tcPr marL="45720" marR="45720" anchor="ctr"/>
                </a:tc>
                <a:tc>
                  <a:txBody>
                    <a:bodyPr/>
                    <a:lstStyle/>
                    <a:p>
                      <a:pPr algn="ctr"/>
                      <a:r>
                        <a:rPr lang="pl-PL" sz="1600">
                          <a:latin typeface="Arial"/>
                        </a:rPr>
                        <a:t>36</a:t>
                      </a:r>
                    </a:p>
                  </a:txBody>
                  <a:tcPr marL="45720" marR="45720" anchor="ctr"/>
                </a:tc>
                <a:tc>
                  <a:txBody>
                    <a:bodyPr/>
                    <a:lstStyle/>
                    <a:p>
                      <a:pPr algn="ctr"/>
                      <a:r>
                        <a:rPr lang="pl-PL" sz="1600" dirty="0">
                          <a:latin typeface="Arial"/>
                        </a:rPr>
                        <a:t>36</a:t>
                      </a:r>
                    </a:p>
                  </a:txBody>
                  <a:tcPr marL="45720" marR="45720" anchor="ctr"/>
                </a:tc>
                <a:extLst>
                  <a:ext uri="{0D108BD9-81ED-4DB2-BD59-A6C34878D82A}">
                    <a16:rowId xmlns:a16="http://schemas.microsoft.com/office/drawing/2014/main" val="1706585224"/>
                  </a:ext>
                </a:extLst>
              </a:tr>
            </a:tbl>
          </a:graphicData>
        </a:graphic>
      </p:graphicFrame>
      <p:pic>
        <p:nvPicPr>
          <p:cNvPr id="4" name="Picture 3">
            <a:extLst>
              <a:ext uri="{FF2B5EF4-FFF2-40B4-BE49-F238E27FC236}">
                <a16:creationId xmlns:a16="http://schemas.microsoft.com/office/drawing/2014/main" id="{3340DA1A-7395-EA7B-9466-5919CB99023B}"/>
              </a:ext>
            </a:extLst>
          </p:cNvPr>
          <p:cNvPicPr>
            <a:picLocks noChangeAspect="1"/>
          </p:cNvPicPr>
          <p:nvPr/>
        </p:nvPicPr>
        <p:blipFill>
          <a:blip r:embed="rId5"/>
          <a:stretch>
            <a:fillRect/>
          </a:stretch>
        </p:blipFill>
        <p:spPr>
          <a:xfrm>
            <a:off x="8809407" y="5026006"/>
            <a:ext cx="2985554" cy="584130"/>
          </a:xfrm>
          <a:prstGeom prst="rect">
            <a:avLst/>
          </a:prstGeom>
        </p:spPr>
      </p:pic>
      <p:pic>
        <p:nvPicPr>
          <p:cNvPr id="7" name="Picture 6">
            <a:extLst>
              <a:ext uri="{FF2B5EF4-FFF2-40B4-BE49-F238E27FC236}">
                <a16:creationId xmlns:a16="http://schemas.microsoft.com/office/drawing/2014/main" id="{118D7DBC-CDB5-2609-0A4E-77E2A4C4E711}"/>
              </a:ext>
            </a:extLst>
          </p:cNvPr>
          <p:cNvPicPr>
            <a:picLocks noChangeAspect="1"/>
          </p:cNvPicPr>
          <p:nvPr/>
        </p:nvPicPr>
        <p:blipFill>
          <a:blip r:embed="rId6"/>
          <a:stretch>
            <a:fillRect/>
          </a:stretch>
        </p:blipFill>
        <p:spPr>
          <a:xfrm>
            <a:off x="324558" y="3636419"/>
            <a:ext cx="2959331" cy="2587893"/>
          </a:xfrm>
          <a:prstGeom prst="rect">
            <a:avLst/>
          </a:prstGeom>
        </p:spPr>
      </p:pic>
    </p:spTree>
    <p:extLst>
      <p:ext uri="{BB962C8B-B14F-4D97-AF65-F5344CB8AC3E}">
        <p14:creationId xmlns:p14="http://schemas.microsoft.com/office/powerpoint/2010/main" val="2026376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3" y="5905500"/>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4</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pl-PL" sz="2400" b="1">
                <a:solidFill>
                  <a:srgbClr val="2C2B2B"/>
                </a:solidFill>
                <a:latin typeface="Cambria"/>
                <a:ea typeface="Cambria"/>
                <a:cs typeface="Poppins Medium"/>
              </a:rPr>
              <a:t>SOFB</a:t>
            </a:r>
          </a:p>
        </p:txBody>
      </p:sp>
      <p:cxnSp>
        <p:nvCxnSpPr>
          <p:cNvPr id="10" name="Łącznik prosty 4">
            <a:extLst>
              <a:ext uri="{FF2B5EF4-FFF2-40B4-BE49-F238E27FC236}">
                <a16:creationId xmlns:a16="http://schemas.microsoft.com/office/drawing/2014/main" id="{FB1FC4EC-4E02-86A6-559D-D377D916F884}"/>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pole tekstowe 5">
            <a:extLst>
              <a:ext uri="{FF2B5EF4-FFF2-40B4-BE49-F238E27FC236}">
                <a16:creationId xmlns:a16="http://schemas.microsoft.com/office/drawing/2014/main" id="{DBAF7BC4-0E87-C87B-4F86-26BCC36F824B}"/>
              </a:ext>
            </a:extLst>
          </p:cNvPr>
          <p:cNvSpPr txBox="1"/>
          <p:nvPr/>
        </p:nvSpPr>
        <p:spPr>
          <a:xfrm>
            <a:off x="182812" y="4847990"/>
            <a:ext cx="11411722" cy="1477328"/>
          </a:xfrm>
          <a:prstGeom prst="rect">
            <a:avLst/>
          </a:prstGeom>
          <a:noFill/>
        </p:spPr>
        <p:txBody>
          <a:bodyPr wrap="square" rtlCol="0">
            <a:spAutoFit/>
          </a:bodyPr>
          <a:lstStyle/>
          <a:p>
            <a:r>
              <a:rPr lang="pl-PL"/>
              <a:t>UPGRADE OF SOFB</a:t>
            </a:r>
            <a:r>
              <a:rPr lang="en-GB"/>
              <a:t> TO WORK ON LIBERA EVENTS</a:t>
            </a:r>
            <a:r>
              <a:rPr lang="pl-PL"/>
              <a:t>:</a:t>
            </a:r>
          </a:p>
          <a:p>
            <a:pPr marL="285750" indent="-285750">
              <a:buFont typeface="Arial" panose="020B0604020202020204" pitchFamily="34" charset="0"/>
              <a:buChar char="•"/>
            </a:pPr>
            <a:r>
              <a:rPr lang="pl-PL"/>
              <a:t>SEPARATE CORRECTION FOR X AND Y PLANES</a:t>
            </a:r>
            <a:endParaRPr lang="en-GB"/>
          </a:p>
          <a:p>
            <a:pPr marL="285750" indent="-285750">
              <a:buFont typeface="Arial" panose="020B0604020202020204" pitchFamily="34" charset="0"/>
              <a:buChar char="•"/>
            </a:pPr>
            <a:r>
              <a:rPr lang="en-GB"/>
              <a:t>UPGRADE OF GOLDEN ORBIT FOR FOFB</a:t>
            </a:r>
            <a:endParaRPr lang="pl-PL"/>
          </a:p>
          <a:p>
            <a:pPr marL="285750" indent="-285750">
              <a:buFont typeface="Arial" panose="020B0604020202020204" pitchFamily="34" charset="0"/>
              <a:buChar char="•"/>
            </a:pPr>
            <a:r>
              <a:rPr lang="pl-PL"/>
              <a:t>INCREASED REP. RATE, FROM 0.3 UP TO</a:t>
            </a:r>
            <a:r>
              <a:rPr lang="en-GB"/>
              <a:t> POSSIBLE</a:t>
            </a:r>
            <a:r>
              <a:rPr lang="pl-PL"/>
              <a:t> 10 </a:t>
            </a:r>
            <a:r>
              <a:rPr lang="pl-PL" err="1"/>
              <a:t>Hz</a:t>
            </a:r>
            <a:r>
              <a:rPr lang="en-GB"/>
              <a:t> (FINALLY 1 Hz USED)</a:t>
            </a:r>
            <a:endParaRPr lang="pl-PL"/>
          </a:p>
          <a:p>
            <a:pPr marL="285750" indent="-285750">
              <a:buFont typeface="Arial" panose="020B0604020202020204" pitchFamily="34" charset="0"/>
              <a:buChar char="•"/>
            </a:pPr>
            <a:r>
              <a:rPr lang="pl-PL"/>
              <a:t>INCLUDED RF CORRECTION </a:t>
            </a:r>
          </a:p>
        </p:txBody>
      </p:sp>
      <p:pic>
        <p:nvPicPr>
          <p:cNvPr id="15" name="Obraz 4">
            <a:extLst>
              <a:ext uri="{FF2B5EF4-FFF2-40B4-BE49-F238E27FC236}">
                <a16:creationId xmlns:a16="http://schemas.microsoft.com/office/drawing/2014/main" id="{75E13566-CE16-02AD-DB29-5FD73C6BE679}"/>
              </a:ext>
            </a:extLst>
          </p:cNvPr>
          <p:cNvPicPr>
            <a:picLocks noChangeAspect="1"/>
          </p:cNvPicPr>
          <p:nvPr/>
        </p:nvPicPr>
        <p:blipFill>
          <a:blip r:embed="rId4"/>
          <a:stretch>
            <a:fillRect/>
          </a:stretch>
        </p:blipFill>
        <p:spPr>
          <a:xfrm>
            <a:off x="2176272" y="1141007"/>
            <a:ext cx="6915912" cy="3753175"/>
          </a:xfrm>
          <a:prstGeom prst="rect">
            <a:avLst/>
          </a:prstGeom>
        </p:spPr>
      </p:pic>
      <p:sp>
        <p:nvSpPr>
          <p:cNvPr id="16" name="pole tekstowe 5">
            <a:extLst>
              <a:ext uri="{FF2B5EF4-FFF2-40B4-BE49-F238E27FC236}">
                <a16:creationId xmlns:a16="http://schemas.microsoft.com/office/drawing/2014/main" id="{6B8DCAD9-F4F1-EF2C-5A2C-68B3ED32D90B}"/>
              </a:ext>
            </a:extLst>
          </p:cNvPr>
          <p:cNvSpPr txBox="1"/>
          <p:nvPr/>
        </p:nvSpPr>
        <p:spPr>
          <a:xfrm>
            <a:off x="9058656" y="2694428"/>
            <a:ext cx="4946904" cy="646331"/>
          </a:xfrm>
          <a:prstGeom prst="rect">
            <a:avLst/>
          </a:prstGeom>
          <a:noFill/>
        </p:spPr>
        <p:txBody>
          <a:bodyPr wrap="square" rtlCol="0">
            <a:spAutoFit/>
          </a:bodyPr>
          <a:lstStyle/>
          <a:p>
            <a:r>
              <a:rPr lang="en-GB"/>
              <a:t>During ramping</a:t>
            </a:r>
          </a:p>
          <a:p>
            <a:r>
              <a:rPr lang="en-GB"/>
              <a:t>beam oscillations &lt; 0.2 mm</a:t>
            </a:r>
            <a:endParaRPr lang="pl-PL"/>
          </a:p>
        </p:txBody>
      </p:sp>
    </p:spTree>
    <p:extLst>
      <p:ext uri="{BB962C8B-B14F-4D97-AF65-F5344CB8AC3E}">
        <p14:creationId xmlns:p14="http://schemas.microsoft.com/office/powerpoint/2010/main" val="3058980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5888"/>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5</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en-GB" sz="2400" b="1">
                <a:latin typeface="Cambria"/>
                <a:ea typeface="Cambria"/>
                <a:cs typeface="Poppins"/>
              </a:rPr>
              <a:t>FOFB</a:t>
            </a:r>
            <a:endParaRPr lang="pl-PL" sz="2400" b="1">
              <a:latin typeface="Cambria"/>
              <a:ea typeface="Cambria"/>
              <a:cs typeface="Poppins"/>
            </a:endParaRPr>
          </a:p>
        </p:txBody>
      </p:sp>
      <p:cxnSp>
        <p:nvCxnSpPr>
          <p:cNvPr id="5" name="Łącznik prosty 4">
            <a:extLst>
              <a:ext uri="{FF2B5EF4-FFF2-40B4-BE49-F238E27FC236}">
                <a16:creationId xmlns:a16="http://schemas.microsoft.com/office/drawing/2014/main" id="{907DCBD9-E8DE-9DF9-3F8D-A9B886269097}"/>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 name="Obraz 6">
            <a:extLst>
              <a:ext uri="{FF2B5EF4-FFF2-40B4-BE49-F238E27FC236}">
                <a16:creationId xmlns:a16="http://schemas.microsoft.com/office/drawing/2014/main" id="{DF35471C-9EFE-A087-1D22-861B16842576}"/>
              </a:ext>
            </a:extLst>
          </p:cNvPr>
          <p:cNvPicPr>
            <a:picLocks noChangeAspect="1"/>
          </p:cNvPicPr>
          <p:nvPr/>
        </p:nvPicPr>
        <p:blipFill>
          <a:blip r:embed="rId3"/>
          <a:stretch>
            <a:fillRect/>
          </a:stretch>
        </p:blipFill>
        <p:spPr>
          <a:xfrm>
            <a:off x="4963396" y="3130845"/>
            <a:ext cx="2839486" cy="1631528"/>
          </a:xfrm>
          <a:prstGeom prst="rect">
            <a:avLst/>
          </a:prstGeom>
        </p:spPr>
      </p:pic>
      <p:pic>
        <p:nvPicPr>
          <p:cNvPr id="10" name="Picture 9">
            <a:extLst>
              <a:ext uri="{FF2B5EF4-FFF2-40B4-BE49-F238E27FC236}">
                <a16:creationId xmlns:a16="http://schemas.microsoft.com/office/drawing/2014/main" id="{BCF1CADC-ACF4-41E5-BE63-FA4E74A040B5}"/>
              </a:ext>
            </a:extLst>
          </p:cNvPr>
          <p:cNvPicPr>
            <a:picLocks noChangeAspect="1"/>
          </p:cNvPicPr>
          <p:nvPr/>
        </p:nvPicPr>
        <p:blipFill>
          <a:blip r:embed="rId4"/>
          <a:stretch>
            <a:fillRect/>
          </a:stretch>
        </p:blipFill>
        <p:spPr>
          <a:xfrm>
            <a:off x="1347129" y="1311280"/>
            <a:ext cx="3627867" cy="4489704"/>
          </a:xfrm>
          <a:prstGeom prst="rect">
            <a:avLst/>
          </a:prstGeom>
        </p:spPr>
      </p:pic>
      <p:sp>
        <p:nvSpPr>
          <p:cNvPr id="12" name="Arrow: Right 11">
            <a:extLst>
              <a:ext uri="{FF2B5EF4-FFF2-40B4-BE49-F238E27FC236}">
                <a16:creationId xmlns:a16="http://schemas.microsoft.com/office/drawing/2014/main" id="{0A26168B-778D-8E96-60A0-77B31D445B3D}"/>
              </a:ext>
            </a:extLst>
          </p:cNvPr>
          <p:cNvSpPr/>
          <p:nvPr/>
        </p:nvSpPr>
        <p:spPr>
          <a:xfrm>
            <a:off x="4172897" y="3666421"/>
            <a:ext cx="618559" cy="5068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60FF0F25-6457-B7E0-0E75-26750BA489D7}"/>
              </a:ext>
            </a:extLst>
          </p:cNvPr>
          <p:cNvPicPr>
            <a:picLocks noChangeAspect="1"/>
          </p:cNvPicPr>
          <p:nvPr/>
        </p:nvPicPr>
        <p:blipFill>
          <a:blip r:embed="rId5"/>
          <a:stretch>
            <a:fillRect/>
          </a:stretch>
        </p:blipFill>
        <p:spPr>
          <a:xfrm>
            <a:off x="7800764" y="2363835"/>
            <a:ext cx="4135779" cy="2839100"/>
          </a:xfrm>
          <a:prstGeom prst="rect">
            <a:avLst/>
          </a:prstGeom>
        </p:spPr>
      </p:pic>
      <p:sp>
        <p:nvSpPr>
          <p:cNvPr id="15" name="TextBox 14">
            <a:extLst>
              <a:ext uri="{FF2B5EF4-FFF2-40B4-BE49-F238E27FC236}">
                <a16:creationId xmlns:a16="http://schemas.microsoft.com/office/drawing/2014/main" id="{275F8CCE-C1A1-5E54-ACF2-0346BDA4A9EE}"/>
              </a:ext>
            </a:extLst>
          </p:cNvPr>
          <p:cNvSpPr txBox="1"/>
          <p:nvPr/>
        </p:nvSpPr>
        <p:spPr>
          <a:xfrm>
            <a:off x="6613398" y="5527410"/>
            <a:ext cx="6094476" cy="369332"/>
          </a:xfrm>
          <a:prstGeom prst="rect">
            <a:avLst/>
          </a:prstGeom>
          <a:noFill/>
        </p:spPr>
        <p:txBody>
          <a:bodyPr wrap="square">
            <a:spAutoFit/>
          </a:bodyPr>
          <a:lstStyle/>
          <a:p>
            <a:r>
              <a:rPr lang="en-GB"/>
              <a:t>https://sites.google.com/site/fpgaandco/pid-demo</a:t>
            </a:r>
          </a:p>
        </p:txBody>
      </p:sp>
    </p:spTree>
    <p:extLst>
      <p:ext uri="{BB962C8B-B14F-4D97-AF65-F5344CB8AC3E}">
        <p14:creationId xmlns:p14="http://schemas.microsoft.com/office/powerpoint/2010/main" val="334727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5888"/>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6</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55966"/>
            <a:ext cx="11564983" cy="730244"/>
          </a:xfrm>
        </p:spPr>
        <p:txBody>
          <a:bodyPr anchor="ctr">
            <a:normAutofit/>
          </a:bodyPr>
          <a:lstStyle/>
          <a:p>
            <a:pPr algn="l"/>
            <a:r>
              <a:rPr lang="en-GB" sz="2400" b="1">
                <a:latin typeface="Cambria"/>
                <a:ea typeface="Cambria"/>
                <a:cs typeface="Poppins"/>
              </a:rPr>
              <a:t>Proportional (</a:t>
            </a:r>
            <a:r>
              <a:rPr lang="en-GB" sz="2400" b="1" err="1">
                <a:latin typeface="Cambria"/>
                <a:ea typeface="Cambria"/>
                <a:cs typeface="Poppins"/>
              </a:rPr>
              <a:t>Kp</a:t>
            </a:r>
            <a:r>
              <a:rPr lang="en-GB" sz="2400" b="1">
                <a:latin typeface="Cambria"/>
                <a:ea typeface="Cambria"/>
                <a:cs typeface="Poppins"/>
              </a:rPr>
              <a:t>) and integral (Ki) term in FOFB fine tuning</a:t>
            </a:r>
            <a:endParaRPr lang="pl-PL" sz="2400" b="1">
              <a:latin typeface="Cambria"/>
              <a:ea typeface="Cambria"/>
              <a:cs typeface="Poppins"/>
            </a:endParaRPr>
          </a:p>
        </p:txBody>
      </p:sp>
      <p:cxnSp>
        <p:nvCxnSpPr>
          <p:cNvPr id="5" name="Łącznik prosty 4">
            <a:extLst>
              <a:ext uri="{FF2B5EF4-FFF2-40B4-BE49-F238E27FC236}">
                <a16:creationId xmlns:a16="http://schemas.microsoft.com/office/drawing/2014/main" id="{907DCBD9-E8DE-9DF9-3F8D-A9B886269097}"/>
              </a:ext>
            </a:extLst>
          </p:cNvPr>
          <p:cNvCxnSpPr/>
          <p:nvPr/>
        </p:nvCxnSpPr>
        <p:spPr>
          <a:xfrm>
            <a:off x="304798" y="616954"/>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89C5B59-B508-773C-F92D-B5E429FCEA9F}"/>
              </a:ext>
            </a:extLst>
          </p:cNvPr>
          <p:cNvSpPr txBox="1"/>
          <p:nvPr/>
        </p:nvSpPr>
        <p:spPr>
          <a:xfrm>
            <a:off x="858822" y="636465"/>
            <a:ext cx="3893818" cy="369332"/>
          </a:xfrm>
          <a:prstGeom prst="rect">
            <a:avLst/>
          </a:prstGeom>
          <a:noFill/>
        </p:spPr>
        <p:txBody>
          <a:bodyPr wrap="square">
            <a:spAutoFit/>
          </a:bodyPr>
          <a:lstStyle/>
          <a:p>
            <a:r>
              <a:rPr lang="en-GB" sz="1800" b="1">
                <a:latin typeface="Cambria"/>
                <a:ea typeface="Cambria"/>
                <a:cs typeface="Poppins"/>
              </a:rPr>
              <a:t>Absence of derivative term (no </a:t>
            </a:r>
            <a:r>
              <a:rPr lang="en-GB" sz="1800" b="1" err="1">
                <a:latin typeface="Cambria"/>
                <a:ea typeface="Cambria"/>
                <a:cs typeface="Poppins"/>
              </a:rPr>
              <a:t>Kd</a:t>
            </a:r>
            <a:r>
              <a:rPr lang="en-GB" sz="1800" b="1">
                <a:latin typeface="Cambria"/>
                <a:ea typeface="Cambria"/>
                <a:cs typeface="Poppins"/>
              </a:rPr>
              <a:t>)</a:t>
            </a:r>
            <a:endParaRPr lang="en-GB"/>
          </a:p>
        </p:txBody>
      </p:sp>
      <p:pic>
        <p:nvPicPr>
          <p:cNvPr id="4" name="Picture 3" descr="A screen shot of a sound wave&#10;&#10;Description automatically generated">
            <a:extLst>
              <a:ext uri="{FF2B5EF4-FFF2-40B4-BE49-F238E27FC236}">
                <a16:creationId xmlns:a16="http://schemas.microsoft.com/office/drawing/2014/main" id="{5ACAE600-CD09-0110-361F-B279E652A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8" y="1013914"/>
            <a:ext cx="4052332" cy="3037235"/>
          </a:xfrm>
          <a:prstGeom prst="rect">
            <a:avLst/>
          </a:prstGeom>
        </p:spPr>
      </p:pic>
      <p:pic>
        <p:nvPicPr>
          <p:cNvPr id="7" name="Picture 6">
            <a:extLst>
              <a:ext uri="{FF2B5EF4-FFF2-40B4-BE49-F238E27FC236}">
                <a16:creationId xmlns:a16="http://schemas.microsoft.com/office/drawing/2014/main" id="{37CBE1F5-F9FA-D6FD-A5BE-7F458B208D65}"/>
              </a:ext>
            </a:extLst>
          </p:cNvPr>
          <p:cNvPicPr>
            <a:picLocks noChangeAspect="1"/>
          </p:cNvPicPr>
          <p:nvPr/>
        </p:nvPicPr>
        <p:blipFill>
          <a:blip r:embed="rId4"/>
          <a:stretch>
            <a:fillRect/>
          </a:stretch>
        </p:blipFill>
        <p:spPr>
          <a:xfrm>
            <a:off x="5306663" y="786210"/>
            <a:ext cx="5868072" cy="2965074"/>
          </a:xfrm>
          <a:prstGeom prst="rect">
            <a:avLst/>
          </a:prstGeom>
        </p:spPr>
      </p:pic>
      <p:pic>
        <p:nvPicPr>
          <p:cNvPr id="9" name="Picture 8">
            <a:extLst>
              <a:ext uri="{FF2B5EF4-FFF2-40B4-BE49-F238E27FC236}">
                <a16:creationId xmlns:a16="http://schemas.microsoft.com/office/drawing/2014/main" id="{ABD0FA13-1F61-788F-06E4-7EECBB6C3A40}"/>
              </a:ext>
            </a:extLst>
          </p:cNvPr>
          <p:cNvPicPr>
            <a:picLocks noChangeAspect="1"/>
          </p:cNvPicPr>
          <p:nvPr/>
        </p:nvPicPr>
        <p:blipFill>
          <a:blip r:embed="rId5"/>
          <a:stretch>
            <a:fillRect/>
          </a:stretch>
        </p:blipFill>
        <p:spPr>
          <a:xfrm>
            <a:off x="5221984" y="3721478"/>
            <a:ext cx="5952751" cy="2985682"/>
          </a:xfrm>
          <a:prstGeom prst="rect">
            <a:avLst/>
          </a:prstGeom>
        </p:spPr>
      </p:pic>
      <p:sp>
        <p:nvSpPr>
          <p:cNvPr id="14" name="TextBox 13">
            <a:extLst>
              <a:ext uri="{FF2B5EF4-FFF2-40B4-BE49-F238E27FC236}">
                <a16:creationId xmlns:a16="http://schemas.microsoft.com/office/drawing/2014/main" id="{9E31A8DF-79C2-3ECC-F20F-31F634296F92}"/>
              </a:ext>
            </a:extLst>
          </p:cNvPr>
          <p:cNvSpPr txBox="1"/>
          <p:nvPr/>
        </p:nvSpPr>
        <p:spPr>
          <a:xfrm>
            <a:off x="9472422" y="416878"/>
            <a:ext cx="1702313" cy="369332"/>
          </a:xfrm>
          <a:prstGeom prst="rect">
            <a:avLst/>
          </a:prstGeom>
          <a:noFill/>
        </p:spPr>
        <p:txBody>
          <a:bodyPr wrap="square">
            <a:spAutoFit/>
          </a:bodyPr>
          <a:lstStyle/>
          <a:p>
            <a:r>
              <a:rPr lang="en-GB" sz="1800" b="1">
                <a:latin typeface="Cambria"/>
                <a:ea typeface="Cambria"/>
                <a:cs typeface="Poppins"/>
              </a:rPr>
              <a:t>BPM response</a:t>
            </a:r>
            <a:endParaRPr lang="en-GB"/>
          </a:p>
        </p:txBody>
      </p:sp>
      <p:sp>
        <p:nvSpPr>
          <p:cNvPr id="15" name="TextBox 14">
            <a:extLst>
              <a:ext uri="{FF2B5EF4-FFF2-40B4-BE49-F238E27FC236}">
                <a16:creationId xmlns:a16="http://schemas.microsoft.com/office/drawing/2014/main" id="{E99AA660-2AB9-F149-AB3B-38A923F7149E}"/>
              </a:ext>
            </a:extLst>
          </p:cNvPr>
          <p:cNvSpPr txBox="1"/>
          <p:nvPr/>
        </p:nvSpPr>
        <p:spPr>
          <a:xfrm>
            <a:off x="8842248" y="3751284"/>
            <a:ext cx="2281523" cy="369332"/>
          </a:xfrm>
          <a:prstGeom prst="rect">
            <a:avLst/>
          </a:prstGeom>
          <a:noFill/>
        </p:spPr>
        <p:txBody>
          <a:bodyPr wrap="square">
            <a:spAutoFit/>
          </a:bodyPr>
          <a:lstStyle/>
          <a:p>
            <a:r>
              <a:rPr lang="en-GB" b="1">
                <a:latin typeface="Cambria"/>
                <a:ea typeface="Cambria"/>
                <a:cs typeface="Poppins"/>
              </a:rPr>
              <a:t>FOFB C</a:t>
            </a:r>
            <a:r>
              <a:rPr lang="en-GB" sz="1800" b="1">
                <a:latin typeface="Cambria"/>
                <a:ea typeface="Cambria"/>
                <a:cs typeface="Poppins"/>
              </a:rPr>
              <a:t>M response</a:t>
            </a:r>
            <a:endParaRPr lang="en-GB"/>
          </a:p>
        </p:txBody>
      </p:sp>
      <p:pic>
        <p:nvPicPr>
          <p:cNvPr id="18" name="Obraz 8">
            <a:extLst>
              <a:ext uri="{FF2B5EF4-FFF2-40B4-BE49-F238E27FC236}">
                <a16:creationId xmlns:a16="http://schemas.microsoft.com/office/drawing/2014/main" id="{F94EE0CD-85D9-6F33-7E59-2650B68A7DC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67148" y="4378014"/>
            <a:ext cx="4182142" cy="2424020"/>
          </a:xfrm>
          <a:prstGeom prst="rect">
            <a:avLst/>
          </a:prstGeom>
        </p:spPr>
      </p:pic>
      <p:pic>
        <p:nvPicPr>
          <p:cNvPr id="6" name="Picture 5" descr="A graph of a function&#10;&#10;Description automatically generated">
            <a:extLst>
              <a:ext uri="{FF2B5EF4-FFF2-40B4-BE49-F238E27FC236}">
                <a16:creationId xmlns:a16="http://schemas.microsoft.com/office/drawing/2014/main" id="{F560ED44-DEC0-C909-ACD3-3CA4CA903E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54" y="974343"/>
            <a:ext cx="4565219" cy="3494890"/>
          </a:xfrm>
          <a:prstGeom prst="rect">
            <a:avLst/>
          </a:prstGeom>
        </p:spPr>
      </p:pic>
    </p:spTree>
    <p:extLst>
      <p:ext uri="{BB962C8B-B14F-4D97-AF65-F5344CB8AC3E}">
        <p14:creationId xmlns:p14="http://schemas.microsoft.com/office/powerpoint/2010/main" val="36205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5888"/>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7</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fontScale="90000"/>
          </a:bodyPr>
          <a:lstStyle/>
          <a:p>
            <a:pPr algn="l"/>
            <a:br>
              <a:rPr lang="en-US" sz="2400" b="1">
                <a:latin typeface="Cambria"/>
                <a:ea typeface="Cambria"/>
                <a:cs typeface="Poppins"/>
              </a:rPr>
            </a:br>
            <a:r>
              <a:rPr lang="en-US" sz="2400" b="1">
                <a:latin typeface="Cambria"/>
                <a:ea typeface="Cambria"/>
                <a:cs typeface="Poppins"/>
              </a:rPr>
              <a:t>Correction response</a:t>
            </a:r>
          </a:p>
        </p:txBody>
      </p:sp>
      <p:cxnSp>
        <p:nvCxnSpPr>
          <p:cNvPr id="5" name="Łącznik prosty 4">
            <a:extLst>
              <a:ext uri="{FF2B5EF4-FFF2-40B4-BE49-F238E27FC236}">
                <a16:creationId xmlns:a16="http://schemas.microsoft.com/office/drawing/2014/main" id="{907DCBD9-E8DE-9DF9-3F8D-A9B886269097}"/>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pole tekstowe 8">
            <a:extLst>
              <a:ext uri="{FF2B5EF4-FFF2-40B4-BE49-F238E27FC236}">
                <a16:creationId xmlns:a16="http://schemas.microsoft.com/office/drawing/2014/main" id="{E0CA8748-E24E-B31C-79B3-84EFA24D0A8A}"/>
              </a:ext>
            </a:extLst>
          </p:cNvPr>
          <p:cNvSpPr txBox="1"/>
          <p:nvPr/>
        </p:nvSpPr>
        <p:spPr>
          <a:xfrm>
            <a:off x="256823" y="4678523"/>
            <a:ext cx="716842" cy="369332"/>
          </a:xfrm>
          <a:prstGeom prst="rect">
            <a:avLst/>
          </a:prstGeom>
          <a:noFill/>
        </p:spPr>
        <p:txBody>
          <a:bodyPr wrap="square" rtlCol="0">
            <a:spAutoFit/>
          </a:bodyPr>
          <a:lstStyle/>
          <a:p>
            <a:r>
              <a:rPr lang="en-GB"/>
              <a:t>FOFB</a:t>
            </a:r>
            <a:endParaRPr lang="pl-PL"/>
          </a:p>
        </p:txBody>
      </p:sp>
      <p:pic>
        <p:nvPicPr>
          <p:cNvPr id="2058" name="Picture 10">
            <a:extLst>
              <a:ext uri="{FF2B5EF4-FFF2-40B4-BE49-F238E27FC236}">
                <a16:creationId xmlns:a16="http://schemas.microsoft.com/office/drawing/2014/main" id="{6A51A823-9D64-381E-6DAF-FF85D3A9D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734" y="3798417"/>
            <a:ext cx="4421214" cy="23257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FB7A24D3-76F5-F32F-0FD7-097A8DAD5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040803"/>
            <a:ext cx="6240378" cy="3416466"/>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8">
            <a:extLst>
              <a:ext uri="{FF2B5EF4-FFF2-40B4-BE49-F238E27FC236}">
                <a16:creationId xmlns:a16="http://schemas.microsoft.com/office/drawing/2014/main" id="{DB5BC16A-51D4-BF08-6F38-F48282913730}"/>
              </a:ext>
            </a:extLst>
          </p:cNvPr>
          <p:cNvSpPr txBox="1"/>
          <p:nvPr/>
        </p:nvSpPr>
        <p:spPr>
          <a:xfrm>
            <a:off x="240085" y="2225486"/>
            <a:ext cx="716842" cy="369332"/>
          </a:xfrm>
          <a:prstGeom prst="rect">
            <a:avLst/>
          </a:prstGeom>
          <a:noFill/>
        </p:spPr>
        <p:txBody>
          <a:bodyPr wrap="square" rtlCol="0">
            <a:spAutoFit/>
          </a:bodyPr>
          <a:lstStyle/>
          <a:p>
            <a:r>
              <a:rPr lang="en-GB"/>
              <a:t>SOFB </a:t>
            </a:r>
            <a:endParaRPr lang="pl-PL"/>
          </a:p>
        </p:txBody>
      </p:sp>
      <p:pic>
        <p:nvPicPr>
          <p:cNvPr id="3" name="Obraz 1">
            <a:extLst>
              <a:ext uri="{FF2B5EF4-FFF2-40B4-BE49-F238E27FC236}">
                <a16:creationId xmlns:a16="http://schemas.microsoft.com/office/drawing/2014/main" id="{6162ACB0-5364-55F1-FAE2-7929E8FBA4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1733" y="1190931"/>
            <a:ext cx="4421214" cy="2577171"/>
          </a:xfrm>
          <a:prstGeom prst="rect">
            <a:avLst/>
          </a:prstGeom>
        </p:spPr>
      </p:pic>
    </p:spTree>
    <p:extLst>
      <p:ext uri="{BB962C8B-B14F-4D97-AF65-F5344CB8AC3E}">
        <p14:creationId xmlns:p14="http://schemas.microsoft.com/office/powerpoint/2010/main" val="62314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64"/>
                                        </p:tgtEl>
                                        <p:attrNameLst>
                                          <p:attrName>style.visibility</p:attrName>
                                        </p:attrNameLst>
                                      </p:cBhvr>
                                      <p:to>
                                        <p:strVal val="visible"/>
                                      </p:to>
                                    </p:set>
                                    <p:animEffect transition="in" filter="fade">
                                      <p:cBhvr>
                                        <p:cTn id="19" dur="5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3" y="5905500"/>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8</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pl-PL" sz="2400" b="1">
                <a:solidFill>
                  <a:srgbClr val="2C2B2B"/>
                </a:solidFill>
                <a:latin typeface="Cambria"/>
                <a:ea typeface="Cambria"/>
                <a:cs typeface="Poppins Medium"/>
              </a:rPr>
              <a:t>FOFB - </a:t>
            </a:r>
            <a:r>
              <a:rPr lang="en-GB" sz="2400" b="1">
                <a:solidFill>
                  <a:srgbClr val="2C2B2B"/>
                </a:solidFill>
                <a:latin typeface="Cambria"/>
                <a:ea typeface="Cambria"/>
                <a:cs typeface="Poppins Medium"/>
              </a:rPr>
              <a:t>ORBIT CORRECTION IMPROVEMENT</a:t>
            </a:r>
          </a:p>
        </p:txBody>
      </p:sp>
      <p:sp>
        <p:nvSpPr>
          <p:cNvPr id="3" name="Symbol zastępczy numeru slajdu 4">
            <a:extLst>
              <a:ext uri="{FF2B5EF4-FFF2-40B4-BE49-F238E27FC236}">
                <a16:creationId xmlns:a16="http://schemas.microsoft.com/office/drawing/2014/main" id="{300B0715-3DC1-425B-EA70-A8F9A77BEEC5}"/>
              </a:ext>
            </a:extLst>
          </p:cNvPr>
          <p:cNvSpPr txBox="1">
            <a:spLocks/>
          </p:cNvSpPr>
          <p:nvPr/>
        </p:nvSpPr>
        <p:spPr>
          <a:xfrm>
            <a:off x="8748464" y="6617244"/>
            <a:ext cx="401216" cy="196130"/>
          </a:xfrm>
          <a:prstGeom prst="rect">
            <a:avLst/>
          </a:prstGeom>
        </p:spPr>
        <p:txBody>
          <a:bodyPr vert="horz" lIns="91440" tIns="45720" rIns="91440" bIns="45720" rtlCol="0" anchor="ctr"/>
          <a:lstStyle>
            <a:defPPr>
              <a:defRPr lang="en-US"/>
            </a:defPPr>
            <a:lvl1pPr marL="0" algn="r" defTabSz="457200" rtl="0" eaLnBrk="0" fontAlgn="base" latinLnBrk="0" hangingPunct="0">
              <a:spcBef>
                <a:spcPct val="0"/>
              </a:spcBef>
              <a:spcAft>
                <a:spcPct val="0"/>
              </a:spcAft>
              <a:defRPr sz="1100" kern="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vl2pPr marL="4572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4572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fld id="{1AB891A8-7D27-4E55-956A-361D682C678A}" type="slidenum">
              <a:rPr lang="pl-PL" smtClean="0"/>
              <a:pPr/>
              <a:t>8</a:t>
            </a:fld>
            <a:endParaRPr lang="pl-PL"/>
          </a:p>
        </p:txBody>
      </p:sp>
      <p:cxnSp>
        <p:nvCxnSpPr>
          <p:cNvPr id="15" name="Łącznik prosty 14">
            <a:extLst>
              <a:ext uri="{FF2B5EF4-FFF2-40B4-BE49-F238E27FC236}">
                <a16:creationId xmlns:a16="http://schemas.microsoft.com/office/drawing/2014/main" id="{9668FE91-4F7C-6969-7573-13B7F0D0A648}"/>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Symbol zastępczy zawartości 2">
            <a:extLst>
              <a:ext uri="{FF2B5EF4-FFF2-40B4-BE49-F238E27FC236}">
                <a16:creationId xmlns:a16="http://schemas.microsoft.com/office/drawing/2014/main" id="{F14B31C7-D039-1799-08FC-4ACCDF72B0E7}"/>
              </a:ext>
            </a:extLst>
          </p:cNvPr>
          <p:cNvSpPr txBox="1">
            <a:spLocks/>
          </p:cNvSpPr>
          <p:nvPr/>
        </p:nvSpPr>
        <p:spPr>
          <a:xfrm>
            <a:off x="544567" y="5333352"/>
            <a:ext cx="11540372" cy="1008112"/>
          </a:xfrm>
          <a:prstGeom prst="rect">
            <a:avLst/>
          </a:prstGeom>
        </p:spPr>
        <p:txBody>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pl-PL"/>
          </a:p>
          <a:p>
            <a:pPr marL="0" indent="0">
              <a:buNone/>
            </a:pPr>
            <a:endParaRPr lang="pl-PL"/>
          </a:p>
          <a:p>
            <a:pPr marL="800100" lvl="1" indent="-285750">
              <a:buFontTx/>
              <a:buChar char="-"/>
            </a:pPr>
            <a:endParaRPr lang="pl-PL"/>
          </a:p>
        </p:txBody>
      </p:sp>
      <p:sp>
        <p:nvSpPr>
          <p:cNvPr id="6" name="pole tekstowe 5">
            <a:extLst>
              <a:ext uri="{FF2B5EF4-FFF2-40B4-BE49-F238E27FC236}">
                <a16:creationId xmlns:a16="http://schemas.microsoft.com/office/drawing/2014/main" id="{4DBBEA1D-09EB-8B1D-7033-21B9A6082992}"/>
              </a:ext>
            </a:extLst>
          </p:cNvPr>
          <p:cNvSpPr txBox="1"/>
          <p:nvPr/>
        </p:nvSpPr>
        <p:spPr>
          <a:xfrm>
            <a:off x="428036" y="5161293"/>
            <a:ext cx="5822005" cy="369332"/>
          </a:xfrm>
          <a:prstGeom prst="rect">
            <a:avLst/>
          </a:prstGeom>
          <a:noFill/>
        </p:spPr>
        <p:txBody>
          <a:bodyPr wrap="square">
            <a:spAutoFit/>
          </a:bodyPr>
          <a:lstStyle/>
          <a:p>
            <a:r>
              <a:rPr lang="pl-PL" err="1"/>
              <a:t>ID’s</a:t>
            </a:r>
            <a:r>
              <a:rPr lang="pl-PL"/>
              <a:t> </a:t>
            </a:r>
            <a:r>
              <a:rPr lang="pl-PL" err="1"/>
              <a:t>impact</a:t>
            </a:r>
            <a:r>
              <a:rPr lang="pl-PL"/>
              <a:t> </a:t>
            </a:r>
            <a:r>
              <a:rPr lang="pl-PL" err="1"/>
              <a:t>compensation</a:t>
            </a:r>
            <a:r>
              <a:rPr lang="pl-PL"/>
              <a:t>.</a:t>
            </a:r>
          </a:p>
        </p:txBody>
      </p:sp>
      <p:sp>
        <p:nvSpPr>
          <p:cNvPr id="7" name="pole tekstowe 6">
            <a:extLst>
              <a:ext uri="{FF2B5EF4-FFF2-40B4-BE49-F238E27FC236}">
                <a16:creationId xmlns:a16="http://schemas.microsoft.com/office/drawing/2014/main" id="{24CA6F74-F1E9-70AE-74BE-E264ADAB4DA4}"/>
              </a:ext>
            </a:extLst>
          </p:cNvPr>
          <p:cNvSpPr txBox="1"/>
          <p:nvPr/>
        </p:nvSpPr>
        <p:spPr>
          <a:xfrm>
            <a:off x="6105833" y="5161293"/>
            <a:ext cx="5822005" cy="369332"/>
          </a:xfrm>
          <a:prstGeom prst="rect">
            <a:avLst/>
          </a:prstGeom>
          <a:noFill/>
        </p:spPr>
        <p:txBody>
          <a:bodyPr wrap="square">
            <a:spAutoFit/>
          </a:bodyPr>
          <a:lstStyle/>
          <a:p>
            <a:r>
              <a:rPr lang="pl-PL" err="1"/>
              <a:t>Reduction</a:t>
            </a:r>
            <a:r>
              <a:rPr lang="pl-PL"/>
              <a:t> of </a:t>
            </a:r>
            <a:r>
              <a:rPr lang="en-GB"/>
              <a:t>XBPM</a:t>
            </a:r>
            <a:r>
              <a:rPr lang="pl-PL"/>
              <a:t> </a:t>
            </a:r>
            <a:r>
              <a:rPr lang="en-GB"/>
              <a:t>STD</a:t>
            </a:r>
            <a:r>
              <a:rPr lang="pl-PL"/>
              <a:t>.</a:t>
            </a:r>
          </a:p>
        </p:txBody>
      </p:sp>
      <p:pic>
        <p:nvPicPr>
          <p:cNvPr id="5" name="Picture 4" descr="A graph showing a number of red and blue lines&#10;&#10;Description automatically generated">
            <a:extLst>
              <a:ext uri="{FF2B5EF4-FFF2-40B4-BE49-F238E27FC236}">
                <a16:creationId xmlns:a16="http://schemas.microsoft.com/office/drawing/2014/main" id="{CAF3058A-2300-BBA3-812C-CF5C28EF4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36" y="1798951"/>
            <a:ext cx="5973934" cy="3248327"/>
          </a:xfrm>
          <a:prstGeom prst="rect">
            <a:avLst/>
          </a:prstGeom>
        </p:spPr>
      </p:pic>
      <p:pic>
        <p:nvPicPr>
          <p:cNvPr id="10" name="Picture 9" descr="A graph showing a number of red and blue lines&#10;&#10;Description automatically generated">
            <a:extLst>
              <a:ext uri="{FF2B5EF4-FFF2-40B4-BE49-F238E27FC236}">
                <a16:creationId xmlns:a16="http://schemas.microsoft.com/office/drawing/2014/main" id="{B393D509-DEB0-6A5E-CEDE-81AF41F26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1970" y="1787633"/>
            <a:ext cx="5659252" cy="3168455"/>
          </a:xfrm>
          <a:prstGeom prst="rect">
            <a:avLst/>
          </a:prstGeom>
        </p:spPr>
      </p:pic>
    </p:spTree>
    <p:extLst>
      <p:ext uri="{BB962C8B-B14F-4D97-AF65-F5344CB8AC3E}">
        <p14:creationId xmlns:p14="http://schemas.microsoft.com/office/powerpoint/2010/main" val="187343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9ACF5B04-9B9D-4269-A2A2-61CCE8AE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5888"/>
            <a:ext cx="12192000" cy="952500"/>
          </a:xfrm>
          <a:prstGeom prst="rect">
            <a:avLst/>
          </a:prstGeom>
        </p:spPr>
      </p:pic>
      <p:sp>
        <p:nvSpPr>
          <p:cNvPr id="11" name="Symbol zastępczy numeru slajdu 10">
            <a:extLst>
              <a:ext uri="{FF2B5EF4-FFF2-40B4-BE49-F238E27FC236}">
                <a16:creationId xmlns:a16="http://schemas.microsoft.com/office/drawing/2014/main" id="{896C452D-DAED-4CB1-BA9D-9956D8B8DCAC}"/>
              </a:ext>
            </a:extLst>
          </p:cNvPr>
          <p:cNvSpPr>
            <a:spLocks noGrp="1"/>
          </p:cNvSpPr>
          <p:nvPr>
            <p:ph type="sldNum" sz="quarter" idx="12"/>
          </p:nvPr>
        </p:nvSpPr>
        <p:spPr>
          <a:xfrm>
            <a:off x="5067299" y="6433316"/>
            <a:ext cx="2057400" cy="273844"/>
          </a:xfrm>
        </p:spPr>
        <p:txBody>
          <a:bodyPr/>
          <a:lstStyle/>
          <a:p>
            <a:pPr algn="ctr"/>
            <a:fld id="{B7831529-6EE4-4949-88D4-688B43586314}" type="slidenum">
              <a:rPr lang="pl-PL" smtClean="0">
                <a:latin typeface="Poppins Medium" panose="00000600000000000000" pitchFamily="2" charset="-18"/>
                <a:cs typeface="Poppins Medium" panose="00000600000000000000" pitchFamily="2" charset="-18"/>
              </a:rPr>
              <a:pPr algn="ctr"/>
              <a:t>9</a:t>
            </a:fld>
            <a:endParaRPr lang="pl-PL">
              <a:latin typeface="Poppins Medium" panose="00000600000000000000" pitchFamily="2" charset="-18"/>
              <a:cs typeface="Poppins Medium" panose="00000600000000000000" pitchFamily="2" charset="-18"/>
            </a:endParaRPr>
          </a:p>
        </p:txBody>
      </p:sp>
      <p:sp>
        <p:nvSpPr>
          <p:cNvPr id="17" name="Tytuł 4">
            <a:extLst>
              <a:ext uri="{FF2B5EF4-FFF2-40B4-BE49-F238E27FC236}">
                <a16:creationId xmlns:a16="http://schemas.microsoft.com/office/drawing/2014/main" id="{CF653D0F-E659-44E8-A0F2-59A707CC17C0}"/>
              </a:ext>
            </a:extLst>
          </p:cNvPr>
          <p:cNvSpPr>
            <a:spLocks noGrp="1"/>
          </p:cNvSpPr>
          <p:nvPr>
            <p:ph type="ctrTitle"/>
          </p:nvPr>
        </p:nvSpPr>
        <p:spPr>
          <a:xfrm>
            <a:off x="304798" y="456954"/>
            <a:ext cx="11564983" cy="730244"/>
          </a:xfrm>
        </p:spPr>
        <p:txBody>
          <a:bodyPr anchor="ctr">
            <a:normAutofit/>
          </a:bodyPr>
          <a:lstStyle/>
          <a:p>
            <a:pPr algn="l"/>
            <a:r>
              <a:rPr lang="en-US" sz="2400" b="1">
                <a:latin typeface="Cambria"/>
                <a:ea typeface="Cambria"/>
                <a:cs typeface="Poppins"/>
              </a:rPr>
              <a:t>BPMs signals FOFB OFF/ON (scale in nm)</a:t>
            </a:r>
          </a:p>
        </p:txBody>
      </p:sp>
      <p:cxnSp>
        <p:nvCxnSpPr>
          <p:cNvPr id="5" name="Łącznik prosty 4">
            <a:extLst>
              <a:ext uri="{FF2B5EF4-FFF2-40B4-BE49-F238E27FC236}">
                <a16:creationId xmlns:a16="http://schemas.microsoft.com/office/drawing/2014/main" id="{907DCBD9-E8DE-9DF9-3F8D-A9B886269097}"/>
              </a:ext>
            </a:extLst>
          </p:cNvPr>
          <p:cNvCxnSpPr/>
          <p:nvPr/>
        </p:nvCxnSpPr>
        <p:spPr>
          <a:xfrm>
            <a:off x="324558" y="1122293"/>
            <a:ext cx="6892008"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 name="Picture 6" descr="A screen shot of a sound wave&#10;&#10;Description automatically generated">
            <a:extLst>
              <a:ext uri="{FF2B5EF4-FFF2-40B4-BE49-F238E27FC236}">
                <a16:creationId xmlns:a16="http://schemas.microsoft.com/office/drawing/2014/main" id="{3440C86F-76CA-0A14-E80D-AFA0C3796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53" y="1335913"/>
            <a:ext cx="10266620" cy="2370146"/>
          </a:xfrm>
          <a:prstGeom prst="rect">
            <a:avLst/>
          </a:prstGeom>
        </p:spPr>
      </p:pic>
      <p:pic>
        <p:nvPicPr>
          <p:cNvPr id="2" name="Picture 1" descr="A screen shot of a sound wave&#10;&#10;Description automatically generated">
            <a:extLst>
              <a:ext uri="{FF2B5EF4-FFF2-40B4-BE49-F238E27FC236}">
                <a16:creationId xmlns:a16="http://schemas.microsoft.com/office/drawing/2014/main" id="{ECA51038-2DA1-5A8D-BA1F-D86E390EB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153" y="3706059"/>
            <a:ext cx="10266620" cy="2370146"/>
          </a:xfrm>
          <a:prstGeom prst="rect">
            <a:avLst/>
          </a:prstGeom>
        </p:spPr>
      </p:pic>
      <p:cxnSp>
        <p:nvCxnSpPr>
          <p:cNvPr id="3" name="Straight Arrow Connector 2">
            <a:extLst>
              <a:ext uri="{FF2B5EF4-FFF2-40B4-BE49-F238E27FC236}">
                <a16:creationId xmlns:a16="http://schemas.microsoft.com/office/drawing/2014/main" id="{A7734047-224A-EEAC-97A3-33B4DA1BB167}"/>
              </a:ext>
            </a:extLst>
          </p:cNvPr>
          <p:cNvCxnSpPr>
            <a:cxnSpLocks/>
          </p:cNvCxnSpPr>
          <p:nvPr/>
        </p:nvCxnSpPr>
        <p:spPr>
          <a:xfrm>
            <a:off x="9513547" y="1947672"/>
            <a:ext cx="0" cy="457490"/>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795A8679-C867-A854-846F-337097702448}"/>
              </a:ext>
            </a:extLst>
          </p:cNvPr>
          <p:cNvSpPr txBox="1"/>
          <p:nvPr/>
        </p:nvSpPr>
        <p:spPr>
          <a:xfrm>
            <a:off x="9513547" y="1991751"/>
            <a:ext cx="782587" cy="369332"/>
          </a:xfrm>
          <a:prstGeom prst="rect">
            <a:avLst/>
          </a:prstGeom>
          <a:noFill/>
        </p:spPr>
        <p:txBody>
          <a:bodyPr wrap="none" rtlCol="0">
            <a:spAutoFit/>
          </a:bodyPr>
          <a:lstStyle/>
          <a:p>
            <a:r>
              <a:rPr lang="en-GB" dirty="0"/>
              <a:t>10 </a:t>
            </a:r>
            <a:r>
              <a:rPr lang="el-GR" b="0" i="0" dirty="0">
                <a:solidFill>
                  <a:srgbClr val="040C28"/>
                </a:solidFill>
                <a:effectLst/>
                <a:latin typeface="Google Sans"/>
              </a:rPr>
              <a:t>μ</a:t>
            </a:r>
            <a:r>
              <a:rPr lang="en-GB" dirty="0"/>
              <a:t>m</a:t>
            </a:r>
          </a:p>
        </p:txBody>
      </p:sp>
      <p:cxnSp>
        <p:nvCxnSpPr>
          <p:cNvPr id="10" name="Straight Arrow Connector 9">
            <a:extLst>
              <a:ext uri="{FF2B5EF4-FFF2-40B4-BE49-F238E27FC236}">
                <a16:creationId xmlns:a16="http://schemas.microsoft.com/office/drawing/2014/main" id="{5F13EFD8-BA7C-489D-4159-3394B05136D2}"/>
              </a:ext>
            </a:extLst>
          </p:cNvPr>
          <p:cNvCxnSpPr>
            <a:cxnSpLocks/>
          </p:cNvCxnSpPr>
          <p:nvPr/>
        </p:nvCxnSpPr>
        <p:spPr>
          <a:xfrm>
            <a:off x="9497147" y="4319599"/>
            <a:ext cx="0" cy="457490"/>
          </a:xfrm>
          <a:prstGeom prst="straightConnector1">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F142DAA7-94AE-5DAA-7796-22E6E293F057}"/>
              </a:ext>
            </a:extLst>
          </p:cNvPr>
          <p:cNvSpPr txBox="1"/>
          <p:nvPr/>
        </p:nvSpPr>
        <p:spPr>
          <a:xfrm>
            <a:off x="9497147" y="4381966"/>
            <a:ext cx="840295" cy="369332"/>
          </a:xfrm>
          <a:prstGeom prst="rect">
            <a:avLst/>
          </a:prstGeom>
          <a:noFill/>
        </p:spPr>
        <p:txBody>
          <a:bodyPr wrap="none" rtlCol="0">
            <a:spAutoFit/>
          </a:bodyPr>
          <a:lstStyle/>
          <a:p>
            <a:r>
              <a:rPr lang="en-GB" dirty="0"/>
              <a:t>0.2 </a:t>
            </a:r>
            <a:r>
              <a:rPr lang="el-GR" b="0" i="0" dirty="0">
                <a:solidFill>
                  <a:srgbClr val="040C28"/>
                </a:solidFill>
                <a:effectLst/>
                <a:latin typeface="Google Sans"/>
              </a:rPr>
              <a:t>μ</a:t>
            </a:r>
            <a:r>
              <a:rPr lang="en-GB" dirty="0"/>
              <a:t>m</a:t>
            </a:r>
          </a:p>
        </p:txBody>
      </p:sp>
    </p:spTree>
    <p:extLst>
      <p:ext uri="{BB962C8B-B14F-4D97-AF65-F5344CB8AC3E}">
        <p14:creationId xmlns:p14="http://schemas.microsoft.com/office/powerpoint/2010/main" val="3847827281"/>
      </p:ext>
    </p:extLst>
  </p:cSld>
  <p:clrMapOvr>
    <a:masterClrMapping/>
  </p:clrMapOvr>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703</Words>
  <Application>Microsoft Office PowerPoint</Application>
  <PresentationFormat>Widescreen</PresentationFormat>
  <Paragraphs>109</Paragraphs>
  <Slides>22</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Cambria</vt:lpstr>
      <vt:lpstr>Google Sans</vt:lpstr>
      <vt:lpstr>Poppins Medium</vt:lpstr>
      <vt:lpstr>ui-sans-serif</vt:lpstr>
      <vt:lpstr>Motyw pakietu Office</vt:lpstr>
      <vt:lpstr>Introduction of a fast orbit feedback (FOFB) and it’s integration with slow orbit feedback (SOFB) for the electron orbit correction at the Solaris Synchrotron</vt:lpstr>
      <vt:lpstr>OUTLINE </vt:lpstr>
      <vt:lpstr>Hardware</vt:lpstr>
      <vt:lpstr>SOFB</vt:lpstr>
      <vt:lpstr>FOFB</vt:lpstr>
      <vt:lpstr>Proportional (Kp) and integral (Ki) term in FOFB fine tuning</vt:lpstr>
      <vt:lpstr> Correction response</vt:lpstr>
      <vt:lpstr>FOFB - ORBIT CORRECTION IMPROVEMENT</vt:lpstr>
      <vt:lpstr>BPMs signals FOFB OFF/ON (scale in nm)</vt:lpstr>
      <vt:lpstr>XBPMs signals FOFB OFF/ON (scale in nm)</vt:lpstr>
      <vt:lpstr>PowerPoint Presentation</vt:lpstr>
      <vt:lpstr>PRESENTATION OF THE ISSUE (FOFB SATURATION)</vt:lpstr>
      <vt:lpstr>SOFB AND FOFB WORKING TOGETHER</vt:lpstr>
      <vt:lpstr>TURN BY TURN (TBT) SIGNALS FROM BPM</vt:lpstr>
      <vt:lpstr>FFT OF TBT SIGNAL FROM SINGLE BPM CHANNEL</vt:lpstr>
      <vt:lpstr>FFT FROM BPM’S TBT        38</vt:lpstr>
      <vt:lpstr>PowerPoint Presentation</vt:lpstr>
      <vt:lpstr>PowerPoint Presentation</vt:lpstr>
      <vt:lpstr>PowerPoint Presentation</vt:lpstr>
      <vt:lpstr>IDs impact (left FOFB OFF/ON) right (FOFB ON MAX GAP/PHASE SPEED 6 mm/s)</vt:lpstr>
      <vt:lpstr>Najważniejsze informacje – Bullet points</vt:lpstr>
      <vt:lpstr>FFT FROM BPM’S FAST ACQUISITION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Roman Panas</dc:creator>
  <cp:lastModifiedBy>Roman Panaś</cp:lastModifiedBy>
  <cp:revision>1</cp:revision>
  <dcterms:created xsi:type="dcterms:W3CDTF">2022-04-21T09:26:44Z</dcterms:created>
  <dcterms:modified xsi:type="dcterms:W3CDTF">2024-06-10T07:45:22Z</dcterms:modified>
</cp:coreProperties>
</file>