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31" r:id="rId2"/>
    <p:sldMasterId id="2147483739" r:id="rId3"/>
    <p:sldMasterId id="2147483691" r:id="rId4"/>
    <p:sldMasterId id="2147483736" r:id="rId5"/>
  </p:sldMasterIdLst>
  <p:notesMasterIdLst>
    <p:notesMasterId r:id="rId17"/>
  </p:notesMasterIdLst>
  <p:handoutMasterIdLst>
    <p:handoutMasterId r:id="rId18"/>
  </p:handoutMasterIdLst>
  <p:sldIdLst>
    <p:sldId id="257" r:id="rId6"/>
    <p:sldId id="262" r:id="rId7"/>
    <p:sldId id="268" r:id="rId8"/>
    <p:sldId id="269" r:id="rId9"/>
    <p:sldId id="270" r:id="rId10"/>
    <p:sldId id="267" r:id="rId11"/>
    <p:sldId id="265" r:id="rId12"/>
    <p:sldId id="271" r:id="rId13"/>
    <p:sldId id="263" r:id="rId14"/>
    <p:sldId id="272" r:id="rId15"/>
    <p:sldId id="273" r:id="rId16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E4194"/>
    <a:srgbClr val="FFCC00"/>
    <a:srgbClr val="092A5F"/>
    <a:srgbClr val="E6E6E6"/>
    <a:srgbClr val="112843"/>
    <a:srgbClr val="FC9804"/>
    <a:srgbClr val="3F6BAE"/>
    <a:srgbClr val="F0DC08"/>
    <a:srgbClr val="EFE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4" autoAdjust="0"/>
    <p:restoredTop sz="91571" autoAdjust="0"/>
  </p:normalViewPr>
  <p:slideViewPr>
    <p:cSldViewPr>
      <p:cViewPr varScale="1">
        <p:scale>
          <a:sx n="75" d="100"/>
          <a:sy n="75" d="100"/>
        </p:scale>
        <p:origin x="989" y="62"/>
      </p:cViewPr>
      <p:guideLst>
        <p:guide orient="horz" pos="2160"/>
        <p:guide pos="384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72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41B3394-7EE7-4282-B493-4CAE724A8C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9F0869-18BA-45C9-B2FD-B96F7F8E62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5332F-C92E-4389-A5FC-C6F0CBC0C46E}" type="datetimeFigureOut">
              <a:rPr lang="fr-FR" smtClean="0"/>
              <a:t>09/06/2024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EA37F4-71E3-40E2-B0AF-FA3C2CB57F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7D554E-F94F-433C-BA13-5D416A63AC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E30B2-2448-4C49-BCBE-E89C5369022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181384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C8582-32F8-4511-BE8E-9127F14BA016}" type="datetimeFigureOut">
              <a:rPr lang="fr-FR" smtClean="0"/>
              <a:t>09/06/2024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2F002-206D-4184-B39E-C7D93CBC598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645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000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5">
            <a:extLst>
              <a:ext uri="{FF2B5EF4-FFF2-40B4-BE49-F238E27FC236}">
                <a16:creationId xmlns:a16="http://schemas.microsoft.com/office/drawing/2014/main" id="{FC3EBD57-B42C-C046-A344-94188974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9855511" cy="82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D517349-5F6A-DB9F-9199-AA782E7C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4523978"/>
            <a:ext cx="9855511" cy="490465"/>
          </a:xfrm>
          <a:prstGeom prst="rect">
            <a:avLst/>
          </a:prstGeom>
        </p:spPr>
        <p:txBody>
          <a:bodyPr/>
          <a:lstStyle>
            <a:lvl1pPr marL="10800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A041821-5217-8A21-65A9-8A29E2DCD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8270"/>
          <a:stretch/>
        </p:blipFill>
        <p:spPr>
          <a:xfrm>
            <a:off x="9627146" y="0"/>
            <a:ext cx="2661542" cy="1075039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5B237D8E-D6BC-635F-FFEE-66E19FAE8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45770"/>
          <a:stretch/>
        </p:blipFill>
        <p:spPr>
          <a:xfrm>
            <a:off x="10344472" y="13222"/>
            <a:ext cx="1768153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24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7409" y="6372000"/>
            <a:ext cx="965180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19209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32730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77C37365-1393-0B84-D9BD-B696AF768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3"/>
          <a:stretch/>
        </p:blipFill>
        <p:spPr>
          <a:xfrm>
            <a:off x="10848528" y="6180078"/>
            <a:ext cx="1003578" cy="631907"/>
          </a:xfrm>
          <a:prstGeom prst="rect">
            <a:avLst/>
          </a:prstGeom>
        </p:spPr>
      </p:pic>
      <p:pic>
        <p:nvPicPr>
          <p:cNvPr id="9" name="Image 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43C17C2-EA1D-3C09-601A-636BFAEF3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1"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5070D137-2B17-B637-701B-326616459949}"/>
              </a:ext>
            </a:extLst>
          </p:cNvPr>
          <p:cNvSpPr txBox="1">
            <a:spLocks/>
          </p:cNvSpPr>
          <p:nvPr userDrawn="1"/>
        </p:nvSpPr>
        <p:spPr>
          <a:xfrm>
            <a:off x="10396627" y="5857181"/>
            <a:ext cx="429319" cy="3600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ED97571-453A-68E5-14E5-9FCC5010A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0120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5">
            <a:extLst>
              <a:ext uri="{FF2B5EF4-FFF2-40B4-BE49-F238E27FC236}">
                <a16:creationId xmlns:a16="http://schemas.microsoft.com/office/drawing/2014/main" id="{FC3EBD57-B42C-C046-A344-94188974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9855511" cy="82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D517349-5F6A-DB9F-9199-AA782E7C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4523978"/>
            <a:ext cx="9855511" cy="490465"/>
          </a:xfrm>
          <a:prstGeom prst="rect">
            <a:avLst/>
          </a:prstGeom>
        </p:spPr>
        <p:txBody>
          <a:bodyPr/>
          <a:lstStyle>
            <a:lvl1pPr marL="10800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A041821-5217-8A21-65A9-8A29E2DCD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8270"/>
          <a:stretch/>
        </p:blipFill>
        <p:spPr>
          <a:xfrm>
            <a:off x="9627146" y="0"/>
            <a:ext cx="2661542" cy="1075039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5B237D8E-D6BC-635F-FFEE-66E19FAE8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45770"/>
          <a:stretch/>
        </p:blipFill>
        <p:spPr>
          <a:xfrm>
            <a:off x="10344472" y="13222"/>
            <a:ext cx="1768153" cy="992593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1362B829-21D7-8F9B-D78D-FF4C57F2B2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14917" y="5782961"/>
            <a:ext cx="1827262" cy="107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75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5">
            <a:extLst>
              <a:ext uri="{FF2B5EF4-FFF2-40B4-BE49-F238E27FC236}">
                <a16:creationId xmlns:a16="http://schemas.microsoft.com/office/drawing/2014/main" id="{0C76B200-C722-C759-AE46-2E6C0983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6A28407-404A-41AC-EAEC-705F5ADB1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6C18CBAD-6B27-47CA-46B3-A651430B4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78"/>
          <a:stretch/>
        </p:blipFill>
        <p:spPr>
          <a:xfrm>
            <a:off x="9527" y="13222"/>
            <a:ext cx="1693986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2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1FD6769E-277C-39CC-3102-12E2E15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2067B03-38E1-698F-CCC9-FBCA6D2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0507EFAE-7ABD-E64E-200A-8F71AD6A8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56"/>
          <a:stretch/>
        </p:blipFill>
        <p:spPr>
          <a:xfrm>
            <a:off x="9527" y="13222"/>
            <a:ext cx="1765994" cy="992593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96DCB141-3264-5239-140E-CB1DCE61F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0"/>
          <a:stretch/>
        </p:blipFill>
        <p:spPr>
          <a:xfrm>
            <a:off x="9552384" y="5865407"/>
            <a:ext cx="1665089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5">
            <a:extLst>
              <a:ext uri="{FF2B5EF4-FFF2-40B4-BE49-F238E27FC236}">
                <a16:creationId xmlns:a16="http://schemas.microsoft.com/office/drawing/2014/main" id="{0C76B200-C722-C759-AE46-2E6C0983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6A28407-404A-41AC-EAEC-705F5ADB1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3" name="Image 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04F7504E-B661-284E-31D1-404E153CE8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75"/>
          <a:stretch/>
        </p:blipFill>
        <p:spPr>
          <a:xfrm>
            <a:off x="-28575" y="6289"/>
            <a:ext cx="1876103" cy="10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7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Titr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1FD6769E-277C-39CC-3102-12E2E15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2067B03-38E1-698F-CCC9-FBCA6D2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1F2B562-85F6-F366-9A22-CE58D4D92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13"/>
          <a:stretch/>
        </p:blipFill>
        <p:spPr>
          <a:xfrm>
            <a:off x="-28575" y="6289"/>
            <a:ext cx="1804095" cy="1033012"/>
          </a:xfrm>
          <a:prstGeom prst="rect">
            <a:avLst/>
          </a:prstGeom>
        </p:spPr>
      </p:pic>
      <p:pic>
        <p:nvPicPr>
          <p:cNvPr id="2" name="Image 1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BFBFA4E-10FE-7015-8DEE-2F23F6742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3"/>
          <a:stretch/>
        </p:blipFill>
        <p:spPr>
          <a:xfrm>
            <a:off x="9480376" y="5824988"/>
            <a:ext cx="1728192" cy="10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5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F1A835FA-3F39-0AAD-80E8-9DB44B729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6"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DAAA54F5-F9A3-770F-5526-4C64D41A12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76484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1014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DD06D05C-710F-6BC7-3BD3-0AFA2AE88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0755317" y="6174391"/>
            <a:ext cx="1099564" cy="643283"/>
          </a:xfrm>
          <a:prstGeom prst="rect">
            <a:avLst/>
          </a:prstGeom>
        </p:spPr>
      </p:pic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A5DD8358-64A5-053A-2A88-D8A526282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6"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D7BC5A8B-E3C2-C4A0-F6F2-D2A6F3FB2D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62893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3395" y="6372000"/>
            <a:ext cx="10585173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50A27AB-0B26-D5EC-E334-0CF12DD39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1"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3658B5F2-45B9-2EA3-6D19-7B3FBFAAF3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5820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88ECE-C4BA-3B4E-916F-F266125825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>
          <a:xfrm>
            <a:off x="0" y="0"/>
            <a:ext cx="12201584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9EDAE3-99DE-4E91-96D2-8D0083ED4C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1302CCE-B7D4-D8F9-E27B-629240F88886}"/>
              </a:ext>
            </a:extLst>
          </p:cNvPr>
          <p:cNvCxnSpPr>
            <a:cxnSpLocks/>
          </p:cNvCxnSpPr>
          <p:nvPr userDrawn="1"/>
        </p:nvCxnSpPr>
        <p:spPr>
          <a:xfrm>
            <a:off x="141548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AADCE60-8262-E4EE-B010-B28381928646}"/>
              </a:ext>
            </a:extLst>
          </p:cNvPr>
          <p:cNvCxnSpPr>
            <a:cxnSpLocks/>
          </p:cNvCxnSpPr>
          <p:nvPr userDrawn="1"/>
        </p:nvCxnSpPr>
        <p:spPr>
          <a:xfrm>
            <a:off x="1415480" y="3992421"/>
            <a:ext cx="0" cy="948747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46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42" r:id="rId2"/>
  </p:sldLayoutIdLst>
  <p:hf hdr="0" dt="0"/>
  <p:txStyles>
    <p:titleStyle>
      <a:lvl1pPr marL="108000"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355E07BE-22E8-8A2F-F156-1437D8EE2B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ED6E2D-90A7-4D70-87D0-F2418BCE4D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D5C48AE-AB71-BC96-C6A5-8F24B79E249A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0"/>
            <a:ext cx="0" cy="6858000"/>
          </a:xfrm>
          <a:prstGeom prst="line">
            <a:avLst/>
          </a:prstGeom>
          <a:ln>
            <a:solidFill>
              <a:srgbClr val="0E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BFAC04D-4EFB-8CD6-C58F-13B14F68E06B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2132856"/>
            <a:ext cx="0" cy="792088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09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2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600" b="1" kern="1200">
          <a:solidFill>
            <a:srgbClr val="0E419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DE759A4-E0D3-6501-9E57-A957FB697A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ED6E2D-90A7-4D70-87D0-F2418BCE4D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D5C48AE-AB71-BC96-C6A5-8F24B79E249A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BFAC04D-4EFB-8CD6-C58F-13B14F68E06B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2132856"/>
            <a:ext cx="0" cy="792088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43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0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600" b="1" kern="1200">
          <a:solidFill>
            <a:srgbClr val="0E419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80" y="565200"/>
            <a:ext cx="10776520" cy="0"/>
          </a:xfrm>
          <a:prstGeom prst="line">
            <a:avLst/>
          </a:prstGeom>
          <a:ln>
            <a:solidFill>
              <a:srgbClr val="0E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11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4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rgbClr val="0E41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79" y="565200"/>
            <a:ext cx="1077652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925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7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desy.de/event/14243/overview" TargetMode="External"/><Relationship Id="rId3" Type="http://schemas.openxmlformats.org/officeDocument/2006/relationships/hyperlink" Target="https://indico.cern.ch/event/1027295/overview" TargetMode="External"/><Relationship Id="rId7" Type="http://schemas.openxmlformats.org/officeDocument/2006/relationships/hyperlink" Target="https://intranet.synchrotron-soleil.fr/fr/evenements/deels-diagnostics-experts-european-light-sources" TargetMode="External"/><Relationship Id="rId2" Type="http://schemas.openxmlformats.org/officeDocument/2006/relationships/hyperlink" Target="https://indico.synchrotron-soleil.fr/event/76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dico.cern.ch/event/690828/" TargetMode="External"/><Relationship Id="rId5" Type="http://schemas.openxmlformats.org/officeDocument/2006/relationships/hyperlink" Target="https://indico.cern.ch/event/789811/" TargetMode="External"/><Relationship Id="rId10" Type="http://schemas.openxmlformats.org/officeDocument/2006/relationships/hyperlink" Target="https://www.esrf.fr/home/events/conferences/2014/deels-2014-workshop.html" TargetMode="External"/><Relationship Id="rId4" Type="http://schemas.openxmlformats.org/officeDocument/2006/relationships/hyperlink" Target="https://indico.cern.ch/event/892013/overview" TargetMode="External"/><Relationship Id="rId9" Type="http://schemas.openxmlformats.org/officeDocument/2006/relationships/hyperlink" Target="https://indico.cells.es/event/22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AE91BBB-4B82-6497-968A-4498CC561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10431575" cy="825975"/>
          </a:xfrm>
        </p:spPr>
        <p:txBody>
          <a:bodyPr>
            <a:normAutofit fontScale="90000"/>
          </a:bodyPr>
          <a:lstStyle/>
          <a:p>
            <a:r>
              <a:rPr lang="fr-FR" dirty="0"/>
              <a:t>DEELS 2024: </a:t>
            </a:r>
            <a:r>
              <a:rPr lang="fr-FR" dirty="0" err="1"/>
              <a:t>Welcome</a:t>
            </a:r>
            <a:r>
              <a:rPr lang="fr-FR" dirty="0"/>
              <a:t> and Introduction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9099621C-1A9C-95AE-6E77-5A0A479433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10-11 June 2024						Nicolas HUBERT</a:t>
            </a:r>
          </a:p>
        </p:txBody>
      </p:sp>
    </p:spTree>
    <p:extLst>
      <p:ext uri="{BB962C8B-B14F-4D97-AF65-F5344CB8AC3E}">
        <p14:creationId xmlns:p14="http://schemas.microsoft.com/office/powerpoint/2010/main" val="2504453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Dinner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AAE284-0886-58C8-A212-3E0A337BFB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C8C980B-E993-8B60-40C4-9E676573E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4458540" cy="5067264"/>
          </a:xfrm>
        </p:spPr>
        <p:txBody>
          <a:bodyPr/>
          <a:lstStyle/>
          <a:p>
            <a:r>
              <a:rPr lang="en-GB" sz="1800" dirty="0"/>
              <a:t>Come on board Capitaine </a:t>
            </a:r>
            <a:r>
              <a:rPr lang="en-GB" sz="1800" dirty="0" err="1"/>
              <a:t>Fracasse</a:t>
            </a:r>
            <a:r>
              <a:rPr lang="en-GB" sz="1800" dirty="0"/>
              <a:t>!</a:t>
            </a:r>
          </a:p>
          <a:p>
            <a:r>
              <a:rPr lang="en-GB" sz="1800" dirty="0"/>
              <a:t>Cruising dinner on the Seine:</a:t>
            </a:r>
          </a:p>
          <a:p>
            <a:pPr lvl="1"/>
            <a:r>
              <a:rPr lang="en-GB" sz="1600" dirty="0"/>
              <a:t>Rehearsal for the Olympics opening ceremony</a:t>
            </a:r>
          </a:p>
          <a:p>
            <a:pPr lvl="1"/>
            <a:r>
              <a:rPr lang="en-GB" sz="1600" dirty="0"/>
              <a:t>Fixed schedule:</a:t>
            </a:r>
          </a:p>
          <a:p>
            <a:pPr lvl="2"/>
            <a:r>
              <a:rPr lang="en-GB" sz="1400" dirty="0"/>
              <a:t>Boarding: 20:15</a:t>
            </a:r>
          </a:p>
          <a:p>
            <a:pPr lvl="2"/>
            <a:r>
              <a:rPr lang="en-GB" sz="1400" dirty="0"/>
              <a:t>Departure: 20:45</a:t>
            </a:r>
          </a:p>
          <a:p>
            <a:pPr lvl="2"/>
            <a:r>
              <a:rPr lang="en-GB" sz="1400" dirty="0"/>
              <a:t>Return: 23:00</a:t>
            </a:r>
          </a:p>
          <a:p>
            <a:r>
              <a:rPr lang="en-GB" sz="1800" dirty="0"/>
              <a:t>Bus will leave SOLEIL at 19:00:</a:t>
            </a:r>
          </a:p>
          <a:p>
            <a:pPr lvl="1"/>
            <a:r>
              <a:rPr lang="en-GB" sz="1400" dirty="0"/>
              <a:t>Meeting point on the parking at the entrance of SOLEIL</a:t>
            </a:r>
          </a:p>
          <a:p>
            <a:r>
              <a:rPr lang="en-GB" sz="1800" dirty="0"/>
              <a:t>Bus will be back at SOLEIL around 00:00, dropping before at Massy and B&amp;B Hotel </a:t>
            </a:r>
            <a:r>
              <a:rPr lang="en-GB" sz="1800" dirty="0" err="1"/>
              <a:t>Saclay</a:t>
            </a:r>
            <a:r>
              <a:rPr lang="en-GB" sz="1800" dirty="0"/>
              <a:t>.</a:t>
            </a:r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1028" name="Picture 4" descr="Paris 2024 : la cérémonie d'ouverture des Jeux Olympiques sur la Seine">
            <a:extLst>
              <a:ext uri="{FF2B5EF4-FFF2-40B4-BE49-F238E27FC236}">
                <a16:creationId xmlns:a16="http://schemas.microsoft.com/office/drawing/2014/main" id="{16300E8B-F548-E192-AD22-3078B0DCD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924" y="2638348"/>
            <a:ext cx="3550425" cy="186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O de Paris 2024 : La cérémonie d'ouverture au Trocadéro ou au Stade de  France en cas de risque terroriste">
            <a:extLst>
              <a:ext uri="{FF2B5EF4-FFF2-40B4-BE49-F238E27FC236}">
                <a16:creationId xmlns:a16="http://schemas.microsoft.com/office/drawing/2014/main" id="{D40D27EB-844A-8F61-DE5F-F9A807A84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307" y="2618541"/>
            <a:ext cx="2926043" cy="18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7712370-54EF-1BFA-51AE-A3DAB4FAE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531" y="639231"/>
            <a:ext cx="3237688" cy="1905279"/>
          </a:xfrm>
          <a:prstGeom prst="rect">
            <a:avLst/>
          </a:prstGeom>
        </p:spPr>
      </p:pic>
      <p:pic>
        <p:nvPicPr>
          <p:cNvPr id="1034" name="Picture 10" descr="Capitaine Fracasse - Dîner Croisière formule Fracasse">
            <a:extLst>
              <a:ext uri="{FF2B5EF4-FFF2-40B4-BE49-F238E27FC236}">
                <a16:creationId xmlns:a16="http://schemas.microsoft.com/office/drawing/2014/main" id="{1590D666-4C1D-2E9A-8B9D-A2FAA7731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42" y="687693"/>
            <a:ext cx="2475756" cy="185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748ABB3A-0D18-D205-5D6B-723979A316B0}"/>
              </a:ext>
            </a:extLst>
          </p:cNvPr>
          <p:cNvGrpSpPr/>
          <p:nvPr/>
        </p:nvGrpSpPr>
        <p:grpSpPr>
          <a:xfrm>
            <a:off x="5009924" y="4677545"/>
            <a:ext cx="4371636" cy="1908426"/>
            <a:chOff x="4599319" y="4823574"/>
            <a:chExt cx="4371636" cy="190842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C3094BC-2A07-45AB-DE7C-940780C63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99319" y="4888660"/>
              <a:ext cx="4371636" cy="18433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9B1F27-A243-9FCE-E6C7-238B0BFCDE7E}"/>
                </a:ext>
              </a:extLst>
            </p:cNvPr>
            <p:cNvSpPr txBox="1"/>
            <p:nvPr/>
          </p:nvSpPr>
          <p:spPr>
            <a:xfrm>
              <a:off x="8014451" y="4823574"/>
              <a:ext cx="8178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dirty="0"/>
                <a:t>1</a:t>
              </a:r>
              <a:r>
                <a:rPr lang="en-GB" sz="1100" b="1" baseline="30000" dirty="0"/>
                <a:t>st</a:t>
              </a:r>
              <a:r>
                <a:rPr lang="en-GB" sz="1100" b="1" dirty="0"/>
                <a:t> Massy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6DBBC18-F809-1D00-B7C8-5B7FB31B92B8}"/>
                </a:ext>
              </a:extLst>
            </p:cNvPr>
            <p:cNvSpPr txBox="1"/>
            <p:nvPr/>
          </p:nvSpPr>
          <p:spPr>
            <a:xfrm>
              <a:off x="5736827" y="5199443"/>
              <a:ext cx="10483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2</a:t>
              </a:r>
              <a:r>
                <a:rPr lang="en-GB" sz="1100" b="1" baseline="30000" dirty="0"/>
                <a:t>nd</a:t>
              </a:r>
              <a:r>
                <a:rPr lang="en-GB" sz="1100" b="1" dirty="0"/>
                <a:t> B&amp;B Paris </a:t>
              </a:r>
              <a:r>
                <a:rPr lang="en-GB" sz="1100" b="1" dirty="0" err="1"/>
                <a:t>Saclay</a:t>
              </a:r>
              <a:endParaRPr lang="en-GB" sz="1100" b="1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7D1A388-05FB-FEFA-F1EC-0B558BBF9EB7}"/>
                </a:ext>
              </a:extLst>
            </p:cNvPr>
            <p:cNvSpPr txBox="1"/>
            <p:nvPr/>
          </p:nvSpPr>
          <p:spPr>
            <a:xfrm>
              <a:off x="4936787" y="5895359"/>
              <a:ext cx="9431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3</a:t>
              </a:r>
              <a:r>
                <a:rPr lang="en-GB" sz="1100" b="1" baseline="30000" dirty="0"/>
                <a:t>rd</a:t>
              </a:r>
              <a:r>
                <a:rPr lang="en-GB" sz="1100" b="1" dirty="0"/>
                <a:t> SOLEIL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A52C911-F0B4-132A-C009-C46BE01E75DC}"/>
                </a:ext>
              </a:extLst>
            </p:cNvPr>
            <p:cNvSpPr txBox="1"/>
            <p:nvPr/>
          </p:nvSpPr>
          <p:spPr>
            <a:xfrm>
              <a:off x="4639470" y="5138071"/>
              <a:ext cx="11919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/>
                <a:t>4</a:t>
              </a:r>
              <a:r>
                <a:rPr lang="en-GB" sz="1100" b="1" baseline="30000" dirty="0"/>
                <a:t>th</a:t>
              </a:r>
              <a:r>
                <a:rPr lang="en-GB" sz="1100" b="1" dirty="0"/>
                <a:t>  Chevalier des Balances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6397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AAE284-0886-58C8-A212-3E0A337BFB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C8C980B-E993-8B60-40C4-9E676573E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8640960" cy="5067264"/>
          </a:xfrm>
        </p:spPr>
        <p:txBody>
          <a:bodyPr/>
          <a:lstStyle/>
          <a:p>
            <a:r>
              <a:rPr lang="en-GB" sz="1800" dirty="0"/>
              <a:t>We are very happy to host the workshop.</a:t>
            </a:r>
          </a:p>
          <a:p>
            <a:endParaRPr lang="en-GB" sz="1800" dirty="0"/>
          </a:p>
          <a:p>
            <a:r>
              <a:rPr lang="en-GB" sz="1800" dirty="0"/>
              <a:t>Thanks to all the participants for coming and for your participation.</a:t>
            </a:r>
          </a:p>
          <a:p>
            <a:endParaRPr lang="en-GB" sz="1800" dirty="0"/>
          </a:p>
          <a:p>
            <a:r>
              <a:rPr lang="en-GB" sz="1800" dirty="0"/>
              <a:t>Special thanks to Deborah </a:t>
            </a:r>
            <a:r>
              <a:rPr lang="en-GB" sz="1800" dirty="0" err="1"/>
              <a:t>Iorio</a:t>
            </a:r>
            <a:r>
              <a:rPr lang="en-GB" sz="1800" dirty="0"/>
              <a:t> for the organization! </a:t>
            </a:r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82728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are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AAE284-0886-58C8-A212-3E0A337BFB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C8C980B-E993-8B60-40C4-9E676573E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3814827" cy="689054"/>
          </a:xfrm>
        </p:spPr>
        <p:txBody>
          <a:bodyPr/>
          <a:lstStyle/>
          <a:p>
            <a:r>
              <a:rPr lang="en-GB" sz="1800" dirty="0" err="1"/>
              <a:t>Saclay</a:t>
            </a:r>
            <a:r>
              <a:rPr lang="en-GB" sz="1800" dirty="0"/>
              <a:t> Plateau:</a:t>
            </a:r>
          </a:p>
          <a:p>
            <a:pPr lvl="1"/>
            <a:r>
              <a:rPr lang="en-GB" sz="1600" dirty="0"/>
              <a:t>20 km south of Paris</a:t>
            </a:r>
          </a:p>
          <a:p>
            <a:pPr lvl="1"/>
            <a:r>
              <a:rPr lang="en-GB" sz="1600" dirty="0"/>
              <a:t>Fertile soil well suited for farming</a:t>
            </a:r>
          </a:p>
          <a:p>
            <a:pPr lvl="1"/>
            <a:r>
              <a:rPr lang="en-GB" sz="1600" dirty="0"/>
              <a:t>First farming research activities at the beginning of the 20</a:t>
            </a:r>
            <a:r>
              <a:rPr lang="en-GB" sz="1600" baseline="30000" dirty="0"/>
              <a:t>th</a:t>
            </a:r>
            <a:r>
              <a:rPr lang="en-GB" sz="1600" dirty="0"/>
              <a:t> century.</a:t>
            </a:r>
          </a:p>
          <a:p>
            <a:pPr lvl="1"/>
            <a:r>
              <a:rPr lang="en-GB" sz="1600" dirty="0"/>
              <a:t>Installation of public research institutes (other domains) since the 60s., mainly in the south of the plateau.</a:t>
            </a:r>
          </a:p>
          <a:p>
            <a:pPr lvl="1"/>
            <a:endParaRPr lang="en-GB" sz="16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6BFD1C6-59C0-47F5-0475-C147E9F17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24" y="1083762"/>
            <a:ext cx="7463847" cy="4608512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C20A6A47-BA45-E819-176B-89BF8D304AB1}"/>
              </a:ext>
            </a:extLst>
          </p:cNvPr>
          <p:cNvSpPr/>
          <p:nvPr/>
        </p:nvSpPr>
        <p:spPr>
          <a:xfrm rot="1382480">
            <a:off x="4482705" y="3116524"/>
            <a:ext cx="3789920" cy="2430957"/>
          </a:xfrm>
          <a:prstGeom prst="ellipse">
            <a:avLst/>
          </a:prstGeom>
          <a:solidFill>
            <a:srgbClr val="FFFFFF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Étoile : 5 branches 1">
            <a:extLst>
              <a:ext uri="{FF2B5EF4-FFF2-40B4-BE49-F238E27FC236}">
                <a16:creationId xmlns:a16="http://schemas.microsoft.com/office/drawing/2014/main" id="{62445797-C692-8532-9E9E-15401E281B3F}"/>
              </a:ext>
            </a:extLst>
          </p:cNvPr>
          <p:cNvSpPr/>
          <p:nvPr/>
        </p:nvSpPr>
        <p:spPr>
          <a:xfrm>
            <a:off x="5807968" y="5301208"/>
            <a:ext cx="122312" cy="122312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2227B02-8F36-104E-B6C3-94FB9F50AF54}"/>
              </a:ext>
            </a:extLst>
          </p:cNvPr>
          <p:cNvSpPr/>
          <p:nvPr/>
        </p:nvSpPr>
        <p:spPr>
          <a:xfrm rot="4620122">
            <a:off x="6553788" y="3935842"/>
            <a:ext cx="1016164" cy="25227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26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are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AAE284-0886-58C8-A212-3E0A337BFB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C8C980B-E993-8B60-40C4-9E676573E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4117898" cy="689054"/>
          </a:xfrm>
        </p:spPr>
        <p:txBody>
          <a:bodyPr/>
          <a:lstStyle/>
          <a:p>
            <a:r>
              <a:rPr lang="en-GB" sz="1800" dirty="0"/>
              <a:t>Paris-</a:t>
            </a:r>
            <a:r>
              <a:rPr lang="en-GB" sz="1800" dirty="0" err="1"/>
              <a:t>Saclay</a:t>
            </a:r>
            <a:r>
              <a:rPr lang="en-GB" sz="1800" dirty="0"/>
              <a:t> cluster:</a:t>
            </a:r>
          </a:p>
          <a:p>
            <a:pPr lvl="1"/>
            <a:r>
              <a:rPr lang="en-GB" sz="1600" dirty="0"/>
              <a:t>Scientific and technologic cluster initiated in 2006 and localized on the </a:t>
            </a:r>
            <a:r>
              <a:rPr lang="en-GB" sz="1600" dirty="0" err="1"/>
              <a:t>Saclay</a:t>
            </a:r>
            <a:r>
              <a:rPr lang="en-GB" sz="1600" dirty="0"/>
              <a:t> Plateau</a:t>
            </a:r>
          </a:p>
          <a:p>
            <a:pPr lvl="1"/>
            <a:r>
              <a:rPr lang="en-GB" sz="1600" dirty="0"/>
              <a:t>Initially public research (CEA and CNRS) and academic institutes.</a:t>
            </a:r>
          </a:p>
          <a:p>
            <a:pPr lvl="1"/>
            <a:r>
              <a:rPr lang="en-GB" sz="1600" dirty="0"/>
              <a:t>Many industries have now settled their development laboratories and headquarters here (EDF, Danone, Thales, Sanofi…).</a:t>
            </a:r>
          </a:p>
          <a:p>
            <a:pPr lvl="1"/>
            <a:r>
              <a:rPr lang="en-GB" sz="1600" dirty="0"/>
              <a:t>Will aggregate 20 to 25 % of French research.</a:t>
            </a:r>
          </a:p>
          <a:p>
            <a:pPr lvl="2"/>
            <a:r>
              <a:rPr lang="en-GB" sz="1400" dirty="0"/>
              <a:t>65 000 students</a:t>
            </a:r>
          </a:p>
          <a:p>
            <a:pPr lvl="2"/>
            <a:r>
              <a:rPr lang="en-GB" sz="1400" dirty="0"/>
              <a:t>360 research laboratories</a:t>
            </a:r>
          </a:p>
          <a:p>
            <a:pPr lvl="1"/>
            <a:r>
              <a:rPr lang="en-GB" sz="1600" dirty="0"/>
              <a:t>Metro connexion to Massy in 2026 and to Orly airport in 2027.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D2461F-B50E-9E00-DDCD-0AD86A4F0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445" y="692696"/>
            <a:ext cx="3814827" cy="192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DC9B0D8-27AF-4EDC-EAC2-2AB4D3F08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96" y="2729559"/>
            <a:ext cx="3816424" cy="190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6BF5D85-C703-3161-40CC-FAED004AB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35" y="692696"/>
            <a:ext cx="3277701" cy="19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AE53933-889E-733B-566A-62D585B88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35" y="2729560"/>
            <a:ext cx="3277701" cy="190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0F9DB50-910A-ACDC-F383-8917AD609360}"/>
              </a:ext>
            </a:extLst>
          </p:cNvPr>
          <p:cNvSpPr txBox="1"/>
          <p:nvPr/>
        </p:nvSpPr>
        <p:spPr>
          <a:xfrm>
            <a:off x="7742032" y="72372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2005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CC4FE8-47B1-1EAB-13D0-EA78DC29FBDD}"/>
              </a:ext>
            </a:extLst>
          </p:cNvPr>
          <p:cNvSpPr txBox="1"/>
          <p:nvPr/>
        </p:nvSpPr>
        <p:spPr>
          <a:xfrm>
            <a:off x="7742032" y="2756013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2019</a:t>
            </a:r>
          </a:p>
        </p:txBody>
      </p:sp>
      <p:pic>
        <p:nvPicPr>
          <p:cNvPr id="1026" name="Picture 2" descr="Depuis 2010, l'EPA Paris-Saclay aménage pour l'Etat le plateau de Saclay, comme ici le quartier du Moulon à Gif-sur-Yvette, avec l'université Paris-Saclay, CentraleSupélec ou encore l'ENS Paris-Saclay. EPA Paris-Saclay/Alticlic 2023">
            <a:extLst>
              <a:ext uri="{FF2B5EF4-FFF2-40B4-BE49-F238E27FC236}">
                <a16:creationId xmlns:a16="http://schemas.microsoft.com/office/drawing/2014/main" id="{8E26ACA9-3818-AEA4-9DE8-B1791A552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080" y="4722553"/>
            <a:ext cx="3348192" cy="209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A6AD606-E723-E692-3151-09D3176FB2E8}"/>
              </a:ext>
            </a:extLst>
          </p:cNvPr>
          <p:cNvSpPr txBox="1"/>
          <p:nvPr/>
        </p:nvSpPr>
        <p:spPr>
          <a:xfrm>
            <a:off x="7352868" y="4761324"/>
            <a:ext cx="11243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58461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SOLEIL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AAE284-0886-58C8-A212-3E0A337BFB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3B7513-E44B-F94D-3F8C-FE6FBC970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474" y="2708920"/>
            <a:ext cx="4521837" cy="3999487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C8C980B-E993-8B60-40C4-9E676573E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6552728" cy="5009534"/>
          </a:xfrm>
        </p:spPr>
        <p:txBody>
          <a:bodyPr/>
          <a:lstStyle/>
          <a:p>
            <a:r>
              <a:rPr lang="en-GB" sz="1800" dirty="0"/>
              <a:t>SOLEIL Synchrotron:</a:t>
            </a:r>
          </a:p>
          <a:p>
            <a:pPr lvl="1"/>
            <a:r>
              <a:rPr lang="en-GB" sz="1600" dirty="0"/>
              <a:t>3</a:t>
            </a:r>
            <a:r>
              <a:rPr lang="en-GB" sz="1600" baseline="30000" dirty="0"/>
              <a:t>rd</a:t>
            </a:r>
            <a:r>
              <a:rPr lang="en-GB" sz="1600" dirty="0"/>
              <a:t> gen. light source in operation since 2006</a:t>
            </a:r>
          </a:p>
          <a:p>
            <a:pPr lvl="1"/>
            <a:r>
              <a:rPr lang="en-GB" sz="1600" dirty="0"/>
              <a:t>29 beamlines</a:t>
            </a:r>
          </a:p>
          <a:p>
            <a:pPr lvl="1"/>
            <a:r>
              <a:rPr lang="en-GB" sz="1600" dirty="0"/>
              <a:t>4 modes of operation (uniform 500 mA, hybrid, 8 and 1 bunches)</a:t>
            </a:r>
          </a:p>
          <a:p>
            <a:pPr lvl="1"/>
            <a:r>
              <a:rPr lang="en-GB" sz="1600" dirty="0"/>
              <a:t>2023 operation: </a:t>
            </a:r>
          </a:p>
          <a:p>
            <a:pPr lvl="2"/>
            <a:r>
              <a:rPr lang="en-GB" sz="1400" dirty="0"/>
              <a:t>97.3% of beam availability </a:t>
            </a:r>
          </a:p>
          <a:p>
            <a:pPr lvl="2"/>
            <a:r>
              <a:rPr lang="en-GB" sz="1400" dirty="0"/>
              <a:t>146 h MTBF (best year).</a:t>
            </a:r>
          </a:p>
          <a:p>
            <a:pPr lvl="1"/>
            <a:r>
              <a:rPr lang="en-GB" sz="1600" dirty="0"/>
              <a:t>Recent construction and commissioning of a new cooling station:</a:t>
            </a:r>
          </a:p>
          <a:p>
            <a:pPr lvl="2"/>
            <a:r>
              <a:rPr lang="en-GB" sz="1400" dirty="0"/>
              <a:t>Chilled water production station</a:t>
            </a:r>
          </a:p>
          <a:p>
            <a:pPr lvl="2"/>
            <a:r>
              <a:rPr lang="en-GB" sz="1400" dirty="0"/>
              <a:t>Connection to accelerator and beamlines in January 2024.</a:t>
            </a:r>
          </a:p>
          <a:p>
            <a:pPr lvl="2"/>
            <a:r>
              <a:rPr lang="en-GB" sz="1400" dirty="0"/>
              <a:t>Drastic reduction of the operation and maintenance constraints identified with the old station.</a:t>
            </a:r>
          </a:p>
          <a:p>
            <a:pPr lvl="2"/>
            <a:r>
              <a:rPr lang="en-GB" sz="1400" dirty="0"/>
              <a:t>80% water savings</a:t>
            </a:r>
          </a:p>
          <a:p>
            <a:pPr lvl="2"/>
            <a:r>
              <a:rPr lang="en-GB" sz="1400" dirty="0"/>
              <a:t>2 MWh/year electricity savings</a:t>
            </a:r>
          </a:p>
          <a:p>
            <a:pPr lvl="2"/>
            <a:r>
              <a:rPr lang="en-GB" sz="1400" dirty="0"/>
              <a:t>Fatal heat to be reused for future Paris-</a:t>
            </a:r>
            <a:r>
              <a:rPr lang="en-GB" sz="1400" dirty="0" err="1"/>
              <a:t>Saclay</a:t>
            </a:r>
            <a:r>
              <a:rPr lang="en-GB" sz="1400" dirty="0"/>
              <a:t> swimming </a:t>
            </a:r>
            <a:r>
              <a:rPr lang="en-GB" sz="1400" dirty="0" err="1"/>
              <a:t>center</a:t>
            </a:r>
            <a:r>
              <a:rPr lang="en-GB" sz="1400" dirty="0"/>
              <a:t> heating and housings.</a:t>
            </a:r>
          </a:p>
          <a:p>
            <a:pPr lvl="2"/>
            <a:endParaRPr lang="en-GB" sz="1400" dirty="0"/>
          </a:p>
          <a:p>
            <a:pPr lvl="2"/>
            <a:endParaRPr lang="en-GB" sz="1400" dirty="0"/>
          </a:p>
          <a:p>
            <a:pPr marL="457200" lvl="1" indent="0">
              <a:buNone/>
            </a:pPr>
            <a:endParaRPr lang="en-GB" sz="1600" dirty="0"/>
          </a:p>
        </p:txBody>
      </p:sp>
      <p:pic>
        <p:nvPicPr>
          <p:cNvPr id="10" name="Image 9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02B775E7-7FDA-5361-3CDA-F388C9EF8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582" y="798930"/>
            <a:ext cx="4684074" cy="234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1865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SOLEIL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C8C980B-E993-8B60-40C4-9E676573E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2034" y="887666"/>
            <a:ext cx="4679870" cy="4197518"/>
          </a:xfrm>
        </p:spPr>
        <p:txBody>
          <a:bodyPr/>
          <a:lstStyle/>
          <a:p>
            <a:r>
              <a:rPr lang="en-GB" sz="1600" dirty="0"/>
              <a:t>SOLEIL II project:</a:t>
            </a:r>
          </a:p>
          <a:p>
            <a:pPr lvl="1"/>
            <a:r>
              <a:rPr lang="en-GB" sz="1400" b="1" dirty="0"/>
              <a:t>Approved </a:t>
            </a:r>
            <a:r>
              <a:rPr lang="en-GB" sz="1400" dirty="0"/>
              <a:t>in Dec. 2023, and fundings delivered for the 2 first years.</a:t>
            </a:r>
          </a:p>
          <a:p>
            <a:pPr lvl="1"/>
            <a:r>
              <a:rPr lang="en-GB" sz="1400" dirty="0"/>
              <a:t>~83 </a:t>
            </a:r>
            <a:r>
              <a:rPr lang="en-GB" sz="1400" dirty="0" err="1"/>
              <a:t>pm.rad</a:t>
            </a:r>
            <a:r>
              <a:rPr lang="en-GB" sz="1400" dirty="0"/>
              <a:t> emittance (~53 </a:t>
            </a:r>
            <a:r>
              <a:rPr lang="en-GB" sz="1400" dirty="0" err="1"/>
              <a:t>pm.rad</a:t>
            </a:r>
            <a:r>
              <a:rPr lang="en-GB" sz="1400" dirty="0"/>
              <a:t> round beam as ultimate goal)</a:t>
            </a:r>
          </a:p>
          <a:p>
            <a:pPr lvl="1"/>
            <a:r>
              <a:rPr lang="en-GB" sz="1400" dirty="0"/>
              <a:t>22 straight sections, 19 for IDs</a:t>
            </a:r>
          </a:p>
          <a:p>
            <a:pPr lvl="1"/>
            <a:r>
              <a:rPr lang="en-GB" sz="1400" dirty="0"/>
              <a:t>Large photon spectrum (far IR to hard X-rays)</a:t>
            </a:r>
          </a:p>
          <a:p>
            <a:pPr lvl="1"/>
            <a:r>
              <a:rPr lang="en-GB" sz="1400" dirty="0"/>
              <a:t>NEG coated very small vacuum chamber (12 mm)</a:t>
            </a:r>
          </a:p>
          <a:p>
            <a:pPr lvl="1"/>
            <a:r>
              <a:rPr lang="en-GB" sz="1400" dirty="0"/>
              <a:t>Extensive use of permanent magnets (all dipoles, RB and main QP)</a:t>
            </a:r>
          </a:p>
          <a:p>
            <a:pPr lvl="1"/>
            <a:r>
              <a:rPr lang="en-GB" sz="1400" dirty="0"/>
              <a:t>High performance Multipole Injection Kicker (MIK)</a:t>
            </a:r>
          </a:p>
          <a:p>
            <a:pPr lvl="1"/>
            <a:r>
              <a:rPr lang="en-GB" sz="1400" dirty="0"/>
              <a:t>LINAC upgrade and new low-emittance Booster</a:t>
            </a:r>
            <a:endParaRPr lang="en-GB" sz="1200" dirty="0"/>
          </a:p>
          <a:p>
            <a:pPr lvl="2"/>
            <a:endParaRPr lang="en-GB" sz="1200" dirty="0"/>
          </a:p>
          <a:p>
            <a:pPr marL="457200" lvl="1" indent="0">
              <a:buNone/>
            </a:pPr>
            <a:endParaRPr lang="en-GB" sz="1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4BEB8C4-8AE6-4D9A-8651-97236F284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361564" y="3284984"/>
            <a:ext cx="6700047" cy="15293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E5347AF-3AA2-D0C2-6A7C-A717A56D708C}"/>
              </a:ext>
            </a:extLst>
          </p:cNvPr>
          <p:cNvSpPr txBox="1"/>
          <p:nvPr/>
        </p:nvSpPr>
        <p:spPr>
          <a:xfrm>
            <a:off x="5724907" y="4858994"/>
            <a:ext cx="57704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Non-standard MBA lattice</a:t>
            </a:r>
            <a:r>
              <a:rPr kumimoji="0" lang="en-US" sz="1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12 x 7BA + 8 x 4BA / 2.75 GeV / 354 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kumimoji="0" lang="en-US" sz="1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500 mA.</a:t>
            </a:r>
          </a:p>
        </p:txBody>
      </p:sp>
      <p:pic>
        <p:nvPicPr>
          <p:cNvPr id="66" name="Image 65">
            <a:extLst>
              <a:ext uri="{FF2B5EF4-FFF2-40B4-BE49-F238E27FC236}">
                <a16:creationId xmlns:a16="http://schemas.microsoft.com/office/drawing/2014/main" id="{AC9BF06C-C125-1734-D513-BC56B5790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928" y="853489"/>
            <a:ext cx="3383148" cy="1787252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F1930953-4C49-74FC-80EE-356D99C1A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296" y="853488"/>
            <a:ext cx="3383148" cy="178342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1A5F9FF-4205-14BF-45C9-87FFBFC24841}"/>
              </a:ext>
            </a:extLst>
          </p:cNvPr>
          <p:cNvSpPr txBox="1"/>
          <p:nvPr/>
        </p:nvSpPr>
        <p:spPr>
          <a:xfrm>
            <a:off x="6960098" y="2695901"/>
            <a:ext cx="41764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Expected gain in coherence and brilliance with SOLEIL II</a:t>
            </a:r>
            <a:r>
              <a:rPr kumimoji="0" lang="en-US" sz="120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17E80ED-B615-81F7-1D9C-D511C17DA0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47" y="5845056"/>
            <a:ext cx="10838986" cy="94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50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DEELS Workshop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AAE284-0886-58C8-A212-3E0A337BFB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C8C980B-E993-8B60-40C4-9E676573E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6192688" cy="5067264"/>
          </a:xfrm>
        </p:spPr>
        <p:txBody>
          <a:bodyPr/>
          <a:lstStyle/>
          <a:p>
            <a:r>
              <a:rPr lang="en-GB" sz="2000" dirty="0"/>
              <a:t>11th DEELS workshop </a:t>
            </a:r>
          </a:p>
          <a:p>
            <a:pPr lvl="1"/>
            <a:r>
              <a:rPr lang="en-GB" sz="1800" dirty="0"/>
              <a:t>European annual meeting dedicated to diagnostics for light sources.</a:t>
            </a:r>
          </a:p>
          <a:p>
            <a:pPr lvl="2"/>
            <a:r>
              <a:rPr lang="en-GB" sz="1600" dirty="0"/>
              <a:t>Bring the diagnostics community together</a:t>
            </a:r>
          </a:p>
          <a:p>
            <a:pPr lvl="2"/>
            <a:r>
              <a:rPr lang="en-GB" sz="1600" dirty="0"/>
              <a:t>Enhance synergies between facilities</a:t>
            </a:r>
          </a:p>
          <a:p>
            <a:pPr lvl="2"/>
            <a:r>
              <a:rPr lang="en-GB" sz="1600" dirty="0"/>
              <a:t>Small format to stimulate discussions and share common problematics and solutions. </a:t>
            </a:r>
          </a:p>
          <a:p>
            <a:pPr lvl="1"/>
            <a:r>
              <a:rPr lang="en-GB" sz="1800" dirty="0"/>
              <a:t>28 participants from 11 institutes</a:t>
            </a:r>
          </a:p>
          <a:p>
            <a:pPr lvl="1"/>
            <a:r>
              <a:rPr lang="en-GB" sz="1800" dirty="0"/>
              <a:t>Very rich scientific program with 25 contributions:</a:t>
            </a:r>
          </a:p>
          <a:p>
            <a:pPr lvl="2"/>
            <a:r>
              <a:rPr lang="en-GB" sz="1600" dirty="0"/>
              <a:t>20 standard talks: 15 + 10 min.</a:t>
            </a:r>
          </a:p>
          <a:p>
            <a:pPr lvl="2"/>
            <a:r>
              <a:rPr lang="en-GB" sz="1600" dirty="0"/>
              <a:t>5 discussion triggers: 5 + 15 min.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DF01A5A5-4527-F117-E8C1-A60B991848A7}"/>
              </a:ext>
            </a:extLst>
          </p:cNvPr>
          <p:cNvSpPr txBox="1"/>
          <p:nvPr/>
        </p:nvSpPr>
        <p:spPr>
          <a:xfrm>
            <a:off x="7968208" y="1268760"/>
            <a:ext cx="388843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r-FR" b="0" i="0" strike="noStrike" dirty="0">
                <a:solidFill>
                  <a:schemeClr val="tx2"/>
                </a:solidFill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DEELS 2024: Synchrotron SOLEIL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strike="noStrike" dirty="0">
                <a:solidFill>
                  <a:schemeClr val="tx2"/>
                </a:solidFill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DEELS 2023</a:t>
            </a:r>
            <a:r>
              <a:rPr lang="fr-FR" b="0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 DESY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DEELS 2022 HZB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strike="noStrike" dirty="0">
                <a:solidFill>
                  <a:schemeClr val="tx2"/>
                </a:solidFill>
                <a:effectLst/>
                <a:latin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DEELS 2021  SESAME Virtual Event</a:t>
            </a:r>
            <a:endParaRPr lang="fr-FR" b="0" i="0" dirty="0">
              <a:solidFill>
                <a:schemeClr val="tx2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strike="noStrike" dirty="0">
                <a:solidFill>
                  <a:schemeClr val="tx2"/>
                </a:solidFill>
                <a:effectLst/>
                <a:latin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DEELS 2020 Elettra Virtual Event</a:t>
            </a:r>
            <a:endParaRPr lang="fr-FR" b="0" i="0" dirty="0">
              <a:solidFill>
                <a:schemeClr val="tx2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strike="noStrike" dirty="0">
                <a:solidFill>
                  <a:schemeClr val="tx2"/>
                </a:solidFill>
                <a:effectLst/>
                <a:latin typeface="Roboto" panose="020000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DELLS 2019 ESRF</a:t>
            </a:r>
            <a:endParaRPr lang="fr-FR" b="0" i="0" dirty="0">
              <a:solidFill>
                <a:schemeClr val="tx2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strike="noStrike" dirty="0">
                <a:solidFill>
                  <a:schemeClr val="tx2"/>
                </a:solidFill>
                <a:effectLst/>
                <a:latin typeface="Roboto" panose="020000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DEELS 2018 Diamond Light Source</a:t>
            </a:r>
            <a:endParaRPr lang="fr-FR" b="0" i="0" dirty="0">
              <a:solidFill>
                <a:schemeClr val="tx2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strike="noStrike" dirty="0">
                <a:solidFill>
                  <a:schemeClr val="tx2"/>
                </a:solidFill>
                <a:effectLst/>
                <a:latin typeface="Roboto" panose="020000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DEELS 2017 Synchrotron SOLEIL</a:t>
            </a:r>
            <a:endParaRPr lang="fr-FR" b="0" i="0" dirty="0">
              <a:solidFill>
                <a:schemeClr val="tx2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strike="noStrike" dirty="0">
                <a:solidFill>
                  <a:schemeClr val="tx2"/>
                </a:solidFill>
                <a:effectLst/>
                <a:latin typeface="Roboto" panose="02000000000000000000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DEELS 2016 </a:t>
            </a:r>
            <a:r>
              <a:rPr lang="fr-FR" b="0" i="0" strike="noStrike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DESY</a:t>
            </a:r>
            <a:endParaRPr lang="fr-FR" b="0" i="0" dirty="0">
              <a:solidFill>
                <a:schemeClr val="tx2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strike="noStrike" dirty="0">
                <a:solidFill>
                  <a:schemeClr val="tx2"/>
                </a:solidFill>
                <a:effectLst/>
                <a:latin typeface="Roboto" panose="020000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DEELS 2015 Alba</a:t>
            </a:r>
            <a:endParaRPr lang="fr-FR" b="0" i="0" dirty="0">
              <a:solidFill>
                <a:schemeClr val="tx2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b="0" i="0" strike="noStrike" dirty="0">
                <a:solidFill>
                  <a:schemeClr val="tx2"/>
                </a:solidFill>
                <a:effectLst/>
                <a:latin typeface="Roboto" panose="02000000000000000000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DEELS 2014 ESRF</a:t>
            </a:r>
            <a:endParaRPr lang="fr-FR" b="0" i="0" dirty="0">
              <a:solidFill>
                <a:schemeClr val="tx2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236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Scientific Program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AAE284-0886-58C8-A212-3E0A337BFB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7</a:t>
            </a:fld>
            <a:endParaRPr lang="fr-FR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6CF9233-1B54-F6FE-BDCE-EC0E01D6D9D5}"/>
              </a:ext>
            </a:extLst>
          </p:cNvPr>
          <p:cNvGrpSpPr/>
          <p:nvPr/>
        </p:nvGrpSpPr>
        <p:grpSpPr>
          <a:xfrm>
            <a:off x="1343472" y="574724"/>
            <a:ext cx="4608512" cy="6157275"/>
            <a:chOff x="3359696" y="706974"/>
            <a:chExt cx="3240360" cy="495427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45A0111-60D8-2DAA-D4C6-6E99B23B9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16703" y="706974"/>
              <a:ext cx="3183353" cy="3667235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E5D5D54-3A0F-00E5-09E4-9120AC8CD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1601"/>
            <a:stretch/>
          </p:blipFill>
          <p:spPr>
            <a:xfrm>
              <a:off x="3359696" y="4312333"/>
              <a:ext cx="3232896" cy="1348915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31B8CEE-C425-7006-1319-886A872B9003}"/>
              </a:ext>
            </a:extLst>
          </p:cNvPr>
          <p:cNvGrpSpPr/>
          <p:nvPr/>
        </p:nvGrpSpPr>
        <p:grpSpPr>
          <a:xfrm>
            <a:off x="5977482" y="574724"/>
            <a:ext cx="4222973" cy="5302548"/>
            <a:chOff x="5807968" y="571416"/>
            <a:chExt cx="4589706" cy="5855133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E06F5A8-FE22-34C0-7AC8-1EFC86962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25"/>
            <a:stretch/>
          </p:blipFill>
          <p:spPr>
            <a:xfrm>
              <a:off x="5807968" y="571416"/>
              <a:ext cx="4589706" cy="447366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77539BC-8CA8-4B89-93D4-0997AEC694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528"/>
            <a:stretch/>
          </p:blipFill>
          <p:spPr>
            <a:xfrm>
              <a:off x="5877069" y="5048431"/>
              <a:ext cx="4498832" cy="1378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9564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announcements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AAE284-0886-58C8-A212-3E0A337BFB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C8C980B-E993-8B60-40C4-9E676573E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1800" dirty="0"/>
              <a:t>WLAN:</a:t>
            </a:r>
          </a:p>
          <a:p>
            <a:pPr lvl="1"/>
            <a:r>
              <a:rPr lang="en-GB" sz="1600" dirty="0"/>
              <a:t>GUEST with ID and password given to you at the entrance</a:t>
            </a:r>
          </a:p>
          <a:p>
            <a:pPr lvl="1"/>
            <a:r>
              <a:rPr lang="en-GB" sz="1600" dirty="0" err="1"/>
              <a:t>eduroam</a:t>
            </a:r>
            <a:r>
              <a:rPr lang="en-GB" sz="1600" dirty="0"/>
              <a:t> </a:t>
            </a:r>
          </a:p>
          <a:p>
            <a:r>
              <a:rPr lang="en-GB" sz="1800" dirty="0"/>
              <a:t>Lunches:</a:t>
            </a:r>
          </a:p>
          <a:p>
            <a:pPr lvl="1"/>
            <a:r>
              <a:rPr lang="en-GB" sz="1600" dirty="0"/>
              <a:t>In SOLEIL canteen (inside or terrace)</a:t>
            </a:r>
          </a:p>
          <a:p>
            <a:r>
              <a:rPr lang="en-GB" sz="1800" dirty="0"/>
              <a:t>Coffee breaks: </a:t>
            </a:r>
          </a:p>
          <a:p>
            <a:pPr lvl="1"/>
            <a:r>
              <a:rPr lang="en-GB" sz="1600" dirty="0"/>
              <a:t>Downstair in the ‘cafeteria’ area</a:t>
            </a:r>
          </a:p>
          <a:p>
            <a:r>
              <a:rPr lang="en-GB" sz="1800" dirty="0"/>
              <a:t>Group photo:</a:t>
            </a:r>
          </a:p>
          <a:p>
            <a:pPr lvl="1"/>
            <a:r>
              <a:rPr lang="en-GB" sz="1600" dirty="0"/>
              <a:t>Tuesday, beginning of morning coffee break @ 11:00</a:t>
            </a:r>
          </a:p>
          <a:p>
            <a:pPr lvl="1"/>
            <a:r>
              <a:rPr lang="en-GB" sz="1600" dirty="0"/>
              <a:t>In front of the main building </a:t>
            </a:r>
          </a:p>
          <a:p>
            <a:endParaRPr lang="en-GB" sz="2200" dirty="0"/>
          </a:p>
          <a:p>
            <a:r>
              <a:rPr lang="en-GB" sz="2200" dirty="0"/>
              <a:t>Contacts</a:t>
            </a:r>
          </a:p>
          <a:p>
            <a:pPr lvl="1"/>
            <a:r>
              <a:rPr lang="en-GB" sz="1800" dirty="0"/>
              <a:t>Nicolas HUBERT: +33 7 86 73 71 61</a:t>
            </a:r>
          </a:p>
          <a:p>
            <a:pPr lvl="1"/>
            <a:r>
              <a:rPr lang="en-GB" sz="1800" dirty="0"/>
              <a:t>Deborah IORIO: +33 1 69 35 93 21</a:t>
            </a:r>
          </a:p>
        </p:txBody>
      </p:sp>
    </p:spTree>
    <p:extLst>
      <p:ext uri="{BB962C8B-B14F-4D97-AF65-F5344CB8AC3E}">
        <p14:creationId xmlns:p14="http://schemas.microsoft.com/office/powerpoint/2010/main" val="2544942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Visit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AAE284-0886-58C8-A212-3E0A337BFB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C8C980B-E993-8B60-40C4-9E676573E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1600" y="969565"/>
            <a:ext cx="5370385" cy="5067264"/>
          </a:xfrm>
        </p:spPr>
        <p:txBody>
          <a:bodyPr/>
          <a:lstStyle/>
          <a:p>
            <a:r>
              <a:rPr lang="en-GB" sz="2000" dirty="0"/>
              <a:t>SOLEIL tour today:</a:t>
            </a:r>
          </a:p>
          <a:p>
            <a:pPr lvl="1"/>
            <a:r>
              <a:rPr lang="en-GB" sz="1800" dirty="0"/>
              <a:t>3 groups</a:t>
            </a:r>
          </a:p>
          <a:p>
            <a:pPr lvl="1"/>
            <a:r>
              <a:rPr lang="en-GB" sz="1800" dirty="0"/>
              <a:t>Meeting point here in Libra room at </a:t>
            </a:r>
            <a:r>
              <a:rPr lang="en-GB" sz="1800" b="1" dirty="0">
                <a:solidFill>
                  <a:srgbClr val="FF0000"/>
                </a:solidFill>
              </a:rPr>
              <a:t>13:50</a:t>
            </a:r>
            <a:r>
              <a:rPr lang="en-GB" sz="1800" dirty="0"/>
              <a:t> for grouping (please don’t be late)</a:t>
            </a:r>
          </a:p>
          <a:p>
            <a:pPr lvl="1"/>
            <a:r>
              <a:rPr lang="en-GB" sz="1800" dirty="0"/>
              <a:t>Entrance in the tunnel is not allowed in case of pregnancy or for people with pacemaker or defibrillator implant. </a:t>
            </a:r>
          </a:p>
          <a:p>
            <a:pPr lvl="1"/>
            <a:r>
              <a:rPr lang="en-GB" sz="1800" dirty="0"/>
              <a:t>Content:</a:t>
            </a:r>
          </a:p>
          <a:p>
            <a:pPr lvl="2"/>
            <a:r>
              <a:rPr lang="en-GB" sz="1600" dirty="0"/>
              <a:t>Diagnostics hutch</a:t>
            </a:r>
          </a:p>
          <a:p>
            <a:pPr lvl="2"/>
            <a:r>
              <a:rPr lang="en-GB" sz="1600" dirty="0"/>
              <a:t>1 section of the tunnel</a:t>
            </a:r>
          </a:p>
          <a:p>
            <a:pPr lvl="2"/>
            <a:r>
              <a:rPr lang="en-GB" sz="1600" dirty="0"/>
              <a:t>RF room</a:t>
            </a:r>
          </a:p>
          <a:p>
            <a:pPr lvl="2"/>
            <a:r>
              <a:rPr lang="en-GB" sz="1600" dirty="0"/>
              <a:t>Control room</a:t>
            </a:r>
          </a:p>
          <a:p>
            <a:pPr lvl="2"/>
            <a:r>
              <a:rPr lang="en-GB" sz="1600" dirty="0"/>
              <a:t>Vacuum and magnets &amp; IDs labs</a:t>
            </a:r>
          </a:p>
          <a:p>
            <a:pPr lvl="2"/>
            <a:endParaRPr lang="en-GB" sz="16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9D9447-D241-0FBF-A375-A09C234C4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89" b="22499"/>
          <a:stretch/>
        </p:blipFill>
        <p:spPr>
          <a:xfrm>
            <a:off x="6240015" y="3464701"/>
            <a:ext cx="5616624" cy="956170"/>
          </a:xfrm>
          <a:prstGeom prst="rect">
            <a:avLst/>
          </a:prstGeom>
        </p:spPr>
      </p:pic>
      <p:pic>
        <p:nvPicPr>
          <p:cNvPr id="4" name="Image 3" descr="Une image contenant machine, ingénierie, intérieur&#10;&#10;Description générée automatiquement">
            <a:extLst>
              <a:ext uri="{FF2B5EF4-FFF2-40B4-BE49-F238E27FC236}">
                <a16:creationId xmlns:a16="http://schemas.microsoft.com/office/drawing/2014/main" id="{83403B98-3856-1ABA-475D-F21BB22F4F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619" y="798422"/>
            <a:ext cx="1024631" cy="93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4C2EFDA-28CE-9695-A719-24B9AA322835}"/>
              </a:ext>
            </a:extLst>
          </p:cNvPr>
          <p:cNvSpPr txBox="1"/>
          <p:nvPr/>
        </p:nvSpPr>
        <p:spPr>
          <a:xfrm>
            <a:off x="10327568" y="2277086"/>
            <a:ext cx="164917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Quadrupoles 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1- SOLEIL (electro-mag.)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2- Prototype SOLEIL II (permanent mag.)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5EEA0DC-2F80-0EAE-F29E-CA128F0A8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4843" y="890766"/>
            <a:ext cx="1014623" cy="126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121F258-08B3-E59B-3F7C-7549CC47D207}"/>
              </a:ext>
            </a:extLst>
          </p:cNvPr>
          <p:cNvSpPr txBox="1"/>
          <p:nvPr/>
        </p:nvSpPr>
        <p:spPr>
          <a:xfrm>
            <a:off x="8996412" y="1781276"/>
            <a:ext cx="8570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Notch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sextupole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prototype</a:t>
            </a:r>
          </a:p>
        </p:txBody>
      </p:sp>
      <p:pic>
        <p:nvPicPr>
          <p:cNvPr id="12" name="Image 11" descr="Une image contenant machine, Modèle réduit, intérieur&#10;&#10;Description générée automatiquement">
            <a:extLst>
              <a:ext uri="{FF2B5EF4-FFF2-40B4-BE49-F238E27FC236}">
                <a16:creationId xmlns:a16="http://schemas.microsoft.com/office/drawing/2014/main" id="{F88AB3A3-86DC-A529-94F7-E8E643E12E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0016" y="850540"/>
            <a:ext cx="1999049" cy="1698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22DD3FD-3E39-274C-0117-621AB8C5F53C}"/>
              </a:ext>
            </a:extLst>
          </p:cNvPr>
          <p:cNvSpPr txBox="1"/>
          <p:nvPr/>
        </p:nvSpPr>
        <p:spPr>
          <a:xfrm>
            <a:off x="6634034" y="2580495"/>
            <a:ext cx="12110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Girder prototype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DE7C157-D185-538A-2E0D-2C90D4E74D64}"/>
              </a:ext>
            </a:extLst>
          </p:cNvPr>
          <p:cNvSpPr txBox="1"/>
          <p:nvPr/>
        </p:nvSpPr>
        <p:spPr>
          <a:xfrm>
            <a:off x="6384032" y="4410609"/>
            <a:ext cx="43703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Bending magnet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CUCrZr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vacuum chamber prototype</a:t>
            </a:r>
          </a:p>
        </p:txBody>
      </p:sp>
      <p:pic>
        <p:nvPicPr>
          <p:cNvPr id="15" name="Image 14" descr="Une image contenant machine, intérieur, outil, acier&#10;&#10;Description générée automatiquement">
            <a:extLst>
              <a:ext uri="{FF2B5EF4-FFF2-40B4-BE49-F238E27FC236}">
                <a16:creationId xmlns:a16="http://schemas.microsoft.com/office/drawing/2014/main" id="{B70EDD8F-EE9B-C25A-EB12-4AD3DEA29E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1" r="11655" b="13740"/>
          <a:stretch/>
        </p:blipFill>
        <p:spPr>
          <a:xfrm>
            <a:off x="6326601" y="4770328"/>
            <a:ext cx="3036887" cy="150356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4A73C67-7172-1215-5B76-5275E1C3D094}"/>
              </a:ext>
            </a:extLst>
          </p:cNvPr>
          <p:cNvSpPr txBox="1"/>
          <p:nvPr/>
        </p:nvSpPr>
        <p:spPr>
          <a:xfrm>
            <a:off x="6852083" y="6299202"/>
            <a:ext cx="34341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Vacuum chamber to test the BPM button prototypes </a:t>
            </a:r>
          </a:p>
        </p:txBody>
      </p:sp>
      <p:pic>
        <p:nvPicPr>
          <p:cNvPr id="18" name="Image 17" descr="Une image contenant Quincaillerie, métal, mur, intérieur&#10;&#10;Description générée automatiquement">
            <a:extLst>
              <a:ext uri="{FF2B5EF4-FFF2-40B4-BE49-F238E27FC236}">
                <a16:creationId xmlns:a16="http://schemas.microsoft.com/office/drawing/2014/main" id="{229078BC-C40C-6448-4709-6586B6B0B3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6" t="26112" r="34143" b="54575"/>
          <a:stretch/>
        </p:blipFill>
        <p:spPr>
          <a:xfrm>
            <a:off x="9424934" y="4880363"/>
            <a:ext cx="943428" cy="132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36932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re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re - Fond foncé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apositive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apositive - Fond foncé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10203</TotalTime>
  <Words>811</Words>
  <Application>Microsoft Office PowerPoint</Application>
  <PresentationFormat>Grand écran</PresentationFormat>
  <Paragraphs>143</Paragraphs>
  <Slides>11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Arial</vt:lpstr>
      <vt:lpstr>Calibri</vt:lpstr>
      <vt:lpstr>Roboto</vt:lpstr>
      <vt:lpstr>Couverture</vt:lpstr>
      <vt:lpstr>Titre - Fond blanc</vt:lpstr>
      <vt:lpstr>Titre - Fond foncé</vt:lpstr>
      <vt:lpstr>Diapositive - Fond blanc</vt:lpstr>
      <vt:lpstr>Diapositive - Fond foncé</vt:lpstr>
      <vt:lpstr>DEELS 2024: Welcome and Introduction</vt:lpstr>
      <vt:lpstr>Where we are</vt:lpstr>
      <vt:lpstr>Where we are</vt:lpstr>
      <vt:lpstr>SOLEIL</vt:lpstr>
      <vt:lpstr>SOLEIL</vt:lpstr>
      <vt:lpstr>DEELS Workshop</vt:lpstr>
      <vt:lpstr>Scientific Program</vt:lpstr>
      <vt:lpstr>General announcements</vt:lpstr>
      <vt:lpstr>Visit</vt:lpstr>
      <vt:lpstr>Dinner</vt:lpstr>
      <vt:lpstr>Acknowledgement</vt:lpstr>
    </vt:vector>
  </TitlesOfParts>
  <Company>Synchrotron SOLEIL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YAO Stephanie</dc:creator>
  <cp:lastModifiedBy>HUBERT Nicolas</cp:lastModifiedBy>
  <cp:revision>288</cp:revision>
  <cp:lastPrinted>2018-10-16T09:18:49Z</cp:lastPrinted>
  <dcterms:created xsi:type="dcterms:W3CDTF">2016-11-25T17:34:53Z</dcterms:created>
  <dcterms:modified xsi:type="dcterms:W3CDTF">2024-06-09T20:53:47Z</dcterms:modified>
</cp:coreProperties>
</file>