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 id="2147483715" r:id="rId2"/>
  </p:sldMasterIdLst>
  <p:notesMasterIdLst>
    <p:notesMasterId r:id="rId121"/>
  </p:notesMasterIdLst>
  <p:handoutMasterIdLst>
    <p:handoutMasterId r:id="rId122"/>
  </p:handoutMasterIdLst>
  <p:sldIdLst>
    <p:sldId id="513" r:id="rId3"/>
    <p:sldId id="523" r:id="rId4"/>
    <p:sldId id="516" r:id="rId5"/>
    <p:sldId id="453" r:id="rId6"/>
    <p:sldId id="454" r:id="rId7"/>
    <p:sldId id="455" r:id="rId8"/>
    <p:sldId id="514" r:id="rId9"/>
    <p:sldId id="517" r:id="rId10"/>
    <p:sldId id="456" r:id="rId11"/>
    <p:sldId id="447" r:id="rId12"/>
    <p:sldId id="518" r:id="rId13"/>
    <p:sldId id="448" r:id="rId14"/>
    <p:sldId id="452" r:id="rId15"/>
    <p:sldId id="449" r:id="rId16"/>
    <p:sldId id="450" r:id="rId17"/>
    <p:sldId id="520" r:id="rId18"/>
    <p:sldId id="521" r:id="rId19"/>
    <p:sldId id="451" r:id="rId20"/>
    <p:sldId id="519" r:id="rId21"/>
    <p:sldId id="457" r:id="rId22"/>
    <p:sldId id="460" r:id="rId23"/>
    <p:sldId id="476" r:id="rId24"/>
    <p:sldId id="464" r:id="rId25"/>
    <p:sldId id="474" r:id="rId26"/>
    <p:sldId id="467" r:id="rId27"/>
    <p:sldId id="468" r:id="rId28"/>
    <p:sldId id="469" r:id="rId29"/>
    <p:sldId id="470" r:id="rId30"/>
    <p:sldId id="471" r:id="rId31"/>
    <p:sldId id="472" r:id="rId32"/>
    <p:sldId id="473" r:id="rId33"/>
    <p:sldId id="483" r:id="rId34"/>
    <p:sldId id="444" r:id="rId35"/>
    <p:sldId id="515" r:id="rId36"/>
    <p:sldId id="522" r:id="rId37"/>
    <p:sldId id="524" r:id="rId38"/>
    <p:sldId id="525" r:id="rId39"/>
    <p:sldId id="526" r:id="rId40"/>
    <p:sldId id="527" r:id="rId41"/>
    <p:sldId id="528" r:id="rId42"/>
    <p:sldId id="529" r:id="rId43"/>
    <p:sldId id="530" r:id="rId44"/>
    <p:sldId id="531" r:id="rId45"/>
    <p:sldId id="532" r:id="rId46"/>
    <p:sldId id="533" r:id="rId47"/>
    <p:sldId id="534" r:id="rId48"/>
    <p:sldId id="535" r:id="rId49"/>
    <p:sldId id="354" r:id="rId50"/>
    <p:sldId id="275" r:id="rId51"/>
    <p:sldId id="277" r:id="rId52"/>
    <p:sldId id="278" r:id="rId53"/>
    <p:sldId id="357" r:id="rId54"/>
    <p:sldId id="280" r:id="rId55"/>
    <p:sldId id="282" r:id="rId56"/>
    <p:sldId id="281" r:id="rId57"/>
    <p:sldId id="283" r:id="rId58"/>
    <p:sldId id="358" r:id="rId59"/>
    <p:sldId id="284" r:id="rId60"/>
    <p:sldId id="285" r:id="rId61"/>
    <p:sldId id="365" r:id="rId62"/>
    <p:sldId id="359" r:id="rId63"/>
    <p:sldId id="360" r:id="rId64"/>
    <p:sldId id="361" r:id="rId65"/>
    <p:sldId id="362" r:id="rId66"/>
    <p:sldId id="363" r:id="rId67"/>
    <p:sldId id="364" r:id="rId68"/>
    <p:sldId id="286" r:id="rId69"/>
    <p:sldId id="538" r:id="rId70"/>
    <p:sldId id="292" r:id="rId71"/>
    <p:sldId id="373" r:id="rId72"/>
    <p:sldId id="374" r:id="rId73"/>
    <p:sldId id="536" r:id="rId74"/>
    <p:sldId id="537" r:id="rId75"/>
    <p:sldId id="256" r:id="rId76"/>
    <p:sldId id="439" r:id="rId77"/>
    <p:sldId id="440" r:id="rId78"/>
    <p:sldId id="442" r:id="rId79"/>
    <p:sldId id="445" r:id="rId80"/>
    <p:sldId id="446" r:id="rId81"/>
    <p:sldId id="458" r:id="rId82"/>
    <p:sldId id="459" r:id="rId83"/>
    <p:sldId id="461" r:id="rId84"/>
    <p:sldId id="462" r:id="rId85"/>
    <p:sldId id="477" r:id="rId86"/>
    <p:sldId id="478" r:id="rId87"/>
    <p:sldId id="479" r:id="rId88"/>
    <p:sldId id="480" r:id="rId89"/>
    <p:sldId id="481" r:id="rId90"/>
    <p:sldId id="482" r:id="rId91"/>
    <p:sldId id="463" r:id="rId92"/>
    <p:sldId id="466" r:id="rId93"/>
    <p:sldId id="443" r:id="rId94"/>
    <p:sldId id="484" r:id="rId95"/>
    <p:sldId id="485" r:id="rId96"/>
    <p:sldId id="486" r:id="rId97"/>
    <p:sldId id="487" r:id="rId98"/>
    <p:sldId id="488" r:id="rId99"/>
    <p:sldId id="489" r:id="rId100"/>
    <p:sldId id="493" r:id="rId101"/>
    <p:sldId id="495" r:id="rId102"/>
    <p:sldId id="509" r:id="rId103"/>
    <p:sldId id="510" r:id="rId104"/>
    <p:sldId id="511" r:id="rId105"/>
    <p:sldId id="512" r:id="rId106"/>
    <p:sldId id="506" r:id="rId107"/>
    <p:sldId id="507" r:id="rId108"/>
    <p:sldId id="508" r:id="rId109"/>
    <p:sldId id="494" r:id="rId110"/>
    <p:sldId id="496" r:id="rId111"/>
    <p:sldId id="497" r:id="rId112"/>
    <p:sldId id="498" r:id="rId113"/>
    <p:sldId id="499" r:id="rId114"/>
    <p:sldId id="500" r:id="rId115"/>
    <p:sldId id="501" r:id="rId116"/>
    <p:sldId id="502" r:id="rId117"/>
    <p:sldId id="503" r:id="rId118"/>
    <p:sldId id="504" r:id="rId119"/>
    <p:sldId id="505" r:id="rId120"/>
  </p:sldIdLst>
  <p:sldSz cx="9144000" cy="5143500" type="screen16x9"/>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
          <p15:clr>
            <a:srgbClr val="A4A3A4"/>
          </p15:clr>
        </p15:guide>
        <p15:guide id="2" pos="3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156FF"/>
    <a:srgbClr val="0039AC"/>
    <a:srgbClr val="03125D"/>
    <a:srgbClr val="0000FF"/>
    <a:srgbClr val="FFC5C5"/>
    <a:srgbClr val="FFFFFF"/>
    <a:srgbClr val="D1D1FF"/>
    <a:srgbClr val="FFABAB"/>
    <a:srgbClr val="BDB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F4C38F-3C0F-4B16-B641-9918FA2CF78E}" v="436" dt="2025-02-28T16:24:31.39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65" autoAdjust="0"/>
    <p:restoredTop sz="83535" autoAdjust="0"/>
  </p:normalViewPr>
  <p:slideViewPr>
    <p:cSldViewPr>
      <p:cViewPr varScale="1">
        <p:scale>
          <a:sx n="140" d="100"/>
          <a:sy n="140" d="100"/>
        </p:scale>
        <p:origin x="426" y="102"/>
      </p:cViewPr>
      <p:guideLst>
        <p:guide orient="horz" pos="225"/>
        <p:guide pos="34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6" d="100"/>
          <a:sy n="86" d="100"/>
        </p:scale>
        <p:origin x="-3042"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fr-FR" sz="1200" b="0" i="0" u="none" strike="noStrike" kern="1200" baseline="0" dirty="0">
                <a:solidFill>
                  <a:srgbClr val="003A7D">
                    <a:lumMod val="95000"/>
                    <a:lumOff val="5000"/>
                  </a:srgbClr>
                </a:solidFill>
                <a:latin typeface="Arial Narrow" panose="020B0606020202030204" pitchFamily="34" charset="0"/>
                <a:ea typeface="+mn-ea"/>
                <a:cs typeface="+mn-cs"/>
              </a:defRPr>
            </a:pPr>
            <a:r>
              <a:rPr lang="fr-FR" sz="1200" b="0" i="0" u="none" strike="noStrike" kern="1200" baseline="0" noProof="0" dirty="0">
                <a:solidFill>
                  <a:srgbClr val="003A7D">
                    <a:lumMod val="95000"/>
                    <a:lumOff val="5000"/>
                  </a:srgbClr>
                </a:solidFill>
                <a:latin typeface="Arial Narrow" panose="020B0606020202030204" pitchFamily="34" charset="0"/>
                <a:ea typeface="+mn-ea"/>
                <a:cs typeface="+mn-cs"/>
              </a:rPr>
              <a:t>Exactitude relative des différentes définitions</a:t>
            </a:r>
          </a:p>
        </c:rich>
      </c:tx>
      <c:layout>
        <c:manualLayout>
          <c:xMode val="edge"/>
          <c:yMode val="edge"/>
          <c:x val="0.22287064475829216"/>
          <c:y val="4.7520937056587123E-2"/>
        </c:manualLayout>
      </c:layout>
      <c:overlay val="0"/>
    </c:title>
    <c:autoTitleDeleted val="0"/>
    <c:plotArea>
      <c:layout>
        <c:manualLayout>
          <c:layoutTarget val="inner"/>
          <c:xMode val="edge"/>
          <c:yMode val="edge"/>
          <c:x val="0.22332439252781436"/>
          <c:y val="0.16290301579212188"/>
          <c:w val="0.7156662298293387"/>
          <c:h val="0.63096768641624712"/>
        </c:manualLayout>
      </c:layout>
      <c:scatterChart>
        <c:scatterStyle val="lineMarker"/>
        <c:varyColors val="0"/>
        <c:ser>
          <c:idx val="0"/>
          <c:order val="0"/>
          <c:spPr>
            <a:ln>
              <a:solidFill>
                <a:srgbClr val="0000FF"/>
              </a:solidFill>
            </a:ln>
          </c:spPr>
          <c:marker>
            <c:spPr>
              <a:solidFill>
                <a:srgbClr val="0000FF"/>
              </a:solidFill>
            </c:spPr>
          </c:marker>
          <c:dLbls>
            <c:delete val="1"/>
          </c:dLbls>
          <c:xVal>
            <c:numRef>
              <c:f>Feuil1!$B$4:$B$10</c:f>
              <c:numCache>
                <c:formatCode>General</c:formatCode>
                <c:ptCount val="7"/>
                <c:pt idx="0">
                  <c:v>1795</c:v>
                </c:pt>
                <c:pt idx="1">
                  <c:v>1799</c:v>
                </c:pt>
                <c:pt idx="2">
                  <c:v>1889</c:v>
                </c:pt>
                <c:pt idx="3">
                  <c:v>1927</c:v>
                </c:pt>
                <c:pt idx="4">
                  <c:v>1960</c:v>
                </c:pt>
                <c:pt idx="5">
                  <c:v>1983</c:v>
                </c:pt>
                <c:pt idx="6">
                  <c:v>2010</c:v>
                </c:pt>
              </c:numCache>
            </c:numRef>
          </c:xVal>
          <c:yVal>
            <c:numRef>
              <c:f>Feuil1!$C$4:$C$10</c:f>
              <c:numCache>
                <c:formatCode>General</c:formatCode>
                <c:ptCount val="7"/>
                <c:pt idx="0">
                  <c:v>4</c:v>
                </c:pt>
                <c:pt idx="1">
                  <c:v>5</c:v>
                </c:pt>
                <c:pt idx="2">
                  <c:v>7</c:v>
                </c:pt>
                <c:pt idx="3">
                  <c:v>7.5</c:v>
                </c:pt>
                <c:pt idx="4">
                  <c:v>8</c:v>
                </c:pt>
                <c:pt idx="5">
                  <c:v>10</c:v>
                </c:pt>
                <c:pt idx="6">
                  <c:v>11</c:v>
                </c:pt>
              </c:numCache>
            </c:numRef>
          </c:yVal>
          <c:smooth val="0"/>
          <c:extLst>
            <c:ext xmlns:c16="http://schemas.microsoft.com/office/drawing/2014/chart" uri="{C3380CC4-5D6E-409C-BE32-E72D297353CC}">
              <c16:uniqueId val="{00000000-CE52-4431-B7FF-E8863929F79A}"/>
            </c:ext>
          </c:extLst>
        </c:ser>
        <c:dLbls>
          <c:showLegendKey val="0"/>
          <c:showVal val="1"/>
          <c:showCatName val="1"/>
          <c:showSerName val="0"/>
          <c:showPercent val="0"/>
          <c:showBubbleSize val="0"/>
        </c:dLbls>
        <c:axId val="137723264"/>
        <c:axId val="138676096"/>
      </c:scatterChart>
      <c:valAx>
        <c:axId val="137723264"/>
        <c:scaling>
          <c:orientation val="minMax"/>
          <c:max val="2010"/>
          <c:min val="1770"/>
        </c:scaling>
        <c:delete val="0"/>
        <c:axPos val="b"/>
        <c:title>
          <c:tx>
            <c:rich>
              <a:bodyPr/>
              <a:lstStyle/>
              <a:p>
                <a:pPr algn="ctr" rtl="0">
                  <a:defRPr lang="fr-FR" sz="1200" b="0" i="0" u="none" strike="noStrike" kern="1200" baseline="0" dirty="0">
                    <a:solidFill>
                      <a:srgbClr val="003A7D">
                        <a:lumMod val="95000"/>
                        <a:lumOff val="5000"/>
                      </a:srgbClr>
                    </a:solidFill>
                    <a:latin typeface="Arial Narrow" panose="020B0606020202030204" pitchFamily="34" charset="0"/>
                    <a:ea typeface="+mn-ea"/>
                    <a:cs typeface="+mn-cs"/>
                  </a:defRPr>
                </a:pPr>
                <a:r>
                  <a:rPr lang="fr-FR" sz="1200" b="0" i="0" u="none" strike="noStrike" kern="1200" baseline="0" noProof="0" dirty="0">
                    <a:solidFill>
                      <a:srgbClr val="003A7D">
                        <a:lumMod val="95000"/>
                        <a:lumOff val="5000"/>
                      </a:srgbClr>
                    </a:solidFill>
                    <a:latin typeface="Arial Narrow" panose="020B0606020202030204" pitchFamily="34" charset="0"/>
                    <a:ea typeface="+mn-ea"/>
                    <a:cs typeface="+mn-cs"/>
                  </a:rPr>
                  <a:t>Année</a:t>
                </a:r>
              </a:p>
            </c:rich>
          </c:tx>
          <c:layout>
            <c:manualLayout>
              <c:xMode val="edge"/>
              <c:yMode val="edge"/>
              <c:x val="0.5071021020340144"/>
              <c:y val="0.8977269692377543"/>
            </c:manualLayout>
          </c:layout>
          <c:overlay val="0"/>
        </c:title>
        <c:numFmt formatCode="General" sourceLinked="1"/>
        <c:majorTickMark val="out"/>
        <c:minorTickMark val="none"/>
        <c:tickLblPos val="nextTo"/>
        <c:txPr>
          <a:bodyPr/>
          <a:lstStyle/>
          <a:p>
            <a:pPr>
              <a:defRPr sz="1200">
                <a:latin typeface="Arial Narrow" panose="020B0606020202030204" pitchFamily="34" charset="0"/>
              </a:defRPr>
            </a:pPr>
            <a:endParaRPr lang="en-US"/>
          </a:p>
        </c:txPr>
        <c:crossAx val="138676096"/>
        <c:crosses val="autoZero"/>
        <c:crossBetween val="midCat"/>
        <c:majorUnit val="40"/>
      </c:valAx>
      <c:valAx>
        <c:axId val="138676096"/>
        <c:scaling>
          <c:orientation val="minMax"/>
          <c:max val="12"/>
          <c:min val="3"/>
        </c:scaling>
        <c:delete val="0"/>
        <c:axPos val="l"/>
        <c:majorGridlines/>
        <c:title>
          <c:tx>
            <c:rich>
              <a:bodyPr/>
              <a:lstStyle/>
              <a:p>
                <a:pPr>
                  <a:defRPr sz="1200" b="0">
                    <a:latin typeface="Arial Narrow" panose="020B0606020202030204" pitchFamily="34" charset="0"/>
                  </a:defRPr>
                </a:pPr>
                <a:r>
                  <a:rPr lang="fr-FR" sz="1200" b="0" noProof="0" dirty="0">
                    <a:latin typeface="Arial Narrow" panose="020B0606020202030204" pitchFamily="34" charset="0"/>
                  </a:rPr>
                  <a:t>Exactitude relative</a:t>
                </a:r>
                <a:r>
                  <a:rPr lang="fr-FR" sz="1200" b="0" baseline="0" noProof="0" dirty="0">
                    <a:latin typeface="Arial Narrow" panose="020B0606020202030204" pitchFamily="34" charset="0"/>
                  </a:rPr>
                  <a:t> </a:t>
                </a:r>
                <a:r>
                  <a:rPr lang="fr-FR" sz="1200" b="0" noProof="0" dirty="0">
                    <a:latin typeface="Arial Narrow" panose="020B0606020202030204" pitchFamily="34" charset="0"/>
                  </a:rPr>
                  <a:t>en 10</a:t>
                </a:r>
                <a:r>
                  <a:rPr lang="fr-FR" sz="1200" b="0" baseline="30000" noProof="0" dirty="0">
                    <a:latin typeface="Arial Narrow" panose="020B0606020202030204" pitchFamily="34" charset="0"/>
                  </a:rPr>
                  <a:t>-n</a:t>
                </a:r>
              </a:p>
            </c:rich>
          </c:tx>
          <c:layout>
            <c:manualLayout>
              <c:xMode val="edge"/>
              <c:yMode val="edge"/>
              <c:x val="8.0815283562597359E-2"/>
              <c:y val="0.1516315870637808"/>
            </c:manualLayout>
          </c:layout>
          <c:overlay val="0"/>
        </c:title>
        <c:numFmt formatCode="General" sourceLinked="1"/>
        <c:majorTickMark val="out"/>
        <c:minorTickMark val="none"/>
        <c:tickLblPos val="nextTo"/>
        <c:txPr>
          <a:bodyPr/>
          <a:lstStyle/>
          <a:p>
            <a:pPr>
              <a:defRPr sz="1200">
                <a:latin typeface="Arial Narrow" panose="020B0606020202030204" pitchFamily="34" charset="0"/>
              </a:defRPr>
            </a:pPr>
            <a:endParaRPr lang="en-US"/>
          </a:p>
        </c:txPr>
        <c:crossAx val="137723264"/>
        <c:crosses val="autoZero"/>
        <c:crossBetween val="midCat"/>
        <c:majorUnit val="1"/>
      </c:valAx>
    </c:plotArea>
    <c:plotVisOnly val="1"/>
    <c:dispBlanksAs val="gap"/>
    <c:showDLblsOverMax val="0"/>
  </c:chart>
  <c:txPr>
    <a:bodyPr/>
    <a:lstStyle/>
    <a:p>
      <a:pPr>
        <a:defRPr>
          <a:solidFill>
            <a:schemeClr val="tx2">
              <a:lumMod val="95000"/>
              <a:lumOff val="5000"/>
            </a:schemeClr>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FABDEF7-7FFA-48DB-AD85-BFD0380B72C0}" type="datetimeFigureOut">
              <a:rPr lang="fr-FR" smtClean="0"/>
              <a:t>04/03/2025</a:t>
            </a:fld>
            <a:endParaRPr lang="fr-FR"/>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63BB931D-10FE-42C5-9FC4-3189897EFC2F}" type="slidenum">
              <a:rPr lang="fr-FR" smtClean="0"/>
              <a:t>‹N°›</a:t>
            </a:fld>
            <a:endParaRPr lang="fr-FR"/>
          </a:p>
        </p:txBody>
      </p:sp>
    </p:spTree>
    <p:extLst>
      <p:ext uri="{BB962C8B-B14F-4D97-AF65-F5344CB8AC3E}">
        <p14:creationId xmlns:p14="http://schemas.microsoft.com/office/powerpoint/2010/main" val="25895244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C573487-AF40-468B-BFCA-A33EFCB37205}" type="datetimeFigureOut">
              <a:rPr lang="fr-FR" smtClean="0"/>
              <a:t>04/03/2025</a:t>
            </a:fld>
            <a:endParaRPr lang="fr-FR"/>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A4BD73C-2FA3-49B3-BF63-CC15839A1C37}" type="slidenum">
              <a:rPr lang="fr-FR" smtClean="0"/>
              <a:t>‹N°›</a:t>
            </a:fld>
            <a:endParaRPr lang="fr-FR"/>
          </a:p>
        </p:txBody>
      </p:sp>
    </p:spTree>
    <p:extLst>
      <p:ext uri="{BB962C8B-B14F-4D97-AF65-F5344CB8AC3E}">
        <p14:creationId xmlns:p14="http://schemas.microsoft.com/office/powerpoint/2010/main" val="2882924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 vais vous présenter une partie, au mieux que faire se peut des planches d’Alexandra </a:t>
            </a:r>
            <a:r>
              <a:rPr lang="fr-FR" dirty="0" err="1"/>
              <a:t>Delvallée</a:t>
            </a:r>
            <a:r>
              <a:rPr lang="fr-FR" dirty="0"/>
              <a:t> du LNE.</a:t>
            </a:r>
          </a:p>
          <a:p>
            <a:r>
              <a:rPr lang="fr-FR" dirty="0"/>
              <a:t>Le LNE est le Laboratoire National de métrologie et d’essais, et le centre du LNE qui s’occupe de la métrologie à l’échelle nanoscopique</a:t>
            </a:r>
          </a:p>
          <a:p>
            <a:r>
              <a:rPr lang="fr-FR" dirty="0"/>
              <a:t>Se trouve à Trappe, donc pas trop loin d’ici.</a:t>
            </a:r>
          </a:p>
        </p:txBody>
      </p:sp>
      <p:sp>
        <p:nvSpPr>
          <p:cNvPr id="4" name="Espace réservé du numéro de diapositive 3"/>
          <p:cNvSpPr>
            <a:spLocks noGrp="1"/>
          </p:cNvSpPr>
          <p:nvPr>
            <p:ph type="sldNum" sz="quarter" idx="5"/>
          </p:nvPr>
        </p:nvSpPr>
        <p:spPr/>
        <p:txBody>
          <a:bodyPr/>
          <a:lstStyle/>
          <a:p>
            <a:fld id="{6582F002-206D-4184-B39E-C7D93CBC5980}" type="slidenum">
              <a:rPr lang="fr-FR" smtClean="0"/>
              <a:t>1</a:t>
            </a:fld>
            <a:endParaRPr lang="fr-FR" dirty="0"/>
          </a:p>
        </p:txBody>
      </p:sp>
    </p:spTree>
    <p:extLst>
      <p:ext uri="{BB962C8B-B14F-4D97-AF65-F5344CB8AC3E}">
        <p14:creationId xmlns:p14="http://schemas.microsoft.com/office/powerpoint/2010/main" val="1100006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-&gt; Correction</a:t>
            </a:r>
          </a:p>
        </p:txBody>
      </p:sp>
      <p:sp>
        <p:nvSpPr>
          <p:cNvPr id="4" name="Espace réservé du numéro de diapositive 3"/>
          <p:cNvSpPr>
            <a:spLocks noGrp="1"/>
          </p:cNvSpPr>
          <p:nvPr>
            <p:ph type="sldNum" sz="quarter" idx="5"/>
          </p:nvPr>
        </p:nvSpPr>
        <p:spPr/>
        <p:txBody>
          <a:bodyPr/>
          <a:lstStyle/>
          <a:p>
            <a:fld id="{EA4BD73C-2FA3-49B3-BF63-CC15839A1C37}" type="slidenum">
              <a:rPr lang="fr-FR" smtClean="0"/>
              <a:t>17</a:t>
            </a:fld>
            <a:endParaRPr lang="fr-FR"/>
          </a:p>
        </p:txBody>
      </p:sp>
    </p:spTree>
    <p:extLst>
      <p:ext uri="{BB962C8B-B14F-4D97-AF65-F5344CB8AC3E}">
        <p14:creationId xmlns:p14="http://schemas.microsoft.com/office/powerpoint/2010/main" val="2735459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Je vais vous présenter une partie, au mieux que faire se peut des planches d’Alexandra </a:t>
            </a:r>
            <a:r>
              <a:rPr lang="fr-FR" dirty="0" err="1"/>
              <a:t>Delvalée</a:t>
            </a:r>
            <a:r>
              <a:rPr lang="fr-FR" dirty="0"/>
              <a:t> du LNE.</a:t>
            </a:r>
          </a:p>
          <a:p>
            <a:r>
              <a:rPr lang="fr-FR" dirty="0"/>
              <a:t>Le LNE est le Laboratoire National de métrologie et d’essais, et le centre du LNE qui s’occupe de la métrologie à l’échelle nanoscopique</a:t>
            </a:r>
          </a:p>
          <a:p>
            <a:r>
              <a:rPr lang="fr-FR" dirty="0"/>
              <a:t>Se trouve à Trappe, donc pas trop loin d’ici.</a:t>
            </a:r>
          </a:p>
        </p:txBody>
      </p:sp>
      <p:sp>
        <p:nvSpPr>
          <p:cNvPr id="4" name="Slide Number Placeholder 3"/>
          <p:cNvSpPr>
            <a:spLocks noGrp="1"/>
          </p:cNvSpPr>
          <p:nvPr>
            <p:ph type="sldNum" sz="quarter" idx="5"/>
          </p:nvPr>
        </p:nvSpPr>
        <p:spPr/>
        <p:txBody>
          <a:bodyPr/>
          <a:lstStyle/>
          <a:p>
            <a:fld id="{EA4BD73C-2FA3-49B3-BF63-CC15839A1C37}" type="slidenum">
              <a:rPr lang="fr-FR" smtClean="0"/>
              <a:t>35</a:t>
            </a:fld>
            <a:endParaRPr lang="fr-FR"/>
          </a:p>
        </p:txBody>
      </p:sp>
    </p:spTree>
    <p:extLst>
      <p:ext uri="{BB962C8B-B14F-4D97-AF65-F5344CB8AC3E}">
        <p14:creationId xmlns:p14="http://schemas.microsoft.com/office/powerpoint/2010/main" val="444474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première question que l’on se pose quand on va évaluer une topographie et surtout une topographie de nanomatériaux, c est quelle définition physique / mathématique d’une surface et quels seraient les paramètres qui seraient judicieux à évaluer pour décrire cette surface. </a:t>
            </a:r>
          </a:p>
          <a:p>
            <a:r>
              <a:rPr lang="fr-FR" dirty="0"/>
              <a:t>Pour décrire sa forme, sa fonction et sa conformité aux fonctions que l’on veut </a:t>
            </a:r>
            <a:r>
              <a:rPr lang="fr-FR" dirty="0" err="1"/>
              <a:t>qu</a:t>
            </a:r>
            <a:r>
              <a:rPr lang="fr-FR" dirty="0"/>
              <a:t> elle exerce.</a:t>
            </a:r>
          </a:p>
        </p:txBody>
      </p:sp>
      <p:sp>
        <p:nvSpPr>
          <p:cNvPr id="4" name="Slide Number Placeholder 3"/>
          <p:cNvSpPr>
            <a:spLocks noGrp="1"/>
          </p:cNvSpPr>
          <p:nvPr>
            <p:ph type="sldNum" sz="quarter" idx="5"/>
          </p:nvPr>
        </p:nvSpPr>
        <p:spPr/>
        <p:txBody>
          <a:bodyPr/>
          <a:lstStyle/>
          <a:p>
            <a:fld id="{EA4BD73C-2FA3-49B3-BF63-CC15839A1C37}" type="slidenum">
              <a:rPr lang="fr-FR" smtClean="0"/>
              <a:t>36</a:t>
            </a:fld>
            <a:endParaRPr lang="fr-FR"/>
          </a:p>
        </p:txBody>
      </p:sp>
    </p:spTree>
    <p:extLst>
      <p:ext uri="{BB962C8B-B14F-4D97-AF65-F5344CB8AC3E}">
        <p14:creationId xmlns:p14="http://schemas.microsoft.com/office/powerpoint/2010/main" val="2524601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Parmi les nombreuses façons de décrire une surface on peut citer l’analyse dimensionnelle , tout simplement si l’objet a la bonne épaisseur, le bon état de surface, si il est </a:t>
            </a:r>
            <a:r>
              <a:rPr lang="fr-FR" dirty="0" err="1"/>
              <a:t>rugeux</a:t>
            </a:r>
            <a:r>
              <a:rPr lang="fr-FR" dirty="0"/>
              <a:t>, lisse, et ceci à quelle échelle ? Un objet qui semble lisse à l’œil va probablement apparaitre très </a:t>
            </a:r>
            <a:r>
              <a:rPr lang="fr-FR" dirty="0" err="1"/>
              <a:t>valloné</a:t>
            </a:r>
            <a:r>
              <a:rPr lang="fr-FR" dirty="0"/>
              <a:t> si on zoom dessus fortement. </a:t>
            </a:r>
          </a:p>
          <a:p>
            <a:r>
              <a:rPr lang="fr-FR" dirty="0"/>
              <a:t>Au final il s’agit de bien </a:t>
            </a:r>
            <a:r>
              <a:rPr lang="fr-FR" dirty="0" err="1"/>
              <a:t>dérire</a:t>
            </a:r>
            <a:r>
              <a:rPr lang="fr-FR" dirty="0"/>
              <a:t> la géométrie locale de l’objet que ce soit de façon directe par sa forme comme des hauteurs de palier ou de façon statistique pour évaluer une rugosité de surface.</a:t>
            </a:r>
          </a:p>
          <a:p>
            <a:r>
              <a:rPr lang="fr-FR" dirty="0"/>
              <a:t>La question devient rapidement complexe lorsque les objets considérés deviennent nanoscopiques. Et dans le cas du </a:t>
            </a:r>
            <a:r>
              <a:rPr lang="fr-FR" dirty="0" err="1"/>
              <a:t>lmo</a:t>
            </a:r>
            <a:r>
              <a:rPr lang="fr-FR" dirty="0"/>
              <a:t> même si les objets restent macroscopiques, les défauts que l’on veut identifier eux vont </a:t>
            </a:r>
            <a:r>
              <a:rPr lang="fr-FR" dirty="0" err="1"/>
              <a:t>tendrent</a:t>
            </a:r>
            <a:r>
              <a:rPr lang="fr-FR" dirty="0"/>
              <a:t> à se rapetissir dans ces mêmes ordres d’échelle !</a:t>
            </a:r>
          </a:p>
        </p:txBody>
      </p:sp>
      <p:sp>
        <p:nvSpPr>
          <p:cNvPr id="4" name="Slide Number Placeholder 3"/>
          <p:cNvSpPr>
            <a:spLocks noGrp="1"/>
          </p:cNvSpPr>
          <p:nvPr>
            <p:ph type="sldNum" sz="quarter" idx="5"/>
          </p:nvPr>
        </p:nvSpPr>
        <p:spPr/>
        <p:txBody>
          <a:bodyPr/>
          <a:lstStyle/>
          <a:p>
            <a:fld id="{EA4BD73C-2FA3-49B3-BF63-CC15839A1C37}" type="slidenum">
              <a:rPr lang="fr-FR" smtClean="0"/>
              <a:t>37</a:t>
            </a:fld>
            <a:endParaRPr lang="fr-FR"/>
          </a:p>
        </p:txBody>
      </p:sp>
    </p:spTree>
    <p:extLst>
      <p:ext uri="{BB962C8B-B14F-4D97-AF65-F5344CB8AC3E}">
        <p14:creationId xmlns:p14="http://schemas.microsoft.com/office/powerpoint/2010/main" val="3495983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On va commencer par donner rapidement un </a:t>
            </a:r>
            <a:r>
              <a:rPr lang="fr-FR" dirty="0" err="1"/>
              <a:t>example</a:t>
            </a:r>
            <a:r>
              <a:rPr lang="fr-FR" dirty="0"/>
              <a:t> sur une structure fort à propos ici, celle du dépôt NEG utilisé dans les chambres à vide, on observe ici des images au Microscope Électronique à Balayage. Et on peut voir la structure en « choux fleur » de la surface, on peut voir chaque petite sphère du dépôt mais on pourrai tout aussi bien en profiter pour calculer par exemple la taille moyenne de ces sphères, et l’était « perçu » de la surface si on accumule un peu de données en </a:t>
            </a:r>
            <a:r>
              <a:rPr lang="fr-FR" dirty="0" err="1"/>
              <a:t>balyant</a:t>
            </a:r>
            <a:r>
              <a:rPr lang="fr-FR" dirty="0"/>
              <a:t> la surface.</a:t>
            </a:r>
          </a:p>
          <a:p>
            <a:r>
              <a:rPr lang="fr-FR" dirty="0"/>
              <a:t>De l autre coté on a une zone où le dépôt a été retiré et où on va naturellement s’intéresser à la hauteur du dépôt et sa structure en profondeur. </a:t>
            </a:r>
          </a:p>
          <a:p>
            <a:r>
              <a:rPr lang="fr-FR" dirty="0"/>
              <a:t>( différents instruments de mesures sont plus ou moins bien adaptés à nous donner ces informations dimensionnelles )</a:t>
            </a:r>
          </a:p>
        </p:txBody>
      </p:sp>
      <p:sp>
        <p:nvSpPr>
          <p:cNvPr id="4" name="Slide Number Placeholder 3"/>
          <p:cNvSpPr>
            <a:spLocks noGrp="1"/>
          </p:cNvSpPr>
          <p:nvPr>
            <p:ph type="sldNum" sz="quarter" idx="5"/>
          </p:nvPr>
        </p:nvSpPr>
        <p:spPr/>
        <p:txBody>
          <a:bodyPr/>
          <a:lstStyle/>
          <a:p>
            <a:fld id="{EA4BD73C-2FA3-49B3-BF63-CC15839A1C37}" type="slidenum">
              <a:rPr lang="fr-FR" smtClean="0"/>
              <a:t>38</a:t>
            </a:fld>
            <a:endParaRPr lang="fr-FR"/>
          </a:p>
        </p:txBody>
      </p:sp>
    </p:spTree>
    <p:extLst>
      <p:ext uri="{BB962C8B-B14F-4D97-AF65-F5344CB8AC3E}">
        <p14:creationId xmlns:p14="http://schemas.microsoft.com/office/powerpoint/2010/main" val="4285542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Pour ce qui est de la métrologie , on dispose d’un large panel de normes qui décrivent les bons procédés pour faire les acquisitions des surfaces et comment traiter les données afin d’extraire de façon répétable et juste les mêmes informations aussi bien que faire se peut. </a:t>
            </a:r>
          </a:p>
          <a:p>
            <a:r>
              <a:rPr lang="fr-FR" dirty="0"/>
              <a:t>Entre autres ( et très nombreux autres ), on a la norme sur les étalons et la mesure de profil ISO 5436 </a:t>
            </a:r>
          </a:p>
          <a:p>
            <a:r>
              <a:rPr lang="fr-FR" dirty="0"/>
              <a:t>Et la norme 11952 ( faisant partie intégrante de l’accréditation du LMO en passant )  qui décrit les bons procédés d’utilisation des microscopes à sonde de scan ( SPM ) dont l’AFM fait partie.</a:t>
            </a:r>
          </a:p>
          <a:p>
            <a:endParaRPr lang="fr-FR" dirty="0"/>
          </a:p>
        </p:txBody>
      </p:sp>
      <p:sp>
        <p:nvSpPr>
          <p:cNvPr id="4" name="Espace réservé du numéro de diapositive 3"/>
          <p:cNvSpPr>
            <a:spLocks noGrp="1"/>
          </p:cNvSpPr>
          <p:nvPr>
            <p:ph type="sldNum" sz="quarter" idx="10"/>
          </p:nvPr>
        </p:nvSpPr>
        <p:spPr/>
        <p:txBody>
          <a:bodyPr/>
          <a:lstStyle/>
          <a:p>
            <a:fld id="{EA4BD73C-2FA3-49B3-BF63-CC15839A1C37}" type="slidenum">
              <a:rPr lang="fr-FR" smtClean="0"/>
              <a:t>39</a:t>
            </a:fld>
            <a:endParaRPr lang="fr-FR"/>
          </a:p>
        </p:txBody>
      </p:sp>
    </p:spTree>
    <p:extLst>
      <p:ext uri="{BB962C8B-B14F-4D97-AF65-F5344CB8AC3E}">
        <p14:creationId xmlns:p14="http://schemas.microsoft.com/office/powerpoint/2010/main" val="2726107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Si on regarde en détail la 5436 elle va permettre de décrire les étalons nécessaires à qualifier un AFM, avec sa pointe et son système de parcours de surface ainsi que les résultats qu’il est amené à donner. ( et David a déjà insisté sur la fonction et l’importance des étalons dans ce domaine )</a:t>
            </a:r>
          </a:p>
          <a:p>
            <a:endParaRPr lang="fr-FR" dirty="0"/>
          </a:p>
        </p:txBody>
      </p:sp>
      <p:sp>
        <p:nvSpPr>
          <p:cNvPr id="4" name="Slide Number Placeholder 3"/>
          <p:cNvSpPr>
            <a:spLocks noGrp="1"/>
          </p:cNvSpPr>
          <p:nvPr>
            <p:ph type="sldNum" sz="quarter" idx="5"/>
          </p:nvPr>
        </p:nvSpPr>
        <p:spPr/>
        <p:txBody>
          <a:bodyPr/>
          <a:lstStyle/>
          <a:p>
            <a:fld id="{EA4BD73C-2FA3-49B3-BF63-CC15839A1C37}" type="slidenum">
              <a:rPr lang="fr-FR" smtClean="0"/>
              <a:t>40</a:t>
            </a:fld>
            <a:endParaRPr lang="fr-FR"/>
          </a:p>
        </p:txBody>
      </p:sp>
    </p:spTree>
    <p:extLst>
      <p:ext uri="{BB962C8B-B14F-4D97-AF65-F5344CB8AC3E}">
        <p14:creationId xmlns:p14="http://schemas.microsoft.com/office/powerpoint/2010/main" val="2867485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11952 décrit les calibrations nécessaire sur un AFM, ainsi que la façon de faire l’analyse des données pour donner par exemple la hauteur d’une série de créneaux ( i.e. réseaux </a:t>
            </a:r>
            <a:r>
              <a:rPr lang="fr-FR" dirty="0" err="1"/>
              <a:t>lamélaires</a:t>
            </a:r>
            <a:r>
              <a:rPr lang="fr-FR" dirty="0"/>
              <a:t> type synchrotron )</a:t>
            </a:r>
          </a:p>
          <a:p>
            <a:endParaRPr lang="fr-FR" dirty="0"/>
          </a:p>
        </p:txBody>
      </p:sp>
      <p:sp>
        <p:nvSpPr>
          <p:cNvPr id="4" name="Slide Number Placeholder 3"/>
          <p:cNvSpPr>
            <a:spLocks noGrp="1"/>
          </p:cNvSpPr>
          <p:nvPr>
            <p:ph type="sldNum" sz="quarter" idx="5"/>
          </p:nvPr>
        </p:nvSpPr>
        <p:spPr/>
        <p:txBody>
          <a:bodyPr/>
          <a:lstStyle/>
          <a:p>
            <a:fld id="{EA4BD73C-2FA3-49B3-BF63-CC15839A1C37}" type="slidenum">
              <a:rPr lang="fr-FR" smtClean="0"/>
              <a:t>41</a:t>
            </a:fld>
            <a:endParaRPr lang="fr-FR"/>
          </a:p>
        </p:txBody>
      </p:sp>
    </p:spTree>
    <p:extLst>
      <p:ext uri="{BB962C8B-B14F-4D97-AF65-F5344CB8AC3E}">
        <p14:creationId xmlns:p14="http://schemas.microsoft.com/office/powerpoint/2010/main" val="4059670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On peut voir ici quelques surfaces typiques où on va vouloir regarder la rugosité, la taille d’une hauteur de marche, la régularité de ce genre de marches sur un échantillon structuré</a:t>
            </a:r>
          </a:p>
          <a:p>
            <a:r>
              <a:rPr lang="fr-FR" dirty="0"/>
              <a:t>La problématique apparait cependant que ces 2 normes ne couvrent pas la rugosité en soit. Et on va devoir se tourner vers une autre normes : </a:t>
            </a:r>
          </a:p>
          <a:p>
            <a:r>
              <a:rPr lang="fr-FR" dirty="0"/>
              <a:t> étalonnage Z vs XY </a:t>
            </a:r>
            <a:r>
              <a:rPr lang="fr-FR" dirty="0" err="1"/>
              <a:t>syr</a:t>
            </a:r>
            <a:r>
              <a:rPr lang="fr-FR" dirty="0"/>
              <a:t> l image 3 et 4 ( </a:t>
            </a:r>
            <a:r>
              <a:rPr lang="fr-FR" dirty="0" err="1"/>
              <a:t>reseau</a:t>
            </a:r>
            <a:r>
              <a:rPr lang="fr-FR" dirty="0"/>
              <a:t> et pyramide )</a:t>
            </a:r>
          </a:p>
        </p:txBody>
      </p:sp>
      <p:sp>
        <p:nvSpPr>
          <p:cNvPr id="4" name="Slide Number Placeholder 3"/>
          <p:cNvSpPr>
            <a:spLocks noGrp="1"/>
          </p:cNvSpPr>
          <p:nvPr>
            <p:ph type="sldNum" sz="quarter" idx="5"/>
          </p:nvPr>
        </p:nvSpPr>
        <p:spPr/>
        <p:txBody>
          <a:bodyPr/>
          <a:lstStyle/>
          <a:p>
            <a:fld id="{EA4BD73C-2FA3-49B3-BF63-CC15839A1C37}" type="slidenum">
              <a:rPr lang="fr-FR" smtClean="0"/>
              <a:t>42</a:t>
            </a:fld>
            <a:endParaRPr lang="fr-FR"/>
          </a:p>
        </p:txBody>
      </p:sp>
    </p:spTree>
    <p:extLst>
      <p:ext uri="{BB962C8B-B14F-4D97-AF65-F5344CB8AC3E}">
        <p14:creationId xmlns:p14="http://schemas.microsoft.com/office/powerpoint/2010/main" val="4248670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19606 qui est en fait issue des analyses de </a:t>
            </a:r>
            <a:r>
              <a:rPr lang="fr-FR" dirty="0" err="1"/>
              <a:t>ceramique</a:t>
            </a:r>
            <a:r>
              <a:rPr lang="fr-FR" dirty="0"/>
              <a:t> et spécifiée pour l’AFM</a:t>
            </a:r>
          </a:p>
          <a:p>
            <a:r>
              <a:rPr lang="fr-FR" dirty="0"/>
              <a:t>Elle va définir les mesurandes utilisés ainsi que comme précédemment les modes opératoires pour l’acquisition</a:t>
            </a:r>
          </a:p>
        </p:txBody>
      </p:sp>
      <p:sp>
        <p:nvSpPr>
          <p:cNvPr id="4" name="Espace réservé du numéro de diapositive 3"/>
          <p:cNvSpPr>
            <a:spLocks noGrp="1"/>
          </p:cNvSpPr>
          <p:nvPr>
            <p:ph type="sldNum" sz="quarter" idx="10"/>
          </p:nvPr>
        </p:nvSpPr>
        <p:spPr/>
        <p:txBody>
          <a:bodyPr/>
          <a:lstStyle/>
          <a:p>
            <a:fld id="{EA4BD73C-2FA3-49B3-BF63-CC15839A1C37}" type="slidenum">
              <a:rPr lang="fr-FR" smtClean="0"/>
              <a:t>43</a:t>
            </a:fld>
            <a:endParaRPr lang="fr-FR"/>
          </a:p>
        </p:txBody>
      </p:sp>
    </p:spTree>
    <p:extLst>
      <p:ext uri="{BB962C8B-B14F-4D97-AF65-F5344CB8AC3E}">
        <p14:creationId xmlns:p14="http://schemas.microsoft.com/office/powerpoint/2010/main" val="3170016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 particulier le travail d’Alexandra se déroule sur la plateforme CARMEN qui regroupe les instrumentations pour la métrologie des nanomatériaux. Et entre autres, l’appareil qui va nous intéresser aujourd’hui qui le microscope à force atomique, ou AFM . Que je vais essayer de couvrir en détails au mieux de mes compétences. Mais je n’hésiterai pas à faire suivre les questions à Alexandra si c’est trop pointu :P</a:t>
            </a:r>
          </a:p>
        </p:txBody>
      </p:sp>
      <p:sp>
        <p:nvSpPr>
          <p:cNvPr id="4" name="Slide Number Placeholder 3"/>
          <p:cNvSpPr>
            <a:spLocks noGrp="1"/>
          </p:cNvSpPr>
          <p:nvPr>
            <p:ph type="sldNum" sz="quarter" idx="5"/>
          </p:nvPr>
        </p:nvSpPr>
        <p:spPr/>
        <p:txBody>
          <a:bodyPr/>
          <a:lstStyle/>
          <a:p>
            <a:fld id="{EA4BD73C-2FA3-49B3-BF63-CC15839A1C37}" type="slidenum">
              <a:rPr lang="fr-FR" smtClean="0"/>
              <a:t>2</a:t>
            </a:fld>
            <a:endParaRPr lang="fr-FR"/>
          </a:p>
        </p:txBody>
      </p:sp>
    </p:spTree>
    <p:extLst>
      <p:ext uri="{BB962C8B-B14F-4D97-AF65-F5344CB8AC3E}">
        <p14:creationId xmlns:p14="http://schemas.microsoft.com/office/powerpoint/2010/main" val="1896051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Et du coup on va pouvoir retrouver ici les mesurandes que l’on a l habitude de voir en </a:t>
            </a:r>
            <a:r>
              <a:rPr lang="fr-FR" dirty="0" err="1"/>
              <a:t>métalographie</a:t>
            </a:r>
            <a:r>
              <a:rPr lang="fr-FR" dirty="0"/>
              <a:t>, Qui nous permettent d’évaluer statistiquement la surface sous test par l’écart type , l’écart en valeur absolue à la moyenne, le pic to </a:t>
            </a:r>
            <a:r>
              <a:rPr lang="fr-FR" dirty="0" err="1"/>
              <a:t>valley</a:t>
            </a:r>
            <a:r>
              <a:rPr lang="fr-FR" dirty="0"/>
              <a:t> ainsi que des analyses comme la </a:t>
            </a:r>
            <a:r>
              <a:rPr lang="fr-FR" dirty="0" err="1"/>
              <a:t>vallé</a:t>
            </a:r>
            <a:r>
              <a:rPr lang="fr-FR" dirty="0"/>
              <a:t> la plus profonde et le pic le plus haut. Rajouter ou enlever de la matière étant souvent très différent comme procédé.</a:t>
            </a:r>
          </a:p>
        </p:txBody>
      </p:sp>
      <p:sp>
        <p:nvSpPr>
          <p:cNvPr id="4" name="Espace réservé du numéro de diapositive 3"/>
          <p:cNvSpPr>
            <a:spLocks noGrp="1"/>
          </p:cNvSpPr>
          <p:nvPr>
            <p:ph type="sldNum" sz="quarter" idx="10"/>
          </p:nvPr>
        </p:nvSpPr>
        <p:spPr/>
        <p:txBody>
          <a:bodyPr/>
          <a:lstStyle/>
          <a:p>
            <a:fld id="{EA4BD73C-2FA3-49B3-BF63-CC15839A1C37}" type="slidenum">
              <a:rPr lang="fr-FR" smtClean="0"/>
              <a:t>44</a:t>
            </a:fld>
            <a:endParaRPr lang="fr-FR"/>
          </a:p>
        </p:txBody>
      </p:sp>
    </p:spTree>
    <p:extLst>
      <p:ext uri="{BB962C8B-B14F-4D97-AF65-F5344CB8AC3E}">
        <p14:creationId xmlns:p14="http://schemas.microsoft.com/office/powerpoint/2010/main" val="4252246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A4BD73C-2FA3-49B3-BF63-CC15839A1C37}" type="slidenum">
              <a:rPr lang="fr-FR" smtClean="0"/>
              <a:t>45</a:t>
            </a:fld>
            <a:endParaRPr lang="fr-FR"/>
          </a:p>
        </p:txBody>
      </p:sp>
    </p:spTree>
    <p:extLst>
      <p:ext uri="{BB962C8B-B14F-4D97-AF65-F5344CB8AC3E}">
        <p14:creationId xmlns:p14="http://schemas.microsoft.com/office/powerpoint/2010/main" val="3701132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J en profite pour insister sur le fait que le traitement des données et surtout le traitement des données de rugosité est fortement soumis aux filtres et fréquences de coupures de l’appareil ainsi que du traitement derrière. Et que c est malheureusement assez facile d’avoir de grandes disparité de résultat sur la rugosité si on ne prend pas soin de donner précisément la méthode utilisée. </a:t>
            </a:r>
          </a:p>
          <a:p>
            <a:r>
              <a:rPr lang="fr-FR" dirty="0"/>
              <a:t>On donne ici un article très bien sur le sujet </a:t>
            </a:r>
          </a:p>
        </p:txBody>
      </p:sp>
      <p:sp>
        <p:nvSpPr>
          <p:cNvPr id="4" name="Slide Number Placeholder 3"/>
          <p:cNvSpPr>
            <a:spLocks noGrp="1"/>
          </p:cNvSpPr>
          <p:nvPr>
            <p:ph type="sldNum" sz="quarter" idx="5"/>
          </p:nvPr>
        </p:nvSpPr>
        <p:spPr/>
        <p:txBody>
          <a:bodyPr/>
          <a:lstStyle/>
          <a:p>
            <a:fld id="{EA4BD73C-2FA3-49B3-BF63-CC15839A1C37}" type="slidenum">
              <a:rPr lang="fr-FR" smtClean="0"/>
              <a:t>46</a:t>
            </a:fld>
            <a:endParaRPr lang="fr-FR"/>
          </a:p>
        </p:txBody>
      </p:sp>
    </p:spTree>
    <p:extLst>
      <p:ext uri="{BB962C8B-B14F-4D97-AF65-F5344CB8AC3E}">
        <p14:creationId xmlns:p14="http://schemas.microsoft.com/office/powerpoint/2010/main" val="4111369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On en arrive au final à l’AFM lui-même, comment ça marche et quoi en retenir</a:t>
            </a:r>
          </a:p>
        </p:txBody>
      </p:sp>
      <p:sp>
        <p:nvSpPr>
          <p:cNvPr id="4" name="Slide Number Placeholder 3"/>
          <p:cNvSpPr>
            <a:spLocks noGrp="1"/>
          </p:cNvSpPr>
          <p:nvPr>
            <p:ph type="sldNum" sz="quarter" idx="5"/>
          </p:nvPr>
        </p:nvSpPr>
        <p:spPr/>
        <p:txBody>
          <a:bodyPr/>
          <a:lstStyle/>
          <a:p>
            <a:fld id="{EA4BD73C-2FA3-49B3-BF63-CC15839A1C37}" type="slidenum">
              <a:rPr lang="fr-FR" smtClean="0"/>
              <a:t>47</a:t>
            </a:fld>
            <a:endParaRPr lang="fr-FR"/>
          </a:p>
        </p:txBody>
      </p:sp>
    </p:spTree>
    <p:extLst>
      <p:ext uri="{BB962C8B-B14F-4D97-AF65-F5344CB8AC3E}">
        <p14:creationId xmlns:p14="http://schemas.microsoft.com/office/powerpoint/2010/main" val="4015487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Il existe de nombreuses versions de microscope de champs proche, et microscope « scanning probe » qui vont parcourir avec une sonde aussi fine que possible les échantillons grâce à des platines motorisées. Par exemple on peut noter le STM ( qui fonctionne par effet </a:t>
            </a:r>
            <a:r>
              <a:rPr lang="fr-FR" dirty="0" err="1"/>
              <a:t>tunel</a:t>
            </a:r>
            <a:r>
              <a:rPr lang="fr-FR" dirty="0"/>
              <a:t>) le SNOM ( qui fonctionne par champs proche optique ) ainsi que toutes les déclinaisons de l ÁFM lui-même, tel que ceux qui exploitent la force mécanique, </a:t>
            </a:r>
            <a:r>
              <a:rPr lang="fr-FR" dirty="0" err="1"/>
              <a:t>electrique</a:t>
            </a:r>
            <a:r>
              <a:rPr lang="fr-FR" dirty="0"/>
              <a:t>, </a:t>
            </a:r>
            <a:r>
              <a:rPr lang="fr-FR" dirty="0" err="1"/>
              <a:t>electrostatique</a:t>
            </a:r>
            <a:r>
              <a:rPr lang="fr-FR" dirty="0"/>
              <a:t>, optique, magnétique…</a:t>
            </a:r>
          </a:p>
        </p:txBody>
      </p:sp>
      <p:sp>
        <p:nvSpPr>
          <p:cNvPr id="4" name="Slide Number Placeholder 3"/>
          <p:cNvSpPr>
            <a:spLocks noGrp="1"/>
          </p:cNvSpPr>
          <p:nvPr>
            <p:ph type="sldNum" sz="quarter" idx="5"/>
          </p:nvPr>
        </p:nvSpPr>
        <p:spPr/>
        <p:txBody>
          <a:bodyPr/>
          <a:lstStyle/>
          <a:p>
            <a:fld id="{EA4BD73C-2FA3-49B3-BF63-CC15839A1C37}" type="slidenum">
              <a:rPr lang="fr-FR" smtClean="0"/>
              <a:t>48</a:t>
            </a:fld>
            <a:endParaRPr lang="fr-FR"/>
          </a:p>
        </p:txBody>
      </p:sp>
    </p:spTree>
    <p:extLst>
      <p:ext uri="{BB962C8B-B14F-4D97-AF65-F5344CB8AC3E}">
        <p14:creationId xmlns:p14="http://schemas.microsoft.com/office/powerpoint/2010/main" val="207202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EA4BD73C-2FA3-49B3-BF63-CC15839A1C37}" type="slidenum">
              <a:rPr lang="fr-FR" smtClean="0"/>
              <a:t>49</a:t>
            </a:fld>
            <a:endParaRPr lang="fr-FR"/>
          </a:p>
        </p:txBody>
      </p:sp>
    </p:spTree>
    <p:extLst>
      <p:ext uri="{BB962C8B-B14F-4D97-AF65-F5344CB8AC3E}">
        <p14:creationId xmlns:p14="http://schemas.microsoft.com/office/powerpoint/2010/main" val="4032329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 question est la suivante : quand on approche doucement une pointe aussi fine et sensible que possible d’un objet physique, que se passe-t-il à l échelle atomique ? Eh bien les </a:t>
            </a:r>
          </a:p>
          <a:p>
            <a:r>
              <a:rPr lang="fr-FR" dirty="0"/>
              <a:t>Forces locales, </a:t>
            </a:r>
            <a:r>
              <a:rPr lang="fr-FR" dirty="0" err="1"/>
              <a:t>usuellemen</a:t>
            </a:r>
            <a:r>
              <a:rPr lang="fr-FR" dirty="0"/>
              <a:t> trop faible pour être mesurées vont commencer à prendre le pas sur les observations. Par exemple les forces de van der </a:t>
            </a:r>
            <a:r>
              <a:rPr lang="fr-FR" dirty="0" err="1"/>
              <a:t>waals</a:t>
            </a:r>
            <a:r>
              <a:rPr lang="fr-FR" dirty="0"/>
              <a:t>, les composantes </a:t>
            </a:r>
            <a:r>
              <a:rPr lang="fr-FR" dirty="0" err="1"/>
              <a:t>electrostatiques</a:t>
            </a:r>
            <a:r>
              <a:rPr lang="fr-FR" dirty="0"/>
              <a:t>… </a:t>
            </a:r>
          </a:p>
          <a:p>
            <a:r>
              <a:rPr lang="fr-FR" dirty="0"/>
              <a:t>Tout cela va s </a:t>
            </a:r>
            <a:r>
              <a:rPr lang="fr-FR" dirty="0" err="1"/>
              <a:t>additioner</a:t>
            </a:r>
            <a:r>
              <a:rPr lang="fr-FR" dirty="0"/>
              <a:t> et selon la distance entre la pointe de mesure et l’échantillon on va pouvoir observer un potentiel d’</a:t>
            </a:r>
            <a:r>
              <a:rPr lang="fr-FR" dirty="0" err="1"/>
              <a:t>intéraction</a:t>
            </a:r>
            <a:r>
              <a:rPr lang="fr-FR" dirty="0"/>
              <a:t> que l’on appel le potentiel de Lennard-Jones.</a:t>
            </a:r>
          </a:p>
        </p:txBody>
      </p:sp>
      <p:sp>
        <p:nvSpPr>
          <p:cNvPr id="4" name="Slide Number Placeholder 3"/>
          <p:cNvSpPr>
            <a:spLocks noGrp="1"/>
          </p:cNvSpPr>
          <p:nvPr>
            <p:ph type="sldNum" sz="quarter" idx="5"/>
          </p:nvPr>
        </p:nvSpPr>
        <p:spPr/>
        <p:txBody>
          <a:bodyPr/>
          <a:lstStyle/>
          <a:p>
            <a:fld id="{EA4BD73C-2FA3-49B3-BF63-CC15839A1C37}" type="slidenum">
              <a:rPr lang="fr-FR" smtClean="0"/>
              <a:t>50</a:t>
            </a:fld>
            <a:endParaRPr lang="fr-FR"/>
          </a:p>
        </p:txBody>
      </p:sp>
    </p:spTree>
    <p:extLst>
      <p:ext uri="{BB962C8B-B14F-4D97-AF65-F5344CB8AC3E}">
        <p14:creationId xmlns:p14="http://schemas.microsoft.com/office/powerpoint/2010/main" val="2225006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 construisant une pointe très </a:t>
            </a:r>
            <a:r>
              <a:rPr lang="fr-FR" dirty="0" err="1"/>
              <a:t>très</a:t>
            </a:r>
            <a:r>
              <a:rPr lang="fr-FR" dirty="0"/>
              <a:t> fine, elle va </a:t>
            </a:r>
            <a:r>
              <a:rPr lang="fr-FR" dirty="0" err="1"/>
              <a:t>osculter</a:t>
            </a:r>
            <a:r>
              <a:rPr lang="fr-FR" dirty="0"/>
              <a:t> une région minime de l’objet, en rendant la pointe flexible on lui donne l’espace pour se plier vers le haut ou vers le bas même soumise à des forces </a:t>
            </a:r>
            <a:r>
              <a:rPr lang="fr-FR" dirty="0" err="1"/>
              <a:t>extrement</a:t>
            </a:r>
            <a:r>
              <a:rPr lang="fr-FR" dirty="0"/>
              <a:t> faibles.</a:t>
            </a:r>
          </a:p>
        </p:txBody>
      </p:sp>
      <p:sp>
        <p:nvSpPr>
          <p:cNvPr id="4" name="Slide Number Placeholder 3"/>
          <p:cNvSpPr>
            <a:spLocks noGrp="1"/>
          </p:cNvSpPr>
          <p:nvPr>
            <p:ph type="sldNum" sz="quarter" idx="5"/>
          </p:nvPr>
        </p:nvSpPr>
        <p:spPr/>
        <p:txBody>
          <a:bodyPr/>
          <a:lstStyle/>
          <a:p>
            <a:fld id="{EA4BD73C-2FA3-49B3-BF63-CC15839A1C37}" type="slidenum">
              <a:rPr lang="fr-FR" smtClean="0"/>
              <a:t>51</a:t>
            </a:fld>
            <a:endParaRPr lang="fr-FR"/>
          </a:p>
        </p:txBody>
      </p:sp>
    </p:spTree>
    <p:extLst>
      <p:ext uri="{BB962C8B-B14F-4D97-AF65-F5344CB8AC3E}">
        <p14:creationId xmlns:p14="http://schemas.microsoft.com/office/powerpoint/2010/main" val="3705324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levier optique lui permet de transformer ce très petit mouvement da la pointe (nm) en un mouvement plus grand ( um donc 1000x ) très facilement observable.</a:t>
            </a:r>
          </a:p>
        </p:txBody>
      </p:sp>
      <p:sp>
        <p:nvSpPr>
          <p:cNvPr id="4" name="Slide Number Placeholder 3"/>
          <p:cNvSpPr>
            <a:spLocks noGrp="1"/>
          </p:cNvSpPr>
          <p:nvPr>
            <p:ph type="sldNum" sz="quarter" idx="5"/>
          </p:nvPr>
        </p:nvSpPr>
        <p:spPr/>
        <p:txBody>
          <a:bodyPr/>
          <a:lstStyle/>
          <a:p>
            <a:fld id="{EA4BD73C-2FA3-49B3-BF63-CC15839A1C37}" type="slidenum">
              <a:rPr lang="fr-FR" smtClean="0"/>
              <a:t>52</a:t>
            </a:fld>
            <a:endParaRPr lang="fr-FR"/>
          </a:p>
        </p:txBody>
      </p:sp>
    </p:spTree>
    <p:extLst>
      <p:ext uri="{BB962C8B-B14F-4D97-AF65-F5344CB8AC3E}">
        <p14:creationId xmlns:p14="http://schemas.microsoft.com/office/powerpoint/2010/main" val="2459236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Reste donc la question de comment enregistrer cette déformation qui est à l’échelle nano… on utilise la méthode du levier optique, on va envoyer un laser sur la pointe, et il va être réfléchi vers une photodiode 4 quadrants .  Qui va envoyer typiquement un signal </a:t>
            </a:r>
            <a:r>
              <a:rPr lang="fr-FR" dirty="0" err="1"/>
              <a:t>differentiel</a:t>
            </a:r>
            <a:r>
              <a:rPr lang="fr-FR" dirty="0"/>
              <a:t> pour estimer la position du spot</a:t>
            </a:r>
          </a:p>
        </p:txBody>
      </p:sp>
      <p:sp>
        <p:nvSpPr>
          <p:cNvPr id="4" name="Slide Number Placeholder 3"/>
          <p:cNvSpPr>
            <a:spLocks noGrp="1"/>
          </p:cNvSpPr>
          <p:nvPr>
            <p:ph type="sldNum" sz="quarter" idx="5"/>
          </p:nvPr>
        </p:nvSpPr>
        <p:spPr/>
        <p:txBody>
          <a:bodyPr/>
          <a:lstStyle/>
          <a:p>
            <a:fld id="{EA4BD73C-2FA3-49B3-BF63-CC15839A1C37}" type="slidenum">
              <a:rPr lang="fr-FR" smtClean="0"/>
              <a:t>53</a:t>
            </a:fld>
            <a:endParaRPr lang="fr-FR"/>
          </a:p>
        </p:txBody>
      </p:sp>
    </p:spTree>
    <p:extLst>
      <p:ext uri="{BB962C8B-B14F-4D97-AF65-F5344CB8AC3E}">
        <p14:creationId xmlns:p14="http://schemas.microsoft.com/office/powerpoint/2010/main" val="96411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Différence</a:t>
            </a:r>
            <a:r>
              <a:rPr lang="en-US" dirty="0"/>
              <a:t> entre </a:t>
            </a:r>
            <a:r>
              <a:rPr lang="en-US" dirty="0" err="1"/>
              <a:t>mesure</a:t>
            </a:r>
            <a:r>
              <a:rPr lang="en-US" dirty="0"/>
              <a:t> et </a:t>
            </a:r>
            <a:r>
              <a:rPr lang="en-US" dirty="0" err="1"/>
              <a:t>métrologie</a:t>
            </a:r>
            <a:r>
              <a:rPr lang="en-US" dirty="0"/>
              <a:t> : on </a:t>
            </a:r>
            <a:r>
              <a:rPr lang="en-US" dirty="0" err="1"/>
              <a:t>va</a:t>
            </a:r>
            <a:r>
              <a:rPr lang="en-US" dirty="0"/>
              <a:t> </a:t>
            </a:r>
            <a:r>
              <a:rPr lang="en-US" dirty="0" err="1"/>
              <a:t>s’intéresser</a:t>
            </a:r>
            <a:r>
              <a:rPr lang="en-US" dirty="0"/>
              <a:t> à chacun des </a:t>
            </a:r>
            <a:r>
              <a:rPr lang="en-US" dirty="0" err="1"/>
              <a:t>termes</a:t>
            </a:r>
            <a:r>
              <a:rPr lang="en-US" dirty="0"/>
              <a:t> de </a:t>
            </a:r>
            <a:r>
              <a:rPr lang="en-US" dirty="0" err="1"/>
              <a:t>cette</a:t>
            </a:r>
            <a:r>
              <a:rPr lang="en-US" dirty="0"/>
              <a:t> </a:t>
            </a:r>
            <a:r>
              <a:rPr lang="en-US" dirty="0" err="1"/>
              <a:t>équation</a:t>
            </a:r>
            <a:endParaRPr lang="en-US" dirty="0"/>
          </a:p>
        </p:txBody>
      </p:sp>
      <p:sp>
        <p:nvSpPr>
          <p:cNvPr id="4" name="Espace réservé du numéro de diapositive 3"/>
          <p:cNvSpPr>
            <a:spLocks noGrp="1"/>
          </p:cNvSpPr>
          <p:nvPr>
            <p:ph type="sldNum" sz="quarter" idx="5"/>
          </p:nvPr>
        </p:nvSpPr>
        <p:spPr/>
        <p:txBody>
          <a:bodyPr/>
          <a:lstStyle/>
          <a:p>
            <a:fld id="{EA4BD73C-2FA3-49B3-BF63-CC15839A1C37}" type="slidenum">
              <a:rPr lang="fr-FR" smtClean="0"/>
              <a:t>9</a:t>
            </a:fld>
            <a:endParaRPr lang="fr-FR"/>
          </a:p>
        </p:txBody>
      </p:sp>
    </p:spTree>
    <p:extLst>
      <p:ext uri="{BB962C8B-B14F-4D97-AF65-F5344CB8AC3E}">
        <p14:creationId xmlns:p14="http://schemas.microsoft.com/office/powerpoint/2010/main" val="3863567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principe du balayage pour parcourir la surface est donc naturellement associé à l’AFM , on utilise en général un raster scan XY pour obtenir l’information de hauteur sur une surface, typiquement de l’ordre de 20x20um ( par champs, sans raccordement )</a:t>
            </a:r>
          </a:p>
        </p:txBody>
      </p:sp>
      <p:sp>
        <p:nvSpPr>
          <p:cNvPr id="4" name="Slide Number Placeholder 3"/>
          <p:cNvSpPr>
            <a:spLocks noGrp="1"/>
          </p:cNvSpPr>
          <p:nvPr>
            <p:ph type="sldNum" sz="quarter" idx="5"/>
          </p:nvPr>
        </p:nvSpPr>
        <p:spPr/>
        <p:txBody>
          <a:bodyPr/>
          <a:lstStyle/>
          <a:p>
            <a:fld id="{EA4BD73C-2FA3-49B3-BF63-CC15839A1C37}" type="slidenum">
              <a:rPr lang="fr-FR" smtClean="0"/>
              <a:t>54</a:t>
            </a:fld>
            <a:endParaRPr lang="fr-FR"/>
          </a:p>
        </p:txBody>
      </p:sp>
    </p:spTree>
    <p:extLst>
      <p:ext uri="{BB962C8B-B14F-4D97-AF65-F5344CB8AC3E}">
        <p14:creationId xmlns:p14="http://schemas.microsoft.com/office/powerpoint/2010/main" val="3781991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On se rend rapidement compte que ceci implique un mouvement motorisé également sur la direction Z, en effet si les forces et déflections de la pointe se comptent en </a:t>
            </a:r>
            <a:r>
              <a:rPr lang="fr-FR" dirty="0" err="1"/>
              <a:t>nanometres</a:t>
            </a:r>
            <a:r>
              <a:rPr lang="fr-FR" dirty="0"/>
              <a:t>, le parcours d’un objet même peut </a:t>
            </a:r>
            <a:r>
              <a:rPr lang="fr-FR" dirty="0" err="1"/>
              <a:t>valloné</a:t>
            </a:r>
            <a:r>
              <a:rPr lang="fr-FR" dirty="0"/>
              <a:t> risque de rapidement emboutir la pointe. Pour cela on utilise un procédé courant en automatisme : </a:t>
            </a:r>
            <a:br>
              <a:rPr lang="fr-FR" dirty="0"/>
            </a:br>
            <a:r>
              <a:rPr lang="fr-FR" dirty="0"/>
              <a:t> l asservissement</a:t>
            </a:r>
          </a:p>
        </p:txBody>
      </p:sp>
      <p:sp>
        <p:nvSpPr>
          <p:cNvPr id="4" name="Slide Number Placeholder 3"/>
          <p:cNvSpPr>
            <a:spLocks noGrp="1"/>
          </p:cNvSpPr>
          <p:nvPr>
            <p:ph type="sldNum" sz="quarter" idx="5"/>
          </p:nvPr>
        </p:nvSpPr>
        <p:spPr/>
        <p:txBody>
          <a:bodyPr/>
          <a:lstStyle/>
          <a:p>
            <a:fld id="{EA4BD73C-2FA3-49B3-BF63-CC15839A1C37}" type="slidenum">
              <a:rPr lang="fr-FR" smtClean="0"/>
              <a:t>55</a:t>
            </a:fld>
            <a:endParaRPr lang="fr-FR"/>
          </a:p>
        </p:txBody>
      </p:sp>
    </p:spTree>
    <p:extLst>
      <p:ext uri="{BB962C8B-B14F-4D97-AF65-F5344CB8AC3E}">
        <p14:creationId xmlns:p14="http://schemas.microsoft.com/office/powerpoint/2010/main" val="2303303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Lors du scan de la ligne de l’AFM, la position </a:t>
            </a:r>
            <a:r>
              <a:rPr lang="fr-FR" dirty="0" err="1"/>
              <a:t>courrante</a:t>
            </a:r>
            <a:r>
              <a:rPr lang="fr-FR" dirty="0"/>
              <a:t> de la sonde est en permanence enregistrée pour les données, mais elle est également </a:t>
            </a:r>
            <a:r>
              <a:rPr lang="fr-FR" dirty="0" err="1"/>
              <a:t>ré-injectée</a:t>
            </a:r>
            <a:r>
              <a:rPr lang="fr-FR" dirty="0"/>
              <a:t> dans le système de contrôle pour faire monter ou descendre la pointe sur un </a:t>
            </a:r>
            <a:r>
              <a:rPr lang="fr-FR" dirty="0" err="1"/>
              <a:t>piezo</a:t>
            </a:r>
            <a:r>
              <a:rPr lang="fr-FR" dirty="0"/>
              <a:t> ( usuellement ) et ainsi autoriser des plages de scan en Z bien plus grandes ~quelques um</a:t>
            </a:r>
          </a:p>
        </p:txBody>
      </p:sp>
      <p:sp>
        <p:nvSpPr>
          <p:cNvPr id="4" name="Slide Number Placeholder 3"/>
          <p:cNvSpPr>
            <a:spLocks noGrp="1"/>
          </p:cNvSpPr>
          <p:nvPr>
            <p:ph type="sldNum" sz="quarter" idx="5"/>
          </p:nvPr>
        </p:nvSpPr>
        <p:spPr/>
        <p:txBody>
          <a:bodyPr/>
          <a:lstStyle/>
          <a:p>
            <a:fld id="{EA4BD73C-2FA3-49B3-BF63-CC15839A1C37}" type="slidenum">
              <a:rPr lang="fr-FR" smtClean="0"/>
              <a:t>56</a:t>
            </a:fld>
            <a:endParaRPr lang="fr-FR"/>
          </a:p>
        </p:txBody>
      </p:sp>
    </p:spTree>
    <p:extLst>
      <p:ext uri="{BB962C8B-B14F-4D97-AF65-F5344CB8AC3E}">
        <p14:creationId xmlns:p14="http://schemas.microsoft.com/office/powerpoint/2010/main" val="2444547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EA4BD73C-2FA3-49B3-BF63-CC15839A1C37}" type="slidenum">
              <a:rPr lang="fr-FR" smtClean="0"/>
              <a:t>58</a:t>
            </a:fld>
            <a:endParaRPr lang="fr-FR"/>
          </a:p>
        </p:txBody>
      </p:sp>
    </p:spTree>
    <p:extLst>
      <p:ext uri="{BB962C8B-B14F-4D97-AF65-F5344CB8AC3E}">
        <p14:creationId xmlns:p14="http://schemas.microsoft.com/office/powerpoint/2010/main" val="3994507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On va imprimer à la sonde une oscillation, et on va analyser sur le signal retour les caractéristiques d amplitude et de phase de l’oscillation résultante pour reconstruire la surface</a:t>
            </a:r>
          </a:p>
        </p:txBody>
      </p:sp>
      <p:sp>
        <p:nvSpPr>
          <p:cNvPr id="4" name="Slide Number Placeholder 3"/>
          <p:cNvSpPr>
            <a:spLocks noGrp="1"/>
          </p:cNvSpPr>
          <p:nvPr>
            <p:ph type="sldNum" sz="quarter" idx="5"/>
          </p:nvPr>
        </p:nvSpPr>
        <p:spPr/>
        <p:txBody>
          <a:bodyPr/>
          <a:lstStyle/>
          <a:p>
            <a:fld id="{EA4BD73C-2FA3-49B3-BF63-CC15839A1C37}" type="slidenum">
              <a:rPr lang="fr-FR" smtClean="0"/>
              <a:t>61</a:t>
            </a:fld>
            <a:endParaRPr lang="fr-FR"/>
          </a:p>
        </p:txBody>
      </p:sp>
    </p:spTree>
    <p:extLst>
      <p:ext uri="{BB962C8B-B14F-4D97-AF65-F5344CB8AC3E}">
        <p14:creationId xmlns:p14="http://schemas.microsoft.com/office/powerpoint/2010/main" val="2659851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EA4BD73C-2FA3-49B3-BF63-CC15839A1C37}" type="slidenum">
              <a:rPr lang="fr-FR" smtClean="0"/>
              <a:t>62</a:t>
            </a:fld>
            <a:endParaRPr lang="fr-FR"/>
          </a:p>
        </p:txBody>
      </p:sp>
    </p:spTree>
    <p:extLst>
      <p:ext uri="{BB962C8B-B14F-4D97-AF65-F5344CB8AC3E}">
        <p14:creationId xmlns:p14="http://schemas.microsoft.com/office/powerpoint/2010/main" val="7807419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Exploitation riche des données, </a:t>
            </a:r>
            <a:r>
              <a:rPr lang="fr-FR"/>
              <a:t>en amplitude et en phase</a:t>
            </a:r>
          </a:p>
        </p:txBody>
      </p:sp>
      <p:sp>
        <p:nvSpPr>
          <p:cNvPr id="4" name="Slide Number Placeholder 3"/>
          <p:cNvSpPr>
            <a:spLocks noGrp="1"/>
          </p:cNvSpPr>
          <p:nvPr>
            <p:ph type="sldNum" sz="quarter" idx="5"/>
          </p:nvPr>
        </p:nvSpPr>
        <p:spPr/>
        <p:txBody>
          <a:bodyPr/>
          <a:lstStyle/>
          <a:p>
            <a:fld id="{EA4BD73C-2FA3-49B3-BF63-CC15839A1C37}" type="slidenum">
              <a:rPr lang="fr-FR" smtClean="0"/>
              <a:t>66</a:t>
            </a:fld>
            <a:endParaRPr lang="fr-FR"/>
          </a:p>
        </p:txBody>
      </p:sp>
    </p:spTree>
    <p:extLst>
      <p:ext uri="{BB962C8B-B14F-4D97-AF65-F5344CB8AC3E}">
        <p14:creationId xmlns:p14="http://schemas.microsoft.com/office/powerpoint/2010/main" val="2899900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40F5F-B545-F835-9C47-B3442D6AC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1C24D7-713B-1674-3782-9ECAC800C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6A5ED-E6D4-124A-5413-6C8C738ADDFB}"/>
              </a:ext>
            </a:extLst>
          </p:cNvPr>
          <p:cNvSpPr>
            <a:spLocks noGrp="1"/>
          </p:cNvSpPr>
          <p:nvPr>
            <p:ph type="body" idx="1"/>
          </p:nvPr>
        </p:nvSpPr>
        <p:spPr/>
        <p:txBody>
          <a:bodyPr/>
          <a:lstStyle/>
          <a:p>
            <a:r>
              <a:rPr lang="fr-FR" dirty="0"/>
              <a:t>On en arrive au final à l’AFM lui-même, comment ça marche et quoi en retenir</a:t>
            </a:r>
          </a:p>
        </p:txBody>
      </p:sp>
      <p:sp>
        <p:nvSpPr>
          <p:cNvPr id="4" name="Slide Number Placeholder 3">
            <a:extLst>
              <a:ext uri="{FF2B5EF4-FFF2-40B4-BE49-F238E27FC236}">
                <a16:creationId xmlns:a16="http://schemas.microsoft.com/office/drawing/2014/main" id="{D0973B9F-A993-8762-C39B-18C3BF38CC9D}"/>
              </a:ext>
            </a:extLst>
          </p:cNvPr>
          <p:cNvSpPr>
            <a:spLocks noGrp="1"/>
          </p:cNvSpPr>
          <p:nvPr>
            <p:ph type="sldNum" sz="quarter" idx="5"/>
          </p:nvPr>
        </p:nvSpPr>
        <p:spPr/>
        <p:txBody>
          <a:bodyPr/>
          <a:lstStyle/>
          <a:p>
            <a:fld id="{EA4BD73C-2FA3-49B3-BF63-CC15839A1C37}" type="slidenum">
              <a:rPr lang="fr-FR" smtClean="0"/>
              <a:t>68</a:t>
            </a:fld>
            <a:endParaRPr lang="fr-FR"/>
          </a:p>
        </p:txBody>
      </p:sp>
    </p:spTree>
    <p:extLst>
      <p:ext uri="{BB962C8B-B14F-4D97-AF65-F5344CB8AC3E}">
        <p14:creationId xmlns:p14="http://schemas.microsoft.com/office/powerpoint/2010/main" val="3912992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Pas de barre d’incertitude, puis que l’on évalue notre capacité à justement rester dans les barres d’incertitude.</a:t>
            </a:r>
          </a:p>
        </p:txBody>
      </p:sp>
      <p:sp>
        <p:nvSpPr>
          <p:cNvPr id="4" name="Slide Number Placeholder 3"/>
          <p:cNvSpPr>
            <a:spLocks noGrp="1"/>
          </p:cNvSpPr>
          <p:nvPr>
            <p:ph type="sldNum" sz="quarter" idx="5"/>
          </p:nvPr>
        </p:nvSpPr>
        <p:spPr/>
        <p:txBody>
          <a:bodyPr/>
          <a:lstStyle/>
          <a:p>
            <a:fld id="{EA4BD73C-2FA3-49B3-BF63-CC15839A1C37}" type="slidenum">
              <a:rPr lang="fr-FR" smtClean="0"/>
              <a:t>72</a:t>
            </a:fld>
            <a:endParaRPr lang="fr-FR"/>
          </a:p>
        </p:txBody>
      </p:sp>
    </p:spTree>
    <p:extLst>
      <p:ext uri="{BB962C8B-B14F-4D97-AF65-F5344CB8AC3E}">
        <p14:creationId xmlns:p14="http://schemas.microsoft.com/office/powerpoint/2010/main" val="3469748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A4BD73C-2FA3-49B3-BF63-CC15839A1C37}" type="slidenum">
              <a:rPr lang="fr-FR" smtClean="0"/>
              <a:t>97</a:t>
            </a:fld>
            <a:endParaRPr lang="fr-FR"/>
          </a:p>
        </p:txBody>
      </p:sp>
    </p:spTree>
    <p:extLst>
      <p:ext uri="{BB962C8B-B14F-4D97-AF65-F5344CB8AC3E}">
        <p14:creationId xmlns:p14="http://schemas.microsoft.com/office/powerpoint/2010/main" val="2726107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sym typeface="Wingdings" panose="05000000000000000000" pitchFamily="2" charset="2"/>
              </a:rPr>
              <a:t> Incertitude </a:t>
            </a:r>
            <a:endParaRPr lang="en-US" dirty="0"/>
          </a:p>
        </p:txBody>
      </p:sp>
      <p:sp>
        <p:nvSpPr>
          <p:cNvPr id="4" name="Espace réservé du numéro de diapositive 3"/>
          <p:cNvSpPr>
            <a:spLocks noGrp="1"/>
          </p:cNvSpPr>
          <p:nvPr>
            <p:ph type="sldNum" sz="quarter" idx="5"/>
          </p:nvPr>
        </p:nvSpPr>
        <p:spPr/>
        <p:txBody>
          <a:bodyPr/>
          <a:lstStyle/>
          <a:p>
            <a:fld id="{EA4BD73C-2FA3-49B3-BF63-CC15839A1C37}" type="slidenum">
              <a:rPr lang="fr-FR" smtClean="0"/>
              <a:t>10</a:t>
            </a:fld>
            <a:endParaRPr lang="fr-FR"/>
          </a:p>
        </p:txBody>
      </p:sp>
    </p:spTree>
    <p:extLst>
      <p:ext uri="{BB962C8B-B14F-4D97-AF65-F5344CB8AC3E}">
        <p14:creationId xmlns:p14="http://schemas.microsoft.com/office/powerpoint/2010/main" val="1296242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A4BD73C-2FA3-49B3-BF63-CC15839A1C37}" type="slidenum">
              <a:rPr lang="fr-FR" smtClean="0"/>
              <a:t>101</a:t>
            </a:fld>
            <a:endParaRPr lang="fr-FR"/>
          </a:p>
        </p:txBody>
      </p:sp>
    </p:spTree>
    <p:extLst>
      <p:ext uri="{BB962C8B-B14F-4D97-AF65-F5344CB8AC3E}">
        <p14:creationId xmlns:p14="http://schemas.microsoft.com/office/powerpoint/2010/main" val="31700169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A4BD73C-2FA3-49B3-BF63-CC15839A1C37}" type="slidenum">
              <a:rPr lang="fr-FR" smtClean="0"/>
              <a:t>102</a:t>
            </a:fld>
            <a:endParaRPr lang="fr-FR"/>
          </a:p>
        </p:txBody>
      </p:sp>
    </p:spTree>
    <p:extLst>
      <p:ext uri="{BB962C8B-B14F-4D97-AF65-F5344CB8AC3E}">
        <p14:creationId xmlns:p14="http://schemas.microsoft.com/office/powerpoint/2010/main" val="4252246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A4BD73C-2FA3-49B3-BF63-CC15839A1C37}" type="slidenum">
              <a:rPr lang="fr-FR" smtClean="0"/>
              <a:t>103</a:t>
            </a:fld>
            <a:endParaRPr lang="fr-FR"/>
          </a:p>
        </p:txBody>
      </p:sp>
    </p:spTree>
    <p:extLst>
      <p:ext uri="{BB962C8B-B14F-4D97-AF65-F5344CB8AC3E}">
        <p14:creationId xmlns:p14="http://schemas.microsoft.com/office/powerpoint/2010/main" val="3701132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Connaitre</a:t>
            </a:r>
            <a:r>
              <a:rPr lang="en-US" dirty="0"/>
              <a:t> </a:t>
            </a:r>
            <a:r>
              <a:rPr lang="en-US" dirty="0" err="1"/>
              <a:t>l’incertitude</a:t>
            </a:r>
            <a:r>
              <a:rPr lang="en-US" dirty="0"/>
              <a:t> d’un </a:t>
            </a:r>
            <a:r>
              <a:rPr lang="en-US" dirty="0" err="1"/>
              <a:t>mesurage</a:t>
            </a:r>
            <a:r>
              <a:rPr lang="en-US" dirty="0"/>
              <a:t> </a:t>
            </a:r>
            <a:r>
              <a:rPr lang="en-US" dirty="0" err="1"/>
              <a:t>c’est</a:t>
            </a:r>
            <a:r>
              <a:rPr lang="en-US" dirty="0"/>
              <a:t> </a:t>
            </a:r>
            <a:r>
              <a:rPr lang="en-US" dirty="0" err="1"/>
              <a:t>avant</a:t>
            </a:r>
            <a:r>
              <a:rPr lang="en-US" dirty="0"/>
              <a:t> tout un travail de </a:t>
            </a:r>
            <a:r>
              <a:rPr lang="en-US" dirty="0" err="1"/>
              <a:t>statistique</a:t>
            </a:r>
            <a:r>
              <a:rPr lang="en-US" dirty="0"/>
              <a:t> -&gt; </a:t>
            </a:r>
            <a:r>
              <a:rPr lang="en-US" dirty="0" err="1"/>
              <a:t>reproductibilité</a:t>
            </a:r>
            <a:endParaRPr lang="en-US" dirty="0"/>
          </a:p>
        </p:txBody>
      </p:sp>
      <p:sp>
        <p:nvSpPr>
          <p:cNvPr id="4" name="Espace réservé du numéro de diapositive 3"/>
          <p:cNvSpPr>
            <a:spLocks noGrp="1"/>
          </p:cNvSpPr>
          <p:nvPr>
            <p:ph type="sldNum" sz="quarter" idx="5"/>
          </p:nvPr>
        </p:nvSpPr>
        <p:spPr/>
        <p:txBody>
          <a:bodyPr/>
          <a:lstStyle/>
          <a:p>
            <a:fld id="{EA4BD73C-2FA3-49B3-BF63-CC15839A1C37}" type="slidenum">
              <a:rPr lang="fr-FR" smtClean="0"/>
              <a:t>12</a:t>
            </a:fld>
            <a:endParaRPr lang="fr-FR"/>
          </a:p>
        </p:txBody>
      </p:sp>
    </p:spTree>
    <p:extLst>
      <p:ext uri="{BB962C8B-B14F-4D97-AF65-F5344CB8AC3E}">
        <p14:creationId xmlns:p14="http://schemas.microsoft.com/office/powerpoint/2010/main" val="1761116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Du coup il </a:t>
            </a:r>
            <a:r>
              <a:rPr lang="en-US" dirty="0" err="1"/>
              <a:t>suffit</a:t>
            </a:r>
            <a:r>
              <a:rPr lang="en-US" dirty="0"/>
              <a:t> de </a:t>
            </a:r>
            <a:r>
              <a:rPr lang="en-US" dirty="0" err="1"/>
              <a:t>moyenner</a:t>
            </a:r>
            <a:r>
              <a:rPr lang="en-US" dirty="0"/>
              <a:t> ? -&gt; </a:t>
            </a:r>
            <a:r>
              <a:rPr lang="en-US" dirty="0" err="1"/>
              <a:t>justesse</a:t>
            </a:r>
            <a:endParaRPr lang="en-US" dirty="0"/>
          </a:p>
        </p:txBody>
      </p:sp>
      <p:sp>
        <p:nvSpPr>
          <p:cNvPr id="4" name="Espace réservé du numéro de diapositive 3"/>
          <p:cNvSpPr>
            <a:spLocks noGrp="1"/>
          </p:cNvSpPr>
          <p:nvPr>
            <p:ph type="sldNum" sz="quarter" idx="5"/>
          </p:nvPr>
        </p:nvSpPr>
        <p:spPr/>
        <p:txBody>
          <a:bodyPr/>
          <a:lstStyle/>
          <a:p>
            <a:fld id="{EA4BD73C-2FA3-49B3-BF63-CC15839A1C37}" type="slidenum">
              <a:rPr lang="fr-FR" smtClean="0"/>
              <a:t>13</a:t>
            </a:fld>
            <a:endParaRPr lang="fr-FR"/>
          </a:p>
        </p:txBody>
      </p:sp>
    </p:spTree>
    <p:extLst>
      <p:ext uri="{BB962C8B-B14F-4D97-AF65-F5344CB8AC3E}">
        <p14:creationId xmlns:p14="http://schemas.microsoft.com/office/powerpoint/2010/main" val="788984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Concentrez</a:t>
            </a:r>
            <a:r>
              <a:rPr lang="en-US" dirty="0"/>
              <a:t> </a:t>
            </a:r>
            <a:r>
              <a:rPr lang="en-US" dirty="0" err="1"/>
              <a:t>vous</a:t>
            </a:r>
            <a:r>
              <a:rPr lang="en-US" dirty="0"/>
              <a:t> !</a:t>
            </a:r>
          </a:p>
          <a:p>
            <a:r>
              <a:rPr lang="en-US" dirty="0" err="1"/>
              <a:t>Simplifions</a:t>
            </a:r>
            <a:r>
              <a:rPr lang="en-US" dirty="0"/>
              <a:t> </a:t>
            </a:r>
            <a:r>
              <a:rPr lang="en-US" dirty="0" err="1"/>
              <a:t>en</a:t>
            </a:r>
            <a:r>
              <a:rPr lang="en-US" dirty="0"/>
              <a:t> 1D</a:t>
            </a:r>
          </a:p>
        </p:txBody>
      </p:sp>
      <p:sp>
        <p:nvSpPr>
          <p:cNvPr id="4" name="Espace réservé du numéro de diapositive 3"/>
          <p:cNvSpPr>
            <a:spLocks noGrp="1"/>
          </p:cNvSpPr>
          <p:nvPr>
            <p:ph type="sldNum" sz="quarter" idx="5"/>
          </p:nvPr>
        </p:nvSpPr>
        <p:spPr/>
        <p:txBody>
          <a:bodyPr/>
          <a:lstStyle/>
          <a:p>
            <a:fld id="{EA4BD73C-2FA3-49B3-BF63-CC15839A1C37}" type="slidenum">
              <a:rPr lang="fr-FR" smtClean="0"/>
              <a:t>14</a:t>
            </a:fld>
            <a:endParaRPr lang="fr-FR"/>
          </a:p>
        </p:txBody>
      </p:sp>
    </p:spTree>
    <p:extLst>
      <p:ext uri="{BB962C8B-B14F-4D97-AF65-F5344CB8AC3E}">
        <p14:creationId xmlns:p14="http://schemas.microsoft.com/office/powerpoint/2010/main" val="416376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-&gt; </a:t>
            </a:r>
            <a:r>
              <a:rPr lang="en-US" dirty="0" err="1"/>
              <a:t>Mesures</a:t>
            </a:r>
            <a:r>
              <a:rPr lang="en-US" dirty="0"/>
              <a:t> multiple dans des conditions multiples </a:t>
            </a:r>
            <a:r>
              <a:rPr lang="en-US" dirty="0" err="1"/>
              <a:t>autorisées</a:t>
            </a:r>
            <a:r>
              <a:rPr lang="en-US" dirty="0"/>
              <a:t> par ma procedure de </a:t>
            </a:r>
            <a:r>
              <a:rPr lang="en-US" dirty="0" err="1"/>
              <a:t>mesurage</a:t>
            </a:r>
            <a:endParaRPr lang="en-US" dirty="0"/>
          </a:p>
        </p:txBody>
      </p:sp>
      <p:sp>
        <p:nvSpPr>
          <p:cNvPr id="4" name="Espace réservé du numéro de diapositive 3"/>
          <p:cNvSpPr>
            <a:spLocks noGrp="1"/>
          </p:cNvSpPr>
          <p:nvPr>
            <p:ph type="sldNum" sz="quarter" idx="5"/>
          </p:nvPr>
        </p:nvSpPr>
        <p:spPr/>
        <p:txBody>
          <a:bodyPr/>
          <a:lstStyle/>
          <a:p>
            <a:fld id="{EA4BD73C-2FA3-49B3-BF63-CC15839A1C37}" type="slidenum">
              <a:rPr lang="fr-FR" smtClean="0"/>
              <a:t>15</a:t>
            </a:fld>
            <a:endParaRPr lang="fr-FR"/>
          </a:p>
        </p:txBody>
      </p:sp>
    </p:spTree>
    <p:extLst>
      <p:ext uri="{BB962C8B-B14F-4D97-AF65-F5344CB8AC3E}">
        <p14:creationId xmlns:p14="http://schemas.microsoft.com/office/powerpoint/2010/main" val="1902056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-&gt; Inter-</a:t>
            </a:r>
            <a:r>
              <a:rPr lang="en-US" dirty="0" err="1"/>
              <a:t>comparaison</a:t>
            </a:r>
            <a:r>
              <a:rPr lang="en-US" dirty="0"/>
              <a:t>, </a:t>
            </a:r>
            <a:r>
              <a:rPr lang="en-US" dirty="0" err="1"/>
              <a:t>étalons</a:t>
            </a:r>
            <a:endParaRPr lang="en-US" dirty="0"/>
          </a:p>
        </p:txBody>
      </p:sp>
      <p:sp>
        <p:nvSpPr>
          <p:cNvPr id="4" name="Espace réservé du numéro de diapositive 3"/>
          <p:cNvSpPr>
            <a:spLocks noGrp="1"/>
          </p:cNvSpPr>
          <p:nvPr>
            <p:ph type="sldNum" sz="quarter" idx="5"/>
          </p:nvPr>
        </p:nvSpPr>
        <p:spPr/>
        <p:txBody>
          <a:bodyPr/>
          <a:lstStyle/>
          <a:p>
            <a:fld id="{EA4BD73C-2FA3-49B3-BF63-CC15839A1C37}" type="slidenum">
              <a:rPr lang="fr-FR" smtClean="0"/>
              <a:t>16</a:t>
            </a:fld>
            <a:endParaRPr lang="fr-FR"/>
          </a:p>
        </p:txBody>
      </p:sp>
    </p:spTree>
    <p:extLst>
      <p:ext uri="{BB962C8B-B14F-4D97-AF65-F5344CB8AC3E}">
        <p14:creationId xmlns:p14="http://schemas.microsoft.com/office/powerpoint/2010/main" val="33724441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 titr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67544" y="3924342"/>
            <a:ext cx="7844408" cy="267589"/>
          </a:xfrm>
        </p:spPr>
        <p:txBody>
          <a:bodyPr lIns="0" tIns="0" rIns="0" bIns="0" anchor="t" anchorCtr="0">
            <a:noAutofit/>
          </a:bodyPr>
          <a:lstStyle>
            <a:lvl1pPr algn="l">
              <a:lnSpc>
                <a:spcPts val="2800"/>
              </a:lnSpc>
              <a:defRPr sz="2400" cap="all" baseline="0">
                <a:solidFill>
                  <a:srgbClr val="003A7D"/>
                </a:solidFill>
                <a:latin typeface="+mn-lt"/>
              </a:defRPr>
            </a:lvl1pPr>
          </a:lstStyle>
          <a:p>
            <a:r>
              <a:rPr lang="fr-FR" dirty="0"/>
              <a:t>TITRE de la présentation</a:t>
            </a:r>
            <a:endParaRPr lang="en-US" dirty="0"/>
          </a:p>
        </p:txBody>
      </p:sp>
      <p:sp>
        <p:nvSpPr>
          <p:cNvPr id="7" name="Subtitle 2"/>
          <p:cNvSpPr>
            <a:spLocks noGrp="1"/>
          </p:cNvSpPr>
          <p:nvPr>
            <p:ph type="subTitle" idx="1" hasCustomPrompt="1"/>
          </p:nvPr>
        </p:nvSpPr>
        <p:spPr>
          <a:xfrm>
            <a:off x="467544" y="3544417"/>
            <a:ext cx="7368430" cy="265937"/>
          </a:xfrm>
        </p:spPr>
        <p:txBody>
          <a:bodyPr lIns="0" tIns="0" rIns="0" bIns="0" anchor="t" anchorCtr="0">
            <a:noAutofit/>
          </a:bodyPr>
          <a:lstStyle>
            <a:lvl1pPr marL="0" indent="0" algn="l">
              <a:buNone/>
              <a:defRPr sz="18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Contexte de la présentation, lieu,</a:t>
            </a:r>
            <a:r>
              <a:rPr lang="is-IS" dirty="0"/>
              <a:t>…</a:t>
            </a:r>
            <a:endParaRPr lang="en-US" dirty="0"/>
          </a:p>
        </p:txBody>
      </p:sp>
      <p:sp>
        <p:nvSpPr>
          <p:cNvPr id="8" name="Date Placeholder 3"/>
          <p:cNvSpPr>
            <a:spLocks noGrp="1"/>
          </p:cNvSpPr>
          <p:nvPr>
            <p:ph type="dt" sz="half" idx="10"/>
          </p:nvPr>
        </p:nvSpPr>
        <p:spPr>
          <a:xfrm>
            <a:off x="467544" y="4659982"/>
            <a:ext cx="2206632" cy="273844"/>
          </a:xfrm>
          <a:prstGeom prst="rect">
            <a:avLst/>
          </a:prstGeom>
        </p:spPr>
        <p:txBody>
          <a:bodyPr lIns="0" tIns="0" rIns="0" bIns="0"/>
          <a:lstStyle>
            <a:lvl1pPr>
              <a:defRPr b="0" i="0">
                <a:solidFill>
                  <a:srgbClr val="003A7D"/>
                </a:solidFill>
                <a:latin typeface="+mn-lt"/>
              </a:defRPr>
            </a:lvl1pPr>
          </a:lstStyle>
          <a:p>
            <a:r>
              <a:rPr lang="fr-FR" dirty="0"/>
              <a:t>Date</a:t>
            </a:r>
          </a:p>
        </p:txBody>
      </p:sp>
      <p:sp>
        <p:nvSpPr>
          <p:cNvPr id="9" name="Espace réservé du texte 8"/>
          <p:cNvSpPr>
            <a:spLocks noGrp="1"/>
          </p:cNvSpPr>
          <p:nvPr>
            <p:ph type="body" sz="quarter" idx="12" hasCustomPrompt="1"/>
          </p:nvPr>
        </p:nvSpPr>
        <p:spPr>
          <a:xfrm>
            <a:off x="467544" y="4299942"/>
            <a:ext cx="7844408" cy="291057"/>
          </a:xfrm>
        </p:spPr>
        <p:txBody>
          <a:bodyPr lIns="0">
            <a:normAutofit/>
          </a:bodyPr>
          <a:lstStyle>
            <a:lvl1pPr marL="0" indent="0">
              <a:buFontTx/>
              <a:buNone/>
              <a:defRPr sz="1800" cap="all" baseline="0">
                <a:solidFill>
                  <a:srgbClr val="003A7D"/>
                </a:solidFill>
              </a:defRPr>
            </a:lvl1pPr>
          </a:lstStyle>
          <a:p>
            <a:pPr lvl="0"/>
            <a:r>
              <a:rPr lang="fr-FR" dirty="0"/>
              <a:t>Nom de l’intervenant</a:t>
            </a:r>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4" y="267494"/>
            <a:ext cx="8352000" cy="3157426"/>
          </a:xfrm>
          <a:prstGeom prst="rect">
            <a:avLst/>
          </a:prstGeom>
        </p:spPr>
      </p:pic>
      <p:pic>
        <p:nvPicPr>
          <p:cNvPr id="11" name="Imag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4" y="4299942"/>
            <a:ext cx="2316108" cy="685901"/>
          </a:xfrm>
          <a:prstGeom prst="rect">
            <a:avLst/>
          </a:prstGeom>
        </p:spPr>
      </p:pic>
    </p:spTree>
    <p:extLst>
      <p:ext uri="{BB962C8B-B14F-4D97-AF65-F5344CB8AC3E}">
        <p14:creationId xmlns:p14="http://schemas.microsoft.com/office/powerpoint/2010/main" val="4208455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 intérieure">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0272" y="4552038"/>
            <a:ext cx="1774486" cy="612000"/>
          </a:xfrm>
          <a:prstGeom prst="rect">
            <a:avLst/>
          </a:prstGeom>
        </p:spPr>
      </p:pic>
      <p:sp>
        <p:nvSpPr>
          <p:cNvPr id="22" name="Title 1"/>
          <p:cNvSpPr>
            <a:spLocks noGrp="1"/>
          </p:cNvSpPr>
          <p:nvPr>
            <p:ph type="ctrTitle" hasCustomPrompt="1"/>
          </p:nvPr>
        </p:nvSpPr>
        <p:spPr>
          <a:xfrm>
            <a:off x="539750" y="357188"/>
            <a:ext cx="8136706" cy="432197"/>
          </a:xfrm>
        </p:spPr>
        <p:txBody>
          <a:bodyPr lIns="0" tIns="0" rIns="0" bIns="0" anchor="t" anchorCtr="0">
            <a:noAutofit/>
          </a:bodyPr>
          <a:lstStyle>
            <a:lvl1pPr algn="l">
              <a:lnSpc>
                <a:spcPts val="2300"/>
              </a:lnSpc>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r>
              <a:rPr lang="fr-FR" dirty="0"/>
              <a:t>TITRE QUI PEUT S’ÉTENDRE</a:t>
            </a:r>
            <a:br>
              <a:rPr lang="fr-FR" dirty="0"/>
            </a:br>
            <a:r>
              <a:rPr lang="fr-FR" dirty="0"/>
              <a:t>SUR DEUX LIGNES</a:t>
            </a:r>
          </a:p>
        </p:txBody>
      </p:sp>
      <p:sp>
        <p:nvSpPr>
          <p:cNvPr id="23" name="Content Placeholder 2"/>
          <p:cNvSpPr>
            <a:spLocks noGrp="1"/>
          </p:cNvSpPr>
          <p:nvPr>
            <p:ph idx="24" hasCustomPrompt="1"/>
          </p:nvPr>
        </p:nvSpPr>
        <p:spPr>
          <a:xfrm>
            <a:off x="539750" y="915566"/>
            <a:ext cx="8136706" cy="425758"/>
          </a:xfrm>
        </p:spPr>
        <p:txBody>
          <a:bodyPr vert="horz" wrap="square" lIns="0" tIns="45720" rIns="91440" bIns="45720" rtlCol="0">
            <a:spAutoFit/>
          </a:bodyPr>
          <a:lstStyle>
            <a:lvl1pPr marL="342900" indent="-342900">
              <a:buNone/>
              <a:defRPr lang="fr-FR" sz="2000" b="1" i="0" cap="none" baseline="0" dirty="0" smtClean="0">
                <a:solidFill>
                  <a:schemeClr val="bg1">
                    <a:lumMod val="75000"/>
                  </a:schemeClr>
                </a:solidFill>
                <a:latin typeface="Arial" panose="020B0604020202020204" pitchFamily="34" charset="0"/>
                <a:cs typeface="Arial" panose="020B0604020202020204" pitchFamily="34" charset="0"/>
              </a:defRPr>
            </a:lvl1pPr>
          </a:lstStyle>
          <a:p>
            <a:pPr marL="0" lvl="0" indent="0">
              <a:lnSpc>
                <a:spcPts val="2600"/>
              </a:lnSpc>
            </a:pPr>
            <a:r>
              <a:rPr lang="fr-FR" dirty="0"/>
              <a:t>Sous-titre</a:t>
            </a:r>
          </a:p>
        </p:txBody>
      </p:sp>
      <p:cxnSp>
        <p:nvCxnSpPr>
          <p:cNvPr id="24" name="Connecteur droit 23"/>
          <p:cNvCxnSpPr/>
          <p:nvPr userDrawn="1"/>
        </p:nvCxnSpPr>
        <p:spPr>
          <a:xfrm>
            <a:off x="0" y="4571100"/>
            <a:ext cx="914400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Slide Number Placeholder 5"/>
          <p:cNvSpPr>
            <a:spLocks noGrp="1"/>
          </p:cNvSpPr>
          <p:nvPr>
            <p:ph type="sldNum" sz="quarter" idx="12"/>
          </p:nvPr>
        </p:nvSpPr>
        <p:spPr>
          <a:xfrm>
            <a:off x="539750" y="4803998"/>
            <a:ext cx="503858" cy="165628"/>
          </a:xfrm>
          <a:prstGeom prst="rect">
            <a:avLst/>
          </a:prstGeom>
        </p:spPr>
        <p:txBody>
          <a:bodyPr lIns="0" tIns="0" rIns="0" bIns="0"/>
          <a:lstStyle>
            <a:lvl1pPr algn="l">
              <a:defRPr sz="1200" b="0">
                <a:solidFill>
                  <a:schemeClr val="tx2"/>
                </a:solidFill>
              </a:defRPr>
            </a:lvl1pPr>
          </a:lstStyle>
          <a:p>
            <a:fld id="{6CD2ADAA-5F34-4877-8AC9-30E1FF774256}" type="slidenum">
              <a:rPr lang="fr-FR" smtClean="0"/>
              <a:pPr/>
              <a:t>‹N°›</a:t>
            </a:fld>
            <a:endParaRPr lang="fr-FR" dirty="0"/>
          </a:p>
        </p:txBody>
      </p:sp>
      <p:sp>
        <p:nvSpPr>
          <p:cNvPr id="27" name="Date Placeholder 3"/>
          <p:cNvSpPr>
            <a:spLocks noGrp="1"/>
          </p:cNvSpPr>
          <p:nvPr>
            <p:ph type="dt" sz="half" idx="10"/>
          </p:nvPr>
        </p:nvSpPr>
        <p:spPr>
          <a:xfrm>
            <a:off x="2555776" y="4803998"/>
            <a:ext cx="3024336" cy="216024"/>
          </a:xfrm>
          <a:prstGeom prst="rect">
            <a:avLst/>
          </a:prstGeom>
        </p:spPr>
        <p:txBody>
          <a:bodyPr lIns="0" tIns="0" rIns="0" bIns="0"/>
          <a:lstStyle>
            <a:lvl1pPr>
              <a:defRPr sz="1200" b="0" i="0" baseline="0">
                <a:solidFill>
                  <a:schemeClr val="tx2"/>
                </a:solidFill>
                <a:latin typeface="+mn-lt"/>
              </a:defRPr>
            </a:lvl1pPr>
          </a:lstStyle>
          <a:p>
            <a:r>
              <a:rPr lang="fr-FR" dirty="0"/>
              <a:t>2020-12-08 : formation ME104</a:t>
            </a:r>
          </a:p>
        </p:txBody>
      </p:sp>
      <p:sp>
        <p:nvSpPr>
          <p:cNvPr id="3" name="Espace réservé du contenu 2"/>
          <p:cNvSpPr>
            <a:spLocks noGrp="1"/>
          </p:cNvSpPr>
          <p:nvPr>
            <p:ph sz="quarter" idx="25"/>
          </p:nvPr>
        </p:nvSpPr>
        <p:spPr>
          <a:xfrm>
            <a:off x="539552" y="1599604"/>
            <a:ext cx="8136904" cy="2700338"/>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3504577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0" name="Espace réservé du titre 5">
            <a:extLst>
              <a:ext uri="{FF2B5EF4-FFF2-40B4-BE49-F238E27FC236}">
                <a16:creationId xmlns:a16="http://schemas.microsoft.com/office/drawing/2014/main" id="{FC3EBD57-B42C-C046-A344-941889741367}"/>
              </a:ext>
            </a:extLst>
          </p:cNvPr>
          <p:cNvSpPr>
            <a:spLocks noGrp="1"/>
          </p:cNvSpPr>
          <p:nvPr>
            <p:ph type="title"/>
          </p:nvPr>
        </p:nvSpPr>
        <p:spPr>
          <a:xfrm>
            <a:off x="1068799" y="2910090"/>
            <a:ext cx="7391633" cy="619481"/>
          </a:xfrm>
          <a:prstGeom prst="rect">
            <a:avLst/>
          </a:prstGeom>
        </p:spPr>
        <p:txBody>
          <a:bodyPr vert="horz" lIns="91440" tIns="45720" rIns="91440" bIns="45720" rtlCol="0" anchor="t">
            <a:normAutofit/>
          </a:bodyPr>
          <a:lstStyle/>
          <a:p>
            <a:r>
              <a:rPr lang="fr-FR" dirty="0"/>
              <a:t>Modifiez le style du titre</a:t>
            </a:r>
          </a:p>
        </p:txBody>
      </p:sp>
      <p:sp>
        <p:nvSpPr>
          <p:cNvPr id="11" name="Sous-titre 2">
            <a:extLst>
              <a:ext uri="{FF2B5EF4-FFF2-40B4-BE49-F238E27FC236}">
                <a16:creationId xmlns:a16="http://schemas.microsoft.com/office/drawing/2014/main" id="{BD517349-5F6A-DB9F-9199-AA782E7C1609}"/>
              </a:ext>
            </a:extLst>
          </p:cNvPr>
          <p:cNvSpPr>
            <a:spLocks noGrp="1"/>
          </p:cNvSpPr>
          <p:nvPr>
            <p:ph type="subTitle" idx="1"/>
          </p:nvPr>
        </p:nvSpPr>
        <p:spPr>
          <a:xfrm>
            <a:off x="1068799" y="3392984"/>
            <a:ext cx="7391633" cy="367849"/>
          </a:xfrm>
          <a:prstGeom prst="rect">
            <a:avLst/>
          </a:prstGeom>
        </p:spPr>
        <p:txBody>
          <a:bodyPr/>
          <a:lstStyle>
            <a:lvl1pPr marL="8100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pic>
        <p:nvPicPr>
          <p:cNvPr id="9" name="Graphique 8">
            <a:extLst>
              <a:ext uri="{FF2B5EF4-FFF2-40B4-BE49-F238E27FC236}">
                <a16:creationId xmlns:a16="http://schemas.microsoft.com/office/drawing/2014/main" id="{0A041821-5217-8A21-65A9-8A29E2DCD66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8270"/>
          <a:stretch/>
        </p:blipFill>
        <p:spPr>
          <a:xfrm>
            <a:off x="7220359" y="1"/>
            <a:ext cx="1996157" cy="806279"/>
          </a:xfrm>
          <a:prstGeom prst="rect">
            <a:avLst/>
          </a:prstGeom>
        </p:spPr>
      </p:pic>
      <p:pic>
        <p:nvPicPr>
          <p:cNvPr id="2" name="Image 1" descr="Une image contenant texte, Graphique, logo, graphisme&#10;&#10;Description générée automatiquement">
            <a:extLst>
              <a:ext uri="{FF2B5EF4-FFF2-40B4-BE49-F238E27FC236}">
                <a16:creationId xmlns:a16="http://schemas.microsoft.com/office/drawing/2014/main" id="{5B237D8E-D6BC-635F-FFEE-66E19FAE814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123" r="45770"/>
          <a:stretch/>
        </p:blipFill>
        <p:spPr>
          <a:xfrm>
            <a:off x="7758354" y="9917"/>
            <a:ext cx="1326115" cy="744445"/>
          </a:xfrm>
          <a:prstGeom prst="rect">
            <a:avLst/>
          </a:prstGeom>
        </p:spPr>
      </p:pic>
    </p:spTree>
    <p:extLst>
      <p:ext uri="{BB962C8B-B14F-4D97-AF65-F5344CB8AC3E}">
        <p14:creationId xmlns:p14="http://schemas.microsoft.com/office/powerpoint/2010/main" val="7383248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
        <p:nvSpPr>
          <p:cNvPr id="7" name="Slide Number Placeholder 5"/>
          <p:cNvSpPr>
            <a:spLocks noGrp="1"/>
          </p:cNvSpPr>
          <p:nvPr>
            <p:ph type="sldNum" sz="quarter" idx="4"/>
          </p:nvPr>
        </p:nvSpPr>
        <p:spPr>
          <a:xfrm>
            <a:off x="540000" y="4757442"/>
            <a:ext cx="791640" cy="273844"/>
          </a:xfrm>
          <a:prstGeom prst="rect">
            <a:avLst/>
          </a:prstGeom>
        </p:spPr>
        <p:txBody>
          <a:bodyPr lIns="0" tIns="0" rIns="0" bIns="0"/>
          <a:lstStyle>
            <a:lvl1pPr algn="l">
              <a:defRPr>
                <a:solidFill>
                  <a:schemeClr val="tx2"/>
                </a:solidFill>
              </a:defRPr>
            </a:lvl1pPr>
          </a:lstStyle>
          <a:p>
            <a:fld id="{31A4A690-290E-403D-A076-2C682F52C47D}" type="slidenum">
              <a:rPr lang="fr-FR" smtClean="0"/>
              <a:t>‹N°›</a:t>
            </a:fld>
            <a:endParaRPr lang="fr-FR" dirty="0"/>
          </a:p>
        </p:txBody>
      </p:sp>
      <p:sp>
        <p:nvSpPr>
          <p:cNvPr id="8" name="Footer Placeholder 4"/>
          <p:cNvSpPr>
            <a:spLocks noGrp="1"/>
          </p:cNvSpPr>
          <p:nvPr>
            <p:ph type="ftr" sz="quarter" idx="3"/>
          </p:nvPr>
        </p:nvSpPr>
        <p:spPr>
          <a:xfrm>
            <a:off x="971601" y="4752000"/>
            <a:ext cx="4609107" cy="273844"/>
          </a:xfrm>
          <a:prstGeom prst="rect">
            <a:avLst/>
          </a:prstGeom>
        </p:spPr>
        <p:txBody>
          <a:bodyPr lIns="0" tIns="0" rIns="0" bIns="0"/>
          <a:lstStyle>
            <a:lvl1pPr algn="l">
              <a:defRPr>
                <a:solidFill>
                  <a:schemeClr val="tx2"/>
                </a:solidFill>
              </a:defRPr>
            </a:lvl1pPr>
          </a:lstStyle>
          <a:p>
            <a:endParaRPr lang="fr-FR"/>
          </a:p>
        </p:txBody>
      </p:sp>
      <p:sp>
        <p:nvSpPr>
          <p:cNvPr id="9" name="Date Placeholder 3"/>
          <p:cNvSpPr>
            <a:spLocks noGrp="1"/>
          </p:cNvSpPr>
          <p:nvPr>
            <p:ph type="dt" sz="half" idx="2"/>
          </p:nvPr>
        </p:nvSpPr>
        <p:spPr>
          <a:xfrm>
            <a:off x="5148064" y="4736535"/>
            <a:ext cx="2133600" cy="273844"/>
          </a:xfrm>
          <a:prstGeom prst="rect">
            <a:avLst/>
          </a:prstGeom>
        </p:spPr>
        <p:txBody>
          <a:bodyPr lIns="0" tIns="0" rIns="0" bIns="0"/>
          <a:lstStyle>
            <a:lvl1pPr>
              <a:defRPr b="0" i="0" baseline="0">
                <a:solidFill>
                  <a:schemeClr val="tx2"/>
                </a:solidFill>
                <a:latin typeface="Calibri"/>
              </a:defRPr>
            </a:lvl1pPr>
          </a:lstStyle>
          <a:p>
            <a:r>
              <a:rPr lang="fr-FR"/>
              <a:t>Date</a:t>
            </a:r>
            <a:endParaRPr lang="fr-FR" dirty="0"/>
          </a:p>
        </p:txBody>
      </p:sp>
    </p:spTree>
    <p:extLst>
      <p:ext uri="{BB962C8B-B14F-4D97-AF65-F5344CB8AC3E}">
        <p14:creationId xmlns:p14="http://schemas.microsoft.com/office/powerpoint/2010/main" val="1165619661"/>
      </p:ext>
    </p:extLst>
  </p:cSld>
  <p:clrMap bg1="lt1" tx1="dk1" bg2="lt2" tx2="dk2" accent1="accent1" accent2="accent2" accent3="accent3" accent4="accent4" accent5="accent5" accent6="accent6" hlink="hlink" folHlink="folHlink"/>
  <p:sldLayoutIdLst>
    <p:sldLayoutId id="2147483674" r:id="rId1"/>
    <p:sldLayoutId id="2147483670" r:id="rId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2200" kern="1200">
          <a:solidFill>
            <a:srgbClr val="003A7D"/>
          </a:solidFill>
          <a:latin typeface="+mn-lt"/>
          <a:ea typeface="+mn-ea"/>
          <a:cs typeface="+mn-cs"/>
        </a:defRPr>
      </a:lvl1pPr>
      <a:lvl2pPr marL="358775" indent="-358775" algn="l" defTabSz="457200" rtl="0" eaLnBrk="1" latinLnBrk="0" hangingPunct="1">
        <a:spcBef>
          <a:spcPct val="20000"/>
        </a:spcBef>
        <a:buClr>
          <a:srgbClr val="E6192D"/>
        </a:buClr>
        <a:buFont typeface="Wingdings" panose="05000000000000000000" pitchFamily="2" charset="2"/>
        <a:buChar char=""/>
        <a:defRPr sz="1800" kern="1200" baseline="0">
          <a:solidFill>
            <a:schemeClr val="accent1"/>
          </a:solidFill>
          <a:latin typeface="+mn-lt"/>
          <a:ea typeface="+mn-ea"/>
          <a:cs typeface="+mn-cs"/>
        </a:defRPr>
      </a:lvl2pPr>
      <a:lvl3pPr marL="541338" indent="-182563" algn="l" defTabSz="457200" rtl="0" eaLnBrk="1" latinLnBrk="0" hangingPunct="1">
        <a:spcBef>
          <a:spcPct val="20000"/>
        </a:spcBef>
        <a:buFont typeface="Arial"/>
        <a:buChar char="•"/>
        <a:defRPr sz="1600" kern="1200" baseline="0">
          <a:solidFill>
            <a:schemeClr val="tx1"/>
          </a:solidFill>
          <a:latin typeface="+mn-lt"/>
          <a:ea typeface="+mn-ea"/>
          <a:cs typeface="+mn-cs"/>
        </a:defRPr>
      </a:lvl3pPr>
      <a:lvl4pPr marL="808038" indent="-2667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BF88ECE-C4BA-3B4E-916F-F266125825B0}"/>
              </a:ext>
            </a:extLst>
          </p:cNvPr>
          <p:cNvPicPr>
            <a:picLocks noChangeAspect="1"/>
          </p:cNvPicPr>
          <p:nvPr userDrawn="1"/>
        </p:nvPicPr>
        <p:blipFill>
          <a:blip r:embed="rId3">
            <a:extLst>
              <a:ext uri="{28A0092B-C50C-407E-A947-70E740481C1C}">
                <a14:useLocalDpi xmlns:a14="http://schemas.microsoft.com/office/drawing/2010/main" val="0"/>
              </a:ext>
            </a:extLst>
          </a:blip>
          <a:srcRect t="39" b="39"/>
          <a:stretch/>
        </p:blipFill>
        <p:spPr>
          <a:xfrm>
            <a:off x="0" y="0"/>
            <a:ext cx="9151188" cy="5143500"/>
          </a:xfrm>
          <a:prstGeom prst="rect">
            <a:avLst/>
          </a:prstGeom>
        </p:spPr>
      </p:pic>
      <p:pic>
        <p:nvPicPr>
          <p:cNvPr id="5" name="Image 4">
            <a:extLst>
              <a:ext uri="{FF2B5EF4-FFF2-40B4-BE49-F238E27FC236}">
                <a16:creationId xmlns:a16="http://schemas.microsoft.com/office/drawing/2014/main" id="{349EDAE3-99DE-4E91-96D2-8D0083ED4C3A}"/>
              </a:ext>
            </a:extLst>
          </p:cNvPr>
          <p:cNvPicPr>
            <a:picLocks noGrp="1" noRot="1" noChangeAspect="1" noMove="1" noResize="1" noEditPoints="1" noAdjustHandles="1" noChangeArrowheads="1" noChangeShapeType="1" noCrop="1"/>
          </p:cNvPicPr>
          <p:nvPr userDrawn="1"/>
        </p:nvPicPr>
        <p:blipFill>
          <a:blip r:embed="rId4" cstate="print">
            <a:extLst>
              <a:ext uri="{28A0092B-C50C-407E-A947-70E740481C1C}">
                <a14:useLocalDpi xmlns:a14="http://schemas.microsoft.com/office/drawing/2010/main" val="0"/>
              </a:ext>
            </a:extLst>
          </a:blip>
          <a:stretch>
            <a:fillRect/>
          </a:stretch>
        </p:blipFill>
        <p:spPr>
          <a:xfrm>
            <a:off x="-7188" y="4164302"/>
            <a:ext cx="421214" cy="981927"/>
          </a:xfrm>
          <a:prstGeom prst="rect">
            <a:avLst/>
          </a:prstGeom>
        </p:spPr>
      </p:pic>
      <p:cxnSp>
        <p:nvCxnSpPr>
          <p:cNvPr id="19" name="Connecteur droit 18">
            <a:extLst>
              <a:ext uri="{FF2B5EF4-FFF2-40B4-BE49-F238E27FC236}">
                <a16:creationId xmlns:a16="http://schemas.microsoft.com/office/drawing/2014/main" id="{01302CCE-B7D4-D8F9-E27B-629240F88886}"/>
              </a:ext>
            </a:extLst>
          </p:cNvPr>
          <p:cNvCxnSpPr>
            <a:cxnSpLocks/>
          </p:cNvCxnSpPr>
          <p:nvPr userDrawn="1"/>
        </p:nvCxnSpPr>
        <p:spPr>
          <a:xfrm>
            <a:off x="1061610" y="0"/>
            <a:ext cx="0" cy="5143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4AADCE60-8262-E4EE-B010-B28381928646}"/>
              </a:ext>
            </a:extLst>
          </p:cNvPr>
          <p:cNvCxnSpPr>
            <a:cxnSpLocks/>
          </p:cNvCxnSpPr>
          <p:nvPr userDrawn="1"/>
        </p:nvCxnSpPr>
        <p:spPr>
          <a:xfrm>
            <a:off x="1061610" y="2994316"/>
            <a:ext cx="0" cy="711560"/>
          </a:xfrm>
          <a:prstGeom prst="line">
            <a:avLst/>
          </a:prstGeom>
          <a:ln w="88900" cap="rnd">
            <a:solidFill>
              <a:srgbClr val="FF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466672"/>
      </p:ext>
    </p:extLst>
  </p:cSld>
  <p:clrMap bg1="lt1" tx1="dk1" bg2="lt2" tx2="dk2" accent1="accent1" accent2="accent2" accent3="accent3" accent4="accent4" accent5="accent5" accent6="accent6" hlink="hlink" folHlink="folHlink"/>
  <p:sldLayoutIdLst>
    <p:sldLayoutId id="2147483728" r:id="rId1"/>
  </p:sldLayoutIdLst>
  <p:hf hdr="0" dt="0"/>
  <p:txStyles>
    <p:titleStyle>
      <a:lvl1pPr marL="108000" algn="l"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bipm.org/fr/worldwide-metrology/"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wmf"/></Relationships>
</file>

<file path=ppt/slides/_rels/slide100.xml.rels><?xml version="1.0" encoding="UTF-8" standalone="yes"?>
<Relationships xmlns="http://schemas.openxmlformats.org/package/2006/relationships"><Relationship Id="rId8" Type="http://schemas.openxmlformats.org/officeDocument/2006/relationships/image" Target="../media/image89.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8.png"/><Relationship Id="rId5" Type="http://schemas.microsoft.com/office/2007/relationships/hdphoto" Target="../media/hdphoto8.wdp"/><Relationship Id="rId4" Type="http://schemas.openxmlformats.org/officeDocument/2006/relationships/image" Target="../media/image87.png"/></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10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 Type="http://schemas.openxmlformats.org/officeDocument/2006/relationships/notesSlide" Target="../notesSlides/notesSlide2.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21.jpeg"/><Relationship Id="rId10" Type="http://schemas.openxmlformats.org/officeDocument/2006/relationships/image" Target="../media/image16.jpeg"/><Relationship Id="rId19" Type="http://schemas.openxmlformats.org/officeDocument/2006/relationships/image" Target="../media/image25.jpe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7/06/relationships/model3d" Target="../media/model3d1.glb"/><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17/06/relationships/model3d" Target="../media/model3d2.glb"/></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www.bipm.org/" TargetMode="Externa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54.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60.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4.jpeg"/><Relationship Id="rId13" Type="http://schemas.microsoft.com/office/2007/relationships/hdphoto" Target="../media/hdphoto4.wdp"/><Relationship Id="rId18" Type="http://schemas.microsoft.com/office/2007/relationships/hdphoto" Target="../media/hdphoto6.wdp"/><Relationship Id="rId3" Type="http://schemas.openxmlformats.org/officeDocument/2006/relationships/image" Target="../media/image70.jpeg"/><Relationship Id="rId7" Type="http://schemas.openxmlformats.org/officeDocument/2006/relationships/image" Target="../media/image73.jpeg"/><Relationship Id="rId12" Type="http://schemas.openxmlformats.org/officeDocument/2006/relationships/image" Target="../media/image76.png"/><Relationship Id="rId17" Type="http://schemas.openxmlformats.org/officeDocument/2006/relationships/image" Target="../media/image79.png"/><Relationship Id="rId2" Type="http://schemas.openxmlformats.org/officeDocument/2006/relationships/notesSlide" Target="../notesSlides/notesSlide13.xml"/><Relationship Id="rId16"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72.jpeg"/><Relationship Id="rId11" Type="http://schemas.microsoft.com/office/2007/relationships/hdphoto" Target="../media/hdphoto3.wdp"/><Relationship Id="rId5" Type="http://schemas.openxmlformats.org/officeDocument/2006/relationships/image" Target="../media/image71.jpeg"/><Relationship Id="rId15" Type="http://schemas.microsoft.com/office/2007/relationships/hdphoto" Target="../media/hdphoto5.wdp"/><Relationship Id="rId10" Type="http://schemas.openxmlformats.org/officeDocument/2006/relationships/image" Target="../media/image75.jpeg"/><Relationship Id="rId19" Type="http://schemas.openxmlformats.org/officeDocument/2006/relationships/image" Target="../media/image80.jpeg"/><Relationship Id="rId4" Type="http://schemas.microsoft.com/office/2007/relationships/hdphoto" Target="../media/hdphoto2.wdp"/><Relationship Id="rId9" Type="http://schemas.openxmlformats.org/officeDocument/2006/relationships/image" Target="../media/image15.png"/><Relationship Id="rId1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2.tiff"/></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87.png"/><Relationship Id="rId4" Type="http://schemas.microsoft.com/office/2007/relationships/hdphoto" Target="../media/hdphoto7.wdp"/><Relationship Id="rId9"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2.png"/><Relationship Id="rId4" Type="http://schemas.openxmlformats.org/officeDocument/2006/relationships/image" Target="../media/image430.pn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6.gif"/><Relationship Id="rId4" Type="http://schemas.openxmlformats.org/officeDocument/2006/relationships/image" Target="../media/image95.gif"/></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20.png"/></Relationships>
</file>

<file path=ppt/slides/_rels/slide5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75.png"/><Relationship Id="rId7"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oleObject" Target="../embeddings/oleObject6.bin"/><Relationship Id="rId5" Type="http://schemas.openxmlformats.org/officeDocument/2006/relationships/image" Target="../media/image100.png"/><Relationship Id="rId4" Type="http://schemas.openxmlformats.org/officeDocument/2006/relationships/oleObject" Target="../embeddings/oleObject5.bin"/></Relationships>
</file>

<file path=ppt/slides/_rels/slide52.xml.rels><?xml version="1.0" encoding="UTF-8" standalone="yes"?>
<Relationships xmlns="http://schemas.openxmlformats.org/package/2006/relationships"><Relationship Id="rId8" Type="http://schemas.openxmlformats.org/officeDocument/2006/relationships/image" Target="../media/image1010.png"/><Relationship Id="rId3" Type="http://schemas.openxmlformats.org/officeDocument/2006/relationships/image" Target="../media/image104.png"/><Relationship Id="rId7" Type="http://schemas.openxmlformats.org/officeDocument/2006/relationships/image" Target="../media/image100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90.png"/><Relationship Id="rId5" Type="http://schemas.openxmlformats.org/officeDocument/2006/relationships/image" Target="../media/image980.png"/><Relationship Id="rId4" Type="http://schemas.openxmlformats.org/officeDocument/2006/relationships/image" Target="../media/image970.png"/><Relationship Id="rId9" Type="http://schemas.openxmlformats.org/officeDocument/2006/relationships/image" Target="../media/image91.png"/></Relationships>
</file>

<file path=ppt/slides/_rels/slide53.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oleObject" Target="../embeddings/oleObject7.bin"/><Relationship Id="rId7" Type="http://schemas.openxmlformats.org/officeDocument/2006/relationships/image" Target="../media/image900.png"/><Relationship Id="rId12" Type="http://schemas.openxmlformats.org/officeDocument/2006/relationships/image" Target="../media/image106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90.png"/><Relationship Id="rId11" Type="http://schemas.openxmlformats.org/officeDocument/2006/relationships/image" Target="../media/image940.png"/><Relationship Id="rId10" Type="http://schemas.openxmlformats.org/officeDocument/2006/relationships/image" Target="../media/image930.png"/><Relationship Id="rId4" Type="http://schemas.openxmlformats.org/officeDocument/2006/relationships/image" Target="../media/image103.png"/><Relationship Id="rId9" Type="http://schemas.openxmlformats.org/officeDocument/2006/relationships/image" Target="../media/image920.png"/></Relationships>
</file>

<file path=ppt/slides/_rels/slide5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jpeg"/><Relationship Id="rId7" Type="http://schemas.microsoft.com/office/2007/relationships/hdphoto" Target="../media/hdphoto11.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6.png"/><Relationship Id="rId5" Type="http://schemas.microsoft.com/office/2007/relationships/hdphoto" Target="../media/hdphoto10.wdp"/><Relationship Id="rId10" Type="http://schemas.microsoft.com/office/2007/relationships/hdphoto" Target="../media/hdphoto12.wdp"/><Relationship Id="rId4" Type="http://schemas.openxmlformats.org/officeDocument/2006/relationships/image" Target="../media/image105.png"/><Relationship Id="rId9" Type="http://schemas.openxmlformats.org/officeDocument/2006/relationships/image" Target="../media/image108.pn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8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91.png"/></Relationships>
</file>

<file path=ppt/slides/_rels/slide6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11.pn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30.png"/><Relationship Id="rId2" Type="http://schemas.openxmlformats.org/officeDocument/2006/relationships/image" Target="../media/image102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microsoft.com/office/2007/relationships/hdphoto" Target="../media/hdphoto13.wdp"/></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jpeg"/><Relationship Id="rId9" Type="http://schemas.openxmlformats.org/officeDocument/2006/relationships/image" Target="../media/image123.png"/></Relationships>
</file>

<file path=ppt/slides/_rels/slide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jpeg"/></Relationships>
</file>

<file path=ppt/slides/_rels/slide7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microsoft.com/office/2007/relationships/hdphoto" Target="../media/hdphoto14.wdp"/><Relationship Id="rId7" Type="http://schemas.openxmlformats.org/officeDocument/2006/relationships/image" Target="../media/image134.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oleObject" Target="../embeddings/oleObject8.bin"/><Relationship Id="rId4" Type="http://schemas.openxmlformats.org/officeDocument/2006/relationships/image" Target="../media/image132.jpeg"/></Relationships>
</file>

<file path=ppt/slides/_rels/slide7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png"/><Relationship Id="rId2" Type="http://schemas.openxmlformats.org/officeDocument/2006/relationships/image" Target="../media/image9.png"/><Relationship Id="rId16"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s://www.lne.fr/fr/comprendre/systeme-international-unites/introduction-si" TargetMode="Externa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8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hyperlink" Target="https://youtu.be/bInHclEN6zQ?list=PLnSyCbN3oJBEhMoPiS60NCrTdm1DAQoer" TargetMode="External"/><Relationship Id="rId1" Type="http://schemas.openxmlformats.org/officeDocument/2006/relationships/slideLayout" Target="../slideLayouts/slideLayout2.xml"/><Relationship Id="rId4" Type="http://schemas.openxmlformats.org/officeDocument/2006/relationships/hyperlink" Target="https://www.youtube.com/watch?v=bInHclEN6zQ&amp;feature=emb_logo"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8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8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90.xml.rels><?xml version="1.0" encoding="UTF-8" standalone="yes"?>
<Relationships xmlns="http://schemas.openxmlformats.org/package/2006/relationships"><Relationship Id="rId8" Type="http://schemas.openxmlformats.org/officeDocument/2006/relationships/image" Target="../media/image143.jpeg"/><Relationship Id="rId3" Type="http://schemas.openxmlformats.org/officeDocument/2006/relationships/image" Target="../media/image153.jpeg"/><Relationship Id="rId7" Type="http://schemas.openxmlformats.org/officeDocument/2006/relationships/image" Target="../media/image151.jpe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image" Target="../media/image155.png"/><Relationship Id="rId9" Type="http://schemas.openxmlformats.org/officeDocument/2006/relationships/image" Target="../media/image152.jpeg"/></Relationships>
</file>

<file path=ppt/slides/_rels/slide9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54.jpe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9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77.png"/><Relationship Id="rId18" Type="http://schemas.openxmlformats.org/officeDocument/2006/relationships/image" Target="../media/image80.jpeg"/><Relationship Id="rId3" Type="http://schemas.microsoft.com/office/2007/relationships/hdphoto" Target="../media/hdphoto2.wdp"/><Relationship Id="rId7" Type="http://schemas.openxmlformats.org/officeDocument/2006/relationships/image" Target="../media/image74.jpeg"/><Relationship Id="rId12" Type="http://schemas.microsoft.com/office/2007/relationships/hdphoto" Target="../media/hdphoto4.wdp"/><Relationship Id="rId17" Type="http://schemas.microsoft.com/office/2007/relationships/hdphoto" Target="../media/hdphoto6.wdp"/><Relationship Id="rId2" Type="http://schemas.openxmlformats.org/officeDocument/2006/relationships/image" Target="../media/image70.jpeg"/><Relationship Id="rId16"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76.png"/><Relationship Id="rId5" Type="http://schemas.openxmlformats.org/officeDocument/2006/relationships/image" Target="../media/image72.jpeg"/><Relationship Id="rId15" Type="http://schemas.openxmlformats.org/officeDocument/2006/relationships/image" Target="../media/image78.jpeg"/><Relationship Id="rId10" Type="http://schemas.microsoft.com/office/2007/relationships/hdphoto" Target="../media/hdphoto3.wdp"/><Relationship Id="rId4" Type="http://schemas.openxmlformats.org/officeDocument/2006/relationships/image" Target="../media/image71.jpeg"/><Relationship Id="rId9" Type="http://schemas.openxmlformats.org/officeDocument/2006/relationships/image" Target="../media/image75.jpeg"/><Relationship Id="rId14" Type="http://schemas.microsoft.com/office/2007/relationships/hdphoto" Target="../media/hdphoto5.wdp"/></Relationships>
</file>

<file path=ppt/slides/_rels/slide9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png"/></Relationships>
</file>

<file path=ppt/slides/_rels/slide9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AE91BBB-4B82-6497-968A-4498CC561D44}"/>
              </a:ext>
            </a:extLst>
          </p:cNvPr>
          <p:cNvSpPr>
            <a:spLocks noGrp="1"/>
          </p:cNvSpPr>
          <p:nvPr>
            <p:ph type="title"/>
          </p:nvPr>
        </p:nvSpPr>
        <p:spPr>
          <a:xfrm>
            <a:off x="1068799" y="2409733"/>
            <a:ext cx="8075201" cy="619481"/>
          </a:xfrm>
        </p:spPr>
        <p:txBody>
          <a:bodyPr>
            <a:no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fr-FR" sz="3200" noProof="0" dirty="0">
                <a:solidFill>
                  <a:schemeClr val="bg1"/>
                </a:solidFill>
                <a:latin typeface="+mj-lt"/>
              </a:rPr>
              <a:t>Métrologie à l’échelle nano: application à la mesure de rugosité</a:t>
            </a:r>
          </a:p>
        </p:txBody>
      </p:sp>
      <p:sp>
        <p:nvSpPr>
          <p:cNvPr id="5" name="Sous-titre 4">
            <a:extLst>
              <a:ext uri="{FF2B5EF4-FFF2-40B4-BE49-F238E27FC236}">
                <a16:creationId xmlns:a16="http://schemas.microsoft.com/office/drawing/2014/main" id="{9099621C-1A9C-95AE-6E77-5A0A47943303}"/>
              </a:ext>
            </a:extLst>
          </p:cNvPr>
          <p:cNvSpPr>
            <a:spLocks noGrp="1"/>
          </p:cNvSpPr>
          <p:nvPr>
            <p:ph type="subTitle" idx="1"/>
          </p:nvPr>
        </p:nvSpPr>
        <p:spPr/>
        <p:txBody>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fr-FR" noProof="0" dirty="0">
                <a:solidFill>
                  <a:schemeClr val="bg1"/>
                </a:solidFill>
              </a:rPr>
              <a:t>Groupe Optique SOLEIL, support d’Alexandra </a:t>
            </a:r>
            <a:r>
              <a:rPr lang="fr-FR" noProof="0" dirty="0" err="1">
                <a:solidFill>
                  <a:schemeClr val="bg1"/>
                </a:solidFill>
              </a:rPr>
              <a:t>Delvallée</a:t>
            </a:r>
            <a:r>
              <a:rPr lang="fr-FR" noProof="0" dirty="0">
                <a:solidFill>
                  <a:schemeClr val="bg1"/>
                </a:solidFill>
              </a:rPr>
              <a:t> et Nicolas </a:t>
            </a:r>
            <a:r>
              <a:rPr lang="fr-FR" noProof="0" dirty="0" err="1">
                <a:solidFill>
                  <a:schemeClr val="bg1"/>
                </a:solidFill>
              </a:rPr>
              <a:t>Feltin</a:t>
            </a:r>
            <a:r>
              <a:rPr lang="fr-FR" noProof="0" dirty="0">
                <a:solidFill>
                  <a:schemeClr val="bg1"/>
                </a:solidFill>
              </a:rPr>
              <a:t> (LNE)</a:t>
            </a:r>
          </a:p>
        </p:txBody>
      </p:sp>
    </p:spTree>
    <p:extLst>
      <p:ext uri="{BB962C8B-B14F-4D97-AF65-F5344CB8AC3E}">
        <p14:creationId xmlns:p14="http://schemas.microsoft.com/office/powerpoint/2010/main" val="2504453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10</a:t>
            </a:fld>
            <a:endParaRPr lang="fr-FR" noProof="0"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Métrologie / </a:t>
            </a:r>
            <a:r>
              <a:rPr lang="fr-FR" cap="none" noProof="0" dirty="0" err="1"/>
              <a:t>nanométrologie</a:t>
            </a:r>
            <a:endParaRPr lang="fr-FR" cap="none" noProof="0" dirty="0"/>
          </a:p>
        </p:txBody>
      </p:sp>
      <p:sp>
        <p:nvSpPr>
          <p:cNvPr id="7" name="Text Box 17"/>
          <p:cNvSpPr txBox="1">
            <a:spLocks noChangeArrowheads="1"/>
          </p:cNvSpPr>
          <p:nvPr/>
        </p:nvSpPr>
        <p:spPr bwMode="auto">
          <a:xfrm>
            <a:off x="395536" y="483518"/>
            <a:ext cx="8352928" cy="1240340"/>
          </a:xfrm>
          <a:prstGeom prst="rect">
            <a:avLst/>
          </a:prstGeom>
          <a:noFill/>
          <a:ln w="12700">
            <a:solidFill>
              <a:schemeClr val="tx1"/>
            </a:solidFill>
            <a:miter lim="800000"/>
            <a:headEnd/>
            <a:tailEnd/>
          </a:ln>
          <a:effectLst/>
        </p:spPr>
        <p:txBody>
          <a:bodyPr wrap="square">
            <a:spAutoFit/>
          </a:bodyPr>
          <a:lstStyle/>
          <a:p>
            <a:r>
              <a:rPr lang="fr-FR" sz="1400" u="sng" noProof="0" dirty="0">
                <a:latin typeface="Arial Narrow" panose="020B0606020202030204" pitchFamily="34" charset="0"/>
              </a:rPr>
              <a:t>Qu'est-ce que la </a:t>
            </a:r>
            <a:r>
              <a:rPr lang="fr-FR" sz="1400" b="1" u="sng" noProof="0" dirty="0">
                <a:latin typeface="Arial Narrow" panose="020B0606020202030204" pitchFamily="34" charset="0"/>
              </a:rPr>
              <a:t>métrologie</a:t>
            </a:r>
            <a:r>
              <a:rPr lang="fr-FR" sz="1400" u="sng" noProof="0" dirty="0">
                <a:latin typeface="Arial Narrow" panose="020B0606020202030204" pitchFamily="34" charset="0"/>
              </a:rPr>
              <a:t> ?</a:t>
            </a:r>
          </a:p>
          <a:p>
            <a:pPr>
              <a:tabLst>
                <a:tab pos="982663" algn="l"/>
              </a:tabLst>
            </a:pPr>
            <a:endParaRPr lang="fr-FR" sz="1100" noProof="0" dirty="0">
              <a:latin typeface="Arial Narrow" panose="020B0606020202030204" pitchFamily="34" charset="0"/>
            </a:endParaRPr>
          </a:p>
          <a:p>
            <a:pPr algn="just"/>
            <a:r>
              <a:rPr lang="fr-FR" sz="1400" noProof="0" dirty="0">
                <a:latin typeface="Arial Narrow" panose="020B0606020202030204" pitchFamily="34" charset="0"/>
              </a:rPr>
              <a:t>La métrologie est la science de la mesure ; elle embrasse à la fois les déterminations expérimentales et théoriques à tous les niveaux d'incertitude et dans tous les domaines des sciences et de la technologie.</a:t>
            </a:r>
          </a:p>
          <a:p>
            <a:pPr algn="just"/>
            <a:endParaRPr lang="fr-FR" sz="800" i="1" noProof="0" dirty="0">
              <a:solidFill>
                <a:srgbClr val="000000"/>
              </a:solidFill>
            </a:endParaRPr>
          </a:p>
          <a:p>
            <a:pPr algn="r">
              <a:spcBef>
                <a:spcPct val="20000"/>
              </a:spcBef>
              <a:tabLst>
                <a:tab pos="982663" algn="l"/>
              </a:tabLst>
            </a:pPr>
            <a:r>
              <a:rPr lang="fr-FR" sz="1050" noProof="0" dirty="0">
                <a:hlinkClick r:id="rId3"/>
              </a:rPr>
              <a:t>https://www.bipm.org/fr/worldwide-metrology/</a:t>
            </a:r>
            <a:endParaRPr lang="fr-FR" sz="1050" noProof="0" dirty="0">
              <a:solidFill>
                <a:srgbClr val="000000"/>
              </a:solidFill>
            </a:endParaRPr>
          </a:p>
        </p:txBody>
      </p:sp>
      <p:sp>
        <p:nvSpPr>
          <p:cNvPr id="8" name="Text Box 17"/>
          <p:cNvSpPr txBox="1">
            <a:spLocks noChangeArrowheads="1"/>
          </p:cNvSpPr>
          <p:nvPr/>
        </p:nvSpPr>
        <p:spPr bwMode="auto">
          <a:xfrm>
            <a:off x="395536" y="1904514"/>
            <a:ext cx="8352928" cy="523220"/>
          </a:xfrm>
          <a:prstGeom prst="rect">
            <a:avLst/>
          </a:prstGeom>
          <a:noFill/>
          <a:ln w="12700">
            <a:solidFill>
              <a:schemeClr val="tx1"/>
            </a:solidFill>
            <a:miter lim="800000"/>
            <a:headEnd/>
            <a:tailEnd/>
          </a:ln>
          <a:effectLst/>
        </p:spPr>
        <p:txBody>
          <a:bodyPr wrap="square">
            <a:spAutoFit/>
          </a:bodyPr>
          <a:lstStyle/>
          <a:p>
            <a:pPr algn="just">
              <a:tabLst>
                <a:tab pos="982663" algn="l"/>
              </a:tabLst>
            </a:pPr>
            <a:r>
              <a:rPr lang="fr-FR" sz="1400" noProof="0" dirty="0">
                <a:latin typeface="Arial Narrow" panose="020B0606020202030204" pitchFamily="34" charset="0"/>
              </a:rPr>
              <a:t>« La </a:t>
            </a:r>
            <a:r>
              <a:rPr lang="fr-FR" sz="1400" b="1" noProof="0" dirty="0" err="1">
                <a:latin typeface="Arial Narrow" panose="020B0606020202030204" pitchFamily="34" charset="0"/>
              </a:rPr>
              <a:t>nanométrologie</a:t>
            </a:r>
            <a:r>
              <a:rPr lang="fr-FR" sz="1400" b="1" noProof="0" dirty="0">
                <a:latin typeface="Arial Narrow" panose="020B0606020202030204" pitchFamily="34" charset="0"/>
              </a:rPr>
              <a:t> dimensionnelle</a:t>
            </a:r>
            <a:r>
              <a:rPr lang="fr-FR" sz="1400" noProof="0" dirty="0">
                <a:latin typeface="Arial Narrow" panose="020B0606020202030204" pitchFamily="34" charset="0"/>
              </a:rPr>
              <a:t> est la science et la pratique de la mesure des dimensions caractéristiques d’objets, des distances et des déplacements dans la gamme allant de 1 nm à 1000 nm »</a:t>
            </a:r>
          </a:p>
        </p:txBody>
      </p:sp>
      <p:grpSp>
        <p:nvGrpSpPr>
          <p:cNvPr id="9" name="Groupe 8"/>
          <p:cNvGrpSpPr/>
          <p:nvPr/>
        </p:nvGrpSpPr>
        <p:grpSpPr>
          <a:xfrm>
            <a:off x="134908" y="2427734"/>
            <a:ext cx="3574083" cy="2452185"/>
            <a:chOff x="134908" y="2427734"/>
            <a:chExt cx="4329113" cy="2970212"/>
          </a:xfrm>
        </p:grpSpPr>
        <p:pic>
          <p:nvPicPr>
            <p:cNvPr id="10"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4908" y="2427734"/>
              <a:ext cx="4103688" cy="2970212"/>
            </a:xfrm>
            <a:prstGeom prst="rect">
              <a:avLst/>
            </a:prstGeom>
            <a:noFill/>
            <a:ln w="9525">
              <a:noFill/>
              <a:miter lim="800000"/>
              <a:headEnd/>
              <a:tailEnd/>
            </a:ln>
            <a:effectLst/>
          </p:spPr>
        </p:pic>
        <p:grpSp>
          <p:nvGrpSpPr>
            <p:cNvPr id="11" name="Groupe 17"/>
            <p:cNvGrpSpPr/>
            <p:nvPr/>
          </p:nvGrpSpPr>
          <p:grpSpPr>
            <a:xfrm>
              <a:off x="1254434" y="2969071"/>
              <a:ext cx="3209587" cy="2211388"/>
              <a:chOff x="1271926" y="4206875"/>
              <a:chExt cx="3209587" cy="2211388"/>
            </a:xfrm>
          </p:grpSpPr>
          <p:sp>
            <p:nvSpPr>
              <p:cNvPr id="12" name="Line 8"/>
              <p:cNvSpPr>
                <a:spLocks noChangeShapeType="1"/>
              </p:cNvSpPr>
              <p:nvPr/>
            </p:nvSpPr>
            <p:spPr bwMode="auto">
              <a:xfrm flipV="1">
                <a:off x="3476624" y="4362450"/>
                <a:ext cx="395680" cy="752474"/>
              </a:xfrm>
              <a:prstGeom prst="line">
                <a:avLst/>
              </a:prstGeom>
              <a:noFill/>
              <a:ln w="28575">
                <a:solidFill>
                  <a:srgbClr val="0000CC"/>
                </a:solidFill>
                <a:round/>
                <a:headEnd/>
                <a:tailEnd/>
              </a:ln>
              <a:effectLst/>
            </p:spPr>
            <p:txBody>
              <a:bodyPr/>
              <a:lstStyle/>
              <a:p>
                <a:endParaRPr lang="fr-FR" noProof="0" dirty="0">
                  <a:solidFill>
                    <a:srgbClr val="000000"/>
                  </a:solidFill>
                </a:endParaRPr>
              </a:p>
            </p:txBody>
          </p:sp>
          <p:sp>
            <p:nvSpPr>
              <p:cNvPr id="13" name="Line 9"/>
              <p:cNvSpPr>
                <a:spLocks noChangeShapeType="1"/>
              </p:cNvSpPr>
              <p:nvPr/>
            </p:nvSpPr>
            <p:spPr bwMode="auto">
              <a:xfrm flipH="1" flipV="1">
                <a:off x="1366709" y="4905515"/>
                <a:ext cx="1325259" cy="447191"/>
              </a:xfrm>
              <a:prstGeom prst="line">
                <a:avLst/>
              </a:prstGeom>
              <a:noFill/>
              <a:ln w="28575">
                <a:solidFill>
                  <a:srgbClr val="0000CC"/>
                </a:solidFill>
                <a:round/>
                <a:headEnd/>
                <a:tailEnd type="stealth" w="med" len="med"/>
              </a:ln>
              <a:effectLst/>
            </p:spPr>
            <p:txBody>
              <a:bodyPr/>
              <a:lstStyle/>
              <a:p>
                <a:endParaRPr lang="fr-FR" noProof="0" dirty="0">
                  <a:solidFill>
                    <a:srgbClr val="000000"/>
                  </a:solidFill>
                </a:endParaRPr>
              </a:p>
            </p:txBody>
          </p:sp>
          <p:sp>
            <p:nvSpPr>
              <p:cNvPr id="14" name="Line 10"/>
              <p:cNvSpPr>
                <a:spLocks noChangeShapeType="1"/>
              </p:cNvSpPr>
              <p:nvPr/>
            </p:nvSpPr>
            <p:spPr bwMode="auto">
              <a:xfrm flipV="1">
                <a:off x="1271926" y="5638827"/>
                <a:ext cx="142907" cy="248206"/>
              </a:xfrm>
              <a:prstGeom prst="line">
                <a:avLst/>
              </a:prstGeom>
              <a:noFill/>
              <a:ln w="28575">
                <a:solidFill>
                  <a:srgbClr val="0000CC"/>
                </a:solidFill>
                <a:round/>
                <a:headEnd/>
                <a:tailEnd type="stealth" w="med" len="med"/>
              </a:ln>
              <a:effectLst/>
            </p:spPr>
            <p:txBody>
              <a:bodyPr/>
              <a:lstStyle/>
              <a:p>
                <a:endParaRPr lang="fr-FR" noProof="0" dirty="0">
                  <a:solidFill>
                    <a:srgbClr val="000000"/>
                  </a:solidFill>
                </a:endParaRPr>
              </a:p>
            </p:txBody>
          </p:sp>
          <p:sp>
            <p:nvSpPr>
              <p:cNvPr id="15" name="Line 11"/>
              <p:cNvSpPr>
                <a:spLocks noChangeShapeType="1"/>
              </p:cNvSpPr>
              <p:nvPr/>
            </p:nvSpPr>
            <p:spPr bwMode="auto">
              <a:xfrm>
                <a:off x="3397442" y="4206875"/>
                <a:ext cx="235782" cy="121962"/>
              </a:xfrm>
              <a:prstGeom prst="line">
                <a:avLst/>
              </a:prstGeom>
              <a:noFill/>
              <a:ln w="28575">
                <a:solidFill>
                  <a:srgbClr val="0000CC"/>
                </a:solidFill>
                <a:round/>
                <a:headEnd/>
                <a:tailEnd type="stealth" w="med" len="med"/>
              </a:ln>
              <a:effectLst/>
            </p:spPr>
            <p:txBody>
              <a:bodyPr/>
              <a:lstStyle/>
              <a:p>
                <a:endParaRPr lang="fr-FR" noProof="0" dirty="0">
                  <a:solidFill>
                    <a:srgbClr val="000000"/>
                  </a:solidFill>
                </a:endParaRPr>
              </a:p>
            </p:txBody>
          </p:sp>
          <p:sp>
            <p:nvSpPr>
              <p:cNvPr id="16" name="Line 12"/>
              <p:cNvSpPr>
                <a:spLocks noChangeShapeType="1"/>
              </p:cNvSpPr>
              <p:nvPr/>
            </p:nvSpPr>
            <p:spPr bwMode="auto">
              <a:xfrm>
                <a:off x="4337020" y="5447795"/>
                <a:ext cx="4065" cy="437707"/>
              </a:xfrm>
              <a:prstGeom prst="line">
                <a:avLst/>
              </a:prstGeom>
              <a:noFill/>
              <a:ln w="28575">
                <a:solidFill>
                  <a:srgbClr val="0000CC"/>
                </a:solidFill>
                <a:round/>
                <a:headEnd/>
                <a:tailEnd type="stealth" w="med" len="med"/>
              </a:ln>
              <a:effectLst/>
            </p:spPr>
            <p:txBody>
              <a:bodyPr/>
              <a:lstStyle/>
              <a:p>
                <a:endParaRPr lang="fr-FR" noProof="0" dirty="0">
                  <a:solidFill>
                    <a:srgbClr val="000000"/>
                  </a:solidFill>
                </a:endParaRPr>
              </a:p>
            </p:txBody>
          </p:sp>
          <p:sp>
            <p:nvSpPr>
              <p:cNvPr id="17" name="Line 13"/>
              <p:cNvSpPr>
                <a:spLocks noChangeShapeType="1"/>
              </p:cNvSpPr>
              <p:nvPr/>
            </p:nvSpPr>
            <p:spPr bwMode="auto">
              <a:xfrm flipH="1" flipV="1">
                <a:off x="4346545" y="6034762"/>
                <a:ext cx="1355" cy="383501"/>
              </a:xfrm>
              <a:prstGeom prst="line">
                <a:avLst/>
              </a:prstGeom>
              <a:noFill/>
              <a:ln w="28575">
                <a:solidFill>
                  <a:srgbClr val="0000CC"/>
                </a:solidFill>
                <a:round/>
                <a:headEnd/>
                <a:tailEnd type="stealth" w="med" len="med"/>
              </a:ln>
              <a:effectLst/>
            </p:spPr>
            <p:txBody>
              <a:bodyPr/>
              <a:lstStyle/>
              <a:p>
                <a:endParaRPr lang="fr-FR" noProof="0" dirty="0">
                  <a:solidFill>
                    <a:srgbClr val="000000"/>
                  </a:solidFill>
                </a:endParaRPr>
              </a:p>
            </p:txBody>
          </p:sp>
          <p:sp>
            <p:nvSpPr>
              <p:cNvPr id="18" name="Line 14"/>
              <p:cNvSpPr>
                <a:spLocks noChangeShapeType="1"/>
              </p:cNvSpPr>
              <p:nvPr/>
            </p:nvSpPr>
            <p:spPr bwMode="auto">
              <a:xfrm rot="6323275" flipV="1">
                <a:off x="4092920" y="5580494"/>
                <a:ext cx="0" cy="760123"/>
              </a:xfrm>
              <a:prstGeom prst="line">
                <a:avLst/>
              </a:prstGeom>
              <a:noFill/>
              <a:ln w="28575">
                <a:solidFill>
                  <a:srgbClr val="0000CC"/>
                </a:solidFill>
                <a:round/>
                <a:headEnd/>
                <a:tailEnd/>
              </a:ln>
              <a:effectLst/>
            </p:spPr>
            <p:txBody>
              <a:bodyPr/>
              <a:lstStyle/>
              <a:p>
                <a:endParaRPr lang="fr-FR" noProof="0" dirty="0">
                  <a:solidFill>
                    <a:srgbClr val="000000"/>
                  </a:solidFill>
                </a:endParaRPr>
              </a:p>
            </p:txBody>
          </p:sp>
          <p:sp>
            <p:nvSpPr>
              <p:cNvPr id="19" name="Line 15"/>
              <p:cNvSpPr>
                <a:spLocks noChangeShapeType="1"/>
              </p:cNvSpPr>
              <p:nvPr/>
            </p:nvSpPr>
            <p:spPr bwMode="auto">
              <a:xfrm rot="6323275" flipV="1">
                <a:off x="4097108" y="5455342"/>
                <a:ext cx="0" cy="768811"/>
              </a:xfrm>
              <a:prstGeom prst="line">
                <a:avLst/>
              </a:prstGeom>
              <a:noFill/>
              <a:ln w="28575">
                <a:solidFill>
                  <a:srgbClr val="0000CC"/>
                </a:solidFill>
                <a:round/>
                <a:headEnd/>
                <a:tailEnd/>
              </a:ln>
              <a:effectLst/>
            </p:spPr>
            <p:txBody>
              <a:bodyPr/>
              <a:lstStyle/>
              <a:p>
                <a:endParaRPr lang="fr-FR" noProof="0" dirty="0">
                  <a:solidFill>
                    <a:srgbClr val="000000"/>
                  </a:solidFill>
                </a:endParaRPr>
              </a:p>
            </p:txBody>
          </p:sp>
          <p:sp>
            <p:nvSpPr>
              <p:cNvPr id="20" name="Line 16"/>
              <p:cNvSpPr>
                <a:spLocks noChangeShapeType="1"/>
              </p:cNvSpPr>
              <p:nvPr/>
            </p:nvSpPr>
            <p:spPr bwMode="auto">
              <a:xfrm flipH="1" flipV="1">
                <a:off x="3869362" y="4430549"/>
                <a:ext cx="235782" cy="121962"/>
              </a:xfrm>
              <a:prstGeom prst="line">
                <a:avLst/>
              </a:prstGeom>
              <a:noFill/>
              <a:ln w="28575">
                <a:solidFill>
                  <a:srgbClr val="0000CC"/>
                </a:solidFill>
                <a:round/>
                <a:headEnd/>
                <a:tailEnd type="stealth" w="med" len="med"/>
              </a:ln>
              <a:effectLst/>
            </p:spPr>
            <p:txBody>
              <a:bodyPr/>
              <a:lstStyle/>
              <a:p>
                <a:endParaRPr lang="fr-FR" noProof="0" dirty="0">
                  <a:solidFill>
                    <a:srgbClr val="000000"/>
                  </a:solidFill>
                </a:endParaRPr>
              </a:p>
            </p:txBody>
          </p:sp>
          <p:sp>
            <p:nvSpPr>
              <p:cNvPr id="21" name="Line 8"/>
              <p:cNvSpPr>
                <a:spLocks noChangeShapeType="1"/>
              </p:cNvSpPr>
              <p:nvPr/>
            </p:nvSpPr>
            <p:spPr bwMode="auto">
              <a:xfrm flipV="1">
                <a:off x="3276599" y="4295775"/>
                <a:ext cx="395680" cy="752474"/>
              </a:xfrm>
              <a:prstGeom prst="line">
                <a:avLst/>
              </a:prstGeom>
              <a:noFill/>
              <a:ln w="28575">
                <a:solidFill>
                  <a:srgbClr val="0000CC"/>
                </a:solidFill>
                <a:round/>
                <a:headEnd/>
                <a:tailEnd/>
              </a:ln>
              <a:effectLst/>
            </p:spPr>
            <p:txBody>
              <a:bodyPr/>
              <a:lstStyle/>
              <a:p>
                <a:endParaRPr lang="fr-FR" noProof="0" dirty="0">
                  <a:solidFill>
                    <a:srgbClr val="000000"/>
                  </a:solidFill>
                </a:endParaRPr>
              </a:p>
            </p:txBody>
          </p:sp>
        </p:grpSp>
      </p:grpSp>
      <p:sp>
        <p:nvSpPr>
          <p:cNvPr id="22" name="Text Box 18"/>
          <p:cNvSpPr txBox="1">
            <a:spLocks noChangeArrowheads="1"/>
          </p:cNvSpPr>
          <p:nvPr/>
        </p:nvSpPr>
        <p:spPr bwMode="auto">
          <a:xfrm>
            <a:off x="4499992" y="2787774"/>
            <a:ext cx="4051691" cy="1384995"/>
          </a:xfrm>
          <a:prstGeom prst="rect">
            <a:avLst/>
          </a:prstGeom>
          <a:noFill/>
          <a:ln w="12700">
            <a:solidFill>
              <a:schemeClr val="tx1"/>
            </a:solidFill>
            <a:miter lim="800000"/>
            <a:headEnd/>
            <a:tailEnd/>
          </a:ln>
          <a:effectLst/>
        </p:spPr>
        <p:txBody>
          <a:bodyPr wrap="square">
            <a:spAutoFit/>
          </a:bodyPr>
          <a:lstStyle>
            <a:defPPr>
              <a:defRPr lang="fr-FR"/>
            </a:defPPr>
            <a:lvl1pPr algn="just">
              <a:tabLst>
                <a:tab pos="982663" algn="l"/>
              </a:tabLst>
              <a:defRPr sz="1400">
                <a:latin typeface="Arial Narrow" panose="020B0606020202030204" pitchFamily="34" charset="0"/>
              </a:defRPr>
            </a:lvl1pPr>
          </a:lstStyle>
          <a:p>
            <a:r>
              <a:rPr lang="fr-FR" noProof="0" dirty="0"/>
              <a:t>Le </a:t>
            </a:r>
            <a:r>
              <a:rPr lang="fr-FR" b="1" noProof="0" dirty="0"/>
              <a:t>métrologue</a:t>
            </a:r>
            <a:r>
              <a:rPr lang="fr-FR" noProof="0" dirty="0"/>
              <a:t> s’intéresse à la qualité des mesures et en particulier à deux facteurs :</a:t>
            </a:r>
          </a:p>
          <a:p>
            <a:pPr marL="742950" lvl="1" indent="-285750">
              <a:buFont typeface="Arial" panose="020B0604020202020204" pitchFamily="34" charset="0"/>
              <a:buChar char="•"/>
            </a:pPr>
            <a:r>
              <a:rPr lang="fr-FR" sz="1400" noProof="0" dirty="0">
                <a:latin typeface="Arial Narrow" panose="020B0606020202030204" pitchFamily="34" charset="0"/>
              </a:rPr>
              <a:t>1</a:t>
            </a:r>
            <a:r>
              <a:rPr lang="fr-FR" sz="1400" baseline="30000" noProof="0" dirty="0">
                <a:latin typeface="Arial Narrow" panose="020B0606020202030204" pitchFamily="34" charset="0"/>
              </a:rPr>
              <a:t>er</a:t>
            </a:r>
            <a:r>
              <a:rPr lang="fr-FR" sz="1400" noProof="0" dirty="0">
                <a:latin typeface="Arial Narrow" panose="020B0606020202030204" pitchFamily="34" charset="0"/>
              </a:rPr>
              <a:t> facteur : s’assurer du raccordement de la mesure à des étalons de référence (c’est l’étalonnage).</a:t>
            </a:r>
          </a:p>
          <a:p>
            <a:pPr marL="742950" lvl="1" indent="-285750">
              <a:buFont typeface="Arial" panose="020B0604020202020204" pitchFamily="34" charset="0"/>
              <a:buChar char="•"/>
            </a:pPr>
            <a:r>
              <a:rPr lang="fr-FR" sz="1400" noProof="0" dirty="0">
                <a:latin typeface="Arial Narrow" panose="020B0606020202030204" pitchFamily="34" charset="0"/>
              </a:rPr>
              <a:t>2</a:t>
            </a:r>
            <a:r>
              <a:rPr lang="fr-FR" sz="1400" baseline="30000" noProof="0" dirty="0">
                <a:latin typeface="Arial Narrow" panose="020B0606020202030204" pitchFamily="34" charset="0"/>
              </a:rPr>
              <a:t>ème</a:t>
            </a:r>
            <a:r>
              <a:rPr lang="fr-FR" sz="1400" noProof="0" dirty="0">
                <a:latin typeface="Arial Narrow" panose="020B0606020202030204" pitchFamily="34" charset="0"/>
              </a:rPr>
              <a:t> facteur : calculer l’incertitude de mesure.</a:t>
            </a:r>
          </a:p>
        </p:txBody>
      </p:sp>
      <p:sp>
        <p:nvSpPr>
          <p:cNvPr id="2" name="Espace réservé de la date 4">
            <a:extLst>
              <a:ext uri="{FF2B5EF4-FFF2-40B4-BE49-F238E27FC236}">
                <a16:creationId xmlns:a16="http://schemas.microsoft.com/office/drawing/2014/main" id="{6F24F920-99DE-9698-7672-13747873026F}"/>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4405143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2014" b="81741" l="1985" r="93588"/>
                    </a14:imgEffect>
                  </a14:imgLayer>
                </a14:imgProps>
              </a:ext>
              <a:ext uri="{28A0092B-C50C-407E-A947-70E740481C1C}">
                <a14:useLocalDpi xmlns:a14="http://schemas.microsoft.com/office/drawing/2010/main" val="0"/>
              </a:ext>
            </a:extLst>
          </a:blip>
          <a:srcRect l="1968" t="21007" r="5881" b="18025"/>
          <a:stretch/>
        </p:blipFill>
        <p:spPr bwMode="auto">
          <a:xfrm>
            <a:off x="2083952" y="3037118"/>
            <a:ext cx="2511508" cy="148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100</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7" name="ZoneTexte 6"/>
          <p:cNvSpPr txBox="1"/>
          <p:nvPr/>
        </p:nvSpPr>
        <p:spPr>
          <a:xfrm>
            <a:off x="-6846" y="0"/>
            <a:ext cx="9150846" cy="923330"/>
          </a:xfrm>
          <a:prstGeom prst="rect">
            <a:avLst/>
          </a:prstGeom>
          <a:noFill/>
        </p:spPr>
        <p:txBody>
          <a:bodyPr wrap="square" rtlCol="0">
            <a:spAutoFit/>
          </a:bodyPr>
          <a:lstStyle>
            <a:defPPr>
              <a:defRPr lang="fr-FR"/>
            </a:defPPr>
            <a:lvl1pPr>
              <a:defRPr b="1">
                <a:solidFill>
                  <a:schemeClr val="tx2"/>
                </a:solidFill>
                <a:latin typeface="Arial" panose="020B0604020202020204" pitchFamily="34" charset="0"/>
                <a:ea typeface="+mj-ea"/>
                <a:cs typeface="Arial" panose="020B0604020202020204" pitchFamily="34" charset="0"/>
              </a:defRPr>
            </a:lvl1pPr>
          </a:lstStyle>
          <a:p>
            <a:r>
              <a:rPr lang="fr-FR" noProof="0" dirty="0"/>
              <a:t>Surface </a:t>
            </a:r>
            <a:r>
              <a:rPr lang="fr-FR" noProof="0" dirty="0" err="1"/>
              <a:t>chemical</a:t>
            </a:r>
            <a:r>
              <a:rPr lang="fr-FR" noProof="0" dirty="0"/>
              <a:t> </a:t>
            </a:r>
            <a:r>
              <a:rPr lang="fr-FR" noProof="0" dirty="0" err="1"/>
              <a:t>analysis</a:t>
            </a:r>
            <a:r>
              <a:rPr lang="fr-FR" noProof="0" dirty="0"/>
              <a:t> – Scanning probe </a:t>
            </a:r>
            <a:r>
              <a:rPr lang="fr-FR" noProof="0" dirty="0" err="1"/>
              <a:t>microscopy</a:t>
            </a:r>
            <a:r>
              <a:rPr lang="fr-FR" noProof="0" dirty="0"/>
              <a:t> – </a:t>
            </a:r>
            <a:r>
              <a:rPr lang="fr-FR" noProof="0" dirty="0" err="1"/>
              <a:t>Determination</a:t>
            </a:r>
            <a:r>
              <a:rPr lang="fr-FR" noProof="0" dirty="0"/>
              <a:t> of </a:t>
            </a:r>
            <a:r>
              <a:rPr lang="fr-FR" noProof="0" dirty="0" err="1"/>
              <a:t>geometric</a:t>
            </a:r>
            <a:r>
              <a:rPr lang="fr-FR" noProof="0" dirty="0"/>
              <a:t> </a:t>
            </a:r>
            <a:r>
              <a:rPr lang="fr-FR" noProof="0" dirty="0" err="1"/>
              <a:t>quantities</a:t>
            </a:r>
            <a:r>
              <a:rPr lang="fr-FR" noProof="0" dirty="0"/>
              <a:t> </a:t>
            </a:r>
            <a:r>
              <a:rPr lang="fr-FR" noProof="0" dirty="0" err="1"/>
              <a:t>using</a:t>
            </a:r>
            <a:r>
              <a:rPr lang="fr-FR" noProof="0" dirty="0"/>
              <a:t> SPM : Calibration of </a:t>
            </a:r>
            <a:r>
              <a:rPr lang="fr-FR" noProof="0" dirty="0" err="1"/>
              <a:t>measuring</a:t>
            </a:r>
            <a:r>
              <a:rPr lang="fr-FR" noProof="0" dirty="0"/>
              <a:t> system</a:t>
            </a:r>
          </a:p>
          <a:p>
            <a:r>
              <a:rPr lang="fr-FR" b="0" noProof="0" dirty="0"/>
              <a:t>ISO 11952:2019:2019-05</a:t>
            </a:r>
          </a:p>
        </p:txBody>
      </p:sp>
      <p:sp>
        <p:nvSpPr>
          <p:cNvPr id="8" name="ZoneTexte 7"/>
          <p:cNvSpPr txBox="1"/>
          <p:nvPr/>
        </p:nvSpPr>
        <p:spPr>
          <a:xfrm>
            <a:off x="15571" y="1059582"/>
            <a:ext cx="8712968" cy="1323439"/>
          </a:xfrm>
          <a:prstGeom prst="rect">
            <a:avLst/>
          </a:prstGeom>
          <a:noFill/>
        </p:spPr>
        <p:txBody>
          <a:bodyPr wrap="square" rtlCol="0">
            <a:spAutoFit/>
          </a:bodyPr>
          <a:lstStyle/>
          <a:p>
            <a:pPr marL="285750" indent="-285750">
              <a:buFontTx/>
              <a:buChar char="-"/>
            </a:pPr>
            <a:r>
              <a:rPr lang="fr-FR" sz="1600" noProof="0" dirty="0"/>
              <a:t>Description de différents types d’étalons:</a:t>
            </a:r>
          </a:p>
          <a:p>
            <a:pPr marL="1200150" lvl="2" indent="-285750">
              <a:buFont typeface="Wingdings" panose="05000000000000000000" pitchFamily="2" charset="2"/>
              <a:buChar char="§"/>
            </a:pPr>
            <a:r>
              <a:rPr lang="fr-FR" sz="1600" noProof="0" dirty="0"/>
              <a:t>Etalon de planéité - </a:t>
            </a:r>
            <a:r>
              <a:rPr lang="fr-FR" sz="1600" i="1" noProof="0" dirty="0" err="1"/>
              <a:t>Flatness</a:t>
            </a:r>
            <a:r>
              <a:rPr lang="fr-FR" sz="1600" i="1" noProof="0" dirty="0"/>
              <a:t> </a:t>
            </a:r>
            <a:r>
              <a:rPr lang="fr-FR" sz="1600" i="1" noProof="0" dirty="0" err="1"/>
              <a:t>measurement</a:t>
            </a:r>
            <a:r>
              <a:rPr lang="fr-FR" sz="1600" i="1" noProof="0" dirty="0"/>
              <a:t> standard</a:t>
            </a:r>
          </a:p>
          <a:p>
            <a:pPr marL="1200150" lvl="2" indent="-285750">
              <a:buFont typeface="Wingdings" panose="05000000000000000000" pitchFamily="2" charset="2"/>
              <a:buChar char="§"/>
            </a:pPr>
            <a:r>
              <a:rPr lang="fr-FR" sz="1600" noProof="0" dirty="0"/>
              <a:t>Réseau</a:t>
            </a:r>
            <a:r>
              <a:rPr lang="fr-FR" sz="1600" i="1" noProof="0" dirty="0"/>
              <a:t> – </a:t>
            </a:r>
            <a:r>
              <a:rPr lang="fr-FR" sz="1600" i="1" noProof="0" dirty="0" err="1"/>
              <a:t>grating</a:t>
            </a:r>
            <a:endParaRPr lang="fr-FR" sz="1600" i="1" noProof="0" dirty="0"/>
          </a:p>
          <a:p>
            <a:pPr marL="1200150" lvl="2" indent="-285750">
              <a:buFont typeface="Wingdings" panose="05000000000000000000" pitchFamily="2" charset="2"/>
              <a:buChar char="§"/>
            </a:pPr>
            <a:r>
              <a:rPr lang="fr-FR" sz="1600" noProof="0" dirty="0"/>
              <a:t>Marche étalon </a:t>
            </a:r>
            <a:r>
              <a:rPr lang="fr-FR" sz="1600" i="1" noProof="0" dirty="0"/>
              <a:t>– </a:t>
            </a:r>
            <a:r>
              <a:rPr lang="fr-FR" sz="1600" i="1" noProof="0" dirty="0" err="1"/>
              <a:t>step</a:t>
            </a:r>
            <a:r>
              <a:rPr lang="fr-FR" sz="1600" i="1" noProof="0" dirty="0"/>
              <a:t> </a:t>
            </a:r>
            <a:r>
              <a:rPr lang="fr-FR" sz="1600" i="1" noProof="0" dirty="0" err="1"/>
              <a:t>height</a:t>
            </a:r>
            <a:endParaRPr lang="fr-FR" sz="1600" i="1" noProof="0" dirty="0"/>
          </a:p>
          <a:p>
            <a:pPr marL="1200150" lvl="2" indent="-285750">
              <a:buFont typeface="Wingdings" panose="05000000000000000000" pitchFamily="2" charset="2"/>
              <a:buChar char="§"/>
            </a:pPr>
            <a:r>
              <a:rPr lang="fr-FR" sz="1600" noProof="0" dirty="0"/>
              <a:t>Etalon 3D </a:t>
            </a:r>
            <a:r>
              <a:rPr lang="fr-FR" sz="1600" i="1" noProof="0" dirty="0"/>
              <a:t>– 3D standard</a:t>
            </a:r>
          </a:p>
        </p:txBody>
      </p:sp>
      <p:pic>
        <p:nvPicPr>
          <p:cNvPr id="102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4827" b="86965" l="12535" r="98468"/>
                    </a14:imgEffect>
                  </a14:imgLayer>
                </a14:imgProps>
              </a:ext>
              <a:ext uri="{28A0092B-C50C-407E-A947-70E740481C1C}">
                <a14:useLocalDpi xmlns:a14="http://schemas.microsoft.com/office/drawing/2010/main" val="0"/>
              </a:ext>
            </a:extLst>
          </a:blip>
          <a:srcRect l="12006" t="29003" r="1477" b="11586"/>
          <a:stretch/>
        </p:blipFill>
        <p:spPr bwMode="auto">
          <a:xfrm>
            <a:off x="107504" y="2452402"/>
            <a:ext cx="2448272" cy="1149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descr="\\tfile5\NANOMETROLOGIE\mAFM\Certificat d'étalonnage\Vue en 3D de la surface.jpg"/>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474" b="81930" l="2486" r="95580"/>
                    </a14:imgEffect>
                  </a14:imgLayer>
                </a14:imgProps>
              </a:ext>
              <a:ext uri="{28A0092B-C50C-407E-A947-70E740481C1C}">
                <a14:useLocalDpi xmlns:a14="http://schemas.microsoft.com/office/drawing/2010/main" val="0"/>
              </a:ext>
            </a:extLst>
          </a:blip>
          <a:srcRect t="17399" b="17574"/>
          <a:stretch/>
        </p:blipFill>
        <p:spPr bwMode="auto">
          <a:xfrm>
            <a:off x="4067944" y="1923678"/>
            <a:ext cx="3010967" cy="1538887"/>
          </a:xfrm>
          <a:prstGeom prst="rect">
            <a:avLst/>
          </a:prstGeom>
          <a:noFill/>
          <a:ln>
            <a:noFill/>
          </a:ln>
          <a:extLst>
            <a:ext uri="{53640926-AAD7-44D8-BBD7-CCE9431645EC}">
              <a14:shadowObscured xmlns:a14="http://schemas.microsoft.com/office/drawing/2010/main"/>
            </a:ext>
          </a:extLst>
        </p:spPr>
      </p:pic>
      <p:grpSp>
        <p:nvGrpSpPr>
          <p:cNvPr id="3" name="Groupe 2"/>
          <p:cNvGrpSpPr/>
          <p:nvPr/>
        </p:nvGrpSpPr>
        <p:grpSpPr>
          <a:xfrm>
            <a:off x="7149892" y="2499742"/>
            <a:ext cx="1872208" cy="1927866"/>
            <a:chOff x="7092280" y="1371186"/>
            <a:chExt cx="1872208" cy="1927866"/>
          </a:xfrm>
        </p:grpSpPr>
        <p:pic>
          <p:nvPicPr>
            <p:cNvPr id="1030"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r="56501" b="52457"/>
            <a:stretch/>
          </p:blipFill>
          <p:spPr bwMode="auto">
            <a:xfrm>
              <a:off x="7092280" y="1371186"/>
              <a:ext cx="1872208" cy="175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154587" y="3114386"/>
              <a:ext cx="1747594" cy="184666"/>
            </a:xfrm>
            <a:prstGeom prst="rect">
              <a:avLst/>
            </a:prstGeom>
          </p:spPr>
          <p:txBody>
            <a:bodyPr wrap="none">
              <a:spAutoFit/>
            </a:bodyPr>
            <a:lstStyle/>
            <a:p>
              <a:r>
                <a:rPr lang="fr-FR" sz="600" noProof="0" dirty="0"/>
                <a:t>Ritter et al., 2007 </a:t>
              </a:r>
              <a:r>
                <a:rPr lang="fr-FR" sz="600" noProof="0" dirty="0" err="1"/>
                <a:t>Meas</a:t>
              </a:r>
              <a:r>
                <a:rPr lang="fr-FR" sz="600" noProof="0" dirty="0"/>
                <a:t>. </a:t>
              </a:r>
              <a:r>
                <a:rPr lang="fr-FR" sz="600" noProof="0" dirty="0" err="1"/>
                <a:t>Sci</a:t>
              </a:r>
              <a:r>
                <a:rPr lang="fr-FR" sz="600" noProof="0" dirty="0"/>
                <a:t>. </a:t>
              </a:r>
              <a:r>
                <a:rPr lang="fr-FR" sz="600" noProof="0" dirty="0" err="1"/>
                <a:t>Technol</a:t>
              </a:r>
              <a:r>
                <a:rPr lang="fr-FR" sz="600" noProof="0" dirty="0"/>
                <a:t>. 18 404</a:t>
              </a:r>
            </a:p>
          </p:txBody>
        </p:sp>
      </p:grpSp>
      <p:sp>
        <p:nvSpPr>
          <p:cNvPr id="6" name="ZoneTexte 5"/>
          <p:cNvSpPr txBox="1"/>
          <p:nvPr/>
        </p:nvSpPr>
        <p:spPr>
          <a:xfrm>
            <a:off x="4666441" y="4001761"/>
            <a:ext cx="195624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noProof="0" dirty="0"/>
              <a:t>Pas de rugosité! </a:t>
            </a:r>
          </a:p>
        </p:txBody>
      </p:sp>
    </p:spTree>
    <p:extLst>
      <p:ext uri="{BB962C8B-B14F-4D97-AF65-F5344CB8AC3E}">
        <p14:creationId xmlns:p14="http://schemas.microsoft.com/office/powerpoint/2010/main" val="15049446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101</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8"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Pour la mesure de rugosité</a:t>
            </a:r>
          </a:p>
        </p:txBody>
      </p:sp>
      <p:sp>
        <p:nvSpPr>
          <p:cNvPr id="9" name="Rectangle 8"/>
          <p:cNvSpPr/>
          <p:nvPr/>
        </p:nvSpPr>
        <p:spPr>
          <a:xfrm>
            <a:off x="179512" y="559058"/>
            <a:ext cx="8856984" cy="646331"/>
          </a:xfrm>
          <a:prstGeom prst="rect">
            <a:avLst/>
          </a:prstGeom>
          <a:ln w="38100">
            <a:solidFill>
              <a:schemeClr val="accent1"/>
            </a:solidFill>
          </a:ln>
        </p:spPr>
        <p:txBody>
          <a:bodyPr wrap="square">
            <a:spAutoFit/>
          </a:bodyPr>
          <a:lstStyle/>
          <a:p>
            <a:r>
              <a:rPr lang="fr-FR" sz="1200" b="1" noProof="0" dirty="0"/>
              <a:t>Fine </a:t>
            </a:r>
            <a:r>
              <a:rPr lang="fr-FR" sz="1200" b="1" noProof="0" dirty="0" err="1"/>
              <a:t>ceramics</a:t>
            </a:r>
            <a:r>
              <a:rPr lang="fr-FR" sz="1200" b="1" noProof="0" dirty="0"/>
              <a:t> (</a:t>
            </a:r>
            <a:r>
              <a:rPr lang="fr-FR" sz="1200" b="1" noProof="0" dirty="0" err="1"/>
              <a:t>advances</a:t>
            </a:r>
            <a:r>
              <a:rPr lang="fr-FR" sz="1200" b="1" noProof="0" dirty="0"/>
              <a:t> </a:t>
            </a:r>
            <a:r>
              <a:rPr lang="fr-FR" sz="1200" b="1" noProof="0" dirty="0" err="1"/>
              <a:t>ceramics</a:t>
            </a:r>
            <a:r>
              <a:rPr lang="fr-FR" sz="1200" b="1" noProof="0" dirty="0"/>
              <a:t>, </a:t>
            </a:r>
            <a:r>
              <a:rPr lang="fr-FR" sz="1200" b="1" noProof="0" dirty="0" err="1"/>
              <a:t>advances</a:t>
            </a:r>
            <a:r>
              <a:rPr lang="fr-FR" sz="1200" b="1" noProof="0" dirty="0"/>
              <a:t> </a:t>
            </a:r>
            <a:r>
              <a:rPr lang="fr-FR" sz="1200" b="1" noProof="0" dirty="0" err="1"/>
              <a:t>technical</a:t>
            </a:r>
            <a:r>
              <a:rPr lang="fr-FR" sz="1200" b="1" noProof="0" dirty="0"/>
              <a:t> </a:t>
            </a:r>
            <a:r>
              <a:rPr lang="fr-FR" sz="1200" b="1" noProof="0" dirty="0" err="1"/>
              <a:t>ceramics</a:t>
            </a:r>
            <a:r>
              <a:rPr lang="fr-FR" sz="1200" b="1" noProof="0" dirty="0"/>
              <a:t>) – Test </a:t>
            </a:r>
            <a:r>
              <a:rPr lang="fr-FR" sz="1200" b="1" noProof="0" dirty="0" err="1"/>
              <a:t>method</a:t>
            </a:r>
            <a:r>
              <a:rPr lang="fr-FR" sz="1200" b="1" noProof="0" dirty="0"/>
              <a:t> for surface </a:t>
            </a:r>
            <a:r>
              <a:rPr lang="fr-FR" sz="1200" b="1" noProof="0" dirty="0" err="1"/>
              <a:t>roughness</a:t>
            </a:r>
            <a:r>
              <a:rPr lang="fr-FR" sz="1200" b="1" noProof="0" dirty="0"/>
              <a:t> of fine </a:t>
            </a:r>
            <a:r>
              <a:rPr lang="fr-FR" sz="1200" b="1" noProof="0" dirty="0" err="1"/>
              <a:t>ceramic</a:t>
            </a:r>
            <a:r>
              <a:rPr lang="fr-FR" sz="1200" b="1" noProof="0" dirty="0"/>
              <a:t> films by </a:t>
            </a:r>
            <a:r>
              <a:rPr lang="fr-FR" sz="1200" b="1" noProof="0" dirty="0" err="1"/>
              <a:t>atomic</a:t>
            </a:r>
            <a:r>
              <a:rPr lang="fr-FR" sz="1200" b="1" noProof="0" dirty="0"/>
              <a:t> force </a:t>
            </a:r>
            <a:r>
              <a:rPr lang="fr-FR" sz="1200" b="1" noProof="0" dirty="0" err="1"/>
              <a:t>microscopy</a:t>
            </a:r>
            <a:endParaRPr lang="fr-FR" sz="1200" b="1" noProof="0" dirty="0"/>
          </a:p>
          <a:p>
            <a:r>
              <a:rPr lang="fr-FR" sz="1200" noProof="0" dirty="0"/>
              <a:t>ISO 19606: 2017</a:t>
            </a:r>
          </a:p>
        </p:txBody>
      </p:sp>
      <p:sp>
        <p:nvSpPr>
          <p:cNvPr id="15" name="ZoneTexte 14"/>
          <p:cNvSpPr txBox="1"/>
          <p:nvPr/>
        </p:nvSpPr>
        <p:spPr>
          <a:xfrm>
            <a:off x="179512" y="1558730"/>
            <a:ext cx="4020094" cy="1815882"/>
          </a:xfrm>
          <a:prstGeom prst="rect">
            <a:avLst/>
          </a:prstGeom>
          <a:noFill/>
        </p:spPr>
        <p:txBody>
          <a:bodyPr wrap="square" rtlCol="0">
            <a:spAutoFit/>
          </a:bodyPr>
          <a:lstStyle/>
          <a:p>
            <a:pPr marL="285750" indent="-285750">
              <a:buFontTx/>
              <a:buChar char="-"/>
            </a:pPr>
            <a:r>
              <a:rPr lang="fr-FR" sz="1400" noProof="0" dirty="0"/>
              <a:t>Dernière version en 2017</a:t>
            </a:r>
          </a:p>
          <a:p>
            <a:pPr marL="285750" indent="-285750">
              <a:buFontTx/>
              <a:buChar char="-"/>
            </a:pPr>
            <a:r>
              <a:rPr lang="fr-FR" sz="1400" noProof="0" dirty="0"/>
              <a:t>Dédiée à la mesure par AFM des matériaux céramiques</a:t>
            </a:r>
          </a:p>
          <a:p>
            <a:pPr marL="285750" indent="-285750">
              <a:buFontTx/>
              <a:buChar char="-"/>
            </a:pPr>
            <a:endParaRPr lang="fr-FR" sz="1400" noProof="0" dirty="0"/>
          </a:p>
          <a:p>
            <a:pPr marL="285750" indent="-285750">
              <a:buFontTx/>
              <a:buChar char="-"/>
            </a:pPr>
            <a:r>
              <a:rPr lang="fr-FR" sz="1400" noProof="0" dirty="0"/>
              <a:t>Définition des mesurandes</a:t>
            </a:r>
          </a:p>
          <a:p>
            <a:pPr marL="285750" indent="-285750">
              <a:buFontTx/>
              <a:buChar char="-"/>
            </a:pPr>
            <a:r>
              <a:rPr lang="fr-FR" sz="1400" noProof="0" dirty="0"/>
              <a:t>Mode opératoire pour l’acquisition des données</a:t>
            </a:r>
          </a:p>
          <a:p>
            <a:endParaRPr lang="fr-FR" sz="1400" noProof="0" dirty="0"/>
          </a:p>
        </p:txBody>
      </p:sp>
      <p:pic>
        <p:nvPicPr>
          <p:cNvPr id="2" name="Image 1"/>
          <p:cNvPicPr>
            <a:picLocks noChangeAspect="1"/>
          </p:cNvPicPr>
          <p:nvPr/>
        </p:nvPicPr>
        <p:blipFill>
          <a:blip r:embed="rId3"/>
          <a:stretch>
            <a:fillRect/>
          </a:stretch>
        </p:blipFill>
        <p:spPr>
          <a:xfrm>
            <a:off x="5364088" y="1313889"/>
            <a:ext cx="2562502" cy="3546088"/>
          </a:xfrm>
          <a:prstGeom prst="rect">
            <a:avLst/>
          </a:prstGeom>
          <a:noFill/>
          <a:ln w="9525">
            <a:solidFill>
              <a:schemeClr val="bg1">
                <a:lumMod val="50000"/>
              </a:schemeClr>
            </a:solidFill>
            <a:miter lim="800000"/>
            <a:headEnd/>
            <a:tailEnd/>
          </a:ln>
          <a:effectLst>
            <a:outerShdw blurRad="330200" dist="88900" dir="2040000" sx="102000" sy="102000" algn="l" rotWithShape="0">
              <a:prstClr val="black">
                <a:alpha val="40000"/>
              </a:prstClr>
            </a:outerShdw>
            <a:reflection blurRad="6350" stA="50000" endA="300" endPos="55500" dist="101600" dir="5400000" sy="-100000" algn="bl" rotWithShape="0"/>
          </a:effectLst>
          <a:scene3d>
            <a:camera prst="isometricOffAxis1Right"/>
            <a:lightRig rig="threePt" dir="t"/>
          </a:scene3d>
        </p:spPr>
      </p:pic>
    </p:spTree>
    <p:extLst>
      <p:ext uri="{BB962C8B-B14F-4D97-AF65-F5344CB8AC3E}">
        <p14:creationId xmlns:p14="http://schemas.microsoft.com/office/powerpoint/2010/main" val="18913442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102</a:t>
            </a:fld>
            <a:endParaRPr lang="fr-FR" noProof="0" dirty="0"/>
          </a:p>
        </p:txBody>
      </p:sp>
      <p:sp>
        <p:nvSpPr>
          <p:cNvPr id="8"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Les mesurandes principaux</a:t>
            </a:r>
          </a:p>
        </p:txBody>
      </p:sp>
      <p:sp>
        <p:nvSpPr>
          <p:cNvPr id="2" name="ZoneTexte 1"/>
          <p:cNvSpPr txBox="1"/>
          <p:nvPr/>
        </p:nvSpPr>
        <p:spPr>
          <a:xfrm>
            <a:off x="107504" y="432196"/>
            <a:ext cx="2787943" cy="369332"/>
          </a:xfrm>
          <a:prstGeom prst="rect">
            <a:avLst/>
          </a:prstGeom>
          <a:noFill/>
        </p:spPr>
        <p:txBody>
          <a:bodyPr wrap="none" rtlCol="0">
            <a:spAutoFit/>
          </a:bodyPr>
          <a:lstStyle/>
          <a:p>
            <a:r>
              <a:rPr lang="fr-FR" noProof="0" dirty="0"/>
              <a:t>ISO 13535, ISO 25178-2 </a:t>
            </a:r>
          </a:p>
        </p:txBody>
      </p:sp>
      <p:pic>
        <p:nvPicPr>
          <p:cNvPr id="6" name="Image 5"/>
          <p:cNvPicPr>
            <a:picLocks noChangeAspect="1"/>
          </p:cNvPicPr>
          <p:nvPr/>
        </p:nvPicPr>
        <p:blipFill>
          <a:blip r:embed="rId3"/>
          <a:stretch>
            <a:fillRect/>
          </a:stretch>
        </p:blipFill>
        <p:spPr>
          <a:xfrm>
            <a:off x="-36512" y="1563638"/>
            <a:ext cx="4248472" cy="1899759"/>
          </a:xfrm>
          <a:prstGeom prst="rect">
            <a:avLst/>
          </a:prstGeom>
        </p:spPr>
      </p:pic>
      <p:graphicFrame>
        <p:nvGraphicFramePr>
          <p:cNvPr id="11" name="Tableau 10"/>
          <p:cNvGraphicFramePr>
            <a:graphicFrameLocks noGrp="1"/>
          </p:cNvGraphicFramePr>
          <p:nvPr>
            <p:extLst>
              <p:ext uri="{D42A27DB-BD31-4B8C-83A1-F6EECF244321}">
                <p14:modId xmlns:p14="http://schemas.microsoft.com/office/powerpoint/2010/main" val="2616704703"/>
              </p:ext>
            </p:extLst>
          </p:nvPr>
        </p:nvGraphicFramePr>
        <p:xfrm>
          <a:off x="4211960" y="976274"/>
          <a:ext cx="4840882" cy="3074485"/>
        </p:xfrm>
        <a:graphic>
          <a:graphicData uri="http://schemas.openxmlformats.org/drawingml/2006/table">
            <a:tbl>
              <a:tblPr firstRow="1" bandRow="1">
                <a:tableStyleId>{5C22544A-7EE6-4342-B048-85BDC9FD1C3A}</a:tableStyleId>
              </a:tblPr>
              <a:tblGrid>
                <a:gridCol w="1028616">
                  <a:extLst>
                    <a:ext uri="{9D8B030D-6E8A-4147-A177-3AD203B41FA5}">
                      <a16:colId xmlns:a16="http://schemas.microsoft.com/office/drawing/2014/main" val="2836043891"/>
                    </a:ext>
                  </a:extLst>
                </a:gridCol>
                <a:gridCol w="924185">
                  <a:extLst>
                    <a:ext uri="{9D8B030D-6E8A-4147-A177-3AD203B41FA5}">
                      <a16:colId xmlns:a16="http://schemas.microsoft.com/office/drawing/2014/main" val="2138259326"/>
                    </a:ext>
                  </a:extLst>
                </a:gridCol>
                <a:gridCol w="2888081">
                  <a:extLst>
                    <a:ext uri="{9D8B030D-6E8A-4147-A177-3AD203B41FA5}">
                      <a16:colId xmlns:a16="http://schemas.microsoft.com/office/drawing/2014/main" val="1539361739"/>
                    </a:ext>
                  </a:extLst>
                </a:gridCol>
              </a:tblGrid>
              <a:tr h="568230">
                <a:tc>
                  <a:txBody>
                    <a:bodyPr/>
                    <a:lstStyle/>
                    <a:p>
                      <a:pPr algn="ctr"/>
                      <a:r>
                        <a:rPr lang="fr-FR" sz="1400" noProof="0" dirty="0"/>
                        <a:t>Profil</a:t>
                      </a:r>
                    </a:p>
                  </a:txBody>
                  <a:tcPr anchor="ctr"/>
                </a:tc>
                <a:tc>
                  <a:txBody>
                    <a:bodyPr/>
                    <a:lstStyle/>
                    <a:p>
                      <a:pPr algn="ctr"/>
                      <a:r>
                        <a:rPr lang="fr-FR" sz="1400" noProof="0" dirty="0"/>
                        <a:t>Surface</a:t>
                      </a:r>
                    </a:p>
                  </a:txBody>
                  <a:tcPr anchor="ctr"/>
                </a:tc>
                <a:tc>
                  <a:txBody>
                    <a:bodyPr/>
                    <a:lstStyle/>
                    <a:p>
                      <a:pPr algn="ctr"/>
                      <a:r>
                        <a:rPr lang="fr-FR" sz="1400" noProof="0" dirty="0"/>
                        <a:t>Définition</a:t>
                      </a:r>
                    </a:p>
                  </a:txBody>
                  <a:tcPr anchor="ctr"/>
                </a:tc>
                <a:extLst>
                  <a:ext uri="{0D108BD9-81ED-4DB2-BD59-A6C34878D82A}">
                    <a16:rowId xmlns:a16="http://schemas.microsoft.com/office/drawing/2014/main" val="1217124658"/>
                  </a:ext>
                </a:extLst>
              </a:tr>
              <a:tr h="433615">
                <a:tc>
                  <a:txBody>
                    <a:bodyPr/>
                    <a:lstStyle/>
                    <a:p>
                      <a:pPr algn="ctr"/>
                      <a:r>
                        <a:rPr lang="fr-FR" sz="1400" noProof="0" dirty="0" err="1"/>
                        <a:t>Rq</a:t>
                      </a:r>
                      <a:endParaRPr lang="fr-FR" sz="1400" noProof="0" dirty="0"/>
                    </a:p>
                  </a:txBody>
                  <a:tcPr anchor="ctr"/>
                </a:tc>
                <a:tc>
                  <a:txBody>
                    <a:bodyPr/>
                    <a:lstStyle/>
                    <a:p>
                      <a:pPr algn="ctr"/>
                      <a:r>
                        <a:rPr lang="fr-FR" sz="1400" noProof="0" dirty="0" err="1"/>
                        <a:t>Sq</a:t>
                      </a:r>
                      <a:endParaRPr lang="fr-FR" sz="1400" noProof="0" dirty="0"/>
                    </a:p>
                  </a:txBody>
                  <a:tcPr anchor="ctr"/>
                </a:tc>
                <a:tc>
                  <a:txBody>
                    <a:bodyPr/>
                    <a:lstStyle/>
                    <a:p>
                      <a:pPr algn="ctr"/>
                      <a:r>
                        <a:rPr lang="fr-FR" sz="1400" noProof="0" dirty="0"/>
                        <a:t>Écart type de distribution des hauteurs</a:t>
                      </a:r>
                    </a:p>
                  </a:txBody>
                  <a:tcPr anchor="ctr"/>
                </a:tc>
                <a:extLst>
                  <a:ext uri="{0D108BD9-81ED-4DB2-BD59-A6C34878D82A}">
                    <a16:rowId xmlns:a16="http://schemas.microsoft.com/office/drawing/2014/main" val="2888731979"/>
                  </a:ext>
                </a:extLst>
              </a:tr>
              <a:tr h="433615">
                <a:tc>
                  <a:txBody>
                    <a:bodyPr/>
                    <a:lstStyle/>
                    <a:p>
                      <a:pPr algn="ctr"/>
                      <a:r>
                        <a:rPr lang="fr-FR" sz="1400" noProof="0" dirty="0"/>
                        <a:t>Ra</a:t>
                      </a:r>
                    </a:p>
                  </a:txBody>
                  <a:tcPr anchor="ctr"/>
                </a:tc>
                <a:tc>
                  <a:txBody>
                    <a:bodyPr/>
                    <a:lstStyle/>
                    <a:p>
                      <a:pPr algn="ctr"/>
                      <a:r>
                        <a:rPr lang="fr-FR" sz="1400" noProof="0" dirty="0"/>
                        <a:t>Sa</a:t>
                      </a:r>
                    </a:p>
                  </a:txBody>
                  <a:tcPr anchor="ctr"/>
                </a:tc>
                <a:tc>
                  <a:txBody>
                    <a:bodyPr/>
                    <a:lstStyle/>
                    <a:p>
                      <a:pPr algn="ctr"/>
                      <a:r>
                        <a:rPr lang="fr-FR" sz="1400" noProof="0" dirty="0"/>
                        <a:t>Hauteur arithmétique</a:t>
                      </a:r>
                      <a:r>
                        <a:rPr lang="fr-FR" sz="1400" baseline="0" noProof="0" dirty="0"/>
                        <a:t> moyenne</a:t>
                      </a:r>
                      <a:endParaRPr lang="fr-FR" sz="1400" noProof="0" dirty="0"/>
                    </a:p>
                  </a:txBody>
                  <a:tcPr anchor="ctr"/>
                </a:tc>
                <a:extLst>
                  <a:ext uri="{0D108BD9-81ED-4DB2-BD59-A6C34878D82A}">
                    <a16:rowId xmlns:a16="http://schemas.microsoft.com/office/drawing/2014/main" val="2085007350"/>
                  </a:ext>
                </a:extLst>
              </a:tr>
              <a:tr h="433615">
                <a:tc>
                  <a:txBody>
                    <a:bodyPr/>
                    <a:lstStyle/>
                    <a:p>
                      <a:pPr algn="ctr"/>
                      <a:r>
                        <a:rPr lang="fr-FR" sz="1400" noProof="0" dirty="0" err="1"/>
                        <a:t>Rz</a:t>
                      </a:r>
                      <a:endParaRPr lang="fr-FR" sz="1400" noProof="0" dirty="0"/>
                    </a:p>
                  </a:txBody>
                  <a:tcPr anchor="ctr"/>
                </a:tc>
                <a:tc>
                  <a:txBody>
                    <a:bodyPr/>
                    <a:lstStyle/>
                    <a:p>
                      <a:pPr algn="ctr"/>
                      <a:r>
                        <a:rPr lang="fr-FR" sz="1400" noProof="0" dirty="0" err="1"/>
                        <a:t>Sz</a:t>
                      </a:r>
                      <a:endParaRPr lang="fr-FR" sz="1400" noProof="0" dirty="0"/>
                    </a:p>
                  </a:txBody>
                  <a:tcPr anchor="ctr"/>
                </a:tc>
                <a:tc>
                  <a:txBody>
                    <a:bodyPr/>
                    <a:lstStyle/>
                    <a:p>
                      <a:pPr algn="ctr"/>
                      <a:r>
                        <a:rPr lang="fr-FR" sz="1400" noProof="0" dirty="0"/>
                        <a:t>Hauteur entre le pic</a:t>
                      </a:r>
                      <a:r>
                        <a:rPr lang="fr-FR" sz="1400" baseline="0" noProof="0" dirty="0"/>
                        <a:t> le plus haut et la vallée la plus profonde</a:t>
                      </a:r>
                      <a:endParaRPr lang="fr-FR" sz="1400" noProof="0" dirty="0"/>
                    </a:p>
                  </a:txBody>
                  <a:tcPr anchor="ctr"/>
                </a:tc>
                <a:extLst>
                  <a:ext uri="{0D108BD9-81ED-4DB2-BD59-A6C34878D82A}">
                    <a16:rowId xmlns:a16="http://schemas.microsoft.com/office/drawing/2014/main" val="2951215665"/>
                  </a:ext>
                </a:extLst>
              </a:tr>
              <a:tr h="433615">
                <a:tc>
                  <a:txBody>
                    <a:bodyPr/>
                    <a:lstStyle/>
                    <a:p>
                      <a:pPr algn="ctr"/>
                      <a:r>
                        <a:rPr lang="fr-FR" sz="1400" noProof="0" dirty="0" err="1"/>
                        <a:t>Rv</a:t>
                      </a:r>
                      <a:endParaRPr lang="fr-FR" sz="1400" noProof="0" dirty="0"/>
                    </a:p>
                  </a:txBody>
                  <a:tcPr anchor="ctr"/>
                </a:tc>
                <a:tc>
                  <a:txBody>
                    <a:bodyPr/>
                    <a:lstStyle/>
                    <a:p>
                      <a:pPr algn="ctr"/>
                      <a:r>
                        <a:rPr lang="fr-FR" sz="1400" noProof="0" dirty="0"/>
                        <a:t>Sv</a:t>
                      </a:r>
                    </a:p>
                  </a:txBody>
                  <a:tcPr anchor="ctr"/>
                </a:tc>
                <a:tc>
                  <a:txBody>
                    <a:bodyPr/>
                    <a:lstStyle/>
                    <a:p>
                      <a:pPr algn="ctr"/>
                      <a:r>
                        <a:rPr lang="fr-FR" sz="1400" noProof="0" dirty="0"/>
                        <a:t>Profondeur entre le plan moyen et la vallée la plus profonde</a:t>
                      </a:r>
                    </a:p>
                  </a:txBody>
                  <a:tcPr anchor="ctr"/>
                </a:tc>
                <a:extLst>
                  <a:ext uri="{0D108BD9-81ED-4DB2-BD59-A6C34878D82A}">
                    <a16:rowId xmlns:a16="http://schemas.microsoft.com/office/drawing/2014/main" val="1942100818"/>
                  </a:ext>
                </a:extLst>
              </a:tr>
              <a:tr h="433615">
                <a:tc>
                  <a:txBody>
                    <a:bodyPr/>
                    <a:lstStyle/>
                    <a:p>
                      <a:pPr algn="ctr"/>
                      <a:r>
                        <a:rPr lang="fr-FR" sz="1400" noProof="0" dirty="0" err="1"/>
                        <a:t>Rp</a:t>
                      </a:r>
                      <a:endParaRPr lang="fr-FR" sz="1400" noProof="0" dirty="0"/>
                    </a:p>
                  </a:txBody>
                  <a:tcPr anchor="ctr"/>
                </a:tc>
                <a:tc>
                  <a:txBody>
                    <a:bodyPr/>
                    <a:lstStyle/>
                    <a:p>
                      <a:pPr algn="ctr"/>
                      <a:r>
                        <a:rPr lang="fr-FR" sz="1400" noProof="0" dirty="0" err="1"/>
                        <a:t>Sp</a:t>
                      </a:r>
                      <a:endParaRPr lang="fr-FR" sz="1400" noProof="0" dirty="0"/>
                    </a:p>
                  </a:txBody>
                  <a:tcPr anchor="ctr"/>
                </a:tc>
                <a:tc>
                  <a:txBody>
                    <a:bodyPr/>
                    <a:lstStyle/>
                    <a:p>
                      <a:pPr algn="ctr"/>
                      <a:r>
                        <a:rPr lang="fr-FR" sz="1400" noProof="0" dirty="0"/>
                        <a:t>Hauteur</a:t>
                      </a:r>
                      <a:r>
                        <a:rPr lang="fr-FR" sz="1400" baseline="0" noProof="0" dirty="0"/>
                        <a:t> entre le pic le plus haut et le plan moyen</a:t>
                      </a:r>
                      <a:endParaRPr lang="fr-FR" sz="1400" noProof="0" dirty="0"/>
                    </a:p>
                  </a:txBody>
                  <a:tcPr anchor="ctr"/>
                </a:tc>
                <a:extLst>
                  <a:ext uri="{0D108BD9-81ED-4DB2-BD59-A6C34878D82A}">
                    <a16:rowId xmlns:a16="http://schemas.microsoft.com/office/drawing/2014/main" val="2252278366"/>
                  </a:ext>
                </a:extLst>
              </a:tr>
            </a:tbl>
          </a:graphicData>
        </a:graphic>
      </p:graphicFrame>
    </p:spTree>
    <p:extLst>
      <p:ext uri="{BB962C8B-B14F-4D97-AF65-F5344CB8AC3E}">
        <p14:creationId xmlns:p14="http://schemas.microsoft.com/office/powerpoint/2010/main" val="23338551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103</a:t>
            </a:fld>
            <a:endParaRPr lang="fr-FR" noProof="0" dirty="0"/>
          </a:p>
        </p:txBody>
      </p:sp>
      <p:sp>
        <p:nvSpPr>
          <p:cNvPr id="8"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Les mesurandes principaux</a:t>
            </a:r>
          </a:p>
        </p:txBody>
      </p:sp>
      <p:sp>
        <p:nvSpPr>
          <p:cNvPr id="2" name="ZoneTexte 1"/>
          <p:cNvSpPr txBox="1"/>
          <p:nvPr/>
        </p:nvSpPr>
        <p:spPr>
          <a:xfrm>
            <a:off x="107504" y="432196"/>
            <a:ext cx="2787943" cy="369332"/>
          </a:xfrm>
          <a:prstGeom prst="rect">
            <a:avLst/>
          </a:prstGeom>
          <a:noFill/>
        </p:spPr>
        <p:txBody>
          <a:bodyPr wrap="none" rtlCol="0">
            <a:spAutoFit/>
          </a:bodyPr>
          <a:lstStyle/>
          <a:p>
            <a:r>
              <a:rPr lang="fr-FR" noProof="0" dirty="0"/>
              <a:t>ISO 13535, ISO 25178-2 </a:t>
            </a:r>
          </a:p>
        </p:txBody>
      </p:sp>
      <p:pic>
        <p:nvPicPr>
          <p:cNvPr id="6" name="Image 5"/>
          <p:cNvPicPr>
            <a:picLocks noChangeAspect="1"/>
          </p:cNvPicPr>
          <p:nvPr/>
        </p:nvPicPr>
        <p:blipFill>
          <a:blip r:embed="rId3"/>
          <a:stretch>
            <a:fillRect/>
          </a:stretch>
        </p:blipFill>
        <p:spPr>
          <a:xfrm>
            <a:off x="35992" y="1563638"/>
            <a:ext cx="4248472" cy="1899759"/>
          </a:xfrm>
          <a:prstGeom prst="rect">
            <a:avLst/>
          </a:prstGeom>
        </p:spPr>
      </p:pic>
      <p:pic>
        <p:nvPicPr>
          <p:cNvPr id="3" name="Image 2"/>
          <p:cNvPicPr>
            <a:picLocks noChangeAspect="1"/>
          </p:cNvPicPr>
          <p:nvPr/>
        </p:nvPicPr>
        <p:blipFill>
          <a:blip r:embed="rId4"/>
          <a:stretch>
            <a:fillRect/>
          </a:stretch>
        </p:blipFill>
        <p:spPr>
          <a:xfrm>
            <a:off x="4918795" y="2513517"/>
            <a:ext cx="2667894" cy="936104"/>
          </a:xfrm>
          <a:prstGeom prst="rect">
            <a:avLst/>
          </a:prstGeom>
        </p:spPr>
      </p:pic>
      <p:pic>
        <p:nvPicPr>
          <p:cNvPr id="5" name="Image 4"/>
          <p:cNvPicPr>
            <a:picLocks noChangeAspect="1"/>
          </p:cNvPicPr>
          <p:nvPr/>
        </p:nvPicPr>
        <p:blipFill>
          <a:blip r:embed="rId5"/>
          <a:stretch>
            <a:fillRect/>
          </a:stretch>
        </p:blipFill>
        <p:spPr>
          <a:xfrm>
            <a:off x="4964510" y="1214068"/>
            <a:ext cx="2759325" cy="897613"/>
          </a:xfrm>
          <a:prstGeom prst="rect">
            <a:avLst/>
          </a:prstGeom>
        </p:spPr>
      </p:pic>
      <p:sp>
        <p:nvSpPr>
          <p:cNvPr id="9" name="ZoneTexte 8"/>
          <p:cNvSpPr txBox="1"/>
          <p:nvPr/>
        </p:nvSpPr>
        <p:spPr>
          <a:xfrm>
            <a:off x="4918795" y="670570"/>
            <a:ext cx="2133918" cy="369332"/>
          </a:xfrm>
          <a:prstGeom prst="rect">
            <a:avLst/>
          </a:prstGeom>
          <a:noFill/>
        </p:spPr>
        <p:txBody>
          <a:bodyPr wrap="none" rtlCol="0">
            <a:spAutoFit/>
          </a:bodyPr>
          <a:lstStyle/>
          <a:p>
            <a:r>
              <a:rPr lang="fr-FR" noProof="0" dirty="0"/>
              <a:t>Pour une surface : </a:t>
            </a:r>
          </a:p>
        </p:txBody>
      </p:sp>
    </p:spTree>
    <p:extLst>
      <p:ext uri="{BB962C8B-B14F-4D97-AF65-F5344CB8AC3E}">
        <p14:creationId xmlns:p14="http://schemas.microsoft.com/office/powerpoint/2010/main" val="20110259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104</a:t>
            </a:fld>
            <a:endParaRPr lang="fr-FR" noProof="0" dirty="0"/>
          </a:p>
        </p:txBody>
      </p:sp>
      <p:sp>
        <p:nvSpPr>
          <p:cNvPr id="8"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Attention au traitement de données</a:t>
            </a:r>
          </a:p>
        </p:txBody>
      </p:sp>
      <p:sp>
        <p:nvSpPr>
          <p:cNvPr id="9" name="ZoneTexte 8"/>
          <p:cNvSpPr txBox="1"/>
          <p:nvPr/>
        </p:nvSpPr>
        <p:spPr>
          <a:xfrm>
            <a:off x="107504" y="771550"/>
            <a:ext cx="9145860" cy="4431983"/>
          </a:xfrm>
          <a:prstGeom prst="rect">
            <a:avLst/>
          </a:prstGeom>
          <a:noFill/>
        </p:spPr>
        <p:txBody>
          <a:bodyPr wrap="square" rtlCol="0">
            <a:spAutoFit/>
          </a:bodyPr>
          <a:lstStyle/>
          <a:p>
            <a:r>
              <a:rPr lang="fr-FR" noProof="0" dirty="0"/>
              <a:t>Il est nécessaire de porter une attention lors de l’application de filtre </a:t>
            </a:r>
            <a:r>
              <a:rPr lang="fr-FR" noProof="0" dirty="0">
                <a:sym typeface="Wingdings" panose="05000000000000000000" pitchFamily="2" charset="2"/>
              </a:rPr>
              <a:t> si possible visualiser le résultat</a:t>
            </a:r>
            <a:r>
              <a:rPr lang="fr-FR" noProof="0" dirty="0"/>
              <a:t> directement sur le profil ou la surface</a:t>
            </a:r>
          </a:p>
          <a:p>
            <a:endParaRPr lang="fr-FR" noProof="0" dirty="0"/>
          </a:p>
          <a:p>
            <a:r>
              <a:rPr lang="fr-FR" noProof="0" dirty="0"/>
              <a:t>Attention lors du redressement de la surface qui pourrait « masquer » des résultats</a:t>
            </a:r>
          </a:p>
          <a:p>
            <a:endParaRPr lang="fr-FR" noProof="0" dirty="0"/>
          </a:p>
          <a:p>
            <a:endParaRPr lang="fr-FR" sz="1600" noProof="0" dirty="0"/>
          </a:p>
          <a:p>
            <a:endParaRPr lang="fr-FR" sz="1600" noProof="0" dirty="0"/>
          </a:p>
          <a:p>
            <a:endParaRPr lang="fr-FR" sz="1600" noProof="0" dirty="0"/>
          </a:p>
          <a:p>
            <a:endParaRPr lang="fr-FR" sz="1600" noProof="0" dirty="0"/>
          </a:p>
          <a:p>
            <a:endParaRPr lang="fr-FR" sz="1600" noProof="0" dirty="0"/>
          </a:p>
          <a:p>
            <a:endParaRPr lang="fr-FR" sz="1600" noProof="0" dirty="0"/>
          </a:p>
          <a:p>
            <a:endParaRPr lang="fr-FR" sz="1600" noProof="0" dirty="0"/>
          </a:p>
          <a:p>
            <a:endParaRPr lang="fr-FR" sz="1600" noProof="0" dirty="0"/>
          </a:p>
          <a:p>
            <a:endParaRPr lang="fr-FR" sz="1600" noProof="0" dirty="0"/>
          </a:p>
          <a:p>
            <a:endParaRPr lang="fr-FR" sz="1600" noProof="0" dirty="0"/>
          </a:p>
          <a:p>
            <a:r>
              <a:rPr lang="fr-FR" sz="1600" noProof="0" dirty="0"/>
              <a:t>D. </a:t>
            </a:r>
            <a:r>
              <a:rPr lang="fr-FR" sz="1600" noProof="0" dirty="0" err="1"/>
              <a:t>Nečas</a:t>
            </a:r>
            <a:r>
              <a:rPr lang="fr-FR" sz="1600" noProof="0" dirty="0"/>
              <a:t> and P. </a:t>
            </a:r>
            <a:r>
              <a:rPr lang="fr-FR" sz="1600" noProof="0" dirty="0" err="1"/>
              <a:t>Klapetek</a:t>
            </a:r>
            <a:r>
              <a:rPr lang="fr-FR" sz="1600" noProof="0" dirty="0"/>
              <a:t>, “</a:t>
            </a:r>
            <a:r>
              <a:rPr lang="fr-FR" sz="1600" noProof="0" dirty="0" err="1"/>
              <a:t>Study</a:t>
            </a:r>
            <a:r>
              <a:rPr lang="fr-FR" sz="1600" noProof="0" dirty="0"/>
              <a:t> of user influence in routine SPM data </a:t>
            </a:r>
            <a:r>
              <a:rPr lang="fr-FR" sz="1600" noProof="0" dirty="0" err="1"/>
              <a:t>processing</a:t>
            </a:r>
            <a:r>
              <a:rPr lang="fr-FR" sz="1600" noProof="0" dirty="0"/>
              <a:t>,” </a:t>
            </a:r>
            <a:r>
              <a:rPr lang="fr-FR" sz="1600" noProof="0" dirty="0" err="1"/>
              <a:t>Meas</a:t>
            </a:r>
            <a:r>
              <a:rPr lang="fr-FR" sz="1600" noProof="0" dirty="0"/>
              <a:t>. </a:t>
            </a:r>
            <a:r>
              <a:rPr lang="fr-FR" sz="1600" noProof="0" dirty="0" err="1"/>
              <a:t>Sci</a:t>
            </a:r>
            <a:r>
              <a:rPr lang="fr-FR" sz="1600" noProof="0" dirty="0"/>
              <a:t>. </a:t>
            </a:r>
            <a:r>
              <a:rPr lang="fr-FR" sz="1600" noProof="0" dirty="0" err="1"/>
              <a:t>Technol</a:t>
            </a:r>
            <a:r>
              <a:rPr lang="fr-FR" sz="1600" noProof="0" dirty="0"/>
              <a:t>., vol. 28, no. 3, p. 034014, Mar. 2017, </a:t>
            </a:r>
            <a:r>
              <a:rPr lang="fr-FR" sz="1600" noProof="0" dirty="0" err="1"/>
              <a:t>doi</a:t>
            </a:r>
            <a:r>
              <a:rPr lang="fr-FR" sz="1600" noProof="0" dirty="0"/>
              <a:t>: 10.1088/1361-6501/28/3/034014.</a:t>
            </a:r>
          </a:p>
        </p:txBody>
      </p:sp>
      <p:pic>
        <p:nvPicPr>
          <p:cNvPr id="11" name="Image 10"/>
          <p:cNvPicPr>
            <a:picLocks noChangeAspect="1"/>
          </p:cNvPicPr>
          <p:nvPr/>
        </p:nvPicPr>
        <p:blipFill>
          <a:blip r:embed="rId2"/>
          <a:stretch>
            <a:fillRect/>
          </a:stretch>
        </p:blipFill>
        <p:spPr>
          <a:xfrm>
            <a:off x="1259632" y="1995686"/>
            <a:ext cx="6176006" cy="2393859"/>
          </a:xfrm>
          <a:prstGeom prst="rect">
            <a:avLst/>
          </a:prstGeom>
        </p:spPr>
      </p:pic>
    </p:spTree>
    <p:extLst>
      <p:ext uri="{BB962C8B-B14F-4D97-AF65-F5344CB8AC3E}">
        <p14:creationId xmlns:p14="http://schemas.microsoft.com/office/powerpoint/2010/main" val="25986706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105</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grpSp>
        <p:nvGrpSpPr>
          <p:cNvPr id="20" name="Groupe 19"/>
          <p:cNvGrpSpPr/>
          <p:nvPr/>
        </p:nvGrpSpPr>
        <p:grpSpPr>
          <a:xfrm>
            <a:off x="294122" y="2072787"/>
            <a:ext cx="4106619" cy="1293787"/>
            <a:chOff x="1547664" y="2793340"/>
            <a:chExt cx="6001938" cy="1571764"/>
          </a:xfrm>
        </p:grpSpPr>
        <p:grpSp>
          <p:nvGrpSpPr>
            <p:cNvPr id="21" name="Groupe 20"/>
            <p:cNvGrpSpPr/>
            <p:nvPr/>
          </p:nvGrpSpPr>
          <p:grpSpPr>
            <a:xfrm>
              <a:off x="1547664" y="3450704"/>
              <a:ext cx="5328592" cy="914400"/>
              <a:chOff x="251520" y="4653136"/>
              <a:chExt cx="5328592" cy="914400"/>
            </a:xfrm>
          </p:grpSpPr>
          <p:cxnSp>
            <p:nvCxnSpPr>
              <p:cNvPr id="47" name="Connecteur en angle 46"/>
              <p:cNvCxnSpPr/>
              <p:nvPr/>
            </p:nvCxnSpPr>
            <p:spPr>
              <a:xfrm>
                <a:off x="251520" y="4653136"/>
                <a:ext cx="3384376" cy="91440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en angle 47"/>
              <p:cNvCxnSpPr/>
              <p:nvPr/>
            </p:nvCxnSpPr>
            <p:spPr>
              <a:xfrm rot="10800000" flipV="1">
                <a:off x="1943708" y="4653136"/>
                <a:ext cx="3636404" cy="91440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Connecteur droit avec flèche 21"/>
            <p:cNvCxnSpPr/>
            <p:nvPr/>
          </p:nvCxnSpPr>
          <p:spPr>
            <a:xfrm>
              <a:off x="7092280" y="3450704"/>
              <a:ext cx="0" cy="9144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5122095" y="3450704"/>
              <a:ext cx="21142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4932040" y="4365104"/>
              <a:ext cx="2304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7092281" y="3733793"/>
              <a:ext cx="457321" cy="448685"/>
            </a:xfrm>
            <a:prstGeom prst="rect">
              <a:avLst/>
            </a:prstGeom>
            <a:noFill/>
          </p:spPr>
          <p:txBody>
            <a:bodyPr wrap="none" rtlCol="0">
              <a:spAutoFit/>
            </a:bodyPr>
            <a:lstStyle/>
            <a:p>
              <a:r>
                <a:rPr lang="fr-FR" i="1" noProof="0" dirty="0"/>
                <a:t>d</a:t>
              </a:r>
            </a:p>
          </p:txBody>
        </p:sp>
        <p:sp>
          <p:nvSpPr>
            <p:cNvPr id="26" name="ZoneTexte 25"/>
            <p:cNvSpPr txBox="1"/>
            <p:nvPr/>
          </p:nvSpPr>
          <p:spPr>
            <a:xfrm>
              <a:off x="3898993" y="2793340"/>
              <a:ext cx="471718" cy="369332"/>
            </a:xfrm>
            <a:prstGeom prst="rect">
              <a:avLst/>
            </a:prstGeom>
            <a:noFill/>
          </p:spPr>
          <p:txBody>
            <a:bodyPr wrap="none" rtlCol="0">
              <a:spAutoFit/>
            </a:bodyPr>
            <a:lstStyle/>
            <a:p>
              <a:r>
                <a:rPr lang="fr-FR" i="1" noProof="0" dirty="0"/>
                <a:t>W</a:t>
              </a:r>
            </a:p>
          </p:txBody>
        </p:sp>
        <p:cxnSp>
          <p:nvCxnSpPr>
            <p:cNvPr id="27" name="Connecteur droit 26"/>
            <p:cNvCxnSpPr/>
            <p:nvPr/>
          </p:nvCxnSpPr>
          <p:spPr>
            <a:xfrm flipV="1">
              <a:off x="5061498" y="3057961"/>
              <a:ext cx="0" cy="799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V="1">
              <a:off x="3239851" y="3071138"/>
              <a:ext cx="0" cy="1021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a:off x="3239851" y="3162672"/>
              <a:ext cx="181820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1" name="ZoneTexte 50"/>
          <p:cNvSpPr txBox="1"/>
          <p:nvPr/>
        </p:nvSpPr>
        <p:spPr>
          <a:xfrm>
            <a:off x="0" y="4155926"/>
            <a:ext cx="5605381" cy="369332"/>
          </a:xfrm>
          <a:prstGeom prst="rect">
            <a:avLst/>
          </a:prstGeom>
          <a:noFill/>
        </p:spPr>
        <p:txBody>
          <a:bodyPr wrap="none" rtlCol="0">
            <a:spAutoFit/>
          </a:bodyPr>
          <a:lstStyle/>
          <a:p>
            <a:r>
              <a:rPr lang="fr-FR" noProof="0" dirty="0"/>
              <a:t>* Des rails larges à section rectangulaires sont équivalents</a:t>
            </a:r>
          </a:p>
        </p:txBody>
      </p:sp>
      <p:sp>
        <p:nvSpPr>
          <p:cNvPr id="52" name="ZoneTexte 51"/>
          <p:cNvSpPr txBox="1"/>
          <p:nvPr/>
        </p:nvSpPr>
        <p:spPr>
          <a:xfrm>
            <a:off x="4932040" y="2721847"/>
            <a:ext cx="3993401" cy="369332"/>
          </a:xfrm>
          <a:prstGeom prst="rect">
            <a:avLst/>
          </a:prstGeom>
          <a:noFill/>
          <a:ln>
            <a:solidFill>
              <a:schemeClr val="accent2"/>
            </a:solidFill>
          </a:ln>
        </p:spPr>
        <p:txBody>
          <a:bodyPr wrap="none" rtlCol="0">
            <a:spAutoFit/>
          </a:bodyPr>
          <a:lstStyle/>
          <a:p>
            <a:r>
              <a:rPr lang="fr-FR" noProof="0" dirty="0"/>
              <a:t>Rainure de largeur </a:t>
            </a:r>
            <a:r>
              <a:rPr lang="fr-FR" i="1" noProof="0" dirty="0"/>
              <a:t>W </a:t>
            </a:r>
            <a:r>
              <a:rPr lang="fr-FR" noProof="0" dirty="0"/>
              <a:t>et de hauteur </a:t>
            </a:r>
            <a:r>
              <a:rPr lang="fr-FR" i="1" noProof="0" dirty="0"/>
              <a:t>d</a:t>
            </a:r>
          </a:p>
        </p:txBody>
      </p:sp>
      <p:sp>
        <p:nvSpPr>
          <p:cNvPr id="53" name="ZoneTexte 52"/>
          <p:cNvSpPr txBox="1"/>
          <p:nvPr/>
        </p:nvSpPr>
        <p:spPr>
          <a:xfrm>
            <a:off x="138358" y="1306806"/>
            <a:ext cx="6766917" cy="369332"/>
          </a:xfrm>
          <a:prstGeom prst="rect">
            <a:avLst/>
          </a:prstGeom>
          <a:noFill/>
        </p:spPr>
        <p:txBody>
          <a:bodyPr wrap="none" rtlCol="0">
            <a:spAutoFit/>
          </a:bodyPr>
          <a:lstStyle/>
          <a:p>
            <a:r>
              <a:rPr lang="fr-FR" noProof="0" dirty="0"/>
              <a:t>Exemple d’étalon de profondeur: Type A1 – Rainures larges à fond plat</a:t>
            </a:r>
          </a:p>
        </p:txBody>
      </p:sp>
      <p:sp>
        <p:nvSpPr>
          <p:cNvPr id="30" name="ZoneTexte 29"/>
          <p:cNvSpPr txBox="1"/>
          <p:nvPr/>
        </p:nvSpPr>
        <p:spPr>
          <a:xfrm>
            <a:off x="0" y="0"/>
            <a:ext cx="9144000" cy="923330"/>
          </a:xfrm>
          <a:prstGeom prst="rect">
            <a:avLst/>
          </a:prstGeom>
          <a:noFill/>
        </p:spPr>
        <p:txBody>
          <a:bodyPr wrap="square" rtlCol="0">
            <a:spAutoFit/>
          </a:bodyPr>
          <a:lstStyle/>
          <a:p>
            <a:r>
              <a:rPr lang="fr-FR" b="1" noProof="0" dirty="0">
                <a:solidFill>
                  <a:schemeClr val="tx2"/>
                </a:solidFill>
                <a:latin typeface="Arial" panose="020B0604020202020204" pitchFamily="34" charset="0"/>
                <a:ea typeface="+mj-ea"/>
                <a:cs typeface="Arial" panose="020B0604020202020204" pitchFamily="34" charset="0"/>
              </a:rPr>
              <a:t>Spécification géométrique des produits (GPS) – Etat de surface : mesure du profil; Etalons – Partie 1: Mesure matérialisées</a:t>
            </a:r>
          </a:p>
          <a:p>
            <a:r>
              <a:rPr lang="fr-FR" noProof="0" dirty="0">
                <a:solidFill>
                  <a:schemeClr val="tx2"/>
                </a:solidFill>
                <a:latin typeface="Arial" panose="020B0604020202020204" pitchFamily="34" charset="0"/>
                <a:ea typeface="+mj-ea"/>
                <a:cs typeface="Arial" panose="020B0604020202020204" pitchFamily="34" charset="0"/>
              </a:rPr>
              <a:t>NF EN ISO 5436-1:2000</a:t>
            </a:r>
          </a:p>
        </p:txBody>
      </p:sp>
    </p:spTree>
    <p:extLst>
      <p:ext uri="{BB962C8B-B14F-4D97-AF65-F5344CB8AC3E}">
        <p14:creationId xmlns:p14="http://schemas.microsoft.com/office/powerpoint/2010/main" val="18097697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106</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grpSp>
        <p:nvGrpSpPr>
          <p:cNvPr id="20" name="Groupe 19"/>
          <p:cNvGrpSpPr/>
          <p:nvPr/>
        </p:nvGrpSpPr>
        <p:grpSpPr>
          <a:xfrm>
            <a:off x="294122" y="1265406"/>
            <a:ext cx="4625992" cy="2870709"/>
            <a:chOff x="1547664" y="1812488"/>
            <a:chExt cx="6761016" cy="3487493"/>
          </a:xfrm>
        </p:grpSpPr>
        <p:grpSp>
          <p:nvGrpSpPr>
            <p:cNvPr id="21" name="Groupe 20"/>
            <p:cNvGrpSpPr/>
            <p:nvPr/>
          </p:nvGrpSpPr>
          <p:grpSpPr>
            <a:xfrm>
              <a:off x="1547664" y="3450704"/>
              <a:ext cx="5328592" cy="914400"/>
              <a:chOff x="251520" y="4653136"/>
              <a:chExt cx="5328592" cy="914400"/>
            </a:xfrm>
          </p:grpSpPr>
          <p:cxnSp>
            <p:nvCxnSpPr>
              <p:cNvPr id="50" name="Connecteur en angle 49"/>
              <p:cNvCxnSpPr/>
              <p:nvPr/>
            </p:nvCxnSpPr>
            <p:spPr>
              <a:xfrm>
                <a:off x="251520" y="4653136"/>
                <a:ext cx="3384376" cy="91440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en angle 50"/>
              <p:cNvCxnSpPr/>
              <p:nvPr/>
            </p:nvCxnSpPr>
            <p:spPr>
              <a:xfrm rot="10800000" flipV="1">
                <a:off x="1943708" y="4653136"/>
                <a:ext cx="3636404" cy="91440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Connecteur droit avec flèche 21"/>
            <p:cNvCxnSpPr/>
            <p:nvPr/>
          </p:nvCxnSpPr>
          <p:spPr>
            <a:xfrm>
              <a:off x="7092280" y="3450704"/>
              <a:ext cx="0" cy="9144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5122095" y="3450704"/>
              <a:ext cx="21142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4932040" y="4365104"/>
              <a:ext cx="2304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7092281" y="3733793"/>
              <a:ext cx="1216399" cy="448685"/>
            </a:xfrm>
            <a:prstGeom prst="rect">
              <a:avLst/>
            </a:prstGeom>
            <a:noFill/>
          </p:spPr>
          <p:txBody>
            <a:bodyPr wrap="none" rtlCol="0">
              <a:spAutoFit/>
            </a:bodyPr>
            <a:lstStyle/>
            <a:p>
              <a:r>
                <a:rPr lang="fr-FR" i="1" noProof="0" dirty="0"/>
                <a:t>d = </a:t>
              </a:r>
              <a:r>
                <a:rPr lang="fr-FR" i="1" noProof="0" dirty="0">
                  <a:solidFill>
                    <a:srgbClr val="FF0000"/>
                  </a:solidFill>
                </a:rPr>
                <a:t>2</a:t>
              </a:r>
              <a:r>
                <a:rPr lang="fr-FR" i="1" noProof="0" dirty="0"/>
                <a:t>h</a:t>
              </a:r>
            </a:p>
          </p:txBody>
        </p:sp>
        <p:sp>
          <p:nvSpPr>
            <p:cNvPr id="26" name="ZoneTexte 25"/>
            <p:cNvSpPr txBox="1"/>
            <p:nvPr/>
          </p:nvSpPr>
          <p:spPr>
            <a:xfrm>
              <a:off x="3995936" y="2793340"/>
              <a:ext cx="389850" cy="369332"/>
            </a:xfrm>
            <a:prstGeom prst="rect">
              <a:avLst/>
            </a:prstGeom>
            <a:noFill/>
          </p:spPr>
          <p:txBody>
            <a:bodyPr wrap="none" rtlCol="0">
              <a:spAutoFit/>
            </a:bodyPr>
            <a:lstStyle/>
            <a:p>
              <a:r>
                <a:rPr lang="fr-FR" i="1" noProof="0" dirty="0"/>
                <a:t>W</a:t>
              </a:r>
            </a:p>
          </p:txBody>
        </p:sp>
        <p:cxnSp>
          <p:nvCxnSpPr>
            <p:cNvPr id="27" name="Connecteur droit 26"/>
            <p:cNvCxnSpPr/>
            <p:nvPr/>
          </p:nvCxnSpPr>
          <p:spPr>
            <a:xfrm flipV="1">
              <a:off x="5061498" y="3057961"/>
              <a:ext cx="0" cy="799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V="1">
              <a:off x="3239851" y="3071138"/>
              <a:ext cx="0" cy="1021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a:off x="3239851" y="3162672"/>
              <a:ext cx="181820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1763688" y="2179025"/>
              <a:ext cx="0" cy="12716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V="1">
              <a:off x="2771800" y="2429272"/>
              <a:ext cx="0" cy="1021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V="1">
              <a:off x="5525675" y="2429272"/>
              <a:ext cx="0" cy="1021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flipV="1">
              <a:off x="6516216" y="2107017"/>
              <a:ext cx="0" cy="135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a:off x="2772229" y="3164487"/>
              <a:ext cx="46762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a:off x="5058053" y="3162672"/>
              <a:ext cx="46762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a:off x="1763688" y="2179025"/>
              <a:ext cx="47525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ZoneTexte 36"/>
            <p:cNvSpPr txBox="1"/>
            <p:nvPr/>
          </p:nvSpPr>
          <p:spPr>
            <a:xfrm>
              <a:off x="3923928" y="1812488"/>
              <a:ext cx="506870" cy="369332"/>
            </a:xfrm>
            <a:prstGeom prst="rect">
              <a:avLst/>
            </a:prstGeom>
            <a:noFill/>
          </p:spPr>
          <p:txBody>
            <a:bodyPr wrap="none" rtlCol="0">
              <a:spAutoFit/>
            </a:bodyPr>
            <a:lstStyle/>
            <a:p>
              <a:r>
                <a:rPr lang="fr-FR" i="1" noProof="0" dirty="0"/>
                <a:t>3W</a:t>
              </a:r>
            </a:p>
          </p:txBody>
        </p:sp>
        <p:sp>
          <p:nvSpPr>
            <p:cNvPr id="38" name="ZoneTexte 37"/>
            <p:cNvSpPr txBox="1"/>
            <p:nvPr/>
          </p:nvSpPr>
          <p:spPr>
            <a:xfrm>
              <a:off x="2739525" y="2793340"/>
              <a:ext cx="596638" cy="369332"/>
            </a:xfrm>
            <a:prstGeom prst="rect">
              <a:avLst/>
            </a:prstGeom>
            <a:noFill/>
          </p:spPr>
          <p:txBody>
            <a:bodyPr wrap="none" rtlCol="0">
              <a:spAutoFit/>
            </a:bodyPr>
            <a:lstStyle/>
            <a:p>
              <a:r>
                <a:rPr lang="fr-FR" i="1" noProof="0" dirty="0"/>
                <a:t>W/3</a:t>
              </a:r>
            </a:p>
          </p:txBody>
        </p:sp>
        <p:sp>
          <p:nvSpPr>
            <p:cNvPr id="39" name="ZoneTexte 38"/>
            <p:cNvSpPr txBox="1"/>
            <p:nvPr/>
          </p:nvSpPr>
          <p:spPr>
            <a:xfrm>
              <a:off x="4993545" y="2804403"/>
              <a:ext cx="596638" cy="369332"/>
            </a:xfrm>
            <a:prstGeom prst="rect">
              <a:avLst/>
            </a:prstGeom>
            <a:noFill/>
          </p:spPr>
          <p:txBody>
            <a:bodyPr wrap="none" rtlCol="0">
              <a:spAutoFit/>
            </a:bodyPr>
            <a:lstStyle/>
            <a:p>
              <a:r>
                <a:rPr lang="fr-FR" i="1" noProof="0" dirty="0"/>
                <a:t>W/3</a:t>
              </a:r>
            </a:p>
          </p:txBody>
        </p:sp>
        <p:cxnSp>
          <p:nvCxnSpPr>
            <p:cNvPr id="40" name="Connecteur droit 39"/>
            <p:cNvCxnSpPr/>
            <p:nvPr/>
          </p:nvCxnSpPr>
          <p:spPr>
            <a:xfrm flipV="1">
              <a:off x="3804436" y="4365104"/>
              <a:ext cx="0" cy="5760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3888277" y="4930649"/>
              <a:ext cx="596638" cy="369332"/>
            </a:xfrm>
            <a:prstGeom prst="rect">
              <a:avLst/>
            </a:prstGeom>
            <a:noFill/>
          </p:spPr>
          <p:txBody>
            <a:bodyPr wrap="none" rtlCol="0">
              <a:spAutoFit/>
            </a:bodyPr>
            <a:lstStyle/>
            <a:p>
              <a:r>
                <a:rPr lang="fr-FR" i="1" noProof="0" dirty="0"/>
                <a:t>W/3</a:t>
              </a:r>
            </a:p>
          </p:txBody>
        </p:sp>
        <p:cxnSp>
          <p:nvCxnSpPr>
            <p:cNvPr id="42" name="Connecteur droit 41"/>
            <p:cNvCxnSpPr/>
            <p:nvPr/>
          </p:nvCxnSpPr>
          <p:spPr>
            <a:xfrm flipV="1">
              <a:off x="4550289" y="4354585"/>
              <a:ext cx="0" cy="5760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flipV="1">
              <a:off x="3804436" y="4930649"/>
              <a:ext cx="745853" cy="116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2050857" y="3450703"/>
              <a:ext cx="317716" cy="369332"/>
            </a:xfrm>
            <a:prstGeom prst="rect">
              <a:avLst/>
            </a:prstGeom>
            <a:noFill/>
          </p:spPr>
          <p:txBody>
            <a:bodyPr wrap="none" rtlCol="0">
              <a:spAutoFit/>
            </a:bodyPr>
            <a:lstStyle/>
            <a:p>
              <a:r>
                <a:rPr lang="fr-FR" noProof="0" dirty="0"/>
                <a:t>A</a:t>
              </a:r>
            </a:p>
          </p:txBody>
        </p:sp>
        <p:sp>
          <p:nvSpPr>
            <p:cNvPr id="45" name="ZoneTexte 44"/>
            <p:cNvSpPr txBox="1"/>
            <p:nvPr/>
          </p:nvSpPr>
          <p:spPr>
            <a:xfrm>
              <a:off x="5861479" y="3469296"/>
              <a:ext cx="317716" cy="369332"/>
            </a:xfrm>
            <a:prstGeom prst="rect">
              <a:avLst/>
            </a:prstGeom>
            <a:noFill/>
          </p:spPr>
          <p:txBody>
            <a:bodyPr wrap="none" rtlCol="0">
              <a:spAutoFit/>
            </a:bodyPr>
            <a:lstStyle/>
            <a:p>
              <a:r>
                <a:rPr lang="fr-FR" noProof="0" dirty="0"/>
                <a:t>B</a:t>
              </a:r>
            </a:p>
          </p:txBody>
        </p:sp>
        <p:sp>
          <p:nvSpPr>
            <p:cNvPr id="46" name="ZoneTexte 45"/>
            <p:cNvSpPr txBox="1"/>
            <p:nvPr/>
          </p:nvSpPr>
          <p:spPr>
            <a:xfrm>
              <a:off x="4018505" y="3996939"/>
              <a:ext cx="317716" cy="369332"/>
            </a:xfrm>
            <a:prstGeom prst="rect">
              <a:avLst/>
            </a:prstGeom>
            <a:noFill/>
          </p:spPr>
          <p:txBody>
            <a:bodyPr wrap="none" rtlCol="0">
              <a:spAutoFit/>
            </a:bodyPr>
            <a:lstStyle/>
            <a:p>
              <a:r>
                <a:rPr lang="fr-FR" noProof="0" dirty="0"/>
                <a:t>C</a:t>
              </a:r>
            </a:p>
          </p:txBody>
        </p:sp>
      </p:grpSp>
      <p:cxnSp>
        <p:nvCxnSpPr>
          <p:cNvPr id="53" name="Connecteur droit avec flèche 52"/>
          <p:cNvCxnSpPr/>
          <p:nvPr/>
        </p:nvCxnSpPr>
        <p:spPr>
          <a:xfrm flipV="1">
            <a:off x="207627" y="894820"/>
            <a:ext cx="0" cy="3003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ZoneTexte 53"/>
          <p:cNvSpPr txBox="1"/>
          <p:nvPr/>
        </p:nvSpPr>
        <p:spPr>
          <a:xfrm>
            <a:off x="-91737" y="2800844"/>
            <a:ext cx="324467" cy="369332"/>
          </a:xfrm>
          <a:prstGeom prst="rect">
            <a:avLst/>
          </a:prstGeom>
          <a:noFill/>
        </p:spPr>
        <p:txBody>
          <a:bodyPr wrap="square" rtlCol="0">
            <a:spAutoFit/>
          </a:bodyPr>
          <a:lstStyle/>
          <a:p>
            <a:r>
              <a:rPr lang="fr-FR" noProof="0" dirty="0"/>
              <a:t>0</a:t>
            </a:r>
          </a:p>
        </p:txBody>
      </p:sp>
      <p:cxnSp>
        <p:nvCxnSpPr>
          <p:cNvPr id="55" name="Connecteur droit 54"/>
          <p:cNvCxnSpPr>
            <a:stCxn id="54" idx="3"/>
          </p:cNvCxnSpPr>
          <p:nvPr/>
        </p:nvCxnSpPr>
        <p:spPr>
          <a:xfrm>
            <a:off x="232730" y="2985510"/>
            <a:ext cx="3331158" cy="472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57" name="ZoneTexte 56"/>
          <p:cNvSpPr txBox="1"/>
          <p:nvPr/>
        </p:nvSpPr>
        <p:spPr>
          <a:xfrm>
            <a:off x="5652120" y="1613211"/>
            <a:ext cx="3240360" cy="1754326"/>
          </a:xfrm>
          <a:prstGeom prst="rect">
            <a:avLst/>
          </a:prstGeom>
          <a:noFill/>
        </p:spPr>
        <p:txBody>
          <a:bodyPr wrap="square" rtlCol="0">
            <a:spAutoFit/>
          </a:bodyPr>
          <a:lstStyle/>
          <a:p>
            <a:pPr algn="ctr"/>
            <a:r>
              <a:rPr lang="fr-FR" i="1" noProof="0" dirty="0"/>
              <a:t>Z = αX + β + </a:t>
            </a:r>
            <a:r>
              <a:rPr lang="fr-FR" i="1" noProof="0" dirty="0" err="1">
                <a:solidFill>
                  <a:srgbClr val="FF0000"/>
                </a:solidFill>
              </a:rPr>
              <a:t>h</a:t>
            </a:r>
            <a:r>
              <a:rPr lang="fr-FR" i="1" noProof="0" dirty="0" err="1"/>
              <a:t>δ</a:t>
            </a:r>
            <a:endParaRPr lang="fr-FR" i="1" noProof="0" dirty="0"/>
          </a:p>
          <a:p>
            <a:endParaRPr lang="fr-FR" i="1" noProof="0" dirty="0"/>
          </a:p>
          <a:p>
            <a:pPr algn="ctr"/>
            <a:r>
              <a:rPr lang="fr-FR" noProof="0" dirty="0"/>
              <a:t>Où </a:t>
            </a:r>
            <a:r>
              <a:rPr lang="fr-FR" i="1" noProof="0" dirty="0"/>
              <a:t>α, β, h </a:t>
            </a:r>
            <a:r>
              <a:rPr lang="fr-FR" noProof="0" dirty="0"/>
              <a:t>sont des inconnues, </a:t>
            </a:r>
            <a:r>
              <a:rPr lang="fr-FR" i="1" noProof="0" dirty="0"/>
              <a:t>δ = 1 ou -1 -&gt; déterminé par ajustement des moindres carrés</a:t>
            </a:r>
          </a:p>
        </p:txBody>
      </p:sp>
      <p:sp>
        <p:nvSpPr>
          <p:cNvPr id="47" name="ZoneTexte 46"/>
          <p:cNvSpPr txBox="1"/>
          <p:nvPr/>
        </p:nvSpPr>
        <p:spPr>
          <a:xfrm>
            <a:off x="0" y="0"/>
            <a:ext cx="9144000" cy="923330"/>
          </a:xfrm>
          <a:prstGeom prst="rect">
            <a:avLst/>
          </a:prstGeom>
          <a:noFill/>
        </p:spPr>
        <p:txBody>
          <a:bodyPr wrap="square" rtlCol="0">
            <a:spAutoFit/>
          </a:bodyPr>
          <a:lstStyle/>
          <a:p>
            <a:r>
              <a:rPr lang="fr-FR" b="1" noProof="0" dirty="0">
                <a:solidFill>
                  <a:schemeClr val="tx2"/>
                </a:solidFill>
                <a:latin typeface="Arial" panose="020B0604020202020204" pitchFamily="34" charset="0"/>
                <a:ea typeface="+mj-ea"/>
                <a:cs typeface="Arial" panose="020B0604020202020204" pitchFamily="34" charset="0"/>
              </a:rPr>
              <a:t>Spécification géométrique des produits (GPS) – Etat de surface : mesure du profil; Etalons – Partie 1: Mesure matérialisées</a:t>
            </a:r>
          </a:p>
          <a:p>
            <a:r>
              <a:rPr lang="fr-FR" noProof="0" dirty="0">
                <a:solidFill>
                  <a:schemeClr val="tx2"/>
                </a:solidFill>
                <a:latin typeface="Arial" panose="020B0604020202020204" pitchFamily="34" charset="0"/>
                <a:ea typeface="+mj-ea"/>
                <a:cs typeface="Arial" panose="020B0604020202020204" pitchFamily="34" charset="0"/>
              </a:rPr>
              <a:t>NF EN ISO 5436-1:2000</a:t>
            </a:r>
          </a:p>
        </p:txBody>
      </p:sp>
    </p:spTree>
    <p:extLst>
      <p:ext uri="{BB962C8B-B14F-4D97-AF65-F5344CB8AC3E}">
        <p14:creationId xmlns:p14="http://schemas.microsoft.com/office/powerpoint/2010/main" val="28679016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107</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41" name="ZoneTexte 40"/>
          <p:cNvSpPr txBox="1"/>
          <p:nvPr/>
        </p:nvSpPr>
        <p:spPr>
          <a:xfrm>
            <a:off x="5148064" y="1299912"/>
            <a:ext cx="3816424" cy="2585323"/>
          </a:xfrm>
          <a:prstGeom prst="rect">
            <a:avLst/>
          </a:prstGeom>
          <a:noFill/>
        </p:spPr>
        <p:txBody>
          <a:bodyPr wrap="square" rtlCol="0">
            <a:spAutoFit/>
          </a:bodyPr>
          <a:lstStyle/>
          <a:p>
            <a:pPr algn="ctr"/>
            <a:r>
              <a:rPr lang="fr-FR" i="1" noProof="0" dirty="0"/>
              <a:t>« On ne doit pas tenir compte de la surface supérieure de chaque côté de la rainure sur une longueur égale au tiers de la margeur de celle-ci » (Zones A et B)</a:t>
            </a:r>
          </a:p>
          <a:p>
            <a:pPr algn="ctr"/>
            <a:endParaRPr lang="fr-FR" i="1" noProof="0" dirty="0"/>
          </a:p>
          <a:p>
            <a:pPr algn="ctr"/>
            <a:r>
              <a:rPr lang="fr-FR" i="1" noProof="0" dirty="0"/>
              <a:t>« La surface au fond de la rainure n’est évaluée que sur le tiers central de sa largeur » (Zone C)</a:t>
            </a:r>
          </a:p>
        </p:txBody>
      </p:sp>
      <p:grpSp>
        <p:nvGrpSpPr>
          <p:cNvPr id="43" name="Groupe 42"/>
          <p:cNvGrpSpPr/>
          <p:nvPr/>
        </p:nvGrpSpPr>
        <p:grpSpPr>
          <a:xfrm>
            <a:off x="294122" y="1265406"/>
            <a:ext cx="4313815" cy="2870709"/>
            <a:chOff x="1547664" y="1812488"/>
            <a:chExt cx="6304760" cy="3487493"/>
          </a:xfrm>
        </p:grpSpPr>
        <p:grpSp>
          <p:nvGrpSpPr>
            <p:cNvPr id="44" name="Groupe 43"/>
            <p:cNvGrpSpPr/>
            <p:nvPr/>
          </p:nvGrpSpPr>
          <p:grpSpPr>
            <a:xfrm>
              <a:off x="1547664" y="3450704"/>
              <a:ext cx="5328592" cy="914400"/>
              <a:chOff x="251520" y="4653136"/>
              <a:chExt cx="5328592" cy="914400"/>
            </a:xfrm>
          </p:grpSpPr>
          <p:cxnSp>
            <p:nvCxnSpPr>
              <p:cNvPr id="73" name="Connecteur en angle 72"/>
              <p:cNvCxnSpPr/>
              <p:nvPr/>
            </p:nvCxnSpPr>
            <p:spPr>
              <a:xfrm>
                <a:off x="251520" y="4653136"/>
                <a:ext cx="3384376" cy="91440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en angle 73"/>
              <p:cNvCxnSpPr/>
              <p:nvPr/>
            </p:nvCxnSpPr>
            <p:spPr>
              <a:xfrm rot="10800000" flipV="1">
                <a:off x="1943708" y="4653136"/>
                <a:ext cx="3636404" cy="91440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Connecteur droit avec flèche 44"/>
            <p:cNvCxnSpPr/>
            <p:nvPr/>
          </p:nvCxnSpPr>
          <p:spPr>
            <a:xfrm>
              <a:off x="7092280" y="3450704"/>
              <a:ext cx="0" cy="91440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5122095" y="3450704"/>
              <a:ext cx="21142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4932040" y="4365104"/>
              <a:ext cx="23042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ZoneTexte 47"/>
            <p:cNvSpPr txBox="1"/>
            <p:nvPr/>
          </p:nvSpPr>
          <p:spPr>
            <a:xfrm>
              <a:off x="7092280" y="3733793"/>
              <a:ext cx="760144" cy="369332"/>
            </a:xfrm>
            <a:prstGeom prst="rect">
              <a:avLst/>
            </a:prstGeom>
            <a:noFill/>
          </p:spPr>
          <p:txBody>
            <a:bodyPr wrap="none" rtlCol="0">
              <a:spAutoFit/>
            </a:bodyPr>
            <a:lstStyle/>
            <a:p>
              <a:r>
                <a:rPr lang="fr-FR" i="1" noProof="0" dirty="0"/>
                <a:t>d = 2h</a:t>
              </a:r>
            </a:p>
          </p:txBody>
        </p:sp>
        <p:sp>
          <p:nvSpPr>
            <p:cNvPr id="49" name="ZoneTexte 48"/>
            <p:cNvSpPr txBox="1"/>
            <p:nvPr/>
          </p:nvSpPr>
          <p:spPr>
            <a:xfrm>
              <a:off x="3995936" y="2793340"/>
              <a:ext cx="389850" cy="369332"/>
            </a:xfrm>
            <a:prstGeom prst="rect">
              <a:avLst/>
            </a:prstGeom>
            <a:noFill/>
          </p:spPr>
          <p:txBody>
            <a:bodyPr wrap="none" rtlCol="0">
              <a:spAutoFit/>
            </a:bodyPr>
            <a:lstStyle/>
            <a:p>
              <a:r>
                <a:rPr lang="fr-FR" i="1" noProof="0" dirty="0"/>
                <a:t>W</a:t>
              </a:r>
            </a:p>
          </p:txBody>
        </p:sp>
        <p:cxnSp>
          <p:nvCxnSpPr>
            <p:cNvPr id="50" name="Connecteur droit 49"/>
            <p:cNvCxnSpPr/>
            <p:nvPr/>
          </p:nvCxnSpPr>
          <p:spPr>
            <a:xfrm flipV="1">
              <a:off x="5061498" y="3057961"/>
              <a:ext cx="0" cy="7997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flipV="1">
              <a:off x="3239851" y="3071138"/>
              <a:ext cx="0" cy="1021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a:off x="3239851" y="3162672"/>
              <a:ext cx="181820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flipV="1">
              <a:off x="1763688" y="2179025"/>
              <a:ext cx="0" cy="12716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flipV="1">
              <a:off x="2771800" y="2429272"/>
              <a:ext cx="0" cy="1021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flipV="1">
              <a:off x="5525675" y="2429272"/>
              <a:ext cx="0" cy="1021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flipV="1">
              <a:off x="6516216" y="2107017"/>
              <a:ext cx="0" cy="135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a:off x="2772229" y="3164487"/>
              <a:ext cx="46762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a:off x="5058053" y="3162672"/>
              <a:ext cx="46762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p:cNvCxnSpPr/>
            <p:nvPr/>
          </p:nvCxnSpPr>
          <p:spPr>
            <a:xfrm>
              <a:off x="1763688" y="2179025"/>
              <a:ext cx="475252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ZoneTexte 59"/>
            <p:cNvSpPr txBox="1"/>
            <p:nvPr/>
          </p:nvSpPr>
          <p:spPr>
            <a:xfrm>
              <a:off x="3923928" y="1812488"/>
              <a:ext cx="506870" cy="369332"/>
            </a:xfrm>
            <a:prstGeom prst="rect">
              <a:avLst/>
            </a:prstGeom>
            <a:noFill/>
          </p:spPr>
          <p:txBody>
            <a:bodyPr wrap="none" rtlCol="0">
              <a:spAutoFit/>
            </a:bodyPr>
            <a:lstStyle/>
            <a:p>
              <a:r>
                <a:rPr lang="fr-FR" i="1" noProof="0" dirty="0"/>
                <a:t>3W</a:t>
              </a:r>
            </a:p>
          </p:txBody>
        </p:sp>
        <p:sp>
          <p:nvSpPr>
            <p:cNvPr id="61" name="ZoneTexte 60"/>
            <p:cNvSpPr txBox="1"/>
            <p:nvPr/>
          </p:nvSpPr>
          <p:spPr>
            <a:xfrm>
              <a:off x="2739525" y="2793340"/>
              <a:ext cx="596638" cy="369332"/>
            </a:xfrm>
            <a:prstGeom prst="rect">
              <a:avLst/>
            </a:prstGeom>
            <a:noFill/>
          </p:spPr>
          <p:txBody>
            <a:bodyPr wrap="none" rtlCol="0">
              <a:spAutoFit/>
            </a:bodyPr>
            <a:lstStyle/>
            <a:p>
              <a:r>
                <a:rPr lang="fr-FR" i="1" noProof="0" dirty="0"/>
                <a:t>W/3</a:t>
              </a:r>
            </a:p>
          </p:txBody>
        </p:sp>
        <p:sp>
          <p:nvSpPr>
            <p:cNvPr id="62" name="ZoneTexte 61"/>
            <p:cNvSpPr txBox="1"/>
            <p:nvPr/>
          </p:nvSpPr>
          <p:spPr>
            <a:xfrm>
              <a:off x="4993545" y="2804403"/>
              <a:ext cx="596638" cy="369332"/>
            </a:xfrm>
            <a:prstGeom prst="rect">
              <a:avLst/>
            </a:prstGeom>
            <a:noFill/>
          </p:spPr>
          <p:txBody>
            <a:bodyPr wrap="none" rtlCol="0">
              <a:spAutoFit/>
            </a:bodyPr>
            <a:lstStyle/>
            <a:p>
              <a:r>
                <a:rPr lang="fr-FR" i="1" noProof="0" dirty="0"/>
                <a:t>W/3</a:t>
              </a:r>
            </a:p>
          </p:txBody>
        </p:sp>
        <p:cxnSp>
          <p:nvCxnSpPr>
            <p:cNvPr id="63" name="Connecteur droit 62"/>
            <p:cNvCxnSpPr/>
            <p:nvPr/>
          </p:nvCxnSpPr>
          <p:spPr>
            <a:xfrm flipV="1">
              <a:off x="3804436" y="4365104"/>
              <a:ext cx="0" cy="5760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ZoneTexte 63"/>
            <p:cNvSpPr txBox="1"/>
            <p:nvPr/>
          </p:nvSpPr>
          <p:spPr>
            <a:xfrm>
              <a:off x="3888277" y="4930649"/>
              <a:ext cx="596638" cy="369332"/>
            </a:xfrm>
            <a:prstGeom prst="rect">
              <a:avLst/>
            </a:prstGeom>
            <a:noFill/>
          </p:spPr>
          <p:txBody>
            <a:bodyPr wrap="none" rtlCol="0">
              <a:spAutoFit/>
            </a:bodyPr>
            <a:lstStyle/>
            <a:p>
              <a:r>
                <a:rPr lang="fr-FR" i="1" noProof="0" dirty="0"/>
                <a:t>W/3</a:t>
              </a:r>
            </a:p>
          </p:txBody>
        </p:sp>
        <p:cxnSp>
          <p:nvCxnSpPr>
            <p:cNvPr id="65" name="Connecteur droit 64"/>
            <p:cNvCxnSpPr/>
            <p:nvPr/>
          </p:nvCxnSpPr>
          <p:spPr>
            <a:xfrm flipV="1">
              <a:off x="4550289" y="4354585"/>
              <a:ext cx="0" cy="5760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flipV="1">
              <a:off x="3804436" y="4930649"/>
              <a:ext cx="745853" cy="116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ZoneTexte 66"/>
            <p:cNvSpPr txBox="1"/>
            <p:nvPr/>
          </p:nvSpPr>
          <p:spPr>
            <a:xfrm>
              <a:off x="2050857" y="3450703"/>
              <a:ext cx="317716" cy="369332"/>
            </a:xfrm>
            <a:prstGeom prst="rect">
              <a:avLst/>
            </a:prstGeom>
            <a:noFill/>
          </p:spPr>
          <p:txBody>
            <a:bodyPr wrap="none" rtlCol="0">
              <a:spAutoFit/>
            </a:bodyPr>
            <a:lstStyle/>
            <a:p>
              <a:r>
                <a:rPr lang="fr-FR" noProof="0" dirty="0"/>
                <a:t>A</a:t>
              </a:r>
            </a:p>
          </p:txBody>
        </p:sp>
        <p:sp>
          <p:nvSpPr>
            <p:cNvPr id="68" name="ZoneTexte 67"/>
            <p:cNvSpPr txBox="1"/>
            <p:nvPr/>
          </p:nvSpPr>
          <p:spPr>
            <a:xfrm>
              <a:off x="5861479" y="3469296"/>
              <a:ext cx="317716" cy="369332"/>
            </a:xfrm>
            <a:prstGeom prst="rect">
              <a:avLst/>
            </a:prstGeom>
            <a:noFill/>
          </p:spPr>
          <p:txBody>
            <a:bodyPr wrap="none" rtlCol="0">
              <a:spAutoFit/>
            </a:bodyPr>
            <a:lstStyle/>
            <a:p>
              <a:r>
                <a:rPr lang="fr-FR" noProof="0" dirty="0"/>
                <a:t>B</a:t>
              </a:r>
            </a:p>
          </p:txBody>
        </p:sp>
        <p:sp>
          <p:nvSpPr>
            <p:cNvPr id="69" name="ZoneTexte 68"/>
            <p:cNvSpPr txBox="1"/>
            <p:nvPr/>
          </p:nvSpPr>
          <p:spPr>
            <a:xfrm>
              <a:off x="4018505" y="3996939"/>
              <a:ext cx="317716" cy="369332"/>
            </a:xfrm>
            <a:prstGeom prst="rect">
              <a:avLst/>
            </a:prstGeom>
            <a:noFill/>
          </p:spPr>
          <p:txBody>
            <a:bodyPr wrap="none" rtlCol="0">
              <a:spAutoFit/>
            </a:bodyPr>
            <a:lstStyle/>
            <a:p>
              <a:r>
                <a:rPr lang="fr-FR" noProof="0" dirty="0"/>
                <a:t>C</a:t>
              </a:r>
            </a:p>
          </p:txBody>
        </p:sp>
        <p:cxnSp>
          <p:nvCxnSpPr>
            <p:cNvPr id="70" name="Connecteur droit 69"/>
            <p:cNvCxnSpPr/>
            <p:nvPr/>
          </p:nvCxnSpPr>
          <p:spPr>
            <a:xfrm flipV="1">
              <a:off x="1760782" y="3445254"/>
              <a:ext cx="1008112" cy="1239"/>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p:nvCxnSpPr>
          <p:spPr>
            <a:xfrm flipV="1">
              <a:off x="5516281" y="3450860"/>
              <a:ext cx="1008112" cy="1239"/>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p:nvCxnSpPr>
          <p:spPr>
            <a:xfrm>
              <a:off x="3804436" y="4365104"/>
              <a:ext cx="745853"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8" name="ZoneTexte 37"/>
          <p:cNvSpPr txBox="1"/>
          <p:nvPr/>
        </p:nvSpPr>
        <p:spPr>
          <a:xfrm>
            <a:off x="0" y="0"/>
            <a:ext cx="9144000" cy="923330"/>
          </a:xfrm>
          <a:prstGeom prst="rect">
            <a:avLst/>
          </a:prstGeom>
          <a:noFill/>
        </p:spPr>
        <p:txBody>
          <a:bodyPr wrap="square" rtlCol="0">
            <a:spAutoFit/>
          </a:bodyPr>
          <a:lstStyle/>
          <a:p>
            <a:r>
              <a:rPr lang="fr-FR" b="1" noProof="0" dirty="0">
                <a:solidFill>
                  <a:schemeClr val="tx2"/>
                </a:solidFill>
                <a:latin typeface="Arial" panose="020B0604020202020204" pitchFamily="34" charset="0"/>
                <a:ea typeface="+mj-ea"/>
                <a:cs typeface="Arial" panose="020B0604020202020204" pitchFamily="34" charset="0"/>
              </a:rPr>
              <a:t>Spécification géométrique des produits (GPS) – Etat de surface : mesure du profil; Etalons – Partie 1: Mesure matérialisées</a:t>
            </a:r>
          </a:p>
          <a:p>
            <a:r>
              <a:rPr lang="fr-FR" noProof="0" dirty="0">
                <a:solidFill>
                  <a:schemeClr val="tx2"/>
                </a:solidFill>
                <a:latin typeface="Arial" panose="020B0604020202020204" pitchFamily="34" charset="0"/>
                <a:ea typeface="+mj-ea"/>
                <a:cs typeface="Arial" panose="020B0604020202020204" pitchFamily="34" charset="0"/>
              </a:rPr>
              <a:t>NF EN ISO 5436-1:2000</a:t>
            </a:r>
          </a:p>
        </p:txBody>
      </p:sp>
    </p:spTree>
    <p:extLst>
      <p:ext uri="{BB962C8B-B14F-4D97-AF65-F5344CB8AC3E}">
        <p14:creationId xmlns:p14="http://schemas.microsoft.com/office/powerpoint/2010/main" val="9294676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108</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7" name="ZoneTexte 6"/>
          <p:cNvSpPr txBox="1"/>
          <p:nvPr/>
        </p:nvSpPr>
        <p:spPr>
          <a:xfrm>
            <a:off x="-6846" y="0"/>
            <a:ext cx="9150846" cy="923330"/>
          </a:xfrm>
          <a:prstGeom prst="rect">
            <a:avLst/>
          </a:prstGeom>
          <a:noFill/>
        </p:spPr>
        <p:txBody>
          <a:bodyPr wrap="square" rtlCol="0">
            <a:spAutoFit/>
          </a:bodyPr>
          <a:lstStyle>
            <a:defPPr>
              <a:defRPr lang="fr-FR"/>
            </a:defPPr>
            <a:lvl1pPr>
              <a:defRPr b="1">
                <a:solidFill>
                  <a:schemeClr val="tx2"/>
                </a:solidFill>
                <a:latin typeface="Arial" panose="020B0604020202020204" pitchFamily="34" charset="0"/>
                <a:ea typeface="+mj-ea"/>
                <a:cs typeface="Arial" panose="020B0604020202020204" pitchFamily="34" charset="0"/>
              </a:defRPr>
            </a:lvl1pPr>
          </a:lstStyle>
          <a:p>
            <a:r>
              <a:rPr lang="fr-FR" noProof="0" dirty="0"/>
              <a:t>Surface </a:t>
            </a:r>
            <a:r>
              <a:rPr lang="fr-FR" noProof="0" dirty="0" err="1"/>
              <a:t>chemical</a:t>
            </a:r>
            <a:r>
              <a:rPr lang="fr-FR" noProof="0" dirty="0"/>
              <a:t> </a:t>
            </a:r>
            <a:r>
              <a:rPr lang="fr-FR" noProof="0" dirty="0" err="1"/>
              <a:t>analysis</a:t>
            </a:r>
            <a:r>
              <a:rPr lang="fr-FR" noProof="0" dirty="0"/>
              <a:t> – Scanning probe </a:t>
            </a:r>
            <a:r>
              <a:rPr lang="fr-FR" noProof="0" dirty="0" err="1"/>
              <a:t>microscopy</a:t>
            </a:r>
            <a:r>
              <a:rPr lang="fr-FR" noProof="0" dirty="0"/>
              <a:t> – </a:t>
            </a:r>
            <a:r>
              <a:rPr lang="fr-FR" noProof="0" dirty="0" err="1"/>
              <a:t>Determination</a:t>
            </a:r>
            <a:r>
              <a:rPr lang="fr-FR" noProof="0" dirty="0"/>
              <a:t> of </a:t>
            </a:r>
            <a:r>
              <a:rPr lang="fr-FR" noProof="0" dirty="0" err="1"/>
              <a:t>geometric</a:t>
            </a:r>
            <a:r>
              <a:rPr lang="fr-FR" noProof="0" dirty="0"/>
              <a:t> </a:t>
            </a:r>
            <a:r>
              <a:rPr lang="fr-FR" noProof="0" dirty="0" err="1"/>
              <a:t>quantities</a:t>
            </a:r>
            <a:r>
              <a:rPr lang="fr-FR" noProof="0" dirty="0"/>
              <a:t> </a:t>
            </a:r>
            <a:r>
              <a:rPr lang="fr-FR" noProof="0" dirty="0" err="1"/>
              <a:t>using</a:t>
            </a:r>
            <a:r>
              <a:rPr lang="fr-FR" noProof="0" dirty="0"/>
              <a:t> SPM : Calibration of </a:t>
            </a:r>
            <a:r>
              <a:rPr lang="fr-FR" noProof="0" dirty="0" err="1"/>
              <a:t>measuring</a:t>
            </a:r>
            <a:r>
              <a:rPr lang="fr-FR" noProof="0" dirty="0"/>
              <a:t> system</a:t>
            </a:r>
          </a:p>
          <a:p>
            <a:r>
              <a:rPr lang="fr-FR" b="0" noProof="0" dirty="0"/>
              <a:t>ISO 11952:2019:2019-05</a:t>
            </a:r>
          </a:p>
        </p:txBody>
      </p:sp>
      <p:sp>
        <p:nvSpPr>
          <p:cNvPr id="8" name="ZoneTexte 7"/>
          <p:cNvSpPr txBox="1"/>
          <p:nvPr/>
        </p:nvSpPr>
        <p:spPr>
          <a:xfrm>
            <a:off x="3422" y="1131590"/>
            <a:ext cx="9140577" cy="3046988"/>
          </a:xfrm>
          <a:prstGeom prst="rect">
            <a:avLst/>
          </a:prstGeom>
          <a:noFill/>
        </p:spPr>
        <p:txBody>
          <a:bodyPr wrap="square" rtlCol="0">
            <a:spAutoFit/>
          </a:bodyPr>
          <a:lstStyle/>
          <a:p>
            <a:pPr marL="285750" indent="-285750">
              <a:buFontTx/>
              <a:buChar char="-"/>
            </a:pPr>
            <a:r>
              <a:rPr lang="fr-FR" sz="1600" noProof="0" dirty="0"/>
              <a:t>Caractérisation préliminaire du système de mesure (dans l’ordre) – qualitatif ou quantitatif:</a:t>
            </a:r>
          </a:p>
          <a:p>
            <a:endParaRPr lang="fr-FR" sz="1600" noProof="0" dirty="0"/>
          </a:p>
          <a:p>
            <a:pPr marL="1200150" lvl="2" indent="-285750">
              <a:buFont typeface="Wingdings" panose="05000000000000000000" pitchFamily="2" charset="2"/>
              <a:buChar char="§"/>
            </a:pPr>
            <a:r>
              <a:rPr lang="fr-FR" sz="1600" noProof="0" dirty="0"/>
              <a:t>Détermination du temps de stabilisation de l’instrument après mise en route</a:t>
            </a:r>
          </a:p>
          <a:p>
            <a:pPr marL="1657350" lvl="3" indent="-285750">
              <a:buFont typeface="Wingdings" panose="05000000000000000000" pitchFamily="2" charset="2"/>
              <a:buChar char="Ø"/>
            </a:pPr>
            <a:r>
              <a:rPr lang="fr-FR" sz="1600" noProof="0" dirty="0"/>
              <a:t>Détermination des dérives - </a:t>
            </a:r>
            <a:r>
              <a:rPr lang="fr-FR" sz="1600" u="sng" noProof="0" dirty="0"/>
              <a:t>Renvoi vers ISO 11039: 2012</a:t>
            </a:r>
          </a:p>
          <a:p>
            <a:pPr marL="1200150" lvl="2" indent="-285750">
              <a:buFont typeface="Wingdings" panose="05000000000000000000" pitchFamily="2" charset="2"/>
              <a:buChar char="§"/>
            </a:pPr>
            <a:r>
              <a:rPr lang="fr-FR" sz="1600" noProof="0" dirty="0"/>
              <a:t>Détermination du temps de stabilisation de l’instrument après changement de pointe ou d’échantillon</a:t>
            </a:r>
          </a:p>
          <a:p>
            <a:pPr marL="1657350" lvl="3" indent="-285750">
              <a:buFont typeface="Wingdings" panose="05000000000000000000" pitchFamily="2" charset="2"/>
              <a:buChar char="Ø"/>
            </a:pPr>
            <a:r>
              <a:rPr lang="fr-FR" sz="1600" noProof="0" dirty="0"/>
              <a:t>Détermination des dérives - </a:t>
            </a:r>
            <a:r>
              <a:rPr lang="fr-FR" sz="1600" u="sng" noProof="0" dirty="0"/>
              <a:t>Renvoi vers ISO 11039: 2012</a:t>
            </a:r>
          </a:p>
          <a:p>
            <a:pPr marL="1200150" lvl="2" indent="-285750">
              <a:buFont typeface="Wingdings" panose="05000000000000000000" pitchFamily="2" charset="2"/>
              <a:buChar char="§"/>
            </a:pPr>
            <a:r>
              <a:rPr lang="fr-FR" sz="1600" noProof="0" dirty="0"/>
              <a:t>Etude de l’influence des paramètres environnementaux</a:t>
            </a:r>
          </a:p>
          <a:p>
            <a:pPr marL="1657350" lvl="3" indent="-285750">
              <a:buFont typeface="Wingdings" panose="05000000000000000000" pitchFamily="2" charset="2"/>
              <a:buChar char="Ø"/>
            </a:pPr>
            <a:r>
              <a:rPr lang="fr-FR" sz="1600" noProof="0" dirty="0"/>
              <a:t>Peut produire des dérives, des biais de mesure et/ou du bruit</a:t>
            </a:r>
          </a:p>
          <a:p>
            <a:pPr marL="1200150" lvl="2" indent="-285750">
              <a:buFont typeface="Wingdings" panose="05000000000000000000" pitchFamily="2" charset="2"/>
              <a:buChar char="§"/>
            </a:pPr>
            <a:r>
              <a:rPr lang="fr-FR" sz="1600" noProof="0" dirty="0"/>
              <a:t>Bruit de l’instrument</a:t>
            </a:r>
          </a:p>
          <a:p>
            <a:pPr marL="1200150" lvl="2" indent="-285750">
              <a:buFont typeface="Wingdings" panose="05000000000000000000" pitchFamily="2" charset="2"/>
              <a:buChar char="§"/>
            </a:pPr>
            <a:r>
              <a:rPr lang="fr-FR" sz="1600" noProof="0" dirty="0"/>
              <a:t>Défaut de guidage selon les axes X/Y et Z</a:t>
            </a:r>
          </a:p>
          <a:p>
            <a:pPr marL="1200150" lvl="2" indent="-285750">
              <a:buFont typeface="Wingdings" panose="05000000000000000000" pitchFamily="2" charset="2"/>
              <a:buChar char="§"/>
            </a:pPr>
            <a:r>
              <a:rPr lang="fr-FR" sz="1600" noProof="0" dirty="0"/>
              <a:t>Stabilité à long terme (reproductibilité)</a:t>
            </a:r>
          </a:p>
        </p:txBody>
      </p:sp>
    </p:spTree>
    <p:extLst>
      <p:ext uri="{BB962C8B-B14F-4D97-AF65-F5344CB8AC3E}">
        <p14:creationId xmlns:p14="http://schemas.microsoft.com/office/powerpoint/2010/main" val="3015553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109</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8" name="ZoneTexte 7"/>
          <p:cNvSpPr txBox="1"/>
          <p:nvPr/>
        </p:nvSpPr>
        <p:spPr>
          <a:xfrm>
            <a:off x="174551" y="964878"/>
            <a:ext cx="8712968" cy="584775"/>
          </a:xfrm>
          <a:prstGeom prst="rect">
            <a:avLst/>
          </a:prstGeom>
          <a:noFill/>
        </p:spPr>
        <p:txBody>
          <a:bodyPr wrap="square" rtlCol="0">
            <a:spAutoFit/>
          </a:bodyPr>
          <a:lstStyle/>
          <a:p>
            <a:pPr marL="285750" indent="-285750">
              <a:buFontTx/>
              <a:buChar char="-"/>
            </a:pPr>
            <a:r>
              <a:rPr lang="fr-FR" sz="1600" noProof="0" dirty="0"/>
              <a:t>Description de différents types d’étalons:</a:t>
            </a:r>
          </a:p>
          <a:p>
            <a:pPr marL="1200150" lvl="2" indent="-285750">
              <a:buFont typeface="Wingdings" panose="05000000000000000000" pitchFamily="2" charset="2"/>
              <a:buChar char="§"/>
            </a:pPr>
            <a:r>
              <a:rPr lang="fr-FR" sz="1600" noProof="0" dirty="0"/>
              <a:t>Etalon de planéité - </a:t>
            </a:r>
            <a:r>
              <a:rPr lang="fr-FR" sz="1600" i="1" noProof="0" dirty="0" err="1"/>
              <a:t>Flatness</a:t>
            </a:r>
            <a:r>
              <a:rPr lang="fr-FR" sz="1600" i="1" noProof="0" dirty="0"/>
              <a:t> </a:t>
            </a:r>
            <a:r>
              <a:rPr lang="fr-FR" sz="1600" i="1" noProof="0" dirty="0" err="1"/>
              <a:t>measurement</a:t>
            </a:r>
            <a:r>
              <a:rPr lang="fr-FR" sz="1600" i="1" noProof="0" dirty="0"/>
              <a:t> standard</a:t>
            </a:r>
          </a:p>
        </p:txBody>
      </p:sp>
      <p:sp>
        <p:nvSpPr>
          <p:cNvPr id="10" name="ZoneTexte 9"/>
          <p:cNvSpPr txBox="1"/>
          <p:nvPr/>
        </p:nvSpPr>
        <p:spPr>
          <a:xfrm>
            <a:off x="197743" y="1707654"/>
            <a:ext cx="8689776" cy="2800767"/>
          </a:xfrm>
          <a:prstGeom prst="rect">
            <a:avLst/>
          </a:prstGeom>
          <a:noFill/>
        </p:spPr>
        <p:txBody>
          <a:bodyPr wrap="square" rtlCol="0">
            <a:spAutoFit/>
          </a:bodyPr>
          <a:lstStyle/>
          <a:p>
            <a:r>
              <a:rPr lang="fr-FR" sz="1600" noProof="0" dirty="0"/>
              <a:t>-    Donne accès aux erreurs du scanner </a:t>
            </a:r>
            <a:r>
              <a:rPr lang="fr-FR" sz="1600" i="1" noProof="0" dirty="0"/>
              <a:t>z</a:t>
            </a:r>
            <a:r>
              <a:rPr lang="fr-FR" sz="1600" noProof="0" dirty="0"/>
              <a:t>(</a:t>
            </a:r>
            <a:r>
              <a:rPr lang="fr-FR" sz="1600" noProof="0" dirty="0" err="1"/>
              <a:t>x,y</a:t>
            </a:r>
            <a:r>
              <a:rPr lang="fr-FR" sz="1600" noProof="0" dirty="0"/>
              <a:t>) par rapport au plan idéal (</a:t>
            </a:r>
            <a:r>
              <a:rPr lang="fr-FR" sz="1600" i="1" noProof="0" dirty="0" err="1"/>
              <a:t>xtz</a:t>
            </a:r>
            <a:r>
              <a:rPr lang="fr-FR" sz="1600" noProof="0" dirty="0"/>
              <a:t>, </a:t>
            </a:r>
            <a:r>
              <a:rPr lang="fr-FR" sz="1600" i="1" noProof="0" dirty="0" err="1"/>
              <a:t>ytz</a:t>
            </a:r>
            <a:r>
              <a:rPr lang="fr-FR" sz="1600" noProof="0" dirty="0"/>
              <a:t>). Démarche: </a:t>
            </a:r>
          </a:p>
          <a:p>
            <a:pPr marL="742950" lvl="1" indent="-285750">
              <a:buFont typeface="Wingdings" panose="05000000000000000000" pitchFamily="2" charset="2"/>
              <a:buChar char="Ø"/>
            </a:pPr>
            <a:r>
              <a:rPr lang="fr-FR" sz="1600" noProof="0" dirty="0"/>
              <a:t>Autant que possible aligner l’étalon parallèlement au plan x-y</a:t>
            </a:r>
          </a:p>
          <a:p>
            <a:pPr marL="742950" lvl="1" indent="-285750">
              <a:buFont typeface="Wingdings" panose="05000000000000000000" pitchFamily="2" charset="2"/>
              <a:buChar char="Ø"/>
            </a:pPr>
            <a:r>
              <a:rPr lang="fr-FR" sz="1600" noProof="0" dirty="0"/>
              <a:t>Travailler au centre de la gamme en z </a:t>
            </a:r>
          </a:p>
          <a:p>
            <a:pPr marL="742950" lvl="1" indent="-285750">
              <a:buFont typeface="Wingdings" panose="05000000000000000000" pitchFamily="2" charset="2"/>
              <a:buChar char="Ø"/>
            </a:pPr>
            <a:r>
              <a:rPr lang="fr-FR" sz="1600" noProof="0" dirty="0"/>
              <a:t>Travailler sur la gamme x-y autant que faire ce peut</a:t>
            </a:r>
          </a:p>
          <a:p>
            <a:pPr marL="742950" lvl="1" indent="-285750">
              <a:buFont typeface="Wingdings" panose="05000000000000000000" pitchFamily="2" charset="2"/>
              <a:buChar char="Ø"/>
            </a:pPr>
            <a:r>
              <a:rPr lang="fr-FR" sz="1600" noProof="0" dirty="0"/>
              <a:t>Travailler avec des paramètres de balayage classique</a:t>
            </a:r>
          </a:p>
          <a:p>
            <a:pPr lvl="1"/>
            <a:endParaRPr lang="fr-FR" sz="1600" noProof="0" dirty="0"/>
          </a:p>
          <a:p>
            <a:pPr marL="285750" lvl="1" indent="-285750">
              <a:buFontTx/>
              <a:buChar char="-"/>
            </a:pPr>
            <a:r>
              <a:rPr lang="fr-FR" sz="1600" noProof="0" dirty="0"/>
              <a:t>Utiliser une approche « moindres carrés » pour : </a:t>
            </a:r>
          </a:p>
          <a:p>
            <a:pPr marL="742950" lvl="2" indent="-285750">
              <a:buFont typeface="Wingdings" panose="05000000000000000000" pitchFamily="2" charset="2"/>
              <a:buChar char="Ø"/>
            </a:pPr>
            <a:r>
              <a:rPr lang="fr-FR" sz="1600" noProof="0" dirty="0"/>
              <a:t>Ajuster un polynôme (P(</a:t>
            </a:r>
            <a:r>
              <a:rPr lang="fr-FR" sz="1600" noProof="0" dirty="0" err="1"/>
              <a:t>x,y</a:t>
            </a:r>
            <a:r>
              <a:rPr lang="fr-FR" sz="1600" noProof="0" dirty="0"/>
              <a:t>)) (max. 3</a:t>
            </a:r>
            <a:r>
              <a:rPr lang="fr-FR" sz="1600" baseline="30000" noProof="0" dirty="0"/>
              <a:t>ème</a:t>
            </a:r>
            <a:r>
              <a:rPr lang="fr-FR" sz="1600" noProof="0" dirty="0"/>
              <a:t> ordre) à l’image</a:t>
            </a:r>
          </a:p>
          <a:p>
            <a:pPr marL="742950" lvl="2" indent="-285750">
              <a:buFont typeface="Wingdings" panose="05000000000000000000" pitchFamily="2" charset="2"/>
              <a:buChar char="Ø"/>
            </a:pPr>
            <a:r>
              <a:rPr lang="fr-FR" sz="1600" noProof="0" dirty="0"/>
              <a:t>Ajuster un plan E(</a:t>
            </a:r>
            <a:r>
              <a:rPr lang="fr-FR" sz="1600" noProof="0" dirty="0" err="1"/>
              <a:t>x,y</a:t>
            </a:r>
            <a:r>
              <a:rPr lang="fr-FR" sz="1600" noProof="0" dirty="0"/>
              <a:t>)</a:t>
            </a:r>
          </a:p>
          <a:p>
            <a:pPr marL="742950" lvl="2" indent="-285750">
              <a:buFont typeface="Wingdings" panose="05000000000000000000" pitchFamily="2" charset="2"/>
              <a:buChar char="Ø"/>
            </a:pPr>
            <a:r>
              <a:rPr lang="fr-FR" sz="1600" noProof="0" dirty="0"/>
              <a:t>La mesure d’erreur du scanner Pt correspond à la différence P(</a:t>
            </a:r>
            <a:r>
              <a:rPr lang="fr-FR" sz="1600" noProof="0" dirty="0" err="1"/>
              <a:t>x,y</a:t>
            </a:r>
            <a:r>
              <a:rPr lang="fr-FR" sz="1600" noProof="0" dirty="0"/>
              <a:t>)- E(</a:t>
            </a:r>
            <a:r>
              <a:rPr lang="fr-FR" sz="1600" noProof="0" dirty="0" err="1"/>
              <a:t>x,y</a:t>
            </a:r>
            <a:r>
              <a:rPr lang="fr-FR" sz="1600" noProof="0" dirty="0"/>
              <a:t>) (</a:t>
            </a:r>
            <a:r>
              <a:rPr lang="fr-FR" sz="1600" i="1" noProof="0" dirty="0"/>
              <a:t>out-of-plane </a:t>
            </a:r>
            <a:r>
              <a:rPr lang="fr-FR" sz="1600" i="1" noProof="0" dirty="0" err="1"/>
              <a:t>deviation</a:t>
            </a:r>
            <a:r>
              <a:rPr lang="fr-FR" sz="1600" noProof="0" dirty="0"/>
              <a:t>)</a:t>
            </a:r>
          </a:p>
        </p:txBody>
      </p:sp>
      <p:sp>
        <p:nvSpPr>
          <p:cNvPr id="9" name="ZoneTexte 8"/>
          <p:cNvSpPr txBox="1"/>
          <p:nvPr/>
        </p:nvSpPr>
        <p:spPr>
          <a:xfrm>
            <a:off x="-6846" y="0"/>
            <a:ext cx="9150846" cy="923330"/>
          </a:xfrm>
          <a:prstGeom prst="rect">
            <a:avLst/>
          </a:prstGeom>
          <a:noFill/>
        </p:spPr>
        <p:txBody>
          <a:bodyPr wrap="square" rtlCol="0">
            <a:spAutoFit/>
          </a:bodyPr>
          <a:lstStyle>
            <a:defPPr>
              <a:defRPr lang="fr-FR"/>
            </a:defPPr>
            <a:lvl1pPr>
              <a:defRPr b="1">
                <a:solidFill>
                  <a:schemeClr val="tx2"/>
                </a:solidFill>
                <a:latin typeface="Arial" panose="020B0604020202020204" pitchFamily="34" charset="0"/>
                <a:ea typeface="+mj-ea"/>
                <a:cs typeface="Arial" panose="020B0604020202020204" pitchFamily="34" charset="0"/>
              </a:defRPr>
            </a:lvl1pPr>
          </a:lstStyle>
          <a:p>
            <a:r>
              <a:rPr lang="fr-FR" noProof="0" dirty="0"/>
              <a:t>Surface </a:t>
            </a:r>
            <a:r>
              <a:rPr lang="fr-FR" noProof="0" dirty="0" err="1"/>
              <a:t>chemical</a:t>
            </a:r>
            <a:r>
              <a:rPr lang="fr-FR" noProof="0" dirty="0"/>
              <a:t> </a:t>
            </a:r>
            <a:r>
              <a:rPr lang="fr-FR" noProof="0" dirty="0" err="1"/>
              <a:t>analysis</a:t>
            </a:r>
            <a:r>
              <a:rPr lang="fr-FR" noProof="0" dirty="0"/>
              <a:t> – Scanning probe </a:t>
            </a:r>
            <a:r>
              <a:rPr lang="fr-FR" noProof="0" dirty="0" err="1"/>
              <a:t>microscopy</a:t>
            </a:r>
            <a:r>
              <a:rPr lang="fr-FR" noProof="0" dirty="0"/>
              <a:t> – </a:t>
            </a:r>
            <a:r>
              <a:rPr lang="fr-FR" noProof="0" dirty="0" err="1"/>
              <a:t>Determination</a:t>
            </a:r>
            <a:r>
              <a:rPr lang="fr-FR" noProof="0" dirty="0"/>
              <a:t> of </a:t>
            </a:r>
            <a:r>
              <a:rPr lang="fr-FR" noProof="0" dirty="0" err="1"/>
              <a:t>geometric</a:t>
            </a:r>
            <a:r>
              <a:rPr lang="fr-FR" noProof="0" dirty="0"/>
              <a:t> </a:t>
            </a:r>
            <a:r>
              <a:rPr lang="fr-FR" noProof="0" dirty="0" err="1"/>
              <a:t>quantities</a:t>
            </a:r>
            <a:r>
              <a:rPr lang="fr-FR" noProof="0" dirty="0"/>
              <a:t> </a:t>
            </a:r>
            <a:r>
              <a:rPr lang="fr-FR" noProof="0" dirty="0" err="1"/>
              <a:t>using</a:t>
            </a:r>
            <a:r>
              <a:rPr lang="fr-FR" noProof="0" dirty="0"/>
              <a:t> SPM : Calibration of </a:t>
            </a:r>
            <a:r>
              <a:rPr lang="fr-FR" noProof="0" dirty="0" err="1"/>
              <a:t>measuring</a:t>
            </a:r>
            <a:r>
              <a:rPr lang="fr-FR" noProof="0" dirty="0"/>
              <a:t> system</a:t>
            </a:r>
          </a:p>
          <a:p>
            <a:r>
              <a:rPr lang="fr-FR" b="0" noProof="0" dirty="0"/>
              <a:t>ISO 11952:2019:2019-05</a:t>
            </a:r>
          </a:p>
        </p:txBody>
      </p:sp>
      <p:pic>
        <p:nvPicPr>
          <p:cNvPr id="7"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4827" b="86965" l="12535" r="98468"/>
                    </a14:imgEffect>
                  </a14:imgLayer>
                </a14:imgProps>
              </a:ext>
              <a:ext uri="{28A0092B-C50C-407E-A947-70E740481C1C}">
                <a14:useLocalDpi xmlns:a14="http://schemas.microsoft.com/office/drawing/2010/main" val="0"/>
              </a:ext>
            </a:extLst>
          </a:blip>
          <a:srcRect l="12006" t="29003" r="1477" b="11586"/>
          <a:stretch/>
        </p:blipFill>
        <p:spPr bwMode="auto">
          <a:xfrm>
            <a:off x="6516216" y="682433"/>
            <a:ext cx="2448272" cy="1149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5991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56E40-DBA2-3CDE-E6C2-5CB82C0856C5}"/>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F2186EF-6544-0921-C551-88AEB1A0001A}"/>
              </a:ext>
            </a:extLst>
          </p:cNvPr>
          <p:cNvSpPr>
            <a:spLocks noGrp="1"/>
          </p:cNvSpPr>
          <p:nvPr>
            <p:ph idx="24"/>
          </p:nvPr>
        </p:nvSpPr>
        <p:spPr/>
        <p:txBody>
          <a:bodyPr/>
          <a:lstStyle/>
          <a:p>
            <a:endParaRPr lang="fr-FR" noProof="0" dirty="0"/>
          </a:p>
        </p:txBody>
      </p:sp>
      <p:sp>
        <p:nvSpPr>
          <p:cNvPr id="4" name="Espace réservé du numéro de diapositive 3">
            <a:extLst>
              <a:ext uri="{FF2B5EF4-FFF2-40B4-BE49-F238E27FC236}">
                <a16:creationId xmlns:a16="http://schemas.microsoft.com/office/drawing/2014/main" id="{82599FA2-8ED4-FE97-26B3-EE607E652B4D}"/>
              </a:ext>
            </a:extLst>
          </p:cNvPr>
          <p:cNvSpPr>
            <a:spLocks noGrp="1"/>
          </p:cNvSpPr>
          <p:nvPr>
            <p:ph type="sldNum" sz="quarter" idx="12"/>
          </p:nvPr>
        </p:nvSpPr>
        <p:spPr/>
        <p:txBody>
          <a:bodyPr/>
          <a:lstStyle/>
          <a:p>
            <a:fld id="{6CD2ADAA-5F34-4877-8AC9-30E1FF774256}" type="slidenum">
              <a:rPr lang="fr-FR" noProof="0" smtClean="0"/>
              <a:pPr/>
              <a:t>11</a:t>
            </a:fld>
            <a:endParaRPr lang="fr-FR" noProof="0" dirty="0"/>
          </a:p>
        </p:txBody>
      </p:sp>
      <p:sp>
        <p:nvSpPr>
          <p:cNvPr id="6" name="Espace réservé du contenu 5">
            <a:extLst>
              <a:ext uri="{FF2B5EF4-FFF2-40B4-BE49-F238E27FC236}">
                <a16:creationId xmlns:a16="http://schemas.microsoft.com/office/drawing/2014/main" id="{CCC5D9A0-B8BE-C907-796D-15E0AEB1120E}"/>
              </a:ext>
            </a:extLst>
          </p:cNvPr>
          <p:cNvSpPr>
            <a:spLocks noGrp="1"/>
          </p:cNvSpPr>
          <p:nvPr>
            <p:ph sz="quarter" idx="25"/>
          </p:nvPr>
        </p:nvSpPr>
        <p:spPr/>
        <p:txBody>
          <a:bodyPr/>
          <a:lstStyle/>
          <a:p>
            <a:r>
              <a:rPr lang="fr-FR" noProof="0" dirty="0"/>
              <a:t>Qu’est ce qu’une incertitude ?</a:t>
            </a:r>
          </a:p>
        </p:txBody>
      </p:sp>
      <p:grpSp>
        <p:nvGrpSpPr>
          <p:cNvPr id="16" name="Groupe 19">
            <a:extLst>
              <a:ext uri="{FF2B5EF4-FFF2-40B4-BE49-F238E27FC236}">
                <a16:creationId xmlns:a16="http://schemas.microsoft.com/office/drawing/2014/main" id="{DF595B12-41C6-0C2E-A65F-9DB3A69B3D80}"/>
              </a:ext>
            </a:extLst>
          </p:cNvPr>
          <p:cNvGrpSpPr/>
          <p:nvPr/>
        </p:nvGrpSpPr>
        <p:grpSpPr>
          <a:xfrm>
            <a:off x="4860032" y="2283718"/>
            <a:ext cx="3322396" cy="1557365"/>
            <a:chOff x="4905947" y="2113383"/>
            <a:chExt cx="4059380" cy="1557365"/>
          </a:xfrm>
        </p:grpSpPr>
        <p:sp>
          <p:nvSpPr>
            <p:cNvPr id="17" name="Rectangle 16">
              <a:extLst>
                <a:ext uri="{FF2B5EF4-FFF2-40B4-BE49-F238E27FC236}">
                  <a16:creationId xmlns:a16="http://schemas.microsoft.com/office/drawing/2014/main" id="{68CDD48D-E35D-F329-B51C-F63C85216FD2}"/>
                </a:ext>
              </a:extLst>
            </p:cNvPr>
            <p:cNvSpPr/>
            <p:nvPr/>
          </p:nvSpPr>
          <p:spPr bwMode="auto">
            <a:xfrm>
              <a:off x="4905947" y="2113383"/>
              <a:ext cx="4059380" cy="1526562"/>
            </a:xfrm>
            <a:prstGeom prst="rect">
              <a:avLst/>
            </a:prstGeom>
            <a:solidFill>
              <a:srgbClr val="D1F3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100" b="0" i="0" u="none" strike="noStrike" cap="none" normalizeH="0" baseline="0" noProof="0" dirty="0">
                <a:ln>
                  <a:noFill/>
                </a:ln>
                <a:solidFill>
                  <a:srgbClr val="4D4D4D"/>
                </a:solidFill>
                <a:effectLst/>
                <a:latin typeface="Comic Sans MS" pitchFamily="66" charset="0"/>
                <a:sym typeface="Times New Roman" pitchFamily="18" charset="0"/>
              </a:endParaRPr>
            </a:p>
          </p:txBody>
        </p:sp>
        <p:grpSp>
          <p:nvGrpSpPr>
            <p:cNvPr id="18" name="Groupe 18">
              <a:extLst>
                <a:ext uri="{FF2B5EF4-FFF2-40B4-BE49-F238E27FC236}">
                  <a16:creationId xmlns:a16="http://schemas.microsoft.com/office/drawing/2014/main" id="{7C1047A8-B166-3EBD-A88B-FECFDF793B3C}"/>
                </a:ext>
              </a:extLst>
            </p:cNvPr>
            <p:cNvGrpSpPr/>
            <p:nvPr/>
          </p:nvGrpSpPr>
          <p:grpSpPr>
            <a:xfrm>
              <a:off x="4961656" y="2113383"/>
              <a:ext cx="3285420" cy="1557365"/>
              <a:chOff x="5030802" y="2100185"/>
              <a:chExt cx="3285420" cy="1557365"/>
            </a:xfrm>
          </p:grpSpPr>
          <p:sp>
            <p:nvSpPr>
              <p:cNvPr id="19" name="ZoneTexte 18">
                <a:extLst>
                  <a:ext uri="{FF2B5EF4-FFF2-40B4-BE49-F238E27FC236}">
                    <a16:creationId xmlns:a16="http://schemas.microsoft.com/office/drawing/2014/main" id="{AF1B73E6-AA24-5DE6-58BB-878F6753AF3C}"/>
                  </a:ext>
                </a:extLst>
              </p:cNvPr>
              <p:cNvSpPr txBox="1"/>
              <p:nvPr/>
            </p:nvSpPr>
            <p:spPr>
              <a:xfrm>
                <a:off x="5688526" y="2100185"/>
                <a:ext cx="2627696" cy="338554"/>
              </a:xfrm>
              <a:prstGeom prst="rect">
                <a:avLst/>
              </a:prstGeom>
              <a:noFill/>
            </p:spPr>
            <p:txBody>
              <a:bodyPr wrap="square" rtlCol="0">
                <a:spAutoFit/>
              </a:bodyPr>
              <a:lstStyle/>
              <a:p>
                <a:pPr algn="ctr"/>
                <a:r>
                  <a:rPr lang="fr-FR" sz="1600" noProof="0" dirty="0">
                    <a:solidFill>
                      <a:srgbClr val="000000"/>
                    </a:solidFill>
                    <a:latin typeface="Times New Roman" pitchFamily="18" charset="0"/>
                    <a:cs typeface="Times New Roman" pitchFamily="18" charset="0"/>
                  </a:rPr>
                  <a:t>G = {G}[G] {±G}</a:t>
                </a:r>
              </a:p>
            </p:txBody>
          </p:sp>
          <p:sp>
            <p:nvSpPr>
              <p:cNvPr id="20" name="ZoneTexte 19">
                <a:extLst>
                  <a:ext uri="{FF2B5EF4-FFF2-40B4-BE49-F238E27FC236}">
                    <a16:creationId xmlns:a16="http://schemas.microsoft.com/office/drawing/2014/main" id="{C1F3F8AC-8E48-B4B9-7FBB-2DCDCB6CB156}"/>
                  </a:ext>
                </a:extLst>
              </p:cNvPr>
              <p:cNvSpPr txBox="1"/>
              <p:nvPr/>
            </p:nvSpPr>
            <p:spPr>
              <a:xfrm>
                <a:off x="5030802" y="3195860"/>
                <a:ext cx="1206366" cy="430887"/>
              </a:xfrm>
              <a:prstGeom prst="rect">
                <a:avLst/>
              </a:prstGeom>
              <a:noFill/>
            </p:spPr>
            <p:txBody>
              <a:bodyPr wrap="square" rtlCol="0">
                <a:spAutoFit/>
              </a:bodyPr>
              <a:lstStyle/>
              <a:p>
                <a:pPr algn="ctr"/>
                <a:r>
                  <a:rPr lang="fr-FR" sz="1100" noProof="0" dirty="0">
                    <a:latin typeface="Arial Narrow" panose="020B0606020202030204" pitchFamily="34" charset="0"/>
                  </a:rPr>
                  <a:t>Grandeur</a:t>
                </a:r>
              </a:p>
              <a:p>
                <a:pPr algn="ctr"/>
                <a:r>
                  <a:rPr lang="fr-FR" sz="1100" noProof="0" dirty="0">
                    <a:latin typeface="Arial Narrow" panose="020B0606020202030204" pitchFamily="34" charset="0"/>
                  </a:rPr>
                  <a:t>physique</a:t>
                </a:r>
              </a:p>
            </p:txBody>
          </p:sp>
          <p:sp>
            <p:nvSpPr>
              <p:cNvPr id="21" name="ZoneTexte 20">
                <a:extLst>
                  <a:ext uri="{FF2B5EF4-FFF2-40B4-BE49-F238E27FC236}">
                    <a16:creationId xmlns:a16="http://schemas.microsoft.com/office/drawing/2014/main" id="{7CA1A482-F5CF-FE8F-3E13-57C41CC1E46A}"/>
                  </a:ext>
                </a:extLst>
              </p:cNvPr>
              <p:cNvSpPr txBox="1"/>
              <p:nvPr/>
            </p:nvSpPr>
            <p:spPr>
              <a:xfrm>
                <a:off x="6123772" y="3226663"/>
                <a:ext cx="1206366" cy="430887"/>
              </a:xfrm>
              <a:prstGeom prst="rect">
                <a:avLst/>
              </a:prstGeom>
              <a:noFill/>
            </p:spPr>
            <p:txBody>
              <a:bodyPr wrap="square" rtlCol="0">
                <a:spAutoFit/>
              </a:bodyPr>
              <a:lstStyle/>
              <a:p>
                <a:pPr algn="ctr"/>
                <a:r>
                  <a:rPr lang="fr-FR" sz="1100" noProof="0" dirty="0">
                    <a:latin typeface="Arial Narrow" panose="020B0606020202030204" pitchFamily="34" charset="0"/>
                  </a:rPr>
                  <a:t>Valeur</a:t>
                </a:r>
              </a:p>
              <a:p>
                <a:pPr algn="ctr"/>
                <a:r>
                  <a:rPr lang="fr-FR" sz="1100" noProof="0" dirty="0">
                    <a:latin typeface="Arial Narrow" panose="020B0606020202030204" pitchFamily="34" charset="0"/>
                  </a:rPr>
                  <a:t>numérique</a:t>
                </a:r>
              </a:p>
            </p:txBody>
          </p:sp>
          <p:sp>
            <p:nvSpPr>
              <p:cNvPr id="22" name="ZoneTexte 21">
                <a:extLst>
                  <a:ext uri="{FF2B5EF4-FFF2-40B4-BE49-F238E27FC236}">
                    <a16:creationId xmlns:a16="http://schemas.microsoft.com/office/drawing/2014/main" id="{42767DD7-7506-5386-117D-C6694C66A41E}"/>
                  </a:ext>
                </a:extLst>
              </p:cNvPr>
              <p:cNvSpPr txBox="1"/>
              <p:nvPr/>
            </p:nvSpPr>
            <p:spPr>
              <a:xfrm>
                <a:off x="7002374" y="3306631"/>
                <a:ext cx="1206366" cy="261610"/>
              </a:xfrm>
              <a:prstGeom prst="rect">
                <a:avLst/>
              </a:prstGeom>
              <a:noFill/>
            </p:spPr>
            <p:txBody>
              <a:bodyPr wrap="square" rtlCol="0">
                <a:spAutoFit/>
              </a:bodyPr>
              <a:lstStyle/>
              <a:p>
                <a:pPr algn="ctr"/>
                <a:r>
                  <a:rPr lang="fr-FR" sz="1100" noProof="0" dirty="0">
                    <a:latin typeface="Arial Narrow" panose="020B0606020202030204" pitchFamily="34" charset="0"/>
                  </a:rPr>
                  <a:t>Unité</a:t>
                </a:r>
              </a:p>
            </p:txBody>
          </p:sp>
          <p:cxnSp>
            <p:nvCxnSpPr>
              <p:cNvPr id="23" name="Connecteur droit avec flèche 22">
                <a:extLst>
                  <a:ext uri="{FF2B5EF4-FFF2-40B4-BE49-F238E27FC236}">
                    <a16:creationId xmlns:a16="http://schemas.microsoft.com/office/drawing/2014/main" id="{D8FC4B9C-9413-F5AD-3CFC-A8EF3E8A41C3}"/>
                  </a:ext>
                </a:extLst>
              </p:cNvPr>
              <p:cNvCxnSpPr>
                <a:cxnSpLocks/>
              </p:cNvCxnSpPr>
              <p:nvPr/>
            </p:nvCxnSpPr>
            <p:spPr bwMode="auto">
              <a:xfrm flipH="1" flipV="1">
                <a:off x="6721274" y="2438739"/>
                <a:ext cx="2408" cy="757121"/>
              </a:xfrm>
              <a:prstGeom prst="straightConnector1">
                <a:avLst/>
              </a:prstGeom>
              <a:solidFill>
                <a:srgbClr val="F96666"/>
              </a:solidFill>
              <a:ln w="15875" cap="flat" cmpd="sng" algn="ctr">
                <a:solidFill>
                  <a:srgbClr val="000000"/>
                </a:solidFill>
                <a:prstDash val="solid"/>
                <a:round/>
                <a:headEnd type="none" w="med" len="med"/>
                <a:tailEnd type="arrow"/>
              </a:ln>
              <a:effectLst/>
            </p:spPr>
          </p:cxnSp>
          <p:cxnSp>
            <p:nvCxnSpPr>
              <p:cNvPr id="24" name="Connecteur droit avec flèche 23">
                <a:extLst>
                  <a:ext uri="{FF2B5EF4-FFF2-40B4-BE49-F238E27FC236}">
                    <a16:creationId xmlns:a16="http://schemas.microsoft.com/office/drawing/2014/main" id="{94F72EC5-4DF5-3094-B465-26B093F823B2}"/>
                  </a:ext>
                </a:extLst>
              </p:cNvPr>
              <p:cNvCxnSpPr>
                <a:cxnSpLocks/>
                <a:stCxn id="20" idx="0"/>
              </p:cNvCxnSpPr>
              <p:nvPr/>
            </p:nvCxnSpPr>
            <p:spPr bwMode="auto">
              <a:xfrm flipV="1">
                <a:off x="5633985" y="2438739"/>
                <a:ext cx="484105" cy="757121"/>
              </a:xfrm>
              <a:prstGeom prst="straightConnector1">
                <a:avLst/>
              </a:prstGeom>
              <a:solidFill>
                <a:srgbClr val="F96666"/>
              </a:solidFill>
              <a:ln w="15875" cap="flat" cmpd="sng" algn="ctr">
                <a:solidFill>
                  <a:srgbClr val="000000"/>
                </a:solidFill>
                <a:prstDash val="solid"/>
                <a:round/>
                <a:headEnd type="none" w="med" len="med"/>
                <a:tailEnd type="arrow"/>
              </a:ln>
              <a:effectLst/>
            </p:spPr>
          </p:cxnSp>
          <p:cxnSp>
            <p:nvCxnSpPr>
              <p:cNvPr id="25" name="Connecteur droit avec flèche 24">
                <a:extLst>
                  <a:ext uri="{FF2B5EF4-FFF2-40B4-BE49-F238E27FC236}">
                    <a16:creationId xmlns:a16="http://schemas.microsoft.com/office/drawing/2014/main" id="{9092AE96-E7FD-4E9F-71B1-BF0E6D5CB068}"/>
                  </a:ext>
                </a:extLst>
              </p:cNvPr>
              <p:cNvCxnSpPr>
                <a:cxnSpLocks/>
              </p:cNvCxnSpPr>
              <p:nvPr/>
            </p:nvCxnSpPr>
            <p:spPr bwMode="auto">
              <a:xfrm flipH="1" flipV="1">
                <a:off x="7090444" y="2417065"/>
                <a:ext cx="536333" cy="812172"/>
              </a:xfrm>
              <a:prstGeom prst="straightConnector1">
                <a:avLst/>
              </a:prstGeom>
              <a:solidFill>
                <a:srgbClr val="F96666"/>
              </a:solidFill>
              <a:ln w="15875" cap="flat" cmpd="sng" algn="ctr">
                <a:solidFill>
                  <a:srgbClr val="000000"/>
                </a:solidFill>
                <a:prstDash val="solid"/>
                <a:round/>
                <a:headEnd type="none" w="med" len="med"/>
                <a:tailEnd type="arrow"/>
              </a:ln>
              <a:effectLst/>
            </p:spPr>
          </p:cxnSp>
        </p:grpSp>
      </p:grpSp>
      <p:sp>
        <p:nvSpPr>
          <p:cNvPr id="26" name="ZoneTexte 25">
            <a:extLst>
              <a:ext uri="{FF2B5EF4-FFF2-40B4-BE49-F238E27FC236}">
                <a16:creationId xmlns:a16="http://schemas.microsoft.com/office/drawing/2014/main" id="{019FC317-76B5-7A4A-C6DC-FD4B998E2BBA}"/>
              </a:ext>
            </a:extLst>
          </p:cNvPr>
          <p:cNvSpPr txBox="1"/>
          <p:nvPr/>
        </p:nvSpPr>
        <p:spPr>
          <a:xfrm>
            <a:off x="7100901" y="3491871"/>
            <a:ext cx="987349" cy="261610"/>
          </a:xfrm>
          <a:prstGeom prst="rect">
            <a:avLst/>
          </a:prstGeom>
          <a:noFill/>
        </p:spPr>
        <p:txBody>
          <a:bodyPr wrap="square" rtlCol="0">
            <a:spAutoFit/>
          </a:bodyPr>
          <a:lstStyle/>
          <a:p>
            <a:pPr algn="ctr"/>
            <a:r>
              <a:rPr lang="fr-FR" sz="1100" noProof="0" dirty="0">
                <a:latin typeface="Arial Narrow" panose="020B0606020202030204" pitchFamily="34" charset="0"/>
              </a:rPr>
              <a:t>Incertitude</a:t>
            </a:r>
          </a:p>
        </p:txBody>
      </p:sp>
      <p:cxnSp>
        <p:nvCxnSpPr>
          <p:cNvPr id="27" name="Connecteur droit avec flèche 26">
            <a:extLst>
              <a:ext uri="{FF2B5EF4-FFF2-40B4-BE49-F238E27FC236}">
                <a16:creationId xmlns:a16="http://schemas.microsoft.com/office/drawing/2014/main" id="{C865DF97-F79F-F56D-FBF4-C37E5149C184}"/>
              </a:ext>
            </a:extLst>
          </p:cNvPr>
          <p:cNvCxnSpPr>
            <a:cxnSpLocks/>
          </p:cNvCxnSpPr>
          <p:nvPr/>
        </p:nvCxnSpPr>
        <p:spPr bwMode="auto">
          <a:xfrm flipH="1" flipV="1">
            <a:off x="7057060" y="2597077"/>
            <a:ext cx="438961" cy="812172"/>
          </a:xfrm>
          <a:prstGeom prst="straightConnector1">
            <a:avLst/>
          </a:prstGeom>
          <a:solidFill>
            <a:srgbClr val="F96666"/>
          </a:solidFill>
          <a:ln w="15875" cap="flat" cmpd="sng" algn="ctr">
            <a:solidFill>
              <a:srgbClr val="000000"/>
            </a:solidFill>
            <a:prstDash val="solid"/>
            <a:round/>
            <a:headEnd type="none" w="med" len="med"/>
            <a:tailEnd type="arrow"/>
          </a:ln>
          <a:effectLst/>
        </p:spPr>
      </p:cxnSp>
      <p:sp>
        <p:nvSpPr>
          <p:cNvPr id="28" name="Ellipse 27">
            <a:extLst>
              <a:ext uri="{FF2B5EF4-FFF2-40B4-BE49-F238E27FC236}">
                <a16:creationId xmlns:a16="http://schemas.microsoft.com/office/drawing/2014/main" id="{2A9434F1-B6E2-3C7C-4BCB-785DF36B9EDF}"/>
              </a:ext>
            </a:extLst>
          </p:cNvPr>
          <p:cNvSpPr/>
          <p:nvPr/>
        </p:nvSpPr>
        <p:spPr>
          <a:xfrm>
            <a:off x="7195079" y="3490164"/>
            <a:ext cx="987349" cy="338554"/>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29" name="Espace réservé de la date 4">
            <a:extLst>
              <a:ext uri="{FF2B5EF4-FFF2-40B4-BE49-F238E27FC236}">
                <a16:creationId xmlns:a16="http://schemas.microsoft.com/office/drawing/2014/main" id="{D82780D1-10BA-2446-DF2B-6857D2BE12B4}"/>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32087527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110</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7" name="ZoneTexte 6"/>
          <p:cNvSpPr txBox="1"/>
          <p:nvPr/>
        </p:nvSpPr>
        <p:spPr>
          <a:xfrm>
            <a:off x="174551" y="964878"/>
            <a:ext cx="8712968" cy="584775"/>
          </a:xfrm>
          <a:prstGeom prst="rect">
            <a:avLst/>
          </a:prstGeom>
          <a:noFill/>
        </p:spPr>
        <p:txBody>
          <a:bodyPr wrap="square" rtlCol="0">
            <a:spAutoFit/>
          </a:bodyPr>
          <a:lstStyle/>
          <a:p>
            <a:pPr marL="285750" indent="-285750">
              <a:buFontTx/>
              <a:buChar char="-"/>
            </a:pPr>
            <a:r>
              <a:rPr lang="fr-FR" sz="1600" noProof="0" dirty="0"/>
              <a:t>Description de différents types d’étalons:</a:t>
            </a:r>
          </a:p>
          <a:p>
            <a:pPr marL="1200150" lvl="2" indent="-285750">
              <a:buFont typeface="Wingdings" panose="05000000000000000000" pitchFamily="2" charset="2"/>
              <a:buChar char="§"/>
            </a:pPr>
            <a:r>
              <a:rPr lang="fr-FR" sz="1600" noProof="0" dirty="0"/>
              <a:t>Etalon de planéité - </a:t>
            </a:r>
            <a:r>
              <a:rPr lang="fr-FR" sz="1600" i="1" noProof="0" dirty="0" err="1"/>
              <a:t>Flatness</a:t>
            </a:r>
            <a:r>
              <a:rPr lang="fr-FR" sz="1600" i="1" noProof="0" dirty="0"/>
              <a:t> </a:t>
            </a:r>
            <a:r>
              <a:rPr lang="fr-FR" sz="1600" i="1" noProof="0" dirty="0" err="1"/>
              <a:t>measurement</a:t>
            </a:r>
            <a:r>
              <a:rPr lang="fr-FR" sz="1600" i="1" noProof="0" dirty="0"/>
              <a:t> standard</a:t>
            </a:r>
          </a:p>
        </p:txBody>
      </p:sp>
      <p:sp>
        <p:nvSpPr>
          <p:cNvPr id="11" name="ZoneTexte 10"/>
          <p:cNvSpPr txBox="1"/>
          <p:nvPr/>
        </p:nvSpPr>
        <p:spPr>
          <a:xfrm>
            <a:off x="217818" y="1707654"/>
            <a:ext cx="6032467" cy="2339102"/>
          </a:xfrm>
          <a:prstGeom prst="rect">
            <a:avLst/>
          </a:prstGeom>
          <a:noFill/>
        </p:spPr>
        <p:txBody>
          <a:bodyPr wrap="square" rtlCol="0">
            <a:spAutoFit/>
          </a:bodyPr>
          <a:lstStyle/>
          <a:p>
            <a:pPr marL="285750" indent="-285750">
              <a:buFontTx/>
              <a:buChar char="-"/>
            </a:pPr>
            <a:r>
              <a:rPr lang="fr-FR" sz="1600" noProof="0" dirty="0"/>
              <a:t>D’autres investigations sont possibles avec ce type d’étalon: </a:t>
            </a:r>
          </a:p>
          <a:p>
            <a:pPr marL="742950" lvl="1" indent="-285750">
              <a:buFont typeface="Wingdings" panose="05000000000000000000" pitchFamily="2" charset="2"/>
              <a:buChar char="Ø"/>
            </a:pPr>
            <a:r>
              <a:rPr lang="fr-FR" sz="1600" noProof="0" dirty="0"/>
              <a:t>Mesure sur des tailles de scans différents (plus adapté à vos applications)</a:t>
            </a:r>
          </a:p>
          <a:p>
            <a:pPr marL="742950" lvl="1" indent="-285750">
              <a:buFont typeface="Wingdings" panose="05000000000000000000" pitchFamily="2" charset="2"/>
              <a:buChar char="Ø"/>
            </a:pPr>
            <a:r>
              <a:rPr lang="fr-FR" sz="1600" noProof="0" dirty="0"/>
              <a:t>Mesure avec des vitesses de balayage différentes</a:t>
            </a:r>
          </a:p>
          <a:p>
            <a:pPr marL="742950" lvl="1" indent="-285750">
              <a:buFont typeface="Wingdings" panose="05000000000000000000" pitchFamily="2" charset="2"/>
              <a:buChar char="Ø"/>
            </a:pPr>
            <a:r>
              <a:rPr lang="fr-FR" sz="1600" noProof="0" dirty="0"/>
              <a:t>Différence des balayages aller / balayages retour</a:t>
            </a:r>
          </a:p>
          <a:p>
            <a:pPr marL="742950" lvl="1" indent="-285750">
              <a:buFont typeface="Wingdings" panose="05000000000000000000" pitchFamily="2" charset="2"/>
              <a:buChar char="Ø"/>
            </a:pPr>
            <a:r>
              <a:rPr lang="fr-FR" sz="1600" noProof="0" dirty="0"/>
              <a:t>Echange des axes rapides et lents</a:t>
            </a:r>
          </a:p>
          <a:p>
            <a:pPr marL="742950" lvl="1" indent="-285750">
              <a:buFont typeface="Wingdings" panose="05000000000000000000" pitchFamily="2" charset="2"/>
              <a:buChar char="Ø"/>
            </a:pPr>
            <a:r>
              <a:rPr lang="fr-FR" sz="1600" noProof="0" dirty="0"/>
              <a:t>Travail sur une autre partie de la gamme en suivant l’axe z</a:t>
            </a:r>
          </a:p>
          <a:p>
            <a:pPr marL="742950" lvl="1" indent="-285750">
              <a:buFont typeface="Wingdings" panose="05000000000000000000" pitchFamily="2" charset="2"/>
              <a:buChar char="Ø"/>
            </a:pPr>
            <a:endParaRPr lang="fr-FR" sz="1600" noProof="0" dirty="0"/>
          </a:p>
        </p:txBody>
      </p:sp>
      <p:sp>
        <p:nvSpPr>
          <p:cNvPr id="9" name="ZoneTexte 8"/>
          <p:cNvSpPr txBox="1"/>
          <p:nvPr/>
        </p:nvSpPr>
        <p:spPr>
          <a:xfrm>
            <a:off x="-6846" y="0"/>
            <a:ext cx="9150846" cy="923330"/>
          </a:xfrm>
          <a:prstGeom prst="rect">
            <a:avLst/>
          </a:prstGeom>
          <a:noFill/>
        </p:spPr>
        <p:txBody>
          <a:bodyPr wrap="square" rtlCol="0">
            <a:spAutoFit/>
          </a:bodyPr>
          <a:lstStyle>
            <a:defPPr>
              <a:defRPr lang="fr-FR"/>
            </a:defPPr>
            <a:lvl1pPr>
              <a:defRPr b="1">
                <a:solidFill>
                  <a:schemeClr val="tx2"/>
                </a:solidFill>
                <a:latin typeface="Arial" panose="020B0604020202020204" pitchFamily="34" charset="0"/>
                <a:ea typeface="+mj-ea"/>
                <a:cs typeface="Arial" panose="020B0604020202020204" pitchFamily="34" charset="0"/>
              </a:defRPr>
            </a:lvl1pPr>
          </a:lstStyle>
          <a:p>
            <a:r>
              <a:rPr lang="fr-FR" noProof="0" dirty="0"/>
              <a:t>Surface </a:t>
            </a:r>
            <a:r>
              <a:rPr lang="fr-FR" noProof="0" dirty="0" err="1"/>
              <a:t>chemical</a:t>
            </a:r>
            <a:r>
              <a:rPr lang="fr-FR" noProof="0" dirty="0"/>
              <a:t> </a:t>
            </a:r>
            <a:r>
              <a:rPr lang="fr-FR" noProof="0" dirty="0" err="1"/>
              <a:t>analysis</a:t>
            </a:r>
            <a:r>
              <a:rPr lang="fr-FR" noProof="0" dirty="0"/>
              <a:t> – Scanning probe </a:t>
            </a:r>
            <a:r>
              <a:rPr lang="fr-FR" noProof="0" dirty="0" err="1"/>
              <a:t>microscopy</a:t>
            </a:r>
            <a:r>
              <a:rPr lang="fr-FR" noProof="0" dirty="0"/>
              <a:t> – </a:t>
            </a:r>
            <a:r>
              <a:rPr lang="fr-FR" noProof="0" dirty="0" err="1"/>
              <a:t>Determination</a:t>
            </a:r>
            <a:r>
              <a:rPr lang="fr-FR" noProof="0" dirty="0"/>
              <a:t> of </a:t>
            </a:r>
            <a:r>
              <a:rPr lang="fr-FR" noProof="0" dirty="0" err="1"/>
              <a:t>geometric</a:t>
            </a:r>
            <a:r>
              <a:rPr lang="fr-FR" noProof="0" dirty="0"/>
              <a:t> </a:t>
            </a:r>
            <a:r>
              <a:rPr lang="fr-FR" noProof="0" dirty="0" err="1"/>
              <a:t>quantities</a:t>
            </a:r>
            <a:r>
              <a:rPr lang="fr-FR" noProof="0" dirty="0"/>
              <a:t> </a:t>
            </a:r>
            <a:r>
              <a:rPr lang="fr-FR" noProof="0" dirty="0" err="1"/>
              <a:t>using</a:t>
            </a:r>
            <a:r>
              <a:rPr lang="fr-FR" noProof="0" dirty="0"/>
              <a:t> SPM : Calibration of </a:t>
            </a:r>
            <a:r>
              <a:rPr lang="fr-FR" noProof="0" dirty="0" err="1"/>
              <a:t>measuring</a:t>
            </a:r>
            <a:r>
              <a:rPr lang="fr-FR" noProof="0" dirty="0"/>
              <a:t> system</a:t>
            </a:r>
          </a:p>
          <a:p>
            <a:r>
              <a:rPr lang="fr-FR" b="0" noProof="0" dirty="0"/>
              <a:t>ISO 11952:2019:2019-05</a:t>
            </a:r>
          </a:p>
        </p:txBody>
      </p:sp>
      <p:pic>
        <p:nvPicPr>
          <p:cNvPr id="1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4827" b="86965" l="12535" r="98468"/>
                    </a14:imgEffect>
                  </a14:imgLayer>
                </a14:imgProps>
              </a:ext>
              <a:ext uri="{28A0092B-C50C-407E-A947-70E740481C1C}">
                <a14:useLocalDpi xmlns:a14="http://schemas.microsoft.com/office/drawing/2010/main" val="0"/>
              </a:ext>
            </a:extLst>
          </a:blip>
          <a:srcRect l="12006" t="29003" r="1477" b="11586"/>
          <a:stretch/>
        </p:blipFill>
        <p:spPr bwMode="auto">
          <a:xfrm>
            <a:off x="6516216" y="682433"/>
            <a:ext cx="2448272" cy="1149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80353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111</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8" name="ZoneTexte 7"/>
          <p:cNvSpPr txBox="1"/>
          <p:nvPr/>
        </p:nvSpPr>
        <p:spPr>
          <a:xfrm>
            <a:off x="174551" y="964878"/>
            <a:ext cx="8712968" cy="584775"/>
          </a:xfrm>
          <a:prstGeom prst="rect">
            <a:avLst/>
          </a:prstGeom>
          <a:noFill/>
        </p:spPr>
        <p:txBody>
          <a:bodyPr wrap="square" rtlCol="0">
            <a:spAutoFit/>
          </a:bodyPr>
          <a:lstStyle/>
          <a:p>
            <a:pPr marL="285750" indent="-285750">
              <a:buFontTx/>
              <a:buChar char="-"/>
            </a:pPr>
            <a:r>
              <a:rPr lang="fr-FR" sz="1600" noProof="0" dirty="0"/>
              <a:t>Description de différents types d’étalons:</a:t>
            </a:r>
          </a:p>
          <a:p>
            <a:pPr marL="1200150" lvl="2" indent="-285750">
              <a:buFont typeface="Wingdings" panose="05000000000000000000" pitchFamily="2" charset="2"/>
              <a:buChar char="§"/>
            </a:pPr>
            <a:r>
              <a:rPr lang="fr-FR" sz="1600" noProof="0" dirty="0"/>
              <a:t>Réseau - </a:t>
            </a:r>
            <a:r>
              <a:rPr lang="fr-FR" sz="1600" i="1" noProof="0" dirty="0" err="1"/>
              <a:t>Gratings</a:t>
            </a:r>
            <a:endParaRPr lang="fr-FR" sz="1600" i="1" noProof="0" dirty="0"/>
          </a:p>
        </p:txBody>
      </p:sp>
      <p:sp>
        <p:nvSpPr>
          <p:cNvPr id="9" name="ZoneTexte 8"/>
          <p:cNvSpPr txBox="1"/>
          <p:nvPr/>
        </p:nvSpPr>
        <p:spPr>
          <a:xfrm>
            <a:off x="161603" y="1549653"/>
            <a:ext cx="6032467" cy="2862322"/>
          </a:xfrm>
          <a:prstGeom prst="rect">
            <a:avLst/>
          </a:prstGeom>
          <a:noFill/>
        </p:spPr>
        <p:txBody>
          <a:bodyPr wrap="square" rtlCol="0">
            <a:spAutoFit/>
          </a:bodyPr>
          <a:lstStyle/>
          <a:p>
            <a:r>
              <a:rPr lang="fr-FR" sz="1600" noProof="0" dirty="0"/>
              <a:t>-    Donne accès coefficient d’étalonnage suivant x et y (</a:t>
            </a:r>
            <a:r>
              <a:rPr lang="fr-FR" sz="1600" i="1" noProof="0" dirty="0"/>
              <a:t>Cx</a:t>
            </a:r>
            <a:r>
              <a:rPr lang="fr-FR" sz="1600" noProof="0" dirty="0"/>
              <a:t> et </a:t>
            </a:r>
            <a:r>
              <a:rPr lang="fr-FR" sz="1600" i="1" noProof="0" dirty="0" err="1"/>
              <a:t>Cy</a:t>
            </a:r>
            <a:r>
              <a:rPr lang="fr-FR" sz="1600" noProof="0" dirty="0"/>
              <a:t>) et à l’orthogonalité (</a:t>
            </a:r>
            <a:r>
              <a:rPr lang="fr-FR" sz="1600" noProof="0" dirty="0" err="1"/>
              <a:t>φ</a:t>
            </a:r>
            <a:r>
              <a:rPr lang="fr-FR" sz="1600" i="1" noProof="0" dirty="0" err="1"/>
              <a:t>xy</a:t>
            </a:r>
            <a:r>
              <a:rPr lang="fr-FR" sz="1600" noProof="0" dirty="0"/>
              <a:t>). Précaution: </a:t>
            </a:r>
          </a:p>
          <a:p>
            <a:pPr marL="742950" lvl="1" indent="-285750">
              <a:buFont typeface="Wingdings" panose="05000000000000000000" pitchFamily="2" charset="2"/>
              <a:buChar char="Ø"/>
            </a:pPr>
            <a:r>
              <a:rPr lang="fr-FR" sz="1600" noProof="0" dirty="0"/>
              <a:t>Attention au choix de l’étalon (celui-ci doit être adapté à votre instrument, à vos applications et au logiciel de traitement de données disponible)</a:t>
            </a:r>
          </a:p>
          <a:p>
            <a:pPr marL="742950" lvl="1" indent="-285750">
              <a:buFont typeface="Wingdings" panose="05000000000000000000" pitchFamily="2" charset="2"/>
              <a:buChar char="Ø"/>
            </a:pPr>
            <a:r>
              <a:rPr lang="fr-FR" sz="1600" noProof="0" dirty="0"/>
              <a:t>La pointe doit suivre complétement la surface (et donc bien aller au fond des motifs)</a:t>
            </a:r>
          </a:p>
          <a:p>
            <a:pPr marL="742950" lvl="1" indent="-285750">
              <a:buFont typeface="Wingdings" panose="05000000000000000000" pitchFamily="2" charset="2"/>
              <a:buChar char="Ø"/>
            </a:pPr>
            <a:r>
              <a:rPr lang="fr-FR" sz="1600" noProof="0" dirty="0">
                <a:solidFill>
                  <a:schemeClr val="accent1"/>
                </a:solidFill>
              </a:rPr>
              <a:t>Au moins 10 pixels représentent une période</a:t>
            </a:r>
          </a:p>
          <a:p>
            <a:pPr marL="742950" lvl="1" indent="-285750">
              <a:buFont typeface="Wingdings" panose="05000000000000000000" pitchFamily="2" charset="2"/>
              <a:buChar char="Ø"/>
            </a:pPr>
            <a:r>
              <a:rPr lang="fr-FR" sz="1600" noProof="0" dirty="0">
                <a:solidFill>
                  <a:schemeClr val="accent1"/>
                </a:solidFill>
              </a:rPr>
              <a:t>Au moins 5 périodes sont visibles sur l’image </a:t>
            </a:r>
          </a:p>
          <a:p>
            <a:pPr lvl="1"/>
            <a:endParaRPr lang="fr-FR" sz="1600" noProof="0" dirty="0"/>
          </a:p>
          <a:p>
            <a:pPr marL="285750" lvl="1" indent="-285750">
              <a:buFontTx/>
              <a:buChar char="-"/>
            </a:pPr>
            <a:endParaRPr lang="fr-FR" sz="1600" noProof="0" dirty="0"/>
          </a:p>
        </p:txBody>
      </p:sp>
      <p:sp>
        <p:nvSpPr>
          <p:cNvPr id="10" name="ZoneTexte 9"/>
          <p:cNvSpPr txBox="1"/>
          <p:nvPr/>
        </p:nvSpPr>
        <p:spPr>
          <a:xfrm>
            <a:off x="-6846" y="0"/>
            <a:ext cx="9150846" cy="923330"/>
          </a:xfrm>
          <a:prstGeom prst="rect">
            <a:avLst/>
          </a:prstGeom>
          <a:noFill/>
        </p:spPr>
        <p:txBody>
          <a:bodyPr wrap="square" rtlCol="0">
            <a:spAutoFit/>
          </a:bodyPr>
          <a:lstStyle>
            <a:defPPr>
              <a:defRPr lang="fr-FR"/>
            </a:defPPr>
            <a:lvl1pPr>
              <a:defRPr b="1">
                <a:solidFill>
                  <a:schemeClr val="tx2"/>
                </a:solidFill>
                <a:latin typeface="Arial" panose="020B0604020202020204" pitchFamily="34" charset="0"/>
                <a:ea typeface="+mj-ea"/>
                <a:cs typeface="Arial" panose="020B0604020202020204" pitchFamily="34" charset="0"/>
              </a:defRPr>
            </a:lvl1pPr>
          </a:lstStyle>
          <a:p>
            <a:r>
              <a:rPr lang="fr-FR" noProof="0" dirty="0"/>
              <a:t>Surface </a:t>
            </a:r>
            <a:r>
              <a:rPr lang="fr-FR" noProof="0" dirty="0" err="1"/>
              <a:t>chemical</a:t>
            </a:r>
            <a:r>
              <a:rPr lang="fr-FR" noProof="0" dirty="0"/>
              <a:t> </a:t>
            </a:r>
            <a:r>
              <a:rPr lang="fr-FR" noProof="0" dirty="0" err="1"/>
              <a:t>analysis</a:t>
            </a:r>
            <a:r>
              <a:rPr lang="fr-FR" noProof="0" dirty="0"/>
              <a:t> – Scanning probe </a:t>
            </a:r>
            <a:r>
              <a:rPr lang="fr-FR" noProof="0" dirty="0" err="1"/>
              <a:t>microscopy</a:t>
            </a:r>
            <a:r>
              <a:rPr lang="fr-FR" noProof="0" dirty="0"/>
              <a:t> – </a:t>
            </a:r>
            <a:r>
              <a:rPr lang="fr-FR" noProof="0" dirty="0" err="1"/>
              <a:t>Determination</a:t>
            </a:r>
            <a:r>
              <a:rPr lang="fr-FR" noProof="0" dirty="0"/>
              <a:t> of </a:t>
            </a:r>
            <a:r>
              <a:rPr lang="fr-FR" noProof="0" dirty="0" err="1"/>
              <a:t>geometric</a:t>
            </a:r>
            <a:r>
              <a:rPr lang="fr-FR" noProof="0" dirty="0"/>
              <a:t> </a:t>
            </a:r>
            <a:r>
              <a:rPr lang="fr-FR" noProof="0" dirty="0" err="1"/>
              <a:t>quantities</a:t>
            </a:r>
            <a:r>
              <a:rPr lang="fr-FR" noProof="0" dirty="0"/>
              <a:t> </a:t>
            </a:r>
            <a:r>
              <a:rPr lang="fr-FR" noProof="0" dirty="0" err="1"/>
              <a:t>using</a:t>
            </a:r>
            <a:r>
              <a:rPr lang="fr-FR" noProof="0" dirty="0"/>
              <a:t> SPM : Calibration of </a:t>
            </a:r>
            <a:r>
              <a:rPr lang="fr-FR" noProof="0" dirty="0" err="1"/>
              <a:t>measuring</a:t>
            </a:r>
            <a:r>
              <a:rPr lang="fr-FR" noProof="0" dirty="0"/>
              <a:t> system</a:t>
            </a:r>
          </a:p>
          <a:p>
            <a:r>
              <a:rPr lang="fr-FR" b="0" noProof="0" dirty="0"/>
              <a:t>ISO 11952:2019:2019-05</a:t>
            </a:r>
          </a:p>
        </p:txBody>
      </p:sp>
      <p:pic>
        <p:nvPicPr>
          <p:cNvPr id="11" name="Image 10" descr="\\tfile5\NANOMETROLOGIE\mAFM\Certificat d'étalonnage\Vue en 3D de la surface.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474" b="81930" l="2486" r="95580"/>
                    </a14:imgEffect>
                  </a14:imgLayer>
                </a14:imgProps>
              </a:ext>
              <a:ext uri="{28A0092B-C50C-407E-A947-70E740481C1C}">
                <a14:useLocalDpi xmlns:a14="http://schemas.microsoft.com/office/drawing/2010/main" val="0"/>
              </a:ext>
            </a:extLst>
          </a:blip>
          <a:srcRect t="17399" b="17574"/>
          <a:stretch/>
        </p:blipFill>
        <p:spPr bwMode="auto">
          <a:xfrm>
            <a:off x="6133033" y="627534"/>
            <a:ext cx="3010967" cy="1538887"/>
          </a:xfrm>
          <a:prstGeom prst="rect">
            <a:avLst/>
          </a:prstGeom>
          <a:noFill/>
          <a:ln>
            <a:noFill/>
          </a:ln>
          <a:extLst>
            <a:ext uri="{53640926-AAD7-44D8-BBD7-CCE9431645EC}">
              <a14:shadowObscured xmlns:a14="http://schemas.microsoft.com/office/drawing/2010/main"/>
            </a:ext>
          </a:extLst>
        </p:spPr>
      </p:pic>
      <p:sp>
        <p:nvSpPr>
          <p:cNvPr id="2" name="Accolade fermante 1"/>
          <p:cNvSpPr/>
          <p:nvPr/>
        </p:nvSpPr>
        <p:spPr>
          <a:xfrm>
            <a:off x="5148064" y="3363838"/>
            <a:ext cx="72008" cy="43204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noProof="0" dirty="0"/>
          </a:p>
        </p:txBody>
      </p:sp>
      <p:sp>
        <p:nvSpPr>
          <p:cNvPr id="3" name="ZoneTexte 2"/>
          <p:cNvSpPr txBox="1"/>
          <p:nvPr/>
        </p:nvSpPr>
        <p:spPr>
          <a:xfrm>
            <a:off x="5148064" y="3305195"/>
            <a:ext cx="3942442" cy="584775"/>
          </a:xfrm>
          <a:prstGeom prst="rect">
            <a:avLst/>
          </a:prstGeom>
          <a:noFill/>
        </p:spPr>
        <p:txBody>
          <a:bodyPr wrap="square" rtlCol="0">
            <a:spAutoFit/>
          </a:bodyPr>
          <a:lstStyle/>
          <a:p>
            <a:pPr algn="ctr"/>
            <a:r>
              <a:rPr lang="fr-FR" sz="1600" noProof="0" dirty="0">
                <a:solidFill>
                  <a:schemeClr val="accent1"/>
                </a:solidFill>
              </a:rPr>
              <a:t>Si utilisation de méthodes de traitement « manuelles »</a:t>
            </a:r>
          </a:p>
        </p:txBody>
      </p:sp>
    </p:spTree>
    <p:extLst>
      <p:ext uri="{BB962C8B-B14F-4D97-AF65-F5344CB8AC3E}">
        <p14:creationId xmlns:p14="http://schemas.microsoft.com/office/powerpoint/2010/main" val="41555560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112</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8" name="ZoneTexte 7"/>
          <p:cNvSpPr txBox="1"/>
          <p:nvPr/>
        </p:nvSpPr>
        <p:spPr>
          <a:xfrm>
            <a:off x="174551" y="964878"/>
            <a:ext cx="8712968" cy="584775"/>
          </a:xfrm>
          <a:prstGeom prst="rect">
            <a:avLst/>
          </a:prstGeom>
          <a:noFill/>
        </p:spPr>
        <p:txBody>
          <a:bodyPr wrap="square" rtlCol="0">
            <a:spAutoFit/>
          </a:bodyPr>
          <a:lstStyle/>
          <a:p>
            <a:pPr marL="285750" indent="-285750">
              <a:buFontTx/>
              <a:buChar char="-"/>
            </a:pPr>
            <a:r>
              <a:rPr lang="fr-FR" sz="1600" noProof="0" dirty="0"/>
              <a:t>Description de différents types d’étalons:</a:t>
            </a:r>
          </a:p>
          <a:p>
            <a:pPr marL="1200150" lvl="2" indent="-285750">
              <a:buFont typeface="Wingdings" panose="05000000000000000000" pitchFamily="2" charset="2"/>
              <a:buChar char="§"/>
            </a:pPr>
            <a:r>
              <a:rPr lang="fr-FR" sz="1600" noProof="0" dirty="0"/>
              <a:t>Réseau - </a:t>
            </a:r>
            <a:r>
              <a:rPr lang="fr-FR" sz="1600" i="1" noProof="0" dirty="0" err="1"/>
              <a:t>Gratings</a:t>
            </a:r>
            <a:endParaRPr lang="fr-FR" sz="1600" i="1" noProof="0" dirty="0"/>
          </a:p>
        </p:txBody>
      </p:sp>
      <p:sp>
        <p:nvSpPr>
          <p:cNvPr id="9" name="ZoneTexte 8"/>
          <p:cNvSpPr txBox="1"/>
          <p:nvPr/>
        </p:nvSpPr>
        <p:spPr>
          <a:xfrm>
            <a:off x="161603" y="1549653"/>
            <a:ext cx="6032467" cy="2862322"/>
          </a:xfrm>
          <a:prstGeom prst="rect">
            <a:avLst/>
          </a:prstGeom>
          <a:noFill/>
        </p:spPr>
        <p:txBody>
          <a:bodyPr wrap="square" rtlCol="0">
            <a:spAutoFit/>
          </a:bodyPr>
          <a:lstStyle/>
          <a:p>
            <a:r>
              <a:rPr lang="fr-FR" sz="1600" noProof="0" dirty="0"/>
              <a:t>-    Donne accès coefficient d’étalonnage suivant x et y (</a:t>
            </a:r>
            <a:r>
              <a:rPr lang="fr-FR" sz="1600" i="1" noProof="0" dirty="0"/>
              <a:t>Cx</a:t>
            </a:r>
            <a:r>
              <a:rPr lang="fr-FR" sz="1600" noProof="0" dirty="0"/>
              <a:t> et </a:t>
            </a:r>
            <a:r>
              <a:rPr lang="fr-FR" sz="1600" i="1" noProof="0" dirty="0" err="1"/>
              <a:t>Cy</a:t>
            </a:r>
            <a:r>
              <a:rPr lang="fr-FR" sz="1600" noProof="0" dirty="0"/>
              <a:t>) et à l’orthogonalité (</a:t>
            </a:r>
            <a:r>
              <a:rPr lang="fr-FR" sz="1600" noProof="0" dirty="0" err="1"/>
              <a:t>φ</a:t>
            </a:r>
            <a:r>
              <a:rPr lang="fr-FR" sz="1600" i="1" noProof="0" dirty="0" err="1"/>
              <a:t>xy</a:t>
            </a:r>
            <a:r>
              <a:rPr lang="fr-FR" sz="1600" noProof="0" dirty="0"/>
              <a:t>). Précaution: </a:t>
            </a:r>
          </a:p>
          <a:p>
            <a:pPr marL="742950" lvl="1" indent="-285750">
              <a:buFont typeface="Wingdings" panose="05000000000000000000" pitchFamily="2" charset="2"/>
              <a:buChar char="Ø"/>
            </a:pPr>
            <a:r>
              <a:rPr lang="fr-FR" sz="1600" noProof="0" dirty="0"/>
              <a:t>Attention au choix de l’étalon (celui-ci doit être adapté à votre instrument, à vos applications et au logiciel de traitement de données disponible)</a:t>
            </a:r>
          </a:p>
          <a:p>
            <a:pPr marL="742950" lvl="1" indent="-285750">
              <a:buFont typeface="Wingdings" panose="05000000000000000000" pitchFamily="2" charset="2"/>
              <a:buChar char="Ø"/>
            </a:pPr>
            <a:r>
              <a:rPr lang="fr-FR" sz="1600" noProof="0" dirty="0"/>
              <a:t>La pointe doit suivre complétement la surface (et donc bien aller au fond des motifs)</a:t>
            </a:r>
          </a:p>
          <a:p>
            <a:pPr marL="742950" lvl="1" indent="-285750">
              <a:buFont typeface="Wingdings" panose="05000000000000000000" pitchFamily="2" charset="2"/>
              <a:buChar char="Ø"/>
            </a:pPr>
            <a:r>
              <a:rPr lang="fr-FR" sz="1600" noProof="0" dirty="0">
                <a:solidFill>
                  <a:schemeClr val="accent1"/>
                </a:solidFill>
              </a:rPr>
              <a:t>Au moins 5 pixels représentent une période</a:t>
            </a:r>
          </a:p>
          <a:p>
            <a:pPr marL="742950" lvl="1" indent="-285750">
              <a:buFont typeface="Wingdings" panose="05000000000000000000" pitchFamily="2" charset="2"/>
              <a:buChar char="Ø"/>
            </a:pPr>
            <a:r>
              <a:rPr lang="fr-FR" sz="1600" noProof="0" dirty="0">
                <a:solidFill>
                  <a:schemeClr val="accent1"/>
                </a:solidFill>
              </a:rPr>
              <a:t>Au moins 10 périodes sont visibles sur l’image </a:t>
            </a:r>
          </a:p>
          <a:p>
            <a:pPr lvl="1"/>
            <a:endParaRPr lang="fr-FR" sz="1600" noProof="0" dirty="0"/>
          </a:p>
          <a:p>
            <a:pPr marL="285750" lvl="1" indent="-285750">
              <a:buFontTx/>
              <a:buChar char="-"/>
            </a:pPr>
            <a:endParaRPr lang="fr-FR" sz="1600" noProof="0" dirty="0"/>
          </a:p>
        </p:txBody>
      </p:sp>
      <p:sp>
        <p:nvSpPr>
          <p:cNvPr id="10" name="ZoneTexte 9"/>
          <p:cNvSpPr txBox="1"/>
          <p:nvPr/>
        </p:nvSpPr>
        <p:spPr>
          <a:xfrm>
            <a:off x="-6846" y="0"/>
            <a:ext cx="9150846" cy="923330"/>
          </a:xfrm>
          <a:prstGeom prst="rect">
            <a:avLst/>
          </a:prstGeom>
          <a:noFill/>
        </p:spPr>
        <p:txBody>
          <a:bodyPr wrap="square" rtlCol="0">
            <a:spAutoFit/>
          </a:bodyPr>
          <a:lstStyle>
            <a:defPPr>
              <a:defRPr lang="fr-FR"/>
            </a:defPPr>
            <a:lvl1pPr>
              <a:defRPr b="1">
                <a:solidFill>
                  <a:schemeClr val="tx2"/>
                </a:solidFill>
                <a:latin typeface="Arial" panose="020B0604020202020204" pitchFamily="34" charset="0"/>
                <a:ea typeface="+mj-ea"/>
                <a:cs typeface="Arial" panose="020B0604020202020204" pitchFamily="34" charset="0"/>
              </a:defRPr>
            </a:lvl1pPr>
          </a:lstStyle>
          <a:p>
            <a:r>
              <a:rPr lang="fr-FR" noProof="0" dirty="0"/>
              <a:t>Surface </a:t>
            </a:r>
            <a:r>
              <a:rPr lang="fr-FR" noProof="0" dirty="0" err="1"/>
              <a:t>chemical</a:t>
            </a:r>
            <a:r>
              <a:rPr lang="fr-FR" noProof="0" dirty="0"/>
              <a:t> </a:t>
            </a:r>
            <a:r>
              <a:rPr lang="fr-FR" noProof="0" dirty="0" err="1"/>
              <a:t>analysis</a:t>
            </a:r>
            <a:r>
              <a:rPr lang="fr-FR" noProof="0" dirty="0"/>
              <a:t> – Scanning probe </a:t>
            </a:r>
            <a:r>
              <a:rPr lang="fr-FR" noProof="0" dirty="0" err="1"/>
              <a:t>microscopy</a:t>
            </a:r>
            <a:r>
              <a:rPr lang="fr-FR" noProof="0" dirty="0"/>
              <a:t> – </a:t>
            </a:r>
            <a:r>
              <a:rPr lang="fr-FR" noProof="0" dirty="0" err="1"/>
              <a:t>Determination</a:t>
            </a:r>
            <a:r>
              <a:rPr lang="fr-FR" noProof="0" dirty="0"/>
              <a:t> of </a:t>
            </a:r>
            <a:r>
              <a:rPr lang="fr-FR" noProof="0" dirty="0" err="1"/>
              <a:t>geometric</a:t>
            </a:r>
            <a:r>
              <a:rPr lang="fr-FR" noProof="0" dirty="0"/>
              <a:t> </a:t>
            </a:r>
            <a:r>
              <a:rPr lang="fr-FR" noProof="0" dirty="0" err="1"/>
              <a:t>quantities</a:t>
            </a:r>
            <a:r>
              <a:rPr lang="fr-FR" noProof="0" dirty="0"/>
              <a:t> </a:t>
            </a:r>
            <a:r>
              <a:rPr lang="fr-FR" noProof="0" dirty="0" err="1"/>
              <a:t>using</a:t>
            </a:r>
            <a:r>
              <a:rPr lang="fr-FR" noProof="0" dirty="0"/>
              <a:t> SPM : Calibration of </a:t>
            </a:r>
            <a:r>
              <a:rPr lang="fr-FR" noProof="0" dirty="0" err="1"/>
              <a:t>measuring</a:t>
            </a:r>
            <a:r>
              <a:rPr lang="fr-FR" noProof="0" dirty="0"/>
              <a:t> system</a:t>
            </a:r>
          </a:p>
          <a:p>
            <a:r>
              <a:rPr lang="fr-FR" b="0" noProof="0" dirty="0"/>
              <a:t>ISO 11952:2019:2019-05</a:t>
            </a:r>
          </a:p>
        </p:txBody>
      </p:sp>
      <p:pic>
        <p:nvPicPr>
          <p:cNvPr id="11" name="Image 10" descr="\\tfile5\NANOMETROLOGIE\mAFM\Certificat d'étalonnage\Vue en 3D de la surface.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474" b="81930" l="2486" r="95580"/>
                    </a14:imgEffect>
                  </a14:imgLayer>
                </a14:imgProps>
              </a:ext>
              <a:ext uri="{28A0092B-C50C-407E-A947-70E740481C1C}">
                <a14:useLocalDpi xmlns:a14="http://schemas.microsoft.com/office/drawing/2010/main" val="0"/>
              </a:ext>
            </a:extLst>
          </a:blip>
          <a:srcRect t="17399" b="17574"/>
          <a:stretch/>
        </p:blipFill>
        <p:spPr bwMode="auto">
          <a:xfrm>
            <a:off x="6133033" y="627534"/>
            <a:ext cx="3010967" cy="1538887"/>
          </a:xfrm>
          <a:prstGeom prst="rect">
            <a:avLst/>
          </a:prstGeom>
          <a:noFill/>
          <a:ln>
            <a:noFill/>
          </a:ln>
          <a:extLst>
            <a:ext uri="{53640926-AAD7-44D8-BBD7-CCE9431645EC}">
              <a14:shadowObscured xmlns:a14="http://schemas.microsoft.com/office/drawing/2010/main"/>
            </a:ext>
          </a:extLst>
        </p:spPr>
      </p:pic>
      <p:sp>
        <p:nvSpPr>
          <p:cNvPr id="12" name="ZoneTexte 11"/>
          <p:cNvSpPr txBox="1"/>
          <p:nvPr/>
        </p:nvSpPr>
        <p:spPr>
          <a:xfrm>
            <a:off x="5148064" y="3305194"/>
            <a:ext cx="3942442" cy="584775"/>
          </a:xfrm>
          <a:prstGeom prst="rect">
            <a:avLst/>
          </a:prstGeom>
          <a:noFill/>
        </p:spPr>
        <p:txBody>
          <a:bodyPr wrap="square" rtlCol="0">
            <a:spAutoFit/>
          </a:bodyPr>
          <a:lstStyle/>
          <a:p>
            <a:pPr algn="ctr"/>
            <a:r>
              <a:rPr lang="fr-FR" sz="1600" noProof="0" dirty="0">
                <a:solidFill>
                  <a:schemeClr val="accent1"/>
                </a:solidFill>
              </a:rPr>
              <a:t>Si utilisation de méthodes de traitement de types FFT</a:t>
            </a:r>
          </a:p>
        </p:txBody>
      </p:sp>
      <p:sp>
        <p:nvSpPr>
          <p:cNvPr id="13" name="Accolade fermante 12"/>
          <p:cNvSpPr/>
          <p:nvPr/>
        </p:nvSpPr>
        <p:spPr>
          <a:xfrm>
            <a:off x="5148064" y="3363838"/>
            <a:ext cx="72008" cy="43204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noProof="0" dirty="0"/>
          </a:p>
        </p:txBody>
      </p:sp>
    </p:spTree>
    <p:extLst>
      <p:ext uri="{BB962C8B-B14F-4D97-AF65-F5344CB8AC3E}">
        <p14:creationId xmlns:p14="http://schemas.microsoft.com/office/powerpoint/2010/main" val="447243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113</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8" name="ZoneTexte 7"/>
          <p:cNvSpPr txBox="1"/>
          <p:nvPr/>
        </p:nvSpPr>
        <p:spPr>
          <a:xfrm>
            <a:off x="174551" y="964878"/>
            <a:ext cx="8712968" cy="584775"/>
          </a:xfrm>
          <a:prstGeom prst="rect">
            <a:avLst/>
          </a:prstGeom>
          <a:noFill/>
        </p:spPr>
        <p:txBody>
          <a:bodyPr wrap="square" rtlCol="0">
            <a:spAutoFit/>
          </a:bodyPr>
          <a:lstStyle/>
          <a:p>
            <a:pPr marL="285750" indent="-285750">
              <a:buFontTx/>
              <a:buChar char="-"/>
            </a:pPr>
            <a:r>
              <a:rPr lang="fr-FR" sz="1600" noProof="0" dirty="0"/>
              <a:t>Description de différents types d’étalons:</a:t>
            </a:r>
          </a:p>
          <a:p>
            <a:pPr marL="1200150" lvl="2" indent="-285750">
              <a:buFont typeface="Wingdings" panose="05000000000000000000" pitchFamily="2" charset="2"/>
              <a:buChar char="§"/>
            </a:pPr>
            <a:r>
              <a:rPr lang="fr-FR" sz="1600" noProof="0" dirty="0"/>
              <a:t>Réseau - </a:t>
            </a:r>
            <a:r>
              <a:rPr lang="fr-FR" sz="1600" i="1" noProof="0" dirty="0" err="1"/>
              <a:t>Gratings</a:t>
            </a:r>
            <a:endParaRPr lang="fr-FR" sz="1600" i="1" noProof="0" dirty="0"/>
          </a:p>
        </p:txBody>
      </p:sp>
      <p:sp>
        <p:nvSpPr>
          <p:cNvPr id="9" name="ZoneTexte 8"/>
          <p:cNvSpPr txBox="1"/>
          <p:nvPr/>
        </p:nvSpPr>
        <p:spPr>
          <a:xfrm>
            <a:off x="174551" y="1549653"/>
            <a:ext cx="6032467" cy="2123658"/>
          </a:xfrm>
          <a:prstGeom prst="rect">
            <a:avLst/>
          </a:prstGeom>
          <a:noFill/>
        </p:spPr>
        <p:txBody>
          <a:bodyPr wrap="square" rtlCol="0">
            <a:spAutoFit/>
          </a:bodyPr>
          <a:lstStyle/>
          <a:p>
            <a:r>
              <a:rPr lang="fr-FR" sz="1600" noProof="0" dirty="0"/>
              <a:t>-   Plusieurs méthodes d ’évaluation des données avec des avantages et inconvénients:</a:t>
            </a:r>
          </a:p>
          <a:p>
            <a:pPr marL="742950" lvl="1" indent="-285750">
              <a:buFont typeface="Wingdings" panose="05000000000000000000" pitchFamily="2" charset="2"/>
              <a:buChar char="Ø"/>
            </a:pPr>
            <a:r>
              <a:rPr lang="fr-FR" sz="1600" noProof="0" dirty="0"/>
              <a:t>Evaluation manuelle de l’image</a:t>
            </a:r>
          </a:p>
          <a:p>
            <a:pPr marL="742950" lvl="1" indent="-285750">
              <a:buFont typeface="Wingdings" panose="05000000000000000000" pitchFamily="2" charset="2"/>
              <a:buChar char="Ø"/>
            </a:pPr>
            <a:r>
              <a:rPr lang="fr-FR" sz="1600" noProof="0" dirty="0"/>
              <a:t>Transformée de Fourier (FFT)</a:t>
            </a:r>
          </a:p>
          <a:p>
            <a:pPr marL="742950" lvl="1" indent="-285750">
              <a:buFont typeface="Wingdings" panose="05000000000000000000" pitchFamily="2" charset="2"/>
              <a:buChar char="Ø"/>
            </a:pPr>
            <a:r>
              <a:rPr lang="fr-FR" sz="1600" noProof="0" dirty="0"/>
              <a:t>Méthode des centres de gravité</a:t>
            </a:r>
          </a:p>
          <a:p>
            <a:pPr marL="742950" lvl="1" indent="-285750">
              <a:buFont typeface="Wingdings" panose="05000000000000000000" pitchFamily="2" charset="2"/>
              <a:buChar char="Ø"/>
            </a:pPr>
            <a:r>
              <a:rPr lang="fr-FR" sz="1600" noProof="0" dirty="0"/>
              <a:t>FFT + cross </a:t>
            </a:r>
            <a:r>
              <a:rPr lang="fr-FR" sz="1600" noProof="0" dirty="0" err="1"/>
              <a:t>correlation</a:t>
            </a:r>
            <a:r>
              <a:rPr lang="fr-FR" sz="1600" noProof="0" dirty="0"/>
              <a:t> </a:t>
            </a:r>
          </a:p>
          <a:p>
            <a:pPr lvl="1"/>
            <a:endParaRPr lang="fr-FR" sz="1600" noProof="0" dirty="0"/>
          </a:p>
          <a:p>
            <a:pPr marL="285750" lvl="1" indent="-285750">
              <a:buFontTx/>
              <a:buChar char="-"/>
            </a:pPr>
            <a:endParaRPr lang="fr-FR" sz="1600" noProof="0" dirty="0"/>
          </a:p>
        </p:txBody>
      </p:sp>
      <p:sp>
        <p:nvSpPr>
          <p:cNvPr id="10" name="ZoneTexte 9"/>
          <p:cNvSpPr txBox="1"/>
          <p:nvPr/>
        </p:nvSpPr>
        <p:spPr>
          <a:xfrm>
            <a:off x="174550" y="3219822"/>
            <a:ext cx="6032467" cy="1354217"/>
          </a:xfrm>
          <a:prstGeom prst="rect">
            <a:avLst/>
          </a:prstGeom>
          <a:noFill/>
        </p:spPr>
        <p:txBody>
          <a:bodyPr wrap="square" rtlCol="0">
            <a:spAutoFit/>
          </a:bodyPr>
          <a:lstStyle/>
          <a:p>
            <a:pPr marL="285750" indent="-285750">
              <a:buFontTx/>
              <a:buChar char="-"/>
            </a:pPr>
            <a:r>
              <a:rPr lang="fr-FR" sz="1600" noProof="0" dirty="0"/>
              <a:t>D’autres investigations sont possibles avec ce type d’étalon: </a:t>
            </a:r>
          </a:p>
          <a:p>
            <a:pPr marL="742950" lvl="1" indent="-285750">
              <a:buFont typeface="Wingdings" panose="05000000000000000000" pitchFamily="2" charset="2"/>
              <a:buChar char="Ø"/>
            </a:pPr>
            <a:r>
              <a:rPr lang="fr-FR" sz="1600" noProof="0" dirty="0"/>
              <a:t>Non-linéarité suivant les axes x et y</a:t>
            </a:r>
          </a:p>
          <a:p>
            <a:pPr marL="742950" lvl="1" indent="-285750">
              <a:buFont typeface="Wingdings" panose="05000000000000000000" pitchFamily="2" charset="2"/>
              <a:buChar char="Ø"/>
            </a:pPr>
            <a:endParaRPr lang="fr-FR" sz="1600" noProof="0" dirty="0"/>
          </a:p>
          <a:p>
            <a:pPr lvl="1"/>
            <a:endParaRPr lang="fr-FR" sz="1600" noProof="0" dirty="0"/>
          </a:p>
          <a:p>
            <a:pPr marL="285750" lvl="1" indent="-285750">
              <a:buFontTx/>
              <a:buChar char="-"/>
            </a:pPr>
            <a:endParaRPr lang="fr-FR" sz="1600" noProof="0" dirty="0"/>
          </a:p>
        </p:txBody>
      </p:sp>
      <p:sp>
        <p:nvSpPr>
          <p:cNvPr id="11" name="ZoneTexte 10"/>
          <p:cNvSpPr txBox="1"/>
          <p:nvPr/>
        </p:nvSpPr>
        <p:spPr>
          <a:xfrm>
            <a:off x="-6846" y="0"/>
            <a:ext cx="9150846" cy="923330"/>
          </a:xfrm>
          <a:prstGeom prst="rect">
            <a:avLst/>
          </a:prstGeom>
          <a:noFill/>
        </p:spPr>
        <p:txBody>
          <a:bodyPr wrap="square" rtlCol="0">
            <a:spAutoFit/>
          </a:bodyPr>
          <a:lstStyle>
            <a:defPPr>
              <a:defRPr lang="fr-FR"/>
            </a:defPPr>
            <a:lvl1pPr>
              <a:defRPr b="1">
                <a:solidFill>
                  <a:schemeClr val="tx2"/>
                </a:solidFill>
                <a:latin typeface="Arial" panose="020B0604020202020204" pitchFamily="34" charset="0"/>
                <a:ea typeface="+mj-ea"/>
                <a:cs typeface="Arial" panose="020B0604020202020204" pitchFamily="34" charset="0"/>
              </a:defRPr>
            </a:lvl1pPr>
          </a:lstStyle>
          <a:p>
            <a:r>
              <a:rPr lang="fr-FR" noProof="0" dirty="0"/>
              <a:t>Surface </a:t>
            </a:r>
            <a:r>
              <a:rPr lang="fr-FR" noProof="0" dirty="0" err="1"/>
              <a:t>chemical</a:t>
            </a:r>
            <a:r>
              <a:rPr lang="fr-FR" noProof="0" dirty="0"/>
              <a:t> </a:t>
            </a:r>
            <a:r>
              <a:rPr lang="fr-FR" noProof="0" dirty="0" err="1"/>
              <a:t>analysis</a:t>
            </a:r>
            <a:r>
              <a:rPr lang="fr-FR" noProof="0" dirty="0"/>
              <a:t> – Scanning probe </a:t>
            </a:r>
            <a:r>
              <a:rPr lang="fr-FR" noProof="0" dirty="0" err="1"/>
              <a:t>microscopy</a:t>
            </a:r>
            <a:r>
              <a:rPr lang="fr-FR" noProof="0" dirty="0"/>
              <a:t> – </a:t>
            </a:r>
            <a:r>
              <a:rPr lang="fr-FR" noProof="0" dirty="0" err="1"/>
              <a:t>Determination</a:t>
            </a:r>
            <a:r>
              <a:rPr lang="fr-FR" noProof="0" dirty="0"/>
              <a:t> of </a:t>
            </a:r>
            <a:r>
              <a:rPr lang="fr-FR" noProof="0" dirty="0" err="1"/>
              <a:t>geometric</a:t>
            </a:r>
            <a:r>
              <a:rPr lang="fr-FR" noProof="0" dirty="0"/>
              <a:t> </a:t>
            </a:r>
            <a:r>
              <a:rPr lang="fr-FR" noProof="0" dirty="0" err="1"/>
              <a:t>quantities</a:t>
            </a:r>
            <a:r>
              <a:rPr lang="fr-FR" noProof="0" dirty="0"/>
              <a:t> </a:t>
            </a:r>
            <a:r>
              <a:rPr lang="fr-FR" noProof="0" dirty="0" err="1"/>
              <a:t>using</a:t>
            </a:r>
            <a:r>
              <a:rPr lang="fr-FR" noProof="0" dirty="0"/>
              <a:t> SPM : Calibration of </a:t>
            </a:r>
            <a:r>
              <a:rPr lang="fr-FR" noProof="0" dirty="0" err="1"/>
              <a:t>measuring</a:t>
            </a:r>
            <a:r>
              <a:rPr lang="fr-FR" noProof="0" dirty="0"/>
              <a:t> system</a:t>
            </a:r>
          </a:p>
          <a:p>
            <a:r>
              <a:rPr lang="fr-FR" b="0" noProof="0" dirty="0"/>
              <a:t>ISO 11952:2019:2019-05</a:t>
            </a:r>
          </a:p>
        </p:txBody>
      </p:sp>
      <p:pic>
        <p:nvPicPr>
          <p:cNvPr id="12" name="Image 11" descr="\\tfile5\NANOMETROLOGIE\mAFM\Certificat d'étalonnage\Vue en 3D de la surface.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474" b="81930" l="2486" r="95580"/>
                    </a14:imgEffect>
                  </a14:imgLayer>
                </a14:imgProps>
              </a:ext>
              <a:ext uri="{28A0092B-C50C-407E-A947-70E740481C1C}">
                <a14:useLocalDpi xmlns:a14="http://schemas.microsoft.com/office/drawing/2010/main" val="0"/>
              </a:ext>
            </a:extLst>
          </a:blip>
          <a:srcRect t="17399" b="17574"/>
          <a:stretch/>
        </p:blipFill>
        <p:spPr bwMode="auto">
          <a:xfrm>
            <a:off x="6133033" y="627534"/>
            <a:ext cx="3010967" cy="1538887"/>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5580112" y="3673311"/>
            <a:ext cx="2304256" cy="72008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noProof="0" dirty="0"/>
              <a:t>Détaillé en TP</a:t>
            </a:r>
          </a:p>
        </p:txBody>
      </p:sp>
    </p:spTree>
    <p:extLst>
      <p:ext uri="{BB962C8B-B14F-4D97-AF65-F5344CB8AC3E}">
        <p14:creationId xmlns:p14="http://schemas.microsoft.com/office/powerpoint/2010/main" val="14686334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114</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8" name="ZoneTexte 7"/>
          <p:cNvSpPr txBox="1"/>
          <p:nvPr/>
        </p:nvSpPr>
        <p:spPr>
          <a:xfrm>
            <a:off x="174551" y="964878"/>
            <a:ext cx="8712968" cy="584775"/>
          </a:xfrm>
          <a:prstGeom prst="rect">
            <a:avLst/>
          </a:prstGeom>
          <a:noFill/>
        </p:spPr>
        <p:txBody>
          <a:bodyPr wrap="square" rtlCol="0">
            <a:spAutoFit/>
          </a:bodyPr>
          <a:lstStyle/>
          <a:p>
            <a:pPr marL="285750" indent="-285750">
              <a:buFontTx/>
              <a:buChar char="-"/>
            </a:pPr>
            <a:r>
              <a:rPr lang="fr-FR" sz="1600" noProof="0" dirty="0"/>
              <a:t>Description de différents types d’étalons:</a:t>
            </a:r>
          </a:p>
          <a:p>
            <a:pPr marL="1200150" lvl="2" indent="-285750">
              <a:buFont typeface="Wingdings" panose="05000000000000000000" pitchFamily="2" charset="2"/>
              <a:buChar char="§"/>
            </a:pPr>
            <a:r>
              <a:rPr lang="fr-FR" sz="1600" noProof="0" dirty="0"/>
              <a:t>Marche étalon – </a:t>
            </a:r>
            <a:r>
              <a:rPr lang="fr-FR" sz="1600" i="1" noProof="0" dirty="0" err="1"/>
              <a:t>step</a:t>
            </a:r>
            <a:r>
              <a:rPr lang="fr-FR" sz="1600" i="1" noProof="0" dirty="0"/>
              <a:t> </a:t>
            </a:r>
            <a:r>
              <a:rPr lang="fr-FR" sz="1600" i="1" noProof="0" dirty="0" err="1"/>
              <a:t>height</a:t>
            </a:r>
            <a:endParaRPr lang="fr-FR" sz="1600" i="1" noProof="0" dirty="0"/>
          </a:p>
        </p:txBody>
      </p:sp>
      <p:sp>
        <p:nvSpPr>
          <p:cNvPr id="9" name="ZoneTexte 8"/>
          <p:cNvSpPr txBox="1"/>
          <p:nvPr/>
        </p:nvSpPr>
        <p:spPr>
          <a:xfrm>
            <a:off x="179512" y="1549653"/>
            <a:ext cx="8552747" cy="3293209"/>
          </a:xfrm>
          <a:prstGeom prst="rect">
            <a:avLst/>
          </a:prstGeom>
          <a:noFill/>
        </p:spPr>
        <p:txBody>
          <a:bodyPr wrap="square" rtlCol="0">
            <a:spAutoFit/>
          </a:bodyPr>
          <a:lstStyle/>
          <a:p>
            <a:pPr marL="285750" indent="-285750">
              <a:buFontTx/>
              <a:buChar char="-"/>
            </a:pPr>
            <a:r>
              <a:rPr lang="fr-FR" sz="1600" noProof="0" dirty="0"/>
              <a:t>Détermination du coefficient d’étalonnage </a:t>
            </a:r>
            <a:r>
              <a:rPr lang="fr-FR" sz="1600" i="1" noProof="0" dirty="0"/>
              <a:t>Cz </a:t>
            </a:r>
            <a:r>
              <a:rPr lang="fr-FR" sz="1600" noProof="0" dirty="0"/>
              <a:t>à partir de la hauteur de marche </a:t>
            </a:r>
            <a:r>
              <a:rPr lang="fr-FR" sz="1600" i="1" noProof="0" dirty="0"/>
              <a:t>h</a:t>
            </a:r>
            <a:r>
              <a:rPr lang="fr-FR" sz="1600" noProof="0" dirty="0"/>
              <a:t>. Précautions :</a:t>
            </a:r>
          </a:p>
          <a:p>
            <a:pPr marL="742950" lvl="1" indent="-285750">
              <a:buFont typeface="Wingdings" panose="05000000000000000000" pitchFamily="2" charset="2"/>
              <a:buChar char="Ø"/>
            </a:pPr>
            <a:r>
              <a:rPr lang="fr-FR" sz="1600" noProof="0" dirty="0"/>
              <a:t>Attention à travailler au centre de la gamme du </a:t>
            </a:r>
            <a:r>
              <a:rPr lang="fr-FR" sz="1600" noProof="0" dirty="0" err="1"/>
              <a:t>piezo</a:t>
            </a:r>
            <a:endParaRPr lang="fr-FR" sz="1600" noProof="0" dirty="0"/>
          </a:p>
          <a:p>
            <a:pPr marL="742950" lvl="1" indent="-285750">
              <a:buFont typeface="Wingdings" panose="05000000000000000000" pitchFamily="2" charset="2"/>
              <a:buChar char="Ø"/>
            </a:pPr>
            <a:r>
              <a:rPr lang="fr-FR" sz="1600" noProof="0" dirty="0"/>
              <a:t>Bien ajuster les paramètres d’asservissement (PI)</a:t>
            </a:r>
          </a:p>
          <a:p>
            <a:pPr marL="742950" lvl="1" indent="-285750">
              <a:buFont typeface="Wingdings" panose="05000000000000000000" pitchFamily="2" charset="2"/>
              <a:buChar char="Ø"/>
            </a:pPr>
            <a:r>
              <a:rPr lang="fr-FR" sz="1600" noProof="0" dirty="0"/>
              <a:t>La contamination a une influence très importante sur la valeur du mesurande </a:t>
            </a:r>
            <a:r>
              <a:rPr lang="fr-FR" sz="1600" i="1" noProof="0" dirty="0"/>
              <a:t>h, </a:t>
            </a:r>
            <a:r>
              <a:rPr lang="fr-FR" sz="1600" noProof="0" dirty="0"/>
              <a:t>être précautionneux sur les sources de contamination, exclure les zones contaminées. </a:t>
            </a:r>
          </a:p>
          <a:p>
            <a:pPr marL="742950" lvl="1" indent="-285750">
              <a:buFont typeface="Wingdings" panose="05000000000000000000" pitchFamily="2" charset="2"/>
              <a:buChar char="Ø"/>
            </a:pPr>
            <a:r>
              <a:rPr lang="fr-FR" sz="1600" noProof="0" dirty="0"/>
              <a:t>Attention au mode de l’AFM utilisé pour faire la mesure (contact, contact intermittent…)</a:t>
            </a:r>
          </a:p>
          <a:p>
            <a:pPr marL="742950" lvl="1" indent="-285750">
              <a:buFont typeface="Wingdings" panose="05000000000000000000" pitchFamily="2" charset="2"/>
              <a:buChar char="Ø"/>
            </a:pPr>
            <a:r>
              <a:rPr lang="fr-FR" sz="1600" noProof="0" dirty="0"/>
              <a:t>Caractéristique de l’étalon: </a:t>
            </a:r>
          </a:p>
          <a:p>
            <a:pPr marL="1657350" lvl="3" indent="-285750">
              <a:buFont typeface="Arial" panose="020B0604020202020204" pitchFamily="34" charset="0"/>
              <a:buChar char="•"/>
            </a:pPr>
            <a:r>
              <a:rPr lang="fr-FR" sz="1600" noProof="0" dirty="0"/>
              <a:t>Adapté à votre gamme de mesure</a:t>
            </a:r>
          </a:p>
          <a:p>
            <a:pPr marL="1657350" lvl="3" indent="-285750">
              <a:buFont typeface="Arial" panose="020B0604020202020204" pitchFamily="34" charset="0"/>
              <a:buChar char="•"/>
            </a:pPr>
            <a:r>
              <a:rPr lang="fr-FR" sz="1600" noProof="0" dirty="0"/>
              <a:t>Attention à la largeur du trait (&lt; 1/4 de la gamme max suivant l’axe rapide)</a:t>
            </a:r>
          </a:p>
          <a:p>
            <a:pPr marL="1657350" lvl="3" indent="-285750">
              <a:buFont typeface="Arial" panose="020B0604020202020204" pitchFamily="34" charset="0"/>
              <a:buChar char="•"/>
            </a:pPr>
            <a:r>
              <a:rPr lang="fr-FR" sz="1600" noProof="0" dirty="0"/>
              <a:t>Même matériau sur le trait et à côté du trait</a:t>
            </a:r>
          </a:p>
          <a:p>
            <a:pPr marL="285750" lvl="1" indent="-285750">
              <a:buFontTx/>
              <a:buChar char="-"/>
            </a:pPr>
            <a:endParaRPr lang="fr-FR" sz="1600" noProof="0" dirty="0"/>
          </a:p>
        </p:txBody>
      </p:sp>
      <p:sp>
        <p:nvSpPr>
          <p:cNvPr id="10" name="ZoneTexte 9"/>
          <p:cNvSpPr txBox="1"/>
          <p:nvPr/>
        </p:nvSpPr>
        <p:spPr>
          <a:xfrm>
            <a:off x="-6846" y="0"/>
            <a:ext cx="9150846" cy="923330"/>
          </a:xfrm>
          <a:prstGeom prst="rect">
            <a:avLst/>
          </a:prstGeom>
          <a:noFill/>
        </p:spPr>
        <p:txBody>
          <a:bodyPr wrap="square" rtlCol="0">
            <a:spAutoFit/>
          </a:bodyPr>
          <a:lstStyle>
            <a:defPPr>
              <a:defRPr lang="fr-FR"/>
            </a:defPPr>
            <a:lvl1pPr>
              <a:defRPr b="1">
                <a:solidFill>
                  <a:schemeClr val="tx2"/>
                </a:solidFill>
                <a:latin typeface="Arial" panose="020B0604020202020204" pitchFamily="34" charset="0"/>
                <a:ea typeface="+mj-ea"/>
                <a:cs typeface="Arial" panose="020B0604020202020204" pitchFamily="34" charset="0"/>
              </a:defRPr>
            </a:lvl1pPr>
          </a:lstStyle>
          <a:p>
            <a:r>
              <a:rPr lang="fr-FR" noProof="0" dirty="0"/>
              <a:t>Surface </a:t>
            </a:r>
            <a:r>
              <a:rPr lang="fr-FR" noProof="0" dirty="0" err="1"/>
              <a:t>chemical</a:t>
            </a:r>
            <a:r>
              <a:rPr lang="fr-FR" noProof="0" dirty="0"/>
              <a:t> </a:t>
            </a:r>
            <a:r>
              <a:rPr lang="fr-FR" noProof="0" dirty="0" err="1"/>
              <a:t>analysis</a:t>
            </a:r>
            <a:r>
              <a:rPr lang="fr-FR" noProof="0" dirty="0"/>
              <a:t> – Scanning probe </a:t>
            </a:r>
            <a:r>
              <a:rPr lang="fr-FR" noProof="0" dirty="0" err="1"/>
              <a:t>microscopy</a:t>
            </a:r>
            <a:r>
              <a:rPr lang="fr-FR" noProof="0" dirty="0"/>
              <a:t> – </a:t>
            </a:r>
            <a:r>
              <a:rPr lang="fr-FR" noProof="0" dirty="0" err="1"/>
              <a:t>Determination</a:t>
            </a:r>
            <a:r>
              <a:rPr lang="fr-FR" noProof="0" dirty="0"/>
              <a:t> of </a:t>
            </a:r>
            <a:r>
              <a:rPr lang="fr-FR" noProof="0" dirty="0" err="1"/>
              <a:t>geometric</a:t>
            </a:r>
            <a:r>
              <a:rPr lang="fr-FR" noProof="0" dirty="0"/>
              <a:t> </a:t>
            </a:r>
            <a:r>
              <a:rPr lang="fr-FR" noProof="0" dirty="0" err="1"/>
              <a:t>quantities</a:t>
            </a:r>
            <a:r>
              <a:rPr lang="fr-FR" noProof="0" dirty="0"/>
              <a:t> </a:t>
            </a:r>
            <a:r>
              <a:rPr lang="fr-FR" noProof="0" dirty="0" err="1"/>
              <a:t>using</a:t>
            </a:r>
            <a:r>
              <a:rPr lang="fr-FR" noProof="0" dirty="0"/>
              <a:t> SPM : Calibration of </a:t>
            </a:r>
            <a:r>
              <a:rPr lang="fr-FR" noProof="0" dirty="0" err="1"/>
              <a:t>measuring</a:t>
            </a:r>
            <a:r>
              <a:rPr lang="fr-FR" noProof="0" dirty="0"/>
              <a:t> system</a:t>
            </a:r>
          </a:p>
          <a:p>
            <a:r>
              <a:rPr lang="fr-FR" b="0" noProof="0" dirty="0"/>
              <a:t>ISO 11952:2019:2019-05</a:t>
            </a:r>
          </a:p>
        </p:txBody>
      </p:sp>
      <p:pic>
        <p:nvPicPr>
          <p:cNvPr id="11"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2014" b="81741" l="1985" r="93588"/>
                    </a14:imgEffect>
                  </a14:imgLayer>
                </a14:imgProps>
              </a:ext>
              <a:ext uri="{28A0092B-C50C-407E-A947-70E740481C1C}">
                <a14:useLocalDpi xmlns:a14="http://schemas.microsoft.com/office/drawing/2010/main" val="0"/>
              </a:ext>
            </a:extLst>
          </a:blip>
          <a:srcRect l="1968" t="21007" r="5881" b="18025"/>
          <a:stretch/>
        </p:blipFill>
        <p:spPr bwMode="auto">
          <a:xfrm>
            <a:off x="6667730" y="454090"/>
            <a:ext cx="2511508" cy="148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00714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115</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8" name="ZoneTexte 7"/>
          <p:cNvSpPr txBox="1"/>
          <p:nvPr/>
        </p:nvSpPr>
        <p:spPr>
          <a:xfrm>
            <a:off x="174551" y="964878"/>
            <a:ext cx="8712968" cy="584775"/>
          </a:xfrm>
          <a:prstGeom prst="rect">
            <a:avLst/>
          </a:prstGeom>
          <a:noFill/>
        </p:spPr>
        <p:txBody>
          <a:bodyPr wrap="square" rtlCol="0">
            <a:spAutoFit/>
          </a:bodyPr>
          <a:lstStyle/>
          <a:p>
            <a:pPr marL="285750" indent="-285750">
              <a:buFontTx/>
              <a:buChar char="-"/>
            </a:pPr>
            <a:r>
              <a:rPr lang="fr-FR" sz="1600" noProof="0" dirty="0"/>
              <a:t>Description de différents types d’étalons:</a:t>
            </a:r>
          </a:p>
          <a:p>
            <a:pPr marL="1200150" lvl="2" indent="-285750">
              <a:buFont typeface="Wingdings" panose="05000000000000000000" pitchFamily="2" charset="2"/>
              <a:buChar char="§"/>
            </a:pPr>
            <a:r>
              <a:rPr lang="fr-FR" sz="1600" noProof="0" dirty="0"/>
              <a:t>Marche étalon – </a:t>
            </a:r>
            <a:r>
              <a:rPr lang="fr-FR" sz="1600" i="1" noProof="0" dirty="0" err="1"/>
              <a:t>step</a:t>
            </a:r>
            <a:r>
              <a:rPr lang="fr-FR" sz="1600" i="1" noProof="0" dirty="0"/>
              <a:t> </a:t>
            </a:r>
            <a:r>
              <a:rPr lang="fr-FR" sz="1600" i="1" noProof="0" dirty="0" err="1"/>
              <a:t>height</a:t>
            </a:r>
            <a:endParaRPr lang="fr-FR" sz="1600" i="1" noProof="0" dirty="0"/>
          </a:p>
        </p:txBody>
      </p:sp>
      <p:sp>
        <p:nvSpPr>
          <p:cNvPr id="9" name="ZoneTexte 8"/>
          <p:cNvSpPr txBox="1"/>
          <p:nvPr/>
        </p:nvSpPr>
        <p:spPr>
          <a:xfrm>
            <a:off x="167680" y="1537206"/>
            <a:ext cx="6032467" cy="2554545"/>
          </a:xfrm>
          <a:prstGeom prst="rect">
            <a:avLst/>
          </a:prstGeom>
          <a:noFill/>
        </p:spPr>
        <p:txBody>
          <a:bodyPr wrap="square" rtlCol="0">
            <a:spAutoFit/>
          </a:bodyPr>
          <a:lstStyle/>
          <a:p>
            <a:pPr marL="285750" indent="-285750">
              <a:buFontTx/>
              <a:buChar char="-"/>
            </a:pPr>
            <a:r>
              <a:rPr lang="fr-FR" sz="1600" noProof="0" dirty="0"/>
              <a:t>Détermination du coefficient d’étalonnage </a:t>
            </a:r>
            <a:r>
              <a:rPr lang="fr-FR" sz="1600" i="1" noProof="0" dirty="0"/>
              <a:t>Cz </a:t>
            </a:r>
            <a:r>
              <a:rPr lang="fr-FR" sz="1600" noProof="0" dirty="0"/>
              <a:t>à partir de la hauteur de marche </a:t>
            </a:r>
            <a:r>
              <a:rPr lang="fr-FR" sz="1600" i="1" noProof="0" dirty="0"/>
              <a:t>h</a:t>
            </a:r>
            <a:r>
              <a:rPr lang="fr-FR" sz="1600" noProof="0" dirty="0"/>
              <a:t>. Démarche: </a:t>
            </a:r>
          </a:p>
          <a:p>
            <a:pPr marL="742950" lvl="1" indent="-285750">
              <a:buFont typeface="Wingdings" panose="05000000000000000000" pitchFamily="2" charset="2"/>
              <a:buChar char="Ø"/>
            </a:pPr>
            <a:r>
              <a:rPr lang="fr-FR" sz="1600" noProof="0" dirty="0"/>
              <a:t>Le scanner en z doit opérer autour de sa position centrale</a:t>
            </a:r>
          </a:p>
          <a:p>
            <a:pPr marL="742950" lvl="1" indent="-285750">
              <a:buFont typeface="Wingdings" panose="05000000000000000000" pitchFamily="2" charset="2"/>
              <a:buChar char="Ø"/>
            </a:pPr>
            <a:r>
              <a:rPr lang="fr-FR" sz="1600" noProof="0" dirty="0"/>
              <a:t>Aligner le trait perpendiculairement à l’axe rapide</a:t>
            </a:r>
          </a:p>
          <a:p>
            <a:pPr marL="742950" lvl="1" indent="-285750">
              <a:buFont typeface="Wingdings" panose="05000000000000000000" pitchFamily="2" charset="2"/>
              <a:buChar char="Ø"/>
            </a:pPr>
            <a:r>
              <a:rPr lang="fr-FR" sz="1600" noProof="0" dirty="0"/>
              <a:t>La largeur du scan doit être au moins égale à 4 fois la largeur du trait</a:t>
            </a:r>
          </a:p>
          <a:p>
            <a:pPr marL="742950" lvl="1" indent="-285750">
              <a:buFont typeface="Wingdings" panose="05000000000000000000" pitchFamily="2" charset="2"/>
              <a:buChar char="Ø"/>
            </a:pPr>
            <a:r>
              <a:rPr lang="fr-FR" sz="1600" noProof="0" dirty="0"/>
              <a:t>L’idéal est de reproduire ces mesures avec différentes hauteurs de marche étalons (sur toute la gamme) afin d’obtenir les non-linéarités du scanner suivant z (</a:t>
            </a:r>
            <a:r>
              <a:rPr lang="fr-FR" sz="1600" i="1" noProof="0" dirty="0" err="1"/>
              <a:t>ztz</a:t>
            </a:r>
            <a:r>
              <a:rPr lang="fr-FR" sz="1600" noProof="0" dirty="0"/>
              <a:t>)</a:t>
            </a:r>
          </a:p>
        </p:txBody>
      </p:sp>
      <p:sp>
        <p:nvSpPr>
          <p:cNvPr id="10" name="ZoneTexte 9"/>
          <p:cNvSpPr txBox="1"/>
          <p:nvPr/>
        </p:nvSpPr>
        <p:spPr>
          <a:xfrm>
            <a:off x="-6846" y="0"/>
            <a:ext cx="9150846" cy="923330"/>
          </a:xfrm>
          <a:prstGeom prst="rect">
            <a:avLst/>
          </a:prstGeom>
          <a:noFill/>
        </p:spPr>
        <p:txBody>
          <a:bodyPr wrap="square" rtlCol="0">
            <a:spAutoFit/>
          </a:bodyPr>
          <a:lstStyle>
            <a:defPPr>
              <a:defRPr lang="fr-FR"/>
            </a:defPPr>
            <a:lvl1pPr>
              <a:defRPr b="1">
                <a:solidFill>
                  <a:schemeClr val="tx2"/>
                </a:solidFill>
                <a:latin typeface="Arial" panose="020B0604020202020204" pitchFamily="34" charset="0"/>
                <a:ea typeface="+mj-ea"/>
                <a:cs typeface="Arial" panose="020B0604020202020204" pitchFamily="34" charset="0"/>
              </a:defRPr>
            </a:lvl1pPr>
          </a:lstStyle>
          <a:p>
            <a:r>
              <a:rPr lang="fr-FR" noProof="0" dirty="0"/>
              <a:t>Surface </a:t>
            </a:r>
            <a:r>
              <a:rPr lang="fr-FR" noProof="0" dirty="0" err="1"/>
              <a:t>chemical</a:t>
            </a:r>
            <a:r>
              <a:rPr lang="fr-FR" noProof="0" dirty="0"/>
              <a:t> </a:t>
            </a:r>
            <a:r>
              <a:rPr lang="fr-FR" noProof="0" dirty="0" err="1"/>
              <a:t>analysis</a:t>
            </a:r>
            <a:r>
              <a:rPr lang="fr-FR" noProof="0" dirty="0"/>
              <a:t> – Scanning probe </a:t>
            </a:r>
            <a:r>
              <a:rPr lang="fr-FR" noProof="0" dirty="0" err="1"/>
              <a:t>microscopy</a:t>
            </a:r>
            <a:r>
              <a:rPr lang="fr-FR" noProof="0" dirty="0"/>
              <a:t> – </a:t>
            </a:r>
            <a:r>
              <a:rPr lang="fr-FR" noProof="0" dirty="0" err="1"/>
              <a:t>Determination</a:t>
            </a:r>
            <a:r>
              <a:rPr lang="fr-FR" noProof="0" dirty="0"/>
              <a:t> of </a:t>
            </a:r>
            <a:r>
              <a:rPr lang="fr-FR" noProof="0" dirty="0" err="1"/>
              <a:t>geometric</a:t>
            </a:r>
            <a:r>
              <a:rPr lang="fr-FR" noProof="0" dirty="0"/>
              <a:t> </a:t>
            </a:r>
            <a:r>
              <a:rPr lang="fr-FR" noProof="0" dirty="0" err="1"/>
              <a:t>quantities</a:t>
            </a:r>
            <a:r>
              <a:rPr lang="fr-FR" noProof="0" dirty="0"/>
              <a:t> </a:t>
            </a:r>
            <a:r>
              <a:rPr lang="fr-FR" noProof="0" dirty="0" err="1"/>
              <a:t>using</a:t>
            </a:r>
            <a:r>
              <a:rPr lang="fr-FR" noProof="0" dirty="0"/>
              <a:t> SPM : Calibration of </a:t>
            </a:r>
            <a:r>
              <a:rPr lang="fr-FR" noProof="0" dirty="0" err="1"/>
              <a:t>measuring</a:t>
            </a:r>
            <a:r>
              <a:rPr lang="fr-FR" noProof="0" dirty="0"/>
              <a:t> system</a:t>
            </a:r>
          </a:p>
          <a:p>
            <a:r>
              <a:rPr lang="fr-FR" b="0" noProof="0" dirty="0"/>
              <a:t>ISO 11952:2019:2019-05</a:t>
            </a:r>
          </a:p>
        </p:txBody>
      </p:sp>
      <p:pic>
        <p:nvPicPr>
          <p:cNvPr id="7"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2014" b="81741" l="1985" r="93588"/>
                    </a14:imgEffect>
                  </a14:imgLayer>
                </a14:imgProps>
              </a:ext>
              <a:ext uri="{28A0092B-C50C-407E-A947-70E740481C1C}">
                <a14:useLocalDpi xmlns:a14="http://schemas.microsoft.com/office/drawing/2010/main" val="0"/>
              </a:ext>
            </a:extLst>
          </a:blip>
          <a:srcRect l="1968" t="21007" r="5881" b="18025"/>
          <a:stretch/>
        </p:blipFill>
        <p:spPr bwMode="auto">
          <a:xfrm>
            <a:off x="6667730" y="454090"/>
            <a:ext cx="2511508" cy="148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07858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116</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8" name="ZoneTexte 7"/>
          <p:cNvSpPr txBox="1"/>
          <p:nvPr/>
        </p:nvSpPr>
        <p:spPr>
          <a:xfrm>
            <a:off x="174551" y="964878"/>
            <a:ext cx="8712968" cy="584775"/>
          </a:xfrm>
          <a:prstGeom prst="rect">
            <a:avLst/>
          </a:prstGeom>
          <a:noFill/>
        </p:spPr>
        <p:txBody>
          <a:bodyPr wrap="square" rtlCol="0">
            <a:spAutoFit/>
          </a:bodyPr>
          <a:lstStyle/>
          <a:p>
            <a:pPr marL="285750" indent="-285750">
              <a:buFontTx/>
              <a:buChar char="-"/>
            </a:pPr>
            <a:r>
              <a:rPr lang="fr-FR" sz="1600" noProof="0" dirty="0"/>
              <a:t>Description de différents types d’étalons:</a:t>
            </a:r>
          </a:p>
          <a:p>
            <a:pPr marL="1200150" lvl="2" indent="-285750">
              <a:buFont typeface="Wingdings" panose="05000000000000000000" pitchFamily="2" charset="2"/>
              <a:buChar char="§"/>
            </a:pPr>
            <a:r>
              <a:rPr lang="fr-FR" sz="1600" noProof="0" dirty="0"/>
              <a:t>Marche étalon – </a:t>
            </a:r>
            <a:r>
              <a:rPr lang="fr-FR" sz="1600" i="1" noProof="0" dirty="0" err="1"/>
              <a:t>step</a:t>
            </a:r>
            <a:r>
              <a:rPr lang="fr-FR" sz="1600" i="1" noProof="0" dirty="0"/>
              <a:t> </a:t>
            </a:r>
            <a:r>
              <a:rPr lang="fr-FR" sz="1600" i="1" noProof="0" dirty="0" err="1"/>
              <a:t>height</a:t>
            </a:r>
            <a:endParaRPr lang="fr-FR" sz="1600" i="1" noProof="0" dirty="0"/>
          </a:p>
        </p:txBody>
      </p:sp>
      <p:sp>
        <p:nvSpPr>
          <p:cNvPr id="9" name="ZoneTexte 8"/>
          <p:cNvSpPr txBox="1"/>
          <p:nvPr/>
        </p:nvSpPr>
        <p:spPr>
          <a:xfrm>
            <a:off x="167680" y="1537206"/>
            <a:ext cx="6032467" cy="2800767"/>
          </a:xfrm>
          <a:prstGeom prst="rect">
            <a:avLst/>
          </a:prstGeom>
          <a:noFill/>
        </p:spPr>
        <p:txBody>
          <a:bodyPr wrap="square" rtlCol="0">
            <a:spAutoFit/>
          </a:bodyPr>
          <a:lstStyle/>
          <a:p>
            <a:pPr marL="285750" indent="-285750">
              <a:buFontTx/>
              <a:buChar char="-"/>
            </a:pPr>
            <a:r>
              <a:rPr lang="fr-FR" sz="1600" noProof="0" dirty="0"/>
              <a:t>Note importante:</a:t>
            </a:r>
          </a:p>
          <a:p>
            <a:pPr marL="742950" lvl="1" indent="-285750">
              <a:buFontTx/>
              <a:buChar char="-"/>
            </a:pPr>
            <a:r>
              <a:rPr lang="fr-FR" sz="1600" noProof="0" dirty="0"/>
              <a:t>Quand l’étalonnage est effectué avec </a:t>
            </a:r>
            <a:r>
              <a:rPr lang="fr-FR" sz="1600" u="sng" noProof="0" dirty="0"/>
              <a:t>un seul étalon</a:t>
            </a:r>
            <a:r>
              <a:rPr lang="fr-FR" sz="1600" noProof="0" dirty="0"/>
              <a:t> de hauteur, les conclusions concernant </a:t>
            </a:r>
            <a:r>
              <a:rPr lang="fr-FR" sz="1600" u="sng" noProof="0" dirty="0"/>
              <a:t>la totalité de la gamme du scanner sont insuffisantes</a:t>
            </a:r>
            <a:r>
              <a:rPr lang="fr-FR" sz="1600" noProof="0" dirty="0"/>
              <a:t>. </a:t>
            </a:r>
          </a:p>
          <a:p>
            <a:pPr lvl="1"/>
            <a:r>
              <a:rPr lang="fr-FR" sz="1600" noProof="0" dirty="0"/>
              <a:t>		</a:t>
            </a:r>
          </a:p>
          <a:p>
            <a:pPr lvl="2"/>
            <a:r>
              <a:rPr lang="fr-FR" sz="1600" noProof="0" dirty="0"/>
              <a:t>Pour avoir plus d’informations sur la gamme entière: </a:t>
            </a:r>
          </a:p>
          <a:p>
            <a:pPr marL="1200150" lvl="2" indent="-285750">
              <a:buFont typeface="Arial" panose="020B0604020202020204" pitchFamily="34" charset="0"/>
              <a:buChar char="•"/>
            </a:pPr>
            <a:r>
              <a:rPr lang="fr-FR" sz="1600" noProof="0" dirty="0"/>
              <a:t>Utiliser plusieurs étalons avec plusieurs hauteurs</a:t>
            </a:r>
          </a:p>
          <a:p>
            <a:pPr marL="1200150" lvl="2" indent="-285750">
              <a:buFont typeface="Arial" panose="020B0604020202020204" pitchFamily="34" charset="0"/>
              <a:buChar char="•"/>
            </a:pPr>
            <a:r>
              <a:rPr lang="fr-FR" sz="1600" noProof="0" dirty="0"/>
              <a:t>Utiliser un seul étalon avec plusieurs hauteurs (étalons 3D par exemple)</a:t>
            </a:r>
          </a:p>
          <a:p>
            <a:pPr marL="1200150" lvl="2" indent="-285750">
              <a:buFont typeface="Arial" panose="020B0604020202020204" pitchFamily="34" charset="0"/>
              <a:buChar char="•"/>
            </a:pPr>
            <a:r>
              <a:rPr lang="fr-FR" sz="1600" noProof="0" dirty="0"/>
              <a:t>Travailler sur d’autres parties du scanner. </a:t>
            </a:r>
          </a:p>
          <a:p>
            <a:pPr marL="285750" lvl="1" indent="-285750">
              <a:buFontTx/>
              <a:buChar char="-"/>
            </a:pPr>
            <a:endParaRPr lang="fr-FR" sz="1600" noProof="0" dirty="0"/>
          </a:p>
        </p:txBody>
      </p:sp>
      <p:sp>
        <p:nvSpPr>
          <p:cNvPr id="10" name="ZoneTexte 9"/>
          <p:cNvSpPr txBox="1"/>
          <p:nvPr/>
        </p:nvSpPr>
        <p:spPr>
          <a:xfrm>
            <a:off x="-6846" y="0"/>
            <a:ext cx="9150846" cy="923330"/>
          </a:xfrm>
          <a:prstGeom prst="rect">
            <a:avLst/>
          </a:prstGeom>
          <a:noFill/>
        </p:spPr>
        <p:txBody>
          <a:bodyPr wrap="square" rtlCol="0">
            <a:spAutoFit/>
          </a:bodyPr>
          <a:lstStyle>
            <a:defPPr>
              <a:defRPr lang="fr-FR"/>
            </a:defPPr>
            <a:lvl1pPr>
              <a:defRPr b="1">
                <a:solidFill>
                  <a:schemeClr val="tx2"/>
                </a:solidFill>
                <a:latin typeface="Arial" panose="020B0604020202020204" pitchFamily="34" charset="0"/>
                <a:ea typeface="+mj-ea"/>
                <a:cs typeface="Arial" panose="020B0604020202020204" pitchFamily="34" charset="0"/>
              </a:defRPr>
            </a:lvl1pPr>
          </a:lstStyle>
          <a:p>
            <a:r>
              <a:rPr lang="fr-FR" noProof="0" dirty="0"/>
              <a:t>Surface </a:t>
            </a:r>
            <a:r>
              <a:rPr lang="fr-FR" noProof="0" dirty="0" err="1"/>
              <a:t>chemical</a:t>
            </a:r>
            <a:r>
              <a:rPr lang="fr-FR" noProof="0" dirty="0"/>
              <a:t> </a:t>
            </a:r>
            <a:r>
              <a:rPr lang="fr-FR" noProof="0" dirty="0" err="1"/>
              <a:t>analysis</a:t>
            </a:r>
            <a:r>
              <a:rPr lang="fr-FR" noProof="0" dirty="0"/>
              <a:t> – Scanning probe </a:t>
            </a:r>
            <a:r>
              <a:rPr lang="fr-FR" noProof="0" dirty="0" err="1"/>
              <a:t>microscopy</a:t>
            </a:r>
            <a:r>
              <a:rPr lang="fr-FR" noProof="0" dirty="0"/>
              <a:t> – </a:t>
            </a:r>
            <a:r>
              <a:rPr lang="fr-FR" noProof="0" dirty="0" err="1"/>
              <a:t>Determination</a:t>
            </a:r>
            <a:r>
              <a:rPr lang="fr-FR" noProof="0" dirty="0"/>
              <a:t> of </a:t>
            </a:r>
            <a:r>
              <a:rPr lang="fr-FR" noProof="0" dirty="0" err="1"/>
              <a:t>geometric</a:t>
            </a:r>
            <a:r>
              <a:rPr lang="fr-FR" noProof="0" dirty="0"/>
              <a:t> </a:t>
            </a:r>
            <a:r>
              <a:rPr lang="fr-FR" noProof="0" dirty="0" err="1"/>
              <a:t>quantities</a:t>
            </a:r>
            <a:r>
              <a:rPr lang="fr-FR" noProof="0" dirty="0"/>
              <a:t> </a:t>
            </a:r>
            <a:r>
              <a:rPr lang="fr-FR" noProof="0" dirty="0" err="1"/>
              <a:t>using</a:t>
            </a:r>
            <a:r>
              <a:rPr lang="fr-FR" noProof="0" dirty="0"/>
              <a:t> SPM : Calibration of </a:t>
            </a:r>
            <a:r>
              <a:rPr lang="fr-FR" noProof="0" dirty="0" err="1"/>
              <a:t>measuring</a:t>
            </a:r>
            <a:r>
              <a:rPr lang="fr-FR" noProof="0" dirty="0"/>
              <a:t> system</a:t>
            </a:r>
          </a:p>
          <a:p>
            <a:r>
              <a:rPr lang="fr-FR" b="0" noProof="0" dirty="0"/>
              <a:t>ISO 11952:2019:2019-05</a:t>
            </a:r>
          </a:p>
        </p:txBody>
      </p:sp>
      <p:pic>
        <p:nvPicPr>
          <p:cNvPr id="7"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2014" b="81741" l="1985" r="93588"/>
                    </a14:imgEffect>
                  </a14:imgLayer>
                </a14:imgProps>
              </a:ext>
              <a:ext uri="{28A0092B-C50C-407E-A947-70E740481C1C}">
                <a14:useLocalDpi xmlns:a14="http://schemas.microsoft.com/office/drawing/2010/main" val="0"/>
              </a:ext>
            </a:extLst>
          </a:blip>
          <a:srcRect l="1968" t="21007" r="5881" b="18025"/>
          <a:stretch/>
        </p:blipFill>
        <p:spPr bwMode="auto">
          <a:xfrm>
            <a:off x="6667730" y="454090"/>
            <a:ext cx="2511508" cy="148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44072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117</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8" name="ZoneTexte 7"/>
          <p:cNvSpPr txBox="1"/>
          <p:nvPr/>
        </p:nvSpPr>
        <p:spPr>
          <a:xfrm>
            <a:off x="174551" y="964878"/>
            <a:ext cx="8712968" cy="584775"/>
          </a:xfrm>
          <a:prstGeom prst="rect">
            <a:avLst/>
          </a:prstGeom>
          <a:noFill/>
        </p:spPr>
        <p:txBody>
          <a:bodyPr wrap="square" rtlCol="0">
            <a:spAutoFit/>
          </a:bodyPr>
          <a:lstStyle/>
          <a:p>
            <a:pPr marL="285750" indent="-285750">
              <a:buFontTx/>
              <a:buChar char="-"/>
            </a:pPr>
            <a:r>
              <a:rPr lang="fr-FR" sz="1600" noProof="0" dirty="0"/>
              <a:t>Description de différents types d’étalons:</a:t>
            </a:r>
          </a:p>
          <a:p>
            <a:pPr marL="1200150" lvl="2" indent="-285750">
              <a:buFont typeface="Wingdings" panose="05000000000000000000" pitchFamily="2" charset="2"/>
              <a:buChar char="§"/>
            </a:pPr>
            <a:r>
              <a:rPr lang="fr-FR" sz="1600" noProof="0" dirty="0"/>
              <a:t>Marche étalon – </a:t>
            </a:r>
            <a:r>
              <a:rPr lang="fr-FR" sz="1600" i="1" noProof="0" dirty="0" err="1"/>
              <a:t>step</a:t>
            </a:r>
            <a:r>
              <a:rPr lang="fr-FR" sz="1600" i="1" noProof="0" dirty="0"/>
              <a:t> </a:t>
            </a:r>
            <a:r>
              <a:rPr lang="fr-FR" sz="1600" i="1" noProof="0" dirty="0" err="1"/>
              <a:t>height</a:t>
            </a:r>
            <a:endParaRPr lang="fr-FR" sz="1600" i="1" noProof="0" dirty="0"/>
          </a:p>
        </p:txBody>
      </p:sp>
      <p:sp>
        <p:nvSpPr>
          <p:cNvPr id="10" name="ZoneTexte 9"/>
          <p:cNvSpPr txBox="1"/>
          <p:nvPr/>
        </p:nvSpPr>
        <p:spPr>
          <a:xfrm>
            <a:off x="162000" y="1549653"/>
            <a:ext cx="6032467" cy="1815882"/>
          </a:xfrm>
          <a:prstGeom prst="rect">
            <a:avLst/>
          </a:prstGeom>
          <a:noFill/>
        </p:spPr>
        <p:txBody>
          <a:bodyPr wrap="square" rtlCol="0">
            <a:spAutoFit/>
          </a:bodyPr>
          <a:lstStyle/>
          <a:p>
            <a:pPr marL="285750" indent="-285750">
              <a:buFontTx/>
              <a:buChar char="-"/>
            </a:pPr>
            <a:r>
              <a:rPr lang="fr-FR" sz="1600" noProof="0" dirty="0"/>
              <a:t>Détermination du coefficient d’étalonnage </a:t>
            </a:r>
            <a:r>
              <a:rPr lang="fr-FR" sz="1600" i="1" noProof="0" dirty="0"/>
              <a:t>Cz </a:t>
            </a:r>
            <a:r>
              <a:rPr lang="fr-FR" sz="1600" noProof="0" dirty="0"/>
              <a:t>à partir de la hauteur de marche </a:t>
            </a:r>
            <a:r>
              <a:rPr lang="fr-FR" sz="1600" i="1" noProof="0" dirty="0"/>
              <a:t>h</a:t>
            </a:r>
            <a:r>
              <a:rPr lang="fr-FR" sz="1600" noProof="0" dirty="0"/>
              <a:t>. Evaluation du mesurande </a:t>
            </a:r>
            <a:r>
              <a:rPr lang="fr-FR" sz="1600" i="1" noProof="0" dirty="0"/>
              <a:t>h</a:t>
            </a:r>
            <a:r>
              <a:rPr lang="fr-FR" sz="1600" noProof="0" dirty="0"/>
              <a:t>:</a:t>
            </a:r>
          </a:p>
          <a:p>
            <a:pPr marL="742950" lvl="1" indent="-285750">
              <a:buFont typeface="Wingdings" panose="05000000000000000000" pitchFamily="2" charset="2"/>
              <a:buChar char="Ø"/>
            </a:pPr>
            <a:r>
              <a:rPr lang="fr-FR" sz="1600" noProof="0" dirty="0"/>
              <a:t>Evaluation à partir des profils par analogie avec la norme ISO 5436-1 </a:t>
            </a:r>
          </a:p>
          <a:p>
            <a:pPr marL="742950" lvl="1" indent="-285750">
              <a:buFont typeface="Wingdings" panose="05000000000000000000" pitchFamily="2" charset="2"/>
              <a:buChar char="Ø"/>
            </a:pPr>
            <a:r>
              <a:rPr lang="fr-FR" sz="1600" noProof="0" dirty="0"/>
              <a:t>Solution alternative approchant la 5436-1: Evaluation des hauteurs des plans (zones A, B, C)</a:t>
            </a:r>
          </a:p>
          <a:p>
            <a:pPr marL="742950" lvl="1" indent="-285750">
              <a:buFont typeface="Wingdings" panose="05000000000000000000" pitchFamily="2" charset="2"/>
              <a:buChar char="Ø"/>
            </a:pPr>
            <a:r>
              <a:rPr lang="fr-FR" sz="1600" noProof="0" dirty="0"/>
              <a:t>Méthode de l’histogramme</a:t>
            </a:r>
          </a:p>
        </p:txBody>
      </p:sp>
      <p:sp>
        <p:nvSpPr>
          <p:cNvPr id="9" name="ZoneTexte 8"/>
          <p:cNvSpPr txBox="1"/>
          <p:nvPr/>
        </p:nvSpPr>
        <p:spPr>
          <a:xfrm>
            <a:off x="-6846" y="0"/>
            <a:ext cx="9150846" cy="923330"/>
          </a:xfrm>
          <a:prstGeom prst="rect">
            <a:avLst/>
          </a:prstGeom>
          <a:noFill/>
        </p:spPr>
        <p:txBody>
          <a:bodyPr wrap="square" rtlCol="0">
            <a:spAutoFit/>
          </a:bodyPr>
          <a:lstStyle>
            <a:defPPr>
              <a:defRPr lang="fr-FR"/>
            </a:defPPr>
            <a:lvl1pPr>
              <a:defRPr b="1">
                <a:solidFill>
                  <a:schemeClr val="tx2"/>
                </a:solidFill>
                <a:latin typeface="Arial" panose="020B0604020202020204" pitchFamily="34" charset="0"/>
                <a:ea typeface="+mj-ea"/>
                <a:cs typeface="Arial" panose="020B0604020202020204" pitchFamily="34" charset="0"/>
              </a:defRPr>
            </a:lvl1pPr>
          </a:lstStyle>
          <a:p>
            <a:r>
              <a:rPr lang="fr-FR" noProof="0" dirty="0"/>
              <a:t>Surface </a:t>
            </a:r>
            <a:r>
              <a:rPr lang="fr-FR" noProof="0" dirty="0" err="1"/>
              <a:t>chemical</a:t>
            </a:r>
            <a:r>
              <a:rPr lang="fr-FR" noProof="0" dirty="0"/>
              <a:t> </a:t>
            </a:r>
            <a:r>
              <a:rPr lang="fr-FR" noProof="0" dirty="0" err="1"/>
              <a:t>analysis</a:t>
            </a:r>
            <a:r>
              <a:rPr lang="fr-FR" noProof="0" dirty="0"/>
              <a:t> – Scanning probe </a:t>
            </a:r>
            <a:r>
              <a:rPr lang="fr-FR" noProof="0" dirty="0" err="1"/>
              <a:t>microscopy</a:t>
            </a:r>
            <a:r>
              <a:rPr lang="fr-FR" noProof="0" dirty="0"/>
              <a:t> – </a:t>
            </a:r>
            <a:r>
              <a:rPr lang="fr-FR" noProof="0" dirty="0" err="1"/>
              <a:t>Determination</a:t>
            </a:r>
            <a:r>
              <a:rPr lang="fr-FR" noProof="0" dirty="0"/>
              <a:t> of </a:t>
            </a:r>
            <a:r>
              <a:rPr lang="fr-FR" noProof="0" dirty="0" err="1"/>
              <a:t>geometric</a:t>
            </a:r>
            <a:r>
              <a:rPr lang="fr-FR" noProof="0" dirty="0"/>
              <a:t> </a:t>
            </a:r>
            <a:r>
              <a:rPr lang="fr-FR" noProof="0" dirty="0" err="1"/>
              <a:t>quantities</a:t>
            </a:r>
            <a:r>
              <a:rPr lang="fr-FR" noProof="0" dirty="0"/>
              <a:t> </a:t>
            </a:r>
            <a:r>
              <a:rPr lang="fr-FR" noProof="0" dirty="0" err="1"/>
              <a:t>using</a:t>
            </a:r>
            <a:r>
              <a:rPr lang="fr-FR" noProof="0" dirty="0"/>
              <a:t> SPM : Calibration of </a:t>
            </a:r>
            <a:r>
              <a:rPr lang="fr-FR" noProof="0" dirty="0" err="1"/>
              <a:t>measuring</a:t>
            </a:r>
            <a:r>
              <a:rPr lang="fr-FR" noProof="0" dirty="0"/>
              <a:t> system</a:t>
            </a:r>
          </a:p>
          <a:p>
            <a:r>
              <a:rPr lang="fr-FR" b="0" noProof="0" dirty="0"/>
              <a:t>ISO 11952:2019:2019-05</a:t>
            </a:r>
          </a:p>
        </p:txBody>
      </p:sp>
      <p:pic>
        <p:nvPicPr>
          <p:cNvPr id="12"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2014" b="81741" l="1985" r="93588"/>
                    </a14:imgEffect>
                  </a14:imgLayer>
                </a14:imgProps>
              </a:ext>
              <a:ext uri="{28A0092B-C50C-407E-A947-70E740481C1C}">
                <a14:useLocalDpi xmlns:a14="http://schemas.microsoft.com/office/drawing/2010/main" val="0"/>
              </a:ext>
            </a:extLst>
          </a:blip>
          <a:srcRect l="1968" t="21007" r="5881" b="18025"/>
          <a:stretch/>
        </p:blipFill>
        <p:spPr bwMode="auto">
          <a:xfrm>
            <a:off x="6667730" y="454090"/>
            <a:ext cx="2511508" cy="148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580112" y="3673311"/>
            <a:ext cx="2304256" cy="72008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noProof="0" dirty="0"/>
              <a:t>Détaillé </a:t>
            </a:r>
            <a:r>
              <a:rPr lang="fr-FR" noProof="0" dirty="0" err="1"/>
              <a:t>enTP</a:t>
            </a:r>
            <a:endParaRPr lang="fr-FR" noProof="0" dirty="0"/>
          </a:p>
        </p:txBody>
      </p:sp>
    </p:spTree>
    <p:extLst>
      <p:ext uri="{BB962C8B-B14F-4D97-AF65-F5344CB8AC3E}">
        <p14:creationId xmlns:p14="http://schemas.microsoft.com/office/powerpoint/2010/main" val="31476835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118</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8" name="ZoneTexte 7"/>
          <p:cNvSpPr txBox="1"/>
          <p:nvPr/>
        </p:nvSpPr>
        <p:spPr>
          <a:xfrm>
            <a:off x="174551" y="964878"/>
            <a:ext cx="8712968" cy="584775"/>
          </a:xfrm>
          <a:prstGeom prst="rect">
            <a:avLst/>
          </a:prstGeom>
          <a:noFill/>
        </p:spPr>
        <p:txBody>
          <a:bodyPr wrap="square" rtlCol="0">
            <a:spAutoFit/>
          </a:bodyPr>
          <a:lstStyle/>
          <a:p>
            <a:pPr marL="285750" indent="-285750">
              <a:buFontTx/>
              <a:buChar char="-"/>
            </a:pPr>
            <a:r>
              <a:rPr lang="fr-FR" sz="1600" noProof="0" dirty="0"/>
              <a:t>Description de différents types d’étalons:</a:t>
            </a:r>
          </a:p>
          <a:p>
            <a:pPr marL="1200150" lvl="2" indent="-285750">
              <a:buFont typeface="Wingdings" panose="05000000000000000000" pitchFamily="2" charset="2"/>
              <a:buChar char="§"/>
            </a:pPr>
            <a:r>
              <a:rPr lang="fr-FR" sz="1600" noProof="0" dirty="0"/>
              <a:t>Etalon 3D – </a:t>
            </a:r>
            <a:r>
              <a:rPr lang="fr-FR" sz="1600" i="1" noProof="0" dirty="0"/>
              <a:t>3D standard</a:t>
            </a:r>
          </a:p>
        </p:txBody>
      </p:sp>
      <p:sp>
        <p:nvSpPr>
          <p:cNvPr id="6" name="ZoneTexte 5"/>
          <p:cNvSpPr txBox="1"/>
          <p:nvPr/>
        </p:nvSpPr>
        <p:spPr>
          <a:xfrm>
            <a:off x="-6846" y="0"/>
            <a:ext cx="9150846" cy="923330"/>
          </a:xfrm>
          <a:prstGeom prst="rect">
            <a:avLst/>
          </a:prstGeom>
          <a:noFill/>
        </p:spPr>
        <p:txBody>
          <a:bodyPr wrap="square" rtlCol="0">
            <a:spAutoFit/>
          </a:bodyPr>
          <a:lstStyle>
            <a:defPPr>
              <a:defRPr lang="fr-FR"/>
            </a:defPPr>
            <a:lvl1pPr>
              <a:defRPr b="1">
                <a:solidFill>
                  <a:schemeClr val="tx2"/>
                </a:solidFill>
                <a:latin typeface="Arial" panose="020B0604020202020204" pitchFamily="34" charset="0"/>
                <a:ea typeface="+mj-ea"/>
                <a:cs typeface="Arial" panose="020B0604020202020204" pitchFamily="34" charset="0"/>
              </a:defRPr>
            </a:lvl1pPr>
          </a:lstStyle>
          <a:p>
            <a:r>
              <a:rPr lang="fr-FR" noProof="0" dirty="0"/>
              <a:t>Surface </a:t>
            </a:r>
            <a:r>
              <a:rPr lang="fr-FR" noProof="0" dirty="0" err="1"/>
              <a:t>chemical</a:t>
            </a:r>
            <a:r>
              <a:rPr lang="fr-FR" noProof="0" dirty="0"/>
              <a:t> </a:t>
            </a:r>
            <a:r>
              <a:rPr lang="fr-FR" noProof="0" dirty="0" err="1"/>
              <a:t>analysis</a:t>
            </a:r>
            <a:r>
              <a:rPr lang="fr-FR" noProof="0" dirty="0"/>
              <a:t> – Scanning probe </a:t>
            </a:r>
            <a:r>
              <a:rPr lang="fr-FR" noProof="0" dirty="0" err="1"/>
              <a:t>microscopy</a:t>
            </a:r>
            <a:r>
              <a:rPr lang="fr-FR" noProof="0" dirty="0"/>
              <a:t> – </a:t>
            </a:r>
            <a:r>
              <a:rPr lang="fr-FR" noProof="0" dirty="0" err="1"/>
              <a:t>Determination</a:t>
            </a:r>
            <a:r>
              <a:rPr lang="fr-FR" noProof="0" dirty="0"/>
              <a:t> of </a:t>
            </a:r>
            <a:r>
              <a:rPr lang="fr-FR" noProof="0" dirty="0" err="1"/>
              <a:t>geometric</a:t>
            </a:r>
            <a:r>
              <a:rPr lang="fr-FR" noProof="0" dirty="0"/>
              <a:t> </a:t>
            </a:r>
            <a:r>
              <a:rPr lang="fr-FR" noProof="0" dirty="0" err="1"/>
              <a:t>quantities</a:t>
            </a:r>
            <a:r>
              <a:rPr lang="fr-FR" noProof="0" dirty="0"/>
              <a:t> </a:t>
            </a:r>
            <a:r>
              <a:rPr lang="fr-FR" noProof="0" dirty="0" err="1"/>
              <a:t>using</a:t>
            </a:r>
            <a:r>
              <a:rPr lang="fr-FR" noProof="0" dirty="0"/>
              <a:t> SPM : Calibration of </a:t>
            </a:r>
            <a:r>
              <a:rPr lang="fr-FR" noProof="0" dirty="0" err="1"/>
              <a:t>measuring</a:t>
            </a:r>
            <a:r>
              <a:rPr lang="fr-FR" noProof="0" dirty="0"/>
              <a:t> system</a:t>
            </a:r>
          </a:p>
          <a:p>
            <a:r>
              <a:rPr lang="fr-FR" b="0" noProof="0" dirty="0"/>
              <a:t>ISO 11952:2019:2019-05</a:t>
            </a:r>
          </a:p>
        </p:txBody>
      </p:sp>
      <p:grpSp>
        <p:nvGrpSpPr>
          <p:cNvPr id="7" name="Groupe 6"/>
          <p:cNvGrpSpPr/>
          <p:nvPr/>
        </p:nvGrpSpPr>
        <p:grpSpPr>
          <a:xfrm>
            <a:off x="3347864" y="1923678"/>
            <a:ext cx="1872208" cy="1927866"/>
            <a:chOff x="7092280" y="1371186"/>
            <a:chExt cx="1872208" cy="1927866"/>
          </a:xfrm>
        </p:grpSpPr>
        <p:pic>
          <p:nvPicPr>
            <p:cNvPr id="9"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r="56501" b="52457"/>
            <a:stretch/>
          </p:blipFill>
          <p:spPr bwMode="auto">
            <a:xfrm>
              <a:off x="7092280" y="1371186"/>
              <a:ext cx="1872208" cy="175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7154587" y="3114386"/>
              <a:ext cx="1747594" cy="184666"/>
            </a:xfrm>
            <a:prstGeom prst="rect">
              <a:avLst/>
            </a:prstGeom>
          </p:spPr>
          <p:txBody>
            <a:bodyPr wrap="none">
              <a:spAutoFit/>
            </a:bodyPr>
            <a:lstStyle/>
            <a:p>
              <a:r>
                <a:rPr lang="fr-FR" sz="600" noProof="0" dirty="0"/>
                <a:t>Ritter et al., 2007 </a:t>
              </a:r>
              <a:r>
                <a:rPr lang="fr-FR" sz="600" noProof="0" dirty="0" err="1"/>
                <a:t>Meas</a:t>
              </a:r>
              <a:r>
                <a:rPr lang="fr-FR" sz="600" noProof="0" dirty="0"/>
                <a:t>. </a:t>
              </a:r>
              <a:r>
                <a:rPr lang="fr-FR" sz="600" noProof="0" dirty="0" err="1"/>
                <a:t>Sci</a:t>
              </a:r>
              <a:r>
                <a:rPr lang="fr-FR" sz="600" noProof="0" dirty="0"/>
                <a:t>. </a:t>
              </a:r>
              <a:r>
                <a:rPr lang="fr-FR" sz="600" noProof="0" dirty="0" err="1"/>
                <a:t>Technol</a:t>
              </a:r>
              <a:r>
                <a:rPr lang="fr-FR" sz="600" noProof="0" dirty="0"/>
                <a:t>. 18 404</a:t>
              </a:r>
            </a:p>
          </p:txBody>
        </p:sp>
      </p:grpSp>
    </p:spTree>
    <p:extLst>
      <p:ext uri="{BB962C8B-B14F-4D97-AF65-F5344CB8AC3E}">
        <p14:creationId xmlns:p14="http://schemas.microsoft.com/office/powerpoint/2010/main" val="1678835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12</a:t>
            </a:fld>
            <a:endParaRPr lang="fr-FR" noProof="0"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Concept d’incertitude de mesure</a:t>
            </a:r>
          </a:p>
        </p:txBody>
      </p:sp>
      <p:sp>
        <p:nvSpPr>
          <p:cNvPr id="7" name="Rectangle 6"/>
          <p:cNvSpPr/>
          <p:nvPr/>
        </p:nvSpPr>
        <p:spPr>
          <a:xfrm>
            <a:off x="371065" y="1662068"/>
            <a:ext cx="8208913" cy="523220"/>
          </a:xfrm>
          <a:prstGeom prst="rect">
            <a:avLst/>
          </a:prstGeom>
          <a:noFill/>
        </p:spPr>
        <p:txBody>
          <a:bodyPr wrap="square">
            <a:spAutoFit/>
          </a:bodyPr>
          <a:lstStyle/>
          <a:p>
            <a:pPr algn="just"/>
            <a:r>
              <a:rPr lang="fr-FR" sz="1400" dirty="0">
                <a:latin typeface="Arial Narrow" panose="020B0606020202030204" pitchFamily="34" charset="0"/>
              </a:rPr>
              <a:t>I</a:t>
            </a:r>
            <a:r>
              <a:rPr lang="fr-FR" sz="1400" noProof="0" dirty="0" err="1">
                <a:latin typeface="Arial Narrow" panose="020B0606020202030204" pitchFamily="34" charset="0"/>
              </a:rPr>
              <a:t>ncertitude</a:t>
            </a:r>
            <a:r>
              <a:rPr lang="fr-FR" sz="1400" noProof="0" dirty="0">
                <a:latin typeface="Arial Narrow" panose="020B0606020202030204" pitchFamily="34" charset="0"/>
              </a:rPr>
              <a:t> = doute sur la validité du résultat d'un mesurage. </a:t>
            </a:r>
          </a:p>
          <a:p>
            <a:pPr algn="just"/>
            <a:r>
              <a:rPr lang="fr-FR" sz="1400" dirty="0">
                <a:latin typeface="Arial Narrow" panose="020B0606020202030204" pitchFamily="34" charset="0"/>
              </a:rPr>
              <a:t>=&gt; I</a:t>
            </a:r>
            <a:r>
              <a:rPr lang="fr-FR" sz="1400" noProof="0" dirty="0" err="1">
                <a:latin typeface="Arial Narrow" panose="020B0606020202030204" pitchFamily="34" charset="0"/>
              </a:rPr>
              <a:t>mpossibilité</a:t>
            </a:r>
            <a:r>
              <a:rPr lang="fr-FR" sz="1400" noProof="0" dirty="0">
                <a:latin typeface="Arial Narrow" panose="020B0606020202030204" pitchFamily="34" charset="0"/>
              </a:rPr>
              <a:t> de connaître exactement la valeur du mesurande. </a:t>
            </a:r>
          </a:p>
        </p:txBody>
      </p:sp>
      <p:pic>
        <p:nvPicPr>
          <p:cNvPr id="8" name="Picture 2" descr="Reviews of the Best Digital Multimeters 2019-2020 - Nerd Tech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9928" y="2715766"/>
            <a:ext cx="2740412" cy="13681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323451" y="2643758"/>
            <a:ext cx="5280998" cy="1384995"/>
          </a:xfrm>
          <a:prstGeom prst="rect">
            <a:avLst/>
          </a:prstGeom>
          <a:noFill/>
        </p:spPr>
        <p:txBody>
          <a:bodyPr wrap="square">
            <a:spAutoFit/>
          </a:bodyPr>
          <a:lstStyle/>
          <a:p>
            <a:pPr algn="just"/>
            <a:r>
              <a:rPr lang="fr-FR" sz="1400" u="sng" noProof="0" dirty="0">
                <a:latin typeface="Arial Narrow" panose="020B0606020202030204" pitchFamily="34" charset="0"/>
              </a:rPr>
              <a:t>Exemple du multimètre </a:t>
            </a:r>
            <a:r>
              <a:rPr lang="fr-FR" sz="1400" noProof="0" dirty="0">
                <a:latin typeface="Arial Narrow" panose="020B0606020202030204" pitchFamily="34" charset="0"/>
              </a:rPr>
              <a:t>: </a:t>
            </a:r>
          </a:p>
          <a:p>
            <a:pPr algn="just"/>
            <a:endParaRPr lang="fr-FR" sz="1400" noProof="0" dirty="0">
              <a:latin typeface="Arial Narrow" panose="020B0606020202030204" pitchFamily="34" charset="0"/>
            </a:endParaRPr>
          </a:p>
          <a:p>
            <a:pPr algn="just"/>
            <a:r>
              <a:rPr lang="fr-FR" sz="1400" noProof="0" dirty="0">
                <a:latin typeface="Arial Narrow" panose="020B0606020202030204" pitchFamily="34" charset="0"/>
              </a:rPr>
              <a:t>La mesure n’est pas parfaite, il existe une incertitude de mesure car l’affichage fluctue pendant la mesure (erreur aléatoire) ou bien parce que le multimètre introduit un biais dans la mesure (erreur systématique).</a:t>
            </a:r>
          </a:p>
          <a:p>
            <a:pPr algn="just"/>
            <a:endParaRPr lang="fr-FR" sz="1400" noProof="0" dirty="0">
              <a:latin typeface="Arial Narrow" panose="020B0606020202030204" pitchFamily="34" charset="0"/>
            </a:endParaRPr>
          </a:p>
        </p:txBody>
      </p:sp>
      <p:sp>
        <p:nvSpPr>
          <p:cNvPr id="11" name="Rectangle 10"/>
          <p:cNvSpPr/>
          <p:nvPr/>
        </p:nvSpPr>
        <p:spPr>
          <a:xfrm>
            <a:off x="371064" y="517491"/>
            <a:ext cx="8208913" cy="738664"/>
          </a:xfrm>
          <a:prstGeom prst="rect">
            <a:avLst/>
          </a:prstGeom>
          <a:noFill/>
        </p:spPr>
        <p:txBody>
          <a:bodyPr wrap="square">
            <a:spAutoFit/>
          </a:bodyPr>
          <a:lstStyle/>
          <a:p>
            <a:pPr algn="just"/>
            <a:r>
              <a:rPr lang="fr-FR" sz="1400" noProof="0" dirty="0">
                <a:latin typeface="Arial Narrow" panose="020B0606020202030204" pitchFamily="34" charset="0"/>
              </a:rPr>
              <a:t>Définition du GUM : </a:t>
            </a:r>
          </a:p>
          <a:p>
            <a:pPr algn="just"/>
            <a:r>
              <a:rPr lang="fr-FR" sz="1400" u="sng" noProof="0" dirty="0">
                <a:latin typeface="Arial Narrow" panose="020B0606020202030204" pitchFamily="34" charset="0"/>
              </a:rPr>
              <a:t>Incertitude de mesure </a:t>
            </a:r>
            <a:r>
              <a:rPr lang="fr-FR" sz="1400" noProof="0" dirty="0">
                <a:latin typeface="Arial Narrow" panose="020B0606020202030204" pitchFamily="34" charset="0"/>
              </a:rPr>
              <a:t>: paramètre, associé au résultat d'un mesurage, qui caractérise la dispersion des valeurs qui pourraient raisonnablement être attribuées au mesurande</a:t>
            </a:r>
          </a:p>
        </p:txBody>
      </p:sp>
      <p:sp>
        <p:nvSpPr>
          <p:cNvPr id="2" name="Espace réservé de la date 4">
            <a:extLst>
              <a:ext uri="{FF2B5EF4-FFF2-40B4-BE49-F238E27FC236}">
                <a16:creationId xmlns:a16="http://schemas.microsoft.com/office/drawing/2014/main" id="{9A51813A-3FF1-CB32-EB4E-88EC9AC0C534}"/>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28360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13</a:t>
            </a:fld>
            <a:endParaRPr lang="fr-FR" noProof="0"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Notion de répétabilité et de reproductibilité de mesure</a:t>
            </a:r>
          </a:p>
        </p:txBody>
      </p:sp>
      <p:sp>
        <p:nvSpPr>
          <p:cNvPr id="7" name="Rectangle 6"/>
          <p:cNvSpPr/>
          <p:nvPr/>
        </p:nvSpPr>
        <p:spPr>
          <a:xfrm>
            <a:off x="107504" y="627534"/>
            <a:ext cx="5400600" cy="523220"/>
          </a:xfrm>
          <a:prstGeom prst="rect">
            <a:avLst/>
          </a:prstGeom>
        </p:spPr>
        <p:txBody>
          <a:bodyPr wrap="square">
            <a:spAutoFit/>
          </a:bodyPr>
          <a:lstStyle/>
          <a:p>
            <a:pPr algn="just"/>
            <a:r>
              <a:rPr lang="fr-FR" sz="1400" u="sng" noProof="0" dirty="0">
                <a:latin typeface="Arial Narrow" panose="020B0606020202030204" pitchFamily="34" charset="0"/>
              </a:rPr>
              <a:t>Répétabilité de mesure </a:t>
            </a:r>
            <a:r>
              <a:rPr lang="fr-FR" sz="1400" noProof="0" dirty="0">
                <a:latin typeface="Arial Narrow" panose="020B0606020202030204" pitchFamily="34" charset="0"/>
              </a:rPr>
              <a:t>: fidélité de mesure selon un ensemble de conditions de répétabilité.</a:t>
            </a:r>
          </a:p>
        </p:txBody>
      </p:sp>
      <p:sp>
        <p:nvSpPr>
          <p:cNvPr id="8" name="Rectangle 7"/>
          <p:cNvSpPr/>
          <p:nvPr/>
        </p:nvSpPr>
        <p:spPr>
          <a:xfrm>
            <a:off x="107504" y="1113006"/>
            <a:ext cx="5400600" cy="1169551"/>
          </a:xfrm>
          <a:prstGeom prst="rect">
            <a:avLst/>
          </a:prstGeom>
        </p:spPr>
        <p:txBody>
          <a:bodyPr wrap="square">
            <a:spAutoFit/>
          </a:bodyPr>
          <a:lstStyle/>
          <a:p>
            <a:pPr algn="just"/>
            <a:r>
              <a:rPr lang="fr-FR" sz="1400" u="sng" noProof="0" dirty="0">
                <a:latin typeface="Arial Narrow" panose="020B0606020202030204" pitchFamily="34" charset="0"/>
              </a:rPr>
              <a:t>Condition de répétabilité </a:t>
            </a:r>
            <a:r>
              <a:rPr lang="fr-FR" sz="1400" noProof="0" dirty="0">
                <a:latin typeface="Arial Narrow" panose="020B0606020202030204" pitchFamily="34" charset="0"/>
              </a:rPr>
              <a:t>: condition de mesurage dans un ensemble de conditions qui comprennent la même procédure de mesure, les mêmes opérateurs, le même système de mesure, les mêmes conditions de fonctionnement et le même lieu, ainsi que des mesurages répétés sur le même objet ou des objets similaires pendant une courte période de temps.</a:t>
            </a:r>
          </a:p>
        </p:txBody>
      </p:sp>
      <p:sp>
        <p:nvSpPr>
          <p:cNvPr id="9" name="Rectangle 8"/>
          <p:cNvSpPr/>
          <p:nvPr/>
        </p:nvSpPr>
        <p:spPr>
          <a:xfrm>
            <a:off x="107504" y="2856087"/>
            <a:ext cx="5400600" cy="475655"/>
          </a:xfrm>
          <a:prstGeom prst="rect">
            <a:avLst/>
          </a:prstGeom>
        </p:spPr>
        <p:txBody>
          <a:bodyPr wrap="square">
            <a:spAutoFit/>
          </a:bodyPr>
          <a:lstStyle/>
          <a:p>
            <a:pPr algn="just"/>
            <a:r>
              <a:rPr lang="fr-FR" sz="1400" u="sng" noProof="0" dirty="0">
                <a:latin typeface="Arial Narrow" panose="020B0606020202030204" pitchFamily="34" charset="0"/>
              </a:rPr>
              <a:t>Reproductibilité de mesure </a:t>
            </a:r>
            <a:r>
              <a:rPr lang="fr-FR" sz="1400" noProof="0" dirty="0">
                <a:latin typeface="Arial Narrow" panose="020B0606020202030204" pitchFamily="34" charset="0"/>
              </a:rPr>
              <a:t>: fidélité de mesure selon un ensemble de conditions de reproductibilité.</a:t>
            </a:r>
          </a:p>
        </p:txBody>
      </p:sp>
      <p:sp>
        <p:nvSpPr>
          <p:cNvPr id="10" name="Rectangle 9"/>
          <p:cNvSpPr/>
          <p:nvPr/>
        </p:nvSpPr>
        <p:spPr>
          <a:xfrm>
            <a:off x="107504" y="3360564"/>
            <a:ext cx="5400600" cy="867370"/>
          </a:xfrm>
          <a:prstGeom prst="rect">
            <a:avLst/>
          </a:prstGeom>
        </p:spPr>
        <p:txBody>
          <a:bodyPr wrap="square">
            <a:spAutoFit/>
          </a:bodyPr>
          <a:lstStyle/>
          <a:p>
            <a:pPr algn="just"/>
            <a:r>
              <a:rPr lang="fr-FR" sz="1400" u="sng" noProof="0" dirty="0">
                <a:latin typeface="Arial Narrow" panose="020B0606020202030204" pitchFamily="34" charset="0"/>
              </a:rPr>
              <a:t>Condition de reproductibilité </a:t>
            </a:r>
            <a:r>
              <a:rPr lang="fr-FR" sz="1400" noProof="0" dirty="0">
                <a:latin typeface="Arial Narrow" panose="020B0606020202030204" pitchFamily="34" charset="0"/>
              </a:rPr>
              <a:t>: condition de mesurage dans un ensemble de conditions qui comprennent des lieux, des opérateurs et des systèmes de mesure différents, ainsi que des mesurages répétés sur le même objet ou des objets similaires.</a:t>
            </a:r>
          </a:p>
        </p:txBody>
      </p:sp>
      <p:sp>
        <p:nvSpPr>
          <p:cNvPr id="11" name="Accolade fermante 10"/>
          <p:cNvSpPr/>
          <p:nvPr/>
        </p:nvSpPr>
        <p:spPr>
          <a:xfrm>
            <a:off x="5508104" y="628695"/>
            <a:ext cx="257069" cy="1653862"/>
          </a:xfrm>
          <a:prstGeom prst="rightBrac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noProof="0" dirty="0"/>
          </a:p>
        </p:txBody>
      </p:sp>
      <p:sp>
        <p:nvSpPr>
          <p:cNvPr id="12" name="Accolade fermante 11"/>
          <p:cNvSpPr/>
          <p:nvPr/>
        </p:nvSpPr>
        <p:spPr>
          <a:xfrm>
            <a:off x="5508104" y="2824853"/>
            <a:ext cx="257069" cy="1512168"/>
          </a:xfrm>
          <a:prstGeom prst="rightBrac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noProof="0" dirty="0"/>
          </a:p>
        </p:txBody>
      </p:sp>
      <p:sp>
        <p:nvSpPr>
          <p:cNvPr id="13" name="Rectangle 12"/>
          <p:cNvSpPr/>
          <p:nvPr/>
        </p:nvSpPr>
        <p:spPr>
          <a:xfrm>
            <a:off x="6012160" y="2643758"/>
            <a:ext cx="2950056" cy="1600438"/>
          </a:xfrm>
          <a:prstGeom prst="rect">
            <a:avLst/>
          </a:prstGeom>
        </p:spPr>
        <p:txBody>
          <a:bodyPr wrap="square">
            <a:spAutoFit/>
          </a:bodyPr>
          <a:lstStyle/>
          <a:p>
            <a:pPr algn="just"/>
            <a:r>
              <a:rPr lang="fr-FR" sz="1400" b="1" noProof="0" dirty="0">
                <a:latin typeface="Arial Narrow" panose="020B0606020202030204" pitchFamily="34" charset="0"/>
              </a:rPr>
              <a:t>Variation</a:t>
            </a:r>
            <a:r>
              <a:rPr lang="fr-FR" sz="1400" noProof="0" dirty="0">
                <a:latin typeface="Arial Narrow" panose="020B0606020202030204" pitchFamily="34" charset="0"/>
              </a:rPr>
              <a:t> certaines des conditions (un opérateur différent, un instrument différent, …). La notion de temps intervient également. </a:t>
            </a:r>
            <a:r>
              <a:rPr lang="fr-FR" sz="1400" dirty="0">
                <a:latin typeface="Arial Narrow" panose="020B0606020202030204" pitchFamily="34" charset="0"/>
              </a:rPr>
              <a:t>D</a:t>
            </a:r>
            <a:r>
              <a:rPr lang="fr-FR" sz="1400" noProof="0" dirty="0">
                <a:latin typeface="Arial Narrow" panose="020B0606020202030204" pitchFamily="34" charset="0"/>
              </a:rPr>
              <a:t>es </a:t>
            </a:r>
            <a:r>
              <a:rPr lang="fr-FR" sz="1400" b="1" noProof="0" dirty="0">
                <a:latin typeface="Arial Narrow" panose="020B0606020202030204" pitchFamily="34" charset="0"/>
              </a:rPr>
              <a:t>laps de temps long </a:t>
            </a:r>
            <a:r>
              <a:rPr lang="fr-FR" sz="1400" noProof="0" dirty="0">
                <a:latin typeface="Arial Narrow" panose="020B0606020202030204" pitchFamily="34" charset="0"/>
              </a:rPr>
              <a:t>peuvent séparer deux mesures, par exemple entre deux réétalonnage de l’instrument.</a:t>
            </a:r>
          </a:p>
        </p:txBody>
      </p:sp>
      <p:sp>
        <p:nvSpPr>
          <p:cNvPr id="14" name="Rectangle 13"/>
          <p:cNvSpPr/>
          <p:nvPr/>
        </p:nvSpPr>
        <p:spPr>
          <a:xfrm>
            <a:off x="6012160" y="978572"/>
            <a:ext cx="3024336" cy="523220"/>
          </a:xfrm>
          <a:prstGeom prst="rect">
            <a:avLst/>
          </a:prstGeom>
        </p:spPr>
        <p:txBody>
          <a:bodyPr wrap="square">
            <a:spAutoFit/>
          </a:bodyPr>
          <a:lstStyle/>
          <a:p>
            <a:pPr algn="just"/>
            <a:r>
              <a:rPr lang="fr-FR" sz="1400" noProof="0" dirty="0">
                <a:latin typeface="Arial Narrow" panose="020B0606020202030204" pitchFamily="34" charset="0"/>
              </a:rPr>
              <a:t>Conditions expérimentales les plus </a:t>
            </a:r>
            <a:r>
              <a:rPr lang="fr-FR" sz="1400" b="1" noProof="0" dirty="0">
                <a:latin typeface="Arial Narrow" panose="020B0606020202030204" pitchFamily="34" charset="0"/>
              </a:rPr>
              <a:t>fixes</a:t>
            </a:r>
            <a:r>
              <a:rPr lang="fr-FR" sz="1400" noProof="0" dirty="0">
                <a:latin typeface="Arial Narrow" panose="020B0606020202030204" pitchFamily="34" charset="0"/>
              </a:rPr>
              <a:t> possibles et sur des </a:t>
            </a:r>
            <a:r>
              <a:rPr lang="fr-FR" sz="1400" b="1" noProof="0" dirty="0">
                <a:latin typeface="Arial Narrow" panose="020B0606020202030204" pitchFamily="34" charset="0"/>
              </a:rPr>
              <a:t>courts laps de temps</a:t>
            </a:r>
            <a:r>
              <a:rPr lang="fr-FR" sz="1400" noProof="0" dirty="0">
                <a:latin typeface="Arial Narrow" panose="020B0606020202030204" pitchFamily="34" charset="0"/>
              </a:rPr>
              <a:t>.</a:t>
            </a:r>
          </a:p>
        </p:txBody>
      </p:sp>
      <p:sp>
        <p:nvSpPr>
          <p:cNvPr id="2" name="Espace réservé de la date 4">
            <a:extLst>
              <a:ext uri="{FF2B5EF4-FFF2-40B4-BE49-F238E27FC236}">
                <a16:creationId xmlns:a16="http://schemas.microsoft.com/office/drawing/2014/main" id="{59DFA1CE-BA75-586D-C87C-51C59E5D99DF}"/>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3323711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14</a:t>
            </a:fld>
            <a:endParaRPr lang="fr-FR" noProof="0" dirty="0"/>
          </a:p>
        </p:txBody>
      </p:sp>
      <p:cxnSp>
        <p:nvCxnSpPr>
          <p:cNvPr id="6" name="Connecteur droit avec flèche 5"/>
          <p:cNvCxnSpPr/>
          <p:nvPr/>
        </p:nvCxnSpPr>
        <p:spPr bwMode="auto">
          <a:xfrm flipV="1">
            <a:off x="618056" y="991631"/>
            <a:ext cx="3082280" cy="3082281"/>
          </a:xfrm>
          <a:prstGeom prst="straightConnector1">
            <a:avLst/>
          </a:prstGeom>
          <a:solidFill>
            <a:srgbClr val="F96666"/>
          </a:solidFill>
          <a:ln w="47625" cap="flat" cmpd="sng" algn="ctr">
            <a:solidFill>
              <a:srgbClr val="0000FF"/>
            </a:solidFill>
            <a:prstDash val="solid"/>
            <a:round/>
            <a:headEnd type="none" w="med" len="med"/>
            <a:tailEnd type="triangle" w="med" len="lg"/>
          </a:ln>
          <a:effectLst/>
        </p:spPr>
      </p:cxnSp>
      <p:pic>
        <p:nvPicPr>
          <p:cNvPr id="7" name="Picture 4" descr="Cible — Wikipédia"/>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732058" y="2611634"/>
            <a:ext cx="1354088" cy="1351675"/>
          </a:xfrm>
          <a:prstGeom prst="rect">
            <a:avLst/>
          </a:prstGeom>
          <a:noFill/>
          <a:extLst>
            <a:ext uri="{909E8E84-426E-40DD-AFC4-6F175D3DCCD1}">
              <a14:hiddenFill xmlns:a14="http://schemas.microsoft.com/office/drawing/2010/main">
                <a:solidFill>
                  <a:srgbClr val="FFFFFF"/>
                </a:solidFill>
              </a14:hiddenFill>
            </a:ext>
          </a:extLst>
        </p:spPr>
      </p:pic>
      <p:sp>
        <p:nvSpPr>
          <p:cNvPr id="8"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Classification des sources d’erreurs</a:t>
            </a:r>
          </a:p>
          <a:p>
            <a:pPr marL="182563">
              <a:lnSpc>
                <a:spcPct val="150000"/>
              </a:lnSpc>
            </a:pPr>
            <a:endParaRPr lang="fr-FR" cap="none" noProof="0" dirty="0"/>
          </a:p>
        </p:txBody>
      </p:sp>
      <p:cxnSp>
        <p:nvCxnSpPr>
          <p:cNvPr id="9" name="Connecteur droit avec flèche 8"/>
          <p:cNvCxnSpPr/>
          <p:nvPr/>
        </p:nvCxnSpPr>
        <p:spPr bwMode="auto">
          <a:xfrm flipV="1">
            <a:off x="623870" y="991631"/>
            <a:ext cx="0" cy="3084647"/>
          </a:xfrm>
          <a:prstGeom prst="straightConnector1">
            <a:avLst/>
          </a:prstGeom>
          <a:solidFill>
            <a:srgbClr val="F96666"/>
          </a:solidFill>
          <a:ln w="19050" cap="flat" cmpd="sng" algn="ctr">
            <a:solidFill>
              <a:srgbClr val="000000"/>
            </a:solidFill>
            <a:prstDash val="solid"/>
            <a:round/>
            <a:headEnd type="none" w="med" len="med"/>
            <a:tailEnd type="triangle" w="med" len="lg"/>
          </a:ln>
          <a:effectLst/>
        </p:spPr>
      </p:cxnSp>
      <p:cxnSp>
        <p:nvCxnSpPr>
          <p:cNvPr id="10" name="Connecteur droit avec flèche 9"/>
          <p:cNvCxnSpPr/>
          <p:nvPr/>
        </p:nvCxnSpPr>
        <p:spPr bwMode="auto">
          <a:xfrm>
            <a:off x="623870" y="4073911"/>
            <a:ext cx="3076466" cy="0"/>
          </a:xfrm>
          <a:prstGeom prst="straightConnector1">
            <a:avLst/>
          </a:prstGeom>
          <a:solidFill>
            <a:srgbClr val="F96666"/>
          </a:solidFill>
          <a:ln w="19050" cap="flat" cmpd="sng" algn="ctr">
            <a:solidFill>
              <a:srgbClr val="000000"/>
            </a:solidFill>
            <a:prstDash val="solid"/>
            <a:round/>
            <a:headEnd type="none" w="med" len="med"/>
            <a:tailEnd type="triangle" w="med" len="lg"/>
          </a:ln>
          <a:effectLst/>
        </p:spPr>
      </p:cxnSp>
      <p:pic>
        <p:nvPicPr>
          <p:cNvPr id="11" name="Picture 4" descr="Cible — Wikipédia"/>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2253766" y="1074686"/>
            <a:ext cx="1354088" cy="13516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ible — Wikipédia"/>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2253766" y="2611634"/>
            <a:ext cx="1354088" cy="13516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ible — Wikipédia"/>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732058" y="1074686"/>
            <a:ext cx="1354088" cy="13516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500082"/>
            <a:ext cx="1475656" cy="461665"/>
          </a:xfrm>
          <a:prstGeom prst="rect">
            <a:avLst/>
          </a:prstGeom>
        </p:spPr>
        <p:txBody>
          <a:bodyPr wrap="square">
            <a:spAutoFit/>
          </a:bodyPr>
          <a:lstStyle/>
          <a:p>
            <a:r>
              <a:rPr lang="fr-FR" sz="1200" noProof="0" dirty="0">
                <a:latin typeface="Arial Narrow" panose="020B0606020202030204" pitchFamily="34" charset="0"/>
              </a:rPr>
              <a:t>Justesse de mesure </a:t>
            </a:r>
            <a:r>
              <a:rPr lang="fr-FR" sz="1200" noProof="0" dirty="0">
                <a:latin typeface="Arial Narrow" panose="020B0606020202030204" pitchFamily="34" charset="0"/>
                <a:sym typeface="Symbol"/>
              </a:rPr>
              <a:t></a:t>
            </a:r>
          </a:p>
          <a:p>
            <a:r>
              <a:rPr lang="fr-FR" sz="1200" noProof="0" dirty="0">
                <a:latin typeface="Arial Narrow" panose="020B0606020202030204" pitchFamily="34" charset="0"/>
                <a:sym typeface="Symbol"/>
              </a:rPr>
              <a:t>Erreur systématique </a:t>
            </a:r>
            <a:endParaRPr lang="fr-FR" sz="1200" noProof="0" dirty="0"/>
          </a:p>
        </p:txBody>
      </p:sp>
      <p:sp>
        <p:nvSpPr>
          <p:cNvPr id="15" name="Rectangle 14"/>
          <p:cNvSpPr/>
          <p:nvPr/>
        </p:nvSpPr>
        <p:spPr>
          <a:xfrm>
            <a:off x="3635896" y="3839545"/>
            <a:ext cx="1394934" cy="461665"/>
          </a:xfrm>
          <a:prstGeom prst="rect">
            <a:avLst/>
          </a:prstGeom>
        </p:spPr>
        <p:txBody>
          <a:bodyPr wrap="none">
            <a:spAutoFit/>
          </a:bodyPr>
          <a:lstStyle/>
          <a:p>
            <a:r>
              <a:rPr lang="fr-FR" sz="1200" noProof="0" dirty="0">
                <a:latin typeface="Arial Narrow" panose="020B0606020202030204" pitchFamily="34" charset="0"/>
              </a:rPr>
              <a:t>Fidélité de mesure </a:t>
            </a:r>
            <a:r>
              <a:rPr lang="fr-FR" sz="1200" noProof="0" dirty="0">
                <a:latin typeface="Arial Narrow" panose="020B0606020202030204" pitchFamily="34" charset="0"/>
                <a:sym typeface="Symbol"/>
              </a:rPr>
              <a:t></a:t>
            </a:r>
          </a:p>
          <a:p>
            <a:r>
              <a:rPr lang="fr-FR" sz="1200" noProof="0" dirty="0">
                <a:latin typeface="Arial Narrow" panose="020B0606020202030204" pitchFamily="34" charset="0"/>
                <a:sym typeface="Symbol"/>
              </a:rPr>
              <a:t>Erreur aléatoire </a:t>
            </a:r>
            <a:endParaRPr lang="fr-FR" sz="1200" noProof="0" dirty="0"/>
          </a:p>
        </p:txBody>
      </p:sp>
      <p:sp>
        <p:nvSpPr>
          <p:cNvPr id="16" name="Rectangle 15"/>
          <p:cNvSpPr/>
          <p:nvPr/>
        </p:nvSpPr>
        <p:spPr>
          <a:xfrm>
            <a:off x="2915816" y="513135"/>
            <a:ext cx="1535998" cy="461665"/>
          </a:xfrm>
          <a:prstGeom prst="rect">
            <a:avLst/>
          </a:prstGeom>
        </p:spPr>
        <p:txBody>
          <a:bodyPr wrap="none">
            <a:spAutoFit/>
          </a:bodyPr>
          <a:lstStyle/>
          <a:p>
            <a:r>
              <a:rPr lang="fr-FR" sz="1200" noProof="0" dirty="0">
                <a:solidFill>
                  <a:srgbClr val="0000FF"/>
                </a:solidFill>
                <a:latin typeface="Arial Narrow" panose="020B0606020202030204" pitchFamily="34" charset="0"/>
              </a:rPr>
              <a:t>Exactitude de mesure</a:t>
            </a:r>
            <a:r>
              <a:rPr lang="fr-FR" sz="1200" noProof="0" dirty="0">
                <a:solidFill>
                  <a:srgbClr val="0000FF"/>
                </a:solidFill>
                <a:latin typeface="Arial Narrow" panose="020B0606020202030204" pitchFamily="34" charset="0"/>
                <a:sym typeface="Symbol"/>
              </a:rPr>
              <a:t></a:t>
            </a:r>
          </a:p>
          <a:p>
            <a:r>
              <a:rPr lang="fr-FR" sz="1200" noProof="0" dirty="0">
                <a:solidFill>
                  <a:srgbClr val="0000FF"/>
                </a:solidFill>
                <a:latin typeface="Arial Narrow" panose="020B0606020202030204" pitchFamily="34" charset="0"/>
                <a:sym typeface="Symbol"/>
              </a:rPr>
              <a:t>Incertitude de mesure </a:t>
            </a:r>
            <a:endParaRPr lang="fr-FR" sz="1200" noProof="0" dirty="0">
              <a:solidFill>
                <a:srgbClr val="0000FF"/>
              </a:solidFill>
            </a:endParaRPr>
          </a:p>
        </p:txBody>
      </p:sp>
      <p:sp>
        <p:nvSpPr>
          <p:cNvPr id="17" name="Ellipse 16"/>
          <p:cNvSpPr/>
          <p:nvPr/>
        </p:nvSpPr>
        <p:spPr>
          <a:xfrm>
            <a:off x="1692626" y="3766426"/>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18" name="Ellipse 17"/>
          <p:cNvSpPr/>
          <p:nvPr/>
        </p:nvSpPr>
        <p:spPr>
          <a:xfrm>
            <a:off x="1769946" y="3586346"/>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19" name="Ellipse 18"/>
          <p:cNvSpPr/>
          <p:nvPr/>
        </p:nvSpPr>
        <p:spPr>
          <a:xfrm>
            <a:off x="1670438" y="3446991"/>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20" name="Ellipse 19"/>
          <p:cNvSpPr/>
          <p:nvPr/>
        </p:nvSpPr>
        <p:spPr>
          <a:xfrm>
            <a:off x="1507082" y="3537955"/>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21" name="Ellipse 20"/>
          <p:cNvSpPr/>
          <p:nvPr/>
        </p:nvSpPr>
        <p:spPr>
          <a:xfrm>
            <a:off x="1670438" y="3287471"/>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22" name="Ellipse 21"/>
          <p:cNvSpPr/>
          <p:nvPr/>
        </p:nvSpPr>
        <p:spPr>
          <a:xfrm>
            <a:off x="1996102" y="3540591"/>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23" name="Ellipse 22"/>
          <p:cNvSpPr/>
          <p:nvPr/>
        </p:nvSpPr>
        <p:spPr>
          <a:xfrm>
            <a:off x="1899230" y="3716386"/>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24" name="Ellipse 23"/>
          <p:cNvSpPr/>
          <p:nvPr/>
        </p:nvSpPr>
        <p:spPr>
          <a:xfrm>
            <a:off x="1857638" y="3390683"/>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25" name="Ellipse 24"/>
          <p:cNvSpPr/>
          <p:nvPr/>
        </p:nvSpPr>
        <p:spPr>
          <a:xfrm>
            <a:off x="1226506" y="1973948"/>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26" name="Ellipse 25"/>
          <p:cNvSpPr/>
          <p:nvPr/>
        </p:nvSpPr>
        <p:spPr>
          <a:xfrm>
            <a:off x="1346342" y="1724395"/>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27" name="Ellipse 26"/>
          <p:cNvSpPr/>
          <p:nvPr/>
        </p:nvSpPr>
        <p:spPr>
          <a:xfrm>
            <a:off x="1268702" y="1633431"/>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28" name="Ellipse 27"/>
          <p:cNvSpPr/>
          <p:nvPr/>
        </p:nvSpPr>
        <p:spPr>
          <a:xfrm>
            <a:off x="1126082" y="1724395"/>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29" name="Ellipse 28"/>
          <p:cNvSpPr/>
          <p:nvPr/>
        </p:nvSpPr>
        <p:spPr>
          <a:xfrm>
            <a:off x="1362302" y="1473911"/>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0" name="Ellipse 29"/>
          <p:cNvSpPr/>
          <p:nvPr/>
        </p:nvSpPr>
        <p:spPr>
          <a:xfrm>
            <a:off x="1599026" y="1771195"/>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1" name="Ellipse 30"/>
          <p:cNvSpPr/>
          <p:nvPr/>
        </p:nvSpPr>
        <p:spPr>
          <a:xfrm>
            <a:off x="1464222" y="1902826"/>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2" name="Ellipse 31"/>
          <p:cNvSpPr/>
          <p:nvPr/>
        </p:nvSpPr>
        <p:spPr>
          <a:xfrm>
            <a:off x="1533718" y="1567597"/>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3" name="Ellipse 32"/>
          <p:cNvSpPr/>
          <p:nvPr/>
        </p:nvSpPr>
        <p:spPr>
          <a:xfrm>
            <a:off x="3262279" y="3101668"/>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4" name="Ellipse 33"/>
          <p:cNvSpPr/>
          <p:nvPr/>
        </p:nvSpPr>
        <p:spPr>
          <a:xfrm>
            <a:off x="3215479" y="3094822"/>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5" name="Ellipse 34"/>
          <p:cNvSpPr/>
          <p:nvPr/>
        </p:nvSpPr>
        <p:spPr>
          <a:xfrm>
            <a:off x="3137839" y="3003858"/>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6" name="Ellipse 35"/>
          <p:cNvSpPr/>
          <p:nvPr/>
        </p:nvSpPr>
        <p:spPr>
          <a:xfrm>
            <a:off x="3145092" y="3064760"/>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7" name="Ellipse 36"/>
          <p:cNvSpPr/>
          <p:nvPr/>
        </p:nvSpPr>
        <p:spPr>
          <a:xfrm>
            <a:off x="3191892" y="2938024"/>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8" name="Ellipse 37"/>
          <p:cNvSpPr/>
          <p:nvPr/>
        </p:nvSpPr>
        <p:spPr>
          <a:xfrm>
            <a:off x="3296265" y="3032111"/>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9" name="Ellipse 38"/>
          <p:cNvSpPr/>
          <p:nvPr/>
        </p:nvSpPr>
        <p:spPr>
          <a:xfrm>
            <a:off x="3262279" y="2957058"/>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40" name="Ellipse 39"/>
          <p:cNvSpPr/>
          <p:nvPr/>
        </p:nvSpPr>
        <p:spPr>
          <a:xfrm>
            <a:off x="3233972" y="3012953"/>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41" name="Ellipse 40"/>
          <p:cNvSpPr/>
          <p:nvPr/>
        </p:nvSpPr>
        <p:spPr>
          <a:xfrm rot="17047477">
            <a:off x="2930023" y="1759576"/>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42" name="Ellipse 41"/>
          <p:cNvSpPr/>
          <p:nvPr/>
        </p:nvSpPr>
        <p:spPr>
          <a:xfrm rot="17047477">
            <a:off x="2854426" y="1771195"/>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43" name="Ellipse 42"/>
          <p:cNvSpPr/>
          <p:nvPr/>
        </p:nvSpPr>
        <p:spPr>
          <a:xfrm rot="17047477">
            <a:off x="2874242" y="1620789"/>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44" name="Ellipse 43"/>
          <p:cNvSpPr/>
          <p:nvPr/>
        </p:nvSpPr>
        <p:spPr>
          <a:xfrm rot="17047477">
            <a:off x="2789657" y="1724395"/>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45" name="Ellipse 44"/>
          <p:cNvSpPr/>
          <p:nvPr/>
        </p:nvSpPr>
        <p:spPr>
          <a:xfrm rot="17047477">
            <a:off x="2885071" y="1702770"/>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46" name="Ellipse 45"/>
          <p:cNvSpPr/>
          <p:nvPr/>
        </p:nvSpPr>
        <p:spPr>
          <a:xfrm rot="17047477">
            <a:off x="2919058" y="1641084"/>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47" name="Ellipse 46"/>
          <p:cNvSpPr/>
          <p:nvPr/>
        </p:nvSpPr>
        <p:spPr>
          <a:xfrm rot="17047477">
            <a:off x="2828266" y="1643437"/>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48" name="Ellipse 47"/>
          <p:cNvSpPr/>
          <p:nvPr/>
        </p:nvSpPr>
        <p:spPr>
          <a:xfrm rot="17047477">
            <a:off x="2987855" y="1703723"/>
            <a:ext cx="93600" cy="93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49" name="Rectangle 48"/>
          <p:cNvSpPr/>
          <p:nvPr/>
        </p:nvSpPr>
        <p:spPr>
          <a:xfrm>
            <a:off x="5148064" y="2383716"/>
            <a:ext cx="3888432" cy="461665"/>
          </a:xfrm>
          <a:prstGeom prst="rect">
            <a:avLst/>
          </a:prstGeom>
        </p:spPr>
        <p:txBody>
          <a:bodyPr wrap="square">
            <a:spAutoFit/>
          </a:bodyPr>
          <a:lstStyle/>
          <a:p>
            <a:pPr algn="just"/>
            <a:r>
              <a:rPr lang="fr-FR" sz="1200" u="sng" noProof="0" dirty="0">
                <a:latin typeface="Arial Narrow" panose="020B0606020202030204" pitchFamily="34" charset="0"/>
              </a:rPr>
              <a:t>Exactitude de mesure</a:t>
            </a:r>
            <a:r>
              <a:rPr lang="fr-FR" sz="1200" noProof="0" dirty="0">
                <a:latin typeface="Arial Narrow" panose="020B0606020202030204" pitchFamily="34" charset="0"/>
              </a:rPr>
              <a:t> : étroitesse de l'accord entre une valeur mesurée et une valeur vraie d'un mesurande</a:t>
            </a:r>
          </a:p>
        </p:txBody>
      </p:sp>
      <p:sp>
        <p:nvSpPr>
          <p:cNvPr id="50" name="Rectangle 49"/>
          <p:cNvSpPr/>
          <p:nvPr/>
        </p:nvSpPr>
        <p:spPr>
          <a:xfrm>
            <a:off x="5148064" y="3014018"/>
            <a:ext cx="3888432" cy="646331"/>
          </a:xfrm>
          <a:prstGeom prst="rect">
            <a:avLst/>
          </a:prstGeom>
        </p:spPr>
        <p:txBody>
          <a:bodyPr wrap="square">
            <a:spAutoFit/>
          </a:bodyPr>
          <a:lstStyle/>
          <a:p>
            <a:pPr algn="just"/>
            <a:r>
              <a:rPr lang="fr-FR" sz="1200" u="sng" noProof="0" dirty="0">
                <a:latin typeface="Arial Narrow" panose="020B0606020202030204" pitchFamily="34" charset="0"/>
              </a:rPr>
              <a:t>Justesse de mesure</a:t>
            </a:r>
            <a:r>
              <a:rPr lang="fr-FR" sz="1200" noProof="0" dirty="0">
                <a:latin typeface="Arial Narrow" panose="020B0606020202030204" pitchFamily="34" charset="0"/>
              </a:rPr>
              <a:t> : étroitesse de l'accord entre la moyenne d'un nombre </a:t>
            </a:r>
            <a:r>
              <a:rPr lang="fr-FR" sz="1200" b="1" noProof="0" dirty="0">
                <a:latin typeface="Arial Narrow" panose="020B0606020202030204" pitchFamily="34" charset="0"/>
              </a:rPr>
              <a:t>infini</a:t>
            </a:r>
            <a:r>
              <a:rPr lang="fr-FR" sz="1200" noProof="0" dirty="0">
                <a:latin typeface="Arial Narrow" panose="020B0606020202030204" pitchFamily="34" charset="0"/>
              </a:rPr>
              <a:t> de valeurs mesurées répétées et une valeur de référence</a:t>
            </a:r>
          </a:p>
        </p:txBody>
      </p:sp>
      <p:sp>
        <p:nvSpPr>
          <p:cNvPr id="51" name="Rectangle 50"/>
          <p:cNvSpPr/>
          <p:nvPr/>
        </p:nvSpPr>
        <p:spPr>
          <a:xfrm>
            <a:off x="5148064" y="3828985"/>
            <a:ext cx="3888432" cy="646331"/>
          </a:xfrm>
          <a:prstGeom prst="rect">
            <a:avLst/>
          </a:prstGeom>
        </p:spPr>
        <p:txBody>
          <a:bodyPr wrap="square">
            <a:spAutoFit/>
          </a:bodyPr>
          <a:lstStyle/>
          <a:p>
            <a:pPr algn="just"/>
            <a:r>
              <a:rPr lang="fr-FR" sz="1200" u="sng" noProof="0" dirty="0">
                <a:latin typeface="Arial Narrow" panose="020B0606020202030204" pitchFamily="34" charset="0"/>
              </a:rPr>
              <a:t>Fidélité de mesure</a:t>
            </a:r>
            <a:r>
              <a:rPr lang="fr-FR" sz="1200" noProof="0" dirty="0">
                <a:latin typeface="Arial Narrow" panose="020B0606020202030204" pitchFamily="34" charset="0"/>
              </a:rPr>
              <a:t> : étroitesse de l'accord entre les indications ou les valeurs mesurées obtenues par des mesurages répétés du même objet ou d'objets similaires dans des conditions spécifiées</a:t>
            </a:r>
          </a:p>
        </p:txBody>
      </p:sp>
      <p:sp>
        <p:nvSpPr>
          <p:cNvPr id="52" name="Rectangle 51"/>
          <p:cNvSpPr/>
          <p:nvPr/>
        </p:nvSpPr>
        <p:spPr>
          <a:xfrm>
            <a:off x="5148064" y="278527"/>
            <a:ext cx="3888432" cy="276999"/>
          </a:xfrm>
          <a:prstGeom prst="rect">
            <a:avLst/>
          </a:prstGeom>
        </p:spPr>
        <p:txBody>
          <a:bodyPr wrap="square">
            <a:spAutoFit/>
          </a:bodyPr>
          <a:lstStyle/>
          <a:p>
            <a:pPr algn="just"/>
            <a:r>
              <a:rPr lang="fr-FR" sz="1200" u="sng" noProof="0" dirty="0">
                <a:latin typeface="Arial Narrow" panose="020B0606020202030204" pitchFamily="34" charset="0"/>
              </a:rPr>
              <a:t>Erreur de mesure</a:t>
            </a:r>
            <a:r>
              <a:rPr lang="fr-FR" sz="1200" noProof="0" dirty="0">
                <a:latin typeface="Arial Narrow" panose="020B0606020202030204" pitchFamily="34" charset="0"/>
              </a:rPr>
              <a:t> : |&lt;valeur mesurée&gt; - &lt;valeur de référence&gt;|</a:t>
            </a:r>
          </a:p>
        </p:txBody>
      </p:sp>
      <p:sp>
        <p:nvSpPr>
          <p:cNvPr id="53" name="Rectangle 52"/>
          <p:cNvSpPr/>
          <p:nvPr/>
        </p:nvSpPr>
        <p:spPr>
          <a:xfrm>
            <a:off x="5148064" y="753780"/>
            <a:ext cx="3888432" cy="646331"/>
          </a:xfrm>
          <a:prstGeom prst="rect">
            <a:avLst/>
          </a:prstGeom>
        </p:spPr>
        <p:txBody>
          <a:bodyPr wrap="square">
            <a:spAutoFit/>
          </a:bodyPr>
          <a:lstStyle/>
          <a:p>
            <a:pPr algn="just"/>
            <a:r>
              <a:rPr lang="fr-FR" sz="1200" u="sng" noProof="0" dirty="0">
                <a:latin typeface="Arial Narrow" panose="020B0606020202030204" pitchFamily="34" charset="0"/>
              </a:rPr>
              <a:t>Erreur systématique</a:t>
            </a:r>
            <a:r>
              <a:rPr lang="fr-FR" sz="1200" noProof="0" dirty="0">
                <a:latin typeface="Arial Narrow" panose="020B0606020202030204" pitchFamily="34" charset="0"/>
              </a:rPr>
              <a:t> : composante de l'erreur de mesure qui, dans des mesurages répétés, demeure constante ou varie de façon prévisible (biais d’étalonnage, dérive, …)</a:t>
            </a:r>
          </a:p>
        </p:txBody>
      </p:sp>
      <p:sp>
        <p:nvSpPr>
          <p:cNvPr id="54" name="Rectangle 53"/>
          <p:cNvSpPr/>
          <p:nvPr/>
        </p:nvSpPr>
        <p:spPr>
          <a:xfrm>
            <a:off x="5148064" y="1568748"/>
            <a:ext cx="3888432" cy="646331"/>
          </a:xfrm>
          <a:prstGeom prst="rect">
            <a:avLst/>
          </a:prstGeom>
        </p:spPr>
        <p:txBody>
          <a:bodyPr wrap="square">
            <a:spAutoFit/>
          </a:bodyPr>
          <a:lstStyle/>
          <a:p>
            <a:pPr algn="just"/>
            <a:r>
              <a:rPr lang="fr-FR" sz="1200" u="sng" noProof="0" dirty="0">
                <a:latin typeface="Arial Narrow" panose="020B0606020202030204" pitchFamily="34" charset="0"/>
              </a:rPr>
              <a:t>Erreur aléatoire</a:t>
            </a:r>
            <a:r>
              <a:rPr lang="fr-FR" sz="1200" noProof="0" dirty="0">
                <a:latin typeface="Arial Narrow" panose="020B0606020202030204" pitchFamily="34" charset="0"/>
              </a:rPr>
              <a:t> : composante de l’erreur de mesure qui, dans des mesurages répétés, varie de façon imprévisible (bruit de mesure, …)</a:t>
            </a:r>
          </a:p>
        </p:txBody>
      </p:sp>
      <p:sp>
        <p:nvSpPr>
          <p:cNvPr id="55" name="Rectangle 54"/>
          <p:cNvSpPr/>
          <p:nvPr/>
        </p:nvSpPr>
        <p:spPr>
          <a:xfrm>
            <a:off x="1268702" y="4199149"/>
            <a:ext cx="1957334" cy="276999"/>
          </a:xfrm>
          <a:prstGeom prst="rect">
            <a:avLst/>
          </a:prstGeom>
          <a:noFill/>
        </p:spPr>
        <p:txBody>
          <a:bodyPr wrap="square">
            <a:spAutoFit/>
          </a:bodyPr>
          <a:lstStyle/>
          <a:p>
            <a:pPr algn="ctr"/>
            <a:r>
              <a:rPr lang="fr-FR" sz="1200" u="sng" noProof="0" dirty="0">
                <a:latin typeface="Arial Narrow" panose="020B0606020202030204" pitchFamily="34" charset="0"/>
              </a:rPr>
              <a:t>Exemple du tir à l’arc </a:t>
            </a:r>
          </a:p>
        </p:txBody>
      </p:sp>
      <p:sp>
        <p:nvSpPr>
          <p:cNvPr id="2" name="Espace réservé de la date 4">
            <a:extLst>
              <a:ext uri="{FF2B5EF4-FFF2-40B4-BE49-F238E27FC236}">
                <a16:creationId xmlns:a16="http://schemas.microsoft.com/office/drawing/2014/main" id="{4F5F3AE4-59AE-43C7-CD80-1C1887FDDF44}"/>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3284529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15</a:t>
            </a:fld>
            <a:endParaRPr lang="fr-FR" noProof="0"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Classification des sources d’erreurs</a:t>
            </a:r>
          </a:p>
        </p:txBody>
      </p:sp>
      <p:cxnSp>
        <p:nvCxnSpPr>
          <p:cNvPr id="12" name="Connecteur droit 11"/>
          <p:cNvCxnSpPr/>
          <p:nvPr/>
        </p:nvCxnSpPr>
        <p:spPr bwMode="auto">
          <a:xfrm>
            <a:off x="7668344" y="1419622"/>
            <a:ext cx="0" cy="2664296"/>
          </a:xfrm>
          <a:prstGeom prst="line">
            <a:avLst/>
          </a:prstGeom>
          <a:solidFill>
            <a:srgbClr val="F96666"/>
          </a:solidFill>
          <a:ln w="38100" cap="flat" cmpd="sng" algn="ctr">
            <a:solidFill>
              <a:srgbClr val="000000"/>
            </a:solidFill>
            <a:prstDash val="solid"/>
            <a:round/>
            <a:headEnd type="none" w="med" len="med"/>
            <a:tailEnd type="none" w="med" len="med"/>
          </a:ln>
          <a:effectLst/>
        </p:spPr>
      </p:cxnSp>
      <p:sp>
        <p:nvSpPr>
          <p:cNvPr id="19" name="ZoneTexte 18"/>
          <p:cNvSpPr txBox="1"/>
          <p:nvPr/>
        </p:nvSpPr>
        <p:spPr>
          <a:xfrm>
            <a:off x="7414499" y="1161381"/>
            <a:ext cx="469870" cy="261610"/>
          </a:xfrm>
          <a:prstGeom prst="rect">
            <a:avLst/>
          </a:prstGeom>
          <a:noFill/>
        </p:spPr>
        <p:txBody>
          <a:bodyPr wrap="square" rtlCol="0">
            <a:spAutoFit/>
          </a:bodyPr>
          <a:lstStyle/>
          <a:p>
            <a:pPr algn="ctr"/>
            <a:r>
              <a:rPr lang="fr-FR" sz="1050" b="1" noProof="0" dirty="0">
                <a:solidFill>
                  <a:srgbClr val="000000"/>
                </a:solidFill>
              </a:rPr>
              <a:t>x</a:t>
            </a:r>
            <a:r>
              <a:rPr lang="fr-FR" sz="1050" b="1" baseline="-25000" noProof="0" dirty="0">
                <a:solidFill>
                  <a:srgbClr val="000000"/>
                </a:solidFill>
              </a:rPr>
              <a:t>i</a:t>
            </a:r>
          </a:p>
        </p:txBody>
      </p:sp>
      <p:cxnSp>
        <p:nvCxnSpPr>
          <p:cNvPr id="21" name="Connecteur droit avec flèche 20"/>
          <p:cNvCxnSpPr/>
          <p:nvPr/>
        </p:nvCxnSpPr>
        <p:spPr bwMode="auto">
          <a:xfrm>
            <a:off x="323528" y="2729105"/>
            <a:ext cx="8496944" cy="0"/>
          </a:xfrm>
          <a:prstGeom prst="straightConnector1">
            <a:avLst/>
          </a:prstGeom>
          <a:solidFill>
            <a:srgbClr val="F96666"/>
          </a:solidFill>
          <a:ln w="19050" cap="flat" cmpd="sng" algn="ctr">
            <a:solidFill>
              <a:srgbClr val="000000"/>
            </a:solidFill>
            <a:prstDash val="solid"/>
            <a:round/>
            <a:headEnd type="none" w="med" len="med"/>
            <a:tailEnd type="triangle" w="lg" len="lg"/>
          </a:ln>
          <a:effectLst/>
        </p:spPr>
      </p:cxnSp>
      <p:sp>
        <p:nvSpPr>
          <p:cNvPr id="2" name="Espace réservé de la date 4">
            <a:extLst>
              <a:ext uri="{FF2B5EF4-FFF2-40B4-BE49-F238E27FC236}">
                <a16:creationId xmlns:a16="http://schemas.microsoft.com/office/drawing/2014/main" id="{07C1B8C1-6153-9257-B34E-3A9AB6EC5538}"/>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2712206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BD0CB-85F1-5F71-980E-8E7A5B664913}"/>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E986A0C-7924-ED29-AC69-7331971DB8B2}"/>
              </a:ext>
            </a:extLst>
          </p:cNvPr>
          <p:cNvSpPr>
            <a:spLocks noGrp="1"/>
          </p:cNvSpPr>
          <p:nvPr>
            <p:ph type="sldNum" sz="quarter" idx="12"/>
          </p:nvPr>
        </p:nvSpPr>
        <p:spPr/>
        <p:txBody>
          <a:bodyPr/>
          <a:lstStyle/>
          <a:p>
            <a:fld id="{6CD2ADAA-5F34-4877-8AC9-30E1FF774256}" type="slidenum">
              <a:rPr lang="fr-FR" noProof="0" smtClean="0"/>
              <a:pPr/>
              <a:t>16</a:t>
            </a:fld>
            <a:endParaRPr lang="fr-FR" noProof="0" dirty="0"/>
          </a:p>
        </p:txBody>
      </p:sp>
      <p:sp>
        <p:nvSpPr>
          <p:cNvPr id="6" name="Titre 1">
            <a:extLst>
              <a:ext uri="{FF2B5EF4-FFF2-40B4-BE49-F238E27FC236}">
                <a16:creationId xmlns:a16="http://schemas.microsoft.com/office/drawing/2014/main" id="{7F166E58-4F4B-A6FD-8565-436AB1457E89}"/>
              </a:ext>
            </a:extLst>
          </p:cNvPr>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Classification des sources d’erreurs</a:t>
            </a:r>
          </a:p>
        </p:txBody>
      </p:sp>
      <p:sp>
        <p:nvSpPr>
          <p:cNvPr id="8" name="Forme libre 7">
            <a:extLst>
              <a:ext uri="{FF2B5EF4-FFF2-40B4-BE49-F238E27FC236}">
                <a16:creationId xmlns:a16="http://schemas.microsoft.com/office/drawing/2014/main" id="{014D1A73-EF30-9637-E412-833398E425EE}"/>
              </a:ext>
            </a:extLst>
          </p:cNvPr>
          <p:cNvSpPr/>
          <p:nvPr/>
        </p:nvSpPr>
        <p:spPr bwMode="auto">
          <a:xfrm>
            <a:off x="5220072" y="1133160"/>
            <a:ext cx="3240360" cy="1606244"/>
          </a:xfrm>
          <a:custGeom>
            <a:avLst/>
            <a:gdLst>
              <a:gd name="connsiteX0" fmla="*/ 0 w 3327662"/>
              <a:gd name="connsiteY0" fmla="*/ 1575847 h 1659117"/>
              <a:gd name="connsiteX1" fmla="*/ 772998 w 3327662"/>
              <a:gd name="connsiteY1" fmla="*/ 1396738 h 1659117"/>
              <a:gd name="connsiteX2" fmla="*/ 1659118 w 3327662"/>
              <a:gd name="connsiteY2" fmla="*/ 1571 h 1659117"/>
              <a:gd name="connsiteX3" fmla="*/ 2554664 w 3327662"/>
              <a:gd name="connsiteY3" fmla="*/ 1387311 h 1659117"/>
              <a:gd name="connsiteX4" fmla="*/ 3327662 w 3327662"/>
              <a:gd name="connsiteY4" fmla="*/ 1566420 h 1659117"/>
              <a:gd name="connsiteX0" fmla="*/ 0 w 3327662"/>
              <a:gd name="connsiteY0" fmla="*/ 1575847 h 1659117"/>
              <a:gd name="connsiteX1" fmla="*/ 772998 w 3327662"/>
              <a:gd name="connsiteY1" fmla="*/ 1396738 h 1659117"/>
              <a:gd name="connsiteX2" fmla="*/ 1659118 w 3327662"/>
              <a:gd name="connsiteY2" fmla="*/ 1571 h 1659117"/>
              <a:gd name="connsiteX3" fmla="*/ 2554664 w 3327662"/>
              <a:gd name="connsiteY3" fmla="*/ 1387311 h 1659117"/>
              <a:gd name="connsiteX4" fmla="*/ 3327662 w 3327662"/>
              <a:gd name="connsiteY4" fmla="*/ 1566420 h 1659117"/>
              <a:gd name="connsiteX0" fmla="*/ 0 w 3327662"/>
              <a:gd name="connsiteY0" fmla="*/ 1575847 h 1659117"/>
              <a:gd name="connsiteX1" fmla="*/ 772998 w 3327662"/>
              <a:gd name="connsiteY1" fmla="*/ 1396738 h 1659117"/>
              <a:gd name="connsiteX2" fmla="*/ 1659118 w 3327662"/>
              <a:gd name="connsiteY2" fmla="*/ 1571 h 1659117"/>
              <a:gd name="connsiteX3" fmla="*/ 2554664 w 3327662"/>
              <a:gd name="connsiteY3" fmla="*/ 1387311 h 1659117"/>
              <a:gd name="connsiteX4" fmla="*/ 3327662 w 3327662"/>
              <a:gd name="connsiteY4" fmla="*/ 1566420 h 1659117"/>
              <a:gd name="connsiteX0" fmla="*/ 0 w 3327662"/>
              <a:gd name="connsiteY0" fmla="*/ 1575847 h 1659117"/>
              <a:gd name="connsiteX1" fmla="*/ 772998 w 3327662"/>
              <a:gd name="connsiteY1" fmla="*/ 1396738 h 1659117"/>
              <a:gd name="connsiteX2" fmla="*/ 1659118 w 3327662"/>
              <a:gd name="connsiteY2" fmla="*/ 1571 h 1659117"/>
              <a:gd name="connsiteX3" fmla="*/ 2554664 w 3327662"/>
              <a:gd name="connsiteY3" fmla="*/ 1387311 h 1659117"/>
              <a:gd name="connsiteX4" fmla="*/ 3327662 w 3327662"/>
              <a:gd name="connsiteY4" fmla="*/ 1575847 h 1659117"/>
              <a:gd name="connsiteX0" fmla="*/ 0 w 3327662"/>
              <a:gd name="connsiteY0" fmla="*/ 1575847 h 1659117"/>
              <a:gd name="connsiteX1" fmla="*/ 772998 w 3327662"/>
              <a:gd name="connsiteY1" fmla="*/ 1396738 h 1659117"/>
              <a:gd name="connsiteX2" fmla="*/ 1659118 w 3327662"/>
              <a:gd name="connsiteY2" fmla="*/ 1571 h 1659117"/>
              <a:gd name="connsiteX3" fmla="*/ 2554664 w 3327662"/>
              <a:gd name="connsiteY3" fmla="*/ 1387311 h 1659117"/>
              <a:gd name="connsiteX4" fmla="*/ 3327662 w 3327662"/>
              <a:gd name="connsiteY4" fmla="*/ 1575847 h 1659117"/>
              <a:gd name="connsiteX0" fmla="*/ 0 w 3327662"/>
              <a:gd name="connsiteY0" fmla="*/ 1575847 h 1659117"/>
              <a:gd name="connsiteX1" fmla="*/ 772998 w 3327662"/>
              <a:gd name="connsiteY1" fmla="*/ 1396738 h 1659117"/>
              <a:gd name="connsiteX2" fmla="*/ 1659118 w 3327662"/>
              <a:gd name="connsiteY2" fmla="*/ 1571 h 1659117"/>
              <a:gd name="connsiteX3" fmla="*/ 2554664 w 3327662"/>
              <a:gd name="connsiteY3" fmla="*/ 1387311 h 1659117"/>
              <a:gd name="connsiteX4" fmla="*/ 3327662 w 3327662"/>
              <a:gd name="connsiteY4" fmla="*/ 1575847 h 1659117"/>
              <a:gd name="connsiteX0" fmla="*/ 0 w 3327662"/>
              <a:gd name="connsiteY0" fmla="*/ 1575847 h 1659117"/>
              <a:gd name="connsiteX1" fmla="*/ 772998 w 3327662"/>
              <a:gd name="connsiteY1" fmla="*/ 1396738 h 1659117"/>
              <a:gd name="connsiteX2" fmla="*/ 1659118 w 3327662"/>
              <a:gd name="connsiteY2" fmla="*/ 1571 h 1659117"/>
              <a:gd name="connsiteX3" fmla="*/ 2554664 w 3327662"/>
              <a:gd name="connsiteY3" fmla="*/ 1387311 h 1659117"/>
              <a:gd name="connsiteX4" fmla="*/ 3327662 w 3327662"/>
              <a:gd name="connsiteY4" fmla="*/ 1575847 h 1659117"/>
              <a:gd name="connsiteX0" fmla="*/ 0 w 3327662"/>
              <a:gd name="connsiteY0" fmla="*/ 1575847 h 1659117"/>
              <a:gd name="connsiteX1" fmla="*/ 772998 w 3327662"/>
              <a:gd name="connsiteY1" fmla="*/ 1396738 h 1659117"/>
              <a:gd name="connsiteX2" fmla="*/ 1659118 w 3327662"/>
              <a:gd name="connsiteY2" fmla="*/ 1571 h 1659117"/>
              <a:gd name="connsiteX3" fmla="*/ 2554664 w 3327662"/>
              <a:gd name="connsiteY3" fmla="*/ 1387311 h 1659117"/>
              <a:gd name="connsiteX4" fmla="*/ 3327662 w 3327662"/>
              <a:gd name="connsiteY4" fmla="*/ 1575847 h 1659117"/>
              <a:gd name="connsiteX0" fmla="*/ 0 w 3357800"/>
              <a:gd name="connsiteY0" fmla="*/ 1603078 h 1606244"/>
              <a:gd name="connsiteX1" fmla="*/ 803136 w 3357800"/>
              <a:gd name="connsiteY1" fmla="*/ 1395169 h 1606244"/>
              <a:gd name="connsiteX2" fmla="*/ 1689256 w 3357800"/>
              <a:gd name="connsiteY2" fmla="*/ 2 h 1606244"/>
              <a:gd name="connsiteX3" fmla="*/ 2584802 w 3357800"/>
              <a:gd name="connsiteY3" fmla="*/ 1385742 h 1606244"/>
              <a:gd name="connsiteX4" fmla="*/ 3357800 w 3357800"/>
              <a:gd name="connsiteY4" fmla="*/ 1574278 h 1606244"/>
              <a:gd name="connsiteX0" fmla="*/ 0 w 3357800"/>
              <a:gd name="connsiteY0" fmla="*/ 1603078 h 1610278"/>
              <a:gd name="connsiteX1" fmla="*/ 803136 w 3357800"/>
              <a:gd name="connsiteY1" fmla="*/ 1395169 h 1610278"/>
              <a:gd name="connsiteX2" fmla="*/ 1689256 w 3357800"/>
              <a:gd name="connsiteY2" fmla="*/ 2 h 1610278"/>
              <a:gd name="connsiteX3" fmla="*/ 2584802 w 3357800"/>
              <a:gd name="connsiteY3" fmla="*/ 1385742 h 1610278"/>
              <a:gd name="connsiteX4" fmla="*/ 3357800 w 3357800"/>
              <a:gd name="connsiteY4" fmla="*/ 1610278 h 1610278"/>
              <a:gd name="connsiteX0" fmla="*/ 0 w 3337708"/>
              <a:gd name="connsiteY0" fmla="*/ 1603078 h 1606244"/>
              <a:gd name="connsiteX1" fmla="*/ 803136 w 3337708"/>
              <a:gd name="connsiteY1" fmla="*/ 1395169 h 1606244"/>
              <a:gd name="connsiteX2" fmla="*/ 1689256 w 3337708"/>
              <a:gd name="connsiteY2" fmla="*/ 2 h 1606244"/>
              <a:gd name="connsiteX3" fmla="*/ 2584802 w 3337708"/>
              <a:gd name="connsiteY3" fmla="*/ 1385742 h 1606244"/>
              <a:gd name="connsiteX4" fmla="*/ 3337708 w 3337708"/>
              <a:gd name="connsiteY4" fmla="*/ 1595878 h 1606244"/>
              <a:gd name="connsiteX0" fmla="*/ 0 w 3337708"/>
              <a:gd name="connsiteY0" fmla="*/ 1603078 h 1606244"/>
              <a:gd name="connsiteX1" fmla="*/ 803136 w 3337708"/>
              <a:gd name="connsiteY1" fmla="*/ 1395169 h 1606244"/>
              <a:gd name="connsiteX2" fmla="*/ 1689256 w 3337708"/>
              <a:gd name="connsiteY2" fmla="*/ 2 h 1606244"/>
              <a:gd name="connsiteX3" fmla="*/ 2584802 w 3337708"/>
              <a:gd name="connsiteY3" fmla="*/ 1385742 h 1606244"/>
              <a:gd name="connsiteX4" fmla="*/ 3337708 w 3337708"/>
              <a:gd name="connsiteY4" fmla="*/ 1595878 h 160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708" h="1606244">
                <a:moveTo>
                  <a:pt x="0" y="1603078"/>
                </a:moveTo>
                <a:cubicBezTo>
                  <a:pt x="399068" y="1597578"/>
                  <a:pt x="521593" y="1662348"/>
                  <a:pt x="803136" y="1395169"/>
                </a:cubicBezTo>
                <a:cubicBezTo>
                  <a:pt x="1084679" y="1127990"/>
                  <a:pt x="1392312" y="1573"/>
                  <a:pt x="1689256" y="2"/>
                </a:cubicBezTo>
                <a:cubicBezTo>
                  <a:pt x="1986200" y="-1569"/>
                  <a:pt x="2306711" y="1123363"/>
                  <a:pt x="2584802" y="1385742"/>
                </a:cubicBezTo>
                <a:cubicBezTo>
                  <a:pt x="2862893" y="1648121"/>
                  <a:pt x="2938186" y="1592339"/>
                  <a:pt x="3337708" y="1595878"/>
                </a:cubicBezTo>
              </a:path>
            </a:pathLst>
          </a:custGeom>
          <a:solidFill>
            <a:srgbClr val="F96666"/>
          </a:solidFill>
          <a:ln w="12700" cap="flat" cmpd="sng" algn="ctr">
            <a:solidFill>
              <a:srgbClr val="4D4D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noProof="0" dirty="0">
              <a:ln>
                <a:noFill/>
              </a:ln>
              <a:solidFill>
                <a:srgbClr val="4D4D4D"/>
              </a:solidFill>
              <a:effectLst/>
              <a:latin typeface="Comic Sans MS" pitchFamily="66" charset="0"/>
              <a:sym typeface="Times New Roman" pitchFamily="18" charset="0"/>
            </a:endParaRPr>
          </a:p>
        </p:txBody>
      </p:sp>
      <p:cxnSp>
        <p:nvCxnSpPr>
          <p:cNvPr id="10" name="Connecteur droit 9">
            <a:extLst>
              <a:ext uri="{FF2B5EF4-FFF2-40B4-BE49-F238E27FC236}">
                <a16:creationId xmlns:a16="http://schemas.microsoft.com/office/drawing/2014/main" id="{031E5610-484A-9145-45B8-C8690DE5D243}"/>
              </a:ext>
            </a:extLst>
          </p:cNvPr>
          <p:cNvCxnSpPr/>
          <p:nvPr/>
        </p:nvCxnSpPr>
        <p:spPr bwMode="auto">
          <a:xfrm>
            <a:off x="6855003" y="1010611"/>
            <a:ext cx="0" cy="2073897"/>
          </a:xfrm>
          <a:prstGeom prst="line">
            <a:avLst/>
          </a:prstGeom>
          <a:solidFill>
            <a:srgbClr val="F96666"/>
          </a:solidFill>
          <a:ln w="19050" cap="flat" cmpd="sng" algn="ctr">
            <a:solidFill>
              <a:srgbClr val="000000"/>
            </a:solidFill>
            <a:prstDash val="sysDash"/>
            <a:round/>
            <a:headEnd type="none" w="med" len="med"/>
            <a:tailEnd type="none" w="med" len="med"/>
          </a:ln>
          <a:effectLst/>
        </p:spPr>
      </p:cxnSp>
      <p:cxnSp>
        <p:nvCxnSpPr>
          <p:cNvPr id="11" name="Connecteur droit 10">
            <a:extLst>
              <a:ext uri="{FF2B5EF4-FFF2-40B4-BE49-F238E27FC236}">
                <a16:creationId xmlns:a16="http://schemas.microsoft.com/office/drawing/2014/main" id="{2F4F0474-6E1A-4EE1-EC1B-EDE21BDEC618}"/>
              </a:ext>
            </a:extLst>
          </p:cNvPr>
          <p:cNvCxnSpPr/>
          <p:nvPr/>
        </p:nvCxnSpPr>
        <p:spPr bwMode="auto">
          <a:xfrm flipH="1">
            <a:off x="6876256" y="3090796"/>
            <a:ext cx="773178" cy="0"/>
          </a:xfrm>
          <a:prstGeom prst="line">
            <a:avLst/>
          </a:prstGeom>
          <a:solidFill>
            <a:srgbClr val="F96666"/>
          </a:solidFill>
          <a:ln w="12700" cap="flat" cmpd="sng" algn="ctr">
            <a:solidFill>
              <a:srgbClr val="000000"/>
            </a:solidFill>
            <a:prstDash val="sysDot"/>
            <a:round/>
            <a:headEnd type="triangle" w="med" len="lg"/>
            <a:tailEnd type="triangle" w="med" len="lg"/>
          </a:ln>
          <a:effectLst/>
        </p:spPr>
      </p:cxnSp>
      <p:cxnSp>
        <p:nvCxnSpPr>
          <p:cNvPr id="12" name="Connecteur droit 11">
            <a:extLst>
              <a:ext uri="{FF2B5EF4-FFF2-40B4-BE49-F238E27FC236}">
                <a16:creationId xmlns:a16="http://schemas.microsoft.com/office/drawing/2014/main" id="{065638E9-567B-B78A-3AA5-1BC9606679C0}"/>
              </a:ext>
            </a:extLst>
          </p:cNvPr>
          <p:cNvCxnSpPr/>
          <p:nvPr/>
        </p:nvCxnSpPr>
        <p:spPr bwMode="auto">
          <a:xfrm>
            <a:off x="7668344" y="1419622"/>
            <a:ext cx="0" cy="2664296"/>
          </a:xfrm>
          <a:prstGeom prst="line">
            <a:avLst/>
          </a:prstGeom>
          <a:solidFill>
            <a:srgbClr val="F96666"/>
          </a:solidFill>
          <a:ln w="38100" cap="flat" cmpd="sng" algn="ctr">
            <a:solidFill>
              <a:srgbClr val="000000"/>
            </a:solidFill>
            <a:prstDash val="solid"/>
            <a:round/>
            <a:headEnd type="none" w="med" len="med"/>
            <a:tailEnd type="none" w="med" len="med"/>
          </a:ln>
          <a:effectLst/>
        </p:spPr>
      </p:cxnSp>
      <p:sp>
        <p:nvSpPr>
          <p:cNvPr id="15" name="ZoneTexte 14">
            <a:extLst>
              <a:ext uri="{FF2B5EF4-FFF2-40B4-BE49-F238E27FC236}">
                <a16:creationId xmlns:a16="http://schemas.microsoft.com/office/drawing/2014/main" id="{039698E2-08FC-BB36-7388-C0BE26EAA67F}"/>
              </a:ext>
            </a:extLst>
          </p:cNvPr>
          <p:cNvSpPr txBox="1"/>
          <p:nvPr/>
        </p:nvSpPr>
        <p:spPr>
          <a:xfrm>
            <a:off x="6606857" y="3135257"/>
            <a:ext cx="1133495" cy="261610"/>
          </a:xfrm>
          <a:prstGeom prst="rect">
            <a:avLst/>
          </a:prstGeom>
          <a:noFill/>
        </p:spPr>
        <p:txBody>
          <a:bodyPr wrap="square" rtlCol="0">
            <a:spAutoFit/>
          </a:bodyPr>
          <a:lstStyle/>
          <a:p>
            <a:pPr algn="ctr"/>
            <a:r>
              <a:rPr lang="fr-FR" sz="1050" noProof="0" dirty="0">
                <a:solidFill>
                  <a:srgbClr val="000000"/>
                </a:solidFill>
              </a:rPr>
              <a:t>Erreur aléatoire</a:t>
            </a:r>
          </a:p>
        </p:txBody>
      </p:sp>
      <p:sp>
        <p:nvSpPr>
          <p:cNvPr id="18" name="ZoneTexte 17">
            <a:extLst>
              <a:ext uri="{FF2B5EF4-FFF2-40B4-BE49-F238E27FC236}">
                <a16:creationId xmlns:a16="http://schemas.microsoft.com/office/drawing/2014/main" id="{FA452693-BEF2-B757-516F-07A920BE3A2A}"/>
              </a:ext>
            </a:extLst>
          </p:cNvPr>
          <p:cNvSpPr txBox="1"/>
          <p:nvPr/>
        </p:nvSpPr>
        <p:spPr>
          <a:xfrm>
            <a:off x="6288256" y="699542"/>
            <a:ext cx="1133495" cy="261610"/>
          </a:xfrm>
          <a:prstGeom prst="rect">
            <a:avLst/>
          </a:prstGeom>
          <a:noFill/>
        </p:spPr>
        <p:txBody>
          <a:bodyPr wrap="square" rtlCol="0">
            <a:spAutoFit/>
          </a:bodyPr>
          <a:lstStyle/>
          <a:p>
            <a:pPr algn="ctr"/>
            <a:r>
              <a:rPr lang="fr-FR" sz="1050" noProof="0" dirty="0">
                <a:solidFill>
                  <a:srgbClr val="000000"/>
                </a:solidFill>
              </a:rPr>
              <a:t>x</a:t>
            </a:r>
          </a:p>
        </p:txBody>
      </p:sp>
      <p:sp>
        <p:nvSpPr>
          <p:cNvPr id="19" name="ZoneTexte 18">
            <a:extLst>
              <a:ext uri="{FF2B5EF4-FFF2-40B4-BE49-F238E27FC236}">
                <a16:creationId xmlns:a16="http://schemas.microsoft.com/office/drawing/2014/main" id="{92F84D46-4404-D544-FC8A-85C70B8C6248}"/>
              </a:ext>
            </a:extLst>
          </p:cNvPr>
          <p:cNvSpPr txBox="1"/>
          <p:nvPr/>
        </p:nvSpPr>
        <p:spPr>
          <a:xfrm>
            <a:off x="7414499" y="1161381"/>
            <a:ext cx="469870" cy="261610"/>
          </a:xfrm>
          <a:prstGeom prst="rect">
            <a:avLst/>
          </a:prstGeom>
          <a:noFill/>
        </p:spPr>
        <p:txBody>
          <a:bodyPr wrap="square" rtlCol="0">
            <a:spAutoFit/>
          </a:bodyPr>
          <a:lstStyle/>
          <a:p>
            <a:pPr algn="ctr"/>
            <a:r>
              <a:rPr lang="fr-FR" sz="1050" b="1" noProof="0" dirty="0">
                <a:solidFill>
                  <a:srgbClr val="000000"/>
                </a:solidFill>
              </a:rPr>
              <a:t>x</a:t>
            </a:r>
            <a:r>
              <a:rPr lang="fr-FR" sz="1050" b="1" baseline="-25000" noProof="0" dirty="0">
                <a:solidFill>
                  <a:srgbClr val="000000"/>
                </a:solidFill>
              </a:rPr>
              <a:t>i</a:t>
            </a:r>
          </a:p>
        </p:txBody>
      </p:sp>
      <p:cxnSp>
        <p:nvCxnSpPr>
          <p:cNvPr id="20" name="Connecteur droit 19">
            <a:extLst>
              <a:ext uri="{FF2B5EF4-FFF2-40B4-BE49-F238E27FC236}">
                <a16:creationId xmlns:a16="http://schemas.microsoft.com/office/drawing/2014/main" id="{020320F7-1914-9AA3-26DD-C0962ED80CD9}"/>
              </a:ext>
            </a:extLst>
          </p:cNvPr>
          <p:cNvCxnSpPr/>
          <p:nvPr/>
        </p:nvCxnSpPr>
        <p:spPr bwMode="auto">
          <a:xfrm>
            <a:off x="6812583" y="750434"/>
            <a:ext cx="84841" cy="0"/>
          </a:xfrm>
          <a:prstGeom prst="line">
            <a:avLst/>
          </a:prstGeom>
          <a:solidFill>
            <a:srgbClr val="F96666"/>
          </a:solidFill>
          <a:ln w="12700" cap="flat" cmpd="sng" algn="ctr">
            <a:solidFill>
              <a:srgbClr val="000000"/>
            </a:solidFill>
            <a:prstDash val="solid"/>
            <a:round/>
            <a:headEnd type="none" w="med" len="med"/>
            <a:tailEnd type="none" w="med" len="med"/>
          </a:ln>
          <a:effectLst/>
        </p:spPr>
      </p:cxnSp>
      <p:cxnSp>
        <p:nvCxnSpPr>
          <p:cNvPr id="21" name="Connecteur droit avec flèche 20">
            <a:extLst>
              <a:ext uri="{FF2B5EF4-FFF2-40B4-BE49-F238E27FC236}">
                <a16:creationId xmlns:a16="http://schemas.microsoft.com/office/drawing/2014/main" id="{878B9F3A-C0DD-56D4-A12C-A424F0054096}"/>
              </a:ext>
            </a:extLst>
          </p:cNvPr>
          <p:cNvCxnSpPr/>
          <p:nvPr/>
        </p:nvCxnSpPr>
        <p:spPr bwMode="auto">
          <a:xfrm>
            <a:off x="323528" y="2729105"/>
            <a:ext cx="8496944" cy="0"/>
          </a:xfrm>
          <a:prstGeom prst="straightConnector1">
            <a:avLst/>
          </a:prstGeom>
          <a:solidFill>
            <a:srgbClr val="F96666"/>
          </a:solidFill>
          <a:ln w="19050" cap="flat" cmpd="sng" algn="ctr">
            <a:solidFill>
              <a:srgbClr val="000000"/>
            </a:solidFill>
            <a:prstDash val="solid"/>
            <a:round/>
            <a:headEnd type="none" w="med" len="med"/>
            <a:tailEnd type="triangle" w="lg" len="lg"/>
          </a:ln>
          <a:effectLst/>
        </p:spPr>
      </p:cxnSp>
      <p:sp>
        <p:nvSpPr>
          <p:cNvPr id="22" name="ZoneTexte 21">
            <a:extLst>
              <a:ext uri="{FF2B5EF4-FFF2-40B4-BE49-F238E27FC236}">
                <a16:creationId xmlns:a16="http://schemas.microsoft.com/office/drawing/2014/main" id="{6BE910E3-E4FB-E4AB-1D08-9BCB7DA97EB6}"/>
              </a:ext>
            </a:extLst>
          </p:cNvPr>
          <p:cNvSpPr txBox="1"/>
          <p:nvPr/>
        </p:nvSpPr>
        <p:spPr>
          <a:xfrm>
            <a:off x="6940400" y="699542"/>
            <a:ext cx="1865792" cy="253916"/>
          </a:xfrm>
          <a:prstGeom prst="rect">
            <a:avLst/>
          </a:prstGeom>
          <a:noFill/>
        </p:spPr>
        <p:txBody>
          <a:bodyPr wrap="square" rtlCol="0">
            <a:spAutoFit/>
          </a:bodyPr>
          <a:lstStyle/>
          <a:p>
            <a:r>
              <a:rPr lang="fr-FR" sz="1050" noProof="0" dirty="0">
                <a:solidFill>
                  <a:srgbClr val="000000"/>
                </a:solidFill>
              </a:rPr>
              <a:t>Valeur moyenne</a:t>
            </a:r>
          </a:p>
        </p:txBody>
      </p:sp>
      <p:sp>
        <p:nvSpPr>
          <p:cNvPr id="2" name="Espace réservé de la date 4">
            <a:extLst>
              <a:ext uri="{FF2B5EF4-FFF2-40B4-BE49-F238E27FC236}">
                <a16:creationId xmlns:a16="http://schemas.microsoft.com/office/drawing/2014/main" id="{A12937A6-5CF7-9161-6794-3AA0B2D72B30}"/>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2736104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8EBDB-8316-974A-8EF9-4DA96347450C}"/>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0B209F0-6005-0AFF-1883-08E997207377}"/>
              </a:ext>
            </a:extLst>
          </p:cNvPr>
          <p:cNvSpPr>
            <a:spLocks noGrp="1"/>
          </p:cNvSpPr>
          <p:nvPr>
            <p:ph type="sldNum" sz="quarter" idx="12"/>
          </p:nvPr>
        </p:nvSpPr>
        <p:spPr/>
        <p:txBody>
          <a:bodyPr/>
          <a:lstStyle/>
          <a:p>
            <a:fld id="{6CD2ADAA-5F34-4877-8AC9-30E1FF774256}" type="slidenum">
              <a:rPr lang="fr-FR" noProof="0" smtClean="0"/>
              <a:pPr/>
              <a:t>17</a:t>
            </a:fld>
            <a:endParaRPr lang="fr-FR" noProof="0" dirty="0"/>
          </a:p>
        </p:txBody>
      </p:sp>
      <p:sp>
        <p:nvSpPr>
          <p:cNvPr id="6" name="Titre 1">
            <a:extLst>
              <a:ext uri="{FF2B5EF4-FFF2-40B4-BE49-F238E27FC236}">
                <a16:creationId xmlns:a16="http://schemas.microsoft.com/office/drawing/2014/main" id="{8032B53A-2B9E-EE8D-D4B1-E91EEA8E2C1E}"/>
              </a:ext>
            </a:extLst>
          </p:cNvPr>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Classification des sources d’erreurs</a:t>
            </a:r>
          </a:p>
        </p:txBody>
      </p:sp>
      <p:cxnSp>
        <p:nvCxnSpPr>
          <p:cNvPr id="7" name="Connecteur droit 6">
            <a:extLst>
              <a:ext uri="{FF2B5EF4-FFF2-40B4-BE49-F238E27FC236}">
                <a16:creationId xmlns:a16="http://schemas.microsoft.com/office/drawing/2014/main" id="{0CD65E00-4748-B83A-D6A3-0B760814EDB8}"/>
              </a:ext>
            </a:extLst>
          </p:cNvPr>
          <p:cNvCxnSpPr/>
          <p:nvPr/>
        </p:nvCxnSpPr>
        <p:spPr bwMode="auto">
          <a:xfrm flipH="1">
            <a:off x="1268950" y="3090796"/>
            <a:ext cx="5571302" cy="0"/>
          </a:xfrm>
          <a:prstGeom prst="line">
            <a:avLst/>
          </a:prstGeom>
          <a:solidFill>
            <a:srgbClr val="F96666"/>
          </a:solidFill>
          <a:ln w="12700" cap="flat" cmpd="sng" algn="ctr">
            <a:solidFill>
              <a:srgbClr val="000000"/>
            </a:solidFill>
            <a:prstDash val="sysDot"/>
            <a:round/>
            <a:headEnd type="triangle" w="med" len="lg"/>
            <a:tailEnd type="triangle" w="med" len="lg"/>
          </a:ln>
          <a:effectLst/>
        </p:spPr>
      </p:cxnSp>
      <p:sp>
        <p:nvSpPr>
          <p:cNvPr id="8" name="Forme libre 7">
            <a:extLst>
              <a:ext uri="{FF2B5EF4-FFF2-40B4-BE49-F238E27FC236}">
                <a16:creationId xmlns:a16="http://schemas.microsoft.com/office/drawing/2014/main" id="{78FAEF9A-C85D-23FC-2FDC-072399EAD01C}"/>
              </a:ext>
            </a:extLst>
          </p:cNvPr>
          <p:cNvSpPr/>
          <p:nvPr/>
        </p:nvSpPr>
        <p:spPr bwMode="auto">
          <a:xfrm>
            <a:off x="5220072" y="1133160"/>
            <a:ext cx="3240360" cy="1606244"/>
          </a:xfrm>
          <a:custGeom>
            <a:avLst/>
            <a:gdLst>
              <a:gd name="connsiteX0" fmla="*/ 0 w 3327662"/>
              <a:gd name="connsiteY0" fmla="*/ 1575847 h 1659117"/>
              <a:gd name="connsiteX1" fmla="*/ 772998 w 3327662"/>
              <a:gd name="connsiteY1" fmla="*/ 1396738 h 1659117"/>
              <a:gd name="connsiteX2" fmla="*/ 1659118 w 3327662"/>
              <a:gd name="connsiteY2" fmla="*/ 1571 h 1659117"/>
              <a:gd name="connsiteX3" fmla="*/ 2554664 w 3327662"/>
              <a:gd name="connsiteY3" fmla="*/ 1387311 h 1659117"/>
              <a:gd name="connsiteX4" fmla="*/ 3327662 w 3327662"/>
              <a:gd name="connsiteY4" fmla="*/ 1566420 h 1659117"/>
              <a:gd name="connsiteX0" fmla="*/ 0 w 3327662"/>
              <a:gd name="connsiteY0" fmla="*/ 1575847 h 1659117"/>
              <a:gd name="connsiteX1" fmla="*/ 772998 w 3327662"/>
              <a:gd name="connsiteY1" fmla="*/ 1396738 h 1659117"/>
              <a:gd name="connsiteX2" fmla="*/ 1659118 w 3327662"/>
              <a:gd name="connsiteY2" fmla="*/ 1571 h 1659117"/>
              <a:gd name="connsiteX3" fmla="*/ 2554664 w 3327662"/>
              <a:gd name="connsiteY3" fmla="*/ 1387311 h 1659117"/>
              <a:gd name="connsiteX4" fmla="*/ 3327662 w 3327662"/>
              <a:gd name="connsiteY4" fmla="*/ 1566420 h 1659117"/>
              <a:gd name="connsiteX0" fmla="*/ 0 w 3327662"/>
              <a:gd name="connsiteY0" fmla="*/ 1575847 h 1659117"/>
              <a:gd name="connsiteX1" fmla="*/ 772998 w 3327662"/>
              <a:gd name="connsiteY1" fmla="*/ 1396738 h 1659117"/>
              <a:gd name="connsiteX2" fmla="*/ 1659118 w 3327662"/>
              <a:gd name="connsiteY2" fmla="*/ 1571 h 1659117"/>
              <a:gd name="connsiteX3" fmla="*/ 2554664 w 3327662"/>
              <a:gd name="connsiteY3" fmla="*/ 1387311 h 1659117"/>
              <a:gd name="connsiteX4" fmla="*/ 3327662 w 3327662"/>
              <a:gd name="connsiteY4" fmla="*/ 1566420 h 1659117"/>
              <a:gd name="connsiteX0" fmla="*/ 0 w 3327662"/>
              <a:gd name="connsiteY0" fmla="*/ 1575847 h 1659117"/>
              <a:gd name="connsiteX1" fmla="*/ 772998 w 3327662"/>
              <a:gd name="connsiteY1" fmla="*/ 1396738 h 1659117"/>
              <a:gd name="connsiteX2" fmla="*/ 1659118 w 3327662"/>
              <a:gd name="connsiteY2" fmla="*/ 1571 h 1659117"/>
              <a:gd name="connsiteX3" fmla="*/ 2554664 w 3327662"/>
              <a:gd name="connsiteY3" fmla="*/ 1387311 h 1659117"/>
              <a:gd name="connsiteX4" fmla="*/ 3327662 w 3327662"/>
              <a:gd name="connsiteY4" fmla="*/ 1575847 h 1659117"/>
              <a:gd name="connsiteX0" fmla="*/ 0 w 3327662"/>
              <a:gd name="connsiteY0" fmla="*/ 1575847 h 1659117"/>
              <a:gd name="connsiteX1" fmla="*/ 772998 w 3327662"/>
              <a:gd name="connsiteY1" fmla="*/ 1396738 h 1659117"/>
              <a:gd name="connsiteX2" fmla="*/ 1659118 w 3327662"/>
              <a:gd name="connsiteY2" fmla="*/ 1571 h 1659117"/>
              <a:gd name="connsiteX3" fmla="*/ 2554664 w 3327662"/>
              <a:gd name="connsiteY3" fmla="*/ 1387311 h 1659117"/>
              <a:gd name="connsiteX4" fmla="*/ 3327662 w 3327662"/>
              <a:gd name="connsiteY4" fmla="*/ 1575847 h 1659117"/>
              <a:gd name="connsiteX0" fmla="*/ 0 w 3327662"/>
              <a:gd name="connsiteY0" fmla="*/ 1575847 h 1659117"/>
              <a:gd name="connsiteX1" fmla="*/ 772998 w 3327662"/>
              <a:gd name="connsiteY1" fmla="*/ 1396738 h 1659117"/>
              <a:gd name="connsiteX2" fmla="*/ 1659118 w 3327662"/>
              <a:gd name="connsiteY2" fmla="*/ 1571 h 1659117"/>
              <a:gd name="connsiteX3" fmla="*/ 2554664 w 3327662"/>
              <a:gd name="connsiteY3" fmla="*/ 1387311 h 1659117"/>
              <a:gd name="connsiteX4" fmla="*/ 3327662 w 3327662"/>
              <a:gd name="connsiteY4" fmla="*/ 1575847 h 1659117"/>
              <a:gd name="connsiteX0" fmla="*/ 0 w 3327662"/>
              <a:gd name="connsiteY0" fmla="*/ 1575847 h 1659117"/>
              <a:gd name="connsiteX1" fmla="*/ 772998 w 3327662"/>
              <a:gd name="connsiteY1" fmla="*/ 1396738 h 1659117"/>
              <a:gd name="connsiteX2" fmla="*/ 1659118 w 3327662"/>
              <a:gd name="connsiteY2" fmla="*/ 1571 h 1659117"/>
              <a:gd name="connsiteX3" fmla="*/ 2554664 w 3327662"/>
              <a:gd name="connsiteY3" fmla="*/ 1387311 h 1659117"/>
              <a:gd name="connsiteX4" fmla="*/ 3327662 w 3327662"/>
              <a:gd name="connsiteY4" fmla="*/ 1575847 h 1659117"/>
              <a:gd name="connsiteX0" fmla="*/ 0 w 3327662"/>
              <a:gd name="connsiteY0" fmla="*/ 1575847 h 1659117"/>
              <a:gd name="connsiteX1" fmla="*/ 772998 w 3327662"/>
              <a:gd name="connsiteY1" fmla="*/ 1396738 h 1659117"/>
              <a:gd name="connsiteX2" fmla="*/ 1659118 w 3327662"/>
              <a:gd name="connsiteY2" fmla="*/ 1571 h 1659117"/>
              <a:gd name="connsiteX3" fmla="*/ 2554664 w 3327662"/>
              <a:gd name="connsiteY3" fmla="*/ 1387311 h 1659117"/>
              <a:gd name="connsiteX4" fmla="*/ 3327662 w 3327662"/>
              <a:gd name="connsiteY4" fmla="*/ 1575847 h 1659117"/>
              <a:gd name="connsiteX0" fmla="*/ 0 w 3357800"/>
              <a:gd name="connsiteY0" fmla="*/ 1603078 h 1606244"/>
              <a:gd name="connsiteX1" fmla="*/ 803136 w 3357800"/>
              <a:gd name="connsiteY1" fmla="*/ 1395169 h 1606244"/>
              <a:gd name="connsiteX2" fmla="*/ 1689256 w 3357800"/>
              <a:gd name="connsiteY2" fmla="*/ 2 h 1606244"/>
              <a:gd name="connsiteX3" fmla="*/ 2584802 w 3357800"/>
              <a:gd name="connsiteY3" fmla="*/ 1385742 h 1606244"/>
              <a:gd name="connsiteX4" fmla="*/ 3357800 w 3357800"/>
              <a:gd name="connsiteY4" fmla="*/ 1574278 h 1606244"/>
              <a:gd name="connsiteX0" fmla="*/ 0 w 3357800"/>
              <a:gd name="connsiteY0" fmla="*/ 1603078 h 1610278"/>
              <a:gd name="connsiteX1" fmla="*/ 803136 w 3357800"/>
              <a:gd name="connsiteY1" fmla="*/ 1395169 h 1610278"/>
              <a:gd name="connsiteX2" fmla="*/ 1689256 w 3357800"/>
              <a:gd name="connsiteY2" fmla="*/ 2 h 1610278"/>
              <a:gd name="connsiteX3" fmla="*/ 2584802 w 3357800"/>
              <a:gd name="connsiteY3" fmla="*/ 1385742 h 1610278"/>
              <a:gd name="connsiteX4" fmla="*/ 3357800 w 3357800"/>
              <a:gd name="connsiteY4" fmla="*/ 1610278 h 1610278"/>
              <a:gd name="connsiteX0" fmla="*/ 0 w 3337708"/>
              <a:gd name="connsiteY0" fmla="*/ 1603078 h 1606244"/>
              <a:gd name="connsiteX1" fmla="*/ 803136 w 3337708"/>
              <a:gd name="connsiteY1" fmla="*/ 1395169 h 1606244"/>
              <a:gd name="connsiteX2" fmla="*/ 1689256 w 3337708"/>
              <a:gd name="connsiteY2" fmla="*/ 2 h 1606244"/>
              <a:gd name="connsiteX3" fmla="*/ 2584802 w 3337708"/>
              <a:gd name="connsiteY3" fmla="*/ 1385742 h 1606244"/>
              <a:gd name="connsiteX4" fmla="*/ 3337708 w 3337708"/>
              <a:gd name="connsiteY4" fmla="*/ 1595878 h 1606244"/>
              <a:gd name="connsiteX0" fmla="*/ 0 w 3337708"/>
              <a:gd name="connsiteY0" fmla="*/ 1603078 h 1606244"/>
              <a:gd name="connsiteX1" fmla="*/ 803136 w 3337708"/>
              <a:gd name="connsiteY1" fmla="*/ 1395169 h 1606244"/>
              <a:gd name="connsiteX2" fmla="*/ 1689256 w 3337708"/>
              <a:gd name="connsiteY2" fmla="*/ 2 h 1606244"/>
              <a:gd name="connsiteX3" fmla="*/ 2584802 w 3337708"/>
              <a:gd name="connsiteY3" fmla="*/ 1385742 h 1606244"/>
              <a:gd name="connsiteX4" fmla="*/ 3337708 w 3337708"/>
              <a:gd name="connsiteY4" fmla="*/ 1595878 h 160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708" h="1606244">
                <a:moveTo>
                  <a:pt x="0" y="1603078"/>
                </a:moveTo>
                <a:cubicBezTo>
                  <a:pt x="399068" y="1597578"/>
                  <a:pt x="521593" y="1662348"/>
                  <a:pt x="803136" y="1395169"/>
                </a:cubicBezTo>
                <a:cubicBezTo>
                  <a:pt x="1084679" y="1127990"/>
                  <a:pt x="1392312" y="1573"/>
                  <a:pt x="1689256" y="2"/>
                </a:cubicBezTo>
                <a:cubicBezTo>
                  <a:pt x="1986200" y="-1569"/>
                  <a:pt x="2306711" y="1123363"/>
                  <a:pt x="2584802" y="1385742"/>
                </a:cubicBezTo>
                <a:cubicBezTo>
                  <a:pt x="2862893" y="1648121"/>
                  <a:pt x="2938186" y="1592339"/>
                  <a:pt x="3337708" y="1595878"/>
                </a:cubicBezTo>
              </a:path>
            </a:pathLst>
          </a:custGeom>
          <a:solidFill>
            <a:srgbClr val="F96666"/>
          </a:solidFill>
          <a:ln w="12700" cap="flat" cmpd="sng" algn="ctr">
            <a:solidFill>
              <a:srgbClr val="4D4D4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noProof="0" dirty="0">
              <a:ln>
                <a:noFill/>
              </a:ln>
              <a:solidFill>
                <a:srgbClr val="4D4D4D"/>
              </a:solidFill>
              <a:effectLst/>
              <a:latin typeface="Comic Sans MS" pitchFamily="66" charset="0"/>
              <a:sym typeface="Times New Roman" pitchFamily="18" charset="0"/>
            </a:endParaRPr>
          </a:p>
        </p:txBody>
      </p:sp>
      <p:cxnSp>
        <p:nvCxnSpPr>
          <p:cNvPr id="9" name="Connecteur droit 8">
            <a:extLst>
              <a:ext uri="{FF2B5EF4-FFF2-40B4-BE49-F238E27FC236}">
                <a16:creationId xmlns:a16="http://schemas.microsoft.com/office/drawing/2014/main" id="{03276C14-3A88-02A3-6FD9-B5B7822281D8}"/>
              </a:ext>
            </a:extLst>
          </p:cNvPr>
          <p:cNvCxnSpPr/>
          <p:nvPr/>
        </p:nvCxnSpPr>
        <p:spPr bwMode="auto">
          <a:xfrm flipH="1">
            <a:off x="1268948" y="1010612"/>
            <a:ext cx="2" cy="3505354"/>
          </a:xfrm>
          <a:prstGeom prst="line">
            <a:avLst/>
          </a:prstGeom>
          <a:solidFill>
            <a:srgbClr val="F96666"/>
          </a:solidFill>
          <a:ln w="19050" cap="flat" cmpd="sng" algn="ctr">
            <a:solidFill>
              <a:srgbClr val="FF0000"/>
            </a:solidFill>
            <a:prstDash val="solid"/>
            <a:round/>
            <a:headEnd type="none" w="med" len="med"/>
            <a:tailEnd type="none" w="med" len="med"/>
          </a:ln>
          <a:effectLst/>
        </p:spPr>
      </p:cxnSp>
      <p:cxnSp>
        <p:nvCxnSpPr>
          <p:cNvPr id="10" name="Connecteur droit 9">
            <a:extLst>
              <a:ext uri="{FF2B5EF4-FFF2-40B4-BE49-F238E27FC236}">
                <a16:creationId xmlns:a16="http://schemas.microsoft.com/office/drawing/2014/main" id="{97495D26-F1C8-5356-1744-2793F0A88DF8}"/>
              </a:ext>
            </a:extLst>
          </p:cNvPr>
          <p:cNvCxnSpPr/>
          <p:nvPr/>
        </p:nvCxnSpPr>
        <p:spPr bwMode="auto">
          <a:xfrm>
            <a:off x="6855003" y="1010611"/>
            <a:ext cx="0" cy="2073897"/>
          </a:xfrm>
          <a:prstGeom prst="line">
            <a:avLst/>
          </a:prstGeom>
          <a:solidFill>
            <a:srgbClr val="F96666"/>
          </a:solidFill>
          <a:ln w="19050" cap="flat" cmpd="sng" algn="ctr">
            <a:solidFill>
              <a:srgbClr val="000000"/>
            </a:solidFill>
            <a:prstDash val="sysDash"/>
            <a:round/>
            <a:headEnd type="none" w="med" len="med"/>
            <a:tailEnd type="none" w="med" len="med"/>
          </a:ln>
          <a:effectLst/>
        </p:spPr>
      </p:cxnSp>
      <p:cxnSp>
        <p:nvCxnSpPr>
          <p:cNvPr id="11" name="Connecteur droit 10">
            <a:extLst>
              <a:ext uri="{FF2B5EF4-FFF2-40B4-BE49-F238E27FC236}">
                <a16:creationId xmlns:a16="http://schemas.microsoft.com/office/drawing/2014/main" id="{2A51DCB9-7DE4-85F0-A9C6-CD9D7F8C7B74}"/>
              </a:ext>
            </a:extLst>
          </p:cNvPr>
          <p:cNvCxnSpPr/>
          <p:nvPr/>
        </p:nvCxnSpPr>
        <p:spPr bwMode="auto">
          <a:xfrm flipH="1">
            <a:off x="6876256" y="3090796"/>
            <a:ext cx="773178" cy="0"/>
          </a:xfrm>
          <a:prstGeom prst="line">
            <a:avLst/>
          </a:prstGeom>
          <a:solidFill>
            <a:srgbClr val="F96666"/>
          </a:solidFill>
          <a:ln w="12700" cap="flat" cmpd="sng" algn="ctr">
            <a:solidFill>
              <a:srgbClr val="000000"/>
            </a:solidFill>
            <a:prstDash val="sysDot"/>
            <a:round/>
            <a:headEnd type="triangle" w="med" len="lg"/>
            <a:tailEnd type="triangle" w="med" len="lg"/>
          </a:ln>
          <a:effectLst/>
        </p:spPr>
      </p:cxnSp>
      <p:cxnSp>
        <p:nvCxnSpPr>
          <p:cNvPr id="12" name="Connecteur droit 11">
            <a:extLst>
              <a:ext uri="{FF2B5EF4-FFF2-40B4-BE49-F238E27FC236}">
                <a16:creationId xmlns:a16="http://schemas.microsoft.com/office/drawing/2014/main" id="{6212BB2E-EFDA-9C39-87E0-09B7D9906763}"/>
              </a:ext>
            </a:extLst>
          </p:cNvPr>
          <p:cNvCxnSpPr/>
          <p:nvPr/>
        </p:nvCxnSpPr>
        <p:spPr bwMode="auto">
          <a:xfrm>
            <a:off x="7668344" y="1419622"/>
            <a:ext cx="0" cy="2664296"/>
          </a:xfrm>
          <a:prstGeom prst="line">
            <a:avLst/>
          </a:prstGeom>
          <a:solidFill>
            <a:srgbClr val="F96666"/>
          </a:solidFill>
          <a:ln w="38100" cap="flat" cmpd="sng" algn="ctr">
            <a:solidFill>
              <a:srgbClr val="000000"/>
            </a:solidFill>
            <a:prstDash val="solid"/>
            <a:round/>
            <a:headEnd type="none" w="med" len="med"/>
            <a:tailEnd type="none" w="med" len="med"/>
          </a:ln>
          <a:effectLst/>
        </p:spPr>
      </p:cxnSp>
      <p:cxnSp>
        <p:nvCxnSpPr>
          <p:cNvPr id="13" name="Connecteur droit 12">
            <a:extLst>
              <a:ext uri="{FF2B5EF4-FFF2-40B4-BE49-F238E27FC236}">
                <a16:creationId xmlns:a16="http://schemas.microsoft.com/office/drawing/2014/main" id="{188E98EB-926B-8B54-D491-42ECA14A723F}"/>
              </a:ext>
            </a:extLst>
          </p:cNvPr>
          <p:cNvCxnSpPr/>
          <p:nvPr/>
        </p:nvCxnSpPr>
        <p:spPr bwMode="auto">
          <a:xfrm flipH="1">
            <a:off x="1268949" y="3867894"/>
            <a:ext cx="6371516" cy="0"/>
          </a:xfrm>
          <a:prstGeom prst="line">
            <a:avLst/>
          </a:prstGeom>
          <a:solidFill>
            <a:srgbClr val="F96666"/>
          </a:solidFill>
          <a:ln w="12700" cap="flat" cmpd="sng" algn="ctr">
            <a:solidFill>
              <a:srgbClr val="000000"/>
            </a:solidFill>
            <a:prstDash val="sysDot"/>
            <a:round/>
            <a:headEnd type="triangle" w="med" len="lg"/>
            <a:tailEnd type="triangle" w="med" len="lg"/>
          </a:ln>
          <a:effectLst/>
        </p:spPr>
      </p:cxnSp>
      <p:sp>
        <p:nvSpPr>
          <p:cNvPr id="14" name="ZoneTexte 13">
            <a:extLst>
              <a:ext uri="{FF2B5EF4-FFF2-40B4-BE49-F238E27FC236}">
                <a16:creationId xmlns:a16="http://schemas.microsoft.com/office/drawing/2014/main" id="{B97A6DCA-1B34-C5A0-73E6-04864CD1463A}"/>
              </a:ext>
            </a:extLst>
          </p:cNvPr>
          <p:cNvSpPr txBox="1"/>
          <p:nvPr/>
        </p:nvSpPr>
        <p:spPr>
          <a:xfrm>
            <a:off x="3217709" y="3139104"/>
            <a:ext cx="1673784" cy="253916"/>
          </a:xfrm>
          <a:prstGeom prst="rect">
            <a:avLst/>
          </a:prstGeom>
          <a:noFill/>
        </p:spPr>
        <p:txBody>
          <a:bodyPr wrap="square" rtlCol="0">
            <a:spAutoFit/>
          </a:bodyPr>
          <a:lstStyle/>
          <a:p>
            <a:pPr algn="ctr"/>
            <a:r>
              <a:rPr lang="fr-FR" sz="1050" noProof="0" dirty="0">
                <a:solidFill>
                  <a:srgbClr val="000000"/>
                </a:solidFill>
              </a:rPr>
              <a:t>Erreur systématique</a:t>
            </a:r>
          </a:p>
        </p:txBody>
      </p:sp>
      <p:sp>
        <p:nvSpPr>
          <p:cNvPr id="15" name="ZoneTexte 14">
            <a:extLst>
              <a:ext uri="{FF2B5EF4-FFF2-40B4-BE49-F238E27FC236}">
                <a16:creationId xmlns:a16="http://schemas.microsoft.com/office/drawing/2014/main" id="{7C8670C5-5B10-0329-B482-0FF14F98D5F6}"/>
              </a:ext>
            </a:extLst>
          </p:cNvPr>
          <p:cNvSpPr txBox="1"/>
          <p:nvPr/>
        </p:nvSpPr>
        <p:spPr>
          <a:xfrm>
            <a:off x="6606857" y="3135257"/>
            <a:ext cx="1133495" cy="261610"/>
          </a:xfrm>
          <a:prstGeom prst="rect">
            <a:avLst/>
          </a:prstGeom>
          <a:noFill/>
        </p:spPr>
        <p:txBody>
          <a:bodyPr wrap="square" rtlCol="0">
            <a:spAutoFit/>
          </a:bodyPr>
          <a:lstStyle/>
          <a:p>
            <a:pPr algn="ctr"/>
            <a:r>
              <a:rPr lang="fr-FR" sz="1050" noProof="0" dirty="0">
                <a:solidFill>
                  <a:srgbClr val="000000"/>
                </a:solidFill>
              </a:rPr>
              <a:t>Erreur aléatoire</a:t>
            </a:r>
          </a:p>
        </p:txBody>
      </p:sp>
      <p:sp>
        <p:nvSpPr>
          <p:cNvPr id="16" name="ZoneTexte 15">
            <a:extLst>
              <a:ext uri="{FF2B5EF4-FFF2-40B4-BE49-F238E27FC236}">
                <a16:creationId xmlns:a16="http://schemas.microsoft.com/office/drawing/2014/main" id="{969F1C20-7E27-C118-9C00-D764D47D39E6}"/>
              </a:ext>
            </a:extLst>
          </p:cNvPr>
          <p:cNvSpPr txBox="1"/>
          <p:nvPr/>
        </p:nvSpPr>
        <p:spPr>
          <a:xfrm>
            <a:off x="3322636" y="3902010"/>
            <a:ext cx="3049564" cy="253916"/>
          </a:xfrm>
          <a:prstGeom prst="rect">
            <a:avLst/>
          </a:prstGeom>
          <a:noFill/>
        </p:spPr>
        <p:txBody>
          <a:bodyPr wrap="square" rtlCol="0">
            <a:spAutoFit/>
          </a:bodyPr>
          <a:lstStyle/>
          <a:p>
            <a:pPr algn="ctr"/>
            <a:r>
              <a:rPr lang="fr-FR" sz="1050" noProof="0" dirty="0">
                <a:solidFill>
                  <a:srgbClr val="000000"/>
                </a:solidFill>
              </a:rPr>
              <a:t>Erreur = erreur systématique + erreur aléatoire</a:t>
            </a:r>
          </a:p>
        </p:txBody>
      </p:sp>
      <p:sp>
        <p:nvSpPr>
          <p:cNvPr id="17" name="ZoneTexte 16">
            <a:extLst>
              <a:ext uri="{FF2B5EF4-FFF2-40B4-BE49-F238E27FC236}">
                <a16:creationId xmlns:a16="http://schemas.microsoft.com/office/drawing/2014/main" id="{3F8EC07B-0D44-8123-53C6-FA0CED0F50D3}"/>
              </a:ext>
            </a:extLst>
          </p:cNvPr>
          <p:cNvSpPr txBox="1"/>
          <p:nvPr/>
        </p:nvSpPr>
        <p:spPr>
          <a:xfrm>
            <a:off x="702201" y="433531"/>
            <a:ext cx="1133495" cy="577081"/>
          </a:xfrm>
          <a:prstGeom prst="rect">
            <a:avLst/>
          </a:prstGeom>
          <a:noFill/>
        </p:spPr>
        <p:txBody>
          <a:bodyPr wrap="square" rtlCol="0">
            <a:spAutoFit/>
          </a:bodyPr>
          <a:lstStyle/>
          <a:p>
            <a:pPr algn="ctr"/>
            <a:r>
              <a:rPr lang="fr-FR" sz="1050" noProof="0" dirty="0">
                <a:solidFill>
                  <a:srgbClr val="FF0000"/>
                </a:solidFill>
              </a:rPr>
              <a:t>Valeur inconnue du mesurande</a:t>
            </a:r>
          </a:p>
        </p:txBody>
      </p:sp>
      <p:sp>
        <p:nvSpPr>
          <p:cNvPr id="18" name="ZoneTexte 17">
            <a:extLst>
              <a:ext uri="{FF2B5EF4-FFF2-40B4-BE49-F238E27FC236}">
                <a16:creationId xmlns:a16="http://schemas.microsoft.com/office/drawing/2014/main" id="{47C99EED-4B7B-7B1D-A5D3-20659237A1CC}"/>
              </a:ext>
            </a:extLst>
          </p:cNvPr>
          <p:cNvSpPr txBox="1"/>
          <p:nvPr/>
        </p:nvSpPr>
        <p:spPr>
          <a:xfrm>
            <a:off x="6288256" y="699542"/>
            <a:ext cx="1133495" cy="261610"/>
          </a:xfrm>
          <a:prstGeom prst="rect">
            <a:avLst/>
          </a:prstGeom>
          <a:noFill/>
        </p:spPr>
        <p:txBody>
          <a:bodyPr wrap="square" rtlCol="0">
            <a:spAutoFit/>
          </a:bodyPr>
          <a:lstStyle/>
          <a:p>
            <a:pPr algn="ctr"/>
            <a:r>
              <a:rPr lang="fr-FR" sz="1050" noProof="0" dirty="0">
                <a:solidFill>
                  <a:srgbClr val="000000"/>
                </a:solidFill>
              </a:rPr>
              <a:t>x</a:t>
            </a:r>
          </a:p>
        </p:txBody>
      </p:sp>
      <p:sp>
        <p:nvSpPr>
          <p:cNvPr id="19" name="ZoneTexte 18">
            <a:extLst>
              <a:ext uri="{FF2B5EF4-FFF2-40B4-BE49-F238E27FC236}">
                <a16:creationId xmlns:a16="http://schemas.microsoft.com/office/drawing/2014/main" id="{6A5C9729-8022-938A-E85C-E8C3A8119127}"/>
              </a:ext>
            </a:extLst>
          </p:cNvPr>
          <p:cNvSpPr txBox="1"/>
          <p:nvPr/>
        </p:nvSpPr>
        <p:spPr>
          <a:xfrm>
            <a:off x="7414499" y="1161381"/>
            <a:ext cx="469870" cy="261610"/>
          </a:xfrm>
          <a:prstGeom prst="rect">
            <a:avLst/>
          </a:prstGeom>
          <a:noFill/>
        </p:spPr>
        <p:txBody>
          <a:bodyPr wrap="square" rtlCol="0">
            <a:spAutoFit/>
          </a:bodyPr>
          <a:lstStyle/>
          <a:p>
            <a:pPr algn="ctr"/>
            <a:r>
              <a:rPr lang="fr-FR" sz="1050" b="1" noProof="0" dirty="0">
                <a:solidFill>
                  <a:srgbClr val="000000"/>
                </a:solidFill>
              </a:rPr>
              <a:t>x</a:t>
            </a:r>
            <a:r>
              <a:rPr lang="fr-FR" sz="1050" b="1" baseline="-25000" noProof="0" dirty="0">
                <a:solidFill>
                  <a:srgbClr val="000000"/>
                </a:solidFill>
              </a:rPr>
              <a:t>i</a:t>
            </a:r>
          </a:p>
        </p:txBody>
      </p:sp>
      <p:cxnSp>
        <p:nvCxnSpPr>
          <p:cNvPr id="20" name="Connecteur droit 19">
            <a:extLst>
              <a:ext uri="{FF2B5EF4-FFF2-40B4-BE49-F238E27FC236}">
                <a16:creationId xmlns:a16="http://schemas.microsoft.com/office/drawing/2014/main" id="{4B7D6B93-A860-9043-2A3B-1F04366D9DAE}"/>
              </a:ext>
            </a:extLst>
          </p:cNvPr>
          <p:cNvCxnSpPr/>
          <p:nvPr/>
        </p:nvCxnSpPr>
        <p:spPr bwMode="auto">
          <a:xfrm>
            <a:off x="6812583" y="750434"/>
            <a:ext cx="84841" cy="0"/>
          </a:xfrm>
          <a:prstGeom prst="line">
            <a:avLst/>
          </a:prstGeom>
          <a:solidFill>
            <a:srgbClr val="F96666"/>
          </a:solidFill>
          <a:ln w="12700" cap="flat" cmpd="sng" algn="ctr">
            <a:solidFill>
              <a:srgbClr val="000000"/>
            </a:solidFill>
            <a:prstDash val="solid"/>
            <a:round/>
            <a:headEnd type="none" w="med" len="med"/>
            <a:tailEnd type="none" w="med" len="med"/>
          </a:ln>
          <a:effectLst/>
        </p:spPr>
      </p:cxnSp>
      <p:cxnSp>
        <p:nvCxnSpPr>
          <p:cNvPr id="21" name="Connecteur droit avec flèche 20">
            <a:extLst>
              <a:ext uri="{FF2B5EF4-FFF2-40B4-BE49-F238E27FC236}">
                <a16:creationId xmlns:a16="http://schemas.microsoft.com/office/drawing/2014/main" id="{F7D381EE-E410-0399-C4F0-F2ED0852971C}"/>
              </a:ext>
            </a:extLst>
          </p:cNvPr>
          <p:cNvCxnSpPr/>
          <p:nvPr/>
        </p:nvCxnSpPr>
        <p:spPr bwMode="auto">
          <a:xfrm>
            <a:off x="323528" y="2729105"/>
            <a:ext cx="8496944" cy="0"/>
          </a:xfrm>
          <a:prstGeom prst="straightConnector1">
            <a:avLst/>
          </a:prstGeom>
          <a:solidFill>
            <a:srgbClr val="F96666"/>
          </a:solidFill>
          <a:ln w="19050" cap="flat" cmpd="sng" algn="ctr">
            <a:solidFill>
              <a:srgbClr val="000000"/>
            </a:solidFill>
            <a:prstDash val="solid"/>
            <a:round/>
            <a:headEnd type="none" w="med" len="med"/>
            <a:tailEnd type="triangle" w="lg" len="lg"/>
          </a:ln>
          <a:effectLst/>
        </p:spPr>
      </p:cxnSp>
      <p:sp>
        <p:nvSpPr>
          <p:cNvPr id="22" name="ZoneTexte 21">
            <a:extLst>
              <a:ext uri="{FF2B5EF4-FFF2-40B4-BE49-F238E27FC236}">
                <a16:creationId xmlns:a16="http://schemas.microsoft.com/office/drawing/2014/main" id="{4F19F9F5-0E1D-7EAB-55D0-DE2DD2EF125B}"/>
              </a:ext>
            </a:extLst>
          </p:cNvPr>
          <p:cNvSpPr txBox="1"/>
          <p:nvPr/>
        </p:nvSpPr>
        <p:spPr>
          <a:xfrm>
            <a:off x="6940400" y="699542"/>
            <a:ext cx="1865792" cy="253916"/>
          </a:xfrm>
          <a:prstGeom prst="rect">
            <a:avLst/>
          </a:prstGeom>
          <a:noFill/>
        </p:spPr>
        <p:txBody>
          <a:bodyPr wrap="square" rtlCol="0">
            <a:spAutoFit/>
          </a:bodyPr>
          <a:lstStyle/>
          <a:p>
            <a:r>
              <a:rPr lang="fr-FR" sz="1050" noProof="0" dirty="0">
                <a:solidFill>
                  <a:srgbClr val="000000"/>
                </a:solidFill>
              </a:rPr>
              <a:t>Valeur moyenne</a:t>
            </a:r>
          </a:p>
        </p:txBody>
      </p:sp>
      <p:sp>
        <p:nvSpPr>
          <p:cNvPr id="2" name="Espace réservé de la date 4">
            <a:extLst>
              <a:ext uri="{FF2B5EF4-FFF2-40B4-BE49-F238E27FC236}">
                <a16:creationId xmlns:a16="http://schemas.microsoft.com/office/drawing/2014/main" id="{677AAB32-836B-E275-D468-FFC614B616F3}"/>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1023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18</a:t>
            </a:fld>
            <a:endParaRPr lang="fr-FR" noProof="0"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Concept d’incertitude de mesure</a:t>
            </a:r>
          </a:p>
        </p:txBody>
      </p:sp>
      <p:sp>
        <p:nvSpPr>
          <p:cNvPr id="7" name="Rectangle 6"/>
          <p:cNvSpPr/>
          <p:nvPr/>
        </p:nvSpPr>
        <p:spPr>
          <a:xfrm>
            <a:off x="140828" y="3167846"/>
            <a:ext cx="8767699" cy="646331"/>
          </a:xfrm>
          <a:prstGeom prst="rect">
            <a:avLst/>
          </a:prstGeom>
          <a:noFill/>
        </p:spPr>
        <p:txBody>
          <a:bodyPr wrap="square">
            <a:spAutoFit/>
          </a:bodyPr>
          <a:lstStyle/>
          <a:p>
            <a:pPr algn="just"/>
            <a:r>
              <a:rPr lang="fr-FR" sz="1200" noProof="0" dirty="0">
                <a:latin typeface="Arial Narrow" panose="020B0606020202030204" pitchFamily="34" charset="0"/>
              </a:rPr>
              <a:t>Le résultat d'un mesurage après correction des effets systématiques reconnus reste encore seulement une estimation de la valeur du mesurande en raison de l'incertitude provenant des effets aléatoires et de la correction imparfaite du résultat pour les effets systématiques.</a:t>
            </a:r>
            <a:r>
              <a:rPr lang="fr-FR" sz="1200" noProof="0" dirty="0">
                <a:solidFill>
                  <a:srgbClr val="FF0000"/>
                </a:solidFill>
                <a:latin typeface="Arial Narrow" panose="020B0606020202030204" pitchFamily="34" charset="0"/>
              </a:rPr>
              <a:t> C’est la raison pour laquelle une incertitude est associée à la correction.</a:t>
            </a:r>
            <a:endParaRPr lang="fr-FR" sz="1200" noProof="0" dirty="0">
              <a:latin typeface="Arial Narrow" panose="020B0606020202030204" pitchFamily="34" charset="0"/>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20590" y="627534"/>
            <a:ext cx="6608173" cy="237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67437" y="3982293"/>
            <a:ext cx="8767699" cy="461665"/>
          </a:xfrm>
          <a:prstGeom prst="rect">
            <a:avLst/>
          </a:prstGeom>
          <a:noFill/>
        </p:spPr>
        <p:txBody>
          <a:bodyPr wrap="square">
            <a:spAutoFit/>
          </a:bodyPr>
          <a:lstStyle/>
          <a:p>
            <a:pPr algn="just"/>
            <a:r>
              <a:rPr lang="fr-FR" sz="1200" noProof="0" dirty="0">
                <a:latin typeface="Arial Narrow" panose="020B0606020202030204" pitchFamily="34" charset="0"/>
              </a:rPr>
              <a:t>Identifier et évaluer les sources d’erreur aléatoire + comparaison de la justesse à un étalon (étalonnage) = </a:t>
            </a:r>
            <a:r>
              <a:rPr lang="fr-FR" sz="1200" b="1" noProof="0" dirty="0">
                <a:latin typeface="Arial Narrow" panose="020B0606020202030204" pitchFamily="34" charset="0"/>
              </a:rPr>
              <a:t>Bilan d’incertitude</a:t>
            </a:r>
          </a:p>
          <a:p>
            <a:pPr algn="just"/>
            <a:endParaRPr lang="fr-FR" sz="1200" noProof="0" dirty="0">
              <a:latin typeface="Arial Narrow" panose="020B0606020202030204" pitchFamily="34" charset="0"/>
            </a:endParaRPr>
          </a:p>
        </p:txBody>
      </p:sp>
      <p:sp>
        <p:nvSpPr>
          <p:cNvPr id="2" name="Espace réservé de la date 4">
            <a:extLst>
              <a:ext uri="{FF2B5EF4-FFF2-40B4-BE49-F238E27FC236}">
                <a16:creationId xmlns:a16="http://schemas.microsoft.com/office/drawing/2014/main" id="{4179BE21-8102-1582-843D-70DF3ADCA77B}"/>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474355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145FE2E-B00A-D22E-86D8-A4243987A986}"/>
              </a:ext>
            </a:extLst>
          </p:cNvPr>
          <p:cNvSpPr>
            <a:spLocks noGrp="1"/>
          </p:cNvSpPr>
          <p:nvPr>
            <p:ph idx="24"/>
          </p:nvPr>
        </p:nvSpPr>
        <p:spPr/>
        <p:txBody>
          <a:bodyPr/>
          <a:lstStyle/>
          <a:p>
            <a:endParaRPr lang="fr-FR" noProof="0" dirty="0"/>
          </a:p>
        </p:txBody>
      </p:sp>
      <p:sp>
        <p:nvSpPr>
          <p:cNvPr id="4" name="Espace réservé du numéro de diapositive 3">
            <a:extLst>
              <a:ext uri="{FF2B5EF4-FFF2-40B4-BE49-F238E27FC236}">
                <a16:creationId xmlns:a16="http://schemas.microsoft.com/office/drawing/2014/main" id="{DFFAEBFD-12AD-C6DD-0338-1D3F7409853F}"/>
              </a:ext>
            </a:extLst>
          </p:cNvPr>
          <p:cNvSpPr>
            <a:spLocks noGrp="1"/>
          </p:cNvSpPr>
          <p:nvPr>
            <p:ph type="sldNum" sz="quarter" idx="12"/>
          </p:nvPr>
        </p:nvSpPr>
        <p:spPr/>
        <p:txBody>
          <a:bodyPr/>
          <a:lstStyle/>
          <a:p>
            <a:fld id="{6CD2ADAA-5F34-4877-8AC9-30E1FF774256}" type="slidenum">
              <a:rPr lang="fr-FR" noProof="0" smtClean="0"/>
              <a:pPr/>
              <a:t>19</a:t>
            </a:fld>
            <a:endParaRPr lang="fr-FR" noProof="0" dirty="0"/>
          </a:p>
        </p:txBody>
      </p:sp>
      <p:sp>
        <p:nvSpPr>
          <p:cNvPr id="6" name="Espace réservé du contenu 5">
            <a:extLst>
              <a:ext uri="{FF2B5EF4-FFF2-40B4-BE49-F238E27FC236}">
                <a16:creationId xmlns:a16="http://schemas.microsoft.com/office/drawing/2014/main" id="{781BD795-895D-B1FD-6A1A-3F4C016AF915}"/>
              </a:ext>
            </a:extLst>
          </p:cNvPr>
          <p:cNvSpPr>
            <a:spLocks noGrp="1"/>
          </p:cNvSpPr>
          <p:nvPr>
            <p:ph sz="quarter" idx="25"/>
          </p:nvPr>
        </p:nvSpPr>
        <p:spPr/>
        <p:txBody>
          <a:bodyPr/>
          <a:lstStyle/>
          <a:p>
            <a:r>
              <a:rPr lang="fr-FR" noProof="0" dirty="0"/>
              <a:t>Et l’unité ? D’où vient-elle ?</a:t>
            </a:r>
          </a:p>
        </p:txBody>
      </p:sp>
      <p:grpSp>
        <p:nvGrpSpPr>
          <p:cNvPr id="7" name="Groupe 19">
            <a:extLst>
              <a:ext uri="{FF2B5EF4-FFF2-40B4-BE49-F238E27FC236}">
                <a16:creationId xmlns:a16="http://schemas.microsoft.com/office/drawing/2014/main" id="{58962115-E125-7439-8A4D-BBDEFFC86A20}"/>
              </a:ext>
            </a:extLst>
          </p:cNvPr>
          <p:cNvGrpSpPr/>
          <p:nvPr/>
        </p:nvGrpSpPr>
        <p:grpSpPr>
          <a:xfrm>
            <a:off x="5148064" y="2283718"/>
            <a:ext cx="3322396" cy="1557365"/>
            <a:chOff x="4905947" y="2113383"/>
            <a:chExt cx="4059380" cy="1557365"/>
          </a:xfrm>
        </p:grpSpPr>
        <p:sp>
          <p:nvSpPr>
            <p:cNvPr id="8" name="Rectangle 7">
              <a:extLst>
                <a:ext uri="{FF2B5EF4-FFF2-40B4-BE49-F238E27FC236}">
                  <a16:creationId xmlns:a16="http://schemas.microsoft.com/office/drawing/2014/main" id="{0945672B-00BC-0B87-8585-1C4E0659B5C0}"/>
                </a:ext>
              </a:extLst>
            </p:cNvPr>
            <p:cNvSpPr/>
            <p:nvPr/>
          </p:nvSpPr>
          <p:spPr bwMode="auto">
            <a:xfrm>
              <a:off x="4905947" y="2113383"/>
              <a:ext cx="4059380" cy="1526562"/>
            </a:xfrm>
            <a:prstGeom prst="rect">
              <a:avLst/>
            </a:prstGeom>
            <a:solidFill>
              <a:srgbClr val="D1F3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100" b="0" i="0" u="none" strike="noStrike" cap="none" normalizeH="0" baseline="0" noProof="0" dirty="0">
                <a:ln>
                  <a:noFill/>
                </a:ln>
                <a:solidFill>
                  <a:srgbClr val="4D4D4D"/>
                </a:solidFill>
                <a:effectLst/>
                <a:latin typeface="Comic Sans MS" pitchFamily="66" charset="0"/>
                <a:sym typeface="Times New Roman" pitchFamily="18" charset="0"/>
              </a:endParaRPr>
            </a:p>
          </p:txBody>
        </p:sp>
        <p:grpSp>
          <p:nvGrpSpPr>
            <p:cNvPr id="9" name="Groupe 18">
              <a:extLst>
                <a:ext uri="{FF2B5EF4-FFF2-40B4-BE49-F238E27FC236}">
                  <a16:creationId xmlns:a16="http://schemas.microsoft.com/office/drawing/2014/main" id="{FA00B124-3F0C-7084-539C-EFB94EB1D38B}"/>
                </a:ext>
              </a:extLst>
            </p:cNvPr>
            <p:cNvGrpSpPr/>
            <p:nvPr/>
          </p:nvGrpSpPr>
          <p:grpSpPr>
            <a:xfrm>
              <a:off x="4961656" y="2113383"/>
              <a:ext cx="3285420" cy="1557365"/>
              <a:chOff x="5030802" y="2100185"/>
              <a:chExt cx="3285420" cy="1557365"/>
            </a:xfrm>
          </p:grpSpPr>
          <p:sp>
            <p:nvSpPr>
              <p:cNvPr id="10" name="ZoneTexte 9">
                <a:extLst>
                  <a:ext uri="{FF2B5EF4-FFF2-40B4-BE49-F238E27FC236}">
                    <a16:creationId xmlns:a16="http://schemas.microsoft.com/office/drawing/2014/main" id="{717F5EEF-B153-A824-0D0B-E17F80F8043C}"/>
                  </a:ext>
                </a:extLst>
              </p:cNvPr>
              <p:cNvSpPr txBox="1"/>
              <p:nvPr/>
            </p:nvSpPr>
            <p:spPr>
              <a:xfrm>
                <a:off x="5688526" y="2100185"/>
                <a:ext cx="2627696" cy="338554"/>
              </a:xfrm>
              <a:prstGeom prst="rect">
                <a:avLst/>
              </a:prstGeom>
              <a:noFill/>
            </p:spPr>
            <p:txBody>
              <a:bodyPr wrap="square" rtlCol="0">
                <a:spAutoFit/>
              </a:bodyPr>
              <a:lstStyle/>
              <a:p>
                <a:pPr algn="ctr"/>
                <a:r>
                  <a:rPr lang="fr-FR" sz="1600" noProof="0" dirty="0">
                    <a:solidFill>
                      <a:srgbClr val="000000"/>
                    </a:solidFill>
                    <a:latin typeface="Times New Roman" pitchFamily="18" charset="0"/>
                    <a:cs typeface="Times New Roman" pitchFamily="18" charset="0"/>
                  </a:rPr>
                  <a:t>G = {G}[G] {±G}</a:t>
                </a:r>
              </a:p>
            </p:txBody>
          </p:sp>
          <p:sp>
            <p:nvSpPr>
              <p:cNvPr id="11" name="ZoneTexte 10">
                <a:extLst>
                  <a:ext uri="{FF2B5EF4-FFF2-40B4-BE49-F238E27FC236}">
                    <a16:creationId xmlns:a16="http://schemas.microsoft.com/office/drawing/2014/main" id="{62796A51-088E-896D-D93B-CDCF3C6A129A}"/>
                  </a:ext>
                </a:extLst>
              </p:cNvPr>
              <p:cNvSpPr txBox="1"/>
              <p:nvPr/>
            </p:nvSpPr>
            <p:spPr>
              <a:xfrm>
                <a:off x="5030802" y="3195860"/>
                <a:ext cx="1206366" cy="430887"/>
              </a:xfrm>
              <a:prstGeom prst="rect">
                <a:avLst/>
              </a:prstGeom>
              <a:noFill/>
            </p:spPr>
            <p:txBody>
              <a:bodyPr wrap="square" rtlCol="0">
                <a:spAutoFit/>
              </a:bodyPr>
              <a:lstStyle/>
              <a:p>
                <a:pPr algn="ctr"/>
                <a:r>
                  <a:rPr lang="fr-FR" sz="1100" noProof="0" dirty="0">
                    <a:latin typeface="Arial Narrow" panose="020B0606020202030204" pitchFamily="34" charset="0"/>
                  </a:rPr>
                  <a:t>Grandeur</a:t>
                </a:r>
              </a:p>
              <a:p>
                <a:pPr algn="ctr"/>
                <a:r>
                  <a:rPr lang="fr-FR" sz="1100" noProof="0" dirty="0">
                    <a:latin typeface="Arial Narrow" panose="020B0606020202030204" pitchFamily="34" charset="0"/>
                  </a:rPr>
                  <a:t>physique</a:t>
                </a:r>
              </a:p>
            </p:txBody>
          </p:sp>
          <p:sp>
            <p:nvSpPr>
              <p:cNvPr id="12" name="ZoneTexte 11">
                <a:extLst>
                  <a:ext uri="{FF2B5EF4-FFF2-40B4-BE49-F238E27FC236}">
                    <a16:creationId xmlns:a16="http://schemas.microsoft.com/office/drawing/2014/main" id="{96B15993-E19D-D035-7FA0-846146E0F56F}"/>
                  </a:ext>
                </a:extLst>
              </p:cNvPr>
              <p:cNvSpPr txBox="1"/>
              <p:nvPr/>
            </p:nvSpPr>
            <p:spPr>
              <a:xfrm>
                <a:off x="6123772" y="3226663"/>
                <a:ext cx="1206366" cy="430887"/>
              </a:xfrm>
              <a:prstGeom prst="rect">
                <a:avLst/>
              </a:prstGeom>
              <a:noFill/>
            </p:spPr>
            <p:txBody>
              <a:bodyPr wrap="square" rtlCol="0">
                <a:spAutoFit/>
              </a:bodyPr>
              <a:lstStyle/>
              <a:p>
                <a:pPr algn="ctr"/>
                <a:r>
                  <a:rPr lang="fr-FR" sz="1100" noProof="0" dirty="0">
                    <a:latin typeface="Arial Narrow" panose="020B0606020202030204" pitchFamily="34" charset="0"/>
                  </a:rPr>
                  <a:t>Valeur</a:t>
                </a:r>
              </a:p>
              <a:p>
                <a:pPr algn="ctr"/>
                <a:r>
                  <a:rPr lang="fr-FR" sz="1100" noProof="0" dirty="0">
                    <a:latin typeface="Arial Narrow" panose="020B0606020202030204" pitchFamily="34" charset="0"/>
                  </a:rPr>
                  <a:t>numérique</a:t>
                </a:r>
              </a:p>
            </p:txBody>
          </p:sp>
          <p:sp>
            <p:nvSpPr>
              <p:cNvPr id="13" name="ZoneTexte 12">
                <a:extLst>
                  <a:ext uri="{FF2B5EF4-FFF2-40B4-BE49-F238E27FC236}">
                    <a16:creationId xmlns:a16="http://schemas.microsoft.com/office/drawing/2014/main" id="{28943B12-D13D-50E3-76D1-85289B52D5AD}"/>
                  </a:ext>
                </a:extLst>
              </p:cNvPr>
              <p:cNvSpPr txBox="1"/>
              <p:nvPr/>
            </p:nvSpPr>
            <p:spPr>
              <a:xfrm>
                <a:off x="7002374" y="3306631"/>
                <a:ext cx="1206366" cy="261610"/>
              </a:xfrm>
              <a:prstGeom prst="rect">
                <a:avLst/>
              </a:prstGeom>
              <a:noFill/>
            </p:spPr>
            <p:txBody>
              <a:bodyPr wrap="square" rtlCol="0">
                <a:spAutoFit/>
              </a:bodyPr>
              <a:lstStyle/>
              <a:p>
                <a:pPr algn="ctr"/>
                <a:r>
                  <a:rPr lang="fr-FR" sz="1100" noProof="0" dirty="0">
                    <a:latin typeface="Arial Narrow" panose="020B0606020202030204" pitchFamily="34" charset="0"/>
                  </a:rPr>
                  <a:t>Unité</a:t>
                </a:r>
              </a:p>
            </p:txBody>
          </p:sp>
          <p:cxnSp>
            <p:nvCxnSpPr>
              <p:cNvPr id="14" name="Connecteur droit avec flèche 13">
                <a:extLst>
                  <a:ext uri="{FF2B5EF4-FFF2-40B4-BE49-F238E27FC236}">
                    <a16:creationId xmlns:a16="http://schemas.microsoft.com/office/drawing/2014/main" id="{0ED1522D-45D3-74E8-E0AA-AD03528EE8A5}"/>
                  </a:ext>
                </a:extLst>
              </p:cNvPr>
              <p:cNvCxnSpPr>
                <a:cxnSpLocks/>
              </p:cNvCxnSpPr>
              <p:nvPr/>
            </p:nvCxnSpPr>
            <p:spPr bwMode="auto">
              <a:xfrm flipH="1" flipV="1">
                <a:off x="6721274" y="2438739"/>
                <a:ext cx="2408" cy="757121"/>
              </a:xfrm>
              <a:prstGeom prst="straightConnector1">
                <a:avLst/>
              </a:prstGeom>
              <a:solidFill>
                <a:srgbClr val="F96666"/>
              </a:solidFill>
              <a:ln w="15875" cap="flat" cmpd="sng" algn="ctr">
                <a:solidFill>
                  <a:srgbClr val="000000"/>
                </a:solidFill>
                <a:prstDash val="solid"/>
                <a:round/>
                <a:headEnd type="none" w="med" len="med"/>
                <a:tailEnd type="arrow"/>
              </a:ln>
              <a:effectLst/>
            </p:spPr>
          </p:cxnSp>
          <p:cxnSp>
            <p:nvCxnSpPr>
              <p:cNvPr id="15" name="Connecteur droit avec flèche 14">
                <a:extLst>
                  <a:ext uri="{FF2B5EF4-FFF2-40B4-BE49-F238E27FC236}">
                    <a16:creationId xmlns:a16="http://schemas.microsoft.com/office/drawing/2014/main" id="{83E23D4D-830E-2EA9-407D-914D60984295}"/>
                  </a:ext>
                </a:extLst>
              </p:cNvPr>
              <p:cNvCxnSpPr>
                <a:cxnSpLocks/>
                <a:stCxn id="11" idx="0"/>
              </p:cNvCxnSpPr>
              <p:nvPr/>
            </p:nvCxnSpPr>
            <p:spPr bwMode="auto">
              <a:xfrm flipV="1">
                <a:off x="5633985" y="2438739"/>
                <a:ext cx="484105" cy="757121"/>
              </a:xfrm>
              <a:prstGeom prst="straightConnector1">
                <a:avLst/>
              </a:prstGeom>
              <a:solidFill>
                <a:srgbClr val="F96666"/>
              </a:solidFill>
              <a:ln w="15875" cap="flat" cmpd="sng" algn="ctr">
                <a:solidFill>
                  <a:srgbClr val="000000"/>
                </a:solidFill>
                <a:prstDash val="solid"/>
                <a:round/>
                <a:headEnd type="none" w="med" len="med"/>
                <a:tailEnd type="arrow"/>
              </a:ln>
              <a:effectLst/>
            </p:spPr>
          </p:cxnSp>
          <p:cxnSp>
            <p:nvCxnSpPr>
              <p:cNvPr id="16" name="Connecteur droit avec flèche 15">
                <a:extLst>
                  <a:ext uri="{FF2B5EF4-FFF2-40B4-BE49-F238E27FC236}">
                    <a16:creationId xmlns:a16="http://schemas.microsoft.com/office/drawing/2014/main" id="{1EDD77DF-4AA5-9AE6-294B-4F09CE6C98B5}"/>
                  </a:ext>
                </a:extLst>
              </p:cNvPr>
              <p:cNvCxnSpPr>
                <a:cxnSpLocks/>
              </p:cNvCxnSpPr>
              <p:nvPr/>
            </p:nvCxnSpPr>
            <p:spPr bwMode="auto">
              <a:xfrm flipH="1" flipV="1">
                <a:off x="7090444" y="2417065"/>
                <a:ext cx="536333" cy="812172"/>
              </a:xfrm>
              <a:prstGeom prst="straightConnector1">
                <a:avLst/>
              </a:prstGeom>
              <a:solidFill>
                <a:srgbClr val="F96666"/>
              </a:solidFill>
              <a:ln w="15875" cap="flat" cmpd="sng" algn="ctr">
                <a:solidFill>
                  <a:srgbClr val="000000"/>
                </a:solidFill>
                <a:prstDash val="solid"/>
                <a:round/>
                <a:headEnd type="none" w="med" len="med"/>
                <a:tailEnd type="arrow"/>
              </a:ln>
              <a:effectLst/>
            </p:spPr>
          </p:cxnSp>
        </p:grpSp>
      </p:grpSp>
      <p:sp>
        <p:nvSpPr>
          <p:cNvPr id="17" name="ZoneTexte 16">
            <a:extLst>
              <a:ext uri="{FF2B5EF4-FFF2-40B4-BE49-F238E27FC236}">
                <a16:creationId xmlns:a16="http://schemas.microsoft.com/office/drawing/2014/main" id="{16B218D6-55CF-8A7A-6BB8-B6686102ECAA}"/>
              </a:ext>
            </a:extLst>
          </p:cNvPr>
          <p:cNvSpPr txBox="1"/>
          <p:nvPr/>
        </p:nvSpPr>
        <p:spPr>
          <a:xfrm>
            <a:off x="7388933" y="3491871"/>
            <a:ext cx="987349" cy="261610"/>
          </a:xfrm>
          <a:prstGeom prst="rect">
            <a:avLst/>
          </a:prstGeom>
          <a:noFill/>
        </p:spPr>
        <p:txBody>
          <a:bodyPr wrap="square" rtlCol="0">
            <a:spAutoFit/>
          </a:bodyPr>
          <a:lstStyle/>
          <a:p>
            <a:pPr algn="ctr"/>
            <a:r>
              <a:rPr lang="fr-FR" sz="1100" noProof="0" dirty="0">
                <a:latin typeface="Arial Narrow" panose="020B0606020202030204" pitchFamily="34" charset="0"/>
              </a:rPr>
              <a:t>Incertitude</a:t>
            </a:r>
          </a:p>
        </p:txBody>
      </p:sp>
      <p:cxnSp>
        <p:nvCxnSpPr>
          <p:cNvPr id="18" name="Connecteur droit avec flèche 17">
            <a:extLst>
              <a:ext uri="{FF2B5EF4-FFF2-40B4-BE49-F238E27FC236}">
                <a16:creationId xmlns:a16="http://schemas.microsoft.com/office/drawing/2014/main" id="{BE135168-F4BE-723F-C2FE-3692226DE8EA}"/>
              </a:ext>
            </a:extLst>
          </p:cNvPr>
          <p:cNvCxnSpPr>
            <a:cxnSpLocks/>
          </p:cNvCxnSpPr>
          <p:nvPr/>
        </p:nvCxnSpPr>
        <p:spPr bwMode="auto">
          <a:xfrm flipH="1" flipV="1">
            <a:off x="7345092" y="2597077"/>
            <a:ext cx="438961" cy="812172"/>
          </a:xfrm>
          <a:prstGeom prst="straightConnector1">
            <a:avLst/>
          </a:prstGeom>
          <a:solidFill>
            <a:srgbClr val="F96666"/>
          </a:solidFill>
          <a:ln w="15875" cap="flat" cmpd="sng" algn="ctr">
            <a:solidFill>
              <a:srgbClr val="000000"/>
            </a:solidFill>
            <a:prstDash val="solid"/>
            <a:round/>
            <a:headEnd type="none" w="med" len="med"/>
            <a:tailEnd type="arrow"/>
          </a:ln>
          <a:effectLst/>
        </p:spPr>
      </p:cxnSp>
      <p:sp>
        <p:nvSpPr>
          <p:cNvPr id="19" name="Ellipse 18">
            <a:extLst>
              <a:ext uri="{FF2B5EF4-FFF2-40B4-BE49-F238E27FC236}">
                <a16:creationId xmlns:a16="http://schemas.microsoft.com/office/drawing/2014/main" id="{3DEAFEBB-9218-0A45-3D42-6AF6D9B714BC}"/>
              </a:ext>
            </a:extLst>
          </p:cNvPr>
          <p:cNvSpPr/>
          <p:nvPr/>
        </p:nvSpPr>
        <p:spPr>
          <a:xfrm>
            <a:off x="6948264" y="3469401"/>
            <a:ext cx="699696" cy="338554"/>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20" name="Espace réservé de la date 4">
            <a:extLst>
              <a:ext uri="{FF2B5EF4-FFF2-40B4-BE49-F238E27FC236}">
                <a16:creationId xmlns:a16="http://schemas.microsoft.com/office/drawing/2014/main" id="{7DDEC27E-C0FF-6E1A-2411-9FF5779D9B72}"/>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590354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smtClean="0"/>
              <a:pPr/>
              <a:t>2</a:t>
            </a:fld>
            <a:endParaRPr lang="fr-FR" dirty="0"/>
          </a:p>
        </p:txBody>
      </p:sp>
      <p:sp>
        <p:nvSpPr>
          <p:cNvPr id="5" name="Espace réservé de la date 4"/>
          <p:cNvSpPr>
            <a:spLocks noGrp="1"/>
          </p:cNvSpPr>
          <p:nvPr>
            <p:ph type="dt" sz="half" idx="10"/>
          </p:nvPr>
        </p:nvSpPr>
        <p:spPr/>
        <p:txBody>
          <a:bodyPr/>
          <a:lstStyle/>
          <a:p>
            <a:r>
              <a:rPr lang="fr-FR" dirty="0"/>
              <a:t>JTRTV 2025 @ SOLEIL</a:t>
            </a:r>
          </a:p>
        </p:txBody>
      </p:sp>
      <p:sp>
        <p:nvSpPr>
          <p:cNvPr id="9" name="Titre 1"/>
          <p:cNvSpPr txBox="1">
            <a:spLocks/>
          </p:cNvSpPr>
          <p:nvPr/>
        </p:nvSpPr>
        <p:spPr>
          <a:xfrm>
            <a:off x="-1860" y="0"/>
            <a:ext cx="9110364"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dirty="0"/>
              <a:t>La plate-forme de </a:t>
            </a:r>
            <a:r>
              <a:rPr lang="fr-FR" cap="none" dirty="0" err="1"/>
              <a:t>CARactérisation</a:t>
            </a:r>
            <a:r>
              <a:rPr lang="fr-FR" cap="none" dirty="0"/>
              <a:t> Métrologique des Nanomatériaux (CARMEN)</a:t>
            </a:r>
          </a:p>
        </p:txBody>
      </p:sp>
      <p:grpSp>
        <p:nvGrpSpPr>
          <p:cNvPr id="15" name="Groupe 14"/>
          <p:cNvGrpSpPr/>
          <p:nvPr/>
        </p:nvGrpSpPr>
        <p:grpSpPr>
          <a:xfrm>
            <a:off x="-1" y="406400"/>
            <a:ext cx="6088207" cy="4160274"/>
            <a:chOff x="-1" y="609600"/>
            <a:chExt cx="9144001" cy="6248400"/>
          </a:xfrm>
        </p:grpSpPr>
        <p:sp>
          <p:nvSpPr>
            <p:cNvPr id="16" name="Rectangle 15"/>
            <p:cNvSpPr/>
            <p:nvPr/>
          </p:nvSpPr>
          <p:spPr bwMode="auto">
            <a:xfrm>
              <a:off x="0" y="609600"/>
              <a:ext cx="9144000" cy="6248400"/>
            </a:xfrm>
            <a:prstGeom prst="rect">
              <a:avLst/>
            </a:prstGeom>
            <a:solidFill>
              <a:srgbClr val="00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a:ln>
                  <a:noFill/>
                </a:ln>
                <a:solidFill>
                  <a:srgbClr val="4D4D4D"/>
                </a:solidFill>
                <a:effectLst/>
                <a:latin typeface="Comic Sans MS" pitchFamily="66" charset="0"/>
                <a:sym typeface="Times New Roman" pitchFamily="18" charset="0"/>
              </a:endParaRPr>
            </a:p>
          </p:txBody>
        </p:sp>
        <p:pic>
          <p:nvPicPr>
            <p:cNvPr id="17" name="Picture 34"/>
            <p:cNvPicPr>
              <a:picLocks noChangeAspect="1" noChangeArrowheads="1"/>
            </p:cNvPicPr>
            <p:nvPr/>
          </p:nvPicPr>
          <p:blipFill>
            <a:blip r:embed="rId3" cstate="print">
              <a:clrChange>
                <a:clrFrom>
                  <a:srgbClr val="FFFFFF"/>
                </a:clrFrom>
                <a:clrTo>
                  <a:srgbClr val="FFFFFF">
                    <a:alpha val="0"/>
                  </a:srgbClr>
                </a:clrTo>
              </a:clrChange>
            </a:blip>
            <a:srcRect l="8031"/>
            <a:stretch>
              <a:fillRect/>
            </a:stretch>
          </p:blipFill>
          <p:spPr bwMode="auto">
            <a:xfrm>
              <a:off x="4563034" y="1981200"/>
              <a:ext cx="2580551" cy="2286000"/>
            </a:xfrm>
            <a:prstGeom prst="rect">
              <a:avLst/>
            </a:prstGeom>
            <a:noFill/>
            <a:ln w="9525">
              <a:noFill/>
              <a:miter lim="800000"/>
              <a:headEnd/>
              <a:tailEnd/>
            </a:ln>
          </p:spPr>
        </p:pic>
        <p:pic>
          <p:nvPicPr>
            <p:cNvPr id="18" name="Picture 7" descr="T:\Presentation generale LNE\photos\2006_370.jpg"/>
            <p:cNvPicPr>
              <a:picLocks noChangeAspect="1" noChangeArrowheads="1"/>
            </p:cNvPicPr>
            <p:nvPr/>
          </p:nvPicPr>
          <p:blipFill>
            <a:blip r:embed="rId4" cstate="print"/>
            <a:srcRect/>
            <a:stretch>
              <a:fillRect/>
            </a:stretch>
          </p:blipFill>
          <p:spPr bwMode="auto">
            <a:xfrm>
              <a:off x="2294965" y="5310747"/>
              <a:ext cx="2348753" cy="1547253"/>
            </a:xfrm>
            <a:prstGeom prst="rect">
              <a:avLst/>
            </a:prstGeom>
            <a:noFill/>
            <a:ln w="127000">
              <a:noFill/>
              <a:miter lim="800000"/>
              <a:headEnd/>
              <a:tailEnd/>
            </a:ln>
          </p:spPr>
        </p:pic>
        <p:pic>
          <p:nvPicPr>
            <p:cNvPr id="19" name="Picture 9"/>
            <p:cNvPicPr>
              <a:picLocks noChangeAspect="1" noChangeArrowheads="1"/>
            </p:cNvPicPr>
            <p:nvPr/>
          </p:nvPicPr>
          <p:blipFill>
            <a:blip r:embed="rId5" cstate="print"/>
            <a:srcRect/>
            <a:stretch>
              <a:fillRect/>
            </a:stretch>
          </p:blipFill>
          <p:spPr bwMode="auto">
            <a:xfrm>
              <a:off x="2313482" y="636494"/>
              <a:ext cx="2498755" cy="1559859"/>
            </a:xfrm>
            <a:prstGeom prst="rect">
              <a:avLst/>
            </a:prstGeom>
            <a:noFill/>
            <a:ln w="127000">
              <a:noFill/>
              <a:miter lim="800000"/>
              <a:headEnd/>
              <a:tailEnd/>
            </a:ln>
          </p:spPr>
        </p:pic>
        <p:pic>
          <p:nvPicPr>
            <p:cNvPr id="20" name="Picture 3"/>
            <p:cNvPicPr>
              <a:picLocks noChangeAspect="1" noChangeArrowheads="1"/>
            </p:cNvPicPr>
            <p:nvPr/>
          </p:nvPicPr>
          <p:blipFill>
            <a:blip r:embed="rId6" cstate="print"/>
            <a:srcRect/>
            <a:stretch>
              <a:fillRect/>
            </a:stretch>
          </p:blipFill>
          <p:spPr bwMode="auto">
            <a:xfrm>
              <a:off x="2282078" y="2204347"/>
              <a:ext cx="2283335" cy="1569793"/>
            </a:xfrm>
            <a:prstGeom prst="rect">
              <a:avLst/>
            </a:prstGeom>
            <a:noFill/>
            <a:ln w="9525">
              <a:noFill/>
              <a:miter lim="800000"/>
              <a:headEnd/>
              <a:tailEnd/>
            </a:ln>
          </p:spPr>
        </p:pic>
        <p:pic>
          <p:nvPicPr>
            <p:cNvPr id="21" name="Picture 4"/>
            <p:cNvPicPr>
              <a:picLocks noChangeAspect="1" noChangeArrowheads="1"/>
            </p:cNvPicPr>
            <p:nvPr/>
          </p:nvPicPr>
          <p:blipFill>
            <a:blip r:embed="rId7" cstate="print"/>
            <a:srcRect r="14391"/>
            <a:stretch>
              <a:fillRect/>
            </a:stretch>
          </p:blipFill>
          <p:spPr bwMode="auto">
            <a:xfrm>
              <a:off x="4814047" y="628800"/>
              <a:ext cx="2132019" cy="1567553"/>
            </a:xfrm>
            <a:prstGeom prst="rect">
              <a:avLst/>
            </a:prstGeom>
            <a:noFill/>
            <a:ln w="9525">
              <a:noFill/>
              <a:miter lim="800000"/>
              <a:headEnd/>
              <a:tailEnd/>
            </a:ln>
          </p:spPr>
        </p:pic>
        <p:pic>
          <p:nvPicPr>
            <p:cNvPr id="22" name="Picture 22"/>
            <p:cNvPicPr>
              <a:picLocks noChangeAspect="1" noChangeArrowheads="1"/>
            </p:cNvPicPr>
            <p:nvPr/>
          </p:nvPicPr>
          <p:blipFill>
            <a:blip r:embed="rId8" cstate="print"/>
            <a:srcRect t="2126"/>
            <a:stretch>
              <a:fillRect/>
            </a:stretch>
          </p:blipFill>
          <p:spPr bwMode="auto">
            <a:xfrm>
              <a:off x="6947647" y="627529"/>
              <a:ext cx="2196353" cy="3231899"/>
            </a:xfrm>
            <a:prstGeom prst="rect">
              <a:avLst/>
            </a:prstGeom>
            <a:noFill/>
            <a:ln w="9525">
              <a:noFill/>
              <a:miter lim="800000"/>
              <a:headEnd/>
              <a:tailEnd/>
            </a:ln>
          </p:spPr>
        </p:pic>
        <p:pic>
          <p:nvPicPr>
            <p:cNvPr id="23" name="Picture 17"/>
            <p:cNvPicPr>
              <a:picLocks noChangeAspect="1" noChangeArrowheads="1"/>
            </p:cNvPicPr>
            <p:nvPr/>
          </p:nvPicPr>
          <p:blipFill>
            <a:blip r:embed="rId9" cstate="print">
              <a:clrChange>
                <a:clrFrom>
                  <a:srgbClr val="FFFFFF"/>
                </a:clrFrom>
                <a:clrTo>
                  <a:srgbClr val="FFFFFF">
                    <a:alpha val="0"/>
                  </a:srgbClr>
                </a:clrTo>
              </a:clrChange>
            </a:blip>
            <a:srcRect r="6123"/>
            <a:stretch>
              <a:fillRect/>
            </a:stretch>
          </p:blipFill>
          <p:spPr bwMode="auto">
            <a:xfrm>
              <a:off x="1981202" y="3778470"/>
              <a:ext cx="2375645" cy="1527916"/>
            </a:xfrm>
            <a:prstGeom prst="rect">
              <a:avLst/>
            </a:prstGeom>
            <a:noFill/>
            <a:ln w="9525">
              <a:noFill/>
              <a:miter lim="800000"/>
              <a:headEnd/>
              <a:tailEnd/>
            </a:ln>
          </p:spPr>
        </p:pic>
        <p:pic>
          <p:nvPicPr>
            <p:cNvPr id="24" name="Picture 8"/>
            <p:cNvPicPr>
              <a:picLocks noChangeAspect="1" noChangeArrowheads="1"/>
            </p:cNvPicPr>
            <p:nvPr/>
          </p:nvPicPr>
          <p:blipFill>
            <a:blip r:embed="rId10" cstate="print"/>
            <a:srcRect b="9135"/>
            <a:stretch>
              <a:fillRect/>
            </a:stretch>
          </p:blipFill>
          <p:spPr bwMode="auto">
            <a:xfrm>
              <a:off x="0" y="627529"/>
              <a:ext cx="2302047" cy="1568823"/>
            </a:xfrm>
            <a:prstGeom prst="rect">
              <a:avLst/>
            </a:prstGeom>
            <a:noFill/>
            <a:ln w="9525">
              <a:noFill/>
              <a:miter lim="800000"/>
              <a:headEnd/>
              <a:tailEnd/>
            </a:ln>
            <a:effectLst/>
          </p:spPr>
        </p:pic>
        <p:pic>
          <p:nvPicPr>
            <p:cNvPr id="25" name="Picture 9"/>
            <p:cNvPicPr>
              <a:picLocks noChangeAspect="1" noChangeArrowheads="1"/>
            </p:cNvPicPr>
            <p:nvPr/>
          </p:nvPicPr>
          <p:blipFill>
            <a:blip r:embed="rId11" cstate="print"/>
            <a:srcRect b="9135"/>
            <a:stretch>
              <a:fillRect/>
            </a:stretch>
          </p:blipFill>
          <p:spPr bwMode="auto">
            <a:xfrm>
              <a:off x="-1" y="2200657"/>
              <a:ext cx="2302047" cy="1568823"/>
            </a:xfrm>
            <a:prstGeom prst="rect">
              <a:avLst/>
            </a:prstGeom>
            <a:noFill/>
            <a:ln w="9525">
              <a:noFill/>
              <a:miter lim="800000"/>
              <a:headEnd/>
              <a:tailEnd/>
            </a:ln>
            <a:effectLst/>
          </p:spPr>
        </p:pic>
        <p:pic>
          <p:nvPicPr>
            <p:cNvPr id="26" name="Picture 10"/>
            <p:cNvPicPr>
              <a:picLocks noChangeAspect="1" noChangeArrowheads="1"/>
            </p:cNvPicPr>
            <p:nvPr/>
          </p:nvPicPr>
          <p:blipFill>
            <a:blip r:embed="rId12" cstate="print"/>
            <a:srcRect b="9615"/>
            <a:stretch>
              <a:fillRect/>
            </a:stretch>
          </p:blipFill>
          <p:spPr bwMode="auto">
            <a:xfrm>
              <a:off x="0" y="3765542"/>
              <a:ext cx="2302048" cy="1560523"/>
            </a:xfrm>
            <a:prstGeom prst="rect">
              <a:avLst/>
            </a:prstGeom>
            <a:noFill/>
            <a:ln w="9525">
              <a:noFill/>
              <a:miter lim="800000"/>
              <a:headEnd/>
              <a:tailEnd/>
            </a:ln>
            <a:effectLst/>
          </p:spPr>
        </p:pic>
        <p:pic>
          <p:nvPicPr>
            <p:cNvPr id="27" name="Picture 11"/>
            <p:cNvPicPr>
              <a:picLocks noChangeAspect="1" noChangeArrowheads="1"/>
            </p:cNvPicPr>
            <p:nvPr/>
          </p:nvPicPr>
          <p:blipFill>
            <a:blip r:embed="rId13" cstate="print"/>
            <a:srcRect b="10096"/>
            <a:stretch>
              <a:fillRect/>
            </a:stretch>
          </p:blipFill>
          <p:spPr bwMode="auto">
            <a:xfrm>
              <a:off x="-1" y="5305779"/>
              <a:ext cx="2302047" cy="1552221"/>
            </a:xfrm>
            <a:prstGeom prst="rect">
              <a:avLst/>
            </a:prstGeom>
            <a:noFill/>
            <a:ln w="9525">
              <a:noFill/>
              <a:miter lim="800000"/>
              <a:headEnd/>
              <a:tailEnd/>
            </a:ln>
            <a:effectLst/>
          </p:spPr>
        </p:pic>
        <p:pic>
          <p:nvPicPr>
            <p:cNvPr id="28" name="Picture 12"/>
            <p:cNvPicPr>
              <a:picLocks noChangeAspect="1" noChangeArrowheads="1"/>
            </p:cNvPicPr>
            <p:nvPr/>
          </p:nvPicPr>
          <p:blipFill>
            <a:blip r:embed="rId14" cstate="print"/>
            <a:srcRect b="5460"/>
            <a:stretch>
              <a:fillRect/>
            </a:stretch>
          </p:blipFill>
          <p:spPr bwMode="auto">
            <a:xfrm>
              <a:off x="6953250" y="5309149"/>
              <a:ext cx="2190750" cy="1548851"/>
            </a:xfrm>
            <a:prstGeom prst="rect">
              <a:avLst/>
            </a:prstGeom>
            <a:noFill/>
            <a:ln w="9525">
              <a:noFill/>
              <a:miter lim="800000"/>
              <a:headEnd/>
              <a:tailEnd/>
            </a:ln>
            <a:effectLst/>
          </p:spPr>
        </p:pic>
        <p:pic>
          <p:nvPicPr>
            <p:cNvPr id="29" name="Picture 2"/>
            <p:cNvPicPr>
              <a:picLocks noChangeAspect="1" noChangeArrowheads="1"/>
            </p:cNvPicPr>
            <p:nvPr/>
          </p:nvPicPr>
          <p:blipFill>
            <a:blip r:embed="rId15" cstate="print">
              <a:lum contrast="30000"/>
            </a:blip>
            <a:srcRect l="25581" t="15504" r="18605" b="19380"/>
            <a:stretch>
              <a:fillRect/>
            </a:stretch>
          </p:blipFill>
          <p:spPr bwMode="auto">
            <a:xfrm>
              <a:off x="7001663" y="663388"/>
              <a:ext cx="716948" cy="627528"/>
            </a:xfrm>
            <a:prstGeom prst="rect">
              <a:avLst/>
            </a:prstGeom>
            <a:noFill/>
            <a:ln w="9525">
              <a:noFill/>
              <a:miter lim="800000"/>
              <a:headEnd/>
              <a:tailEnd/>
            </a:ln>
          </p:spPr>
        </p:pic>
        <p:pic>
          <p:nvPicPr>
            <p:cNvPr id="30" name="Picture 13"/>
            <p:cNvPicPr>
              <a:picLocks noChangeAspect="1" noChangeArrowheads="1"/>
            </p:cNvPicPr>
            <p:nvPr/>
          </p:nvPicPr>
          <p:blipFill>
            <a:blip r:embed="rId16" cstate="print"/>
            <a:srcRect/>
            <a:stretch>
              <a:fillRect/>
            </a:stretch>
          </p:blipFill>
          <p:spPr bwMode="auto">
            <a:xfrm>
              <a:off x="6943725" y="3856785"/>
              <a:ext cx="2200275" cy="1457325"/>
            </a:xfrm>
            <a:prstGeom prst="rect">
              <a:avLst/>
            </a:prstGeom>
            <a:noFill/>
            <a:ln w="9525">
              <a:noFill/>
              <a:miter lim="800000"/>
              <a:headEnd/>
              <a:tailEnd/>
            </a:ln>
            <a:effectLst/>
          </p:spPr>
        </p:pic>
        <p:pic>
          <p:nvPicPr>
            <p:cNvPr id="31" name="Picture 5"/>
            <p:cNvPicPr>
              <a:picLocks noChangeAspect="1" noChangeArrowheads="1"/>
            </p:cNvPicPr>
            <p:nvPr/>
          </p:nvPicPr>
          <p:blipFill>
            <a:blip r:embed="rId17" cstate="print"/>
            <a:srcRect r="18137"/>
            <a:stretch>
              <a:fillRect/>
            </a:stretch>
          </p:blipFill>
          <p:spPr bwMode="auto">
            <a:xfrm>
              <a:off x="3899649" y="2241173"/>
              <a:ext cx="633432" cy="535446"/>
            </a:xfrm>
            <a:prstGeom prst="rect">
              <a:avLst/>
            </a:prstGeom>
            <a:noFill/>
            <a:ln w="9525">
              <a:noFill/>
              <a:miter lim="800000"/>
              <a:headEnd/>
              <a:tailEnd/>
            </a:ln>
          </p:spPr>
        </p:pic>
        <p:pic>
          <p:nvPicPr>
            <p:cNvPr id="32" name="Picture 17"/>
            <p:cNvPicPr>
              <a:picLocks noChangeAspect="1"/>
            </p:cNvPicPr>
            <p:nvPr/>
          </p:nvPicPr>
          <p:blipFill>
            <a:blip r:embed="rId18" cstate="print">
              <a:clrChange>
                <a:clrFrom>
                  <a:srgbClr val="000000"/>
                </a:clrFrom>
                <a:clrTo>
                  <a:srgbClr val="000000">
                    <a:alpha val="0"/>
                  </a:srgbClr>
                </a:clrTo>
              </a:clrChange>
            </a:blip>
            <a:srcRect l="10519" t="10016" r="11334" b="2347"/>
            <a:stretch>
              <a:fillRect/>
            </a:stretch>
          </p:blipFill>
          <p:spPr bwMode="auto">
            <a:xfrm>
              <a:off x="4356757" y="3758060"/>
              <a:ext cx="2528137" cy="1701446"/>
            </a:xfrm>
            <a:prstGeom prst="rect">
              <a:avLst/>
            </a:prstGeom>
            <a:noFill/>
            <a:ln w="12700">
              <a:noFill/>
              <a:miter lim="800000"/>
              <a:headEnd/>
              <a:tailEnd/>
            </a:ln>
          </p:spPr>
        </p:pic>
        <p:pic>
          <p:nvPicPr>
            <p:cNvPr id="33" name="Picture 4"/>
            <p:cNvPicPr>
              <a:picLocks noChangeAspect="1" noChangeArrowheads="1"/>
            </p:cNvPicPr>
            <p:nvPr/>
          </p:nvPicPr>
          <p:blipFill>
            <a:blip r:embed="rId19" cstate="print"/>
            <a:srcRect/>
            <a:stretch>
              <a:fillRect/>
            </a:stretch>
          </p:blipFill>
          <p:spPr bwMode="auto">
            <a:xfrm>
              <a:off x="4641501" y="5307105"/>
              <a:ext cx="2322772" cy="1550895"/>
            </a:xfrm>
            <a:prstGeom prst="rect">
              <a:avLst/>
            </a:prstGeom>
            <a:noFill/>
            <a:ln w="9525">
              <a:noFill/>
              <a:miter lim="800000"/>
              <a:headEnd/>
              <a:tailEnd/>
            </a:ln>
            <a:effectLst/>
          </p:spPr>
        </p:pic>
      </p:grpSp>
      <p:sp>
        <p:nvSpPr>
          <p:cNvPr id="34" name="Rectangle 33"/>
          <p:cNvSpPr/>
          <p:nvPr/>
        </p:nvSpPr>
        <p:spPr>
          <a:xfrm>
            <a:off x="6242189" y="640088"/>
            <a:ext cx="2794307" cy="3539430"/>
          </a:xfrm>
          <a:prstGeom prst="rect">
            <a:avLst/>
          </a:prstGeom>
        </p:spPr>
        <p:txBody>
          <a:bodyPr wrap="square">
            <a:spAutoFit/>
          </a:bodyPr>
          <a:lstStyle/>
          <a:p>
            <a:pPr algn="just"/>
            <a:r>
              <a:rPr lang="fr-FR" sz="1400" dirty="0">
                <a:latin typeface="Arial Narrow" panose="020B0606020202030204" pitchFamily="34" charset="0"/>
              </a:rPr>
              <a:t>Une plateforme hébergée dans le bâtiment le plus moderne du site de Trappes.</a:t>
            </a:r>
          </a:p>
          <a:p>
            <a:pPr algn="just"/>
            <a:endParaRPr lang="fr-FR" sz="1400" dirty="0">
              <a:latin typeface="Arial Narrow" panose="020B0606020202030204" pitchFamily="34" charset="0"/>
            </a:endParaRPr>
          </a:p>
          <a:p>
            <a:pPr algn="just"/>
            <a:r>
              <a:rPr lang="fr-FR" sz="1400" dirty="0">
                <a:latin typeface="Arial Narrow" panose="020B0606020202030204" pitchFamily="34" charset="0"/>
              </a:rPr>
              <a:t>Rassemble tous les principaux équipements nécessaires à la caractérisation de nanomatériaux : </a:t>
            </a:r>
          </a:p>
          <a:p>
            <a:pPr marL="358775" indent="-176213" algn="just">
              <a:buFont typeface="Arial" panose="020B0604020202020204" pitchFamily="34" charset="0"/>
              <a:buChar char="•"/>
            </a:pPr>
            <a:r>
              <a:rPr lang="fr-FR" sz="1400" dirty="0">
                <a:latin typeface="Arial Narrow" panose="020B0606020202030204" pitchFamily="34" charset="0"/>
              </a:rPr>
              <a:t>AFM</a:t>
            </a:r>
          </a:p>
          <a:p>
            <a:pPr marL="358775" indent="-176213" algn="just">
              <a:buFont typeface="Arial" panose="020B0604020202020204" pitchFamily="34" charset="0"/>
              <a:buChar char="•"/>
            </a:pPr>
            <a:r>
              <a:rPr lang="fr-FR" sz="1400" dirty="0">
                <a:latin typeface="Arial Narrow" panose="020B0606020202030204" pitchFamily="34" charset="0"/>
              </a:rPr>
              <a:t>MEB</a:t>
            </a:r>
          </a:p>
          <a:p>
            <a:pPr marL="358775" indent="-176213" algn="just">
              <a:buFont typeface="Arial" panose="020B0604020202020204" pitchFamily="34" charset="0"/>
              <a:buChar char="•"/>
            </a:pPr>
            <a:r>
              <a:rPr lang="fr-FR" sz="1400" dirty="0">
                <a:latin typeface="Arial Narrow" panose="020B0606020202030204" pitchFamily="34" charset="0"/>
              </a:rPr>
              <a:t>EDX</a:t>
            </a:r>
          </a:p>
          <a:p>
            <a:pPr marL="358775" indent="-176213" algn="just">
              <a:buFont typeface="Arial" panose="020B0604020202020204" pitchFamily="34" charset="0"/>
              <a:buChar char="•"/>
            </a:pPr>
            <a:r>
              <a:rPr lang="fr-FR" sz="1400" dirty="0">
                <a:latin typeface="Arial Narrow" panose="020B0606020202030204" pitchFamily="34" charset="0"/>
              </a:rPr>
              <a:t>Microscope optique</a:t>
            </a:r>
          </a:p>
          <a:p>
            <a:pPr marL="358775" indent="-176213" algn="just">
              <a:buFont typeface="Arial" panose="020B0604020202020204" pitchFamily="34" charset="0"/>
              <a:buChar char="•"/>
            </a:pPr>
            <a:r>
              <a:rPr lang="fr-FR" sz="1400" dirty="0">
                <a:latin typeface="Arial Narrow" panose="020B0606020202030204" pitchFamily="34" charset="0"/>
              </a:rPr>
              <a:t>DRX</a:t>
            </a:r>
          </a:p>
          <a:p>
            <a:pPr marL="358775" indent="-176213" algn="just">
              <a:buFont typeface="Arial" panose="020B0604020202020204" pitchFamily="34" charset="0"/>
              <a:buChar char="•"/>
            </a:pPr>
            <a:r>
              <a:rPr lang="fr-FR" sz="1400" dirty="0">
                <a:latin typeface="Arial Narrow" panose="020B0606020202030204" pitchFamily="34" charset="0"/>
              </a:rPr>
              <a:t>BET</a:t>
            </a:r>
          </a:p>
          <a:p>
            <a:pPr marL="358775" indent="-176213" algn="just">
              <a:buFont typeface="Arial" panose="020B0604020202020204" pitchFamily="34" charset="0"/>
              <a:buChar char="•"/>
            </a:pPr>
            <a:r>
              <a:rPr lang="fr-FR" sz="1400" dirty="0">
                <a:latin typeface="Arial Narrow" panose="020B0606020202030204" pitchFamily="34" charset="0"/>
              </a:rPr>
              <a:t>DLS </a:t>
            </a:r>
          </a:p>
          <a:p>
            <a:pPr marL="358775" indent="-176213" algn="just">
              <a:buFont typeface="Arial" panose="020B0604020202020204" pitchFamily="34" charset="0"/>
              <a:buChar char="•"/>
            </a:pPr>
            <a:r>
              <a:rPr lang="fr-FR" sz="1400" dirty="0" err="1">
                <a:latin typeface="Arial Narrow" panose="020B0606020202030204" pitchFamily="34" charset="0"/>
              </a:rPr>
              <a:t>Turbiscan</a:t>
            </a:r>
            <a:endParaRPr lang="fr-FR" sz="1400" dirty="0">
              <a:latin typeface="Arial Narrow" panose="020B0606020202030204" pitchFamily="34" charset="0"/>
            </a:endParaRPr>
          </a:p>
          <a:p>
            <a:pPr marL="358775" indent="-176213" algn="just">
              <a:buFont typeface="Arial" panose="020B0604020202020204" pitchFamily="34" charset="0"/>
              <a:buChar char="•"/>
            </a:pPr>
            <a:r>
              <a:rPr lang="fr-FR" sz="1400" dirty="0">
                <a:latin typeface="Arial Narrow" panose="020B0606020202030204" pitchFamily="34" charset="0"/>
              </a:rPr>
              <a:t>…</a:t>
            </a:r>
          </a:p>
        </p:txBody>
      </p:sp>
    </p:spTree>
    <p:extLst>
      <p:ext uri="{BB962C8B-B14F-4D97-AF65-F5344CB8AC3E}">
        <p14:creationId xmlns:p14="http://schemas.microsoft.com/office/powerpoint/2010/main" val="3806517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20</a:t>
            </a:fld>
            <a:endParaRPr lang="fr-FR" noProof="0"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Le Système international d’unités ou SI</a:t>
            </a:r>
          </a:p>
        </p:txBody>
      </p:sp>
      <p:sp>
        <p:nvSpPr>
          <p:cNvPr id="7" name="Rectangle 6"/>
          <p:cNvSpPr/>
          <p:nvPr/>
        </p:nvSpPr>
        <p:spPr>
          <a:xfrm>
            <a:off x="611560" y="771550"/>
            <a:ext cx="7920880" cy="2062103"/>
          </a:xfrm>
          <a:prstGeom prst="rect">
            <a:avLst/>
          </a:prstGeom>
          <a:ln w="12700">
            <a:solidFill>
              <a:srgbClr val="FF0000"/>
            </a:solidFill>
          </a:ln>
        </p:spPr>
        <p:txBody>
          <a:bodyPr wrap="square">
            <a:spAutoFit/>
          </a:bodyPr>
          <a:lstStyle/>
          <a:p>
            <a:pPr algn="ctr">
              <a:defRPr/>
            </a:pPr>
            <a:r>
              <a:rPr lang="fr-FR" sz="1600" noProof="0" dirty="0">
                <a:latin typeface="Arial Narrow" panose="020B0606020202030204" pitchFamily="34" charset="0"/>
                <a:sym typeface="Times New Roman" pitchFamily="18" charset="0"/>
              </a:rPr>
              <a:t>Afin qu’un certain niveau de confiance soit établi lors de ces mesures et que ces dernières soient reconnues de tous sans équivoque, il faut que les références soient elles aussi </a:t>
            </a:r>
          </a:p>
          <a:p>
            <a:pPr algn="ctr">
              <a:defRPr/>
            </a:pPr>
            <a:r>
              <a:rPr lang="fr-FR" sz="1600" noProof="0" dirty="0">
                <a:latin typeface="Arial Narrow" panose="020B0606020202030204" pitchFamily="34" charset="0"/>
                <a:sym typeface="Times New Roman" pitchFamily="18" charset="0"/>
              </a:rPr>
              <a:t>clairement connues et établies !</a:t>
            </a:r>
          </a:p>
          <a:p>
            <a:pPr algn="ctr">
              <a:defRPr/>
            </a:pPr>
            <a:endParaRPr lang="fr-FR" sz="1600" noProof="0" dirty="0">
              <a:latin typeface="Arial Narrow" panose="020B0606020202030204" pitchFamily="34" charset="0"/>
              <a:sym typeface="Times New Roman" pitchFamily="18" charset="0"/>
            </a:endParaRPr>
          </a:p>
          <a:p>
            <a:pPr algn="ctr">
              <a:defRPr/>
            </a:pPr>
            <a:r>
              <a:rPr lang="fr-FR" sz="1600" noProof="0" dirty="0">
                <a:latin typeface="Arial Narrow" panose="020B0606020202030204" pitchFamily="34" charset="0"/>
                <a:sym typeface="Times New Roman" pitchFamily="18" charset="0"/>
              </a:rPr>
              <a:t>Il est donc nécessaire de disposer d’un système permettant de définir les unités et la façon de les matérialiser de façon unique et reconnu par tous.</a:t>
            </a:r>
          </a:p>
          <a:p>
            <a:pPr algn="ctr">
              <a:defRPr/>
            </a:pPr>
            <a:endParaRPr lang="fr-FR" sz="1600" noProof="0" dirty="0">
              <a:latin typeface="Arial Narrow" panose="020B0606020202030204" pitchFamily="34" charset="0"/>
              <a:sym typeface="Times New Roman" pitchFamily="18" charset="0"/>
            </a:endParaRPr>
          </a:p>
          <a:p>
            <a:pPr algn="ctr">
              <a:defRPr/>
            </a:pPr>
            <a:r>
              <a:rPr lang="fr-FR" sz="1600" noProof="0" dirty="0">
                <a:latin typeface="Arial Narrow" panose="020B0606020202030204" pitchFamily="34" charset="0"/>
                <a:sym typeface="Times New Roman" pitchFamily="18" charset="0"/>
              </a:rPr>
              <a:t>=&gt; C’est le rôle du Système international d’unités (SI)</a:t>
            </a:r>
          </a:p>
        </p:txBody>
      </p:sp>
      <mc:AlternateContent xmlns:mc="http://schemas.openxmlformats.org/markup-compatibility/2006">
        <mc:Choice xmlns:am3d="http://schemas.microsoft.com/office/drawing/2017/model3d" Requires="am3d">
          <p:graphicFrame>
            <p:nvGraphicFramePr>
              <p:cNvPr id="2" name="Modèle 3D 1" descr="Parachutiste homme">
                <a:extLst>
                  <a:ext uri="{FF2B5EF4-FFF2-40B4-BE49-F238E27FC236}">
                    <a16:creationId xmlns:a16="http://schemas.microsoft.com/office/drawing/2014/main" id="{48D352B2-ADF9-ECF8-647F-E3323EF126B3}"/>
                  </a:ext>
                </a:extLst>
              </p:cNvPr>
              <p:cNvGraphicFramePr>
                <a:graphicFrameLocks noChangeAspect="1"/>
              </p:cNvGraphicFramePr>
              <p:nvPr>
                <p:extLst>
                  <p:ext uri="{D42A27DB-BD31-4B8C-83A1-F6EECF244321}">
                    <p14:modId xmlns:p14="http://schemas.microsoft.com/office/powerpoint/2010/main" val="564337544"/>
                  </p:ext>
                </p:extLst>
              </p:nvPr>
            </p:nvGraphicFramePr>
            <p:xfrm>
              <a:off x="3203848" y="3009707"/>
              <a:ext cx="530679" cy="1618236"/>
            </p:xfrm>
            <a:graphic>
              <a:graphicData uri="http://schemas.microsoft.com/office/drawing/2017/model3d">
                <am3d:model3d r:embed="rId2">
                  <am3d:spPr>
                    <a:xfrm>
                      <a:off x="0" y="0"/>
                      <a:ext cx="530679" cy="1618236"/>
                    </a:xfrm>
                    <a:prstGeom prst="rect">
                      <a:avLst/>
                    </a:prstGeom>
                  </am3d:spPr>
                  <am3d:camera>
                    <am3d:pos x="0" y="0" z="51267489"/>
                    <am3d:up dx="0" dy="36000000" dz="0"/>
                    <am3d:lookAt x="0" y="0" z="0"/>
                    <am3d:perspective fov="2700000"/>
                  </am3d:camera>
                  <am3d:trans>
                    <am3d:meterPerModelUnit n="573714" d="1000000"/>
                    <am3d:preTrans dx="-27279" dy="-17985891" dz="263366"/>
                    <am3d:scale>
                      <am3d:sx n="1000000" d="1000000"/>
                      <am3d:sy n="1000000" d="1000000"/>
                      <am3d:sz n="1000000" d="1000000"/>
                    </am3d:scale>
                    <am3d:rot ax="497289" ay="2651698" az="347915"/>
                    <am3d:postTrans dx="0" dy="0" dz="0"/>
                  </am3d:trans>
                  <am3d:raster rName="Office3DRenderer" rVer="16.0.8326">
                    <am3d:blip r:embed="rId3"/>
                  </am3d:raster>
                  <am3d:objViewport viewportSz="174365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Modèle 3D 1" descr="Parachutiste homme">
                <a:extLst>
                  <a:ext uri="{FF2B5EF4-FFF2-40B4-BE49-F238E27FC236}">
                    <a16:creationId xmlns:a16="http://schemas.microsoft.com/office/drawing/2014/main" id="{48D352B2-ADF9-ECF8-647F-E3323EF126B3}"/>
                  </a:ext>
                </a:extLst>
              </p:cNvPr>
              <p:cNvPicPr>
                <a:picLocks noGrp="1" noRot="1" noChangeAspect="1" noMove="1" noResize="1" noEditPoints="1" noAdjustHandles="1" noChangeArrowheads="1" noChangeShapeType="1" noCrop="1"/>
              </p:cNvPicPr>
              <p:nvPr/>
            </p:nvPicPr>
            <p:blipFill>
              <a:blip r:embed="rId3"/>
              <a:stretch>
                <a:fillRect/>
              </a:stretch>
            </p:blipFill>
            <p:spPr>
              <a:xfrm>
                <a:off x="3203848" y="3009707"/>
                <a:ext cx="530679" cy="161823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 name="Modèle 3D 2" descr="Avatar homme">
                <a:extLst>
                  <a:ext uri="{FF2B5EF4-FFF2-40B4-BE49-F238E27FC236}">
                    <a16:creationId xmlns:a16="http://schemas.microsoft.com/office/drawing/2014/main" id="{A76A888A-0790-A1F8-988F-13999F3063C2}"/>
                  </a:ext>
                </a:extLst>
              </p:cNvPr>
              <p:cNvGraphicFramePr>
                <a:graphicFrameLocks noChangeAspect="1"/>
              </p:cNvGraphicFramePr>
              <p:nvPr>
                <p:extLst>
                  <p:ext uri="{D42A27DB-BD31-4B8C-83A1-F6EECF244321}">
                    <p14:modId xmlns:p14="http://schemas.microsoft.com/office/powerpoint/2010/main" val="3095155771"/>
                  </p:ext>
                </p:extLst>
              </p:nvPr>
            </p:nvGraphicFramePr>
            <p:xfrm>
              <a:off x="3779912" y="3170783"/>
              <a:ext cx="648072" cy="1457160"/>
            </p:xfrm>
            <a:graphic>
              <a:graphicData uri="http://schemas.microsoft.com/office/drawing/2017/model3d">
                <am3d:model3d r:embed="rId4">
                  <am3d:spPr>
                    <a:xfrm>
                      <a:off x="0" y="0"/>
                      <a:ext cx="648072" cy="1457160"/>
                    </a:xfrm>
                    <a:prstGeom prst="rect">
                      <a:avLst/>
                    </a:prstGeom>
                  </am3d:spPr>
                  <am3d:camera>
                    <am3d:pos x="0" y="0" z="51632781"/>
                    <am3d:up dx="0" dy="36000000" dz="0"/>
                    <am3d:lookAt x="0" y="0" z="0"/>
                    <am3d:perspective fov="2700000"/>
                  </am3d:camera>
                  <am3d:trans>
                    <am3d:meterPerModelUnit n="612139" d="1000000"/>
                    <am3d:preTrans dx="-29106" dy="-17984947" dz="518690"/>
                    <am3d:scale>
                      <am3d:sx n="1000000" d="1000000"/>
                      <am3d:sy n="1000000" d="1000000"/>
                      <am3d:sz n="1000000" d="1000000"/>
                    </am3d:scale>
                    <am3d:rot ax="36466" ay="-3543673" az="-31278"/>
                    <am3d:postTrans dx="0" dy="0" dz="0"/>
                  </am3d:trans>
                  <am3d:raster rName="Office3DRenderer" rVer="16.0.8326">
                    <am3d:blip r:embed="rId5"/>
                  </am3d:raster>
                  <am3d:objViewport viewportSz="15490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èle 3D 2" descr="Avatar homme">
                <a:extLst>
                  <a:ext uri="{FF2B5EF4-FFF2-40B4-BE49-F238E27FC236}">
                    <a16:creationId xmlns:a16="http://schemas.microsoft.com/office/drawing/2014/main" id="{A76A888A-0790-A1F8-988F-13999F3063C2}"/>
                  </a:ext>
                </a:extLst>
              </p:cNvPr>
              <p:cNvPicPr>
                <a:picLocks noGrp="1" noRot="1" noChangeAspect="1" noMove="1" noResize="1" noEditPoints="1" noAdjustHandles="1" noChangeArrowheads="1" noChangeShapeType="1" noCrop="1"/>
              </p:cNvPicPr>
              <p:nvPr/>
            </p:nvPicPr>
            <p:blipFill>
              <a:blip r:embed="rId5"/>
              <a:stretch>
                <a:fillRect/>
              </a:stretch>
            </p:blipFill>
            <p:spPr>
              <a:xfrm>
                <a:off x="3779912" y="3170783"/>
                <a:ext cx="648072" cy="1457160"/>
              </a:xfrm>
              <a:prstGeom prst="rect">
                <a:avLst/>
              </a:prstGeom>
            </p:spPr>
          </p:pic>
        </mc:Fallback>
      </mc:AlternateContent>
      <p:sp>
        <p:nvSpPr>
          <p:cNvPr id="9" name="Bulle narrative : ronde 8">
            <a:extLst>
              <a:ext uri="{FF2B5EF4-FFF2-40B4-BE49-F238E27FC236}">
                <a16:creationId xmlns:a16="http://schemas.microsoft.com/office/drawing/2014/main" id="{5332B189-30FC-4006-0443-486A342A5C59}"/>
              </a:ext>
            </a:extLst>
          </p:cNvPr>
          <p:cNvSpPr/>
          <p:nvPr/>
        </p:nvSpPr>
        <p:spPr>
          <a:xfrm>
            <a:off x="2187352" y="2905720"/>
            <a:ext cx="864096" cy="530126"/>
          </a:xfrm>
          <a:prstGeom prst="wedgeEllipseCallout">
            <a:avLst>
              <a:gd name="adj1" fmla="val 81781"/>
              <a:gd name="adj2" fmla="val 35059"/>
            </a:avLst>
          </a:prstGeom>
          <a:ln w="6350"/>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fr-FR" sz="1100" noProof="0" dirty="0"/>
              <a:t>Je fais 1m80</a:t>
            </a:r>
          </a:p>
        </p:txBody>
      </p:sp>
      <p:sp>
        <p:nvSpPr>
          <p:cNvPr id="10" name="Bulle narrative : ronde 9">
            <a:extLst>
              <a:ext uri="{FF2B5EF4-FFF2-40B4-BE49-F238E27FC236}">
                <a16:creationId xmlns:a16="http://schemas.microsoft.com/office/drawing/2014/main" id="{1E2DB12F-7DC0-0C3E-8411-924A4DB20CC3}"/>
              </a:ext>
            </a:extLst>
          </p:cNvPr>
          <p:cNvSpPr/>
          <p:nvPr/>
        </p:nvSpPr>
        <p:spPr>
          <a:xfrm>
            <a:off x="4427984" y="2977728"/>
            <a:ext cx="864096" cy="530126"/>
          </a:xfrm>
          <a:prstGeom prst="wedgeEllipseCallout">
            <a:avLst>
              <a:gd name="adj1" fmla="val -73745"/>
              <a:gd name="adj2" fmla="val 29832"/>
            </a:avLst>
          </a:prstGeom>
          <a:ln w="6350"/>
          <a:effectLst>
            <a:outerShdw blurRad="50800" dist="38100" dir="5400000" algn="t"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fr-FR" sz="1100" noProof="0" dirty="0"/>
              <a:t>Moi aussi !</a:t>
            </a:r>
          </a:p>
        </p:txBody>
      </p:sp>
      <p:sp>
        <p:nvSpPr>
          <p:cNvPr id="11" name="Espace réservé de la date 4">
            <a:extLst>
              <a:ext uri="{FF2B5EF4-FFF2-40B4-BE49-F238E27FC236}">
                <a16:creationId xmlns:a16="http://schemas.microsoft.com/office/drawing/2014/main" id="{9A719586-7DB6-1CDB-1972-C7667F734054}"/>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588135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21</a:t>
            </a:fld>
            <a:endParaRPr lang="fr-FR" noProof="0"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Le nouveau SI basé sur les constantes de la physique</a:t>
            </a:r>
          </a:p>
        </p:txBody>
      </p:sp>
      <p:pic>
        <p:nvPicPr>
          <p:cNvPr id="7" name="Picture 2" descr="https://lejournal.cnrs.fr/sites/default/files/styles/lightbox-hd/public/assets/images/data_si_mesures_72dpi.jpg?itok=TCFE4rpv"/>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664" y="386346"/>
            <a:ext cx="5832648" cy="412962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e la date 4">
            <a:extLst>
              <a:ext uri="{FF2B5EF4-FFF2-40B4-BE49-F238E27FC236}">
                <a16:creationId xmlns:a16="http://schemas.microsoft.com/office/drawing/2014/main" id="{12EE971B-0581-531D-BCE0-B37192C76BDE}"/>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4107247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noProof="0" dirty="0"/>
              <a:t>LE SI, LE VIM, LE GUM</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22</a:t>
            </a:fld>
            <a:endParaRPr lang="fr-FR" noProof="0" dirty="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095119" y="864660"/>
            <a:ext cx="2293305" cy="3219050"/>
          </a:xfrm>
          <a:prstGeom prst="rect">
            <a:avLst/>
          </a:prstGeom>
          <a:noFill/>
          <a:ln w="9525">
            <a:solidFill>
              <a:schemeClr val="tx1"/>
            </a:solidFill>
            <a:miter lim="800000"/>
            <a:headEnd/>
            <a:tailEnd/>
          </a:ln>
          <a:effectLst>
            <a:outerShdw blurRad="165100" dir="11100000" sy="23000" kx="1200000" algn="br" rotWithShape="0">
              <a:prstClr val="black">
                <a:alpha val="20000"/>
              </a:prstClr>
            </a:outerShdw>
          </a:effectLst>
          <a:scene3d>
            <a:camera prst="isometricOffAxis1Right"/>
            <a:lightRig rig="threePt" dir="t"/>
          </a:scene3d>
          <a:extLst>
            <a:ext uri="{909E8E84-426E-40DD-AFC4-6F175D3DCCD1}">
              <a14:hiddenFill xmlns:a14="http://schemas.microsoft.com/office/drawing/2010/main">
                <a:solidFill>
                  <a:schemeClr val="accent1"/>
                </a:solidFill>
              </a14:hiddenFill>
            </a:ext>
          </a:extLst>
        </p:spPr>
      </p:pic>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281504" y="864660"/>
            <a:ext cx="2285868" cy="3219050"/>
          </a:xfrm>
          <a:prstGeom prst="rect">
            <a:avLst/>
          </a:prstGeom>
          <a:noFill/>
          <a:ln w="9525">
            <a:solidFill>
              <a:schemeClr val="tx1"/>
            </a:solidFill>
            <a:miter lim="800000"/>
            <a:headEnd/>
            <a:tailEnd/>
          </a:ln>
          <a:effectLst>
            <a:outerShdw blurRad="165100" dir="11100000" sy="23000" kx="1200000" algn="br" rotWithShape="0">
              <a:prstClr val="black">
                <a:alpha val="20000"/>
              </a:prstClr>
            </a:outerShdw>
          </a:effectLst>
          <a:scene3d>
            <a:camera prst="isometricOffAxis1Right"/>
            <a:lightRig rig="threePt" dir="t"/>
          </a:scene3d>
          <a:extLst>
            <a:ext uri="{909E8E84-426E-40DD-AFC4-6F175D3DCCD1}">
              <a14:hiddenFill xmlns:a14="http://schemas.microsoft.com/office/drawing/2010/main">
                <a:solidFill>
                  <a:schemeClr val="accent1"/>
                </a:solidFill>
              </a14:hiddenFill>
            </a:ext>
          </a:extLst>
        </p:spPr>
      </p:pic>
      <p:pic>
        <p:nvPicPr>
          <p:cNvPr id="10"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81111" y="864441"/>
            <a:ext cx="2271645" cy="3219477"/>
          </a:xfrm>
          <a:prstGeom prst="rect">
            <a:avLst/>
          </a:prstGeom>
          <a:noFill/>
          <a:ln w="9525">
            <a:solidFill>
              <a:schemeClr val="tx1"/>
            </a:solidFill>
            <a:miter lim="800000"/>
            <a:headEnd/>
            <a:tailEnd/>
          </a:ln>
          <a:effectLst>
            <a:outerShdw blurRad="165100" dir="11100000" sy="23000" kx="1200000" algn="br" rotWithShape="0">
              <a:prstClr val="black">
                <a:alpha val="20000"/>
              </a:prstClr>
            </a:outerShdw>
          </a:effectLst>
          <a:scene3d>
            <a:camera prst="isometricOffAxis1Right"/>
            <a:lightRig rig="threePt" dir="t"/>
          </a:scene3d>
          <a:extLst>
            <a:ext uri="{909E8E84-426E-40DD-AFC4-6F175D3DCCD1}">
              <a14:hiddenFill xmlns:a14="http://schemas.microsoft.com/office/drawing/2010/main">
                <a:solidFill>
                  <a:schemeClr val="accent1"/>
                </a:solidFill>
              </a14:hiddenFill>
            </a:ext>
          </a:extLst>
        </p:spPr>
      </p:pic>
      <p:sp>
        <p:nvSpPr>
          <p:cNvPr id="11" name="Rectangle 10">
            <a:hlinkClick r:id="rId5"/>
          </p:cNvPr>
          <p:cNvSpPr/>
          <p:nvPr/>
        </p:nvSpPr>
        <p:spPr>
          <a:xfrm>
            <a:off x="6954945" y="39693"/>
            <a:ext cx="1151213" cy="307777"/>
          </a:xfrm>
          <a:prstGeom prst="rect">
            <a:avLst/>
          </a:prstGeom>
        </p:spPr>
        <p:txBody>
          <a:bodyPr wrap="none">
            <a:spAutoFit/>
          </a:bodyPr>
          <a:lstStyle/>
          <a:p>
            <a:r>
              <a:rPr lang="fr-FR" sz="1400" noProof="0" dirty="0">
                <a:latin typeface="Arial Narrow" panose="020B0606020202030204" pitchFamily="34" charset="0"/>
              </a:rPr>
              <a:t>www.bipm.org/</a:t>
            </a:r>
          </a:p>
        </p:txBody>
      </p:sp>
      <p:pic>
        <p:nvPicPr>
          <p:cNvPr id="12" name="Image 11"/>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8106158" y="25453"/>
            <a:ext cx="1002346" cy="55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0" y="3987810"/>
            <a:ext cx="9144000" cy="600164"/>
          </a:xfrm>
          <a:prstGeom prst="rect">
            <a:avLst/>
          </a:prstGeom>
        </p:spPr>
        <p:txBody>
          <a:bodyPr wrap="square">
            <a:spAutoFit/>
          </a:bodyPr>
          <a:lstStyle/>
          <a:p>
            <a:pPr>
              <a:defRPr/>
            </a:pPr>
            <a:r>
              <a:rPr lang="fr-FR" sz="1100" i="1" noProof="0" dirty="0">
                <a:solidFill>
                  <a:srgbClr val="000000"/>
                </a:solidFill>
                <a:latin typeface="Arial" charset="0"/>
              </a:rPr>
              <a:t>[1] BIPM « Le Système international d’unités (9e édition 2019) » JCGM 00:2012</a:t>
            </a:r>
          </a:p>
          <a:p>
            <a:pPr>
              <a:defRPr/>
            </a:pPr>
            <a:r>
              <a:rPr lang="fr-FR" sz="1100" i="1" noProof="0" dirty="0">
                <a:solidFill>
                  <a:srgbClr val="000000"/>
                </a:solidFill>
                <a:latin typeface="Arial" charset="0"/>
              </a:rPr>
              <a:t>[2] BIPM « Vocabulaire international de métrologie – Concepts fondamentaux et généraux et termes associés (VIM, 3e édition) » JCGM 00:2012</a:t>
            </a:r>
          </a:p>
          <a:p>
            <a:pPr>
              <a:defRPr/>
            </a:pPr>
            <a:r>
              <a:rPr lang="fr-FR" sz="1100" i="1" noProof="0" dirty="0">
                <a:solidFill>
                  <a:srgbClr val="000000"/>
                </a:solidFill>
              </a:rPr>
              <a:t>[3] BIPM «Évaluation des données de mesure — Guide pour l’expression de l’incertitude de mesure (GUM 2008) » JCGM 100:2008</a:t>
            </a:r>
          </a:p>
        </p:txBody>
      </p:sp>
      <p:sp>
        <p:nvSpPr>
          <p:cNvPr id="7" name="Espace réservé de la date 4">
            <a:extLst>
              <a:ext uri="{FF2B5EF4-FFF2-40B4-BE49-F238E27FC236}">
                <a16:creationId xmlns:a16="http://schemas.microsoft.com/office/drawing/2014/main" id="{794EEB33-3C5F-794A-B404-0835FAAFB519}"/>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2538800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23</a:t>
            </a:fld>
            <a:endParaRPr lang="fr-FR" noProof="0"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Le mètre lumière</a:t>
            </a:r>
          </a:p>
        </p:txBody>
      </p:sp>
      <p:pic>
        <p:nvPicPr>
          <p:cNvPr id="7" name="Picture 2" descr="https://www.lne.fr/sites/default/files/inline-images/M%C3%A8tre%20%28laser%20femto%20seconde%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9436" y="555526"/>
            <a:ext cx="2618754" cy="39377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014192" y="4031606"/>
            <a:ext cx="2358008" cy="461665"/>
          </a:xfrm>
          <a:prstGeom prst="rect">
            <a:avLst/>
          </a:prstGeom>
        </p:spPr>
        <p:txBody>
          <a:bodyPr wrap="square">
            <a:spAutoFit/>
          </a:bodyPr>
          <a:lstStyle/>
          <a:p>
            <a:pPr algn="just"/>
            <a:r>
              <a:rPr lang="fr-FR" sz="1200" i="1" noProof="0" dirty="0">
                <a:latin typeface="Arial Narrow" panose="020B0606020202030204" pitchFamily="34" charset="0"/>
              </a:rPr>
              <a:t>Laser femtoseconde du LNE utilisé pour la mise en pratique du mètre</a:t>
            </a:r>
            <a:endParaRPr lang="fr-FR" sz="1200" noProof="0" dirty="0">
              <a:latin typeface="Arial Narrow" panose="020B0606020202030204" pitchFamily="34" charset="0"/>
            </a:endParaRPr>
          </a:p>
        </p:txBody>
      </p:sp>
      <p:sp>
        <p:nvSpPr>
          <p:cNvPr id="9" name="Rectangle 8"/>
          <p:cNvSpPr/>
          <p:nvPr/>
        </p:nvSpPr>
        <p:spPr>
          <a:xfrm>
            <a:off x="395536" y="555526"/>
            <a:ext cx="5552322" cy="523220"/>
          </a:xfrm>
          <a:prstGeom prst="rect">
            <a:avLst/>
          </a:prstGeom>
          <a:ln w="19050">
            <a:solidFill>
              <a:srgbClr val="000000"/>
            </a:solidFill>
          </a:ln>
        </p:spPr>
        <p:txBody>
          <a:bodyPr wrap="square">
            <a:spAutoFit/>
          </a:bodyPr>
          <a:lstStyle/>
          <a:p>
            <a:pPr algn="ctr"/>
            <a:r>
              <a:rPr lang="fr-FR" sz="1400" i="1" noProof="0" dirty="0">
                <a:solidFill>
                  <a:srgbClr val="000000"/>
                </a:solidFill>
                <a:latin typeface="Arial Narrow" panose="020B0606020202030204" pitchFamily="34" charset="0"/>
                <a:cs typeface="Times New Roman" pitchFamily="18" charset="0"/>
              </a:rPr>
              <a:t>Le mètre est la longueur du chemin parcouru dans le vide par la lumière durant un intervalle de temps de 1/299 792 458</a:t>
            </a:r>
            <a:r>
              <a:rPr lang="fr-FR" sz="1400" i="1" baseline="30000" noProof="0" dirty="0">
                <a:solidFill>
                  <a:srgbClr val="000000"/>
                </a:solidFill>
                <a:latin typeface="Arial Narrow" panose="020B0606020202030204" pitchFamily="34" charset="0"/>
                <a:cs typeface="Times New Roman" pitchFamily="18" charset="0"/>
              </a:rPr>
              <a:t>ème</a:t>
            </a:r>
            <a:r>
              <a:rPr lang="fr-FR" sz="1400" i="1" noProof="0" dirty="0">
                <a:solidFill>
                  <a:srgbClr val="000000"/>
                </a:solidFill>
                <a:latin typeface="Arial Narrow" panose="020B0606020202030204" pitchFamily="34" charset="0"/>
                <a:cs typeface="Times New Roman" pitchFamily="18" charset="0"/>
              </a:rPr>
              <a:t> de seconde.</a:t>
            </a:r>
          </a:p>
        </p:txBody>
      </p:sp>
      <mc:AlternateContent xmlns:mc="http://schemas.openxmlformats.org/markup-compatibility/2006" xmlns:a14="http://schemas.microsoft.com/office/drawing/2010/main">
        <mc:Choice Requires="a14">
          <p:sp>
            <p:nvSpPr>
              <p:cNvPr id="10" name="Rectangle 9"/>
              <p:cNvSpPr/>
              <p:nvPr/>
            </p:nvSpPr>
            <p:spPr>
              <a:xfrm>
                <a:off x="374979" y="1563638"/>
                <a:ext cx="5853206" cy="2092881"/>
              </a:xfrm>
              <a:prstGeom prst="rect">
                <a:avLst/>
              </a:prstGeom>
            </p:spPr>
            <p:txBody>
              <a:bodyPr wrap="square">
                <a:spAutoFit/>
              </a:bodyPr>
              <a:lstStyle/>
              <a:p>
                <a:r>
                  <a:rPr lang="fr-FR" sz="1400" noProof="0" dirty="0">
                    <a:solidFill>
                      <a:srgbClr val="000000"/>
                    </a:solidFill>
                    <a:latin typeface="Arial Narrow" panose="020B0606020202030204" pitchFamily="34" charset="0"/>
                    <a:cs typeface="Times New Roman" pitchFamily="18" charset="0"/>
                  </a:rPr>
                  <a:t>avec : </a:t>
                </a:r>
              </a:p>
              <a:p>
                <a:pPr lvl="1"/>
                <a14:m>
                  <m:oMath xmlns:m="http://schemas.openxmlformats.org/officeDocument/2006/math">
                    <m:r>
                      <a:rPr lang="fr-FR" sz="1400" i="1" noProof="0">
                        <a:latin typeface="Cambria Math"/>
                        <a:ea typeface="Cambria Math"/>
                      </a:rPr>
                      <m:t>∆</m:t>
                    </m:r>
                    <m:r>
                      <a:rPr lang="fr-FR" sz="1400" i="1" noProof="0">
                        <a:latin typeface="Cambria Math"/>
                        <a:ea typeface="Cambria Math"/>
                      </a:rPr>
                      <m:t>𝑡</m:t>
                    </m:r>
                    <m:r>
                      <a:rPr lang="fr-FR" sz="1400" b="0" i="0" noProof="0" smtClean="0">
                        <a:latin typeface="Cambria Math"/>
                        <a:ea typeface="Cambria Math"/>
                      </a:rPr>
                      <m:t> </m:t>
                    </m:r>
                  </m:oMath>
                </a14:m>
                <a:r>
                  <a:rPr lang="fr-FR" sz="1400" noProof="0" dirty="0">
                    <a:solidFill>
                      <a:srgbClr val="000000"/>
                    </a:solidFill>
                    <a:latin typeface="Arial Narrow" panose="020B0606020202030204" pitchFamily="34" charset="0"/>
                    <a:cs typeface="Times New Roman" pitchFamily="18" charset="0"/>
                  </a:rPr>
                  <a:t>= 1/299 792 458 s</a:t>
                </a:r>
              </a:p>
              <a:p>
                <a:pPr lvl="1"/>
                <a:endParaRPr lang="fr-FR" sz="1400" noProof="0" dirty="0">
                  <a:solidFill>
                    <a:srgbClr val="000000"/>
                  </a:solidFill>
                  <a:latin typeface="Arial Narrow" panose="020B0606020202030204" pitchFamily="34" charset="0"/>
                  <a:cs typeface="Times New Roman" pitchFamily="18" charset="0"/>
                </a:endParaRPr>
              </a:p>
              <a:p>
                <a:pPr lvl="1"/>
                <a14:m>
                  <m:oMath xmlns:m="http://schemas.openxmlformats.org/officeDocument/2006/math">
                    <m:sSub>
                      <m:sSubPr>
                        <m:ctrlPr>
                          <a:rPr lang="fr-FR" sz="1400" i="1" noProof="0">
                            <a:latin typeface="Cambria Math" panose="02040503050406030204" pitchFamily="18" charset="0"/>
                          </a:rPr>
                        </m:ctrlPr>
                      </m:sSubPr>
                      <m:e>
                        <m:r>
                          <a:rPr lang="fr-FR" sz="1400" i="1" noProof="0">
                            <a:latin typeface="Cambria Math"/>
                          </a:rPr>
                          <m:t>𝑐</m:t>
                        </m:r>
                      </m:e>
                      <m:sub>
                        <m:r>
                          <a:rPr lang="fr-FR" sz="1400" i="1" noProof="0">
                            <a:latin typeface="Cambria Math"/>
                          </a:rPr>
                          <m:t>0</m:t>
                        </m:r>
                      </m:sub>
                    </m:sSub>
                  </m:oMath>
                </a14:m>
                <a:r>
                  <a:rPr lang="fr-FR" sz="1400" noProof="0" dirty="0">
                    <a:solidFill>
                      <a:srgbClr val="000000"/>
                    </a:solidFill>
                    <a:latin typeface="Arial Narrow" panose="020B0606020202030204" pitchFamily="34" charset="0"/>
                    <a:cs typeface="Times New Roman" pitchFamily="18" charset="0"/>
                  </a:rPr>
                  <a:t> = 299 792 458 m/s est la vitesse de la lumière dans le vide. C’est une constante physique fondamentale</a:t>
                </a:r>
              </a:p>
              <a:p>
                <a:pPr lvl="1"/>
                <a:endParaRPr lang="fr-FR" sz="1400" noProof="0" dirty="0">
                  <a:solidFill>
                    <a:srgbClr val="000000"/>
                  </a:solidFill>
                  <a:latin typeface="Arial Narrow" panose="020B0606020202030204" pitchFamily="34" charset="0"/>
                  <a:cs typeface="Times New Roman" pitchFamily="18" charset="0"/>
                </a:endParaRPr>
              </a:p>
              <a:p>
                <a:pPr algn="just"/>
                <a:r>
                  <a:rPr lang="fr-FR" sz="1400" noProof="0" dirty="0">
                    <a:solidFill>
                      <a:srgbClr val="000000"/>
                    </a:solidFill>
                    <a:latin typeface="Arial Narrow" panose="020B0606020202030204" pitchFamily="34" charset="0"/>
                    <a:cs typeface="Times New Roman" pitchFamily="18" charset="0"/>
                  </a:rPr>
                  <a:t>La définition du mètre est donc liée à la définition de la seconde qui possède actuellement la meilleure exactitude relative, et à une constante fondamentale.</a:t>
                </a:r>
              </a:p>
              <a:p>
                <a:endParaRPr lang="fr-FR" noProof="0" dirty="0">
                  <a:solidFill>
                    <a:srgbClr val="000000"/>
                  </a:solidFill>
                  <a:latin typeface="+mn-lt"/>
                  <a:cs typeface="Times New Roman"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74979" y="1563638"/>
                <a:ext cx="5853206" cy="2092881"/>
              </a:xfrm>
              <a:prstGeom prst="rect">
                <a:avLst/>
              </a:prstGeom>
              <a:blipFill>
                <a:blip r:embed="rId3"/>
                <a:stretch>
                  <a:fillRect l="-313" t="-583" r="-3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ZoneTexte 10"/>
              <p:cNvSpPr txBox="1"/>
              <p:nvPr/>
            </p:nvSpPr>
            <p:spPr>
              <a:xfrm>
                <a:off x="2417772" y="1294698"/>
                <a:ext cx="135800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600" b="0" i="1" noProof="0" smtClean="0">
                          <a:latin typeface="Cambria Math"/>
                        </a:rPr>
                        <m:t>1 </m:t>
                      </m:r>
                      <m:r>
                        <a:rPr lang="fr-FR" sz="1600" b="0" i="1" noProof="0" smtClean="0">
                          <a:latin typeface="Cambria Math"/>
                        </a:rPr>
                        <m:t>𝑚</m:t>
                      </m:r>
                      <m:r>
                        <a:rPr lang="fr-FR" sz="1600" b="0" i="1" noProof="0" smtClean="0">
                          <a:latin typeface="Cambria Math"/>
                        </a:rPr>
                        <m:t>= </m:t>
                      </m:r>
                      <m:sSub>
                        <m:sSubPr>
                          <m:ctrlPr>
                            <a:rPr lang="fr-FR" sz="1600" b="0" i="1" noProof="0" smtClean="0">
                              <a:latin typeface="Cambria Math" panose="02040503050406030204" pitchFamily="18" charset="0"/>
                            </a:rPr>
                          </m:ctrlPr>
                        </m:sSubPr>
                        <m:e>
                          <m:r>
                            <a:rPr lang="fr-FR" sz="1600" b="0" i="1" noProof="0" smtClean="0">
                              <a:latin typeface="Cambria Math"/>
                            </a:rPr>
                            <m:t>𝑐</m:t>
                          </m:r>
                        </m:e>
                        <m:sub>
                          <m:r>
                            <a:rPr lang="fr-FR" sz="1600" b="0" i="1" noProof="0" smtClean="0">
                              <a:latin typeface="Cambria Math"/>
                            </a:rPr>
                            <m:t>0</m:t>
                          </m:r>
                        </m:sub>
                      </m:sSub>
                      <m:r>
                        <a:rPr lang="fr-FR" sz="1600" b="0" i="1" noProof="0" smtClean="0">
                          <a:latin typeface="Cambria Math"/>
                        </a:rPr>
                        <m:t>.</m:t>
                      </m:r>
                      <m:r>
                        <a:rPr lang="fr-FR" sz="1600" b="0" i="1" noProof="0" smtClean="0">
                          <a:latin typeface="Cambria Math"/>
                          <a:ea typeface="Cambria Math"/>
                        </a:rPr>
                        <m:t>∆</m:t>
                      </m:r>
                      <m:r>
                        <a:rPr lang="fr-FR" sz="1600" b="0" i="1" noProof="0" smtClean="0">
                          <a:latin typeface="Cambria Math"/>
                          <a:ea typeface="Cambria Math"/>
                        </a:rPr>
                        <m:t>𝑡</m:t>
                      </m:r>
                    </m:oMath>
                  </m:oMathPara>
                </a14:m>
                <a:endParaRPr lang="fr-FR" sz="1600" noProof="0" dirty="0"/>
              </a:p>
            </p:txBody>
          </p:sp>
        </mc:Choice>
        <mc:Fallback xmlns="">
          <p:sp>
            <p:nvSpPr>
              <p:cNvPr id="11" name="ZoneTexte 10"/>
              <p:cNvSpPr txBox="1">
                <a:spLocks noRot="1" noChangeAspect="1" noMove="1" noResize="1" noEditPoints="1" noAdjustHandles="1" noChangeArrowheads="1" noChangeShapeType="1" noTextEdit="1"/>
              </p:cNvSpPr>
              <p:nvPr/>
            </p:nvSpPr>
            <p:spPr>
              <a:xfrm>
                <a:off x="2417772" y="1294698"/>
                <a:ext cx="1358000"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ZoneTexte 11"/>
              <p:cNvSpPr txBox="1"/>
              <p:nvPr/>
            </p:nvSpPr>
            <p:spPr>
              <a:xfrm>
                <a:off x="2571767" y="3518324"/>
                <a:ext cx="729815" cy="51328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600" b="0" i="1" noProof="0" smtClean="0">
                          <a:solidFill>
                            <a:srgbClr val="FF0000"/>
                          </a:solidFill>
                          <a:latin typeface="Cambria Math"/>
                          <a:ea typeface="Cambria Math"/>
                        </a:rPr>
                        <m:t>𝜆</m:t>
                      </m:r>
                      <m:r>
                        <a:rPr lang="fr-FR" sz="1600" b="0" i="1" noProof="0" smtClean="0">
                          <a:solidFill>
                            <a:srgbClr val="FF0000"/>
                          </a:solidFill>
                          <a:latin typeface="Cambria Math"/>
                          <a:ea typeface="Cambria Math"/>
                        </a:rPr>
                        <m:t>=</m:t>
                      </m:r>
                      <m:f>
                        <m:fPr>
                          <m:ctrlPr>
                            <a:rPr lang="fr-FR" sz="1600" b="0" i="1" noProof="0" smtClean="0">
                              <a:solidFill>
                                <a:srgbClr val="FF0000"/>
                              </a:solidFill>
                              <a:latin typeface="Cambria Math" panose="02040503050406030204" pitchFamily="18" charset="0"/>
                              <a:ea typeface="Cambria Math"/>
                            </a:rPr>
                          </m:ctrlPr>
                        </m:fPr>
                        <m:num>
                          <m:r>
                            <a:rPr lang="fr-FR" sz="1600" b="0" i="1" noProof="0" smtClean="0">
                              <a:solidFill>
                                <a:srgbClr val="FF0000"/>
                              </a:solidFill>
                              <a:latin typeface="Cambria Math"/>
                              <a:ea typeface="Cambria Math"/>
                            </a:rPr>
                            <m:t>𝑐</m:t>
                          </m:r>
                        </m:num>
                        <m:den>
                          <m:r>
                            <a:rPr lang="fr-FR" sz="1600" b="0" i="1" noProof="0" smtClean="0">
                              <a:solidFill>
                                <a:srgbClr val="FF0000"/>
                              </a:solidFill>
                              <a:latin typeface="Cambria Math"/>
                              <a:ea typeface="Cambria Math"/>
                            </a:rPr>
                            <m:t>𝜈</m:t>
                          </m:r>
                        </m:den>
                      </m:f>
                    </m:oMath>
                  </m:oMathPara>
                </a14:m>
                <a:endParaRPr lang="fr-FR" sz="1600" noProof="0" dirty="0">
                  <a:solidFill>
                    <a:srgbClr val="FF0000"/>
                  </a:solidFill>
                </a:endParaRPr>
              </a:p>
            </p:txBody>
          </p:sp>
        </mc:Choice>
        <mc:Fallback xmlns="">
          <p:sp>
            <p:nvSpPr>
              <p:cNvPr id="12" name="ZoneTexte 11"/>
              <p:cNvSpPr txBox="1">
                <a:spLocks noRot="1" noChangeAspect="1" noMove="1" noResize="1" noEditPoints="1" noAdjustHandles="1" noChangeArrowheads="1" noChangeShapeType="1" noTextEdit="1"/>
              </p:cNvSpPr>
              <p:nvPr/>
            </p:nvSpPr>
            <p:spPr>
              <a:xfrm>
                <a:off x="2571767" y="3518324"/>
                <a:ext cx="729815" cy="513282"/>
              </a:xfrm>
              <a:prstGeom prst="rect">
                <a:avLst/>
              </a:prstGeom>
              <a:blipFill>
                <a:blip r:embed="rId5"/>
                <a:stretch>
                  <a:fillRect/>
                </a:stretch>
              </a:blipFill>
            </p:spPr>
            <p:txBody>
              <a:bodyPr/>
              <a:lstStyle/>
              <a:p>
                <a:r>
                  <a:rPr lang="en-US">
                    <a:noFill/>
                  </a:rPr>
                  <a:t> </a:t>
                </a:r>
              </a:p>
            </p:txBody>
          </p:sp>
        </mc:Fallback>
      </mc:AlternateContent>
      <p:sp>
        <p:nvSpPr>
          <p:cNvPr id="2" name="Espace réservé de la date 4">
            <a:extLst>
              <a:ext uri="{FF2B5EF4-FFF2-40B4-BE49-F238E27FC236}">
                <a16:creationId xmlns:a16="http://schemas.microsoft.com/office/drawing/2014/main" id="{F0575F90-709E-747B-CF6B-E92D112F8B68}"/>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3603224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24</a:t>
            </a:fld>
            <a:endParaRPr lang="fr-FR" noProof="0" dirty="0"/>
          </a:p>
        </p:txBody>
      </p:sp>
      <p:cxnSp>
        <p:nvCxnSpPr>
          <p:cNvPr id="6" name="Connecteur droit avec flèche 5"/>
          <p:cNvCxnSpPr/>
          <p:nvPr/>
        </p:nvCxnSpPr>
        <p:spPr bwMode="auto">
          <a:xfrm flipH="1">
            <a:off x="2312649" y="2577228"/>
            <a:ext cx="1" cy="584448"/>
          </a:xfrm>
          <a:prstGeom prst="straightConnector1">
            <a:avLst/>
          </a:prstGeom>
          <a:solidFill>
            <a:srgbClr val="F96666"/>
          </a:solidFill>
          <a:ln w="19050" cap="flat" cmpd="sng" algn="ctr">
            <a:solidFill>
              <a:srgbClr val="0000FF"/>
            </a:solidFill>
            <a:prstDash val="solid"/>
            <a:round/>
            <a:headEnd type="none" w="med" len="lg"/>
            <a:tailEnd type="triangle" w="med" len="lg"/>
          </a:ln>
          <a:effectLst/>
        </p:spPr>
      </p:cxnSp>
      <p:sp>
        <p:nvSpPr>
          <p:cNvPr id="7"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Etalonnage</a:t>
            </a:r>
          </a:p>
          <a:p>
            <a:pPr marL="182563">
              <a:lnSpc>
                <a:spcPct val="150000"/>
              </a:lnSpc>
            </a:pPr>
            <a:endParaRPr lang="fr-FR" cap="none" noProof="0" dirty="0"/>
          </a:p>
        </p:txBody>
      </p:sp>
      <p:pic>
        <p:nvPicPr>
          <p:cNvPr id="8" name="Picture 7"/>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661684" y="1537772"/>
            <a:ext cx="1277056" cy="950937"/>
          </a:xfrm>
          <a:prstGeom prst="rect">
            <a:avLst/>
          </a:prstGeom>
          <a:noFill/>
          <a:ln w="19050">
            <a:noFill/>
            <a:miter lim="800000"/>
            <a:headEnd/>
            <a:tailEnd/>
          </a:ln>
        </p:spPr>
      </p:pic>
      <p:sp>
        <p:nvSpPr>
          <p:cNvPr id="9" name="Rectangle 8"/>
          <p:cNvSpPr/>
          <p:nvPr/>
        </p:nvSpPr>
        <p:spPr>
          <a:xfrm>
            <a:off x="1264267" y="1131590"/>
            <a:ext cx="2056495" cy="276999"/>
          </a:xfrm>
          <a:prstGeom prst="rect">
            <a:avLst/>
          </a:prstGeom>
        </p:spPr>
        <p:txBody>
          <a:bodyPr wrap="square">
            <a:spAutoFit/>
          </a:bodyPr>
          <a:lstStyle/>
          <a:p>
            <a:pPr algn="ctr"/>
            <a:r>
              <a:rPr lang="fr-FR" sz="1200" u="sng" noProof="0" dirty="0">
                <a:latin typeface="Arial Narrow" panose="020B0606020202030204" pitchFamily="34" charset="0"/>
              </a:rPr>
              <a:t>Instrument à étalonner</a:t>
            </a:r>
            <a:endParaRPr lang="fr-FR" sz="1200" noProof="0" dirty="0">
              <a:latin typeface="Arial Narrow" panose="020B0606020202030204" pitchFamily="34" charset="0"/>
            </a:endParaRPr>
          </a:p>
        </p:txBody>
      </p:sp>
      <p:pic>
        <p:nvPicPr>
          <p:cNvPr id="10" name="Picture 3" descr="T:\Communications\2015-03-16th-20th Sondeslocales\Présentation oral\Figures\mAFM.png"/>
          <p:cNvPicPr/>
          <p:nvPr/>
        </p:nvPicPr>
        <p:blipFill>
          <a:blip r:embed="rId3" cstate="print">
            <a:extLst>
              <a:ext uri="{28A0092B-C50C-407E-A947-70E740481C1C}">
                <a14:useLocalDpi xmlns:a14="http://schemas.microsoft.com/office/drawing/2010/main"/>
              </a:ext>
            </a:extLst>
          </a:blip>
          <a:srcRect/>
          <a:stretch>
            <a:fillRect/>
          </a:stretch>
        </p:blipFill>
        <p:spPr bwMode="auto">
          <a:xfrm>
            <a:off x="5103425" y="1552605"/>
            <a:ext cx="1525294" cy="921973"/>
          </a:xfrm>
          <a:prstGeom prst="rect">
            <a:avLst/>
          </a:prstGeom>
          <a:noFill/>
          <a:ln>
            <a:noFill/>
          </a:ln>
        </p:spPr>
      </p:pic>
      <p:sp>
        <p:nvSpPr>
          <p:cNvPr id="11" name="Rectangle 10"/>
          <p:cNvSpPr/>
          <p:nvPr/>
        </p:nvSpPr>
        <p:spPr>
          <a:xfrm>
            <a:off x="4792659" y="1131590"/>
            <a:ext cx="2056495" cy="276999"/>
          </a:xfrm>
          <a:prstGeom prst="rect">
            <a:avLst/>
          </a:prstGeom>
        </p:spPr>
        <p:txBody>
          <a:bodyPr wrap="square">
            <a:spAutoFit/>
          </a:bodyPr>
          <a:lstStyle/>
          <a:p>
            <a:pPr algn="ctr"/>
            <a:r>
              <a:rPr lang="fr-FR" sz="1200" u="sng" noProof="0" dirty="0">
                <a:latin typeface="Arial Narrow" panose="020B0606020202030204" pitchFamily="34" charset="0"/>
              </a:rPr>
              <a:t>AFM métrologique</a:t>
            </a:r>
            <a:endParaRPr lang="fr-FR" sz="1200" noProof="0" dirty="0">
              <a:latin typeface="Arial Narrow" panose="020B0606020202030204" pitchFamily="34" charset="0"/>
            </a:endParaRPr>
          </a:p>
        </p:txBody>
      </p:sp>
      <p:sp>
        <p:nvSpPr>
          <p:cNvPr id="12" name="Rectangle 11"/>
          <p:cNvSpPr/>
          <p:nvPr/>
        </p:nvSpPr>
        <p:spPr>
          <a:xfrm>
            <a:off x="3104738" y="1131590"/>
            <a:ext cx="2056495" cy="276999"/>
          </a:xfrm>
          <a:prstGeom prst="rect">
            <a:avLst/>
          </a:prstGeom>
        </p:spPr>
        <p:txBody>
          <a:bodyPr wrap="square">
            <a:spAutoFit/>
          </a:bodyPr>
          <a:lstStyle/>
          <a:p>
            <a:pPr algn="ctr"/>
            <a:r>
              <a:rPr lang="fr-FR" sz="1200" u="sng" noProof="0" dirty="0">
                <a:latin typeface="Arial Narrow" panose="020B0606020202030204" pitchFamily="34" charset="0"/>
              </a:rPr>
              <a:t>Etalon</a:t>
            </a:r>
            <a:endParaRPr lang="fr-FR" sz="1200" noProof="0" dirty="0">
              <a:latin typeface="Arial Narrow" panose="020B0606020202030204" pitchFamily="34" charset="0"/>
            </a:endParaRPr>
          </a:p>
        </p:txBody>
      </p:sp>
      <p:cxnSp>
        <p:nvCxnSpPr>
          <p:cNvPr id="13" name="Connecteur droit avec flèche 12"/>
          <p:cNvCxnSpPr/>
          <p:nvPr/>
        </p:nvCxnSpPr>
        <p:spPr bwMode="auto">
          <a:xfrm>
            <a:off x="2984480" y="2008195"/>
            <a:ext cx="2160241" cy="1"/>
          </a:xfrm>
          <a:prstGeom prst="straightConnector1">
            <a:avLst/>
          </a:prstGeom>
          <a:solidFill>
            <a:srgbClr val="F96666"/>
          </a:solidFill>
          <a:ln w="19050" cap="flat" cmpd="sng" algn="ctr">
            <a:solidFill>
              <a:srgbClr val="0000FF"/>
            </a:solidFill>
            <a:prstDash val="solid"/>
            <a:round/>
            <a:headEnd type="triangle" w="med" len="lg"/>
            <a:tailEnd type="triangle" w="med" len="lg"/>
          </a:ln>
          <a:effectLst/>
        </p:spPr>
      </p:cxnSp>
      <p:pic>
        <p:nvPicPr>
          <p:cNvPr id="14" name="Picture 2" descr="J:\mAFM\2017-07-21 - Reseau LPN 2 - nouveau\image5\Image-Mms-interpollée-redressée 3D View2_txt.jpg"/>
          <p:cNvPicPr/>
          <p:nvPr/>
        </p:nvPicPr>
        <p:blipFill rotWithShape="1">
          <a:blip r:embed="rId4" cstate="print">
            <a:extLst>
              <a:ext uri="{28A0092B-C50C-407E-A947-70E740481C1C}">
                <a14:useLocalDpi xmlns:a14="http://schemas.microsoft.com/office/drawing/2010/main"/>
              </a:ext>
            </a:extLst>
          </a:blip>
          <a:srcRect/>
          <a:stretch/>
        </p:blipFill>
        <p:spPr bwMode="auto">
          <a:xfrm>
            <a:off x="3428893" y="1603710"/>
            <a:ext cx="1346252" cy="973518"/>
          </a:xfrm>
          <a:prstGeom prst="rect">
            <a:avLst/>
          </a:prstGeom>
          <a:noFill/>
        </p:spPr>
      </p:pic>
      <p:sp>
        <p:nvSpPr>
          <p:cNvPr id="15" name="Rectangle 14"/>
          <p:cNvSpPr/>
          <p:nvPr/>
        </p:nvSpPr>
        <p:spPr>
          <a:xfrm>
            <a:off x="1264267" y="3201540"/>
            <a:ext cx="2056495" cy="276999"/>
          </a:xfrm>
          <a:prstGeom prst="rect">
            <a:avLst/>
          </a:prstGeom>
        </p:spPr>
        <p:txBody>
          <a:bodyPr wrap="square">
            <a:spAutoFit/>
          </a:bodyPr>
          <a:lstStyle/>
          <a:p>
            <a:pPr algn="ctr"/>
            <a:r>
              <a:rPr lang="fr-FR" sz="1200" noProof="0" dirty="0">
                <a:latin typeface="Arial Narrow" panose="020B0606020202030204" pitchFamily="34" charset="0"/>
              </a:rPr>
              <a:t>Valeur mesurée</a:t>
            </a:r>
          </a:p>
        </p:txBody>
      </p:sp>
      <p:sp>
        <p:nvSpPr>
          <p:cNvPr id="16" name="Rectangle 15"/>
          <p:cNvSpPr/>
          <p:nvPr/>
        </p:nvSpPr>
        <p:spPr>
          <a:xfrm>
            <a:off x="5208749" y="3188332"/>
            <a:ext cx="1352374" cy="276999"/>
          </a:xfrm>
          <a:prstGeom prst="rect">
            <a:avLst/>
          </a:prstGeom>
        </p:spPr>
        <p:txBody>
          <a:bodyPr wrap="square">
            <a:spAutoFit/>
          </a:bodyPr>
          <a:lstStyle/>
          <a:p>
            <a:pPr algn="ctr"/>
            <a:r>
              <a:rPr lang="fr-FR" sz="1200" noProof="0" dirty="0">
                <a:latin typeface="Arial Narrow" panose="020B0606020202030204" pitchFamily="34" charset="0"/>
              </a:rPr>
              <a:t>Valeur de référence</a:t>
            </a:r>
          </a:p>
        </p:txBody>
      </p:sp>
      <p:sp>
        <p:nvSpPr>
          <p:cNvPr id="17" name="Rectangle 16"/>
          <p:cNvSpPr/>
          <p:nvPr/>
        </p:nvSpPr>
        <p:spPr>
          <a:xfrm>
            <a:off x="3075311" y="3208789"/>
            <a:ext cx="2056495" cy="276999"/>
          </a:xfrm>
          <a:prstGeom prst="rect">
            <a:avLst/>
          </a:prstGeom>
        </p:spPr>
        <p:txBody>
          <a:bodyPr wrap="square">
            <a:spAutoFit/>
          </a:bodyPr>
          <a:lstStyle/>
          <a:p>
            <a:pPr algn="ctr"/>
            <a:r>
              <a:rPr lang="fr-FR" sz="1200" noProof="0" dirty="0">
                <a:latin typeface="Arial Narrow" panose="020B0606020202030204" pitchFamily="34" charset="0"/>
              </a:rPr>
              <a:t>Comparaison</a:t>
            </a:r>
          </a:p>
        </p:txBody>
      </p:sp>
      <p:cxnSp>
        <p:nvCxnSpPr>
          <p:cNvPr id="18" name="Connecteur droit avec flèche 17"/>
          <p:cNvCxnSpPr/>
          <p:nvPr/>
        </p:nvCxnSpPr>
        <p:spPr bwMode="auto">
          <a:xfrm flipH="1">
            <a:off x="4093403" y="3465331"/>
            <a:ext cx="8616" cy="212523"/>
          </a:xfrm>
          <a:prstGeom prst="straightConnector1">
            <a:avLst/>
          </a:prstGeom>
          <a:solidFill>
            <a:srgbClr val="F96666"/>
          </a:solidFill>
          <a:ln w="19050" cap="flat" cmpd="sng" algn="ctr">
            <a:solidFill>
              <a:srgbClr val="0000FF"/>
            </a:solidFill>
            <a:prstDash val="solid"/>
            <a:round/>
            <a:headEnd type="none" w="med" len="lg"/>
            <a:tailEnd type="triangle" w="med" len="lg"/>
          </a:ln>
          <a:effectLst/>
        </p:spPr>
      </p:cxnSp>
      <p:sp>
        <p:nvSpPr>
          <p:cNvPr id="19" name="Rectangle 18"/>
          <p:cNvSpPr/>
          <p:nvPr/>
        </p:nvSpPr>
        <p:spPr>
          <a:xfrm>
            <a:off x="2672690" y="3640837"/>
            <a:ext cx="2858658" cy="461665"/>
          </a:xfrm>
          <a:prstGeom prst="rect">
            <a:avLst/>
          </a:prstGeom>
        </p:spPr>
        <p:txBody>
          <a:bodyPr wrap="square">
            <a:spAutoFit/>
          </a:bodyPr>
          <a:lstStyle/>
          <a:p>
            <a:pPr algn="ctr"/>
            <a:r>
              <a:rPr lang="fr-FR" sz="1200" noProof="0" dirty="0">
                <a:latin typeface="Arial Narrow" panose="020B0606020202030204" pitchFamily="34" charset="0"/>
              </a:rPr>
              <a:t>Évaluation de l’erreur de mesure </a:t>
            </a:r>
          </a:p>
          <a:p>
            <a:pPr algn="ctr"/>
            <a:r>
              <a:rPr lang="fr-FR" sz="1200" noProof="0" dirty="0">
                <a:latin typeface="Arial Narrow" panose="020B0606020202030204" pitchFamily="34" charset="0"/>
              </a:rPr>
              <a:t>erreur = valeur mesurée - valeur de référence</a:t>
            </a:r>
          </a:p>
        </p:txBody>
      </p:sp>
      <p:sp>
        <p:nvSpPr>
          <p:cNvPr id="20" name="Forme libre 19"/>
          <p:cNvSpPr/>
          <p:nvPr/>
        </p:nvSpPr>
        <p:spPr>
          <a:xfrm>
            <a:off x="1264267" y="1962435"/>
            <a:ext cx="2829136" cy="2398482"/>
          </a:xfrm>
          <a:custGeom>
            <a:avLst/>
            <a:gdLst>
              <a:gd name="connsiteX0" fmla="*/ 4016587 w 4016587"/>
              <a:gd name="connsiteY0" fmla="*/ 2323253 h 2614506"/>
              <a:gd name="connsiteX1" fmla="*/ 4016587 w 4016587"/>
              <a:gd name="connsiteY1" fmla="*/ 2614506 h 2614506"/>
              <a:gd name="connsiteX2" fmla="*/ 0 w 4016587"/>
              <a:gd name="connsiteY2" fmla="*/ 2614506 h 2614506"/>
              <a:gd name="connsiteX3" fmla="*/ 0 w 4016587"/>
              <a:gd name="connsiteY3" fmla="*/ 0 h 2614506"/>
              <a:gd name="connsiteX4" fmla="*/ 589280 w 4016587"/>
              <a:gd name="connsiteY4" fmla="*/ 0 h 261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6587" h="2614506">
                <a:moveTo>
                  <a:pt x="4016587" y="2323253"/>
                </a:moveTo>
                <a:lnTo>
                  <a:pt x="4016587" y="2614506"/>
                </a:lnTo>
                <a:lnTo>
                  <a:pt x="0" y="2614506"/>
                </a:lnTo>
                <a:lnTo>
                  <a:pt x="0" y="0"/>
                </a:lnTo>
                <a:lnTo>
                  <a:pt x="589280" y="0"/>
                </a:lnTo>
              </a:path>
            </a:pathLst>
          </a:custGeom>
          <a:noFill/>
          <a:ln w="19050" cap="flat" cmpd="sng" algn="ctr">
            <a:solidFill>
              <a:srgbClr val="0000FF"/>
            </a:solidFill>
            <a:prstDash val="solid"/>
            <a:round/>
            <a:headEnd type="none" w="med" len="lg"/>
            <a:tailEnd type="triangle" w="med" len="lg"/>
          </a:ln>
          <a:effectLst/>
        </p:spPr>
        <p:txBody>
          <a:bodyPr rtlCol="0" anchor="ctr"/>
          <a:lstStyle/>
          <a:p>
            <a:pPr algn="ctr"/>
            <a:endParaRPr lang="fr-FR" noProof="0" dirty="0"/>
          </a:p>
        </p:txBody>
      </p:sp>
      <p:sp>
        <p:nvSpPr>
          <p:cNvPr id="21" name="Rectangle 20"/>
          <p:cNvSpPr/>
          <p:nvPr/>
        </p:nvSpPr>
        <p:spPr>
          <a:xfrm>
            <a:off x="832219" y="1487997"/>
            <a:ext cx="904367" cy="461665"/>
          </a:xfrm>
          <a:prstGeom prst="rect">
            <a:avLst/>
          </a:prstGeom>
        </p:spPr>
        <p:txBody>
          <a:bodyPr wrap="square">
            <a:spAutoFit/>
          </a:bodyPr>
          <a:lstStyle/>
          <a:p>
            <a:pPr algn="ctr"/>
            <a:r>
              <a:rPr lang="fr-FR" sz="1200" noProof="0" dirty="0">
                <a:latin typeface="Arial Narrow" panose="020B0606020202030204" pitchFamily="34" charset="0"/>
              </a:rPr>
              <a:t>Correction étalonnage</a:t>
            </a:r>
          </a:p>
        </p:txBody>
      </p:sp>
      <p:sp>
        <p:nvSpPr>
          <p:cNvPr id="22" name="Rectangle 21"/>
          <p:cNvSpPr/>
          <p:nvPr/>
        </p:nvSpPr>
        <p:spPr>
          <a:xfrm>
            <a:off x="107504" y="413251"/>
            <a:ext cx="8767699" cy="646331"/>
          </a:xfrm>
          <a:prstGeom prst="rect">
            <a:avLst/>
          </a:prstGeom>
        </p:spPr>
        <p:txBody>
          <a:bodyPr wrap="square">
            <a:spAutoFit/>
          </a:bodyPr>
          <a:lstStyle/>
          <a:p>
            <a:pPr algn="just"/>
            <a:r>
              <a:rPr lang="fr-FR" sz="1200" u="sng" noProof="0" dirty="0">
                <a:latin typeface="Arial Narrow" panose="020B0606020202030204" pitchFamily="34" charset="0"/>
              </a:rPr>
              <a:t>Étalonnage</a:t>
            </a:r>
            <a:r>
              <a:rPr lang="fr-FR" sz="1200" noProof="0" dirty="0">
                <a:latin typeface="Arial Narrow" panose="020B0606020202030204" pitchFamily="34" charset="0"/>
              </a:rPr>
              <a:t> : opération qui, dans des conditions spécifiées, établit en une première étape une relation entre les valeurs et les incertitudes de mesure associées qui sont fournies par des étalons et les indications correspondantes avec les incertitudes associées, puis utilise en une seconde étape cette information pour établir une relation permettant d'obtenir un résultat de mesure à partir d'une indication.</a:t>
            </a:r>
          </a:p>
        </p:txBody>
      </p:sp>
      <p:cxnSp>
        <p:nvCxnSpPr>
          <p:cNvPr id="23" name="Connecteur droit avec flèche 22"/>
          <p:cNvCxnSpPr/>
          <p:nvPr/>
        </p:nvCxnSpPr>
        <p:spPr bwMode="auto">
          <a:xfrm flipH="1">
            <a:off x="4544898" y="3340040"/>
            <a:ext cx="720080" cy="0"/>
          </a:xfrm>
          <a:prstGeom prst="straightConnector1">
            <a:avLst/>
          </a:prstGeom>
          <a:solidFill>
            <a:srgbClr val="F96666"/>
          </a:solidFill>
          <a:ln w="19050" cap="flat" cmpd="sng" algn="ctr">
            <a:solidFill>
              <a:srgbClr val="0000FF"/>
            </a:solidFill>
            <a:prstDash val="solid"/>
            <a:round/>
            <a:headEnd type="none" w="med" len="lg"/>
            <a:tailEnd type="triangle" w="med" len="lg"/>
          </a:ln>
          <a:effectLst/>
        </p:spPr>
      </p:cxnSp>
      <p:cxnSp>
        <p:nvCxnSpPr>
          <p:cNvPr id="24" name="Connecteur droit avec flèche 23"/>
          <p:cNvCxnSpPr/>
          <p:nvPr/>
        </p:nvCxnSpPr>
        <p:spPr bwMode="auto">
          <a:xfrm>
            <a:off x="2816706" y="3347288"/>
            <a:ext cx="864096" cy="0"/>
          </a:xfrm>
          <a:prstGeom prst="straightConnector1">
            <a:avLst/>
          </a:prstGeom>
          <a:solidFill>
            <a:srgbClr val="F96666"/>
          </a:solidFill>
          <a:ln w="19050" cap="flat" cmpd="sng" algn="ctr">
            <a:solidFill>
              <a:srgbClr val="0000FF"/>
            </a:solidFill>
            <a:prstDash val="solid"/>
            <a:round/>
            <a:headEnd type="none" w="med" len="lg"/>
            <a:tailEnd type="triangle" w="med" len="lg"/>
          </a:ln>
          <a:effectLst/>
        </p:spPr>
      </p:cxnSp>
      <p:cxnSp>
        <p:nvCxnSpPr>
          <p:cNvPr id="25" name="Connecteur droit avec flèche 24"/>
          <p:cNvCxnSpPr/>
          <p:nvPr/>
        </p:nvCxnSpPr>
        <p:spPr bwMode="auto">
          <a:xfrm flipH="1">
            <a:off x="5884936" y="2597736"/>
            <a:ext cx="1" cy="584448"/>
          </a:xfrm>
          <a:prstGeom prst="straightConnector1">
            <a:avLst/>
          </a:prstGeom>
          <a:solidFill>
            <a:srgbClr val="F96666"/>
          </a:solidFill>
          <a:ln w="19050" cap="flat" cmpd="sng" algn="ctr">
            <a:solidFill>
              <a:srgbClr val="0000FF"/>
            </a:solidFill>
            <a:prstDash val="solid"/>
            <a:round/>
            <a:headEnd type="none" w="med" len="lg"/>
            <a:tailEnd type="triangle" w="med" len="lg"/>
          </a:ln>
          <a:effectLst/>
        </p:spPr>
      </p:cxnSp>
      <p:pic>
        <p:nvPicPr>
          <p:cNvPr id="2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57066" y="2104081"/>
            <a:ext cx="693384" cy="105409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27" name="Connecteur droit avec flèche 26"/>
          <p:cNvCxnSpPr/>
          <p:nvPr/>
        </p:nvCxnSpPr>
        <p:spPr bwMode="auto">
          <a:xfrm>
            <a:off x="6633130" y="2008196"/>
            <a:ext cx="589412" cy="0"/>
          </a:xfrm>
          <a:prstGeom prst="straightConnector1">
            <a:avLst/>
          </a:prstGeom>
          <a:solidFill>
            <a:srgbClr val="F96666"/>
          </a:solidFill>
          <a:ln w="19050" cap="flat" cmpd="sng" algn="ctr">
            <a:solidFill>
              <a:srgbClr val="0000FF"/>
            </a:solidFill>
            <a:prstDash val="solid"/>
            <a:round/>
            <a:headEnd type="none" w="med" len="lg"/>
            <a:tailEnd type="triangle" w="med" len="lg"/>
          </a:ln>
          <a:effectLst/>
        </p:spPr>
      </p:cxnSp>
      <p:pic>
        <p:nvPicPr>
          <p:cNvPr id="28" name="Picture 4" descr="Logo SI"/>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497226" y="1603995"/>
            <a:ext cx="819190" cy="81919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e la date 4">
            <a:extLst>
              <a:ext uri="{FF2B5EF4-FFF2-40B4-BE49-F238E27FC236}">
                <a16:creationId xmlns:a16="http://schemas.microsoft.com/office/drawing/2014/main" id="{64DA03B9-30AB-0634-AC13-7896D16CB1A8}"/>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1588076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25</a:t>
            </a:fld>
            <a:endParaRPr lang="fr-FR" noProof="0"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Pyramide de traçabilité</a:t>
            </a:r>
          </a:p>
          <a:p>
            <a:pPr marL="182563">
              <a:lnSpc>
                <a:spcPct val="150000"/>
              </a:lnSpc>
            </a:pPr>
            <a:endParaRPr lang="fr-FR" cap="none" noProof="0" dirty="0"/>
          </a:p>
        </p:txBody>
      </p:sp>
      <p:sp>
        <p:nvSpPr>
          <p:cNvPr id="7" name="Rectangle 6"/>
          <p:cNvSpPr/>
          <p:nvPr/>
        </p:nvSpPr>
        <p:spPr>
          <a:xfrm>
            <a:off x="107504" y="525909"/>
            <a:ext cx="8767699" cy="461665"/>
          </a:xfrm>
          <a:prstGeom prst="rect">
            <a:avLst/>
          </a:prstGeom>
          <a:noFill/>
        </p:spPr>
        <p:txBody>
          <a:bodyPr wrap="square">
            <a:spAutoFit/>
          </a:bodyPr>
          <a:lstStyle/>
          <a:p>
            <a:pPr algn="just"/>
            <a:r>
              <a:rPr lang="fr-FR" sz="1200" u="sng" noProof="0" dirty="0">
                <a:latin typeface="Arial Narrow" panose="020B0606020202030204" pitchFamily="34" charset="0"/>
              </a:rPr>
              <a:t>Traçabilité métrologique</a:t>
            </a:r>
            <a:r>
              <a:rPr lang="fr-FR" sz="1200" noProof="0" dirty="0">
                <a:latin typeface="Arial Narrow" panose="020B0606020202030204" pitchFamily="34" charset="0"/>
              </a:rPr>
              <a:t> : propriété d'un résultat de mesure selon laquelle ce résultat peut être relié à une référence par l'intermédiaire d'une chaîne ininterrompue et documentée d'étalonnages dont chacun contribue à l'incertitude de mesure. </a:t>
            </a:r>
          </a:p>
        </p:txBody>
      </p:sp>
      <p:pic>
        <p:nvPicPr>
          <p:cNvPr id="8" name="Picture 2" descr="T:\Illustrations\Pyramide de traçabilité\pyramide 13g copi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144" y="1203598"/>
            <a:ext cx="6892120" cy="3324012"/>
          </a:xfrm>
          <a:prstGeom prst="rect">
            <a:avLst/>
          </a:prstGeom>
          <a:solidFill>
            <a:schemeClr val="bg1"/>
          </a:solidFill>
          <a:ln>
            <a:noFill/>
          </a:ln>
          <a:effectLst/>
        </p:spPr>
      </p:pic>
      <p:sp>
        <p:nvSpPr>
          <p:cNvPr id="9" name="Forme libre 8"/>
          <p:cNvSpPr/>
          <p:nvPr/>
        </p:nvSpPr>
        <p:spPr>
          <a:xfrm>
            <a:off x="3228975" y="1123950"/>
            <a:ext cx="3724275" cy="3286125"/>
          </a:xfrm>
          <a:custGeom>
            <a:avLst/>
            <a:gdLst>
              <a:gd name="connsiteX0" fmla="*/ 57150 w 3724275"/>
              <a:gd name="connsiteY0" fmla="*/ 0 h 3286125"/>
              <a:gd name="connsiteX1" fmla="*/ 3067050 w 3724275"/>
              <a:gd name="connsiteY1" fmla="*/ 0 h 3286125"/>
              <a:gd name="connsiteX2" fmla="*/ 3724275 w 3724275"/>
              <a:gd name="connsiteY2" fmla="*/ 0 h 3286125"/>
              <a:gd name="connsiteX3" fmla="*/ 3724275 w 3724275"/>
              <a:gd name="connsiteY3" fmla="*/ 3286125 h 3286125"/>
              <a:gd name="connsiteX4" fmla="*/ 1771650 w 3724275"/>
              <a:gd name="connsiteY4" fmla="*/ 3286125 h 3286125"/>
              <a:gd name="connsiteX5" fmla="*/ 0 w 3724275"/>
              <a:gd name="connsiteY5" fmla="*/ 9525 h 32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4275" h="3286125">
                <a:moveTo>
                  <a:pt x="57150" y="0"/>
                </a:moveTo>
                <a:lnTo>
                  <a:pt x="3067050" y="0"/>
                </a:lnTo>
                <a:lnTo>
                  <a:pt x="3724275" y="0"/>
                </a:lnTo>
                <a:lnTo>
                  <a:pt x="3724275" y="3286125"/>
                </a:lnTo>
                <a:lnTo>
                  <a:pt x="1771650" y="3286125"/>
                </a:lnTo>
                <a:lnTo>
                  <a:pt x="0" y="9525"/>
                </a:ln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10" name="Forme libre 9"/>
          <p:cNvSpPr/>
          <p:nvPr/>
        </p:nvSpPr>
        <p:spPr>
          <a:xfrm>
            <a:off x="561975" y="1114425"/>
            <a:ext cx="4114800" cy="2657475"/>
          </a:xfrm>
          <a:custGeom>
            <a:avLst/>
            <a:gdLst>
              <a:gd name="connsiteX0" fmla="*/ 2752725 w 4114800"/>
              <a:gd name="connsiteY0" fmla="*/ 0 h 2657475"/>
              <a:gd name="connsiteX1" fmla="*/ 0 w 4114800"/>
              <a:gd name="connsiteY1" fmla="*/ 0 h 2657475"/>
              <a:gd name="connsiteX2" fmla="*/ 0 w 4114800"/>
              <a:gd name="connsiteY2" fmla="*/ 2552700 h 2657475"/>
              <a:gd name="connsiteX3" fmla="*/ 1933575 w 4114800"/>
              <a:gd name="connsiteY3" fmla="*/ 2552700 h 2657475"/>
              <a:gd name="connsiteX4" fmla="*/ 1933575 w 4114800"/>
              <a:gd name="connsiteY4" fmla="*/ 2657475 h 2657475"/>
              <a:gd name="connsiteX5" fmla="*/ 3305175 w 4114800"/>
              <a:gd name="connsiteY5" fmla="*/ 2657475 h 2657475"/>
              <a:gd name="connsiteX6" fmla="*/ 3305175 w 4114800"/>
              <a:gd name="connsiteY6" fmla="*/ 2571750 h 2657475"/>
              <a:gd name="connsiteX7" fmla="*/ 4114800 w 4114800"/>
              <a:gd name="connsiteY7" fmla="*/ 2571750 h 2657475"/>
              <a:gd name="connsiteX8" fmla="*/ 4114800 w 4114800"/>
              <a:gd name="connsiteY8" fmla="*/ 19050 h 2657475"/>
              <a:gd name="connsiteX9" fmla="*/ 2676525 w 4114800"/>
              <a:gd name="connsiteY9" fmla="*/ 19050 h 265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4800" h="2657475">
                <a:moveTo>
                  <a:pt x="2752725" y="0"/>
                </a:moveTo>
                <a:lnTo>
                  <a:pt x="0" y="0"/>
                </a:lnTo>
                <a:lnTo>
                  <a:pt x="0" y="2552700"/>
                </a:lnTo>
                <a:lnTo>
                  <a:pt x="1933575" y="2552700"/>
                </a:lnTo>
                <a:lnTo>
                  <a:pt x="1933575" y="2657475"/>
                </a:lnTo>
                <a:lnTo>
                  <a:pt x="3305175" y="2657475"/>
                </a:lnTo>
                <a:lnTo>
                  <a:pt x="3305175" y="2571750"/>
                </a:lnTo>
                <a:lnTo>
                  <a:pt x="4114800" y="2571750"/>
                </a:lnTo>
                <a:lnTo>
                  <a:pt x="4114800" y="19050"/>
                </a:lnTo>
                <a:lnTo>
                  <a:pt x="2676525" y="19050"/>
                </a:ln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11" name="Forme libre 10"/>
          <p:cNvSpPr/>
          <p:nvPr/>
        </p:nvSpPr>
        <p:spPr>
          <a:xfrm>
            <a:off x="0" y="1438275"/>
            <a:ext cx="1562100" cy="3124200"/>
          </a:xfrm>
          <a:custGeom>
            <a:avLst/>
            <a:gdLst>
              <a:gd name="connsiteX0" fmla="*/ 19050 w 1562100"/>
              <a:gd name="connsiteY0" fmla="*/ 0 h 3124200"/>
              <a:gd name="connsiteX1" fmla="*/ 438150 w 1562100"/>
              <a:gd name="connsiteY1" fmla="*/ 0 h 3124200"/>
              <a:gd name="connsiteX2" fmla="*/ 838200 w 1562100"/>
              <a:gd name="connsiteY2" fmla="*/ 2952750 h 3124200"/>
              <a:gd name="connsiteX3" fmla="*/ 1562100 w 1562100"/>
              <a:gd name="connsiteY3" fmla="*/ 2952750 h 3124200"/>
              <a:gd name="connsiteX4" fmla="*/ 1562100 w 1562100"/>
              <a:gd name="connsiteY4" fmla="*/ 3124200 h 3124200"/>
              <a:gd name="connsiteX5" fmla="*/ 0 w 1562100"/>
              <a:gd name="connsiteY5" fmla="*/ 3124200 h 3124200"/>
              <a:gd name="connsiteX6" fmla="*/ 19050 w 1562100"/>
              <a:gd name="connsiteY6" fmla="*/ 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3124200">
                <a:moveTo>
                  <a:pt x="19050" y="0"/>
                </a:moveTo>
                <a:lnTo>
                  <a:pt x="438150" y="0"/>
                </a:lnTo>
                <a:lnTo>
                  <a:pt x="838200" y="2952750"/>
                </a:lnTo>
                <a:lnTo>
                  <a:pt x="1562100" y="2952750"/>
                </a:lnTo>
                <a:lnTo>
                  <a:pt x="1562100" y="3124200"/>
                </a:lnTo>
                <a:lnTo>
                  <a:pt x="0" y="3124200"/>
                </a:lnTo>
                <a:lnTo>
                  <a:pt x="1905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grpSp>
        <p:nvGrpSpPr>
          <p:cNvPr id="12" name="Groupe 11"/>
          <p:cNvGrpSpPr/>
          <p:nvPr/>
        </p:nvGrpSpPr>
        <p:grpSpPr>
          <a:xfrm>
            <a:off x="505526" y="1707654"/>
            <a:ext cx="4691994" cy="1182562"/>
            <a:chOff x="511696" y="1435100"/>
            <a:chExt cx="7010400" cy="1766888"/>
          </a:xfrm>
        </p:grpSpPr>
        <p:grpSp>
          <p:nvGrpSpPr>
            <p:cNvPr id="13" name="Group 12"/>
            <p:cNvGrpSpPr>
              <a:grpSpLocks/>
            </p:cNvGrpSpPr>
            <p:nvPr/>
          </p:nvGrpSpPr>
          <p:grpSpPr bwMode="auto">
            <a:xfrm>
              <a:off x="511696" y="1435100"/>
              <a:ext cx="2933700" cy="1763713"/>
              <a:chOff x="624" y="1580"/>
              <a:chExt cx="1848" cy="1111"/>
            </a:xfrm>
          </p:grpSpPr>
          <p:graphicFrame>
            <p:nvGraphicFramePr>
              <p:cNvPr id="19" name="Object 13"/>
              <p:cNvGraphicFramePr>
                <a:graphicFrameLocks noChangeAspect="1"/>
              </p:cNvGraphicFramePr>
              <p:nvPr/>
            </p:nvGraphicFramePr>
            <p:xfrm>
              <a:off x="648" y="1580"/>
              <a:ext cx="610" cy="918"/>
            </p:xfrm>
            <a:graphic>
              <a:graphicData uri="http://schemas.openxmlformats.org/presentationml/2006/ole">
                <mc:AlternateContent xmlns:mc="http://schemas.openxmlformats.org/markup-compatibility/2006">
                  <mc:Choice xmlns:v="urn:schemas-microsoft-com:vml" Requires="v">
                    <p:oleObj name="Photo Editor Photo" r:id="rId3" imgW="5068007" imgH="7621064" progId="">
                      <p:embed/>
                    </p:oleObj>
                  </mc:Choice>
                  <mc:Fallback>
                    <p:oleObj name="Photo Editor Photo" r:id="rId3" imgW="5068007" imgH="7621064" progId="">
                      <p:embed/>
                      <p:pic>
                        <p:nvPicPr>
                          <p:cNvPr id="19" name="Object 13"/>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648" y="1580"/>
                            <a:ext cx="610" cy="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 name="Picture 14" descr="\\Tfile5\nanometrologie\Best of Images\Best of MEB\Particules\siO2\Sio2 S3-40 sur stub23.tif"/>
              <p:cNvPicPr>
                <a:picLocks noChangeAspect="1" noChangeArrowheads="1"/>
              </p:cNvPicPr>
              <p:nvPr/>
            </p:nvPicPr>
            <p:blipFill>
              <a:blip r:embed="rId5" cstate="print">
                <a:lum bright="6000" contrast="18000"/>
                <a:extLst>
                  <a:ext uri="{28A0092B-C50C-407E-A947-70E740481C1C}">
                    <a14:useLocalDpi xmlns:a14="http://schemas.microsoft.com/office/drawing/2010/main"/>
                  </a:ext>
                </a:extLst>
              </a:blip>
              <a:srcRect/>
              <a:stretch>
                <a:fillRect/>
              </a:stretch>
            </p:blipFill>
            <p:spPr bwMode="auto">
              <a:xfrm>
                <a:off x="1248" y="1580"/>
                <a:ext cx="1224" cy="919"/>
              </a:xfrm>
              <a:prstGeom prst="rect">
                <a:avLst/>
              </a:prstGeom>
              <a:noFill/>
              <a:ln w="9525">
                <a:noFill/>
                <a:miter lim="800000"/>
                <a:headEnd/>
                <a:tailEnd/>
              </a:ln>
            </p:spPr>
          </p:pic>
          <p:sp>
            <p:nvSpPr>
              <p:cNvPr id="21" name="Text Box 15"/>
              <p:cNvSpPr txBox="1">
                <a:spLocks noChangeArrowheads="1"/>
              </p:cNvSpPr>
              <p:nvPr/>
            </p:nvSpPr>
            <p:spPr bwMode="auto">
              <a:xfrm>
                <a:off x="624" y="2474"/>
                <a:ext cx="1824" cy="217"/>
              </a:xfrm>
              <a:prstGeom prst="rect">
                <a:avLst/>
              </a:prstGeom>
              <a:noFill/>
              <a:ln w="9525">
                <a:noFill/>
                <a:miter lim="800000"/>
                <a:headEnd/>
                <a:tailEnd/>
              </a:ln>
            </p:spPr>
            <p:txBody>
              <a:bodyPr>
                <a:spAutoFit/>
              </a:bodyPr>
              <a:lstStyle/>
              <a:p>
                <a:pPr algn="ctr">
                  <a:spcBef>
                    <a:spcPct val="50000"/>
                  </a:spcBef>
                </a:pPr>
                <a:r>
                  <a:rPr lang="fr-FR" sz="900" i="1" noProof="0" dirty="0">
                    <a:latin typeface="Arial Narrow" pitchFamily="34" charset="0"/>
                  </a:rPr>
                  <a:t>Microscopie électronique à balayage</a:t>
                </a:r>
              </a:p>
            </p:txBody>
          </p:sp>
          <p:sp>
            <p:nvSpPr>
              <p:cNvPr id="22" name="Rectangle 16"/>
              <p:cNvSpPr>
                <a:spLocks noChangeArrowheads="1"/>
              </p:cNvSpPr>
              <p:nvPr/>
            </p:nvSpPr>
            <p:spPr bwMode="auto">
              <a:xfrm>
                <a:off x="643" y="1584"/>
                <a:ext cx="1824" cy="1107"/>
              </a:xfrm>
              <a:prstGeom prst="rect">
                <a:avLst/>
              </a:prstGeom>
              <a:noFill/>
              <a:ln w="15875">
                <a:solidFill>
                  <a:srgbClr val="000000"/>
                </a:solidFill>
                <a:miter lim="800000"/>
                <a:headEnd/>
                <a:tailEnd/>
              </a:ln>
            </p:spPr>
            <p:txBody>
              <a:bodyPr wrap="none" anchor="ctr"/>
              <a:lstStyle/>
              <a:p>
                <a:endParaRPr lang="fr-FR" noProof="0" dirty="0"/>
              </a:p>
            </p:txBody>
          </p:sp>
        </p:grpSp>
        <p:grpSp>
          <p:nvGrpSpPr>
            <p:cNvPr id="14" name="Group 17"/>
            <p:cNvGrpSpPr>
              <a:grpSpLocks/>
            </p:cNvGrpSpPr>
            <p:nvPr/>
          </p:nvGrpSpPr>
          <p:grpSpPr bwMode="auto">
            <a:xfrm>
              <a:off x="3635896" y="1438275"/>
              <a:ext cx="3886200" cy="1763713"/>
              <a:chOff x="2688" y="1488"/>
              <a:chExt cx="2448" cy="1111"/>
            </a:xfrm>
          </p:grpSpPr>
          <p:pic>
            <p:nvPicPr>
              <p:cNvPr id="15" name="Picture 7"/>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688" y="1488"/>
                <a:ext cx="1372" cy="918"/>
              </a:xfrm>
              <a:prstGeom prst="rect">
                <a:avLst/>
              </a:prstGeom>
              <a:noFill/>
              <a:ln w="9525">
                <a:noFill/>
                <a:miter lim="800000"/>
                <a:headEnd/>
                <a:tailEnd/>
              </a:ln>
            </p:spPr>
          </p:pic>
          <p:pic>
            <p:nvPicPr>
              <p:cNvPr id="16" name="Picture 3" descr="H:\Présentation AFM métrologique\figure\images\03311414 Image 1.jpg"/>
              <p:cNvPicPr>
                <a:picLocks noChangeAspect="1" noChangeArrowheads="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936" y="1488"/>
                <a:ext cx="1200" cy="923"/>
              </a:xfrm>
              <a:prstGeom prst="rect">
                <a:avLst/>
              </a:prstGeom>
              <a:noFill/>
              <a:ln w="9525">
                <a:noFill/>
                <a:miter lim="800000"/>
                <a:headEnd/>
                <a:tailEnd/>
              </a:ln>
            </p:spPr>
          </p:pic>
          <p:sp>
            <p:nvSpPr>
              <p:cNvPr id="17" name="Text Box 20"/>
              <p:cNvSpPr txBox="1">
                <a:spLocks noChangeArrowheads="1"/>
              </p:cNvSpPr>
              <p:nvPr/>
            </p:nvSpPr>
            <p:spPr bwMode="auto">
              <a:xfrm>
                <a:off x="2688" y="2382"/>
                <a:ext cx="2448" cy="217"/>
              </a:xfrm>
              <a:prstGeom prst="rect">
                <a:avLst/>
              </a:prstGeom>
              <a:noFill/>
              <a:ln w="9525">
                <a:noFill/>
                <a:miter lim="800000"/>
                <a:headEnd/>
                <a:tailEnd/>
              </a:ln>
            </p:spPr>
            <p:txBody>
              <a:bodyPr>
                <a:spAutoFit/>
              </a:bodyPr>
              <a:lstStyle/>
              <a:p>
                <a:pPr algn="ctr">
                  <a:spcBef>
                    <a:spcPct val="50000"/>
                  </a:spcBef>
                </a:pPr>
                <a:r>
                  <a:rPr lang="fr-FR" sz="900" i="1" noProof="0" dirty="0">
                    <a:latin typeface="Arial Narrow" pitchFamily="34" charset="0"/>
                  </a:rPr>
                  <a:t>Microscopie à force atomique</a:t>
                </a:r>
              </a:p>
            </p:txBody>
          </p:sp>
          <p:sp>
            <p:nvSpPr>
              <p:cNvPr id="18" name="Rectangle 21"/>
              <p:cNvSpPr>
                <a:spLocks noChangeArrowheads="1"/>
              </p:cNvSpPr>
              <p:nvPr/>
            </p:nvSpPr>
            <p:spPr bwMode="auto">
              <a:xfrm>
                <a:off x="2688" y="1488"/>
                <a:ext cx="2448" cy="1107"/>
              </a:xfrm>
              <a:prstGeom prst="rect">
                <a:avLst/>
              </a:prstGeom>
              <a:noFill/>
              <a:ln w="15875">
                <a:solidFill>
                  <a:srgbClr val="000000"/>
                </a:solidFill>
                <a:miter lim="800000"/>
                <a:headEnd/>
                <a:tailEnd/>
              </a:ln>
            </p:spPr>
            <p:txBody>
              <a:bodyPr wrap="none" anchor="ctr"/>
              <a:lstStyle/>
              <a:p>
                <a:endParaRPr lang="fr-FR" noProof="0" dirty="0"/>
              </a:p>
            </p:txBody>
          </p:sp>
        </p:grpSp>
      </p:grpSp>
      <p:sp>
        <p:nvSpPr>
          <p:cNvPr id="23" name="Rectangle 22"/>
          <p:cNvSpPr/>
          <p:nvPr/>
        </p:nvSpPr>
        <p:spPr>
          <a:xfrm>
            <a:off x="5197520" y="3772295"/>
            <a:ext cx="3816424" cy="461665"/>
          </a:xfrm>
          <a:prstGeom prst="rect">
            <a:avLst/>
          </a:prstGeom>
        </p:spPr>
        <p:txBody>
          <a:bodyPr wrap="square">
            <a:spAutoFit/>
          </a:bodyPr>
          <a:lstStyle/>
          <a:p>
            <a:pPr algn="just"/>
            <a:r>
              <a:rPr lang="fr-FR" sz="1200" noProof="0" dirty="0">
                <a:solidFill>
                  <a:srgbClr val="000000"/>
                </a:solidFill>
                <a:latin typeface="Arial Narrow" panose="020B0606020202030204" pitchFamily="34" charset="0"/>
                <a:cs typeface="Times New Roman" pitchFamily="18" charset="0"/>
              </a:rPr>
              <a:t>A la base de la pyramide de traçabilité, l’utilisateur cherche à fiabiliser la mesure par AFM et MEB sur ses propres échantillons.</a:t>
            </a:r>
            <a:endParaRPr lang="fr-FR" sz="1600" noProof="0" dirty="0">
              <a:solidFill>
                <a:srgbClr val="000000"/>
              </a:solidFill>
              <a:latin typeface="+mn-lt"/>
              <a:cs typeface="Times New Roman" pitchFamily="18" charset="0"/>
            </a:endParaRPr>
          </a:p>
        </p:txBody>
      </p:sp>
      <p:sp>
        <p:nvSpPr>
          <p:cNvPr id="2" name="Espace réservé de la date 4">
            <a:extLst>
              <a:ext uri="{FF2B5EF4-FFF2-40B4-BE49-F238E27FC236}">
                <a16:creationId xmlns:a16="http://schemas.microsoft.com/office/drawing/2014/main" id="{AAC12508-DDF9-4DEA-9D0D-991ABB51467F}"/>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3022473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26</a:t>
            </a:fld>
            <a:endParaRPr lang="fr-FR" noProof="0"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Pyramide de traçabilité</a:t>
            </a:r>
          </a:p>
          <a:p>
            <a:pPr marL="182563">
              <a:lnSpc>
                <a:spcPct val="150000"/>
              </a:lnSpc>
            </a:pPr>
            <a:endParaRPr lang="fr-FR" cap="none" noProof="0" dirty="0"/>
          </a:p>
        </p:txBody>
      </p:sp>
      <p:pic>
        <p:nvPicPr>
          <p:cNvPr id="7" name="Picture 2" descr="T:\Illustrations\Pyramide de traçabilité\pyramide 13g copi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144" y="1203598"/>
            <a:ext cx="6892120" cy="3324012"/>
          </a:xfrm>
          <a:prstGeom prst="rect">
            <a:avLst/>
          </a:prstGeom>
          <a:solidFill>
            <a:schemeClr val="bg1"/>
          </a:solidFill>
          <a:ln>
            <a:noFill/>
          </a:ln>
          <a:effectLst/>
        </p:spPr>
      </p:pic>
      <p:sp>
        <p:nvSpPr>
          <p:cNvPr id="8" name="Forme libre 7"/>
          <p:cNvSpPr/>
          <p:nvPr/>
        </p:nvSpPr>
        <p:spPr>
          <a:xfrm>
            <a:off x="3228975" y="1123950"/>
            <a:ext cx="3724275" cy="3286125"/>
          </a:xfrm>
          <a:custGeom>
            <a:avLst/>
            <a:gdLst>
              <a:gd name="connsiteX0" fmla="*/ 57150 w 3724275"/>
              <a:gd name="connsiteY0" fmla="*/ 0 h 3286125"/>
              <a:gd name="connsiteX1" fmla="*/ 3067050 w 3724275"/>
              <a:gd name="connsiteY1" fmla="*/ 0 h 3286125"/>
              <a:gd name="connsiteX2" fmla="*/ 3724275 w 3724275"/>
              <a:gd name="connsiteY2" fmla="*/ 0 h 3286125"/>
              <a:gd name="connsiteX3" fmla="*/ 3724275 w 3724275"/>
              <a:gd name="connsiteY3" fmla="*/ 3286125 h 3286125"/>
              <a:gd name="connsiteX4" fmla="*/ 1771650 w 3724275"/>
              <a:gd name="connsiteY4" fmla="*/ 3286125 h 3286125"/>
              <a:gd name="connsiteX5" fmla="*/ 0 w 3724275"/>
              <a:gd name="connsiteY5" fmla="*/ 9525 h 32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4275" h="3286125">
                <a:moveTo>
                  <a:pt x="57150" y="0"/>
                </a:moveTo>
                <a:lnTo>
                  <a:pt x="3067050" y="0"/>
                </a:lnTo>
                <a:lnTo>
                  <a:pt x="3724275" y="0"/>
                </a:lnTo>
                <a:lnTo>
                  <a:pt x="3724275" y="3286125"/>
                </a:lnTo>
                <a:lnTo>
                  <a:pt x="1771650" y="3286125"/>
                </a:lnTo>
                <a:lnTo>
                  <a:pt x="0" y="9525"/>
                </a:ln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9" name="Forme libre 8"/>
          <p:cNvSpPr/>
          <p:nvPr/>
        </p:nvSpPr>
        <p:spPr>
          <a:xfrm>
            <a:off x="561975" y="1114425"/>
            <a:ext cx="4114800" cy="2571750"/>
          </a:xfrm>
          <a:custGeom>
            <a:avLst/>
            <a:gdLst>
              <a:gd name="connsiteX0" fmla="*/ 2752725 w 4114800"/>
              <a:gd name="connsiteY0" fmla="*/ 0 h 2657475"/>
              <a:gd name="connsiteX1" fmla="*/ 0 w 4114800"/>
              <a:gd name="connsiteY1" fmla="*/ 0 h 2657475"/>
              <a:gd name="connsiteX2" fmla="*/ 0 w 4114800"/>
              <a:gd name="connsiteY2" fmla="*/ 2552700 h 2657475"/>
              <a:gd name="connsiteX3" fmla="*/ 1933575 w 4114800"/>
              <a:gd name="connsiteY3" fmla="*/ 2552700 h 2657475"/>
              <a:gd name="connsiteX4" fmla="*/ 1933575 w 4114800"/>
              <a:gd name="connsiteY4" fmla="*/ 2657475 h 2657475"/>
              <a:gd name="connsiteX5" fmla="*/ 3305175 w 4114800"/>
              <a:gd name="connsiteY5" fmla="*/ 2657475 h 2657475"/>
              <a:gd name="connsiteX6" fmla="*/ 3305175 w 4114800"/>
              <a:gd name="connsiteY6" fmla="*/ 2571750 h 2657475"/>
              <a:gd name="connsiteX7" fmla="*/ 4114800 w 4114800"/>
              <a:gd name="connsiteY7" fmla="*/ 2571750 h 2657475"/>
              <a:gd name="connsiteX8" fmla="*/ 4114800 w 4114800"/>
              <a:gd name="connsiteY8" fmla="*/ 19050 h 2657475"/>
              <a:gd name="connsiteX9" fmla="*/ 2676525 w 4114800"/>
              <a:gd name="connsiteY9" fmla="*/ 19050 h 2657475"/>
              <a:gd name="connsiteX0" fmla="*/ 2752725 w 4114800"/>
              <a:gd name="connsiteY0" fmla="*/ 0 h 2657475"/>
              <a:gd name="connsiteX1" fmla="*/ 0 w 4114800"/>
              <a:gd name="connsiteY1" fmla="*/ 0 h 2657475"/>
              <a:gd name="connsiteX2" fmla="*/ 0 w 4114800"/>
              <a:gd name="connsiteY2" fmla="*/ 2552700 h 2657475"/>
              <a:gd name="connsiteX3" fmla="*/ 1933575 w 4114800"/>
              <a:gd name="connsiteY3" fmla="*/ 2552700 h 2657475"/>
              <a:gd name="connsiteX4" fmla="*/ 1933575 w 4114800"/>
              <a:gd name="connsiteY4" fmla="*/ 2409825 h 2657475"/>
              <a:gd name="connsiteX5" fmla="*/ 3305175 w 4114800"/>
              <a:gd name="connsiteY5" fmla="*/ 2657475 h 2657475"/>
              <a:gd name="connsiteX6" fmla="*/ 3305175 w 4114800"/>
              <a:gd name="connsiteY6" fmla="*/ 2571750 h 2657475"/>
              <a:gd name="connsiteX7" fmla="*/ 4114800 w 4114800"/>
              <a:gd name="connsiteY7" fmla="*/ 2571750 h 2657475"/>
              <a:gd name="connsiteX8" fmla="*/ 4114800 w 4114800"/>
              <a:gd name="connsiteY8" fmla="*/ 19050 h 2657475"/>
              <a:gd name="connsiteX9" fmla="*/ 2676525 w 4114800"/>
              <a:gd name="connsiteY9" fmla="*/ 19050 h 2657475"/>
              <a:gd name="connsiteX0" fmla="*/ 2752725 w 4114800"/>
              <a:gd name="connsiteY0" fmla="*/ 0 h 2571750"/>
              <a:gd name="connsiteX1" fmla="*/ 0 w 4114800"/>
              <a:gd name="connsiteY1" fmla="*/ 0 h 2571750"/>
              <a:gd name="connsiteX2" fmla="*/ 0 w 4114800"/>
              <a:gd name="connsiteY2" fmla="*/ 2552700 h 2571750"/>
              <a:gd name="connsiteX3" fmla="*/ 1933575 w 4114800"/>
              <a:gd name="connsiteY3" fmla="*/ 2552700 h 2571750"/>
              <a:gd name="connsiteX4" fmla="*/ 1933575 w 4114800"/>
              <a:gd name="connsiteY4" fmla="*/ 2409825 h 2571750"/>
              <a:gd name="connsiteX5" fmla="*/ 3312319 w 4114800"/>
              <a:gd name="connsiteY5" fmla="*/ 2431256 h 2571750"/>
              <a:gd name="connsiteX6" fmla="*/ 3305175 w 4114800"/>
              <a:gd name="connsiteY6" fmla="*/ 2571750 h 2571750"/>
              <a:gd name="connsiteX7" fmla="*/ 4114800 w 4114800"/>
              <a:gd name="connsiteY7" fmla="*/ 2571750 h 2571750"/>
              <a:gd name="connsiteX8" fmla="*/ 4114800 w 4114800"/>
              <a:gd name="connsiteY8" fmla="*/ 19050 h 2571750"/>
              <a:gd name="connsiteX9" fmla="*/ 2676525 w 4114800"/>
              <a:gd name="connsiteY9" fmla="*/ 19050 h 2571750"/>
              <a:gd name="connsiteX0" fmla="*/ 2752725 w 4114800"/>
              <a:gd name="connsiteY0" fmla="*/ 0 h 2571750"/>
              <a:gd name="connsiteX1" fmla="*/ 0 w 4114800"/>
              <a:gd name="connsiteY1" fmla="*/ 0 h 2571750"/>
              <a:gd name="connsiteX2" fmla="*/ 0 w 4114800"/>
              <a:gd name="connsiteY2" fmla="*/ 2552700 h 2571750"/>
              <a:gd name="connsiteX3" fmla="*/ 1933575 w 4114800"/>
              <a:gd name="connsiteY3" fmla="*/ 2552700 h 2571750"/>
              <a:gd name="connsiteX4" fmla="*/ 1933575 w 4114800"/>
              <a:gd name="connsiteY4" fmla="*/ 2409825 h 2571750"/>
              <a:gd name="connsiteX5" fmla="*/ 3305175 w 4114800"/>
              <a:gd name="connsiteY5" fmla="*/ 2462213 h 2571750"/>
              <a:gd name="connsiteX6" fmla="*/ 3305175 w 4114800"/>
              <a:gd name="connsiteY6" fmla="*/ 2571750 h 2571750"/>
              <a:gd name="connsiteX7" fmla="*/ 4114800 w 4114800"/>
              <a:gd name="connsiteY7" fmla="*/ 2571750 h 2571750"/>
              <a:gd name="connsiteX8" fmla="*/ 4114800 w 4114800"/>
              <a:gd name="connsiteY8" fmla="*/ 19050 h 2571750"/>
              <a:gd name="connsiteX9" fmla="*/ 2676525 w 4114800"/>
              <a:gd name="connsiteY9" fmla="*/ 19050 h 2571750"/>
              <a:gd name="connsiteX0" fmla="*/ 2752725 w 4114800"/>
              <a:gd name="connsiteY0" fmla="*/ 0 h 2571750"/>
              <a:gd name="connsiteX1" fmla="*/ 0 w 4114800"/>
              <a:gd name="connsiteY1" fmla="*/ 0 h 2571750"/>
              <a:gd name="connsiteX2" fmla="*/ 0 w 4114800"/>
              <a:gd name="connsiteY2" fmla="*/ 2552700 h 2571750"/>
              <a:gd name="connsiteX3" fmla="*/ 1933575 w 4114800"/>
              <a:gd name="connsiteY3" fmla="*/ 2552700 h 2571750"/>
              <a:gd name="connsiteX4" fmla="*/ 1933575 w 4114800"/>
              <a:gd name="connsiteY4" fmla="*/ 2409825 h 2571750"/>
              <a:gd name="connsiteX5" fmla="*/ 3305175 w 4114800"/>
              <a:gd name="connsiteY5" fmla="*/ 2462213 h 2571750"/>
              <a:gd name="connsiteX6" fmla="*/ 3305175 w 4114800"/>
              <a:gd name="connsiteY6" fmla="*/ 2571750 h 2571750"/>
              <a:gd name="connsiteX7" fmla="*/ 4114800 w 4114800"/>
              <a:gd name="connsiteY7" fmla="*/ 2571750 h 2571750"/>
              <a:gd name="connsiteX8" fmla="*/ 4114800 w 4114800"/>
              <a:gd name="connsiteY8" fmla="*/ 19050 h 2571750"/>
              <a:gd name="connsiteX9" fmla="*/ 2676525 w 4114800"/>
              <a:gd name="connsiteY9" fmla="*/ 19050 h 2571750"/>
              <a:gd name="connsiteX0" fmla="*/ 2752725 w 4114800"/>
              <a:gd name="connsiteY0" fmla="*/ 0 h 2571750"/>
              <a:gd name="connsiteX1" fmla="*/ 0 w 4114800"/>
              <a:gd name="connsiteY1" fmla="*/ 0 h 2571750"/>
              <a:gd name="connsiteX2" fmla="*/ 0 w 4114800"/>
              <a:gd name="connsiteY2" fmla="*/ 2552700 h 2571750"/>
              <a:gd name="connsiteX3" fmla="*/ 1933575 w 4114800"/>
              <a:gd name="connsiteY3" fmla="*/ 2552700 h 2571750"/>
              <a:gd name="connsiteX4" fmla="*/ 1933575 w 4114800"/>
              <a:gd name="connsiteY4" fmla="*/ 2409825 h 2571750"/>
              <a:gd name="connsiteX5" fmla="*/ 3305175 w 4114800"/>
              <a:gd name="connsiteY5" fmla="*/ 2462213 h 2571750"/>
              <a:gd name="connsiteX6" fmla="*/ 3305175 w 4114800"/>
              <a:gd name="connsiteY6" fmla="*/ 2571750 h 2571750"/>
              <a:gd name="connsiteX7" fmla="*/ 4114800 w 4114800"/>
              <a:gd name="connsiteY7" fmla="*/ 2571750 h 2571750"/>
              <a:gd name="connsiteX8" fmla="*/ 4114800 w 4114800"/>
              <a:gd name="connsiteY8" fmla="*/ 19050 h 2571750"/>
              <a:gd name="connsiteX9" fmla="*/ 2676525 w 4114800"/>
              <a:gd name="connsiteY9" fmla="*/ 19050 h 2571750"/>
              <a:gd name="connsiteX0" fmla="*/ 2752725 w 4114800"/>
              <a:gd name="connsiteY0" fmla="*/ 0 h 2571750"/>
              <a:gd name="connsiteX1" fmla="*/ 0 w 4114800"/>
              <a:gd name="connsiteY1" fmla="*/ 0 h 2571750"/>
              <a:gd name="connsiteX2" fmla="*/ 0 w 4114800"/>
              <a:gd name="connsiteY2" fmla="*/ 2552700 h 2571750"/>
              <a:gd name="connsiteX3" fmla="*/ 1933575 w 4114800"/>
              <a:gd name="connsiteY3" fmla="*/ 2552700 h 2571750"/>
              <a:gd name="connsiteX4" fmla="*/ 1938337 w 4114800"/>
              <a:gd name="connsiteY4" fmla="*/ 2469356 h 2571750"/>
              <a:gd name="connsiteX5" fmla="*/ 3305175 w 4114800"/>
              <a:gd name="connsiteY5" fmla="*/ 2462213 h 2571750"/>
              <a:gd name="connsiteX6" fmla="*/ 3305175 w 4114800"/>
              <a:gd name="connsiteY6" fmla="*/ 2571750 h 2571750"/>
              <a:gd name="connsiteX7" fmla="*/ 4114800 w 4114800"/>
              <a:gd name="connsiteY7" fmla="*/ 2571750 h 2571750"/>
              <a:gd name="connsiteX8" fmla="*/ 4114800 w 4114800"/>
              <a:gd name="connsiteY8" fmla="*/ 19050 h 2571750"/>
              <a:gd name="connsiteX9" fmla="*/ 2676525 w 4114800"/>
              <a:gd name="connsiteY9" fmla="*/ 190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4800" h="2571750">
                <a:moveTo>
                  <a:pt x="2752725" y="0"/>
                </a:moveTo>
                <a:lnTo>
                  <a:pt x="0" y="0"/>
                </a:lnTo>
                <a:lnTo>
                  <a:pt x="0" y="2552700"/>
                </a:lnTo>
                <a:lnTo>
                  <a:pt x="1933575" y="2552700"/>
                </a:lnTo>
                <a:cubicBezTo>
                  <a:pt x="1934369" y="2476500"/>
                  <a:pt x="1938337" y="2516981"/>
                  <a:pt x="1938337" y="2469356"/>
                </a:cubicBezTo>
                <a:lnTo>
                  <a:pt x="3305175" y="2462213"/>
                </a:lnTo>
                <a:lnTo>
                  <a:pt x="3305175" y="2571750"/>
                </a:lnTo>
                <a:lnTo>
                  <a:pt x="4114800" y="2571750"/>
                </a:lnTo>
                <a:lnTo>
                  <a:pt x="4114800" y="19050"/>
                </a:lnTo>
                <a:lnTo>
                  <a:pt x="2676525" y="19050"/>
                </a:ln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10" name="Forme libre 9"/>
          <p:cNvSpPr/>
          <p:nvPr/>
        </p:nvSpPr>
        <p:spPr>
          <a:xfrm>
            <a:off x="0" y="1438275"/>
            <a:ext cx="1562100" cy="3089335"/>
          </a:xfrm>
          <a:custGeom>
            <a:avLst/>
            <a:gdLst>
              <a:gd name="connsiteX0" fmla="*/ 19050 w 1562100"/>
              <a:gd name="connsiteY0" fmla="*/ 0 h 3124200"/>
              <a:gd name="connsiteX1" fmla="*/ 438150 w 1562100"/>
              <a:gd name="connsiteY1" fmla="*/ 0 h 3124200"/>
              <a:gd name="connsiteX2" fmla="*/ 838200 w 1562100"/>
              <a:gd name="connsiteY2" fmla="*/ 2952750 h 3124200"/>
              <a:gd name="connsiteX3" fmla="*/ 1562100 w 1562100"/>
              <a:gd name="connsiteY3" fmla="*/ 2952750 h 3124200"/>
              <a:gd name="connsiteX4" fmla="*/ 1562100 w 1562100"/>
              <a:gd name="connsiteY4" fmla="*/ 3124200 h 3124200"/>
              <a:gd name="connsiteX5" fmla="*/ 0 w 1562100"/>
              <a:gd name="connsiteY5" fmla="*/ 3124200 h 3124200"/>
              <a:gd name="connsiteX6" fmla="*/ 19050 w 1562100"/>
              <a:gd name="connsiteY6" fmla="*/ 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3124200">
                <a:moveTo>
                  <a:pt x="19050" y="0"/>
                </a:moveTo>
                <a:lnTo>
                  <a:pt x="438150" y="0"/>
                </a:lnTo>
                <a:lnTo>
                  <a:pt x="838200" y="2952750"/>
                </a:lnTo>
                <a:lnTo>
                  <a:pt x="1562100" y="2952750"/>
                </a:lnTo>
                <a:lnTo>
                  <a:pt x="1562100" y="3124200"/>
                </a:lnTo>
                <a:lnTo>
                  <a:pt x="0" y="3124200"/>
                </a:lnTo>
                <a:lnTo>
                  <a:pt x="1905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11" name="Rectangle 10"/>
          <p:cNvSpPr/>
          <p:nvPr/>
        </p:nvSpPr>
        <p:spPr>
          <a:xfrm>
            <a:off x="5197520" y="3772295"/>
            <a:ext cx="3816424" cy="646331"/>
          </a:xfrm>
          <a:prstGeom prst="rect">
            <a:avLst/>
          </a:prstGeom>
        </p:spPr>
        <p:txBody>
          <a:bodyPr wrap="square">
            <a:spAutoFit/>
          </a:bodyPr>
          <a:lstStyle/>
          <a:p>
            <a:pPr algn="just"/>
            <a:r>
              <a:rPr lang="fr-FR" sz="1200" noProof="0" dirty="0">
                <a:solidFill>
                  <a:srgbClr val="000000"/>
                </a:solidFill>
                <a:latin typeface="Arial Narrow" panose="020B0606020202030204" pitchFamily="34" charset="0"/>
                <a:cs typeface="Times New Roman" pitchFamily="18" charset="0"/>
              </a:rPr>
              <a:t>Pour cela, l’utilisateur étalonne son instrument en utilisant un étalon de transfert lui-même étalonné. Il établie également l’incertitude de mesure de sa méthode.</a:t>
            </a:r>
            <a:endParaRPr lang="fr-FR" sz="1600" noProof="0" dirty="0">
              <a:solidFill>
                <a:srgbClr val="000000"/>
              </a:solidFill>
              <a:latin typeface="+mn-lt"/>
              <a:cs typeface="Times New Roman" pitchFamily="18" charset="0"/>
            </a:endParaRPr>
          </a:p>
        </p:txBody>
      </p:sp>
      <p:pic>
        <p:nvPicPr>
          <p:cNvPr id="12" name="Picture 2" descr="J:\mAFM\2017-07-21 - Reseau LPN 2 - nouveau\image5\Image-Mms-interpollée-redressée 3D View2_txt.jpg"/>
          <p:cNvPicPr/>
          <p:nvPr/>
        </p:nvPicPr>
        <p:blipFill rotWithShape="1">
          <a:blip r:embed="rId3" cstate="print">
            <a:extLst>
              <a:ext uri="{28A0092B-C50C-407E-A947-70E740481C1C}">
                <a14:useLocalDpi xmlns:a14="http://schemas.microsoft.com/office/drawing/2010/main"/>
              </a:ext>
            </a:extLst>
          </a:blip>
          <a:srcRect/>
          <a:stretch/>
        </p:blipFill>
        <p:spPr bwMode="auto">
          <a:xfrm>
            <a:off x="1907704" y="1347614"/>
            <a:ext cx="2692505" cy="1947036"/>
          </a:xfrm>
          <a:prstGeom prst="rect">
            <a:avLst/>
          </a:prstGeom>
          <a:noFill/>
          <a:ln w="15875">
            <a:solidFill>
              <a:srgbClr val="000000"/>
            </a:solidFill>
            <a:miter lim="800000"/>
            <a:headEnd/>
            <a:tailEnd/>
          </a:ln>
        </p:spPr>
      </p:pic>
      <p:sp>
        <p:nvSpPr>
          <p:cNvPr id="13" name="Rectangle 12"/>
          <p:cNvSpPr/>
          <p:nvPr/>
        </p:nvSpPr>
        <p:spPr>
          <a:xfrm>
            <a:off x="2699792" y="3075806"/>
            <a:ext cx="1907704" cy="230832"/>
          </a:xfrm>
          <a:prstGeom prst="rect">
            <a:avLst/>
          </a:prstGeom>
        </p:spPr>
        <p:txBody>
          <a:bodyPr wrap="square">
            <a:spAutoFit/>
          </a:bodyPr>
          <a:lstStyle/>
          <a:p>
            <a:pPr algn="r"/>
            <a:r>
              <a:rPr lang="fr-FR" sz="900" i="1" noProof="0" dirty="0">
                <a:latin typeface="Arial Narrow" pitchFamily="34" charset="0"/>
              </a:rPr>
              <a:t>étalon P900H60 du LNE</a:t>
            </a:r>
          </a:p>
        </p:txBody>
      </p:sp>
      <p:sp>
        <p:nvSpPr>
          <p:cNvPr id="14" name="Rectangle 13"/>
          <p:cNvSpPr/>
          <p:nvPr/>
        </p:nvSpPr>
        <p:spPr>
          <a:xfrm>
            <a:off x="107504" y="525909"/>
            <a:ext cx="8767699" cy="461665"/>
          </a:xfrm>
          <a:prstGeom prst="rect">
            <a:avLst/>
          </a:prstGeom>
          <a:noFill/>
        </p:spPr>
        <p:txBody>
          <a:bodyPr wrap="square">
            <a:spAutoFit/>
          </a:bodyPr>
          <a:lstStyle/>
          <a:p>
            <a:pPr algn="just"/>
            <a:r>
              <a:rPr lang="fr-FR" sz="1200" u="sng" noProof="0" dirty="0">
                <a:latin typeface="Arial Narrow" panose="020B0606020202030204" pitchFamily="34" charset="0"/>
              </a:rPr>
              <a:t>Traçabilité métrologique</a:t>
            </a:r>
            <a:r>
              <a:rPr lang="fr-FR" sz="1200" noProof="0" dirty="0">
                <a:latin typeface="Arial Narrow" panose="020B0606020202030204" pitchFamily="34" charset="0"/>
              </a:rPr>
              <a:t> : propriété d'un résultat de mesure selon laquelle ce résultat peut être relié à une référence par l'intermédiaire d'une chaîne ininterrompue et documentée d'étalonnages dont chacun contribue à l'incertitude de mesure. </a:t>
            </a:r>
          </a:p>
        </p:txBody>
      </p:sp>
      <p:sp>
        <p:nvSpPr>
          <p:cNvPr id="2" name="Espace réservé de la date 4">
            <a:extLst>
              <a:ext uri="{FF2B5EF4-FFF2-40B4-BE49-F238E27FC236}">
                <a16:creationId xmlns:a16="http://schemas.microsoft.com/office/drawing/2014/main" id="{CCF93DEE-B5D9-A4B6-2387-695B7A1675D4}"/>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3424595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27</a:t>
            </a:fld>
            <a:endParaRPr lang="fr-FR" noProof="0"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Pyramide de traçabilité</a:t>
            </a:r>
          </a:p>
          <a:p>
            <a:pPr marL="182563">
              <a:lnSpc>
                <a:spcPct val="150000"/>
              </a:lnSpc>
            </a:pPr>
            <a:endParaRPr lang="fr-FR" cap="none" noProof="0" dirty="0"/>
          </a:p>
        </p:txBody>
      </p:sp>
      <p:pic>
        <p:nvPicPr>
          <p:cNvPr id="7" name="Picture 2" descr="T:\Illustrations\Pyramide de traçabilité\pyramide 13g copi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144" y="1203598"/>
            <a:ext cx="6892120" cy="3324012"/>
          </a:xfrm>
          <a:prstGeom prst="rect">
            <a:avLst/>
          </a:prstGeom>
          <a:solidFill>
            <a:schemeClr val="bg1"/>
          </a:solidFill>
          <a:ln>
            <a:noFill/>
          </a:ln>
          <a:effectLst/>
        </p:spPr>
      </p:pic>
      <p:sp>
        <p:nvSpPr>
          <p:cNvPr id="8" name="Forme libre 7"/>
          <p:cNvSpPr/>
          <p:nvPr/>
        </p:nvSpPr>
        <p:spPr>
          <a:xfrm>
            <a:off x="3228975" y="1123950"/>
            <a:ext cx="3724275" cy="3286125"/>
          </a:xfrm>
          <a:custGeom>
            <a:avLst/>
            <a:gdLst>
              <a:gd name="connsiteX0" fmla="*/ 57150 w 3724275"/>
              <a:gd name="connsiteY0" fmla="*/ 0 h 3286125"/>
              <a:gd name="connsiteX1" fmla="*/ 3067050 w 3724275"/>
              <a:gd name="connsiteY1" fmla="*/ 0 h 3286125"/>
              <a:gd name="connsiteX2" fmla="*/ 3724275 w 3724275"/>
              <a:gd name="connsiteY2" fmla="*/ 0 h 3286125"/>
              <a:gd name="connsiteX3" fmla="*/ 3724275 w 3724275"/>
              <a:gd name="connsiteY3" fmla="*/ 3286125 h 3286125"/>
              <a:gd name="connsiteX4" fmla="*/ 1771650 w 3724275"/>
              <a:gd name="connsiteY4" fmla="*/ 3286125 h 3286125"/>
              <a:gd name="connsiteX5" fmla="*/ 0 w 3724275"/>
              <a:gd name="connsiteY5" fmla="*/ 9525 h 32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4275" h="3286125">
                <a:moveTo>
                  <a:pt x="57150" y="0"/>
                </a:moveTo>
                <a:lnTo>
                  <a:pt x="3067050" y="0"/>
                </a:lnTo>
                <a:lnTo>
                  <a:pt x="3724275" y="0"/>
                </a:lnTo>
                <a:lnTo>
                  <a:pt x="3724275" y="3286125"/>
                </a:lnTo>
                <a:lnTo>
                  <a:pt x="1771650" y="3286125"/>
                </a:lnTo>
                <a:lnTo>
                  <a:pt x="0" y="9525"/>
                </a:ln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9" name="Forme libre 8"/>
          <p:cNvSpPr/>
          <p:nvPr/>
        </p:nvSpPr>
        <p:spPr>
          <a:xfrm>
            <a:off x="0" y="1438275"/>
            <a:ext cx="1562100" cy="3089335"/>
          </a:xfrm>
          <a:custGeom>
            <a:avLst/>
            <a:gdLst>
              <a:gd name="connsiteX0" fmla="*/ 19050 w 1562100"/>
              <a:gd name="connsiteY0" fmla="*/ 0 h 3124200"/>
              <a:gd name="connsiteX1" fmla="*/ 438150 w 1562100"/>
              <a:gd name="connsiteY1" fmla="*/ 0 h 3124200"/>
              <a:gd name="connsiteX2" fmla="*/ 838200 w 1562100"/>
              <a:gd name="connsiteY2" fmla="*/ 2952750 h 3124200"/>
              <a:gd name="connsiteX3" fmla="*/ 1562100 w 1562100"/>
              <a:gd name="connsiteY3" fmla="*/ 2952750 h 3124200"/>
              <a:gd name="connsiteX4" fmla="*/ 1562100 w 1562100"/>
              <a:gd name="connsiteY4" fmla="*/ 3124200 h 3124200"/>
              <a:gd name="connsiteX5" fmla="*/ 0 w 1562100"/>
              <a:gd name="connsiteY5" fmla="*/ 3124200 h 3124200"/>
              <a:gd name="connsiteX6" fmla="*/ 19050 w 1562100"/>
              <a:gd name="connsiteY6" fmla="*/ 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3124200">
                <a:moveTo>
                  <a:pt x="19050" y="0"/>
                </a:moveTo>
                <a:lnTo>
                  <a:pt x="438150" y="0"/>
                </a:lnTo>
                <a:lnTo>
                  <a:pt x="838200" y="2952750"/>
                </a:lnTo>
                <a:lnTo>
                  <a:pt x="1562100" y="2952750"/>
                </a:lnTo>
                <a:lnTo>
                  <a:pt x="1562100" y="3124200"/>
                </a:lnTo>
                <a:lnTo>
                  <a:pt x="0" y="3124200"/>
                </a:lnTo>
                <a:lnTo>
                  <a:pt x="1905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10" name="Rectangle 9"/>
          <p:cNvSpPr/>
          <p:nvPr/>
        </p:nvSpPr>
        <p:spPr>
          <a:xfrm>
            <a:off x="5197520" y="3772295"/>
            <a:ext cx="3816424" cy="461665"/>
          </a:xfrm>
          <a:prstGeom prst="rect">
            <a:avLst/>
          </a:prstGeom>
        </p:spPr>
        <p:txBody>
          <a:bodyPr wrap="square">
            <a:spAutoFit/>
          </a:bodyPr>
          <a:lstStyle/>
          <a:p>
            <a:pPr algn="just"/>
            <a:r>
              <a:rPr lang="fr-FR" sz="1200" noProof="0" dirty="0">
                <a:solidFill>
                  <a:srgbClr val="000000"/>
                </a:solidFill>
                <a:latin typeface="Arial Narrow" panose="020B0606020202030204" pitchFamily="34" charset="0"/>
                <a:cs typeface="Times New Roman" pitchFamily="18" charset="0"/>
              </a:rPr>
              <a:t>Au sommet de la pyramide, nous retrouvons la définition du mètre du Système international d’unités.</a:t>
            </a:r>
            <a:endParaRPr lang="fr-FR" sz="1600" noProof="0" dirty="0">
              <a:solidFill>
                <a:srgbClr val="000000"/>
              </a:solidFill>
              <a:latin typeface="+mn-lt"/>
              <a:cs typeface="Times New Roman" pitchFamily="18" charset="0"/>
            </a:endParaRPr>
          </a:p>
        </p:txBody>
      </p:sp>
      <p:sp>
        <p:nvSpPr>
          <p:cNvPr id="11" name="Forme libre 10"/>
          <p:cNvSpPr/>
          <p:nvPr/>
        </p:nvSpPr>
        <p:spPr>
          <a:xfrm>
            <a:off x="806400" y="1915200"/>
            <a:ext cx="3837600" cy="1778400"/>
          </a:xfrm>
          <a:custGeom>
            <a:avLst/>
            <a:gdLst>
              <a:gd name="connsiteX0" fmla="*/ 0 w 3837600"/>
              <a:gd name="connsiteY0" fmla="*/ 0 h 1778400"/>
              <a:gd name="connsiteX1" fmla="*/ 0 w 3837600"/>
              <a:gd name="connsiteY1" fmla="*/ 1778400 h 1778400"/>
              <a:gd name="connsiteX2" fmla="*/ 1692000 w 3837600"/>
              <a:gd name="connsiteY2" fmla="*/ 1778400 h 1778400"/>
              <a:gd name="connsiteX3" fmla="*/ 1692000 w 3837600"/>
              <a:gd name="connsiteY3" fmla="*/ 1663200 h 1778400"/>
              <a:gd name="connsiteX4" fmla="*/ 3067200 w 3837600"/>
              <a:gd name="connsiteY4" fmla="*/ 1663200 h 1778400"/>
              <a:gd name="connsiteX5" fmla="*/ 3067200 w 3837600"/>
              <a:gd name="connsiteY5" fmla="*/ 1778400 h 1778400"/>
              <a:gd name="connsiteX6" fmla="*/ 3837600 w 3837600"/>
              <a:gd name="connsiteY6" fmla="*/ 1778400 h 1778400"/>
              <a:gd name="connsiteX7" fmla="*/ 3837600 w 3837600"/>
              <a:gd name="connsiteY7" fmla="*/ 21600 h 1778400"/>
              <a:gd name="connsiteX8" fmla="*/ 0 w 3837600"/>
              <a:gd name="connsiteY8" fmla="*/ 0 h 17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7600" h="1778400">
                <a:moveTo>
                  <a:pt x="0" y="0"/>
                </a:moveTo>
                <a:lnTo>
                  <a:pt x="0" y="1778400"/>
                </a:lnTo>
                <a:lnTo>
                  <a:pt x="1692000" y="1778400"/>
                </a:lnTo>
                <a:lnTo>
                  <a:pt x="1692000" y="1663200"/>
                </a:lnTo>
                <a:lnTo>
                  <a:pt x="3067200" y="1663200"/>
                </a:lnTo>
                <a:lnTo>
                  <a:pt x="3067200" y="1778400"/>
                </a:lnTo>
                <a:lnTo>
                  <a:pt x="3837600" y="1778400"/>
                </a:lnTo>
                <a:lnTo>
                  <a:pt x="3837600" y="2160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12" name="Rectangle 11"/>
          <p:cNvSpPr/>
          <p:nvPr/>
        </p:nvSpPr>
        <p:spPr>
          <a:xfrm>
            <a:off x="107504" y="525909"/>
            <a:ext cx="8767699" cy="461665"/>
          </a:xfrm>
          <a:prstGeom prst="rect">
            <a:avLst/>
          </a:prstGeom>
          <a:noFill/>
        </p:spPr>
        <p:txBody>
          <a:bodyPr wrap="square">
            <a:spAutoFit/>
          </a:bodyPr>
          <a:lstStyle/>
          <a:p>
            <a:pPr algn="just"/>
            <a:r>
              <a:rPr lang="fr-FR" sz="1200" u="sng" noProof="0" dirty="0">
                <a:latin typeface="Arial Narrow" panose="020B0606020202030204" pitchFamily="34" charset="0"/>
              </a:rPr>
              <a:t>Traçabilité métrologique</a:t>
            </a:r>
            <a:r>
              <a:rPr lang="fr-FR" sz="1200" noProof="0" dirty="0">
                <a:latin typeface="Arial Narrow" panose="020B0606020202030204" pitchFamily="34" charset="0"/>
              </a:rPr>
              <a:t> : propriété d'un résultat de mesure selon laquelle ce résultat peut être relié à une référence par l'intermédiaire d'une chaîne ininterrompue et documentée d'étalonnages dont chacun contribue à l'incertitude de mesure. </a:t>
            </a:r>
          </a:p>
        </p:txBody>
      </p:sp>
      <p:sp>
        <p:nvSpPr>
          <p:cNvPr id="2" name="Espace réservé de la date 4">
            <a:extLst>
              <a:ext uri="{FF2B5EF4-FFF2-40B4-BE49-F238E27FC236}">
                <a16:creationId xmlns:a16="http://schemas.microsoft.com/office/drawing/2014/main" id="{763758AA-509F-92F3-30BD-FBCA5E1CFE8F}"/>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431092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28</a:t>
            </a:fld>
            <a:endParaRPr lang="fr-FR" noProof="0"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Pyramide de traçabilité</a:t>
            </a:r>
          </a:p>
          <a:p>
            <a:pPr marL="182563">
              <a:lnSpc>
                <a:spcPct val="150000"/>
              </a:lnSpc>
            </a:pPr>
            <a:endParaRPr lang="fr-FR" cap="none" noProof="0" dirty="0"/>
          </a:p>
        </p:txBody>
      </p:sp>
      <p:pic>
        <p:nvPicPr>
          <p:cNvPr id="7" name="Picture 2" descr="T:\Illustrations\Pyramide de traçabilité\pyramide 13g copi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144" y="1203598"/>
            <a:ext cx="6892120" cy="3324012"/>
          </a:xfrm>
          <a:prstGeom prst="rect">
            <a:avLst/>
          </a:prstGeom>
          <a:solidFill>
            <a:schemeClr val="bg1"/>
          </a:solidFill>
          <a:ln>
            <a:noFill/>
          </a:ln>
          <a:effectLst/>
        </p:spPr>
      </p:pic>
      <p:sp>
        <p:nvSpPr>
          <p:cNvPr id="8" name="Forme libre 7"/>
          <p:cNvSpPr/>
          <p:nvPr/>
        </p:nvSpPr>
        <p:spPr>
          <a:xfrm>
            <a:off x="3228975" y="1123950"/>
            <a:ext cx="3724275" cy="3286125"/>
          </a:xfrm>
          <a:custGeom>
            <a:avLst/>
            <a:gdLst>
              <a:gd name="connsiteX0" fmla="*/ 57150 w 3724275"/>
              <a:gd name="connsiteY0" fmla="*/ 0 h 3286125"/>
              <a:gd name="connsiteX1" fmla="*/ 3067050 w 3724275"/>
              <a:gd name="connsiteY1" fmla="*/ 0 h 3286125"/>
              <a:gd name="connsiteX2" fmla="*/ 3724275 w 3724275"/>
              <a:gd name="connsiteY2" fmla="*/ 0 h 3286125"/>
              <a:gd name="connsiteX3" fmla="*/ 3724275 w 3724275"/>
              <a:gd name="connsiteY3" fmla="*/ 3286125 h 3286125"/>
              <a:gd name="connsiteX4" fmla="*/ 1771650 w 3724275"/>
              <a:gd name="connsiteY4" fmla="*/ 3286125 h 3286125"/>
              <a:gd name="connsiteX5" fmla="*/ 0 w 3724275"/>
              <a:gd name="connsiteY5" fmla="*/ 9525 h 32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4275" h="3286125">
                <a:moveTo>
                  <a:pt x="57150" y="0"/>
                </a:moveTo>
                <a:lnTo>
                  <a:pt x="3067050" y="0"/>
                </a:lnTo>
                <a:lnTo>
                  <a:pt x="3724275" y="0"/>
                </a:lnTo>
                <a:lnTo>
                  <a:pt x="3724275" y="3286125"/>
                </a:lnTo>
                <a:lnTo>
                  <a:pt x="1771650" y="3286125"/>
                </a:lnTo>
                <a:lnTo>
                  <a:pt x="0" y="9525"/>
                </a:ln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9" name="Forme libre 8"/>
          <p:cNvSpPr/>
          <p:nvPr/>
        </p:nvSpPr>
        <p:spPr>
          <a:xfrm>
            <a:off x="0" y="1438275"/>
            <a:ext cx="1562100" cy="3089335"/>
          </a:xfrm>
          <a:custGeom>
            <a:avLst/>
            <a:gdLst>
              <a:gd name="connsiteX0" fmla="*/ 19050 w 1562100"/>
              <a:gd name="connsiteY0" fmla="*/ 0 h 3124200"/>
              <a:gd name="connsiteX1" fmla="*/ 438150 w 1562100"/>
              <a:gd name="connsiteY1" fmla="*/ 0 h 3124200"/>
              <a:gd name="connsiteX2" fmla="*/ 838200 w 1562100"/>
              <a:gd name="connsiteY2" fmla="*/ 2952750 h 3124200"/>
              <a:gd name="connsiteX3" fmla="*/ 1562100 w 1562100"/>
              <a:gd name="connsiteY3" fmla="*/ 2952750 h 3124200"/>
              <a:gd name="connsiteX4" fmla="*/ 1562100 w 1562100"/>
              <a:gd name="connsiteY4" fmla="*/ 3124200 h 3124200"/>
              <a:gd name="connsiteX5" fmla="*/ 0 w 1562100"/>
              <a:gd name="connsiteY5" fmla="*/ 3124200 h 3124200"/>
              <a:gd name="connsiteX6" fmla="*/ 19050 w 1562100"/>
              <a:gd name="connsiteY6" fmla="*/ 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3124200">
                <a:moveTo>
                  <a:pt x="19050" y="0"/>
                </a:moveTo>
                <a:lnTo>
                  <a:pt x="438150" y="0"/>
                </a:lnTo>
                <a:lnTo>
                  <a:pt x="838200" y="2952750"/>
                </a:lnTo>
                <a:lnTo>
                  <a:pt x="1562100" y="2952750"/>
                </a:lnTo>
                <a:lnTo>
                  <a:pt x="1562100" y="3124200"/>
                </a:lnTo>
                <a:lnTo>
                  <a:pt x="0" y="3124200"/>
                </a:lnTo>
                <a:lnTo>
                  <a:pt x="1905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10" name="Rectangle 9"/>
          <p:cNvSpPr/>
          <p:nvPr/>
        </p:nvSpPr>
        <p:spPr>
          <a:xfrm>
            <a:off x="5197520" y="3651870"/>
            <a:ext cx="3816424" cy="830997"/>
          </a:xfrm>
          <a:prstGeom prst="rect">
            <a:avLst/>
          </a:prstGeom>
        </p:spPr>
        <p:txBody>
          <a:bodyPr wrap="square">
            <a:spAutoFit/>
          </a:bodyPr>
          <a:lstStyle/>
          <a:p>
            <a:pPr algn="just"/>
            <a:r>
              <a:rPr lang="fr-FR" sz="1200" noProof="0" dirty="0">
                <a:solidFill>
                  <a:srgbClr val="000000"/>
                </a:solidFill>
                <a:latin typeface="Arial Narrow" panose="020B0606020202030204" pitchFamily="34" charset="0"/>
                <a:cs typeface="Times New Roman" pitchFamily="18" charset="0"/>
              </a:rPr>
              <a:t>Cette définition est mise en pratique au moyen d’un laser capable de produire un peigne de fréquence constitué de raies spectrales dont l’écart est asservi sur l’étalon primaire de fréquence. C’est l’étalon primaire pour la mise en pratique du mètre.</a:t>
            </a:r>
            <a:endParaRPr lang="fr-FR" sz="1600" noProof="0" dirty="0">
              <a:solidFill>
                <a:srgbClr val="000000"/>
              </a:solidFill>
              <a:latin typeface="+mn-lt"/>
              <a:cs typeface="Times New Roman" pitchFamily="18" charset="0"/>
            </a:endParaRPr>
          </a:p>
        </p:txBody>
      </p:sp>
      <p:sp>
        <p:nvSpPr>
          <p:cNvPr id="11" name="Freeform 4"/>
          <p:cNvSpPr>
            <a:spLocks/>
          </p:cNvSpPr>
          <p:nvPr/>
        </p:nvSpPr>
        <p:spPr bwMode="auto">
          <a:xfrm>
            <a:off x="736629" y="1201248"/>
            <a:ext cx="2446586" cy="2450623"/>
          </a:xfrm>
          <a:custGeom>
            <a:avLst/>
            <a:gdLst>
              <a:gd name="T0" fmla="*/ 0 w 1964"/>
              <a:gd name="T1" fmla="*/ 2147483647 h 2090"/>
              <a:gd name="T2" fmla="*/ 2147483647 w 1964"/>
              <a:gd name="T3" fmla="*/ 2147483647 h 2090"/>
              <a:gd name="T4" fmla="*/ 2147483647 w 1964"/>
              <a:gd name="T5" fmla="*/ 0 h 2090"/>
              <a:gd name="T6" fmla="*/ 2147483647 w 1964"/>
              <a:gd name="T7" fmla="*/ 2147483647 h 2090"/>
              <a:gd name="T8" fmla="*/ 0 w 1964"/>
              <a:gd name="T9" fmla="*/ 2147483647 h 2090"/>
              <a:gd name="T10" fmla="*/ 0 60000 65536"/>
              <a:gd name="T11" fmla="*/ 0 60000 65536"/>
              <a:gd name="T12" fmla="*/ 0 60000 65536"/>
              <a:gd name="T13" fmla="*/ 0 60000 65536"/>
              <a:gd name="T14" fmla="*/ 0 60000 65536"/>
              <a:gd name="T15" fmla="*/ 0 w 1964"/>
              <a:gd name="T16" fmla="*/ 0 h 2090"/>
              <a:gd name="T17" fmla="*/ 1964 w 1964"/>
              <a:gd name="T18" fmla="*/ 2090 h 2090"/>
              <a:gd name="connsiteX0" fmla="*/ 0 w 9886"/>
              <a:gd name="connsiteY0" fmla="*/ 10068 h 10068"/>
              <a:gd name="connsiteX1" fmla="*/ 4160 w 9886"/>
              <a:gd name="connsiteY1" fmla="*/ 9991 h 10068"/>
              <a:gd name="connsiteX2" fmla="*/ 9886 w 9886"/>
              <a:gd name="connsiteY2" fmla="*/ 0 h 10068"/>
              <a:gd name="connsiteX3" fmla="*/ 41 w 9886"/>
              <a:gd name="connsiteY3" fmla="*/ 121 h 10068"/>
              <a:gd name="connsiteX4" fmla="*/ 0 w 9886"/>
              <a:gd name="connsiteY4" fmla="*/ 10068 h 10068"/>
              <a:gd name="connsiteX0" fmla="*/ 0 w 10126"/>
              <a:gd name="connsiteY0" fmla="*/ 9942 h 9942"/>
              <a:gd name="connsiteX1" fmla="*/ 4208 w 10126"/>
              <a:gd name="connsiteY1" fmla="*/ 9866 h 9942"/>
              <a:gd name="connsiteX2" fmla="*/ 10126 w 10126"/>
              <a:gd name="connsiteY2" fmla="*/ 0 h 9942"/>
              <a:gd name="connsiteX3" fmla="*/ 41 w 10126"/>
              <a:gd name="connsiteY3" fmla="*/ 62 h 9942"/>
              <a:gd name="connsiteX4" fmla="*/ 0 w 10126"/>
              <a:gd name="connsiteY4" fmla="*/ 9942 h 9942"/>
              <a:gd name="connsiteX0" fmla="*/ 0 w 10000"/>
              <a:gd name="connsiteY0" fmla="*/ 10000 h 10000"/>
              <a:gd name="connsiteX1" fmla="*/ 4156 w 10000"/>
              <a:gd name="connsiteY1" fmla="*/ 9963 h 10000"/>
              <a:gd name="connsiteX2" fmla="*/ 10000 w 10000"/>
              <a:gd name="connsiteY2" fmla="*/ 0 h 10000"/>
              <a:gd name="connsiteX3" fmla="*/ 40 w 10000"/>
              <a:gd name="connsiteY3" fmla="*/ 62 h 10000"/>
              <a:gd name="connsiteX4" fmla="*/ 0 w 10000"/>
              <a:gd name="connsiteY4" fmla="*/ 10000 h 10000"/>
              <a:gd name="connsiteX0" fmla="*/ 622 w 10622"/>
              <a:gd name="connsiteY0" fmla="*/ 10000 h 10000"/>
              <a:gd name="connsiteX1" fmla="*/ 4778 w 10622"/>
              <a:gd name="connsiteY1" fmla="*/ 9963 h 10000"/>
              <a:gd name="connsiteX2" fmla="*/ 10622 w 10622"/>
              <a:gd name="connsiteY2" fmla="*/ 0 h 10000"/>
              <a:gd name="connsiteX3" fmla="*/ 0 w 10622"/>
              <a:gd name="connsiteY3" fmla="*/ 36 h 10000"/>
              <a:gd name="connsiteX4" fmla="*/ 622 w 10622"/>
              <a:gd name="connsiteY4" fmla="*/ 10000 h 10000"/>
              <a:gd name="connsiteX0" fmla="*/ 72 w 10623"/>
              <a:gd name="connsiteY0" fmla="*/ 10000 h 10000"/>
              <a:gd name="connsiteX1" fmla="*/ 4779 w 10623"/>
              <a:gd name="connsiteY1" fmla="*/ 9963 h 10000"/>
              <a:gd name="connsiteX2" fmla="*/ 10623 w 10623"/>
              <a:gd name="connsiteY2" fmla="*/ 0 h 10000"/>
              <a:gd name="connsiteX3" fmla="*/ 1 w 10623"/>
              <a:gd name="connsiteY3" fmla="*/ 36 h 10000"/>
              <a:gd name="connsiteX4" fmla="*/ 72 w 10623"/>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3" h="10000">
                <a:moveTo>
                  <a:pt x="72" y="10000"/>
                </a:moveTo>
                <a:lnTo>
                  <a:pt x="4779" y="9963"/>
                </a:lnTo>
                <a:lnTo>
                  <a:pt x="10623" y="0"/>
                </a:lnTo>
                <a:lnTo>
                  <a:pt x="1" y="36"/>
                </a:lnTo>
                <a:cubicBezTo>
                  <a:pt x="-12" y="3350"/>
                  <a:pt x="86" y="6687"/>
                  <a:pt x="72" y="10000"/>
                </a:cubicBezTo>
                <a:close/>
              </a:path>
            </a:pathLst>
          </a:custGeom>
          <a:solidFill>
            <a:schemeClr val="bg1"/>
          </a:solidFill>
          <a:ln w="9525">
            <a:noFill/>
            <a:round/>
            <a:headEnd/>
            <a:tailEnd/>
          </a:ln>
        </p:spPr>
        <p:txBody>
          <a:bodyPr/>
          <a:lstStyle/>
          <a:p>
            <a:endParaRPr lang="fr-FR" noProof="0" dirty="0"/>
          </a:p>
        </p:txBody>
      </p:sp>
      <p:sp>
        <p:nvSpPr>
          <p:cNvPr id="12" name="Rectangle 11"/>
          <p:cNvSpPr/>
          <p:nvPr/>
        </p:nvSpPr>
        <p:spPr>
          <a:xfrm>
            <a:off x="1521544" y="2641377"/>
            <a:ext cx="3441948" cy="6090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13" name="Forme libre 12"/>
          <p:cNvSpPr/>
          <p:nvPr/>
        </p:nvSpPr>
        <p:spPr>
          <a:xfrm>
            <a:off x="1774825" y="3203575"/>
            <a:ext cx="2828925" cy="495300"/>
          </a:xfrm>
          <a:custGeom>
            <a:avLst/>
            <a:gdLst>
              <a:gd name="connsiteX0" fmla="*/ 254000 w 2828925"/>
              <a:gd name="connsiteY0" fmla="*/ 0 h 495300"/>
              <a:gd name="connsiteX1" fmla="*/ 0 w 2828925"/>
              <a:gd name="connsiteY1" fmla="*/ 463550 h 495300"/>
              <a:gd name="connsiteX2" fmla="*/ 720725 w 2828925"/>
              <a:gd name="connsiteY2" fmla="*/ 463550 h 495300"/>
              <a:gd name="connsiteX3" fmla="*/ 720725 w 2828925"/>
              <a:gd name="connsiteY3" fmla="*/ 381000 h 495300"/>
              <a:gd name="connsiteX4" fmla="*/ 2098675 w 2828925"/>
              <a:gd name="connsiteY4" fmla="*/ 381000 h 495300"/>
              <a:gd name="connsiteX5" fmla="*/ 2098675 w 2828925"/>
              <a:gd name="connsiteY5" fmla="*/ 495300 h 495300"/>
              <a:gd name="connsiteX6" fmla="*/ 2828925 w 2828925"/>
              <a:gd name="connsiteY6" fmla="*/ 495300 h 495300"/>
              <a:gd name="connsiteX7" fmla="*/ 2559050 w 2828925"/>
              <a:gd name="connsiteY7" fmla="*/ 9525 h 495300"/>
              <a:gd name="connsiteX8" fmla="*/ 254000 w 2828925"/>
              <a:gd name="connsiteY8"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8925" h="495300">
                <a:moveTo>
                  <a:pt x="254000" y="0"/>
                </a:moveTo>
                <a:lnTo>
                  <a:pt x="0" y="463550"/>
                </a:lnTo>
                <a:lnTo>
                  <a:pt x="720725" y="463550"/>
                </a:lnTo>
                <a:lnTo>
                  <a:pt x="720725" y="381000"/>
                </a:lnTo>
                <a:lnTo>
                  <a:pt x="2098675" y="381000"/>
                </a:lnTo>
                <a:lnTo>
                  <a:pt x="2098675" y="495300"/>
                </a:lnTo>
                <a:lnTo>
                  <a:pt x="2828925" y="495300"/>
                </a:lnTo>
                <a:lnTo>
                  <a:pt x="2559050" y="9525"/>
                </a:lnTo>
                <a:lnTo>
                  <a:pt x="25400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pic>
        <p:nvPicPr>
          <p:cNvPr id="14" name="Picture 2" descr="https://www.lne.fr/sites/default/files/inline-images/M%C3%A8tre%20%28laser%20femto%20seconde%29.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73981" y="1203598"/>
            <a:ext cx="1594363" cy="2397398"/>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7668344" y="1131590"/>
            <a:ext cx="1368152" cy="507831"/>
          </a:xfrm>
          <a:prstGeom prst="rect">
            <a:avLst/>
          </a:prstGeom>
        </p:spPr>
        <p:txBody>
          <a:bodyPr wrap="square">
            <a:spAutoFit/>
          </a:bodyPr>
          <a:lstStyle/>
          <a:p>
            <a:pPr algn="just"/>
            <a:r>
              <a:rPr lang="fr-FR" sz="900" i="1" noProof="0" dirty="0">
                <a:latin typeface="Arial Narrow" pitchFamily="34" charset="0"/>
              </a:rPr>
              <a:t>Laser femtoseconde du LNE utilisé pour la mise en pratique du mètre</a:t>
            </a:r>
          </a:p>
        </p:txBody>
      </p:sp>
      <p:sp>
        <p:nvSpPr>
          <p:cNvPr id="16" name="Rectangle 15"/>
          <p:cNvSpPr/>
          <p:nvPr/>
        </p:nvSpPr>
        <p:spPr>
          <a:xfrm>
            <a:off x="107504" y="525909"/>
            <a:ext cx="8767699" cy="461665"/>
          </a:xfrm>
          <a:prstGeom prst="rect">
            <a:avLst/>
          </a:prstGeom>
          <a:noFill/>
        </p:spPr>
        <p:txBody>
          <a:bodyPr wrap="square">
            <a:spAutoFit/>
          </a:bodyPr>
          <a:lstStyle/>
          <a:p>
            <a:pPr algn="just"/>
            <a:r>
              <a:rPr lang="fr-FR" sz="1200" u="sng" noProof="0" dirty="0">
                <a:latin typeface="Arial Narrow" panose="020B0606020202030204" pitchFamily="34" charset="0"/>
              </a:rPr>
              <a:t>Traçabilité métrologique</a:t>
            </a:r>
            <a:r>
              <a:rPr lang="fr-FR" sz="1200" noProof="0" dirty="0">
                <a:latin typeface="Arial Narrow" panose="020B0606020202030204" pitchFamily="34" charset="0"/>
              </a:rPr>
              <a:t> : propriété d'un résultat de mesure selon laquelle ce résultat peut être relié à une référence par l'intermédiaire d'une chaîne ininterrompue et documentée d'étalonnages dont chacun contribue à l'incertitude de mesure. </a:t>
            </a:r>
          </a:p>
        </p:txBody>
      </p:sp>
      <p:sp>
        <p:nvSpPr>
          <p:cNvPr id="2" name="Espace réservé de la date 4">
            <a:extLst>
              <a:ext uri="{FF2B5EF4-FFF2-40B4-BE49-F238E27FC236}">
                <a16:creationId xmlns:a16="http://schemas.microsoft.com/office/drawing/2014/main" id="{08121746-801E-6D88-1148-10A3E4152BD5}"/>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2243813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29</a:t>
            </a:fld>
            <a:endParaRPr lang="fr-FR" noProof="0"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Pyramide de traçabilité</a:t>
            </a:r>
          </a:p>
          <a:p>
            <a:pPr marL="182563">
              <a:lnSpc>
                <a:spcPct val="150000"/>
              </a:lnSpc>
            </a:pPr>
            <a:endParaRPr lang="fr-FR" cap="none" noProof="0" dirty="0"/>
          </a:p>
        </p:txBody>
      </p:sp>
      <p:pic>
        <p:nvPicPr>
          <p:cNvPr id="7" name="Picture 2" descr="T:\Illustrations\Pyramide de traçabilité\pyramide 13g copi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144" y="1203598"/>
            <a:ext cx="6892120" cy="3324012"/>
          </a:xfrm>
          <a:prstGeom prst="rect">
            <a:avLst/>
          </a:prstGeom>
          <a:solidFill>
            <a:schemeClr val="bg1"/>
          </a:solidFill>
          <a:ln>
            <a:noFill/>
          </a:ln>
          <a:effectLst/>
        </p:spPr>
      </p:pic>
      <p:sp>
        <p:nvSpPr>
          <p:cNvPr id="8" name="Forme libre 7"/>
          <p:cNvSpPr/>
          <p:nvPr/>
        </p:nvSpPr>
        <p:spPr>
          <a:xfrm>
            <a:off x="3228975" y="1123950"/>
            <a:ext cx="3724275" cy="3286125"/>
          </a:xfrm>
          <a:custGeom>
            <a:avLst/>
            <a:gdLst>
              <a:gd name="connsiteX0" fmla="*/ 57150 w 3724275"/>
              <a:gd name="connsiteY0" fmla="*/ 0 h 3286125"/>
              <a:gd name="connsiteX1" fmla="*/ 3067050 w 3724275"/>
              <a:gd name="connsiteY1" fmla="*/ 0 h 3286125"/>
              <a:gd name="connsiteX2" fmla="*/ 3724275 w 3724275"/>
              <a:gd name="connsiteY2" fmla="*/ 0 h 3286125"/>
              <a:gd name="connsiteX3" fmla="*/ 3724275 w 3724275"/>
              <a:gd name="connsiteY3" fmla="*/ 3286125 h 3286125"/>
              <a:gd name="connsiteX4" fmla="*/ 1771650 w 3724275"/>
              <a:gd name="connsiteY4" fmla="*/ 3286125 h 3286125"/>
              <a:gd name="connsiteX5" fmla="*/ 0 w 3724275"/>
              <a:gd name="connsiteY5" fmla="*/ 9525 h 32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4275" h="3286125">
                <a:moveTo>
                  <a:pt x="57150" y="0"/>
                </a:moveTo>
                <a:lnTo>
                  <a:pt x="3067050" y="0"/>
                </a:lnTo>
                <a:lnTo>
                  <a:pt x="3724275" y="0"/>
                </a:lnTo>
                <a:lnTo>
                  <a:pt x="3724275" y="3286125"/>
                </a:lnTo>
                <a:lnTo>
                  <a:pt x="1771650" y="3286125"/>
                </a:lnTo>
                <a:lnTo>
                  <a:pt x="0" y="9525"/>
                </a:ln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9" name="Forme libre 8"/>
          <p:cNvSpPr/>
          <p:nvPr/>
        </p:nvSpPr>
        <p:spPr>
          <a:xfrm>
            <a:off x="0" y="1438275"/>
            <a:ext cx="1562100" cy="3089335"/>
          </a:xfrm>
          <a:custGeom>
            <a:avLst/>
            <a:gdLst>
              <a:gd name="connsiteX0" fmla="*/ 19050 w 1562100"/>
              <a:gd name="connsiteY0" fmla="*/ 0 h 3124200"/>
              <a:gd name="connsiteX1" fmla="*/ 438150 w 1562100"/>
              <a:gd name="connsiteY1" fmla="*/ 0 h 3124200"/>
              <a:gd name="connsiteX2" fmla="*/ 838200 w 1562100"/>
              <a:gd name="connsiteY2" fmla="*/ 2952750 h 3124200"/>
              <a:gd name="connsiteX3" fmla="*/ 1562100 w 1562100"/>
              <a:gd name="connsiteY3" fmla="*/ 2952750 h 3124200"/>
              <a:gd name="connsiteX4" fmla="*/ 1562100 w 1562100"/>
              <a:gd name="connsiteY4" fmla="*/ 3124200 h 3124200"/>
              <a:gd name="connsiteX5" fmla="*/ 0 w 1562100"/>
              <a:gd name="connsiteY5" fmla="*/ 3124200 h 3124200"/>
              <a:gd name="connsiteX6" fmla="*/ 19050 w 1562100"/>
              <a:gd name="connsiteY6" fmla="*/ 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3124200">
                <a:moveTo>
                  <a:pt x="19050" y="0"/>
                </a:moveTo>
                <a:lnTo>
                  <a:pt x="438150" y="0"/>
                </a:lnTo>
                <a:lnTo>
                  <a:pt x="838200" y="2952750"/>
                </a:lnTo>
                <a:lnTo>
                  <a:pt x="1562100" y="2952750"/>
                </a:lnTo>
                <a:lnTo>
                  <a:pt x="1562100" y="3124200"/>
                </a:lnTo>
                <a:lnTo>
                  <a:pt x="0" y="3124200"/>
                </a:lnTo>
                <a:lnTo>
                  <a:pt x="1905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10" name="Rectangle 9"/>
          <p:cNvSpPr/>
          <p:nvPr/>
        </p:nvSpPr>
        <p:spPr>
          <a:xfrm>
            <a:off x="5197520" y="3772295"/>
            <a:ext cx="3816424" cy="646331"/>
          </a:xfrm>
          <a:prstGeom prst="rect">
            <a:avLst/>
          </a:prstGeom>
        </p:spPr>
        <p:txBody>
          <a:bodyPr wrap="square">
            <a:spAutoFit/>
          </a:bodyPr>
          <a:lstStyle/>
          <a:p>
            <a:pPr algn="just"/>
            <a:r>
              <a:rPr lang="fr-FR" sz="1200" noProof="0" dirty="0">
                <a:solidFill>
                  <a:srgbClr val="000000"/>
                </a:solidFill>
                <a:latin typeface="Arial Narrow" panose="020B0606020202030204" pitchFamily="34" charset="0"/>
                <a:cs typeface="Times New Roman" pitchFamily="18" charset="0"/>
              </a:rPr>
              <a:t>Cet étalon primaire est ensuite utilisé pour étalonner en fréquence d’autres lasers utilisés pour diverses applications de métrologie dimensionnelle.</a:t>
            </a:r>
            <a:endParaRPr lang="fr-FR" sz="1600" noProof="0" dirty="0">
              <a:solidFill>
                <a:srgbClr val="000000"/>
              </a:solidFill>
              <a:latin typeface="+mn-lt"/>
              <a:cs typeface="Times New Roman" pitchFamily="18" charset="0"/>
            </a:endParaRPr>
          </a:p>
        </p:txBody>
      </p:sp>
      <p:sp>
        <p:nvSpPr>
          <p:cNvPr id="11" name="Freeform 4"/>
          <p:cNvSpPr>
            <a:spLocks/>
          </p:cNvSpPr>
          <p:nvPr/>
        </p:nvSpPr>
        <p:spPr bwMode="auto">
          <a:xfrm>
            <a:off x="736629" y="1201248"/>
            <a:ext cx="2446586" cy="2450623"/>
          </a:xfrm>
          <a:custGeom>
            <a:avLst/>
            <a:gdLst>
              <a:gd name="T0" fmla="*/ 0 w 1964"/>
              <a:gd name="T1" fmla="*/ 2147483647 h 2090"/>
              <a:gd name="T2" fmla="*/ 2147483647 w 1964"/>
              <a:gd name="T3" fmla="*/ 2147483647 h 2090"/>
              <a:gd name="T4" fmla="*/ 2147483647 w 1964"/>
              <a:gd name="T5" fmla="*/ 0 h 2090"/>
              <a:gd name="T6" fmla="*/ 2147483647 w 1964"/>
              <a:gd name="T7" fmla="*/ 2147483647 h 2090"/>
              <a:gd name="T8" fmla="*/ 0 w 1964"/>
              <a:gd name="T9" fmla="*/ 2147483647 h 2090"/>
              <a:gd name="T10" fmla="*/ 0 60000 65536"/>
              <a:gd name="T11" fmla="*/ 0 60000 65536"/>
              <a:gd name="T12" fmla="*/ 0 60000 65536"/>
              <a:gd name="T13" fmla="*/ 0 60000 65536"/>
              <a:gd name="T14" fmla="*/ 0 60000 65536"/>
              <a:gd name="T15" fmla="*/ 0 w 1964"/>
              <a:gd name="T16" fmla="*/ 0 h 2090"/>
              <a:gd name="T17" fmla="*/ 1964 w 1964"/>
              <a:gd name="T18" fmla="*/ 2090 h 2090"/>
              <a:gd name="connsiteX0" fmla="*/ 0 w 9886"/>
              <a:gd name="connsiteY0" fmla="*/ 10068 h 10068"/>
              <a:gd name="connsiteX1" fmla="*/ 4160 w 9886"/>
              <a:gd name="connsiteY1" fmla="*/ 9991 h 10068"/>
              <a:gd name="connsiteX2" fmla="*/ 9886 w 9886"/>
              <a:gd name="connsiteY2" fmla="*/ 0 h 10068"/>
              <a:gd name="connsiteX3" fmla="*/ 41 w 9886"/>
              <a:gd name="connsiteY3" fmla="*/ 121 h 10068"/>
              <a:gd name="connsiteX4" fmla="*/ 0 w 9886"/>
              <a:gd name="connsiteY4" fmla="*/ 10068 h 10068"/>
              <a:gd name="connsiteX0" fmla="*/ 0 w 10126"/>
              <a:gd name="connsiteY0" fmla="*/ 9942 h 9942"/>
              <a:gd name="connsiteX1" fmla="*/ 4208 w 10126"/>
              <a:gd name="connsiteY1" fmla="*/ 9866 h 9942"/>
              <a:gd name="connsiteX2" fmla="*/ 10126 w 10126"/>
              <a:gd name="connsiteY2" fmla="*/ 0 h 9942"/>
              <a:gd name="connsiteX3" fmla="*/ 41 w 10126"/>
              <a:gd name="connsiteY3" fmla="*/ 62 h 9942"/>
              <a:gd name="connsiteX4" fmla="*/ 0 w 10126"/>
              <a:gd name="connsiteY4" fmla="*/ 9942 h 9942"/>
              <a:gd name="connsiteX0" fmla="*/ 0 w 10000"/>
              <a:gd name="connsiteY0" fmla="*/ 10000 h 10000"/>
              <a:gd name="connsiteX1" fmla="*/ 4156 w 10000"/>
              <a:gd name="connsiteY1" fmla="*/ 9963 h 10000"/>
              <a:gd name="connsiteX2" fmla="*/ 10000 w 10000"/>
              <a:gd name="connsiteY2" fmla="*/ 0 h 10000"/>
              <a:gd name="connsiteX3" fmla="*/ 40 w 10000"/>
              <a:gd name="connsiteY3" fmla="*/ 62 h 10000"/>
              <a:gd name="connsiteX4" fmla="*/ 0 w 10000"/>
              <a:gd name="connsiteY4" fmla="*/ 10000 h 10000"/>
              <a:gd name="connsiteX0" fmla="*/ 622 w 10622"/>
              <a:gd name="connsiteY0" fmla="*/ 10000 h 10000"/>
              <a:gd name="connsiteX1" fmla="*/ 4778 w 10622"/>
              <a:gd name="connsiteY1" fmla="*/ 9963 h 10000"/>
              <a:gd name="connsiteX2" fmla="*/ 10622 w 10622"/>
              <a:gd name="connsiteY2" fmla="*/ 0 h 10000"/>
              <a:gd name="connsiteX3" fmla="*/ 0 w 10622"/>
              <a:gd name="connsiteY3" fmla="*/ 36 h 10000"/>
              <a:gd name="connsiteX4" fmla="*/ 622 w 10622"/>
              <a:gd name="connsiteY4" fmla="*/ 10000 h 10000"/>
              <a:gd name="connsiteX0" fmla="*/ 72 w 10623"/>
              <a:gd name="connsiteY0" fmla="*/ 10000 h 10000"/>
              <a:gd name="connsiteX1" fmla="*/ 4779 w 10623"/>
              <a:gd name="connsiteY1" fmla="*/ 9963 h 10000"/>
              <a:gd name="connsiteX2" fmla="*/ 10623 w 10623"/>
              <a:gd name="connsiteY2" fmla="*/ 0 h 10000"/>
              <a:gd name="connsiteX3" fmla="*/ 1 w 10623"/>
              <a:gd name="connsiteY3" fmla="*/ 36 h 10000"/>
              <a:gd name="connsiteX4" fmla="*/ 72 w 10623"/>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3" h="10000">
                <a:moveTo>
                  <a:pt x="72" y="10000"/>
                </a:moveTo>
                <a:lnTo>
                  <a:pt x="4779" y="9963"/>
                </a:lnTo>
                <a:lnTo>
                  <a:pt x="10623" y="0"/>
                </a:lnTo>
                <a:lnTo>
                  <a:pt x="1" y="36"/>
                </a:lnTo>
                <a:cubicBezTo>
                  <a:pt x="-12" y="3350"/>
                  <a:pt x="86" y="6687"/>
                  <a:pt x="72" y="10000"/>
                </a:cubicBezTo>
                <a:close/>
              </a:path>
            </a:pathLst>
          </a:custGeom>
          <a:solidFill>
            <a:schemeClr val="bg1"/>
          </a:solidFill>
          <a:ln w="9525">
            <a:noFill/>
            <a:round/>
            <a:headEnd/>
            <a:tailEnd/>
          </a:ln>
        </p:spPr>
        <p:txBody>
          <a:bodyPr/>
          <a:lstStyle/>
          <a:p>
            <a:endParaRPr lang="fr-FR" noProof="0" dirty="0"/>
          </a:p>
        </p:txBody>
      </p:sp>
      <p:sp>
        <p:nvSpPr>
          <p:cNvPr id="12" name="Rectangle 11"/>
          <p:cNvSpPr/>
          <p:nvPr/>
        </p:nvSpPr>
        <p:spPr>
          <a:xfrm>
            <a:off x="1521544" y="2952000"/>
            <a:ext cx="3441948" cy="2984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13" name="Forme libre 12"/>
          <p:cNvSpPr/>
          <p:nvPr/>
        </p:nvSpPr>
        <p:spPr>
          <a:xfrm>
            <a:off x="1774825" y="3203575"/>
            <a:ext cx="2828925" cy="495300"/>
          </a:xfrm>
          <a:custGeom>
            <a:avLst/>
            <a:gdLst>
              <a:gd name="connsiteX0" fmla="*/ 254000 w 2828925"/>
              <a:gd name="connsiteY0" fmla="*/ 0 h 495300"/>
              <a:gd name="connsiteX1" fmla="*/ 0 w 2828925"/>
              <a:gd name="connsiteY1" fmla="*/ 463550 h 495300"/>
              <a:gd name="connsiteX2" fmla="*/ 720725 w 2828925"/>
              <a:gd name="connsiteY2" fmla="*/ 463550 h 495300"/>
              <a:gd name="connsiteX3" fmla="*/ 720725 w 2828925"/>
              <a:gd name="connsiteY3" fmla="*/ 381000 h 495300"/>
              <a:gd name="connsiteX4" fmla="*/ 2098675 w 2828925"/>
              <a:gd name="connsiteY4" fmla="*/ 381000 h 495300"/>
              <a:gd name="connsiteX5" fmla="*/ 2098675 w 2828925"/>
              <a:gd name="connsiteY5" fmla="*/ 495300 h 495300"/>
              <a:gd name="connsiteX6" fmla="*/ 2828925 w 2828925"/>
              <a:gd name="connsiteY6" fmla="*/ 495300 h 495300"/>
              <a:gd name="connsiteX7" fmla="*/ 2559050 w 2828925"/>
              <a:gd name="connsiteY7" fmla="*/ 9525 h 495300"/>
              <a:gd name="connsiteX8" fmla="*/ 254000 w 2828925"/>
              <a:gd name="connsiteY8"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8925" h="495300">
                <a:moveTo>
                  <a:pt x="254000" y="0"/>
                </a:moveTo>
                <a:lnTo>
                  <a:pt x="0" y="463550"/>
                </a:lnTo>
                <a:lnTo>
                  <a:pt x="720725" y="463550"/>
                </a:lnTo>
                <a:lnTo>
                  <a:pt x="720725" y="381000"/>
                </a:lnTo>
                <a:lnTo>
                  <a:pt x="2098675" y="381000"/>
                </a:lnTo>
                <a:lnTo>
                  <a:pt x="2098675" y="495300"/>
                </a:lnTo>
                <a:lnTo>
                  <a:pt x="2828925" y="495300"/>
                </a:lnTo>
                <a:lnTo>
                  <a:pt x="2559050" y="9525"/>
                </a:lnTo>
                <a:lnTo>
                  <a:pt x="25400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graphicFrame>
        <p:nvGraphicFramePr>
          <p:cNvPr id="14" name="Object 9"/>
          <p:cNvGraphicFramePr>
            <a:graphicFrameLocks noChangeAspect="1"/>
          </p:cNvGraphicFramePr>
          <p:nvPr/>
        </p:nvGraphicFramePr>
        <p:xfrm>
          <a:off x="5364088" y="1275606"/>
          <a:ext cx="3048000" cy="1679575"/>
        </p:xfrm>
        <a:graphic>
          <a:graphicData uri="http://schemas.openxmlformats.org/presentationml/2006/ole">
            <mc:AlternateContent xmlns:mc="http://schemas.openxmlformats.org/markup-compatibility/2006">
              <mc:Choice xmlns:v="urn:schemas-microsoft-com:vml" Requires="v">
                <p:oleObj name="Photo Editor Photo" r:id="rId3" imgW="16685714" imgH="9202435" progId="">
                  <p:embed/>
                </p:oleObj>
              </mc:Choice>
              <mc:Fallback>
                <p:oleObj name="Photo Editor Photo" r:id="rId3" imgW="16685714" imgH="9202435" progId="">
                  <p:embed/>
                  <p:pic>
                    <p:nvPicPr>
                      <p:cNvPr id="14"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275606"/>
                        <a:ext cx="3048000" cy="1679575"/>
                      </a:xfrm>
                      <a:prstGeom prst="rect">
                        <a:avLst/>
                      </a:prstGeom>
                      <a:noFill/>
                      <a:ln w="15875">
                        <a:solidFill>
                          <a:schemeClr val="tx1"/>
                        </a:solidFill>
                      </a:ln>
                      <a:effectLst/>
                    </p:spPr>
                  </p:pic>
                </p:oleObj>
              </mc:Fallback>
            </mc:AlternateContent>
          </a:graphicData>
        </a:graphic>
      </p:graphicFrame>
      <p:sp>
        <p:nvSpPr>
          <p:cNvPr id="15" name="Rectangle 14"/>
          <p:cNvSpPr/>
          <p:nvPr/>
        </p:nvSpPr>
        <p:spPr>
          <a:xfrm>
            <a:off x="5292080" y="2933531"/>
            <a:ext cx="3168353" cy="369332"/>
          </a:xfrm>
          <a:prstGeom prst="rect">
            <a:avLst/>
          </a:prstGeom>
        </p:spPr>
        <p:txBody>
          <a:bodyPr wrap="square">
            <a:spAutoFit/>
          </a:bodyPr>
          <a:lstStyle/>
          <a:p>
            <a:pPr algn="just">
              <a:spcBef>
                <a:spcPct val="50000"/>
              </a:spcBef>
            </a:pPr>
            <a:r>
              <a:rPr lang="fr-FR" sz="900" i="1" noProof="0" dirty="0">
                <a:latin typeface="Arial Narrow" pitchFamily="34" charset="0"/>
                <a:sym typeface="Times New Roman" pitchFamily="18" charset="0"/>
              </a:rPr>
              <a:t>Banc d’étalonnage de la fréquence du laser d’un client (gris) par battement de fréquence au moyen d’un laser de référence (noir).</a:t>
            </a:r>
          </a:p>
        </p:txBody>
      </p:sp>
      <p:sp>
        <p:nvSpPr>
          <p:cNvPr id="16" name="Rectangle 15"/>
          <p:cNvSpPr/>
          <p:nvPr/>
        </p:nvSpPr>
        <p:spPr>
          <a:xfrm>
            <a:off x="107504" y="525909"/>
            <a:ext cx="8767699" cy="461665"/>
          </a:xfrm>
          <a:prstGeom prst="rect">
            <a:avLst/>
          </a:prstGeom>
          <a:noFill/>
        </p:spPr>
        <p:txBody>
          <a:bodyPr wrap="square">
            <a:spAutoFit/>
          </a:bodyPr>
          <a:lstStyle/>
          <a:p>
            <a:pPr algn="just"/>
            <a:r>
              <a:rPr lang="fr-FR" sz="1200" u="sng" noProof="0" dirty="0">
                <a:latin typeface="Arial Narrow" panose="020B0606020202030204" pitchFamily="34" charset="0"/>
              </a:rPr>
              <a:t>Traçabilité métrologique</a:t>
            </a:r>
            <a:r>
              <a:rPr lang="fr-FR" sz="1200" noProof="0" dirty="0">
                <a:latin typeface="Arial Narrow" panose="020B0606020202030204" pitchFamily="34" charset="0"/>
              </a:rPr>
              <a:t> : propriété d'un résultat de mesure selon laquelle ce résultat peut être relié à une référence par l'intermédiaire d'une chaîne ininterrompue et documentée d'étalonnages dont chacun contribue à l'incertitude de mesure. </a:t>
            </a:r>
          </a:p>
        </p:txBody>
      </p:sp>
      <p:sp>
        <p:nvSpPr>
          <p:cNvPr id="2" name="Espace réservé de la date 4">
            <a:extLst>
              <a:ext uri="{FF2B5EF4-FFF2-40B4-BE49-F238E27FC236}">
                <a16:creationId xmlns:a16="http://schemas.microsoft.com/office/drawing/2014/main" id="{9D86AFE5-2EE5-8429-3714-5C462BBCB2C9}"/>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4163373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9DB5BF5-5B38-F7FC-9391-199394FD4979}"/>
              </a:ext>
            </a:extLst>
          </p:cNvPr>
          <p:cNvSpPr>
            <a:spLocks noGrp="1"/>
          </p:cNvSpPr>
          <p:nvPr>
            <p:ph idx="24"/>
          </p:nvPr>
        </p:nvSpPr>
        <p:spPr/>
        <p:txBody>
          <a:bodyPr/>
          <a:lstStyle/>
          <a:p>
            <a:endParaRPr lang="fr-FR" noProof="0" dirty="0"/>
          </a:p>
        </p:txBody>
      </p:sp>
      <p:sp>
        <p:nvSpPr>
          <p:cNvPr id="4" name="Espace réservé du numéro de diapositive 3">
            <a:extLst>
              <a:ext uri="{FF2B5EF4-FFF2-40B4-BE49-F238E27FC236}">
                <a16:creationId xmlns:a16="http://schemas.microsoft.com/office/drawing/2014/main" id="{278A80A3-6CC8-8D9D-BDDE-0B2D875D4A54}"/>
              </a:ext>
            </a:extLst>
          </p:cNvPr>
          <p:cNvSpPr>
            <a:spLocks noGrp="1"/>
          </p:cNvSpPr>
          <p:nvPr>
            <p:ph type="sldNum" sz="quarter" idx="12"/>
          </p:nvPr>
        </p:nvSpPr>
        <p:spPr/>
        <p:txBody>
          <a:bodyPr/>
          <a:lstStyle/>
          <a:p>
            <a:fld id="{6CD2ADAA-5F34-4877-8AC9-30E1FF774256}" type="slidenum">
              <a:rPr lang="fr-FR" noProof="0" smtClean="0"/>
              <a:pPr/>
              <a:t>3</a:t>
            </a:fld>
            <a:endParaRPr lang="fr-FR" noProof="0" dirty="0"/>
          </a:p>
        </p:txBody>
      </p:sp>
      <p:sp>
        <p:nvSpPr>
          <p:cNvPr id="6" name="Espace réservé du contenu 5">
            <a:extLst>
              <a:ext uri="{FF2B5EF4-FFF2-40B4-BE49-F238E27FC236}">
                <a16:creationId xmlns:a16="http://schemas.microsoft.com/office/drawing/2014/main" id="{B2538CB5-74DB-AFA5-740D-FCF6B0A17623}"/>
              </a:ext>
            </a:extLst>
          </p:cNvPr>
          <p:cNvSpPr>
            <a:spLocks noGrp="1"/>
          </p:cNvSpPr>
          <p:nvPr>
            <p:ph sz="quarter" idx="25"/>
          </p:nvPr>
        </p:nvSpPr>
        <p:spPr/>
        <p:txBody>
          <a:bodyPr/>
          <a:lstStyle/>
          <a:p>
            <a:r>
              <a:rPr lang="fr-FR" noProof="0" dirty="0"/>
              <a:t>Ça veut dire quoi mesurer ?</a:t>
            </a:r>
          </a:p>
        </p:txBody>
      </p:sp>
      <p:sp>
        <p:nvSpPr>
          <p:cNvPr id="7" name="Espace réservé de la date 4">
            <a:extLst>
              <a:ext uri="{FF2B5EF4-FFF2-40B4-BE49-F238E27FC236}">
                <a16:creationId xmlns:a16="http://schemas.microsoft.com/office/drawing/2014/main" id="{B47B921B-B2E5-3CF0-C531-7A3F0CB11DA6}"/>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2974171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30</a:t>
            </a:fld>
            <a:endParaRPr lang="fr-FR" noProof="0"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Pyramide de traçabilité</a:t>
            </a:r>
          </a:p>
          <a:p>
            <a:pPr marL="182563">
              <a:lnSpc>
                <a:spcPct val="150000"/>
              </a:lnSpc>
            </a:pPr>
            <a:endParaRPr lang="fr-FR" cap="none" noProof="0" dirty="0"/>
          </a:p>
        </p:txBody>
      </p:sp>
      <p:pic>
        <p:nvPicPr>
          <p:cNvPr id="7" name="Picture 2" descr="T:\Illustrations\Pyramide de traçabilité\pyramide 13g copi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144" y="1203598"/>
            <a:ext cx="6892120" cy="3324012"/>
          </a:xfrm>
          <a:prstGeom prst="rect">
            <a:avLst/>
          </a:prstGeom>
          <a:solidFill>
            <a:schemeClr val="bg1"/>
          </a:solidFill>
          <a:ln>
            <a:noFill/>
          </a:ln>
          <a:effectLst/>
        </p:spPr>
      </p:pic>
      <p:sp>
        <p:nvSpPr>
          <p:cNvPr id="8" name="Forme libre 7"/>
          <p:cNvSpPr/>
          <p:nvPr/>
        </p:nvSpPr>
        <p:spPr>
          <a:xfrm>
            <a:off x="3228975" y="1085825"/>
            <a:ext cx="3724275" cy="3286125"/>
          </a:xfrm>
          <a:custGeom>
            <a:avLst/>
            <a:gdLst>
              <a:gd name="connsiteX0" fmla="*/ 57150 w 3724275"/>
              <a:gd name="connsiteY0" fmla="*/ 0 h 3286125"/>
              <a:gd name="connsiteX1" fmla="*/ 3067050 w 3724275"/>
              <a:gd name="connsiteY1" fmla="*/ 0 h 3286125"/>
              <a:gd name="connsiteX2" fmla="*/ 3724275 w 3724275"/>
              <a:gd name="connsiteY2" fmla="*/ 0 h 3286125"/>
              <a:gd name="connsiteX3" fmla="*/ 3724275 w 3724275"/>
              <a:gd name="connsiteY3" fmla="*/ 3286125 h 3286125"/>
              <a:gd name="connsiteX4" fmla="*/ 1771650 w 3724275"/>
              <a:gd name="connsiteY4" fmla="*/ 3286125 h 3286125"/>
              <a:gd name="connsiteX5" fmla="*/ 0 w 3724275"/>
              <a:gd name="connsiteY5" fmla="*/ 9525 h 32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4275" h="3286125">
                <a:moveTo>
                  <a:pt x="57150" y="0"/>
                </a:moveTo>
                <a:lnTo>
                  <a:pt x="3067050" y="0"/>
                </a:lnTo>
                <a:lnTo>
                  <a:pt x="3724275" y="0"/>
                </a:lnTo>
                <a:lnTo>
                  <a:pt x="3724275" y="3286125"/>
                </a:lnTo>
                <a:lnTo>
                  <a:pt x="1771650" y="3286125"/>
                </a:lnTo>
                <a:lnTo>
                  <a:pt x="0" y="9525"/>
                </a:ln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9" name="Forme libre 8"/>
          <p:cNvSpPr/>
          <p:nvPr/>
        </p:nvSpPr>
        <p:spPr>
          <a:xfrm>
            <a:off x="0" y="1438275"/>
            <a:ext cx="1562100" cy="3089335"/>
          </a:xfrm>
          <a:custGeom>
            <a:avLst/>
            <a:gdLst>
              <a:gd name="connsiteX0" fmla="*/ 19050 w 1562100"/>
              <a:gd name="connsiteY0" fmla="*/ 0 h 3124200"/>
              <a:gd name="connsiteX1" fmla="*/ 438150 w 1562100"/>
              <a:gd name="connsiteY1" fmla="*/ 0 h 3124200"/>
              <a:gd name="connsiteX2" fmla="*/ 838200 w 1562100"/>
              <a:gd name="connsiteY2" fmla="*/ 2952750 h 3124200"/>
              <a:gd name="connsiteX3" fmla="*/ 1562100 w 1562100"/>
              <a:gd name="connsiteY3" fmla="*/ 2952750 h 3124200"/>
              <a:gd name="connsiteX4" fmla="*/ 1562100 w 1562100"/>
              <a:gd name="connsiteY4" fmla="*/ 3124200 h 3124200"/>
              <a:gd name="connsiteX5" fmla="*/ 0 w 1562100"/>
              <a:gd name="connsiteY5" fmla="*/ 3124200 h 3124200"/>
              <a:gd name="connsiteX6" fmla="*/ 19050 w 1562100"/>
              <a:gd name="connsiteY6" fmla="*/ 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3124200">
                <a:moveTo>
                  <a:pt x="19050" y="0"/>
                </a:moveTo>
                <a:lnTo>
                  <a:pt x="438150" y="0"/>
                </a:lnTo>
                <a:lnTo>
                  <a:pt x="838200" y="2952750"/>
                </a:lnTo>
                <a:lnTo>
                  <a:pt x="1562100" y="2952750"/>
                </a:lnTo>
                <a:lnTo>
                  <a:pt x="1562100" y="3124200"/>
                </a:lnTo>
                <a:lnTo>
                  <a:pt x="0" y="3124200"/>
                </a:lnTo>
                <a:lnTo>
                  <a:pt x="1905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10" name="Rectangle 9"/>
          <p:cNvSpPr/>
          <p:nvPr/>
        </p:nvSpPr>
        <p:spPr>
          <a:xfrm>
            <a:off x="5197520" y="3075806"/>
            <a:ext cx="3816424" cy="1384995"/>
          </a:xfrm>
          <a:prstGeom prst="rect">
            <a:avLst/>
          </a:prstGeom>
        </p:spPr>
        <p:txBody>
          <a:bodyPr wrap="square">
            <a:spAutoFit/>
          </a:bodyPr>
          <a:lstStyle/>
          <a:p>
            <a:pPr algn="just"/>
            <a:r>
              <a:rPr lang="fr-FR" sz="1200" noProof="0" dirty="0">
                <a:solidFill>
                  <a:srgbClr val="000000"/>
                </a:solidFill>
                <a:latin typeface="Arial Narrow" panose="020B0606020202030204" pitchFamily="34" charset="0"/>
                <a:cs typeface="Times New Roman" pitchFamily="18" charset="0"/>
              </a:rPr>
              <a:t>En métrologie dimensionnelle, le capteur de déplacement le plus utilisé est l’interféromètre laser. Il permet de mesurer un déplacement en comptant un nombre de franges directement lié au déplacement réalisé et à la longueur d’onde du laser utilisé. C’est ce type de capteur qui est implémenté sur des machines à mesurer de haute précision car il possède une incertitude de mesure très faible.</a:t>
            </a:r>
            <a:endParaRPr lang="fr-FR" sz="1600" noProof="0" dirty="0">
              <a:solidFill>
                <a:srgbClr val="000000"/>
              </a:solidFill>
              <a:latin typeface="+mn-lt"/>
              <a:cs typeface="Times New Roman" pitchFamily="18" charset="0"/>
            </a:endParaRPr>
          </a:p>
        </p:txBody>
      </p:sp>
      <p:sp>
        <p:nvSpPr>
          <p:cNvPr id="11" name="Freeform 4"/>
          <p:cNvSpPr>
            <a:spLocks/>
          </p:cNvSpPr>
          <p:nvPr/>
        </p:nvSpPr>
        <p:spPr bwMode="auto">
          <a:xfrm>
            <a:off x="736629" y="1201248"/>
            <a:ext cx="2446586" cy="2450623"/>
          </a:xfrm>
          <a:custGeom>
            <a:avLst/>
            <a:gdLst>
              <a:gd name="T0" fmla="*/ 0 w 1964"/>
              <a:gd name="T1" fmla="*/ 2147483647 h 2090"/>
              <a:gd name="T2" fmla="*/ 2147483647 w 1964"/>
              <a:gd name="T3" fmla="*/ 2147483647 h 2090"/>
              <a:gd name="T4" fmla="*/ 2147483647 w 1964"/>
              <a:gd name="T5" fmla="*/ 0 h 2090"/>
              <a:gd name="T6" fmla="*/ 2147483647 w 1964"/>
              <a:gd name="T7" fmla="*/ 2147483647 h 2090"/>
              <a:gd name="T8" fmla="*/ 0 w 1964"/>
              <a:gd name="T9" fmla="*/ 2147483647 h 2090"/>
              <a:gd name="T10" fmla="*/ 0 60000 65536"/>
              <a:gd name="T11" fmla="*/ 0 60000 65536"/>
              <a:gd name="T12" fmla="*/ 0 60000 65536"/>
              <a:gd name="T13" fmla="*/ 0 60000 65536"/>
              <a:gd name="T14" fmla="*/ 0 60000 65536"/>
              <a:gd name="T15" fmla="*/ 0 w 1964"/>
              <a:gd name="T16" fmla="*/ 0 h 2090"/>
              <a:gd name="T17" fmla="*/ 1964 w 1964"/>
              <a:gd name="T18" fmla="*/ 2090 h 2090"/>
              <a:gd name="connsiteX0" fmla="*/ 0 w 9886"/>
              <a:gd name="connsiteY0" fmla="*/ 10068 h 10068"/>
              <a:gd name="connsiteX1" fmla="*/ 4160 w 9886"/>
              <a:gd name="connsiteY1" fmla="*/ 9991 h 10068"/>
              <a:gd name="connsiteX2" fmla="*/ 9886 w 9886"/>
              <a:gd name="connsiteY2" fmla="*/ 0 h 10068"/>
              <a:gd name="connsiteX3" fmla="*/ 41 w 9886"/>
              <a:gd name="connsiteY3" fmla="*/ 121 h 10068"/>
              <a:gd name="connsiteX4" fmla="*/ 0 w 9886"/>
              <a:gd name="connsiteY4" fmla="*/ 10068 h 10068"/>
              <a:gd name="connsiteX0" fmla="*/ 0 w 10126"/>
              <a:gd name="connsiteY0" fmla="*/ 9942 h 9942"/>
              <a:gd name="connsiteX1" fmla="*/ 4208 w 10126"/>
              <a:gd name="connsiteY1" fmla="*/ 9866 h 9942"/>
              <a:gd name="connsiteX2" fmla="*/ 10126 w 10126"/>
              <a:gd name="connsiteY2" fmla="*/ 0 h 9942"/>
              <a:gd name="connsiteX3" fmla="*/ 41 w 10126"/>
              <a:gd name="connsiteY3" fmla="*/ 62 h 9942"/>
              <a:gd name="connsiteX4" fmla="*/ 0 w 10126"/>
              <a:gd name="connsiteY4" fmla="*/ 9942 h 9942"/>
              <a:gd name="connsiteX0" fmla="*/ 0 w 10000"/>
              <a:gd name="connsiteY0" fmla="*/ 10000 h 10000"/>
              <a:gd name="connsiteX1" fmla="*/ 4156 w 10000"/>
              <a:gd name="connsiteY1" fmla="*/ 9963 h 10000"/>
              <a:gd name="connsiteX2" fmla="*/ 10000 w 10000"/>
              <a:gd name="connsiteY2" fmla="*/ 0 h 10000"/>
              <a:gd name="connsiteX3" fmla="*/ 40 w 10000"/>
              <a:gd name="connsiteY3" fmla="*/ 62 h 10000"/>
              <a:gd name="connsiteX4" fmla="*/ 0 w 10000"/>
              <a:gd name="connsiteY4" fmla="*/ 10000 h 10000"/>
              <a:gd name="connsiteX0" fmla="*/ 622 w 10622"/>
              <a:gd name="connsiteY0" fmla="*/ 10000 h 10000"/>
              <a:gd name="connsiteX1" fmla="*/ 4778 w 10622"/>
              <a:gd name="connsiteY1" fmla="*/ 9963 h 10000"/>
              <a:gd name="connsiteX2" fmla="*/ 10622 w 10622"/>
              <a:gd name="connsiteY2" fmla="*/ 0 h 10000"/>
              <a:gd name="connsiteX3" fmla="*/ 0 w 10622"/>
              <a:gd name="connsiteY3" fmla="*/ 36 h 10000"/>
              <a:gd name="connsiteX4" fmla="*/ 622 w 10622"/>
              <a:gd name="connsiteY4" fmla="*/ 10000 h 10000"/>
              <a:gd name="connsiteX0" fmla="*/ 72 w 10623"/>
              <a:gd name="connsiteY0" fmla="*/ 10000 h 10000"/>
              <a:gd name="connsiteX1" fmla="*/ 4779 w 10623"/>
              <a:gd name="connsiteY1" fmla="*/ 9963 h 10000"/>
              <a:gd name="connsiteX2" fmla="*/ 10623 w 10623"/>
              <a:gd name="connsiteY2" fmla="*/ 0 h 10000"/>
              <a:gd name="connsiteX3" fmla="*/ 1 w 10623"/>
              <a:gd name="connsiteY3" fmla="*/ 36 h 10000"/>
              <a:gd name="connsiteX4" fmla="*/ 72 w 10623"/>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3" h="10000">
                <a:moveTo>
                  <a:pt x="72" y="10000"/>
                </a:moveTo>
                <a:lnTo>
                  <a:pt x="4779" y="9963"/>
                </a:lnTo>
                <a:lnTo>
                  <a:pt x="10623" y="0"/>
                </a:lnTo>
                <a:lnTo>
                  <a:pt x="1" y="36"/>
                </a:lnTo>
                <a:cubicBezTo>
                  <a:pt x="-12" y="3350"/>
                  <a:pt x="86" y="6687"/>
                  <a:pt x="72" y="10000"/>
                </a:cubicBezTo>
                <a:close/>
              </a:path>
            </a:pathLst>
          </a:custGeom>
          <a:solidFill>
            <a:schemeClr val="bg1"/>
          </a:solidFill>
          <a:ln w="9525">
            <a:noFill/>
            <a:round/>
            <a:headEnd/>
            <a:tailEnd/>
          </a:ln>
        </p:spPr>
        <p:txBody>
          <a:bodyPr/>
          <a:lstStyle/>
          <a:p>
            <a:endParaRPr lang="fr-FR" noProof="0" dirty="0"/>
          </a:p>
        </p:txBody>
      </p:sp>
      <p:sp>
        <p:nvSpPr>
          <p:cNvPr id="12" name="Forme libre 11"/>
          <p:cNvSpPr/>
          <p:nvPr/>
        </p:nvSpPr>
        <p:spPr>
          <a:xfrm>
            <a:off x="1774825" y="3263901"/>
            <a:ext cx="2828925" cy="434975"/>
          </a:xfrm>
          <a:custGeom>
            <a:avLst/>
            <a:gdLst>
              <a:gd name="connsiteX0" fmla="*/ 254000 w 2828925"/>
              <a:gd name="connsiteY0" fmla="*/ 0 h 495300"/>
              <a:gd name="connsiteX1" fmla="*/ 0 w 2828925"/>
              <a:gd name="connsiteY1" fmla="*/ 463550 h 495300"/>
              <a:gd name="connsiteX2" fmla="*/ 720725 w 2828925"/>
              <a:gd name="connsiteY2" fmla="*/ 463550 h 495300"/>
              <a:gd name="connsiteX3" fmla="*/ 720725 w 2828925"/>
              <a:gd name="connsiteY3" fmla="*/ 381000 h 495300"/>
              <a:gd name="connsiteX4" fmla="*/ 2098675 w 2828925"/>
              <a:gd name="connsiteY4" fmla="*/ 381000 h 495300"/>
              <a:gd name="connsiteX5" fmla="*/ 2098675 w 2828925"/>
              <a:gd name="connsiteY5" fmla="*/ 495300 h 495300"/>
              <a:gd name="connsiteX6" fmla="*/ 2828925 w 2828925"/>
              <a:gd name="connsiteY6" fmla="*/ 495300 h 495300"/>
              <a:gd name="connsiteX7" fmla="*/ 2559050 w 2828925"/>
              <a:gd name="connsiteY7" fmla="*/ 9525 h 495300"/>
              <a:gd name="connsiteX8" fmla="*/ 254000 w 2828925"/>
              <a:gd name="connsiteY8" fmla="*/ 0 h 495300"/>
              <a:gd name="connsiteX0" fmla="*/ 263525 w 2828925"/>
              <a:gd name="connsiteY0" fmla="*/ 22225 h 485775"/>
              <a:gd name="connsiteX1" fmla="*/ 0 w 2828925"/>
              <a:gd name="connsiteY1" fmla="*/ 454025 h 485775"/>
              <a:gd name="connsiteX2" fmla="*/ 720725 w 2828925"/>
              <a:gd name="connsiteY2" fmla="*/ 454025 h 485775"/>
              <a:gd name="connsiteX3" fmla="*/ 720725 w 2828925"/>
              <a:gd name="connsiteY3" fmla="*/ 371475 h 485775"/>
              <a:gd name="connsiteX4" fmla="*/ 2098675 w 2828925"/>
              <a:gd name="connsiteY4" fmla="*/ 371475 h 485775"/>
              <a:gd name="connsiteX5" fmla="*/ 2098675 w 2828925"/>
              <a:gd name="connsiteY5" fmla="*/ 485775 h 485775"/>
              <a:gd name="connsiteX6" fmla="*/ 2828925 w 2828925"/>
              <a:gd name="connsiteY6" fmla="*/ 485775 h 485775"/>
              <a:gd name="connsiteX7" fmla="*/ 2559050 w 2828925"/>
              <a:gd name="connsiteY7" fmla="*/ 0 h 485775"/>
              <a:gd name="connsiteX8" fmla="*/ 263525 w 2828925"/>
              <a:gd name="connsiteY8" fmla="*/ 22225 h 485775"/>
              <a:gd name="connsiteX0" fmla="*/ 263525 w 2828925"/>
              <a:gd name="connsiteY0" fmla="*/ 50800 h 485775"/>
              <a:gd name="connsiteX1" fmla="*/ 0 w 2828925"/>
              <a:gd name="connsiteY1" fmla="*/ 454025 h 485775"/>
              <a:gd name="connsiteX2" fmla="*/ 720725 w 2828925"/>
              <a:gd name="connsiteY2" fmla="*/ 454025 h 485775"/>
              <a:gd name="connsiteX3" fmla="*/ 720725 w 2828925"/>
              <a:gd name="connsiteY3" fmla="*/ 371475 h 485775"/>
              <a:gd name="connsiteX4" fmla="*/ 2098675 w 2828925"/>
              <a:gd name="connsiteY4" fmla="*/ 371475 h 485775"/>
              <a:gd name="connsiteX5" fmla="*/ 2098675 w 2828925"/>
              <a:gd name="connsiteY5" fmla="*/ 485775 h 485775"/>
              <a:gd name="connsiteX6" fmla="*/ 2828925 w 2828925"/>
              <a:gd name="connsiteY6" fmla="*/ 485775 h 485775"/>
              <a:gd name="connsiteX7" fmla="*/ 2559050 w 2828925"/>
              <a:gd name="connsiteY7" fmla="*/ 0 h 485775"/>
              <a:gd name="connsiteX8" fmla="*/ 263525 w 2828925"/>
              <a:gd name="connsiteY8" fmla="*/ 50800 h 485775"/>
              <a:gd name="connsiteX0" fmla="*/ 263525 w 2828925"/>
              <a:gd name="connsiteY0" fmla="*/ 0 h 434975"/>
              <a:gd name="connsiteX1" fmla="*/ 0 w 2828925"/>
              <a:gd name="connsiteY1" fmla="*/ 403225 h 434975"/>
              <a:gd name="connsiteX2" fmla="*/ 720725 w 2828925"/>
              <a:gd name="connsiteY2" fmla="*/ 403225 h 434975"/>
              <a:gd name="connsiteX3" fmla="*/ 720725 w 2828925"/>
              <a:gd name="connsiteY3" fmla="*/ 320675 h 434975"/>
              <a:gd name="connsiteX4" fmla="*/ 2098675 w 2828925"/>
              <a:gd name="connsiteY4" fmla="*/ 320675 h 434975"/>
              <a:gd name="connsiteX5" fmla="*/ 2098675 w 2828925"/>
              <a:gd name="connsiteY5" fmla="*/ 434975 h 434975"/>
              <a:gd name="connsiteX6" fmla="*/ 2828925 w 2828925"/>
              <a:gd name="connsiteY6" fmla="*/ 434975 h 434975"/>
              <a:gd name="connsiteX7" fmla="*/ 2559050 w 2828925"/>
              <a:gd name="connsiteY7" fmla="*/ 0 h 434975"/>
              <a:gd name="connsiteX8" fmla="*/ 263525 w 2828925"/>
              <a:gd name="connsiteY8" fmla="*/ 0 h 434975"/>
              <a:gd name="connsiteX0" fmla="*/ 263525 w 2828925"/>
              <a:gd name="connsiteY0" fmla="*/ 0 h 434975"/>
              <a:gd name="connsiteX1" fmla="*/ 0 w 2828925"/>
              <a:gd name="connsiteY1" fmla="*/ 403225 h 434975"/>
              <a:gd name="connsiteX2" fmla="*/ 720725 w 2828925"/>
              <a:gd name="connsiteY2" fmla="*/ 403225 h 434975"/>
              <a:gd name="connsiteX3" fmla="*/ 720725 w 2828925"/>
              <a:gd name="connsiteY3" fmla="*/ 320675 h 434975"/>
              <a:gd name="connsiteX4" fmla="*/ 2098675 w 2828925"/>
              <a:gd name="connsiteY4" fmla="*/ 320675 h 434975"/>
              <a:gd name="connsiteX5" fmla="*/ 2098675 w 2828925"/>
              <a:gd name="connsiteY5" fmla="*/ 434975 h 434975"/>
              <a:gd name="connsiteX6" fmla="*/ 2828925 w 2828925"/>
              <a:gd name="connsiteY6" fmla="*/ 434975 h 434975"/>
              <a:gd name="connsiteX7" fmla="*/ 2555875 w 2828925"/>
              <a:gd name="connsiteY7" fmla="*/ 31750 h 434975"/>
              <a:gd name="connsiteX8" fmla="*/ 263525 w 2828925"/>
              <a:gd name="connsiteY8" fmla="*/ 0 h 434975"/>
              <a:gd name="connsiteX0" fmla="*/ 263525 w 2828925"/>
              <a:gd name="connsiteY0" fmla="*/ 0 h 434975"/>
              <a:gd name="connsiteX1" fmla="*/ 0 w 2828925"/>
              <a:gd name="connsiteY1" fmla="*/ 403225 h 434975"/>
              <a:gd name="connsiteX2" fmla="*/ 720725 w 2828925"/>
              <a:gd name="connsiteY2" fmla="*/ 403225 h 434975"/>
              <a:gd name="connsiteX3" fmla="*/ 720725 w 2828925"/>
              <a:gd name="connsiteY3" fmla="*/ 320675 h 434975"/>
              <a:gd name="connsiteX4" fmla="*/ 2098675 w 2828925"/>
              <a:gd name="connsiteY4" fmla="*/ 320675 h 434975"/>
              <a:gd name="connsiteX5" fmla="*/ 2098675 w 2828925"/>
              <a:gd name="connsiteY5" fmla="*/ 434975 h 434975"/>
              <a:gd name="connsiteX6" fmla="*/ 2828925 w 2828925"/>
              <a:gd name="connsiteY6" fmla="*/ 434975 h 434975"/>
              <a:gd name="connsiteX7" fmla="*/ 2559050 w 2828925"/>
              <a:gd name="connsiteY7" fmla="*/ 3175 h 434975"/>
              <a:gd name="connsiteX8" fmla="*/ 263525 w 2828925"/>
              <a:gd name="connsiteY8" fmla="*/ 0 h 434975"/>
              <a:gd name="connsiteX0" fmla="*/ 263525 w 2828925"/>
              <a:gd name="connsiteY0" fmla="*/ 6350 h 441325"/>
              <a:gd name="connsiteX1" fmla="*/ 0 w 2828925"/>
              <a:gd name="connsiteY1" fmla="*/ 409575 h 441325"/>
              <a:gd name="connsiteX2" fmla="*/ 720725 w 2828925"/>
              <a:gd name="connsiteY2" fmla="*/ 409575 h 441325"/>
              <a:gd name="connsiteX3" fmla="*/ 720725 w 2828925"/>
              <a:gd name="connsiteY3" fmla="*/ 327025 h 441325"/>
              <a:gd name="connsiteX4" fmla="*/ 2098675 w 2828925"/>
              <a:gd name="connsiteY4" fmla="*/ 327025 h 441325"/>
              <a:gd name="connsiteX5" fmla="*/ 2098675 w 2828925"/>
              <a:gd name="connsiteY5" fmla="*/ 441325 h 441325"/>
              <a:gd name="connsiteX6" fmla="*/ 2828925 w 2828925"/>
              <a:gd name="connsiteY6" fmla="*/ 441325 h 441325"/>
              <a:gd name="connsiteX7" fmla="*/ 2559050 w 2828925"/>
              <a:gd name="connsiteY7" fmla="*/ 0 h 441325"/>
              <a:gd name="connsiteX8" fmla="*/ 263525 w 2828925"/>
              <a:gd name="connsiteY8" fmla="*/ 6350 h 441325"/>
              <a:gd name="connsiteX0" fmla="*/ 263525 w 2828925"/>
              <a:gd name="connsiteY0" fmla="*/ 0 h 434975"/>
              <a:gd name="connsiteX1" fmla="*/ 0 w 2828925"/>
              <a:gd name="connsiteY1" fmla="*/ 403225 h 434975"/>
              <a:gd name="connsiteX2" fmla="*/ 720725 w 2828925"/>
              <a:gd name="connsiteY2" fmla="*/ 403225 h 434975"/>
              <a:gd name="connsiteX3" fmla="*/ 720725 w 2828925"/>
              <a:gd name="connsiteY3" fmla="*/ 320675 h 434975"/>
              <a:gd name="connsiteX4" fmla="*/ 2098675 w 2828925"/>
              <a:gd name="connsiteY4" fmla="*/ 320675 h 434975"/>
              <a:gd name="connsiteX5" fmla="*/ 2098675 w 2828925"/>
              <a:gd name="connsiteY5" fmla="*/ 434975 h 434975"/>
              <a:gd name="connsiteX6" fmla="*/ 2828925 w 2828925"/>
              <a:gd name="connsiteY6" fmla="*/ 434975 h 434975"/>
              <a:gd name="connsiteX7" fmla="*/ 2555875 w 2828925"/>
              <a:gd name="connsiteY7" fmla="*/ 6350 h 434975"/>
              <a:gd name="connsiteX8" fmla="*/ 263525 w 2828925"/>
              <a:gd name="connsiteY8" fmla="*/ 0 h 434975"/>
              <a:gd name="connsiteX0" fmla="*/ 263525 w 2828925"/>
              <a:gd name="connsiteY0" fmla="*/ 6350 h 441325"/>
              <a:gd name="connsiteX1" fmla="*/ 0 w 2828925"/>
              <a:gd name="connsiteY1" fmla="*/ 409575 h 441325"/>
              <a:gd name="connsiteX2" fmla="*/ 720725 w 2828925"/>
              <a:gd name="connsiteY2" fmla="*/ 409575 h 441325"/>
              <a:gd name="connsiteX3" fmla="*/ 720725 w 2828925"/>
              <a:gd name="connsiteY3" fmla="*/ 327025 h 441325"/>
              <a:gd name="connsiteX4" fmla="*/ 2098675 w 2828925"/>
              <a:gd name="connsiteY4" fmla="*/ 327025 h 441325"/>
              <a:gd name="connsiteX5" fmla="*/ 2098675 w 2828925"/>
              <a:gd name="connsiteY5" fmla="*/ 441325 h 441325"/>
              <a:gd name="connsiteX6" fmla="*/ 2828925 w 2828925"/>
              <a:gd name="connsiteY6" fmla="*/ 441325 h 441325"/>
              <a:gd name="connsiteX7" fmla="*/ 2562225 w 2828925"/>
              <a:gd name="connsiteY7" fmla="*/ 0 h 441325"/>
              <a:gd name="connsiteX8" fmla="*/ 263525 w 2828925"/>
              <a:gd name="connsiteY8" fmla="*/ 6350 h 441325"/>
              <a:gd name="connsiteX0" fmla="*/ 263525 w 2828925"/>
              <a:gd name="connsiteY0" fmla="*/ 3175 h 438150"/>
              <a:gd name="connsiteX1" fmla="*/ 0 w 2828925"/>
              <a:gd name="connsiteY1" fmla="*/ 406400 h 438150"/>
              <a:gd name="connsiteX2" fmla="*/ 720725 w 2828925"/>
              <a:gd name="connsiteY2" fmla="*/ 406400 h 438150"/>
              <a:gd name="connsiteX3" fmla="*/ 720725 w 2828925"/>
              <a:gd name="connsiteY3" fmla="*/ 323850 h 438150"/>
              <a:gd name="connsiteX4" fmla="*/ 2098675 w 2828925"/>
              <a:gd name="connsiteY4" fmla="*/ 323850 h 438150"/>
              <a:gd name="connsiteX5" fmla="*/ 2098675 w 2828925"/>
              <a:gd name="connsiteY5" fmla="*/ 438150 h 438150"/>
              <a:gd name="connsiteX6" fmla="*/ 2828925 w 2828925"/>
              <a:gd name="connsiteY6" fmla="*/ 438150 h 438150"/>
              <a:gd name="connsiteX7" fmla="*/ 2552700 w 2828925"/>
              <a:gd name="connsiteY7" fmla="*/ 0 h 438150"/>
              <a:gd name="connsiteX8" fmla="*/ 263525 w 2828925"/>
              <a:gd name="connsiteY8" fmla="*/ 3175 h 438150"/>
              <a:gd name="connsiteX0" fmla="*/ 263525 w 2828925"/>
              <a:gd name="connsiteY0" fmla="*/ 0 h 434975"/>
              <a:gd name="connsiteX1" fmla="*/ 0 w 2828925"/>
              <a:gd name="connsiteY1" fmla="*/ 403225 h 434975"/>
              <a:gd name="connsiteX2" fmla="*/ 720725 w 2828925"/>
              <a:gd name="connsiteY2" fmla="*/ 403225 h 434975"/>
              <a:gd name="connsiteX3" fmla="*/ 720725 w 2828925"/>
              <a:gd name="connsiteY3" fmla="*/ 320675 h 434975"/>
              <a:gd name="connsiteX4" fmla="*/ 2098675 w 2828925"/>
              <a:gd name="connsiteY4" fmla="*/ 320675 h 434975"/>
              <a:gd name="connsiteX5" fmla="*/ 2098675 w 2828925"/>
              <a:gd name="connsiteY5" fmla="*/ 434975 h 434975"/>
              <a:gd name="connsiteX6" fmla="*/ 2828925 w 2828925"/>
              <a:gd name="connsiteY6" fmla="*/ 434975 h 434975"/>
              <a:gd name="connsiteX7" fmla="*/ 2562225 w 2828925"/>
              <a:gd name="connsiteY7" fmla="*/ 3175 h 434975"/>
              <a:gd name="connsiteX8" fmla="*/ 263525 w 2828925"/>
              <a:gd name="connsiteY8" fmla="*/ 0 h 4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8925" h="434975">
                <a:moveTo>
                  <a:pt x="263525" y="0"/>
                </a:moveTo>
                <a:lnTo>
                  <a:pt x="0" y="403225"/>
                </a:lnTo>
                <a:lnTo>
                  <a:pt x="720725" y="403225"/>
                </a:lnTo>
                <a:lnTo>
                  <a:pt x="720725" y="320675"/>
                </a:lnTo>
                <a:lnTo>
                  <a:pt x="2098675" y="320675"/>
                </a:lnTo>
                <a:lnTo>
                  <a:pt x="2098675" y="434975"/>
                </a:lnTo>
                <a:lnTo>
                  <a:pt x="2828925" y="434975"/>
                </a:lnTo>
                <a:lnTo>
                  <a:pt x="2562225" y="3175"/>
                </a:lnTo>
                <a:lnTo>
                  <a:pt x="263525"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graphicFrame>
        <p:nvGraphicFramePr>
          <p:cNvPr id="13" name="Object 8"/>
          <p:cNvGraphicFramePr>
            <a:graphicFrameLocks noChangeAspect="1"/>
          </p:cNvGraphicFramePr>
          <p:nvPr/>
        </p:nvGraphicFramePr>
        <p:xfrm>
          <a:off x="5353050" y="1131590"/>
          <a:ext cx="3200400" cy="1246188"/>
        </p:xfrm>
        <a:graphic>
          <a:graphicData uri="http://schemas.openxmlformats.org/presentationml/2006/ole">
            <mc:AlternateContent xmlns:mc="http://schemas.openxmlformats.org/markup-compatibility/2006">
              <mc:Choice xmlns:v="urn:schemas-microsoft-com:vml" Requires="v">
                <p:oleObj name="Photo Editor Photo" r:id="rId3" imgW="14590476" imgH="5676190" progId="">
                  <p:embed/>
                </p:oleObj>
              </mc:Choice>
              <mc:Fallback>
                <p:oleObj name="Photo Editor Photo" r:id="rId3" imgW="14590476" imgH="5676190" progId="">
                  <p:embed/>
                  <p:pic>
                    <p:nvPicPr>
                      <p:cNvPr id="13"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1131590"/>
                        <a:ext cx="3200400" cy="1246188"/>
                      </a:xfrm>
                      <a:prstGeom prst="rect">
                        <a:avLst/>
                      </a:prstGeom>
                      <a:noFill/>
                      <a:ln w="15875">
                        <a:solidFill>
                          <a:schemeClr val="tx1"/>
                        </a:solidFill>
                      </a:ln>
                      <a:effectLst/>
                    </p:spPr>
                  </p:pic>
                </p:oleObj>
              </mc:Fallback>
            </mc:AlternateContent>
          </a:graphicData>
        </a:graphic>
      </p:graphicFrame>
      <p:sp>
        <p:nvSpPr>
          <p:cNvPr id="14" name="Rectangle 13"/>
          <p:cNvSpPr/>
          <p:nvPr/>
        </p:nvSpPr>
        <p:spPr>
          <a:xfrm>
            <a:off x="107504" y="525909"/>
            <a:ext cx="8767699" cy="461665"/>
          </a:xfrm>
          <a:prstGeom prst="rect">
            <a:avLst/>
          </a:prstGeom>
          <a:noFill/>
        </p:spPr>
        <p:txBody>
          <a:bodyPr wrap="square">
            <a:spAutoFit/>
          </a:bodyPr>
          <a:lstStyle/>
          <a:p>
            <a:pPr algn="just"/>
            <a:r>
              <a:rPr lang="fr-FR" sz="1200" u="sng" noProof="0" dirty="0">
                <a:latin typeface="Arial Narrow" panose="020B0606020202030204" pitchFamily="34" charset="0"/>
              </a:rPr>
              <a:t>Traçabilité métrologique</a:t>
            </a:r>
            <a:r>
              <a:rPr lang="fr-FR" sz="1200" noProof="0" dirty="0">
                <a:latin typeface="Arial Narrow" panose="020B0606020202030204" pitchFamily="34" charset="0"/>
              </a:rPr>
              <a:t> : propriété d'un résultat de mesure selon laquelle ce résultat peut être relié à une référence par l'intermédiaire d'une chaîne ininterrompue et documentée d'étalonnages dont chacun contribue à l'incertitude de mesure. </a:t>
            </a:r>
          </a:p>
        </p:txBody>
      </p:sp>
      <p:sp>
        <p:nvSpPr>
          <p:cNvPr id="15" name="Rectangle 14"/>
          <p:cNvSpPr/>
          <p:nvPr/>
        </p:nvSpPr>
        <p:spPr>
          <a:xfrm>
            <a:off x="5292080" y="2427734"/>
            <a:ext cx="3240360" cy="369332"/>
          </a:xfrm>
          <a:prstGeom prst="rect">
            <a:avLst/>
          </a:prstGeom>
        </p:spPr>
        <p:txBody>
          <a:bodyPr wrap="square">
            <a:spAutoFit/>
          </a:bodyPr>
          <a:lstStyle/>
          <a:p>
            <a:pPr algn="just">
              <a:spcBef>
                <a:spcPct val="50000"/>
              </a:spcBef>
            </a:pPr>
            <a:r>
              <a:rPr lang="fr-FR" sz="900" i="1" noProof="0" dirty="0">
                <a:latin typeface="Arial Narrow" pitchFamily="34" charset="0"/>
                <a:sym typeface="Times New Roman" pitchFamily="18" charset="0"/>
              </a:rPr>
              <a:t>Interféromètre laser accompagné de sa source laser étalonnée en fréquence</a:t>
            </a:r>
          </a:p>
        </p:txBody>
      </p:sp>
      <p:sp>
        <p:nvSpPr>
          <p:cNvPr id="2" name="Espace réservé de la date 4">
            <a:extLst>
              <a:ext uri="{FF2B5EF4-FFF2-40B4-BE49-F238E27FC236}">
                <a16:creationId xmlns:a16="http://schemas.microsoft.com/office/drawing/2014/main" id="{F0F970A7-D8D0-23DE-C39C-AD7FF457786C}"/>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2367090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31</a:t>
            </a:fld>
            <a:endParaRPr lang="fr-FR" noProof="0"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Pyramide de traçabilité</a:t>
            </a:r>
          </a:p>
          <a:p>
            <a:pPr marL="182563">
              <a:lnSpc>
                <a:spcPct val="150000"/>
              </a:lnSpc>
            </a:pPr>
            <a:endParaRPr lang="fr-FR" cap="none" noProof="0" dirty="0"/>
          </a:p>
        </p:txBody>
      </p:sp>
      <p:pic>
        <p:nvPicPr>
          <p:cNvPr id="7" name="Picture 2" descr="T:\Illustrations\Pyramide de traçabilité\pyramide 13g copi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144" y="1203598"/>
            <a:ext cx="6892120" cy="3324012"/>
          </a:xfrm>
          <a:prstGeom prst="rect">
            <a:avLst/>
          </a:prstGeom>
          <a:noFill/>
          <a:ln w="9525">
            <a:noFill/>
            <a:miter lim="800000"/>
            <a:headEnd/>
            <a:tailEnd/>
          </a:ln>
        </p:spPr>
      </p:pic>
      <p:sp>
        <p:nvSpPr>
          <p:cNvPr id="8" name="Rectangle 7"/>
          <p:cNvSpPr/>
          <p:nvPr/>
        </p:nvSpPr>
        <p:spPr>
          <a:xfrm>
            <a:off x="107504" y="525909"/>
            <a:ext cx="8767699" cy="461665"/>
          </a:xfrm>
          <a:prstGeom prst="rect">
            <a:avLst/>
          </a:prstGeom>
          <a:noFill/>
        </p:spPr>
        <p:txBody>
          <a:bodyPr wrap="square">
            <a:spAutoFit/>
          </a:bodyPr>
          <a:lstStyle/>
          <a:p>
            <a:pPr algn="just"/>
            <a:r>
              <a:rPr lang="fr-FR" sz="1200" u="sng" noProof="0" dirty="0">
                <a:latin typeface="Arial Narrow" panose="020B0606020202030204" pitchFamily="34" charset="0"/>
              </a:rPr>
              <a:t>Traçabilité métrologique</a:t>
            </a:r>
            <a:r>
              <a:rPr lang="fr-FR" sz="1200" noProof="0" dirty="0">
                <a:latin typeface="Arial Narrow" panose="020B0606020202030204" pitchFamily="34" charset="0"/>
              </a:rPr>
              <a:t> : propriété d'un résultat de mesure selon laquelle ce résultat peut être relié à une référence par l'intermédiaire d'une chaîne ininterrompue et documentée d'étalonnages dont chacun contribue à l'incertitude de mesure. </a:t>
            </a:r>
          </a:p>
        </p:txBody>
      </p:sp>
      <p:sp>
        <p:nvSpPr>
          <p:cNvPr id="9" name="Rectangle 8"/>
          <p:cNvSpPr/>
          <p:nvPr/>
        </p:nvSpPr>
        <p:spPr>
          <a:xfrm>
            <a:off x="7105732" y="1275606"/>
            <a:ext cx="1908212" cy="2492990"/>
          </a:xfrm>
          <a:prstGeom prst="rect">
            <a:avLst/>
          </a:prstGeom>
        </p:spPr>
        <p:txBody>
          <a:bodyPr wrap="square">
            <a:spAutoFit/>
          </a:bodyPr>
          <a:lstStyle/>
          <a:p>
            <a:pPr algn="just"/>
            <a:r>
              <a:rPr lang="fr-FR" sz="1200" noProof="0" dirty="0">
                <a:solidFill>
                  <a:srgbClr val="000000"/>
                </a:solidFill>
                <a:latin typeface="Arial Narrow" panose="020B0606020202030204" pitchFamily="34" charset="0"/>
                <a:cs typeface="Times New Roman" pitchFamily="18" charset="0"/>
              </a:rPr>
              <a:t>Il y a bien une chaîne ininterrompue de comparaison  entre la mesure fournie par l’AFM ou le MEB et la mise en pratique de la définition du mètre. L’ensemble du système créé et des mesures qu’il fournies sont traçables à la définition du mètre. </a:t>
            </a:r>
          </a:p>
          <a:p>
            <a:pPr algn="just"/>
            <a:endParaRPr lang="fr-FR" sz="1200" noProof="0" dirty="0">
              <a:solidFill>
                <a:srgbClr val="000000"/>
              </a:solidFill>
              <a:latin typeface="Arial Narrow" panose="020B0606020202030204" pitchFamily="34" charset="0"/>
              <a:cs typeface="Times New Roman" pitchFamily="18" charset="0"/>
            </a:endParaRPr>
          </a:p>
          <a:p>
            <a:pPr algn="just"/>
            <a:r>
              <a:rPr lang="fr-FR" sz="1200" noProof="0" dirty="0">
                <a:solidFill>
                  <a:srgbClr val="000000"/>
                </a:solidFill>
                <a:latin typeface="Arial Narrow" panose="020B0606020202030204" pitchFamily="34" charset="0"/>
                <a:cs typeface="Times New Roman" pitchFamily="18" charset="0"/>
              </a:rPr>
              <a:t>A chaque progression vers le bas de la pyramide, l’incertitude croît.</a:t>
            </a:r>
            <a:endParaRPr lang="fr-FR" sz="1600" noProof="0" dirty="0">
              <a:solidFill>
                <a:srgbClr val="000000"/>
              </a:solidFill>
              <a:latin typeface="+mn-lt"/>
              <a:cs typeface="Times New Roman" pitchFamily="18" charset="0"/>
            </a:endParaRPr>
          </a:p>
        </p:txBody>
      </p:sp>
      <p:sp>
        <p:nvSpPr>
          <p:cNvPr id="2" name="Espace réservé de la date 4">
            <a:extLst>
              <a:ext uri="{FF2B5EF4-FFF2-40B4-BE49-F238E27FC236}">
                <a16:creationId xmlns:a16="http://schemas.microsoft.com/office/drawing/2014/main" id="{F121A7DE-906F-C8CB-9F8F-9BDA04FE2121}"/>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2582875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noProof="0" dirty="0"/>
              <a:t>Le certificat d’étalonnage</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32</a:t>
            </a:fld>
            <a:endParaRPr lang="fr-FR" noProof="0" dirty="0"/>
          </a:p>
        </p:txBody>
      </p:sp>
      <p:pic>
        <p:nvPicPr>
          <p:cNvPr id="18" name="Picture 2" descr="J:\mAFM\2017-07-21 - Reseau LPN 2 - nouveau\image5\Image-Mms-interpollée-redressée 3D View2_txt.jpg"/>
          <p:cNvPicPr/>
          <p:nvPr/>
        </p:nvPicPr>
        <p:blipFill rotWithShape="1">
          <a:blip r:embed="rId2" cstate="print">
            <a:extLst>
              <a:ext uri="{28A0092B-C50C-407E-A947-70E740481C1C}">
                <a14:useLocalDpi xmlns:a14="http://schemas.microsoft.com/office/drawing/2010/main"/>
              </a:ext>
            </a:extLst>
          </a:blip>
          <a:srcRect/>
          <a:stretch/>
        </p:blipFill>
        <p:spPr bwMode="auto">
          <a:xfrm>
            <a:off x="179512" y="1059582"/>
            <a:ext cx="2692505" cy="1947036"/>
          </a:xfrm>
          <a:prstGeom prst="rect">
            <a:avLst/>
          </a:prstGeom>
          <a:noFill/>
        </p:spPr>
      </p:pic>
      <p:sp>
        <p:nvSpPr>
          <p:cNvPr id="19" name="Rectangle 18"/>
          <p:cNvSpPr/>
          <p:nvPr/>
        </p:nvSpPr>
        <p:spPr>
          <a:xfrm>
            <a:off x="179512" y="3056205"/>
            <a:ext cx="2598784" cy="646331"/>
          </a:xfrm>
          <a:prstGeom prst="rect">
            <a:avLst/>
          </a:prstGeom>
        </p:spPr>
        <p:txBody>
          <a:bodyPr wrap="square">
            <a:spAutoFit/>
          </a:bodyPr>
          <a:lstStyle/>
          <a:p>
            <a:pPr algn="ctr"/>
            <a:r>
              <a:rPr lang="fr-FR" sz="1200" i="1" noProof="0" dirty="0">
                <a:latin typeface="Arial Narrow" panose="020B0606020202030204" pitchFamily="34" charset="0"/>
              </a:rPr>
              <a:t>Réseau 2D étalon P900H60 commercialisé par le LNE (pas 900 nm, profondeur des motifs 60 nm)</a:t>
            </a:r>
            <a:endParaRPr lang="fr-FR" sz="1050" noProof="0" dirty="0">
              <a:latin typeface="Arial Narrow" panose="020B0606020202030204" pitchFamily="34" charset="0"/>
            </a:endParaRPr>
          </a:p>
        </p:txBody>
      </p:sp>
      <p:pic>
        <p:nvPicPr>
          <p:cNvPr id="20"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9"/>
                    </a14:imgEffect>
                  </a14:imgLayer>
                </a14:imgProps>
              </a:ext>
              <a:ext uri="{28A0092B-C50C-407E-A947-70E740481C1C}">
                <a14:useLocalDpi xmlns:a14="http://schemas.microsoft.com/office/drawing/2010/main"/>
              </a:ext>
            </a:extLst>
          </a:blip>
          <a:srcRect/>
          <a:stretch>
            <a:fillRect/>
          </a:stretch>
        </p:blipFill>
        <p:spPr bwMode="auto">
          <a:xfrm>
            <a:off x="2872017" y="854665"/>
            <a:ext cx="2276048" cy="346009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scene3d>
            <a:camera prst="isometricOffAxis1Right"/>
            <a:lightRig rig="threePt" dir="t"/>
          </a:scene3d>
          <a:extLst>
            <a:ext uri="{909E8E84-426E-40DD-AFC4-6F175D3DCCD1}">
              <a14:hiddenFill xmlns:a14="http://schemas.microsoft.com/office/drawing/2010/main">
                <a:solidFill>
                  <a:schemeClr val="accent1"/>
                </a:solidFill>
              </a14:hiddenFill>
            </a:ext>
          </a:extLst>
        </p:spPr>
      </p:pic>
      <p:pic>
        <p:nvPicPr>
          <p:cNvPr id="21"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436096" y="451808"/>
            <a:ext cx="3512840" cy="154387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scene3d>
            <a:camera prst="isometricOffAxis1Right"/>
            <a:lightRig rig="threePt" dir="t"/>
          </a:scene3d>
          <a:extLst>
            <a:ext uri="{909E8E84-426E-40DD-AFC4-6F175D3DCCD1}">
              <a14:hiddenFill xmlns:a14="http://schemas.microsoft.com/office/drawing/2010/main">
                <a:solidFill>
                  <a:schemeClr val="accent1"/>
                </a:solidFill>
              </a14:hiddenFill>
            </a:ext>
          </a:extLst>
        </p:spPr>
      </p:pic>
      <p:sp>
        <p:nvSpPr>
          <p:cNvPr id="22" name="Rectangle 21"/>
          <p:cNvSpPr/>
          <p:nvPr/>
        </p:nvSpPr>
        <p:spPr>
          <a:xfrm>
            <a:off x="5580112" y="2248292"/>
            <a:ext cx="3456384" cy="2123658"/>
          </a:xfrm>
          <a:prstGeom prst="rect">
            <a:avLst/>
          </a:prstGeom>
        </p:spPr>
        <p:txBody>
          <a:bodyPr wrap="square">
            <a:spAutoFit/>
          </a:bodyPr>
          <a:lstStyle/>
          <a:p>
            <a:pPr algn="just"/>
            <a:r>
              <a:rPr lang="fr-FR" sz="1200" noProof="0" dirty="0">
                <a:latin typeface="Arial Narrow" panose="020B0606020202030204" pitchFamily="34" charset="0"/>
              </a:rPr>
              <a:t>Le certificat d’étalonnage est un document qui fournit à l’utilisateur l’ensemble des renseignements utiles pour exploiter les résultats de l’étalonnage effectué, comme par exemple :</a:t>
            </a:r>
          </a:p>
          <a:p>
            <a:pPr marL="358775" indent="-176213" algn="just">
              <a:buFont typeface="Arial" panose="020B0604020202020204" pitchFamily="34" charset="0"/>
              <a:buChar char="•"/>
            </a:pPr>
            <a:r>
              <a:rPr lang="fr-FR" sz="1200" noProof="0" dirty="0">
                <a:latin typeface="Arial Narrow" panose="020B0606020202030204" pitchFamily="34" charset="0"/>
              </a:rPr>
              <a:t>Les moyens utilisés (étalons, accessoires)</a:t>
            </a:r>
          </a:p>
          <a:p>
            <a:pPr marL="358775" indent="-176213" algn="just">
              <a:buFont typeface="Arial" panose="020B0604020202020204" pitchFamily="34" charset="0"/>
              <a:buChar char="•"/>
            </a:pPr>
            <a:r>
              <a:rPr lang="fr-FR" sz="1200" noProof="0" dirty="0">
                <a:latin typeface="Arial Narrow" panose="020B0606020202030204" pitchFamily="34" charset="0"/>
              </a:rPr>
              <a:t>La méthode (principe de mesure, référence de la procédure utilisée ou mode opératoire)</a:t>
            </a:r>
          </a:p>
          <a:p>
            <a:pPr marL="358775" indent="-176213" algn="just">
              <a:buFont typeface="Arial" panose="020B0604020202020204" pitchFamily="34" charset="0"/>
              <a:buChar char="•"/>
            </a:pPr>
            <a:r>
              <a:rPr lang="fr-FR" sz="1200" noProof="0" dirty="0">
                <a:latin typeface="Arial Narrow" panose="020B0606020202030204" pitchFamily="34" charset="0"/>
              </a:rPr>
              <a:t>Le résultat final de l’étalonnage (relevées de mesures avec les écarts, incertitudes d’étalonnage)</a:t>
            </a:r>
          </a:p>
          <a:p>
            <a:pPr marL="358775" indent="-176213" algn="just">
              <a:buFont typeface="Arial" panose="020B0604020202020204" pitchFamily="34" charset="0"/>
              <a:buChar char="•"/>
            </a:pPr>
            <a:r>
              <a:rPr lang="fr-FR" sz="1200" noProof="0" dirty="0">
                <a:latin typeface="Arial Narrow" panose="020B0606020202030204" pitchFamily="34" charset="0"/>
              </a:rPr>
              <a:t>Les observations si nécessaire</a:t>
            </a:r>
          </a:p>
          <a:p>
            <a:pPr marL="358775" indent="-176213" algn="just">
              <a:buFont typeface="Arial" panose="020B0604020202020204" pitchFamily="34" charset="0"/>
              <a:buChar char="•"/>
            </a:pPr>
            <a:r>
              <a:rPr lang="fr-FR" sz="1200" noProof="0" dirty="0">
                <a:latin typeface="Arial Narrow" panose="020B0606020202030204" pitchFamily="34" charset="0"/>
              </a:rPr>
              <a:t>…</a:t>
            </a:r>
          </a:p>
        </p:txBody>
      </p:sp>
      <p:sp>
        <p:nvSpPr>
          <p:cNvPr id="3" name="Espace réservé de la date 4">
            <a:extLst>
              <a:ext uri="{FF2B5EF4-FFF2-40B4-BE49-F238E27FC236}">
                <a16:creationId xmlns:a16="http://schemas.microsoft.com/office/drawing/2014/main" id="{E4D66377-60B3-CCCB-DB3C-AE6C0E952E1F}"/>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2470424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33</a:t>
            </a:fld>
            <a:endParaRPr lang="fr-FR" noProof="0"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Une multitude d’instruments</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5224" t="15215" r="17162" b="9203"/>
          <a:stretch>
            <a:fillRect/>
          </a:stretch>
        </p:blipFill>
        <p:spPr bwMode="auto">
          <a:xfrm>
            <a:off x="1968530" y="2283218"/>
            <a:ext cx="2661641" cy="221113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4" descr="http://www.ntmdt.com/data/media/images/products/ntegra/prima/im_prima_n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1702" r="10457"/>
          <a:stretch>
            <a:fillRect/>
          </a:stretch>
        </p:blipFill>
        <p:spPr bwMode="auto">
          <a:xfrm>
            <a:off x="7198742" y="2075526"/>
            <a:ext cx="1872208" cy="250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876256" y="302145"/>
            <a:ext cx="2146643" cy="1473435"/>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7" descr="http://www.bruker.com/typo3temp/pics/D_21910da652.png"/>
          <p:cNvPicPr>
            <a:picLocks noChangeAspect="1" noChangeArrowheads="1"/>
          </p:cNvPicPr>
          <p:nvPr/>
        </p:nvPicPr>
        <p:blipFill>
          <a:blip r:embed="rId5" cstate="print">
            <a:extLst>
              <a:ext uri="{28A0092B-C50C-407E-A947-70E740481C1C}">
                <a14:useLocalDpi xmlns:a14="http://schemas.microsoft.com/office/drawing/2010/main" val="0"/>
              </a:ext>
            </a:extLst>
          </a:blip>
          <a:srcRect l="21507" r="17764"/>
          <a:stretch>
            <a:fillRect/>
          </a:stretch>
        </p:blipFill>
        <p:spPr bwMode="auto">
          <a:xfrm>
            <a:off x="4876119" y="2919552"/>
            <a:ext cx="20574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37" descr="data:image/jpeg;base64,/9j/4AAQSkZJRgABAQAAAQABAAD/2wCEAAkGBhQQEBQUEhIVFRUUFxUUFBUVFhUUFhoUFBYVFhYUGBQXHCYeGhojGRgWHy8gIycpLCwsGB4xNTAqNSYrLCkBCQoKDgwOGg8PGiwfHCQpLCwpLCwpKSkpKSwsLCkpKSkpKSkqKSwpLCwpKSksKSwpKSkpLCkpLSw0KSksKSwpKf/AABEIAMIBAwMBIgACEQEDEQH/xAAcAAEAAQUBAQAAAAAAAAAAAAAABQECBAYHAwj/xABMEAACAQIEAgYECwQHBQkAAAABAgMAEQQSITEFBgcTIkFRYTJxgZEUFSNCUlOSobHB0SRUYnIWM4KTotLwQ0RzsuEXJTSEo7PC4vH/xAAZAQEBAQEBAQAAAAAAAAAAAAAAAQIDBAX/xAAsEQEBAAIBAwMCBQQDAAAAAAAAAQIRIQMSMQRBURNhFGKBkaEiI9HwcaLB/9oADAMBAAIRAxEAPwDqfHua0wbhXjkYMjOCmQ6g2C5SwIvsCbC9he5rA4H0jQ4rEJhxBiYnkVmQzRCNSEFzbtX+6oLpH4JiZOIYKeDDPOkI+VVWRQy9YC0ZzEXDLcW1HjW0RSFpsMq4abKnWMZZQB1YMbKI7kliSWA0uOzvtXXtkx3539/CXKXWuLP5/wAMqTmvDLHI5l7MMhilskjFJAbZWUKSNbakWNxberMRzjhY3KNIwZc1/kpiOwQrnMEtZWIBN7AmoLF8jyuJ2R445JZ2YkEsskDSh+rkGUEMtrqwvYkjYmp7E8LkbHxTgJ1aQyxMCxDXleNrhctrDJ4638qmsWd5MziHGYsOU618nWOI0JDWLsbKpYCykna5F6piONRJMsLP8qyNIECszZE3YhQbC+mu50FzUdxHlwunVgtIjyM8nXSuxVWjdPkrhrEFswGgBWsfhnAMRHiIppXjldYpUlkuUZmfqsmVApAUCId+7sfIyTH5XdSGB5rw02TJL/WX6sskkYe17hGdQGOh0FzofCqYHm3DTuEjkYs2W14pVFnVnU5mQAXVWI11tpUPw7lOYYfBwSmMLhZUmLozMzmMuyqqlBlBLC5udARbW4luG8KkTGYmZsmSYQhAGJYdSHW5GUDXN3E2tVsxm9JLU3SlK5tlKUoMTiM2VbBghbQMbaE7aHc+VYMPHgMSuGcMWZLiQKchIHaBI0U99r1dzTimhwskyAF4lLqDqCR3VpPRxzY/EcXIJY1QwpnupY3JYpYhibAevurF3tqa06bSlK2yUpSgUpSgUpSgUpSgUpSgUpSgUpSgUpSgUpSgpalqrSgUpSgWqlqrSgUpSgUpSgUrn3SL0iy8NcrFHE1kR+3muczOCBlYbBfvr0xvSU8Opw+YB2iazWJdVja6ix0Oc2B+jWe6NTG1s/NR/Y5fUB72UVy7oNN8Ziz4xr980lb5zXzFD8CkBkVHsl43ZUkBzISpQm9wLn2VzvoR4hHHicQZJETNFGBnYJc9ZISBmIvuPfT3WeHb6Var3FxqDsRrV1aYKUpQKUpQKUpQKUpQKUpQKUpQKUpQKUpQKUpQKUpQKUpQKUqyOUNexvYkH1jQigvpSlAqhqteWJizoy3tmBW47ri16Dg3SxxuDHYlxCwcxhIQ5Wyhw0vWWcj0dRrsbVseP4X8KhkEbqP2jOGNypBiAuCvrFq51xHk/FYZ5FMZZVcxmRdVutiD4i9wdQN63/lcOkb3DZVEdtDbMsYB/CuNm3fHh5NyNBLGZcVimMpGrGREztcg3v2msAu58Kx8ZyJhTB8mzMfBZFa+3kfXWqYngKyyTTMFISaNGBG7TCVv/gT7RUp0WcAhxmNRMQgkRcL1gUkizBkUG6kHx0861jxwXxtvfIfR6ywQtPM+WKVZ8PGjEKLZv6xCCtyT3ajuIrpVeWGw6xoqIAqqAqgbADQCvWukcbdlKUohSlKBSlKBSlKBSlKBSlKBSlKBSlKBSlKBSlKBSlKDzxF8jW3sbeu2lanHiS0ZCuElue0vbysG1uHA10O9t628188vCBzCx8eIL985FZrWL6FQ6a1detS6S+LS4bA54XKMZYkLC18rE3AJGnr3qC6H+Y8RizihiJmlEYgKZrXBcSZtQL65R7qu/ZNcbdKqhqteGNxiQxtJIwVEBZmOwA3NVHFukjHSPipFTOqmRoiIhuUW5e4+edL+Qqb6JuXFxOFeXFM813ARZWfsBVBPztblvuFRHN3HVxMgmwuElynMyyEmNXa0itKqll1t87+GojgnPPFIYsmGwpyAm+XCyP2rC+Zrm7Wt91c55dbzG/dKPC4oMBGIYkjviIycihbnq5tTbf21qvQoT8OUdwwd/fIla/xbnjG4zLFii3Vh84DQiIh1Rx6QA2udK2LoX/8AH/8AkV/9xKvu14wdtpSlbcClKUClKUClKUClKUClKUClKUClKUClKUClKUClKUCvDFY1IlzSOqLcC7EKLnQC5r3rC4tweHFIEnjEiBlfK17ZlNwdDQRHFufcJDnjWdGmVWIjGZjmClgDlFcJk4/fGfCuqUuZVxNldsucSZ8uq7e011nmzo9wzyJJHAwPaz9SWFz2QLqD69q518J4bE7BTmyaPmik9IGx3F96575dZJrbduYuccHjOHj5aPrSFYwFiWEmgsA4Gqk3vburSuQ+f4uGT4jNEzpKY1upVSqxFwTlPpel4jao3EJh5HzQgALe9g6nNuN7aWrH4bwKCWYnEY+OCO9iZAxYktbKuutrHtbC2tD2fTscgYAg3BAIPiDsa0jniP4Xj8BgW/qZDJiJl+msABVD5E39/lW3wSxpCpVl6pUBDZgV6sDRs17WsN65BxnpPhn4thJcOj9XhmdZJSNHilAVyE3AAzEE6nwrdc42XniO+JUHKsaII7BZGPbSbuRCFAumpsN97AVtXAZiiiJkAygAMpvmyjdhlFjYDXW9apzNzfHhcY+cZ43jgZWTKTdlkOa7MBlyr99S3JnMcWOdzHmBjC3DhQT1iggqAx0sda5477q6Za7YjumbBF8CjqTnjmXKO49YrxsD7CSPOuL8M43icIyz4Z8jKioTlDXAsWBDA7nSt75t5/ecyYdsrok+bOMqlUjNslr9s61o3Dp43DwvmFgxBChr67HtDL3a671bfhZOOW6cD6WsTHiYOtyvHiO1KoBuC8zx5o7nSyqNNt/Z3KvmDhqxFYizKXRYQo7RILYhyRdWAB7XeDsPGvp4VqMZRWrWe1XVad6tYeL4wDuc+pG/SrRj1+i/2G/IVk2pWN5Lwx/jBf4vsP8ApVPjFPE+1WH5Vk0punDF+M4/pj2gj8RT4zi+sX31lVQqPCrurwx/jKL6xPtCqjiEf1ifaX9a9TEPAe4VQ4Zfor7hTdOFox0f1ifaX9auGIU/OX3irTgk+gv2R+lWHh0X1afZH6U3U4ZHWDxHvquasQ8Jh+qT7Iqw8Eh+rHsuPzpunDOvSo08vw/Rb2O/61Gcx8OSHDu6ZwwsAc7d5tterurqNlvSsbh9+pjvvkS/ryilaZZVKUoFWSrdSAbEggEbi/fV9KDis/Q5xBic2KiceLPMSfMgodfbWp43o44gjMgwkj2zJnQAq1pCQwJI0It3V3znVSeG4y2/weY+5GNfMM05ykX1sNmJOxv3+/w0rGpHSZWt7x3Rni8DE8z9W6ZSX6tySoAvmYOq6eq9alHh40mZ5zbUMqIO0QwDqRfQAgi9/OouDHWtnDOPm9q2ul76HNsNDV7TIzLdWVMwDgHM1tMxBI3tUrWN924cA57thsRgsTIRBiRIquAT1DPaxA748xN1G2p8q13CsFRUWJsxN2Y66ix7NtAADuSdD3Vg8QwgjbLHKkqNqrC4OXuzKfRPlU5FxYfAUwjOnbdblrFUS51v4i97g6W8zS0nuwsXxQSgLJdurjyo9yexfSM32AOgI8bedbFyRxhsFjIZ52KIUVS5AYdQSoN7XsOyupttWooOqkZTly3OsbFg3h2r7d/+tM7CdUJYjKryRCSPOiFixizdtFAI1Iva1q0id4vg8NicbiUM8UCMweOWSNmZhoqhci3Fwb+fr2xcfyzHge3FikxEgzI8YjlTLoQwbNbvsuX+Ksfh3LvwjK5klAItmyEqLH0M2YAgCx018q2rF9H4iiaaTESZVAzZY8xtmuOyG11a9cb1JOHSYW8tY4PC2GWQgI9pojaa0aMscilDmdhYNc3BtYDWu09H/O8vEGnSaOJXhyHNDIsqMJM2zKzDS30vdXHucsA+GzxF8+qG+ULowDAW7tak+ReL/AsHxCaNnQhMGAyKjMC8rqSFkuuuu/jpXWVzyj6ArxinzMwAPZOXXvNgdPfXBpOlDGhXf4XKFUgLaOBnJI71K5bb9/hXa+Dz5olkFz1ypKb2v2408NKt5c7NJSleQl8qr1tTSbelKs62nW0Nr6VZ1lV6wVRdSrc4pnFDa6lUz0zUVWlUvSgrUBzq/wCynzZR+NT1azz1OFhjDEAGVb38qpPLZY1sAPAAUrDHHsP9fF9taVUZ9KUoFY+N4hHAueWRI1uBmdggudhcnesio/jfAYcZGI8RGJEDBwCWWzLezAqQQdT76CJxfP8Aw7K6vioWAzK6Eg33DLlO/ePCtRfn/giXvghrvbCwkX9Y07q5Zz7wb4FxCaFVKqGzICwclH1DXAFu/S2lra71Dpiy5VNLGwJG/hUb1HX+Lc68GnwkyRQRRSOrxrnw8aMpy2D3QEgXPr0Olcl4qqh7oQVa5BFwPSI7wPCsWSAmTKupJAF/E6DWrsXCyBVe2l7W7tTp771n3WeGxctcp/C8PI+Yq2bLF9G6i7Zh4EkDTaxqDxuEfDyGOVSjDcHz2YHvFZPDuasTCixxy5VGwyodzc7i51NdM5q6OMb2F+FRYlTmvnhWEra1rZQ173PeNu/unLXDkjT203FY7TG4sSLbWNjW8P0V4r6EXslb81rKwPRBiXF/kh3G77H2amtRmtOwGIYx2ZjlB01I3sTtWwcF4Ri8RMYUZkdVzgM8idkELoSfOs3mDkGbA4frZDHlzBbKWzXe9tCoHce+tc4dxyTCydZE7q1it1bLoSDa/rAqanusydAn6Isa8QDvE12Bb5R82UbgFkte22tQvFcHicNFicPIFkfEmBFykZlTCdqMZEUAkqACfxNRsvSPjmOuJmA+irsL+sjX8KhvjKaWQN1kjSX7JLEm5Hdfyq8JzUpPwHErgZC+HlAzqblGt77V0PhfFvhEMTAFckcUW+vyaKL++9c2x/F8UIjHJiHZTuma6+3xrqnQ7hEl4YGkRXPXSi5AJsMml64dfpXqY9sunp9N18ehn35TaeSCV4ISmY2SS5DWN+sFrXO9gbVlvhpmMliylpLq3a0S9xre2XQaWv7NKlBgY8oXILLsNdNb/jVxwaHu2FtzexN97+NZnp9e/wDvhMvVbvE9/wD3aGVMQQbmRDlB1zkX61yVGW5HZsLjutVz4ycMPSVb4e4NzbMDnFyNdtSfKpdcEova+oI9I7EW2omFsNHce3w9nfV+jl81Pr4/E/ZEHjMqNdwQMyvly69U4Iy7XuGsL+JrK4dxR2U5wcyHKwAAObMR7gtr+us7qG+tb3D317gVrHp5y77mMurhZxjEZxPijwwhxlLXVTfa5BJ2PiKiBzfJ9BP8X61OcX4aZ4wgYLZg17X2BH51BtyhJ3SIftD8q83qPxEz/t+Ht9J+E7P7ut7+70XnFu+JfYxH5GvVech3xH2P/wDWsI8qTeKfaP8AlqxuVpvBftD864fU9XPn9nq+n6C+8/epQc4p9W/vWrxzfH9B/wDD/mqEflucfMv6mX9a8n4JMN4m9gv+BqfiPUzzP4Wek9Fl4y/7NkXm2H+Mf2R+RqL5h4nFiOrVe1YuSGX+EW3qLPDJfqn+y36V5CFlkGZSvZbcEeA7/XXfoep6uecxyn8OPX9H0Onhc8Lz/wArzh0+ivuFUr1vSvqPmOj0pSsuBVGNeZxK5suYZrXy3Ga3jbe1R3MU6/BpxmcERO1omCy2UbpfvvYX21oPn7pL62TF/CJGVuszRgC106vTIbKLjtXB3I3rU8KnbSy7EePjvXSuC8pYXG4eWXFY2TPFlsGkiTVoxZS8imxLKV3sAFrThihhMU/wdtUNlkursLHUKVOV9DYnW9tLVh1RyxZsSosTcj0d+716V44tywUnTsiw77XYXPtvU5h+CkLFiZMXBGssqoQsrfCER2IZmQAlQFB7zpbe9eEXCA84jabMBHiHB9KwhjnkVe13MEB9T9xq3ynskujDlReI4p4pRJ1XVsXeMqMpDLluWB0OosNdR4Gvofi26+2vlfgeNlSVBFifg5Yj5TO0arcWzMyAm2vcDvX0UsU+FgMmIxJxYZ8yuESPJG4XKLDQi/f5ipfB7sqSO9ZHD0sresfhUMvMKH5rfd+tSXC+JpJmVbg6GxFtPfUx8rl4euOiutzqqkM2l9Bv7h+dR3wZMR1rPGOrZWjC2t2WBDbbGxOo8TWqDjMj8XnGdwq9ZCqXOUKi72v9IZtt63sf1S/yk+8tXfPDtcpXG8Rw/DRlssa3AtrdtBr86+um9ROMwSghkAX+UAHw7tu+sDibyFpMzZXOQWDC43Zha/hl+4V5cMxTNmDOWChQtzcAXba/dXJ0bXyqq4niOESWONlBEZXICrAB2u4Nwx1+4V3KPBpD2I0RFGyoqouoHcoArhvIY/70w3/EP/Ka7tiPSPs/CrGcy9VvVlVvVc1wNVvVt6XoL70vVtL0F96Xq29L0F1Ktpeqi69Uql6XoK1rfMYz4rDoPnhlv4ZmXX7q2O9apzHxFYcbA7AkIMxAtf5w0ualbw8s/wDoe31i/ZNK9Y+e4WFxHN9lP81UptreTZaoarWPicfHHbO6re9gSATbew3O42oy+Z+bMQw4njLSFf2mUZQxF+2e6/5VMciYzqcXjFYizYOYAMwuzLkZED2vcm+grx5u5XeTiOJmSSLI0zuMxcGxYnbKazuUuXQ+LM0xBisV7NxmOmoZgNBb27eNYuUkdZLeGgSdt75l8bdq3j4VmnhsgTP1ThbAlurYLlPfnta3nXTJuTMIshKgPrdfAX7rWA/KsluFoFC5SVtYKTdbDYBbkWHhaszLfs12uKyYezHUHU7G9/Ue+p7lzjAhxeGxEwOVG7drDMmqEW8CCVN9xcVv8+Dw8IYuI0zHtEmzHy1Nzp4CtB5lx8eIcCBScqsSQPSsb5h3nTvNbY8Nt5P5uhiOMc8PjlSbEO4PYARGsRFZo/RGh7h5Vtf/AGtoc6yYcdWQAqq2uXLZgTa2+1rWrjPD+KSRROiNGFPbOa17gZbAX3NtrV4QY5mlUkmwZSRewsCDbw1/Os3a8Oz2U2aM3RwHQ6E2YA5SRpmX0T5iszByFGDDca/9Kz+B8LQ4SNTp6bAje7OxPvvTE8Nya5/eP0NZlWx7ngGHZ2xaqeskABNzYHRScvjYWJ/WpVx2FH8Cj3itX4Nx6GZmhhxCSH0iovfs3BIvofO3gK2+SMDQdwA9wFd5lcvLjZpxLG9HmKdrIqxohyiWdwuYZmOcKLlQb3sANvG94jiPAoME/VnEtJKcoZFXILnUE3u1tb91xX0AE29fmO4+FcY5y5XnxPEpHjQul0JIIy2CrftXsDcbb1LGpWJwCV8JjIpMoYxyDs33vodfbXf8T6Rrh+IwREveuvrItrp42tXTOScY0uFzPK0pzsMz3BtZezr4fnWZedGU3NthqtUFVrTmrSqVWqK1W9UpegrSqXpRFaUqlBWlKpRStD55mAmPiFQe+5rfK51zvJ8u/wDYH+G/51K30/L04Jhs8Ct4l/8AnalbNyZwwNgYie/Of/UelRq3lSTj7H5x9lci6UcJiJ8UshzSIRliA7RXKoLrlG1zdvP2VupmJ2qhJNea9V2nScQmWSI2YOh8GDL9xrKg5nxMahUnYKNABkNh7RXZGiLedWNw5O9FPsU/jV+tPhfp35ckTnHGfvD+5P8ALWUvNGKdSrYiQix0By938Nq2TpHwyJhoyqAHrdwoHzH0uBWgiRRGe9my+WQhtfXdfdXXDLum3PKdt0k8FwmXEFVRlOcjModQwCXGdlJF7AnUn53nU7w3o9ZTeaRbEEZUDNuPpdnb27a1i8htbG/2JPyNdBlJvXPPKy6bwxlm2v4Tk7DRDWPrD4yWb7hYfca0Xjq3x0qqP9plAFh6IC+ruroXEuYIsOyiU5SwLC4Ow0OtvxrlvEcR1k0rg3DO7A+RYkVenu80z1NafS/AmvhYT4xofeoP5148ewvXRNHqA6shI3GYFbjz1rI4RFkw8K/RijHuRRVvFOJrBE0jaqgLNbU2UEnTxsKI5Z0c8ut8NEgYWhbKQLgljmXbuG9x+tdp4hiliDu7BUS5ZjoAB3mtH5J55Tic5XqjE0dmAvmupOtyBvt/oVK9JxPxbiMv8F/5etS/+vXXbFxyW4fn7BzCyzgG+gcMp9eotb21MY1LgeaKPu/6185xOAh7JZsyi2o0ObvU3vmC93fXUuiwyjCzGYuEMt4usJuAFs5GbULfL5XDedXaWR78e4NKSvwdog92JEt7MoGoGXXwqb6NwfgWqst5H0YEHZB+INZF45HVgykrmAN76NlzAAHvyjWpHDLkFhoPIWHdU7edrvjSSFVrFWU+NXiY1pjTIpXiJzVRP5UHtWh8Y5ikR5VjaXMHZQRmy730O21h/wDlbx14rUeJ8FAd/wBpiTOxkAkDKRmtpfNY7b2rx+rxysna9Hp7jLe5l8ucaaaRVZ2JylmVgw2Fr6jxI2PeK2itV5c4S8c/WM8LIsbIDG7MSzMp1BUAaL4mtozjxrXpZlMP6mevcblwupVt6revU4K0qlKIGuZc6TftMg8x9ypXTDXHOccR+2Tnwb8AKldem65yglsDh/8Ahqfta/nVa4zg+IuI1AkcabB2A9wNKztrsbkuGH+hXoIhtXHMPzzjU/3gt/Plb8RUrhelfEp6ccMnnqh/wm33V5fpZPR9TF1EYerlwdaDh+l9P9phiPNHU/cRWXN0rwMLJmU/x2H4E1Oyr3xNc08LWWHKwB+cCfHurjXE8L1bFbjfYEefdW0cS5lbEXtOov3BgK13E8JYklTmuddR+utdun/T5c8+fDJ4FxQ4fEiQC+ji38wrYn50cn0FrVYsC/WXIA9ZA7qkEwfiR7NauUlqY2yMniPHTMyMyWaO+RkYqwvuAfA+FQ+D4LJPITHFIylu1ZS1gTrdlFvGpnCYVBIpfKVDKWB2ZQQSp9YuK6mvOeEQK0WHXOBlW5BVV7gijQey3tpjwX5bNIRGovtoo0J8htUVNj8PojzWs2YiS+o71N7aeuobF85oXDLh0Dn0iLg+G+vvrR+c8S2LxLSAhLhVyhiR2b6k2GtXjSOucC5cw8MqvBGiBtbRgBTcaHTQ6E29ZtvUnxd4442MxQR5WLZxdbAXOa+gFvHeub9H/NTwYcxzSoFisIbIWOU5iQTcagkWrdYcYvEcDKrJI6SZojksHvfcDQC11NzppW8a55Yuc8e54wkT/sGEh6wEWxBiVQO/srYMdbam22x0qC4lzfi8ZbrZOyAFyqMikDxA3PrvWzcy9HkGCVCshZ2axRypKra4PZA7/KoWPhaA91LVkYmHcjeuh9HWJLrMpN7FCBe+hDj8hWlNAvca9+HcRlwpLQvlLWDaK1wNtxU2tm47CEq7LXMY+kjFpusD+tGB/wALCvePpXmHpYaI+qR1/EGt90Y7K6Ralq0SDpdi/wBphpF/ldH/ABy1lJ0uYL5yzr/YQ/g9Np21uNq8psIjauitb6Sg6e0VB4bpJ4e/+8hP50kT78tvvqC6SuZ8PPw51w+Kid2ePspIMxUN2hbcja/qpdXyTe29YfDKg7CqoOpygDXx08q9bVpnRJiCeHgSSAnrHyKXBIj0sLXuBfNat46ukknhK8rUr0yVTJVRZc0znxq/JTJQW9aa4fzRiM2JmHeZGJ9VzXcMtcE4kt8XOxO8rgepWI/Ws106fu9YzYClXLtSsuinxpJ9M0+M3+maiuvp19ff78fiPl8pX4zf6Zp8ZP8ATNRXX06+nfj8Q5Snxk/0z91XDisg2kYe2onr6dfTvx+Icpf44l+tb30+OJfrW99RHX06+p34/EOUv8cS/Wv769IuKTsbK8hNidCSbKLk6dwAJPqqE6+snh/FmgfOls2V0BPdnQoSPMXuO710uePtIvKYXHYo7NOftnuzeHhr6tatXGYltjM2ttA51uBbQb3I94rDPMr9YXyRi7M2UAhRmh6kgC+gy7eflpTB8xtEyMI4yY/QzA2AL9ZawI+dfXfX1Vnv+0X9WUeIYgX7UosAW9IWBOUE+AJ0vXpDxzFgdiacDQ9lnA12Nh41grzNIFK5Y8rLkcZBYgK6rp80jOzXW121N9ayTzg4VUVRlVUHaLE3WJIzbtWC9m9rW1qfU/LD9XrJxTFkZmecg/OJcg6E+kfIE+yvP41xFr9ZLbe92t671aec5c2bKvpZ7AyAXzq9vS2uoFu8XvVx53mylTls2YEXe1mBUgDNa1vwFPqflhr7g4jiCL55SASt+16QGYre29gTbwFXtjcUBcmYAWuTnA1Fxrbw1rAwfMbxRtGoUqxdjmBY3dMl733A1B333BIrz+O2yFMq2PVm9jcGOMxr3+Bv6/dV7/tD9Un8KxR+u9z+IHh4ke8eNefxhiOz2pe16PpdqxKnL46gjTvFeCc0Oua0cd3fOxKlrtnSQ7nbMm3dc28rH5lc9WCF+SYNGRmVhpYjOpDG5sxJN799O/8ALD9WU/EMQN2lGw1zDUi4HtFEx2IYEgykDewY21C6+0ge2rE5rZUUKoBUuTvl7SxgEKDYN2PS310phucJYzcWJsRqXtrJ1ma2a2a/ztyKfU/LDX3Ubico3dxfa9xpVvxrJ9Y3vrEx3GGmWMMAOrGUWvc6KLm5OvZHvNYnX1qZz4iXfylhxST6Zr3TmTELtiJR6pGH4GoLr6dfV78fhOU//SjFfvU394/60/pRiv3qb+8f9agOvp19Tvx+DVT/APSjFfvU394/60/pRiv3mb+8f9agOvp19O/H4NVP/wBKMV+8zf3j/rXgeNS/Wv8AaNQ/X06+nfj8HKZ+OpfrX+0aVDdfSnfj8HLwpSlcWilKUClKUClKUClKUClKVApSlApSlApSlApSlUKUpUClKVQpSlApSlApSlApSlApSlB//9k="/>
          <p:cNvSpPr>
            <a:spLocks noChangeAspect="1" noChangeArrowheads="1"/>
          </p:cNvSpPr>
          <p:nvPr/>
        </p:nvSpPr>
        <p:spPr bwMode="auto">
          <a:xfrm>
            <a:off x="6242163" y="1283828"/>
            <a:ext cx="296863"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noProof="0" dirty="0"/>
          </a:p>
        </p:txBody>
      </p:sp>
      <p:sp>
        <p:nvSpPr>
          <p:cNvPr id="12" name="AutoShape 39" descr="data:image/jpeg;base64,/9j/4AAQSkZJRgABAQAAAQABAAD/2wCEAAkGBhQQEBQUEhIVFRUUFxUUFBUVFhUUFhoUFBYVFhYUGBQXHCYeGhojGRgWHy8gIycpLCwsGB4xNTAqNSYrLCkBCQoKDgwOGg8PGiwfHCQpLCwpLCwpKSkpKSwsLCkpKSkpKSkqKSwpLCwpKSksKSwpKSkpLCkpLSw0KSksKSwpKf/AABEIAMIBAwMBIgACEQEDEQH/xAAcAAEAAQUBAQAAAAAAAAAAAAAABQECBAYHAwj/xABMEAACAQIEAgYECwQHBQkAAAABAgMAEQQSITEFBgcTIkFRYTJxgZEUFSNCUlOSobHB0SRUYnIWM4KTotLwQ0RzsuEXJTSEo7PC4vH/xAAZAQEBAQEBAQAAAAAAAAAAAAAAAQIDBAX/xAAsEQEBAAIBAwMCBQQDAAAAAAAAAQIRIQMSMQRBURNhFGKBkaEiI9HwcaLB/9oADAMBAAIRAxEAPwDqfHua0wbhXjkYMjOCmQ6g2C5SwIvsCbC9he5rA4H0jQ4rEJhxBiYnkVmQzRCNSEFzbtX+6oLpH4JiZOIYKeDDPOkI+VVWRQy9YC0ZzEXDLcW1HjW0RSFpsMq4abKnWMZZQB1YMbKI7kliSWA0uOzvtXXtkx3539/CXKXWuLP5/wAMqTmvDLHI5l7MMhilskjFJAbZWUKSNbakWNxberMRzjhY3KNIwZc1/kpiOwQrnMEtZWIBN7AmoLF8jyuJ2R445JZ2YkEsskDSh+rkGUEMtrqwvYkjYmp7E8LkbHxTgJ1aQyxMCxDXleNrhctrDJ4638qmsWd5MziHGYsOU618nWOI0JDWLsbKpYCykna5F6piONRJMsLP8qyNIECszZE3YhQbC+mu50FzUdxHlwunVgtIjyM8nXSuxVWjdPkrhrEFswGgBWsfhnAMRHiIppXjldYpUlkuUZmfqsmVApAUCId+7sfIyTH5XdSGB5rw02TJL/WX6sskkYe17hGdQGOh0FzofCqYHm3DTuEjkYs2W14pVFnVnU5mQAXVWI11tpUPw7lOYYfBwSmMLhZUmLozMzmMuyqqlBlBLC5udARbW4luG8KkTGYmZsmSYQhAGJYdSHW5GUDXN3E2tVsxm9JLU3SlK5tlKUoMTiM2VbBghbQMbaE7aHc+VYMPHgMSuGcMWZLiQKchIHaBI0U99r1dzTimhwskyAF4lLqDqCR3VpPRxzY/EcXIJY1QwpnupY3JYpYhibAevurF3tqa06bSlK2yUpSgUpSgUpSgUpSgUpSgUpSgUpSgUpSgUpSgpalqrSgUpSgWqlqrSgUpSgUpSgUrn3SL0iy8NcrFHE1kR+3muczOCBlYbBfvr0xvSU8Opw+YB2iazWJdVja6ix0Oc2B+jWe6NTG1s/NR/Y5fUB72UVy7oNN8Ziz4xr980lb5zXzFD8CkBkVHsl43ZUkBzISpQm9wLn2VzvoR4hHHicQZJETNFGBnYJc9ZISBmIvuPfT3WeHb6Var3FxqDsRrV1aYKUpQKUpQKUpQKUpQKUpQKUpQKUpQKUpQKUpQKUpQKUpQKUqyOUNexvYkH1jQigvpSlAqhqteWJizoy3tmBW47ri16Dg3SxxuDHYlxCwcxhIQ5Wyhw0vWWcj0dRrsbVseP4X8KhkEbqP2jOGNypBiAuCvrFq51xHk/FYZ5FMZZVcxmRdVutiD4i9wdQN63/lcOkb3DZVEdtDbMsYB/CuNm3fHh5NyNBLGZcVimMpGrGREztcg3v2msAu58Kx8ZyJhTB8mzMfBZFa+3kfXWqYngKyyTTMFISaNGBG7TCVv/gT7RUp0WcAhxmNRMQgkRcL1gUkizBkUG6kHx0861jxwXxtvfIfR6ywQtPM+WKVZ8PGjEKLZv6xCCtyT3ajuIrpVeWGw6xoqIAqqAqgbADQCvWukcbdlKUohSlKBSlKBSlKBSlKBSlKBSlKBSlKBSlKBSlKBSlKDzxF8jW3sbeu2lanHiS0ZCuElue0vbysG1uHA10O9t628188vCBzCx8eIL985FZrWL6FQ6a1detS6S+LS4bA54XKMZYkLC18rE3AJGnr3qC6H+Y8RizihiJmlEYgKZrXBcSZtQL65R7qu/ZNcbdKqhqteGNxiQxtJIwVEBZmOwA3NVHFukjHSPipFTOqmRoiIhuUW5e4+edL+Qqb6JuXFxOFeXFM813ARZWfsBVBPztblvuFRHN3HVxMgmwuElynMyyEmNXa0itKqll1t87+GojgnPPFIYsmGwpyAm+XCyP2rC+Zrm7Wt91c55dbzG/dKPC4oMBGIYkjviIycihbnq5tTbf21qvQoT8OUdwwd/fIla/xbnjG4zLFii3Vh84DQiIh1Rx6QA2udK2LoX/8AH/8AkV/9xKvu14wdtpSlbcClKUClKUClKUClKUClKUClKUClKUClKUClKUClKUCvDFY1IlzSOqLcC7EKLnQC5r3rC4tweHFIEnjEiBlfK17ZlNwdDQRHFufcJDnjWdGmVWIjGZjmClgDlFcJk4/fGfCuqUuZVxNldsucSZ8uq7e011nmzo9wzyJJHAwPaz9SWFz2QLqD69q518J4bE7BTmyaPmik9IGx3F96575dZJrbduYuccHjOHj5aPrSFYwFiWEmgsA4Gqk3vburSuQ+f4uGT4jNEzpKY1upVSqxFwTlPpel4jao3EJh5HzQgALe9g6nNuN7aWrH4bwKCWYnEY+OCO9iZAxYktbKuutrHtbC2tD2fTscgYAg3BAIPiDsa0jniP4Xj8BgW/qZDJiJl+msABVD5E39/lW3wSxpCpVl6pUBDZgV6sDRs17WsN65BxnpPhn4thJcOj9XhmdZJSNHilAVyE3AAzEE6nwrdc42XniO+JUHKsaII7BZGPbSbuRCFAumpsN97AVtXAZiiiJkAygAMpvmyjdhlFjYDXW9apzNzfHhcY+cZ43jgZWTKTdlkOa7MBlyr99S3JnMcWOdzHmBjC3DhQT1iggqAx0sda5477q6Za7YjumbBF8CjqTnjmXKO49YrxsD7CSPOuL8M43icIyz4Z8jKioTlDXAsWBDA7nSt75t5/ecyYdsrok+bOMqlUjNslr9s61o3Dp43DwvmFgxBChr67HtDL3a671bfhZOOW6cD6WsTHiYOtyvHiO1KoBuC8zx5o7nSyqNNt/Z3KvmDhqxFYizKXRYQo7RILYhyRdWAB7XeDsPGvp4VqMZRWrWe1XVad6tYeL4wDuc+pG/SrRj1+i/2G/IVk2pWN5Lwx/jBf4vsP8ApVPjFPE+1WH5Vk0punDF+M4/pj2gj8RT4zi+sX31lVQqPCrurwx/jKL6xPtCqjiEf1ifaX9a9TEPAe4VQ4Zfor7hTdOFox0f1ifaX9auGIU/OX3irTgk+gv2R+lWHh0X1afZH6U3U4ZHWDxHvquasQ8Jh+qT7Iqw8Eh+rHsuPzpunDOvSo08vw/Rb2O/61Gcx8OSHDu6ZwwsAc7d5tterurqNlvSsbh9+pjvvkS/ryilaZZVKUoFWSrdSAbEggEbi/fV9KDis/Q5xBic2KiceLPMSfMgodfbWp43o44gjMgwkj2zJnQAq1pCQwJI0It3V3znVSeG4y2/weY+5GNfMM05ykX1sNmJOxv3+/w0rGpHSZWt7x3Rni8DE8z9W6ZSX6tySoAvmYOq6eq9alHh40mZ5zbUMqIO0QwDqRfQAgi9/OouDHWtnDOPm9q2ul76HNsNDV7TIzLdWVMwDgHM1tMxBI3tUrWN924cA57thsRgsTIRBiRIquAT1DPaxA748xN1G2p8q13CsFRUWJsxN2Y66ix7NtAADuSdD3Vg8QwgjbLHKkqNqrC4OXuzKfRPlU5FxYfAUwjOnbdblrFUS51v4i97g6W8zS0nuwsXxQSgLJdurjyo9yexfSM32AOgI8bedbFyRxhsFjIZ52KIUVS5AYdQSoN7XsOyupttWooOqkZTly3OsbFg3h2r7d/+tM7CdUJYjKryRCSPOiFixizdtFAI1Iva1q0id4vg8NicbiUM8UCMweOWSNmZhoqhci3Fwb+fr2xcfyzHge3FikxEgzI8YjlTLoQwbNbvsuX+Ksfh3LvwjK5klAItmyEqLH0M2YAgCx018q2rF9H4iiaaTESZVAzZY8xtmuOyG11a9cb1JOHSYW8tY4PC2GWQgI9pojaa0aMscilDmdhYNc3BtYDWu09H/O8vEGnSaOJXhyHNDIsqMJM2zKzDS30vdXHucsA+GzxF8+qG+ULowDAW7tak+ReL/AsHxCaNnQhMGAyKjMC8rqSFkuuuu/jpXWVzyj6ArxinzMwAPZOXXvNgdPfXBpOlDGhXf4XKFUgLaOBnJI71K5bb9/hXa+Dz5olkFz1ypKb2v2408NKt5c7NJSleQl8qr1tTSbelKs62nW0Nr6VZ1lV6wVRdSrc4pnFDa6lUz0zUVWlUvSgrUBzq/wCynzZR+NT1azz1OFhjDEAGVb38qpPLZY1sAPAAUrDHHsP9fF9taVUZ9KUoFY+N4hHAueWRI1uBmdggudhcnesio/jfAYcZGI8RGJEDBwCWWzLezAqQQdT76CJxfP8Aw7K6vioWAzK6Eg33DLlO/ePCtRfn/giXvghrvbCwkX9Y07q5Zz7wb4FxCaFVKqGzICwclH1DXAFu/S2lra71Dpiy5VNLGwJG/hUb1HX+Lc68GnwkyRQRRSOrxrnw8aMpy2D3QEgXPr0Olcl4qqh7oQVa5BFwPSI7wPCsWSAmTKupJAF/E6DWrsXCyBVe2l7W7tTp771n3WeGxctcp/C8PI+Yq2bLF9G6i7Zh4EkDTaxqDxuEfDyGOVSjDcHz2YHvFZPDuasTCixxy5VGwyodzc7i51NdM5q6OMb2F+FRYlTmvnhWEra1rZQ173PeNu/unLXDkjT203FY7TG4sSLbWNjW8P0V4r6EXslb81rKwPRBiXF/kh3G77H2amtRmtOwGIYx2ZjlB01I3sTtWwcF4Ri8RMYUZkdVzgM8idkELoSfOs3mDkGbA4frZDHlzBbKWzXe9tCoHce+tc4dxyTCydZE7q1it1bLoSDa/rAqanusydAn6Isa8QDvE12Bb5R82UbgFkte22tQvFcHicNFicPIFkfEmBFykZlTCdqMZEUAkqACfxNRsvSPjmOuJmA+irsL+sjX8KhvjKaWQN1kjSX7JLEm5Hdfyq8JzUpPwHErgZC+HlAzqblGt77V0PhfFvhEMTAFckcUW+vyaKL++9c2x/F8UIjHJiHZTuma6+3xrqnQ7hEl4YGkRXPXSi5AJsMml64dfpXqY9sunp9N18ehn35TaeSCV4ISmY2SS5DWN+sFrXO9gbVlvhpmMliylpLq3a0S9xre2XQaWv7NKlBgY8oXILLsNdNb/jVxwaHu2FtzexN97+NZnp9e/wDvhMvVbvE9/wD3aGVMQQbmRDlB1zkX61yVGW5HZsLjutVz4ycMPSVb4e4NzbMDnFyNdtSfKpdcEova+oI9I7EW2omFsNHce3w9nfV+jl81Pr4/E/ZEHjMqNdwQMyvly69U4Iy7XuGsL+JrK4dxR2U5wcyHKwAAObMR7gtr+us7qG+tb3D317gVrHp5y77mMurhZxjEZxPijwwhxlLXVTfa5BJ2PiKiBzfJ9BP8X61OcX4aZ4wgYLZg17X2BH51BtyhJ3SIftD8q83qPxEz/t+Ht9J+E7P7ut7+70XnFu+JfYxH5GvVech3xH2P/wDWsI8qTeKfaP8AlqxuVpvBftD864fU9XPn9nq+n6C+8/epQc4p9W/vWrxzfH9B/wDD/mqEflucfMv6mX9a8n4JMN4m9gv+BqfiPUzzP4Wek9Fl4y/7NkXm2H+Mf2R+RqL5h4nFiOrVe1YuSGX+EW3qLPDJfqn+y36V5CFlkGZSvZbcEeA7/XXfoep6uecxyn8OPX9H0Onhc8Lz/wArzh0+ivuFUr1vSvqPmOj0pSsuBVGNeZxK5suYZrXy3Ga3jbe1R3MU6/BpxmcERO1omCy2UbpfvvYX21oPn7pL62TF/CJGVuszRgC106vTIbKLjtXB3I3rU8KnbSy7EePjvXSuC8pYXG4eWXFY2TPFlsGkiTVoxZS8imxLKV3sAFrThihhMU/wdtUNlkursLHUKVOV9DYnW9tLVh1RyxZsSosTcj0d+716V44tywUnTsiw77XYXPtvU5h+CkLFiZMXBGssqoQsrfCER2IZmQAlQFB7zpbe9eEXCA84jabMBHiHB9KwhjnkVe13MEB9T9xq3ynskujDlReI4p4pRJ1XVsXeMqMpDLluWB0OosNdR4Gvofi26+2vlfgeNlSVBFifg5Yj5TO0arcWzMyAm2vcDvX0UsU+FgMmIxJxYZ8yuESPJG4XKLDQi/f5ipfB7sqSO9ZHD0sresfhUMvMKH5rfd+tSXC+JpJmVbg6GxFtPfUx8rl4euOiutzqqkM2l9Bv7h+dR3wZMR1rPGOrZWjC2t2WBDbbGxOo8TWqDjMj8XnGdwq9ZCqXOUKi72v9IZtt63sf1S/yk+8tXfPDtcpXG8Rw/DRlssa3AtrdtBr86+um9ROMwSghkAX+UAHw7tu+sDibyFpMzZXOQWDC43Zha/hl+4V5cMxTNmDOWChQtzcAXba/dXJ0bXyqq4niOESWONlBEZXICrAB2u4Nwx1+4V3KPBpD2I0RFGyoqouoHcoArhvIY/70w3/EP/Ka7tiPSPs/CrGcy9VvVlVvVc1wNVvVt6XoL70vVtL0F96Xq29L0F1Ktpeqi69Uql6XoK1rfMYz4rDoPnhlv4ZmXX7q2O9apzHxFYcbA7AkIMxAtf5w0ualbw8s/wDoe31i/ZNK9Y+e4WFxHN9lP81UptreTZaoarWPicfHHbO6re9gSATbew3O42oy+Z+bMQw4njLSFf2mUZQxF+2e6/5VMciYzqcXjFYizYOYAMwuzLkZED2vcm+grx5u5XeTiOJmSSLI0zuMxcGxYnbKazuUuXQ+LM0xBisV7NxmOmoZgNBb27eNYuUkdZLeGgSdt75l8bdq3j4VmnhsgTP1ThbAlurYLlPfnta3nXTJuTMIshKgPrdfAX7rWA/KsluFoFC5SVtYKTdbDYBbkWHhaszLfs12uKyYezHUHU7G9/Ue+p7lzjAhxeGxEwOVG7drDMmqEW8CCVN9xcVv8+Dw8IYuI0zHtEmzHy1Nzp4CtB5lx8eIcCBScqsSQPSsb5h3nTvNbY8Nt5P5uhiOMc8PjlSbEO4PYARGsRFZo/RGh7h5Vtf/AGtoc6yYcdWQAqq2uXLZgTa2+1rWrjPD+KSRROiNGFPbOa17gZbAX3NtrV4QY5mlUkmwZSRewsCDbw1/Os3a8Oz2U2aM3RwHQ6E2YA5SRpmX0T5iszByFGDDca/9Kz+B8LQ4SNTp6bAje7OxPvvTE8Nya5/eP0NZlWx7ngGHZ2xaqeskABNzYHRScvjYWJ/WpVx2FH8Cj3itX4Nx6GZmhhxCSH0iovfs3BIvofO3gK2+SMDQdwA9wFd5lcvLjZpxLG9HmKdrIqxohyiWdwuYZmOcKLlQb3sANvG94jiPAoME/VnEtJKcoZFXILnUE3u1tb91xX0AE29fmO4+FcY5y5XnxPEpHjQul0JIIy2CrftXsDcbb1LGpWJwCV8JjIpMoYxyDs33vodfbXf8T6Rrh+IwREveuvrItrp42tXTOScY0uFzPK0pzsMz3BtZezr4fnWZedGU3NthqtUFVrTmrSqVWqK1W9UpegrSqXpRFaUqlBWlKpRStD55mAmPiFQe+5rfK51zvJ8u/wDYH+G/51K30/L04Jhs8Ct4l/8AnalbNyZwwNgYie/Of/UelRq3lSTj7H5x9lci6UcJiJ8UshzSIRliA7RXKoLrlG1zdvP2VupmJ2qhJNea9V2nScQmWSI2YOh8GDL9xrKg5nxMahUnYKNABkNh7RXZGiLedWNw5O9FPsU/jV+tPhfp35ckTnHGfvD+5P8ALWUvNGKdSrYiQix0By938Nq2TpHwyJhoyqAHrdwoHzH0uBWgiRRGe9my+WQhtfXdfdXXDLum3PKdt0k8FwmXEFVRlOcjModQwCXGdlJF7AnUn53nU7w3o9ZTeaRbEEZUDNuPpdnb27a1i8htbG/2JPyNdBlJvXPPKy6bwxlm2v4Tk7DRDWPrD4yWb7hYfca0Xjq3x0qqP9plAFh6IC+ruroXEuYIsOyiU5SwLC4Ow0OtvxrlvEcR1k0rg3DO7A+RYkVenu80z1NafS/AmvhYT4xofeoP5148ewvXRNHqA6shI3GYFbjz1rI4RFkw8K/RijHuRRVvFOJrBE0jaqgLNbU2UEnTxsKI5Z0c8ut8NEgYWhbKQLgljmXbuG9x+tdp4hiliDu7BUS5ZjoAB3mtH5J55Tic5XqjE0dmAvmupOtyBvt/oVK9JxPxbiMv8F/5etS/+vXXbFxyW4fn7BzCyzgG+gcMp9eotb21MY1LgeaKPu/6185xOAh7JZsyi2o0ObvU3vmC93fXUuiwyjCzGYuEMt4usJuAFs5GbULfL5XDedXaWR78e4NKSvwdog92JEt7MoGoGXXwqb6NwfgWqst5H0YEHZB+INZF45HVgykrmAN76NlzAAHvyjWpHDLkFhoPIWHdU7edrvjSSFVrFWU+NXiY1pjTIpXiJzVRP5UHtWh8Y5ikR5VjaXMHZQRmy730O21h/wDlbx14rUeJ8FAd/wBpiTOxkAkDKRmtpfNY7b2rx+rxysna9Hp7jLe5l8ucaaaRVZ2JylmVgw2Fr6jxI2PeK2itV5c4S8c/WM8LIsbIDG7MSzMp1BUAaL4mtozjxrXpZlMP6mevcblwupVt6revU4K0qlKIGuZc6TftMg8x9ypXTDXHOccR+2Tnwb8AKldem65yglsDh/8Ahqfta/nVa4zg+IuI1AkcabB2A9wNKztrsbkuGH+hXoIhtXHMPzzjU/3gt/Plb8RUrhelfEp6ccMnnqh/wm33V5fpZPR9TF1EYerlwdaDh+l9P9phiPNHU/cRWXN0rwMLJmU/x2H4E1Oyr3xNc08LWWHKwB+cCfHurjXE8L1bFbjfYEefdW0cS5lbEXtOov3BgK13E8JYklTmuddR+utdun/T5c8+fDJ4FxQ4fEiQC+ji38wrYn50cn0FrVYsC/WXIA9ZA7qkEwfiR7NauUlqY2yMniPHTMyMyWaO+RkYqwvuAfA+FQ+D4LJPITHFIylu1ZS1gTrdlFvGpnCYVBIpfKVDKWB2ZQQSp9YuK6mvOeEQK0WHXOBlW5BVV7gijQey3tpjwX5bNIRGovtoo0J8htUVNj8PojzWs2YiS+o71N7aeuobF85oXDLh0Dn0iLg+G+vvrR+c8S2LxLSAhLhVyhiR2b6k2GtXjSOucC5cw8MqvBGiBtbRgBTcaHTQ6E29ZtvUnxd4442MxQR5WLZxdbAXOa+gFvHeub9H/NTwYcxzSoFisIbIWOU5iQTcagkWrdYcYvEcDKrJI6SZojksHvfcDQC11NzppW8a55Yuc8e54wkT/sGEh6wEWxBiVQO/srYMdbam22x0qC4lzfi8ZbrZOyAFyqMikDxA3PrvWzcy9HkGCVCshZ2axRypKra4PZA7/KoWPhaA91LVkYmHcjeuh9HWJLrMpN7FCBe+hDj8hWlNAvca9+HcRlwpLQvlLWDaK1wNtxU2tm47CEq7LXMY+kjFpusD+tGB/wALCvePpXmHpYaI+qR1/EGt90Y7K6Ralq0SDpdi/wBphpF/ldH/ABy1lJ0uYL5yzr/YQ/g9Np21uNq8psIjauitb6Sg6e0VB4bpJ4e/+8hP50kT78tvvqC6SuZ8PPw51w+Kid2ePspIMxUN2hbcja/qpdXyTe29YfDKg7CqoOpygDXx08q9bVpnRJiCeHgSSAnrHyKXBIj0sLXuBfNat46ukknhK8rUr0yVTJVRZc0znxq/JTJQW9aa4fzRiM2JmHeZGJ9VzXcMtcE4kt8XOxO8rgepWI/Ws106fu9YzYClXLtSsuinxpJ9M0+M3+maiuvp19ff78fiPl8pX4zf6Zp8ZP8ATNRXX06+nfj8Q5Snxk/0z91XDisg2kYe2onr6dfTvx+Icpf44l+tb30+OJfrW99RHX06+p34/EOUv8cS/Wv769IuKTsbK8hNidCSbKLk6dwAJPqqE6+snh/FmgfOls2V0BPdnQoSPMXuO710uePtIvKYXHYo7NOftnuzeHhr6tatXGYltjM2ttA51uBbQb3I94rDPMr9YXyRi7M2UAhRmh6kgC+gy7eflpTB8xtEyMI4yY/QzA2AL9ZawI+dfXfX1Vnv+0X9WUeIYgX7UosAW9IWBOUE+AJ0vXpDxzFgdiacDQ9lnA12Nh41grzNIFK5Y8rLkcZBYgK6rp80jOzXW121N9ayTzg4VUVRlVUHaLE3WJIzbtWC9m9rW1qfU/LD9XrJxTFkZmecg/OJcg6E+kfIE+yvP41xFr9ZLbe92t671aec5c2bKvpZ7AyAXzq9vS2uoFu8XvVx53mylTls2YEXe1mBUgDNa1vwFPqflhr7g4jiCL55SASt+16QGYre29gTbwFXtjcUBcmYAWuTnA1Fxrbw1rAwfMbxRtGoUqxdjmBY3dMl733A1B333BIrz+O2yFMq2PVm9jcGOMxr3+Bv6/dV7/tD9Un8KxR+u9z+IHh4ke8eNefxhiOz2pe16PpdqxKnL46gjTvFeCc0Oua0cd3fOxKlrtnSQ7nbMm3dc28rH5lc9WCF+SYNGRmVhpYjOpDG5sxJN799O/8ALD9WU/EMQN2lGw1zDUi4HtFEx2IYEgykDewY21C6+0ge2rE5rZUUKoBUuTvl7SxgEKDYN2PS310phucJYzcWJsRqXtrJ1ma2a2a/ztyKfU/LDX3Ubico3dxfa9xpVvxrJ9Y3vrEx3GGmWMMAOrGUWvc6KLm5OvZHvNYnX1qZz4iXfylhxST6Zr3TmTELtiJR6pGH4GoLr6dfV78fhOU//SjFfvU394/60/pRiv3qb+8f9agOvp19Tvx+DVT/APSjFfvU394/60/pRiv3mb+8f9agOvp19O/H4NVP/wBKMV+8zf3j/rXgeNS/Wv8AaNQ/X06+nfj8HKZ+OpfrX+0aVDdfSnfj8HLwpSlcWilKUClKUClKUClKUClKVApSlApSlApSlApSlUKUpUClKVQpSlApSlApSlApSlApSlB//9k="/>
          <p:cNvSpPr>
            <a:spLocks noChangeAspect="1" noChangeArrowheads="1"/>
          </p:cNvSpPr>
          <p:nvPr/>
        </p:nvSpPr>
        <p:spPr bwMode="auto">
          <a:xfrm>
            <a:off x="6242163" y="1283828"/>
            <a:ext cx="296863"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noProof="0" dirty="0"/>
          </a:p>
        </p:txBody>
      </p:sp>
      <p:pic>
        <p:nvPicPr>
          <p:cNvPr id="13" name="Picture 2"/>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30535"/>
          <a:stretch/>
        </p:blipFill>
        <p:spPr bwMode="auto">
          <a:xfrm>
            <a:off x="-1860" y="966515"/>
            <a:ext cx="2173080" cy="240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399" y="3308040"/>
            <a:ext cx="1654905" cy="118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Cypher ES Environmental Atomic Force Microscope (AF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9799" y="1050056"/>
            <a:ext cx="1887364" cy="163184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
          <p:cNvSpPr txBox="1">
            <a:spLocks noChangeArrowheads="1"/>
          </p:cNvSpPr>
          <p:nvPr/>
        </p:nvSpPr>
        <p:spPr bwMode="auto">
          <a:xfrm>
            <a:off x="107504" y="463773"/>
            <a:ext cx="6742807" cy="738664"/>
          </a:xfrm>
          <a:prstGeom prst="rect">
            <a:avLst/>
          </a:prstGeom>
          <a:noFill/>
          <a:ln w="9525">
            <a:noFill/>
            <a:miter lim="800000"/>
            <a:headEnd/>
            <a:tailEnd/>
          </a:ln>
        </p:spPr>
        <p:txBody>
          <a:bodyPr wrap="square">
            <a:spAutoFit/>
          </a:bodyPr>
          <a:lstStyle/>
          <a:p>
            <a:pPr marL="0" lvl="1" algn="just" eaLnBrk="0" hangingPunct="0"/>
            <a:r>
              <a:rPr lang="fr-FR" sz="1400" noProof="0" dirty="0">
                <a:latin typeface="Arial Narrow" panose="020B0606020202030204" pitchFamily="34" charset="0"/>
              </a:rPr>
              <a:t>Le parc national d’AFM ou plus généralement de SPM est très important (plus de 1500 équipements). Les fournisseurs sont nombreux et proposent des équipements pour tout type d’applications. </a:t>
            </a:r>
          </a:p>
        </p:txBody>
      </p:sp>
      <p:pic>
        <p:nvPicPr>
          <p:cNvPr id="17"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87824" y="1150390"/>
            <a:ext cx="1216296" cy="143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19220" y="2086976"/>
            <a:ext cx="1125564" cy="1492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e la date 4">
            <a:extLst>
              <a:ext uri="{FF2B5EF4-FFF2-40B4-BE49-F238E27FC236}">
                <a16:creationId xmlns:a16="http://schemas.microsoft.com/office/drawing/2014/main" id="{1435F657-3E80-EBE4-EE94-E1398928B0F1}"/>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1705195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323F62B-E5FC-8A8A-4F10-46733511FF0D}"/>
              </a:ext>
            </a:extLst>
          </p:cNvPr>
          <p:cNvSpPr>
            <a:spLocks noGrp="1"/>
          </p:cNvSpPr>
          <p:nvPr>
            <p:ph type="sldNum" sz="quarter" idx="12"/>
          </p:nvPr>
        </p:nvSpPr>
        <p:spPr/>
        <p:txBody>
          <a:bodyPr/>
          <a:lstStyle/>
          <a:p>
            <a:fld id="{6CD2ADAA-5F34-4877-8AC9-30E1FF774256}" type="slidenum">
              <a:rPr lang="fr-FR" noProof="0" smtClean="0"/>
              <a:pPr/>
              <a:t>34</a:t>
            </a:fld>
            <a:endParaRPr lang="fr-FR" noProof="0" dirty="0"/>
          </a:p>
        </p:txBody>
      </p:sp>
      <p:sp>
        <p:nvSpPr>
          <p:cNvPr id="6" name="Espace réservé du contenu 5">
            <a:extLst>
              <a:ext uri="{FF2B5EF4-FFF2-40B4-BE49-F238E27FC236}">
                <a16:creationId xmlns:a16="http://schemas.microsoft.com/office/drawing/2014/main" id="{5D0485AD-EE08-C71B-5CC3-E4B7556161E2}"/>
              </a:ext>
            </a:extLst>
          </p:cNvPr>
          <p:cNvSpPr>
            <a:spLocks noGrp="1"/>
          </p:cNvSpPr>
          <p:nvPr>
            <p:ph sz="quarter" idx="25"/>
          </p:nvPr>
        </p:nvSpPr>
        <p:spPr/>
        <p:txBody>
          <a:bodyPr/>
          <a:lstStyle/>
          <a:p>
            <a:r>
              <a:rPr lang="fr-FR" noProof="0" dirty="0"/>
              <a:t>Et donc la grandeur, comment on l’obtient ? </a:t>
            </a:r>
          </a:p>
          <a:p>
            <a:r>
              <a:rPr lang="fr-FR" noProof="0" dirty="0"/>
              <a:t>Ça marche comment un AFM ?</a:t>
            </a:r>
          </a:p>
        </p:txBody>
      </p:sp>
      <p:grpSp>
        <p:nvGrpSpPr>
          <p:cNvPr id="7" name="Groupe 19">
            <a:extLst>
              <a:ext uri="{FF2B5EF4-FFF2-40B4-BE49-F238E27FC236}">
                <a16:creationId xmlns:a16="http://schemas.microsoft.com/office/drawing/2014/main" id="{CCD5805E-8D95-ED64-E24D-EEA94AC48907}"/>
              </a:ext>
            </a:extLst>
          </p:cNvPr>
          <p:cNvGrpSpPr/>
          <p:nvPr/>
        </p:nvGrpSpPr>
        <p:grpSpPr>
          <a:xfrm>
            <a:off x="4932040" y="2427734"/>
            <a:ext cx="3322396" cy="1557365"/>
            <a:chOff x="4905947" y="2113383"/>
            <a:chExt cx="4059380" cy="1557365"/>
          </a:xfrm>
        </p:grpSpPr>
        <p:sp>
          <p:nvSpPr>
            <p:cNvPr id="8" name="Rectangle 7">
              <a:extLst>
                <a:ext uri="{FF2B5EF4-FFF2-40B4-BE49-F238E27FC236}">
                  <a16:creationId xmlns:a16="http://schemas.microsoft.com/office/drawing/2014/main" id="{096C2975-19E8-C3CE-DF1D-231D285DF66A}"/>
                </a:ext>
              </a:extLst>
            </p:cNvPr>
            <p:cNvSpPr/>
            <p:nvPr/>
          </p:nvSpPr>
          <p:spPr bwMode="auto">
            <a:xfrm>
              <a:off x="4905947" y="2113383"/>
              <a:ext cx="4059380" cy="1526562"/>
            </a:xfrm>
            <a:prstGeom prst="rect">
              <a:avLst/>
            </a:prstGeom>
            <a:solidFill>
              <a:srgbClr val="D1F3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100" b="0" i="0" u="none" strike="noStrike" cap="none" normalizeH="0" baseline="0" noProof="0" dirty="0">
                <a:ln>
                  <a:noFill/>
                </a:ln>
                <a:solidFill>
                  <a:srgbClr val="4D4D4D"/>
                </a:solidFill>
                <a:effectLst/>
                <a:latin typeface="Comic Sans MS" pitchFamily="66" charset="0"/>
                <a:sym typeface="Times New Roman" pitchFamily="18" charset="0"/>
              </a:endParaRPr>
            </a:p>
          </p:txBody>
        </p:sp>
        <p:grpSp>
          <p:nvGrpSpPr>
            <p:cNvPr id="9" name="Groupe 18">
              <a:extLst>
                <a:ext uri="{FF2B5EF4-FFF2-40B4-BE49-F238E27FC236}">
                  <a16:creationId xmlns:a16="http://schemas.microsoft.com/office/drawing/2014/main" id="{54EAE739-BB2C-CCEF-4084-9827170F5758}"/>
                </a:ext>
              </a:extLst>
            </p:cNvPr>
            <p:cNvGrpSpPr/>
            <p:nvPr/>
          </p:nvGrpSpPr>
          <p:grpSpPr>
            <a:xfrm>
              <a:off x="4961656" y="2113383"/>
              <a:ext cx="3285420" cy="1557365"/>
              <a:chOff x="5030802" y="2100185"/>
              <a:chExt cx="3285420" cy="1557365"/>
            </a:xfrm>
          </p:grpSpPr>
          <p:sp>
            <p:nvSpPr>
              <p:cNvPr id="10" name="ZoneTexte 9">
                <a:extLst>
                  <a:ext uri="{FF2B5EF4-FFF2-40B4-BE49-F238E27FC236}">
                    <a16:creationId xmlns:a16="http://schemas.microsoft.com/office/drawing/2014/main" id="{AB29C2EB-6228-97EC-A41F-9848896CAA44}"/>
                  </a:ext>
                </a:extLst>
              </p:cNvPr>
              <p:cNvSpPr txBox="1"/>
              <p:nvPr/>
            </p:nvSpPr>
            <p:spPr>
              <a:xfrm>
                <a:off x="5688526" y="2100185"/>
                <a:ext cx="2627696" cy="338554"/>
              </a:xfrm>
              <a:prstGeom prst="rect">
                <a:avLst/>
              </a:prstGeom>
              <a:noFill/>
            </p:spPr>
            <p:txBody>
              <a:bodyPr wrap="square" rtlCol="0">
                <a:spAutoFit/>
              </a:bodyPr>
              <a:lstStyle/>
              <a:p>
                <a:pPr algn="ctr"/>
                <a:r>
                  <a:rPr lang="fr-FR" sz="1600" noProof="0" dirty="0">
                    <a:solidFill>
                      <a:srgbClr val="000000"/>
                    </a:solidFill>
                    <a:latin typeface="Times New Roman" pitchFamily="18" charset="0"/>
                    <a:cs typeface="Times New Roman" pitchFamily="18" charset="0"/>
                  </a:rPr>
                  <a:t>G = {G}[G] {±G}</a:t>
                </a:r>
              </a:p>
            </p:txBody>
          </p:sp>
          <p:sp>
            <p:nvSpPr>
              <p:cNvPr id="11" name="ZoneTexte 10">
                <a:extLst>
                  <a:ext uri="{FF2B5EF4-FFF2-40B4-BE49-F238E27FC236}">
                    <a16:creationId xmlns:a16="http://schemas.microsoft.com/office/drawing/2014/main" id="{EBE25FE4-AE37-8CE5-51D3-6536F8743954}"/>
                  </a:ext>
                </a:extLst>
              </p:cNvPr>
              <p:cNvSpPr txBox="1"/>
              <p:nvPr/>
            </p:nvSpPr>
            <p:spPr>
              <a:xfrm>
                <a:off x="5030802" y="3195860"/>
                <a:ext cx="1206366" cy="430887"/>
              </a:xfrm>
              <a:prstGeom prst="rect">
                <a:avLst/>
              </a:prstGeom>
              <a:noFill/>
            </p:spPr>
            <p:txBody>
              <a:bodyPr wrap="square" rtlCol="0">
                <a:spAutoFit/>
              </a:bodyPr>
              <a:lstStyle/>
              <a:p>
                <a:pPr algn="ctr"/>
                <a:r>
                  <a:rPr lang="fr-FR" sz="1100" noProof="0" dirty="0">
                    <a:latin typeface="Arial Narrow" panose="020B0606020202030204" pitchFamily="34" charset="0"/>
                  </a:rPr>
                  <a:t>Grandeur</a:t>
                </a:r>
              </a:p>
              <a:p>
                <a:pPr algn="ctr"/>
                <a:r>
                  <a:rPr lang="fr-FR" sz="1100" noProof="0" dirty="0">
                    <a:latin typeface="Arial Narrow" panose="020B0606020202030204" pitchFamily="34" charset="0"/>
                  </a:rPr>
                  <a:t>physique</a:t>
                </a:r>
              </a:p>
            </p:txBody>
          </p:sp>
          <p:sp>
            <p:nvSpPr>
              <p:cNvPr id="12" name="ZoneTexte 11">
                <a:extLst>
                  <a:ext uri="{FF2B5EF4-FFF2-40B4-BE49-F238E27FC236}">
                    <a16:creationId xmlns:a16="http://schemas.microsoft.com/office/drawing/2014/main" id="{8D599513-0E09-8CCB-34A3-AF6F3C12450C}"/>
                  </a:ext>
                </a:extLst>
              </p:cNvPr>
              <p:cNvSpPr txBox="1"/>
              <p:nvPr/>
            </p:nvSpPr>
            <p:spPr>
              <a:xfrm>
                <a:off x="6123772" y="3226663"/>
                <a:ext cx="1206366" cy="430887"/>
              </a:xfrm>
              <a:prstGeom prst="rect">
                <a:avLst/>
              </a:prstGeom>
              <a:noFill/>
            </p:spPr>
            <p:txBody>
              <a:bodyPr wrap="square" rtlCol="0">
                <a:spAutoFit/>
              </a:bodyPr>
              <a:lstStyle/>
              <a:p>
                <a:pPr algn="ctr"/>
                <a:r>
                  <a:rPr lang="fr-FR" sz="1100" noProof="0" dirty="0">
                    <a:latin typeface="Arial Narrow" panose="020B0606020202030204" pitchFamily="34" charset="0"/>
                  </a:rPr>
                  <a:t>Valeur</a:t>
                </a:r>
              </a:p>
              <a:p>
                <a:pPr algn="ctr"/>
                <a:r>
                  <a:rPr lang="fr-FR" sz="1100" noProof="0" dirty="0">
                    <a:latin typeface="Arial Narrow" panose="020B0606020202030204" pitchFamily="34" charset="0"/>
                  </a:rPr>
                  <a:t>numérique</a:t>
                </a:r>
              </a:p>
            </p:txBody>
          </p:sp>
          <p:sp>
            <p:nvSpPr>
              <p:cNvPr id="13" name="ZoneTexte 12">
                <a:extLst>
                  <a:ext uri="{FF2B5EF4-FFF2-40B4-BE49-F238E27FC236}">
                    <a16:creationId xmlns:a16="http://schemas.microsoft.com/office/drawing/2014/main" id="{7D71A4A9-FCFD-A2C8-1B5E-BB43E2CD7416}"/>
                  </a:ext>
                </a:extLst>
              </p:cNvPr>
              <p:cNvSpPr txBox="1"/>
              <p:nvPr/>
            </p:nvSpPr>
            <p:spPr>
              <a:xfrm>
                <a:off x="7002374" y="3306631"/>
                <a:ext cx="1206366" cy="261610"/>
              </a:xfrm>
              <a:prstGeom prst="rect">
                <a:avLst/>
              </a:prstGeom>
              <a:noFill/>
            </p:spPr>
            <p:txBody>
              <a:bodyPr wrap="square" rtlCol="0">
                <a:spAutoFit/>
              </a:bodyPr>
              <a:lstStyle/>
              <a:p>
                <a:pPr algn="ctr"/>
                <a:r>
                  <a:rPr lang="fr-FR" sz="1100" noProof="0" dirty="0">
                    <a:latin typeface="Arial Narrow" panose="020B0606020202030204" pitchFamily="34" charset="0"/>
                  </a:rPr>
                  <a:t>Unité</a:t>
                </a:r>
              </a:p>
            </p:txBody>
          </p:sp>
          <p:cxnSp>
            <p:nvCxnSpPr>
              <p:cNvPr id="14" name="Connecteur droit avec flèche 13">
                <a:extLst>
                  <a:ext uri="{FF2B5EF4-FFF2-40B4-BE49-F238E27FC236}">
                    <a16:creationId xmlns:a16="http://schemas.microsoft.com/office/drawing/2014/main" id="{841BAF6D-493E-FE8F-8A5E-41CA4AD62F49}"/>
                  </a:ext>
                </a:extLst>
              </p:cNvPr>
              <p:cNvCxnSpPr>
                <a:cxnSpLocks/>
              </p:cNvCxnSpPr>
              <p:nvPr/>
            </p:nvCxnSpPr>
            <p:spPr bwMode="auto">
              <a:xfrm flipH="1" flipV="1">
                <a:off x="6721274" y="2438739"/>
                <a:ext cx="2408" cy="757121"/>
              </a:xfrm>
              <a:prstGeom prst="straightConnector1">
                <a:avLst/>
              </a:prstGeom>
              <a:solidFill>
                <a:srgbClr val="F96666"/>
              </a:solidFill>
              <a:ln w="15875" cap="flat" cmpd="sng" algn="ctr">
                <a:solidFill>
                  <a:srgbClr val="000000"/>
                </a:solidFill>
                <a:prstDash val="solid"/>
                <a:round/>
                <a:headEnd type="none" w="med" len="med"/>
                <a:tailEnd type="arrow"/>
              </a:ln>
              <a:effectLst/>
            </p:spPr>
          </p:cxnSp>
          <p:cxnSp>
            <p:nvCxnSpPr>
              <p:cNvPr id="15" name="Connecteur droit avec flèche 14">
                <a:extLst>
                  <a:ext uri="{FF2B5EF4-FFF2-40B4-BE49-F238E27FC236}">
                    <a16:creationId xmlns:a16="http://schemas.microsoft.com/office/drawing/2014/main" id="{7D23E10B-565E-BC16-D153-D4D90B95EC98}"/>
                  </a:ext>
                </a:extLst>
              </p:cNvPr>
              <p:cNvCxnSpPr>
                <a:cxnSpLocks/>
                <a:stCxn id="11" idx="0"/>
              </p:cNvCxnSpPr>
              <p:nvPr/>
            </p:nvCxnSpPr>
            <p:spPr bwMode="auto">
              <a:xfrm flipV="1">
                <a:off x="5633985" y="2438739"/>
                <a:ext cx="484105" cy="757121"/>
              </a:xfrm>
              <a:prstGeom prst="straightConnector1">
                <a:avLst/>
              </a:prstGeom>
              <a:solidFill>
                <a:srgbClr val="F96666"/>
              </a:solidFill>
              <a:ln w="15875" cap="flat" cmpd="sng" algn="ctr">
                <a:solidFill>
                  <a:srgbClr val="000000"/>
                </a:solidFill>
                <a:prstDash val="solid"/>
                <a:round/>
                <a:headEnd type="none" w="med" len="med"/>
                <a:tailEnd type="arrow"/>
              </a:ln>
              <a:effectLst/>
            </p:spPr>
          </p:cxnSp>
          <p:cxnSp>
            <p:nvCxnSpPr>
              <p:cNvPr id="16" name="Connecteur droit avec flèche 15">
                <a:extLst>
                  <a:ext uri="{FF2B5EF4-FFF2-40B4-BE49-F238E27FC236}">
                    <a16:creationId xmlns:a16="http://schemas.microsoft.com/office/drawing/2014/main" id="{5D8FB11D-4DEE-A194-31B0-99022B558BD1}"/>
                  </a:ext>
                </a:extLst>
              </p:cNvPr>
              <p:cNvCxnSpPr>
                <a:cxnSpLocks/>
              </p:cNvCxnSpPr>
              <p:nvPr/>
            </p:nvCxnSpPr>
            <p:spPr bwMode="auto">
              <a:xfrm flipH="1" flipV="1">
                <a:off x="7090444" y="2417065"/>
                <a:ext cx="536333" cy="812172"/>
              </a:xfrm>
              <a:prstGeom prst="straightConnector1">
                <a:avLst/>
              </a:prstGeom>
              <a:solidFill>
                <a:srgbClr val="F96666"/>
              </a:solidFill>
              <a:ln w="15875" cap="flat" cmpd="sng" algn="ctr">
                <a:solidFill>
                  <a:srgbClr val="000000"/>
                </a:solidFill>
                <a:prstDash val="solid"/>
                <a:round/>
                <a:headEnd type="none" w="med" len="med"/>
                <a:tailEnd type="arrow"/>
              </a:ln>
              <a:effectLst/>
            </p:spPr>
          </p:cxnSp>
        </p:grpSp>
      </p:grpSp>
      <p:sp>
        <p:nvSpPr>
          <p:cNvPr id="17" name="ZoneTexte 16">
            <a:extLst>
              <a:ext uri="{FF2B5EF4-FFF2-40B4-BE49-F238E27FC236}">
                <a16:creationId xmlns:a16="http://schemas.microsoft.com/office/drawing/2014/main" id="{A6CDE8F7-F8F1-9DF1-078C-6A11B6244A69}"/>
              </a:ext>
            </a:extLst>
          </p:cNvPr>
          <p:cNvSpPr txBox="1"/>
          <p:nvPr/>
        </p:nvSpPr>
        <p:spPr>
          <a:xfrm>
            <a:off x="7172909" y="3635887"/>
            <a:ext cx="987349" cy="261610"/>
          </a:xfrm>
          <a:prstGeom prst="rect">
            <a:avLst/>
          </a:prstGeom>
          <a:noFill/>
        </p:spPr>
        <p:txBody>
          <a:bodyPr wrap="square" rtlCol="0">
            <a:spAutoFit/>
          </a:bodyPr>
          <a:lstStyle/>
          <a:p>
            <a:pPr algn="ctr"/>
            <a:r>
              <a:rPr lang="fr-FR" sz="1100" noProof="0" dirty="0">
                <a:latin typeface="Arial Narrow" panose="020B0606020202030204" pitchFamily="34" charset="0"/>
              </a:rPr>
              <a:t>Incertitude</a:t>
            </a:r>
          </a:p>
        </p:txBody>
      </p:sp>
      <p:cxnSp>
        <p:nvCxnSpPr>
          <p:cNvPr id="18" name="Connecteur droit avec flèche 17">
            <a:extLst>
              <a:ext uri="{FF2B5EF4-FFF2-40B4-BE49-F238E27FC236}">
                <a16:creationId xmlns:a16="http://schemas.microsoft.com/office/drawing/2014/main" id="{8C150533-6FB0-E2EC-B364-5FA2B2B66A21}"/>
              </a:ext>
            </a:extLst>
          </p:cNvPr>
          <p:cNvCxnSpPr>
            <a:cxnSpLocks/>
          </p:cNvCxnSpPr>
          <p:nvPr/>
        </p:nvCxnSpPr>
        <p:spPr bwMode="auto">
          <a:xfrm flipH="1" flipV="1">
            <a:off x="7129068" y="2741093"/>
            <a:ext cx="438961" cy="812172"/>
          </a:xfrm>
          <a:prstGeom prst="straightConnector1">
            <a:avLst/>
          </a:prstGeom>
          <a:solidFill>
            <a:srgbClr val="F96666"/>
          </a:solidFill>
          <a:ln w="15875" cap="flat" cmpd="sng" algn="ctr">
            <a:solidFill>
              <a:srgbClr val="000000"/>
            </a:solidFill>
            <a:prstDash val="solid"/>
            <a:round/>
            <a:headEnd type="none" w="med" len="med"/>
            <a:tailEnd type="arrow"/>
          </a:ln>
          <a:effectLst/>
        </p:spPr>
      </p:cxnSp>
      <p:sp>
        <p:nvSpPr>
          <p:cNvPr id="19" name="Ellipse 18">
            <a:extLst>
              <a:ext uri="{FF2B5EF4-FFF2-40B4-BE49-F238E27FC236}">
                <a16:creationId xmlns:a16="http://schemas.microsoft.com/office/drawing/2014/main" id="{B205C6AD-7C35-2B52-BF11-5B934F138419}"/>
              </a:ext>
            </a:extLst>
          </p:cNvPr>
          <p:cNvSpPr/>
          <p:nvPr/>
        </p:nvSpPr>
        <p:spPr>
          <a:xfrm>
            <a:off x="5867525" y="3581024"/>
            <a:ext cx="987349" cy="404076"/>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20" name="Espace réservé de la date 4">
            <a:extLst>
              <a:ext uri="{FF2B5EF4-FFF2-40B4-BE49-F238E27FC236}">
                <a16:creationId xmlns:a16="http://schemas.microsoft.com/office/drawing/2014/main" id="{0A1A3E52-4B9A-C763-F75D-EC7D403F5FEF}"/>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3048471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18396" y="3507854"/>
            <a:ext cx="8690108" cy="265937"/>
          </a:xfrm>
        </p:spPr>
        <p:txBody>
          <a:bodyPr/>
          <a:lstStyle/>
          <a:p>
            <a:r>
              <a:rPr lang="fr-FR" sz="1700" dirty="0"/>
              <a:t>Métrologie à l’échelle nano: application à </a:t>
            </a:r>
            <a:r>
              <a:rPr lang="fr-FR" sz="1700"/>
              <a:t>la mesure de rugosité</a:t>
            </a:r>
            <a:endParaRPr lang="fr-FR" sz="1700" cap="none" dirty="0"/>
          </a:p>
        </p:txBody>
      </p:sp>
      <p:sp>
        <p:nvSpPr>
          <p:cNvPr id="5" name="Espace réservé du texte 4"/>
          <p:cNvSpPr>
            <a:spLocks noGrp="1"/>
          </p:cNvSpPr>
          <p:nvPr>
            <p:ph type="body" sz="quarter" idx="12"/>
          </p:nvPr>
        </p:nvSpPr>
        <p:spPr>
          <a:xfrm>
            <a:off x="418396" y="3867894"/>
            <a:ext cx="6480720" cy="291057"/>
          </a:xfrm>
        </p:spPr>
        <p:txBody>
          <a:bodyPr>
            <a:noAutofit/>
          </a:bodyPr>
          <a:lstStyle/>
          <a:p>
            <a:r>
              <a:rPr lang="en-GB" sz="1400" i="1" cap="none" dirty="0"/>
              <a:t>Alexandra Delvallée</a:t>
            </a:r>
            <a:r>
              <a:rPr lang="en-GB" sz="1400" i="1" cap="none"/>
              <a:t>, Nicolas </a:t>
            </a:r>
            <a:r>
              <a:rPr lang="en-GB" sz="1400" i="1" cap="none" dirty="0"/>
              <a:t>Feltin</a:t>
            </a:r>
            <a:endParaRPr lang="fr-FR" sz="1400" i="1" cap="none" dirty="0"/>
          </a:p>
        </p:txBody>
      </p:sp>
    </p:spTree>
    <p:extLst>
      <p:ext uri="{BB962C8B-B14F-4D97-AF65-F5344CB8AC3E}">
        <p14:creationId xmlns:p14="http://schemas.microsoft.com/office/powerpoint/2010/main" val="588192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4CB9B-E303-06D9-120A-91050279B65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492116-EDF0-74FC-A3D0-7A560062FC52}"/>
              </a:ext>
            </a:extLst>
          </p:cNvPr>
          <p:cNvSpPr>
            <a:spLocks noGrp="1"/>
          </p:cNvSpPr>
          <p:nvPr>
            <p:ph type="sldNum" sz="quarter" idx="12"/>
          </p:nvPr>
        </p:nvSpPr>
        <p:spPr/>
        <p:txBody>
          <a:bodyPr/>
          <a:lstStyle/>
          <a:p>
            <a:fld id="{6CD2ADAA-5F34-4877-8AC9-30E1FF774256}" type="slidenum">
              <a:rPr lang="fr-FR" smtClean="0"/>
              <a:pPr/>
              <a:t>36</a:t>
            </a:fld>
            <a:endParaRPr lang="fr-FR" dirty="0"/>
          </a:p>
        </p:txBody>
      </p:sp>
      <p:sp>
        <p:nvSpPr>
          <p:cNvPr id="6" name="Content Placeholder 5">
            <a:extLst>
              <a:ext uri="{FF2B5EF4-FFF2-40B4-BE49-F238E27FC236}">
                <a16:creationId xmlns:a16="http://schemas.microsoft.com/office/drawing/2014/main" id="{6B22B4B9-1E61-405B-3BFA-7D979662080D}"/>
              </a:ext>
            </a:extLst>
          </p:cNvPr>
          <p:cNvSpPr>
            <a:spLocks noGrp="1"/>
          </p:cNvSpPr>
          <p:nvPr>
            <p:ph sz="quarter" idx="25"/>
          </p:nvPr>
        </p:nvSpPr>
        <p:spPr/>
        <p:txBody>
          <a:bodyPr/>
          <a:lstStyle/>
          <a:p>
            <a:r>
              <a:rPr lang="fr-FR" dirty="0"/>
              <a:t>Comment exploiter les données de topographie?</a:t>
            </a:r>
          </a:p>
        </p:txBody>
      </p:sp>
      <p:sp>
        <p:nvSpPr>
          <p:cNvPr id="2" name="Espace réservé de la date 4">
            <a:extLst>
              <a:ext uri="{FF2B5EF4-FFF2-40B4-BE49-F238E27FC236}">
                <a16:creationId xmlns:a16="http://schemas.microsoft.com/office/drawing/2014/main" id="{DC2E30CA-93D0-3B14-F4F9-2B4280E891F0}"/>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289178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smtClean="0"/>
              <a:pPr/>
              <a:t>37</a:t>
            </a:fld>
            <a:endParaRPr lang="fr-FR"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dirty="0"/>
              <a:t>L’AFM et le MEB</a:t>
            </a:r>
            <a:r>
              <a:rPr lang="fr-FR" cap="none"/>
              <a:t>, des outils </a:t>
            </a:r>
            <a:r>
              <a:rPr lang="fr-FR" cap="none" dirty="0"/>
              <a:t>de choix pour la </a:t>
            </a:r>
            <a:r>
              <a:rPr lang="fr-FR" cap="none" dirty="0" err="1"/>
              <a:t>nanométrologie</a:t>
            </a:r>
            <a:endParaRPr lang="fr-FR" cap="none" dirty="0"/>
          </a:p>
        </p:txBody>
      </p:sp>
      <p:sp>
        <p:nvSpPr>
          <p:cNvPr id="7" name="Rectangle 6"/>
          <p:cNvSpPr/>
          <p:nvPr/>
        </p:nvSpPr>
        <p:spPr>
          <a:xfrm flipV="1">
            <a:off x="0" y="801046"/>
            <a:ext cx="9144000" cy="1544400"/>
          </a:xfrm>
          <a:prstGeom prst="rect">
            <a:avLst/>
          </a:prstGeom>
          <a:gradFill>
            <a:gsLst>
              <a:gs pos="0">
                <a:schemeClr val="tx2">
                  <a:lumMod val="20000"/>
                  <a:lumOff val="80000"/>
                </a:schemeClr>
              </a:gs>
              <a:gs pos="100000">
                <a:schemeClr val="tx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8" name="Rectangle 7"/>
          <p:cNvSpPr/>
          <p:nvPr/>
        </p:nvSpPr>
        <p:spPr>
          <a:xfrm>
            <a:off x="1404671" y="1133285"/>
            <a:ext cx="7739329" cy="1080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9" name="Picture 2" descr="\\Tfile5\nanometrologie\AFM Veeco\Photos\2009-02-18 - photos des AFM\IMGP0982 copi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5830" r="10371"/>
          <a:stretch/>
        </p:blipFill>
        <p:spPr bwMode="auto">
          <a:xfrm>
            <a:off x="82567" y="1073885"/>
            <a:ext cx="1321593" cy="1198800"/>
          </a:xfrm>
          <a:prstGeom prst="rect">
            <a:avLst/>
          </a:prstGeom>
          <a:noFill/>
          <a:ln w="50800">
            <a:solidFill>
              <a:schemeClr val="tx1"/>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1478956" y="843558"/>
            <a:ext cx="1436860" cy="276999"/>
          </a:xfrm>
          <a:prstGeom prst="rect">
            <a:avLst/>
          </a:prstGeom>
        </p:spPr>
        <p:txBody>
          <a:bodyPr wrap="square">
            <a:spAutoFit/>
          </a:bodyPr>
          <a:lstStyle/>
          <a:p>
            <a:pPr algn="ctr"/>
            <a:r>
              <a:rPr lang="fr-FR" sz="1200" i="1">
                <a:latin typeface="Arial Narrow" panose="020B0606020202030204" pitchFamily="34" charset="0"/>
              </a:rPr>
              <a:t>épaisseur </a:t>
            </a:r>
            <a:r>
              <a:rPr lang="fr-FR" sz="1200" i="1" dirty="0">
                <a:latin typeface="Arial Narrow" panose="020B0606020202030204" pitchFamily="34" charset="0"/>
              </a:rPr>
              <a:t>de couche</a:t>
            </a:r>
            <a:endParaRPr lang="fr-FR" sz="1200" i="1" dirty="0"/>
          </a:p>
        </p:txBody>
      </p:sp>
      <p:sp>
        <p:nvSpPr>
          <p:cNvPr id="11" name="Rectangle 10"/>
          <p:cNvSpPr/>
          <p:nvPr/>
        </p:nvSpPr>
        <p:spPr>
          <a:xfrm>
            <a:off x="2933367" y="843558"/>
            <a:ext cx="1741218" cy="276999"/>
          </a:xfrm>
          <a:prstGeom prst="rect">
            <a:avLst/>
          </a:prstGeom>
        </p:spPr>
        <p:txBody>
          <a:bodyPr wrap="square">
            <a:spAutoFit/>
          </a:bodyPr>
          <a:lstStyle/>
          <a:p>
            <a:pPr algn="ctr"/>
            <a:r>
              <a:rPr lang="fr-FR" sz="1200" i="1">
                <a:latin typeface="Arial Narrow" panose="020B0606020202030204" pitchFamily="34" charset="0"/>
              </a:rPr>
              <a:t>dimension d’un composant</a:t>
            </a:r>
            <a:endParaRPr lang="fr-FR" sz="1200" i="1" dirty="0"/>
          </a:p>
        </p:txBody>
      </p:sp>
      <p:pic>
        <p:nvPicPr>
          <p:cNvPr id="12" name="Picture 24" descr="F:\Nanoref\k0792-14-b.jpg"/>
          <p:cNvPicPr>
            <a:picLocks noChangeAspect="1" noChangeArrowheads="1"/>
          </p:cNvPicPr>
          <p:nvPr/>
        </p:nvPicPr>
        <p:blipFill>
          <a:blip r:embed="rId5" cstate="print">
            <a:lum contrast="20000"/>
          </a:blip>
          <a:srcRect l="11330" t="7660" r="8888"/>
          <a:stretch>
            <a:fillRect/>
          </a:stretch>
        </p:blipFill>
        <p:spPr bwMode="auto">
          <a:xfrm>
            <a:off x="4750539" y="1133285"/>
            <a:ext cx="1391623" cy="1080000"/>
          </a:xfrm>
          <a:prstGeom prst="rect">
            <a:avLst/>
          </a:prstGeom>
          <a:solidFill>
            <a:schemeClr val="bg1"/>
          </a:solidFill>
          <a:ln w="12700">
            <a:noFill/>
            <a:miter lim="800000"/>
            <a:headEnd/>
            <a:tailEnd/>
          </a:ln>
        </p:spPr>
      </p:pic>
      <p:pic>
        <p:nvPicPr>
          <p:cNvPr id="13" name="Picture 32" descr="11051714 Image 2"/>
          <p:cNvPicPr>
            <a:picLocks noChangeAspect="1" noChangeArrowheads="1"/>
          </p:cNvPicPr>
          <p:nvPr/>
        </p:nvPicPr>
        <p:blipFill>
          <a:blip r:embed="rId6" cstate="print"/>
          <a:srcRect l="1836" t="15843" r="2565" b="10535"/>
          <a:stretch>
            <a:fillRect/>
          </a:stretch>
        </p:blipFill>
        <p:spPr bwMode="auto">
          <a:xfrm>
            <a:off x="6268521" y="1133285"/>
            <a:ext cx="1404286" cy="1080000"/>
          </a:xfrm>
          <a:prstGeom prst="rect">
            <a:avLst/>
          </a:prstGeom>
          <a:noFill/>
          <a:ln w="9525">
            <a:noFill/>
            <a:miter lim="800000"/>
            <a:headEnd/>
            <a:tailEnd/>
          </a:ln>
        </p:spPr>
      </p:pic>
      <p:pic>
        <p:nvPicPr>
          <p:cNvPr id="14" name="Picture 3" descr="H:\Présentation AFM métrologique\figure\images\03311414 Image 1.jpg"/>
          <p:cNvPicPr>
            <a:picLocks noChangeAspect="1" noChangeArrowheads="1"/>
          </p:cNvPicPr>
          <p:nvPr/>
        </p:nvPicPr>
        <p:blipFill rotWithShape="1">
          <a:blip r:embed="rId7" cstate="print">
            <a:clrChange>
              <a:clrFrom>
                <a:srgbClr val="000000"/>
              </a:clrFrom>
              <a:clrTo>
                <a:srgbClr val="000000">
                  <a:alpha val="0"/>
                </a:srgbClr>
              </a:clrTo>
            </a:clrChange>
          </a:blip>
          <a:srcRect l="23093" t="23642" r="37593" b="28436"/>
          <a:stretch/>
        </p:blipFill>
        <p:spPr bwMode="auto">
          <a:xfrm>
            <a:off x="7848364" y="1221277"/>
            <a:ext cx="1109701" cy="904016"/>
          </a:xfrm>
          <a:prstGeom prst="rect">
            <a:avLst/>
          </a:prstGeom>
          <a:noFill/>
          <a:ln w="9525">
            <a:noFill/>
            <a:miter lim="800000"/>
            <a:headEnd/>
            <a:tailEnd/>
          </a:ln>
        </p:spPr>
      </p:pic>
      <p:sp>
        <p:nvSpPr>
          <p:cNvPr id="15" name="Rectangle 14"/>
          <p:cNvSpPr/>
          <p:nvPr/>
        </p:nvSpPr>
        <p:spPr>
          <a:xfrm>
            <a:off x="7596336" y="843558"/>
            <a:ext cx="1613758" cy="276999"/>
          </a:xfrm>
          <a:prstGeom prst="rect">
            <a:avLst/>
          </a:prstGeom>
        </p:spPr>
        <p:txBody>
          <a:bodyPr wrap="square">
            <a:spAutoFit/>
          </a:bodyPr>
          <a:lstStyle/>
          <a:p>
            <a:pPr algn="ctr"/>
            <a:r>
              <a:rPr lang="fr-FR" sz="1200" i="1" dirty="0">
                <a:latin typeface="Arial Narrow" panose="020B0606020202030204" pitchFamily="34" charset="0"/>
              </a:rPr>
              <a:t>taille </a:t>
            </a:r>
            <a:r>
              <a:rPr lang="fr-FR" sz="1200" i="1">
                <a:latin typeface="Arial Narrow" panose="020B0606020202030204" pitchFamily="34" charset="0"/>
              </a:rPr>
              <a:t>de nanoparticules</a:t>
            </a:r>
            <a:endParaRPr lang="fr-FR" sz="1200" i="1" dirty="0"/>
          </a:p>
        </p:txBody>
      </p:sp>
      <p:pic>
        <p:nvPicPr>
          <p:cNvPr id="16" name="Picture 1" descr="H:\Présentation AFM métrologique\figure\images\Image 1.jpg"/>
          <p:cNvPicPr>
            <a:picLocks noChangeAspect="1" noChangeArrowheads="1"/>
          </p:cNvPicPr>
          <p:nvPr/>
        </p:nvPicPr>
        <p:blipFill>
          <a:blip r:embed="rId8" cstate="print"/>
          <a:srcRect l="15077" t="11439" r="14804" b="11630"/>
          <a:stretch>
            <a:fillRect/>
          </a:stretch>
        </p:blipFill>
        <p:spPr bwMode="auto">
          <a:xfrm>
            <a:off x="1461407" y="1133285"/>
            <a:ext cx="1471959" cy="1080000"/>
          </a:xfrm>
          <a:prstGeom prst="rect">
            <a:avLst/>
          </a:prstGeom>
          <a:noFill/>
        </p:spPr>
      </p:pic>
      <p:sp>
        <p:nvSpPr>
          <p:cNvPr id="17" name="Rectangle 16"/>
          <p:cNvSpPr/>
          <p:nvPr/>
        </p:nvSpPr>
        <p:spPr>
          <a:xfrm>
            <a:off x="4750539" y="843558"/>
            <a:ext cx="1391623" cy="276999"/>
          </a:xfrm>
          <a:prstGeom prst="rect">
            <a:avLst/>
          </a:prstGeom>
        </p:spPr>
        <p:txBody>
          <a:bodyPr wrap="square">
            <a:spAutoFit/>
          </a:bodyPr>
          <a:lstStyle/>
          <a:p>
            <a:pPr algn="ctr"/>
            <a:r>
              <a:rPr lang="fr-FR" sz="1200" i="1">
                <a:latin typeface="Arial Narrow" panose="020B0606020202030204" pitchFamily="34" charset="0"/>
              </a:rPr>
              <a:t>rugosité</a:t>
            </a:r>
            <a:endParaRPr lang="fr-FR" sz="1200" i="1" dirty="0"/>
          </a:p>
        </p:txBody>
      </p:sp>
      <p:sp>
        <p:nvSpPr>
          <p:cNvPr id="18" name="Rectangle 17"/>
          <p:cNvSpPr/>
          <p:nvPr/>
        </p:nvSpPr>
        <p:spPr>
          <a:xfrm>
            <a:off x="6268521" y="843558"/>
            <a:ext cx="1404286" cy="276999"/>
          </a:xfrm>
          <a:prstGeom prst="rect">
            <a:avLst/>
          </a:prstGeom>
        </p:spPr>
        <p:txBody>
          <a:bodyPr wrap="square">
            <a:spAutoFit/>
          </a:bodyPr>
          <a:lstStyle/>
          <a:p>
            <a:pPr algn="ctr"/>
            <a:r>
              <a:rPr lang="fr-FR" sz="1200" i="1" dirty="0">
                <a:latin typeface="Arial Narrow" panose="020B0606020202030204" pitchFamily="34" charset="0"/>
              </a:rPr>
              <a:t>profondeur</a:t>
            </a:r>
            <a:endParaRPr lang="fr-FR" sz="1200" i="1" dirty="0"/>
          </a:p>
        </p:txBody>
      </p:sp>
      <p:sp>
        <p:nvSpPr>
          <p:cNvPr id="19" name="Rectangle 18"/>
          <p:cNvSpPr/>
          <p:nvPr/>
        </p:nvSpPr>
        <p:spPr>
          <a:xfrm>
            <a:off x="90266" y="771550"/>
            <a:ext cx="1321593" cy="276999"/>
          </a:xfrm>
          <a:prstGeom prst="rect">
            <a:avLst/>
          </a:prstGeom>
        </p:spPr>
        <p:txBody>
          <a:bodyPr wrap="square">
            <a:spAutoFit/>
          </a:bodyPr>
          <a:lstStyle/>
          <a:p>
            <a:pPr algn="ctr"/>
            <a:r>
              <a:rPr lang="fr-FR" sz="1200" b="1" i="1" dirty="0">
                <a:latin typeface="Arial Narrow" panose="020B0606020202030204" pitchFamily="34" charset="0"/>
              </a:rPr>
              <a:t>AFM</a:t>
            </a:r>
            <a:endParaRPr lang="fr-FR" sz="1200" b="1" i="1" dirty="0"/>
          </a:p>
        </p:txBody>
      </p:sp>
      <p:pic>
        <p:nvPicPr>
          <p:cNvPr id="20" name="Picture 17"/>
          <p:cNvPicPr>
            <a:picLocks noChangeAspect="1" noChangeArrowheads="1"/>
          </p:cNvPicPr>
          <p:nvPr/>
        </p:nvPicPr>
        <p:blipFill>
          <a:blip r:embed="rId9" cstate="print">
            <a:clrChange>
              <a:clrFrom>
                <a:srgbClr val="FFFFFF"/>
              </a:clrFrom>
              <a:clrTo>
                <a:srgbClr val="FFFFFF">
                  <a:alpha val="0"/>
                </a:srgbClr>
              </a:clrTo>
            </a:clrChange>
          </a:blip>
          <a:srcRect r="6123"/>
          <a:stretch>
            <a:fillRect/>
          </a:stretch>
        </p:blipFill>
        <p:spPr bwMode="auto">
          <a:xfrm>
            <a:off x="2915816" y="1133285"/>
            <a:ext cx="1679214" cy="1080000"/>
          </a:xfrm>
          <a:prstGeom prst="rect">
            <a:avLst/>
          </a:prstGeom>
          <a:noFill/>
          <a:ln w="9525">
            <a:noFill/>
            <a:miter lim="800000"/>
            <a:headEnd/>
            <a:tailEnd/>
          </a:ln>
        </p:spPr>
      </p:pic>
      <p:grpSp>
        <p:nvGrpSpPr>
          <p:cNvPr id="21" name="Groupe 20"/>
          <p:cNvGrpSpPr/>
          <p:nvPr/>
        </p:nvGrpSpPr>
        <p:grpSpPr>
          <a:xfrm>
            <a:off x="0" y="2416701"/>
            <a:ext cx="9210094" cy="1561540"/>
            <a:chOff x="0" y="3000623"/>
            <a:chExt cx="9210094" cy="1561540"/>
          </a:xfrm>
        </p:grpSpPr>
        <p:sp>
          <p:nvSpPr>
            <p:cNvPr id="22" name="Rectangle 21"/>
            <p:cNvSpPr/>
            <p:nvPr/>
          </p:nvSpPr>
          <p:spPr>
            <a:xfrm flipV="1">
              <a:off x="0" y="3019368"/>
              <a:ext cx="9144000" cy="1542795"/>
            </a:xfrm>
            <a:prstGeom prst="rect">
              <a:avLst/>
            </a:prstGeom>
            <a:gradFill>
              <a:gsLst>
                <a:gs pos="0">
                  <a:schemeClr val="tx2">
                    <a:lumMod val="20000"/>
                    <a:lumOff val="80000"/>
                  </a:schemeClr>
                </a:gs>
                <a:gs pos="100000">
                  <a:schemeClr val="tx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23" name="Rectangle 22"/>
            <p:cNvSpPr/>
            <p:nvPr/>
          </p:nvSpPr>
          <p:spPr>
            <a:xfrm>
              <a:off x="4566085" y="3022848"/>
              <a:ext cx="1760532" cy="276999"/>
            </a:xfrm>
            <a:prstGeom prst="rect">
              <a:avLst/>
            </a:prstGeom>
          </p:spPr>
          <p:txBody>
            <a:bodyPr wrap="square">
              <a:spAutoFit/>
            </a:bodyPr>
            <a:lstStyle/>
            <a:p>
              <a:pPr algn="ctr"/>
              <a:r>
                <a:rPr lang="fr-FR" sz="1200" i="1">
                  <a:latin typeface="Arial Narrow" panose="020B0606020202030204" pitchFamily="34" charset="0"/>
                </a:rPr>
                <a:t>distance entre motifs</a:t>
              </a:r>
              <a:endParaRPr lang="fr-FR" sz="1200" i="1" dirty="0"/>
            </a:p>
          </p:txBody>
        </p:sp>
        <p:sp>
          <p:nvSpPr>
            <p:cNvPr id="24" name="Rectangle 23"/>
            <p:cNvSpPr/>
            <p:nvPr/>
          </p:nvSpPr>
          <p:spPr>
            <a:xfrm>
              <a:off x="7596336" y="3022848"/>
              <a:ext cx="1613758" cy="276999"/>
            </a:xfrm>
            <a:prstGeom prst="rect">
              <a:avLst/>
            </a:prstGeom>
          </p:spPr>
          <p:txBody>
            <a:bodyPr wrap="square">
              <a:spAutoFit/>
            </a:bodyPr>
            <a:lstStyle/>
            <a:p>
              <a:pPr algn="ctr"/>
              <a:r>
                <a:rPr lang="fr-FR" sz="1200" i="1" dirty="0">
                  <a:latin typeface="Arial Narrow" panose="020B0606020202030204" pitchFamily="34" charset="0"/>
                </a:rPr>
                <a:t>taille </a:t>
              </a:r>
              <a:r>
                <a:rPr lang="fr-FR" sz="1200" i="1">
                  <a:latin typeface="Arial Narrow" panose="020B0606020202030204" pitchFamily="34" charset="0"/>
                </a:rPr>
                <a:t>de nanoparticules</a:t>
              </a:r>
              <a:endParaRPr lang="fr-FR" sz="1200" i="1" dirty="0"/>
            </a:p>
          </p:txBody>
        </p:sp>
        <p:sp>
          <p:nvSpPr>
            <p:cNvPr id="25" name="Rectangle 24"/>
            <p:cNvSpPr/>
            <p:nvPr/>
          </p:nvSpPr>
          <p:spPr>
            <a:xfrm>
              <a:off x="3041866" y="3022848"/>
              <a:ext cx="1427114" cy="276999"/>
            </a:xfrm>
            <a:prstGeom prst="rect">
              <a:avLst/>
            </a:prstGeom>
          </p:spPr>
          <p:txBody>
            <a:bodyPr wrap="square">
              <a:spAutoFit/>
            </a:bodyPr>
            <a:lstStyle/>
            <a:p>
              <a:pPr algn="ctr"/>
              <a:r>
                <a:rPr lang="fr-FR" sz="1200" i="1" dirty="0">
                  <a:latin typeface="Arial Narrow" panose="020B0606020202030204" pitchFamily="34" charset="0"/>
                </a:rPr>
                <a:t>angle</a:t>
              </a:r>
              <a:endParaRPr lang="fr-FR" sz="1200" i="1" dirty="0"/>
            </a:p>
          </p:txBody>
        </p:sp>
        <p:sp>
          <p:nvSpPr>
            <p:cNvPr id="26" name="Rectangle 25"/>
            <p:cNvSpPr/>
            <p:nvPr/>
          </p:nvSpPr>
          <p:spPr>
            <a:xfrm>
              <a:off x="1478956" y="3022848"/>
              <a:ext cx="1436860" cy="276999"/>
            </a:xfrm>
            <a:prstGeom prst="rect">
              <a:avLst/>
            </a:prstGeom>
          </p:spPr>
          <p:txBody>
            <a:bodyPr wrap="square">
              <a:spAutoFit/>
            </a:bodyPr>
            <a:lstStyle/>
            <a:p>
              <a:pPr algn="ctr"/>
              <a:r>
                <a:rPr lang="fr-FR" sz="1200" i="1">
                  <a:latin typeface="Arial Narrow" panose="020B0606020202030204" pitchFamily="34" charset="0"/>
                </a:rPr>
                <a:t>épaisseur </a:t>
              </a:r>
              <a:r>
                <a:rPr lang="fr-FR" sz="1200" i="1" dirty="0">
                  <a:latin typeface="Arial Narrow" panose="020B0606020202030204" pitchFamily="34" charset="0"/>
                </a:rPr>
                <a:t>de couche</a:t>
              </a:r>
              <a:endParaRPr lang="fr-FR" sz="1200" i="1" dirty="0"/>
            </a:p>
          </p:txBody>
        </p:sp>
        <p:sp>
          <p:nvSpPr>
            <p:cNvPr id="27" name="Rectangle 26"/>
            <p:cNvSpPr/>
            <p:nvPr/>
          </p:nvSpPr>
          <p:spPr>
            <a:xfrm>
              <a:off x="112904" y="3000623"/>
              <a:ext cx="1321593" cy="276999"/>
            </a:xfrm>
            <a:prstGeom prst="rect">
              <a:avLst/>
            </a:prstGeom>
          </p:spPr>
          <p:txBody>
            <a:bodyPr wrap="square">
              <a:spAutoFit/>
            </a:bodyPr>
            <a:lstStyle/>
            <a:p>
              <a:pPr algn="ctr"/>
              <a:r>
                <a:rPr lang="fr-FR" sz="1200" b="1" i="1" dirty="0">
                  <a:latin typeface="Arial Narrow" panose="020B0606020202030204" pitchFamily="34" charset="0"/>
                </a:rPr>
                <a:t>MEB</a:t>
              </a:r>
              <a:endParaRPr lang="fr-FR" sz="1200" b="1" i="1" dirty="0"/>
            </a:p>
          </p:txBody>
        </p:sp>
        <p:grpSp>
          <p:nvGrpSpPr>
            <p:cNvPr id="28" name="Groupe 27"/>
            <p:cNvGrpSpPr/>
            <p:nvPr/>
          </p:nvGrpSpPr>
          <p:grpSpPr>
            <a:xfrm>
              <a:off x="82567" y="3291830"/>
              <a:ext cx="9061433" cy="1197940"/>
              <a:chOff x="82567" y="3219822"/>
              <a:chExt cx="9061433" cy="1197940"/>
            </a:xfrm>
          </p:grpSpPr>
          <p:sp>
            <p:nvSpPr>
              <p:cNvPr id="30" name="Rectangle 29"/>
              <p:cNvSpPr/>
              <p:nvPr/>
            </p:nvSpPr>
            <p:spPr>
              <a:xfrm>
                <a:off x="1404671" y="3278792"/>
                <a:ext cx="7739329" cy="1080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pic>
            <p:nvPicPr>
              <p:cNvPr id="31"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65000"/>
                        </a14:imgEffect>
                        <a14:imgEffect>
                          <a14:colorTemperature colorTemp="5125"/>
                        </a14:imgEffect>
                        <a14:imgEffect>
                          <a14:brightnessContrast bright="-1000" contrast="-18000"/>
                        </a14:imgEffect>
                      </a14:imgLayer>
                    </a14:imgProps>
                  </a:ext>
                  <a:ext uri="{28A0092B-C50C-407E-A947-70E740481C1C}">
                    <a14:useLocalDpi xmlns:a14="http://schemas.microsoft.com/office/drawing/2010/main" val="0"/>
                  </a:ext>
                </a:extLst>
              </a:blip>
              <a:srcRect l="3109" r="1"/>
              <a:stretch/>
            </p:blipFill>
            <p:spPr bwMode="auto">
              <a:xfrm>
                <a:off x="82567" y="3219822"/>
                <a:ext cx="1321593" cy="1197940"/>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9"/>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l="23438" t="13815" r="30625" b="16875"/>
              <a:stretch/>
            </p:blipFill>
            <p:spPr bwMode="auto">
              <a:xfrm rot="5400000" flipV="1">
                <a:off x="1657386" y="3207730"/>
                <a:ext cx="1080000" cy="1222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descr="\\Uc1042888\322\Seb\2017-09-14 - Croix Ulysse\image 01.tif"/>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rightnessContrast contrast="82000"/>
                        </a14:imgEffect>
                      </a14:imgLayer>
                    </a14:imgProps>
                  </a:ext>
                  <a:ext uri="{28A0092B-C50C-407E-A947-70E740481C1C}">
                    <a14:useLocalDpi xmlns:a14="http://schemas.microsoft.com/office/drawing/2010/main" val="0"/>
                  </a:ext>
                </a:extLst>
              </a:blip>
              <a:srcRect l="27724" t="18704" r="25172" b="25889"/>
              <a:stretch/>
            </p:blipFill>
            <p:spPr bwMode="auto">
              <a:xfrm>
                <a:off x="4834244" y="3278792"/>
                <a:ext cx="122421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tfile5\NANOMETROLOGIE\Best of Images\Best of MEB\Particules\siO2\SiO2-26-2012-07-04-Z10000006 copie.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547" t="1542" r="7714" b="984"/>
              <a:stretch/>
            </p:blipFill>
            <p:spPr bwMode="auto">
              <a:xfrm>
                <a:off x="7740352" y="3278792"/>
                <a:ext cx="132572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Uc1042888\322\Vincent\Flagship\2017-05-19 - Vérification pointe neuve et HS\pointeneuve01.tif"/>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rcRect l="12880" r="10986" b="23180"/>
              <a:stretch/>
            </p:blipFill>
            <p:spPr bwMode="auto">
              <a:xfrm>
                <a:off x="3041866" y="3278792"/>
                <a:ext cx="1427114"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T:\Best of images AFM-SEM\3D\FD30404-retouché.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3520" t="9880" r="18272" b="14934"/>
              <a:stretch/>
            </p:blipFill>
            <p:spPr bwMode="auto">
              <a:xfrm>
                <a:off x="6413244" y="3278792"/>
                <a:ext cx="1114841" cy="1080000"/>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p:cNvSpPr/>
            <p:nvPr/>
          </p:nvSpPr>
          <p:spPr>
            <a:xfrm>
              <a:off x="6413244" y="3022848"/>
              <a:ext cx="1114842" cy="276999"/>
            </a:xfrm>
            <a:prstGeom prst="rect">
              <a:avLst/>
            </a:prstGeom>
          </p:spPr>
          <p:txBody>
            <a:bodyPr wrap="square">
              <a:spAutoFit/>
            </a:bodyPr>
            <a:lstStyle/>
            <a:p>
              <a:pPr algn="ctr"/>
              <a:r>
                <a:rPr lang="fr-FR" sz="1200" i="1" dirty="0">
                  <a:latin typeface="Arial Narrow" panose="020B0606020202030204" pitchFamily="34" charset="0"/>
                </a:rPr>
                <a:t>hauteur</a:t>
              </a:r>
              <a:endParaRPr lang="fr-FR" sz="1200" i="1" dirty="0"/>
            </a:p>
          </p:txBody>
        </p:sp>
      </p:grpSp>
      <p:sp>
        <p:nvSpPr>
          <p:cNvPr id="2" name="Rectangle 1"/>
          <p:cNvSpPr/>
          <p:nvPr/>
        </p:nvSpPr>
        <p:spPr>
          <a:xfrm>
            <a:off x="4721389" y="1150053"/>
            <a:ext cx="1420773" cy="1063232"/>
          </a:xfrm>
          <a:prstGeom prst="rect">
            <a:avLst/>
          </a:prstGeom>
          <a:noFill/>
          <a:ln w="28575">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C95F323D-FF3A-A086-C5E3-72278B676ABE}"/>
              </a:ext>
            </a:extLst>
          </p:cNvPr>
          <p:cNvSpPr/>
          <p:nvPr/>
        </p:nvSpPr>
        <p:spPr>
          <a:xfrm>
            <a:off x="6207248" y="1156276"/>
            <a:ext cx="1420773" cy="1063232"/>
          </a:xfrm>
          <a:prstGeom prst="rect">
            <a:avLst/>
          </a:prstGeom>
          <a:noFill/>
          <a:ln w="28575">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A035F970-C4F2-21D0-90B9-9A2481894D17}"/>
              </a:ext>
            </a:extLst>
          </p:cNvPr>
          <p:cNvSpPr/>
          <p:nvPr/>
        </p:nvSpPr>
        <p:spPr>
          <a:xfrm>
            <a:off x="1449414" y="1121813"/>
            <a:ext cx="1420773" cy="1063232"/>
          </a:xfrm>
          <a:prstGeom prst="rect">
            <a:avLst/>
          </a:prstGeom>
          <a:noFill/>
          <a:ln w="28575">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Espace réservé de la date 4">
            <a:extLst>
              <a:ext uri="{FF2B5EF4-FFF2-40B4-BE49-F238E27FC236}">
                <a16:creationId xmlns:a16="http://schemas.microsoft.com/office/drawing/2014/main" id="{6F6302A4-5AC4-C364-8C5F-A14E54C9B2D7}"/>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1850881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624230-4684-29C0-1859-327DC9A5F88C}"/>
              </a:ext>
            </a:extLst>
          </p:cNvPr>
          <p:cNvSpPr>
            <a:spLocks noGrp="1"/>
          </p:cNvSpPr>
          <p:nvPr>
            <p:ph type="sldNum" sz="quarter" idx="12"/>
          </p:nvPr>
        </p:nvSpPr>
        <p:spPr/>
        <p:txBody>
          <a:bodyPr/>
          <a:lstStyle/>
          <a:p>
            <a:fld id="{6CD2ADAA-5F34-4877-8AC9-30E1FF774256}" type="slidenum">
              <a:rPr lang="fr-FR" smtClean="0"/>
              <a:pPr/>
              <a:t>38</a:t>
            </a:fld>
            <a:endParaRPr lang="fr-FR" dirty="0"/>
          </a:p>
        </p:txBody>
      </p:sp>
      <p:sp>
        <p:nvSpPr>
          <p:cNvPr id="7" name="Titre 1">
            <a:extLst>
              <a:ext uri="{FF2B5EF4-FFF2-40B4-BE49-F238E27FC236}">
                <a16:creationId xmlns:a16="http://schemas.microsoft.com/office/drawing/2014/main" id="{5D110371-20DE-868A-C151-1CDDC1BBB49C}"/>
              </a:ext>
            </a:extLst>
          </p:cNvPr>
          <p:cNvSpPr txBox="1">
            <a:spLocks/>
          </p:cNvSpPr>
          <p:nvPr/>
        </p:nvSpPr>
        <p:spPr>
          <a:xfrm>
            <a:off x="539552" y="231341"/>
            <a:ext cx="8136706" cy="828241"/>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dirty="0"/>
              <a:t>Exemple d’imagerie MEB : Le dépôt NEG</a:t>
            </a:r>
          </a:p>
          <a:p>
            <a:pPr marL="182563">
              <a:lnSpc>
                <a:spcPct val="150000"/>
              </a:lnSpc>
            </a:pPr>
            <a:r>
              <a:rPr lang="fr-FR" cap="none" dirty="0"/>
              <a:t>Structures de surface </a:t>
            </a:r>
          </a:p>
        </p:txBody>
      </p:sp>
      <p:pic>
        <p:nvPicPr>
          <p:cNvPr id="12" name="Picture 11" descr="A close-up of a white object&#10;&#10;AI-generated content may be incorrect.">
            <a:extLst>
              <a:ext uri="{FF2B5EF4-FFF2-40B4-BE49-F238E27FC236}">
                <a16:creationId xmlns:a16="http://schemas.microsoft.com/office/drawing/2014/main" id="{148699FE-8547-FB08-3780-028B5478B3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203598"/>
            <a:ext cx="4197085" cy="3147814"/>
          </a:xfrm>
          <a:prstGeom prst="rect">
            <a:avLst/>
          </a:prstGeom>
        </p:spPr>
      </p:pic>
      <p:pic>
        <p:nvPicPr>
          <p:cNvPr id="13" name="Image 2">
            <a:extLst>
              <a:ext uri="{FF2B5EF4-FFF2-40B4-BE49-F238E27FC236}">
                <a16:creationId xmlns:a16="http://schemas.microsoft.com/office/drawing/2014/main" id="{F0D41DA4-1BCA-6488-F038-55DCF0EAD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3761" y="1203598"/>
            <a:ext cx="4196711" cy="3147533"/>
          </a:xfrm>
          <a:prstGeom prst="rect">
            <a:avLst/>
          </a:prstGeom>
        </p:spPr>
      </p:pic>
      <p:sp>
        <p:nvSpPr>
          <p:cNvPr id="2" name="Espace réservé de la date 4">
            <a:extLst>
              <a:ext uri="{FF2B5EF4-FFF2-40B4-BE49-F238E27FC236}">
                <a16:creationId xmlns:a16="http://schemas.microsoft.com/office/drawing/2014/main" id="{5383B605-466D-41B5-653C-21904506CCFF}"/>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1925195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smtClean="0"/>
              <a:pPr/>
              <a:t>39</a:t>
            </a:fld>
            <a:endParaRPr lang="fr-FR" dirty="0"/>
          </a:p>
        </p:txBody>
      </p:sp>
      <p:sp>
        <p:nvSpPr>
          <p:cNvPr id="8"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dirty="0"/>
              <a:t>Pour </a:t>
            </a:r>
            <a:r>
              <a:rPr lang="fr-FR" cap="none"/>
              <a:t>l’étalonnage des SPM: ISO </a:t>
            </a:r>
            <a:r>
              <a:rPr lang="fr-FR" cap="none" dirty="0"/>
              <a:t>5436-1 </a:t>
            </a:r>
            <a:r>
              <a:rPr lang="fr-FR" cap="none"/>
              <a:t>et ISO </a:t>
            </a:r>
            <a:r>
              <a:rPr lang="fr-FR" cap="none" dirty="0"/>
              <a:t>11952</a:t>
            </a:r>
          </a:p>
        </p:txBody>
      </p:sp>
      <p:sp>
        <p:nvSpPr>
          <p:cNvPr id="9" name="Rectangle 8"/>
          <p:cNvSpPr/>
          <p:nvPr/>
        </p:nvSpPr>
        <p:spPr>
          <a:xfrm>
            <a:off x="4860032" y="466095"/>
            <a:ext cx="3726160" cy="1015663"/>
          </a:xfrm>
          <a:prstGeom prst="rect">
            <a:avLst/>
          </a:prstGeom>
          <a:ln w="38100">
            <a:solidFill>
              <a:schemeClr val="accent1"/>
            </a:solidFill>
          </a:ln>
        </p:spPr>
        <p:txBody>
          <a:bodyPr wrap="square">
            <a:spAutoFit/>
          </a:bodyPr>
          <a:lstStyle/>
          <a:p>
            <a:r>
              <a:rPr lang="fr-FR" sz="1200" b="1"/>
              <a:t>Surface </a:t>
            </a:r>
            <a:r>
              <a:rPr lang="fr-FR" sz="1200" b="1" err="1"/>
              <a:t>chemical</a:t>
            </a:r>
            <a:r>
              <a:rPr lang="fr-FR" sz="1200" b="1"/>
              <a:t> analysis – Scanning probe microscopy </a:t>
            </a:r>
            <a:r>
              <a:rPr lang="fr-FR" sz="1200" b="1" dirty="0"/>
              <a:t>– </a:t>
            </a:r>
            <a:r>
              <a:rPr lang="fr-FR" sz="1200" b="1" dirty="0" err="1"/>
              <a:t>Determination</a:t>
            </a:r>
            <a:r>
              <a:rPr lang="fr-FR" sz="1200" b="1" dirty="0"/>
              <a:t> of </a:t>
            </a:r>
            <a:r>
              <a:rPr lang="fr-FR" sz="1200" b="1" err="1"/>
              <a:t>geometric</a:t>
            </a:r>
            <a:r>
              <a:rPr lang="fr-FR" sz="1200" b="1"/>
              <a:t> quantities using SPM </a:t>
            </a:r>
            <a:r>
              <a:rPr lang="fr-FR" sz="1200" b="1" dirty="0"/>
              <a:t>: Calibration </a:t>
            </a:r>
            <a:r>
              <a:rPr lang="fr-FR" sz="1200" b="1"/>
              <a:t>of measuring system</a:t>
            </a:r>
            <a:endParaRPr lang="fr-FR" sz="1200" b="1" dirty="0"/>
          </a:p>
          <a:p>
            <a:r>
              <a:rPr lang="fr-FR" sz="1200"/>
              <a:t>ISO </a:t>
            </a:r>
            <a:r>
              <a:rPr lang="fr-FR" sz="1200" dirty="0"/>
              <a:t>11952:2019</a:t>
            </a:r>
          </a:p>
        </p:txBody>
      </p:sp>
      <p:cxnSp>
        <p:nvCxnSpPr>
          <p:cNvPr id="11" name="Connecteur droit 10"/>
          <p:cNvCxnSpPr/>
          <p:nvPr/>
        </p:nvCxnSpPr>
        <p:spPr>
          <a:xfrm>
            <a:off x="4499992" y="664699"/>
            <a:ext cx="0" cy="3672408"/>
          </a:xfrm>
          <a:prstGeom prst="line">
            <a:avLst/>
          </a:prstGeom>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323528" y="466095"/>
            <a:ext cx="3384376" cy="830997"/>
          </a:xfrm>
          <a:prstGeom prst="rect">
            <a:avLst/>
          </a:prstGeom>
          <a:ln w="38100">
            <a:solidFill>
              <a:schemeClr val="accent1"/>
            </a:solidFill>
          </a:ln>
        </p:spPr>
        <p:txBody>
          <a:bodyPr wrap="square">
            <a:spAutoFit/>
          </a:bodyPr>
          <a:lstStyle>
            <a:defPPr>
              <a:defRPr lang="fr-FR"/>
            </a:defPPr>
            <a:lvl1pPr>
              <a:defRPr sz="1200" b="1"/>
            </a:lvl1pPr>
          </a:lstStyle>
          <a:p>
            <a:r>
              <a:rPr lang="fr-FR"/>
              <a:t>Spécification géométrique des produits (GPS) </a:t>
            </a:r>
            <a:r>
              <a:rPr lang="fr-FR" dirty="0"/>
              <a:t>– Etat </a:t>
            </a:r>
            <a:r>
              <a:rPr lang="fr-FR"/>
              <a:t>de surface : mesure </a:t>
            </a:r>
            <a:r>
              <a:rPr lang="fr-FR" dirty="0"/>
              <a:t>du profil</a:t>
            </a:r>
            <a:r>
              <a:rPr lang="fr-FR"/>
              <a:t>; Etalons </a:t>
            </a:r>
            <a:r>
              <a:rPr lang="fr-FR" dirty="0"/>
              <a:t>– Partie 1</a:t>
            </a:r>
            <a:r>
              <a:rPr lang="fr-FR"/>
              <a:t>: Mesure matérialisées</a:t>
            </a:r>
            <a:endParaRPr lang="fr-FR" dirty="0"/>
          </a:p>
          <a:p>
            <a:r>
              <a:rPr lang="fr-FR" b="0" dirty="0"/>
              <a:t>NF </a:t>
            </a:r>
            <a:r>
              <a:rPr lang="fr-FR" b="0"/>
              <a:t>EN ISO </a:t>
            </a:r>
            <a:r>
              <a:rPr lang="fr-FR" b="0" dirty="0"/>
              <a:t>5436-1:2000</a:t>
            </a:r>
          </a:p>
        </p:txBody>
      </p:sp>
      <p:sp>
        <p:nvSpPr>
          <p:cNvPr id="14" name="ZoneTexte 13"/>
          <p:cNvSpPr txBox="1"/>
          <p:nvPr/>
        </p:nvSpPr>
        <p:spPr>
          <a:xfrm>
            <a:off x="169883" y="1454505"/>
            <a:ext cx="4234667" cy="954107"/>
          </a:xfrm>
          <a:prstGeom prst="rect">
            <a:avLst/>
          </a:prstGeom>
          <a:noFill/>
        </p:spPr>
        <p:txBody>
          <a:bodyPr wrap="square" rtlCol="0">
            <a:spAutoFit/>
          </a:bodyPr>
          <a:lstStyle/>
          <a:p>
            <a:pPr marL="285750" indent="-285750">
              <a:buFontTx/>
              <a:buChar char="-"/>
            </a:pPr>
            <a:r>
              <a:rPr lang="fr-FR" sz="1400" dirty="0"/>
              <a:t>Norme Française</a:t>
            </a:r>
          </a:p>
          <a:p>
            <a:pPr marL="285750" indent="-285750">
              <a:buFontTx/>
              <a:buChar char="-"/>
            </a:pPr>
            <a:r>
              <a:rPr lang="fr-FR" sz="1400" dirty="0"/>
              <a:t>Dédiée à la mesure de profil par « palpeurs »</a:t>
            </a:r>
          </a:p>
          <a:p>
            <a:pPr marL="285750" indent="-285750">
              <a:buFontTx/>
              <a:buChar char="-"/>
            </a:pPr>
            <a:r>
              <a:rPr lang="fr-FR" sz="1400" dirty="0"/>
              <a:t>Adaptable aux mesures AFM</a:t>
            </a:r>
          </a:p>
          <a:p>
            <a:pPr marL="285750" indent="-285750">
              <a:buFontTx/>
              <a:buChar char="-"/>
            </a:pPr>
            <a:endParaRPr lang="fr-FR" sz="1400" dirty="0"/>
          </a:p>
        </p:txBody>
      </p:sp>
      <p:sp>
        <p:nvSpPr>
          <p:cNvPr id="15" name="ZoneTexte 14"/>
          <p:cNvSpPr txBox="1"/>
          <p:nvPr/>
        </p:nvSpPr>
        <p:spPr>
          <a:xfrm>
            <a:off x="4801829" y="1635646"/>
            <a:ext cx="3658603" cy="738664"/>
          </a:xfrm>
          <a:prstGeom prst="rect">
            <a:avLst/>
          </a:prstGeom>
          <a:noFill/>
        </p:spPr>
        <p:txBody>
          <a:bodyPr wrap="square" rtlCol="0">
            <a:spAutoFit/>
          </a:bodyPr>
          <a:lstStyle/>
          <a:p>
            <a:pPr marL="285750" indent="-285750">
              <a:buFontTx/>
              <a:buChar char="-"/>
            </a:pPr>
            <a:r>
              <a:rPr lang="fr-FR" sz="1400"/>
              <a:t>En anglais, dernière version </a:t>
            </a:r>
            <a:r>
              <a:rPr lang="fr-FR" sz="1400" dirty="0"/>
              <a:t>en 2019</a:t>
            </a:r>
          </a:p>
          <a:p>
            <a:pPr marL="285750" indent="-285750">
              <a:buFontTx/>
              <a:buChar char="-"/>
            </a:pPr>
            <a:r>
              <a:rPr lang="fr-FR" sz="1400" dirty="0"/>
              <a:t>Dédiée à </a:t>
            </a:r>
            <a:r>
              <a:rPr lang="fr-FR" sz="1400"/>
              <a:t>la mesure </a:t>
            </a:r>
            <a:r>
              <a:rPr lang="fr-FR" sz="1400" dirty="0"/>
              <a:t>par AFM</a:t>
            </a:r>
          </a:p>
          <a:p>
            <a:endParaRPr lang="fr-FR" sz="1400" dirty="0"/>
          </a:p>
        </p:txBody>
      </p:sp>
      <p:pic>
        <p:nvPicPr>
          <p:cNvPr id="1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2189047"/>
            <a:ext cx="1728192" cy="2326920"/>
          </a:xfrm>
          <a:prstGeom prst="rect">
            <a:avLst/>
          </a:prstGeom>
          <a:noFill/>
          <a:ln w="9525">
            <a:solidFill>
              <a:schemeClr val="bg1">
                <a:lumMod val="50000"/>
              </a:schemeClr>
            </a:solidFill>
            <a:miter lim="800000"/>
            <a:headEnd/>
            <a:tailEnd/>
          </a:ln>
          <a:effectLst>
            <a:outerShdw blurRad="330200" dist="88900" dir="2040000" sx="102000" sy="102000" algn="l" rotWithShape="0">
              <a:prstClr val="black">
                <a:alpha val="40000"/>
              </a:prstClr>
            </a:outerShdw>
            <a:reflection blurRad="6350" stA="50000" endA="300" endPos="55500" dist="101600" dir="5400000" sy="-100000" algn="bl" rotWithShape="0"/>
          </a:effectLst>
          <a:scene3d>
            <a:camera prst="isometricOffAxis1Right"/>
            <a:lightRig rig="threePt" dir="t"/>
          </a:scene3d>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2201810"/>
            <a:ext cx="1800466" cy="2314157"/>
          </a:xfrm>
          <a:prstGeom prst="rect">
            <a:avLst/>
          </a:prstGeom>
          <a:noFill/>
          <a:ln w="9525">
            <a:solidFill>
              <a:schemeClr val="bg1">
                <a:lumMod val="50000"/>
              </a:schemeClr>
            </a:solidFill>
            <a:miter lim="800000"/>
            <a:headEnd/>
            <a:tailEnd/>
          </a:ln>
          <a:effectLst>
            <a:outerShdw blurRad="330200" dist="88900" dir="2040000" sx="102000" sy="102000" algn="l" rotWithShape="0">
              <a:prstClr val="black">
                <a:alpha val="40000"/>
              </a:prstClr>
            </a:outerShdw>
            <a:reflection blurRad="6350" stA="50000" endA="300" endPos="55500" dist="101600" dir="5400000" sy="-100000" algn="bl" rotWithShape="0"/>
          </a:effectLst>
          <a:scene3d>
            <a:camera prst="isometricOffAxis1Right"/>
            <a:lightRig rig="threePt" dir="t"/>
          </a:scene3d>
          <a:extLst>
            <a:ext uri="{909E8E84-426E-40DD-AFC4-6F175D3DCCD1}">
              <a14:hiddenFill xmlns:a14="http://schemas.microsoft.com/office/drawing/2010/main">
                <a:solidFill>
                  <a:schemeClr val="accent1"/>
                </a:solidFill>
              </a14:hiddenFill>
            </a:ext>
          </a:extLst>
        </p:spPr>
      </p:pic>
      <p:sp>
        <p:nvSpPr>
          <p:cNvPr id="2" name="Espace réservé de la date 4">
            <a:extLst>
              <a:ext uri="{FF2B5EF4-FFF2-40B4-BE49-F238E27FC236}">
                <a16:creationId xmlns:a16="http://schemas.microsoft.com/office/drawing/2014/main" id="{6038999E-8011-B812-0183-587D583CF49F}"/>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3706176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4</a:t>
            </a:fld>
            <a:endParaRPr lang="fr-FR" noProof="0" dirty="0"/>
          </a:p>
        </p:txBody>
      </p:sp>
      <p:sp>
        <p:nvSpPr>
          <p:cNvPr id="5" name="Espace réservé de la date 4"/>
          <p:cNvSpPr>
            <a:spLocks noGrp="1"/>
          </p:cNvSpPr>
          <p:nvPr>
            <p:ph type="dt" sz="half" idx="10"/>
          </p:nvPr>
        </p:nvSpPr>
        <p:spPr/>
        <p:txBody>
          <a:bodyPr/>
          <a:lstStyle/>
          <a:p>
            <a:r>
              <a:rPr lang="fr-FR" noProof="0" dirty="0"/>
              <a:t>2020-10-08 : formation ME104</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602"/>
          <a:stretch/>
        </p:blipFill>
        <p:spPr bwMode="auto">
          <a:xfrm>
            <a:off x="-1860" y="408204"/>
            <a:ext cx="9145860" cy="4755834"/>
          </a:xfrm>
          <a:prstGeom prst="rect">
            <a:avLst/>
          </a:prstGeom>
          <a:noFill/>
          <a:ln w="9525">
            <a:noFill/>
            <a:miter lim="800000"/>
            <a:headEnd/>
            <a:tailEnd/>
          </a:ln>
        </p:spPr>
      </p:pic>
      <p:sp>
        <p:nvSpPr>
          <p:cNvPr id="7" name="Rectangle 6"/>
          <p:cNvSpPr/>
          <p:nvPr/>
        </p:nvSpPr>
        <p:spPr bwMode="auto">
          <a:xfrm>
            <a:off x="-1860" y="373915"/>
            <a:ext cx="1153147" cy="4769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noProof="0" dirty="0">
              <a:solidFill>
                <a:schemeClr val="bg1"/>
              </a:solidFill>
            </a:endParaRPr>
          </a:p>
        </p:txBody>
      </p:sp>
      <p:sp>
        <p:nvSpPr>
          <p:cNvPr id="8" name="Rectangle 7"/>
          <p:cNvSpPr/>
          <p:nvPr/>
        </p:nvSpPr>
        <p:spPr bwMode="auto">
          <a:xfrm>
            <a:off x="6300192" y="394453"/>
            <a:ext cx="2843808" cy="4769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noProof="0" dirty="0">
              <a:solidFill>
                <a:schemeClr val="bg1"/>
              </a:solidFill>
            </a:endParaRPr>
          </a:p>
        </p:txBody>
      </p:sp>
      <p:sp>
        <p:nvSpPr>
          <p:cNvPr id="9" name="Text Box 18"/>
          <p:cNvSpPr txBox="1">
            <a:spLocks noChangeArrowheads="1"/>
          </p:cNvSpPr>
          <p:nvPr/>
        </p:nvSpPr>
        <p:spPr bwMode="auto">
          <a:xfrm>
            <a:off x="6496973" y="987574"/>
            <a:ext cx="2467515" cy="954107"/>
          </a:xfrm>
          <a:prstGeom prst="rect">
            <a:avLst/>
          </a:prstGeom>
          <a:noFill/>
          <a:ln w="12700">
            <a:noFill/>
            <a:miter lim="800000"/>
            <a:headEnd/>
            <a:tailEnd/>
          </a:ln>
          <a:effectLst/>
        </p:spPr>
        <p:txBody>
          <a:bodyPr wrap="square">
            <a:spAutoFit/>
          </a:bodyPr>
          <a:lstStyle>
            <a:defPPr>
              <a:defRPr lang="fr-FR"/>
            </a:defPPr>
            <a:lvl1pPr algn="just">
              <a:tabLst>
                <a:tab pos="982663" algn="l"/>
              </a:tabLst>
              <a:defRPr sz="1400">
                <a:latin typeface="Arial Narrow" panose="020B0606020202030204" pitchFamily="34" charset="0"/>
              </a:defRPr>
            </a:lvl1pPr>
          </a:lstStyle>
          <a:p>
            <a:r>
              <a:rPr lang="fr-FR" sz="1400" noProof="0" dirty="0">
                <a:latin typeface="Arial Narrow" panose="020B0606020202030204" pitchFamily="34" charset="0"/>
              </a:rPr>
              <a:t>Voici une mesure d’un objet sur la lune.</a:t>
            </a:r>
          </a:p>
          <a:p>
            <a:endParaRPr lang="fr-FR" noProof="0" dirty="0"/>
          </a:p>
          <a:p>
            <a:r>
              <a:rPr lang="fr-FR" sz="1400" noProof="0" dirty="0">
                <a:latin typeface="Arial Narrow" panose="020B0606020202030204" pitchFamily="34" charset="0"/>
              </a:rPr>
              <a:t>Quelle est sa taille ?</a:t>
            </a:r>
          </a:p>
        </p:txBody>
      </p:sp>
      <p:sp>
        <p:nvSpPr>
          <p:cNvPr id="10"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Qu’est-ce que mesurer ? Mesurer c’est comparer</a:t>
            </a:r>
          </a:p>
        </p:txBody>
      </p:sp>
    </p:spTree>
    <p:extLst>
      <p:ext uri="{BB962C8B-B14F-4D97-AF65-F5344CB8AC3E}">
        <p14:creationId xmlns:p14="http://schemas.microsoft.com/office/powerpoint/2010/main" val="817762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smtClean="0"/>
              <a:pPr/>
              <a:t>40</a:t>
            </a:fld>
            <a:endParaRPr lang="fr-FR" dirty="0"/>
          </a:p>
        </p:txBody>
      </p:sp>
      <p:sp>
        <p:nvSpPr>
          <p:cNvPr id="8" name="ZoneTexte 7"/>
          <p:cNvSpPr txBox="1"/>
          <p:nvPr/>
        </p:nvSpPr>
        <p:spPr>
          <a:xfrm>
            <a:off x="0" y="0"/>
            <a:ext cx="9144000" cy="923330"/>
          </a:xfrm>
          <a:prstGeom prst="rect">
            <a:avLst/>
          </a:prstGeom>
          <a:noFill/>
        </p:spPr>
        <p:txBody>
          <a:bodyPr wrap="square" rtlCol="0">
            <a:spAutoFit/>
          </a:bodyPr>
          <a:lstStyle/>
          <a:p>
            <a:r>
              <a:rPr lang="fr-FR" b="1" dirty="0">
                <a:solidFill>
                  <a:schemeClr val="tx2"/>
                </a:solidFill>
                <a:latin typeface="Arial" panose="020B0604020202020204" pitchFamily="34" charset="0"/>
                <a:ea typeface="+mj-ea"/>
                <a:cs typeface="Arial" panose="020B0604020202020204" pitchFamily="34" charset="0"/>
              </a:rPr>
              <a:t>Spécification géométrique des produits (GPS) – Etat de surface : mesure du profil; Etalons – Partie 1: Mesure matérialisées</a:t>
            </a:r>
          </a:p>
          <a:p>
            <a:r>
              <a:rPr lang="fr-FR" dirty="0">
                <a:solidFill>
                  <a:schemeClr val="tx2"/>
                </a:solidFill>
                <a:latin typeface="Arial" panose="020B0604020202020204" pitchFamily="34" charset="0"/>
                <a:ea typeface="+mj-ea"/>
                <a:cs typeface="Arial" panose="020B0604020202020204" pitchFamily="34" charset="0"/>
              </a:rPr>
              <a:t>NF EN ISO 5436-1:2000</a:t>
            </a:r>
          </a:p>
        </p:txBody>
      </p:sp>
      <p:sp>
        <p:nvSpPr>
          <p:cNvPr id="9" name="ZoneTexte 8"/>
          <p:cNvSpPr txBox="1"/>
          <p:nvPr/>
        </p:nvSpPr>
        <p:spPr>
          <a:xfrm>
            <a:off x="107504" y="1059582"/>
            <a:ext cx="8856984" cy="2862322"/>
          </a:xfrm>
          <a:prstGeom prst="rect">
            <a:avLst/>
          </a:prstGeom>
          <a:noFill/>
        </p:spPr>
        <p:txBody>
          <a:bodyPr wrap="square" rtlCol="0">
            <a:spAutoFit/>
          </a:bodyPr>
          <a:lstStyle/>
          <a:p>
            <a:pPr marL="285750" indent="-285750">
              <a:buFontTx/>
              <a:buChar char="-"/>
            </a:pPr>
            <a:r>
              <a:rPr lang="fr-FR" i="1" dirty="0"/>
              <a:t>« Norme qui définit les étalons pour l’étalonnage des appareils à contact (palpeur) pour la mesure de l’état de surface par la méthode du profil définie dans l’ISO 3274 »</a:t>
            </a:r>
          </a:p>
          <a:p>
            <a:pPr marL="285750" indent="-285750">
              <a:buFontTx/>
              <a:buChar char="-"/>
            </a:pPr>
            <a:r>
              <a:rPr lang="fr-FR" dirty="0"/>
              <a:t>Norme </a:t>
            </a:r>
            <a:r>
              <a:rPr lang="fr-FR" u="sng" dirty="0"/>
              <a:t>adaptable</a:t>
            </a:r>
            <a:r>
              <a:rPr lang="fr-FR" dirty="0"/>
              <a:t> à la mesure par AFM</a:t>
            </a:r>
            <a:endParaRPr lang="fr-FR" i="1" dirty="0"/>
          </a:p>
          <a:p>
            <a:pPr marL="285750" indent="-285750">
              <a:buFontTx/>
              <a:buChar char="-"/>
            </a:pPr>
            <a:r>
              <a:rPr lang="fr-FR" dirty="0"/>
              <a:t>Norme qui décrit 5 types d’étalons et leurs mesurandes:</a:t>
            </a:r>
            <a:endParaRPr lang="fr-FR" i="1" dirty="0"/>
          </a:p>
          <a:p>
            <a:pPr marL="742950" lvl="1" indent="-285750">
              <a:buFont typeface="Wingdings" panose="05000000000000000000" pitchFamily="2" charset="2"/>
              <a:buChar char="§"/>
            </a:pPr>
            <a:r>
              <a:rPr lang="fr-FR" dirty="0"/>
              <a:t>Etalon de profondeur (Type A)</a:t>
            </a:r>
          </a:p>
          <a:p>
            <a:pPr marL="742950" lvl="1" indent="-285750">
              <a:buFont typeface="Wingdings" panose="05000000000000000000" pitchFamily="2" charset="2"/>
              <a:buChar char="§"/>
            </a:pPr>
            <a:r>
              <a:rPr lang="fr-FR" dirty="0"/>
              <a:t>Etalon de l’état de la pointe du palpeur (Type B)</a:t>
            </a:r>
          </a:p>
          <a:p>
            <a:pPr marL="742950" lvl="1" indent="-285750">
              <a:buFont typeface="Wingdings" panose="05000000000000000000" pitchFamily="2" charset="2"/>
              <a:buChar char="§"/>
            </a:pPr>
            <a:r>
              <a:rPr lang="fr-FR" dirty="0"/>
              <a:t>Etalon d’espacement (Type C)</a:t>
            </a:r>
          </a:p>
          <a:p>
            <a:pPr marL="742950" lvl="1" indent="-285750">
              <a:buFont typeface="Wingdings" panose="05000000000000000000" pitchFamily="2" charset="2"/>
              <a:buChar char="§"/>
            </a:pPr>
            <a:r>
              <a:rPr lang="fr-FR" dirty="0"/>
              <a:t>Etalon de rugosité (Type D)</a:t>
            </a:r>
          </a:p>
          <a:p>
            <a:pPr marL="742950" lvl="1" indent="-285750">
              <a:buFont typeface="Wingdings" panose="05000000000000000000" pitchFamily="2" charset="2"/>
              <a:buChar char="§"/>
            </a:pPr>
            <a:r>
              <a:rPr lang="fr-FR" dirty="0"/>
              <a:t>Etalon de coordonnées de profil (Type E)</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1779662"/>
            <a:ext cx="1800466" cy="2487600"/>
          </a:xfrm>
          <a:prstGeom prst="rect">
            <a:avLst/>
          </a:prstGeom>
          <a:noFill/>
          <a:ln w="9525">
            <a:solidFill>
              <a:schemeClr val="bg1">
                <a:lumMod val="50000"/>
              </a:schemeClr>
            </a:solidFill>
            <a:miter lim="800000"/>
            <a:headEnd/>
            <a:tailEnd/>
          </a:ln>
          <a:effectLst>
            <a:outerShdw blurRad="330200" dist="88900" dir="2040000" sx="102000" sy="102000" algn="l" rotWithShape="0">
              <a:prstClr val="black">
                <a:alpha val="40000"/>
              </a:prstClr>
            </a:outerShdw>
            <a:reflection blurRad="6350" stA="50000" endA="300" endPos="55500" dist="101600" dir="5400000" sy="-100000" algn="bl" rotWithShape="0"/>
          </a:effectLst>
          <a:scene3d>
            <a:camera prst="isometricOffAxis1Right"/>
            <a:lightRig rig="threePt" dir="t"/>
          </a:scene3d>
          <a:extLst>
            <a:ext uri="{909E8E84-426E-40DD-AFC4-6F175D3DCCD1}">
              <a14:hiddenFill xmlns:a14="http://schemas.microsoft.com/office/drawing/2010/main">
                <a:solidFill>
                  <a:schemeClr val="accent1"/>
                </a:solidFill>
              </a14:hiddenFill>
            </a:ext>
          </a:extLst>
        </p:spPr>
      </p:pic>
      <p:sp>
        <p:nvSpPr>
          <p:cNvPr id="2" name="Espace réservé de la date 4">
            <a:extLst>
              <a:ext uri="{FF2B5EF4-FFF2-40B4-BE49-F238E27FC236}">
                <a16:creationId xmlns:a16="http://schemas.microsoft.com/office/drawing/2014/main" id="{6A1DFE7D-5D51-3C7F-946F-EEBC2E0E335C}"/>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1751123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smtClean="0"/>
              <a:pPr/>
              <a:t>41</a:t>
            </a:fld>
            <a:endParaRPr lang="fr-FR" dirty="0"/>
          </a:p>
        </p:txBody>
      </p:sp>
      <p:sp>
        <p:nvSpPr>
          <p:cNvPr id="7" name="ZoneTexte 6"/>
          <p:cNvSpPr txBox="1"/>
          <p:nvPr/>
        </p:nvSpPr>
        <p:spPr>
          <a:xfrm>
            <a:off x="-6846" y="0"/>
            <a:ext cx="9150846" cy="923330"/>
          </a:xfrm>
          <a:prstGeom prst="rect">
            <a:avLst/>
          </a:prstGeom>
          <a:noFill/>
        </p:spPr>
        <p:txBody>
          <a:bodyPr wrap="square" rtlCol="0">
            <a:spAutoFit/>
          </a:bodyPr>
          <a:lstStyle>
            <a:defPPr>
              <a:defRPr lang="fr-FR"/>
            </a:defPPr>
            <a:lvl1pPr>
              <a:defRPr b="1">
                <a:solidFill>
                  <a:schemeClr val="tx2"/>
                </a:solidFill>
                <a:latin typeface="Arial" panose="020B0604020202020204" pitchFamily="34" charset="0"/>
                <a:ea typeface="+mj-ea"/>
                <a:cs typeface="Arial" panose="020B0604020202020204" pitchFamily="34" charset="0"/>
              </a:defRPr>
            </a:lvl1pPr>
          </a:lstStyle>
          <a:p>
            <a:r>
              <a:rPr lang="fr-FR"/>
              <a:t>Surface </a:t>
            </a:r>
            <a:r>
              <a:rPr lang="fr-FR" err="1"/>
              <a:t>chemical</a:t>
            </a:r>
            <a:r>
              <a:rPr lang="fr-FR"/>
              <a:t> analysis – Scanning probe microscopy </a:t>
            </a:r>
            <a:r>
              <a:rPr lang="fr-FR" dirty="0"/>
              <a:t>– </a:t>
            </a:r>
            <a:r>
              <a:rPr lang="fr-FR" dirty="0" err="1"/>
              <a:t>Determination</a:t>
            </a:r>
            <a:r>
              <a:rPr lang="fr-FR" dirty="0"/>
              <a:t> of </a:t>
            </a:r>
            <a:r>
              <a:rPr lang="fr-FR" err="1"/>
              <a:t>geometric</a:t>
            </a:r>
            <a:r>
              <a:rPr lang="fr-FR"/>
              <a:t> quantities using SPM </a:t>
            </a:r>
            <a:r>
              <a:rPr lang="fr-FR" dirty="0"/>
              <a:t>: Calibration </a:t>
            </a:r>
            <a:r>
              <a:rPr lang="fr-FR"/>
              <a:t>of measuring system</a:t>
            </a:r>
            <a:endParaRPr lang="fr-FR" dirty="0"/>
          </a:p>
          <a:p>
            <a:r>
              <a:rPr lang="fr-FR" b="0"/>
              <a:t>ISO </a:t>
            </a:r>
            <a:r>
              <a:rPr lang="fr-FR" b="0" dirty="0"/>
              <a:t>11952:2019:2019-05</a:t>
            </a: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5418" y="1563638"/>
            <a:ext cx="1385888" cy="1995488"/>
          </a:xfrm>
          <a:prstGeom prst="rect">
            <a:avLst/>
          </a:prstGeom>
          <a:noFill/>
          <a:ln w="9525">
            <a:solidFill>
              <a:schemeClr val="bg1">
                <a:lumMod val="50000"/>
              </a:schemeClr>
            </a:solidFill>
            <a:miter lim="800000"/>
            <a:headEnd/>
            <a:tailEnd/>
          </a:ln>
          <a:effectLst>
            <a:outerShdw blurRad="330200" dist="88900" dir="2040000" sx="102000" sy="102000" algn="l" rotWithShape="0">
              <a:prstClr val="black">
                <a:alpha val="40000"/>
              </a:prstClr>
            </a:outerShdw>
            <a:reflection blurRad="6350" stA="50000" endA="300" endPos="55500" dist="101600" dir="5400000" sy="-100000" algn="bl" rotWithShape="0"/>
          </a:effectLst>
          <a:scene3d>
            <a:camera prst="isometricOffAxis1Right"/>
            <a:lightRig rig="threePt" dir="t"/>
          </a:scene3d>
          <a:extLst>
            <a:ext uri="{909E8E84-426E-40DD-AFC4-6F175D3DCCD1}">
              <a14:hiddenFill xmlns:a14="http://schemas.microsoft.com/office/drawing/2010/main">
                <a:solidFill>
                  <a:schemeClr val="accent1"/>
                </a:solidFill>
              </a14:hiddenFill>
            </a:ext>
          </a:extLst>
        </p:spPr>
      </p:pic>
      <p:sp>
        <p:nvSpPr>
          <p:cNvPr id="9" name="ZoneTexte 8"/>
          <p:cNvSpPr txBox="1"/>
          <p:nvPr/>
        </p:nvSpPr>
        <p:spPr>
          <a:xfrm>
            <a:off x="0" y="1130424"/>
            <a:ext cx="7236296" cy="3570208"/>
          </a:xfrm>
          <a:prstGeom prst="rect">
            <a:avLst/>
          </a:prstGeom>
          <a:noFill/>
        </p:spPr>
        <p:txBody>
          <a:bodyPr wrap="square" rtlCol="0">
            <a:spAutoFit/>
          </a:bodyPr>
          <a:lstStyle/>
          <a:p>
            <a:pPr marL="285750" indent="-285750">
              <a:buFontTx/>
              <a:buChar char="-"/>
            </a:pPr>
            <a:r>
              <a:rPr lang="fr-FR" sz="1600" b="1" i="1" dirty="0"/>
              <a:t>«</a:t>
            </a:r>
            <a:r>
              <a:rPr lang="fr-FR" sz="1600" b="1" i="1" dirty="0" err="1"/>
              <a:t>Specifies</a:t>
            </a:r>
            <a:r>
              <a:rPr lang="fr-FR" sz="1600" b="1" i="1" dirty="0"/>
              <a:t> </a:t>
            </a:r>
            <a:r>
              <a:rPr lang="fr-FR" sz="1600" b="1" i="1" dirty="0" err="1"/>
              <a:t>methods</a:t>
            </a:r>
            <a:r>
              <a:rPr lang="fr-FR" sz="1600" b="1" i="1" dirty="0"/>
              <a:t> for </a:t>
            </a:r>
            <a:r>
              <a:rPr lang="fr-FR" sz="1600" b="1" i="1" dirty="0" err="1"/>
              <a:t>characterizing</a:t>
            </a:r>
            <a:r>
              <a:rPr lang="fr-FR" sz="1600" b="1" i="1" dirty="0"/>
              <a:t> and </a:t>
            </a:r>
            <a:r>
              <a:rPr lang="fr-FR" sz="1600" b="1" i="1" dirty="0" err="1"/>
              <a:t>calibrating</a:t>
            </a:r>
            <a:r>
              <a:rPr lang="fr-FR" sz="1600" b="1" i="1" dirty="0"/>
              <a:t> the scan axes of </a:t>
            </a:r>
            <a:r>
              <a:rPr lang="fr-FR" sz="1600" b="1" i="1" dirty="0" err="1"/>
              <a:t>SPMs</a:t>
            </a:r>
            <a:r>
              <a:rPr lang="fr-FR" sz="1600" b="1" i="1" dirty="0"/>
              <a:t> for </a:t>
            </a:r>
            <a:r>
              <a:rPr lang="fr-FR" sz="1600" b="1" i="1" dirty="0" err="1"/>
              <a:t>measuring</a:t>
            </a:r>
            <a:r>
              <a:rPr lang="fr-FR" sz="1600" b="1" i="1" dirty="0"/>
              <a:t> </a:t>
            </a:r>
            <a:r>
              <a:rPr lang="fr-FR" sz="1600" b="1" i="1" dirty="0" err="1"/>
              <a:t>geometric</a:t>
            </a:r>
            <a:r>
              <a:rPr lang="fr-FR" sz="1600" b="1" i="1" dirty="0"/>
              <a:t> </a:t>
            </a:r>
            <a:r>
              <a:rPr lang="fr-FR" sz="1600" b="1" i="1" dirty="0" err="1"/>
              <a:t>quantities</a:t>
            </a:r>
            <a:r>
              <a:rPr lang="fr-FR" sz="1600" b="1" i="1" dirty="0"/>
              <a:t> at the </a:t>
            </a:r>
            <a:r>
              <a:rPr lang="fr-FR" sz="1600" b="1" i="1" dirty="0" err="1"/>
              <a:t>highest</a:t>
            </a:r>
            <a:r>
              <a:rPr lang="fr-FR" sz="1600" b="1" i="1" dirty="0"/>
              <a:t> </a:t>
            </a:r>
            <a:r>
              <a:rPr lang="fr-FR" sz="1600" b="1" i="1" dirty="0" err="1"/>
              <a:t>level</a:t>
            </a:r>
            <a:r>
              <a:rPr lang="fr-FR" sz="1600" b="1" i="1" dirty="0"/>
              <a:t> ».</a:t>
            </a:r>
          </a:p>
          <a:p>
            <a:pPr marL="285750" indent="-285750">
              <a:buFontTx/>
              <a:buChar char="-"/>
            </a:pPr>
            <a:r>
              <a:rPr lang="fr-FR" sz="1600" i="1" dirty="0"/>
              <a:t>Objectives: </a:t>
            </a:r>
          </a:p>
          <a:p>
            <a:pPr marL="800100" lvl="1" indent="-342900" defTabSz="219075">
              <a:buFont typeface="Wingdings" panose="05000000000000000000" pitchFamily="2" charset="2"/>
              <a:buChar char="§"/>
            </a:pPr>
            <a:r>
              <a:rPr lang="fr-FR" sz="1600" i="1" dirty="0"/>
              <a:t>To </a:t>
            </a:r>
            <a:r>
              <a:rPr lang="fr-FR" sz="1600" i="1" dirty="0" err="1"/>
              <a:t>increase</a:t>
            </a:r>
            <a:r>
              <a:rPr lang="fr-FR" sz="1600" i="1" dirty="0"/>
              <a:t> the </a:t>
            </a:r>
            <a:r>
              <a:rPr lang="fr-FR" sz="1600" i="1" dirty="0" err="1"/>
              <a:t>comparability</a:t>
            </a:r>
            <a:r>
              <a:rPr lang="fr-FR" sz="1600" i="1" dirty="0"/>
              <a:t> of </a:t>
            </a:r>
            <a:r>
              <a:rPr lang="fr-FR" sz="1600" i="1" dirty="0" err="1"/>
              <a:t>mesaurements</a:t>
            </a:r>
            <a:r>
              <a:rPr lang="fr-FR" sz="1600" i="1" dirty="0"/>
              <a:t> of </a:t>
            </a:r>
            <a:r>
              <a:rPr lang="fr-FR" sz="1600" i="1" dirty="0" err="1"/>
              <a:t>geometrical</a:t>
            </a:r>
            <a:r>
              <a:rPr lang="fr-FR" sz="1600" i="1" dirty="0"/>
              <a:t> </a:t>
            </a:r>
            <a:r>
              <a:rPr lang="fr-FR" sz="1600" i="1" dirty="0" err="1"/>
              <a:t>quantities</a:t>
            </a:r>
            <a:r>
              <a:rPr lang="fr-FR" sz="1600" i="1" dirty="0"/>
              <a:t> made </a:t>
            </a:r>
            <a:r>
              <a:rPr lang="fr-FR" sz="1600" i="1" dirty="0" err="1"/>
              <a:t>using</a:t>
            </a:r>
            <a:r>
              <a:rPr lang="fr-FR" sz="1600" i="1" dirty="0"/>
              <a:t> SPM by </a:t>
            </a:r>
            <a:r>
              <a:rPr lang="fr-FR" sz="1600" i="1" dirty="0" err="1"/>
              <a:t>traceability</a:t>
            </a:r>
            <a:r>
              <a:rPr lang="fr-FR" sz="1600" i="1" dirty="0"/>
              <a:t> to the unit of </a:t>
            </a:r>
            <a:r>
              <a:rPr lang="fr-FR" sz="1600" i="1" dirty="0" err="1"/>
              <a:t>lenght</a:t>
            </a:r>
            <a:r>
              <a:rPr lang="fr-FR" sz="1600" i="1" dirty="0"/>
              <a:t>;</a:t>
            </a:r>
          </a:p>
          <a:p>
            <a:pPr marL="800100" lvl="1" indent="-342900" defTabSz="219075">
              <a:buFont typeface="Wingdings" panose="05000000000000000000" pitchFamily="2" charset="2"/>
              <a:buChar char="§"/>
            </a:pPr>
            <a:r>
              <a:rPr lang="fr-FR" sz="1600" i="1" dirty="0"/>
              <a:t>To </a:t>
            </a:r>
            <a:r>
              <a:rPr lang="fr-FR" sz="1600" i="1" dirty="0" err="1"/>
              <a:t>define</a:t>
            </a:r>
            <a:r>
              <a:rPr lang="fr-FR" sz="1600" i="1" dirty="0"/>
              <a:t> the minimum </a:t>
            </a:r>
            <a:r>
              <a:rPr lang="fr-FR" sz="1600" i="1" dirty="0" err="1"/>
              <a:t>requirements</a:t>
            </a:r>
            <a:r>
              <a:rPr lang="fr-FR" sz="1600" i="1" dirty="0"/>
              <a:t> for the calibration process and the conditions of acceptance</a:t>
            </a:r>
          </a:p>
          <a:p>
            <a:pPr marL="800100" lvl="1" indent="-342900" defTabSz="219075">
              <a:buFont typeface="Wingdings" panose="05000000000000000000" pitchFamily="2" charset="2"/>
              <a:buChar char="§"/>
            </a:pPr>
            <a:r>
              <a:rPr lang="fr-FR" sz="1600" i="1" dirty="0"/>
              <a:t>To </a:t>
            </a:r>
            <a:r>
              <a:rPr lang="fr-FR" sz="1600" i="1" dirty="0" err="1"/>
              <a:t>ascertain</a:t>
            </a:r>
            <a:r>
              <a:rPr lang="fr-FR" sz="1600" i="1" dirty="0"/>
              <a:t> the </a:t>
            </a:r>
            <a:r>
              <a:rPr lang="fr-FR" sz="1600" i="1" dirty="0" err="1"/>
              <a:t>instrument’s</a:t>
            </a:r>
            <a:r>
              <a:rPr lang="fr-FR" sz="1600" i="1" dirty="0"/>
              <a:t> </a:t>
            </a:r>
            <a:r>
              <a:rPr lang="fr-FR" sz="1600" i="1" dirty="0" err="1"/>
              <a:t>ability</a:t>
            </a:r>
            <a:r>
              <a:rPr lang="fr-FR" sz="1600" i="1" dirty="0"/>
              <a:t> to </a:t>
            </a:r>
            <a:r>
              <a:rPr lang="fr-FR" sz="1600" i="1" dirty="0" err="1"/>
              <a:t>be</a:t>
            </a:r>
            <a:r>
              <a:rPr lang="fr-FR" sz="1600" i="1" dirty="0"/>
              <a:t> </a:t>
            </a:r>
            <a:r>
              <a:rPr lang="fr-FR" sz="1600" i="1" dirty="0" err="1"/>
              <a:t>calibrated</a:t>
            </a:r>
            <a:r>
              <a:rPr lang="fr-FR" sz="1600" i="1" dirty="0"/>
              <a:t> </a:t>
            </a:r>
          </a:p>
          <a:p>
            <a:pPr marL="800100" lvl="1" indent="-342900" defTabSz="219075">
              <a:buFont typeface="Wingdings" panose="05000000000000000000" pitchFamily="2" charset="2"/>
              <a:buChar char="§"/>
            </a:pPr>
            <a:r>
              <a:rPr lang="fr-FR" sz="1600" i="1" dirty="0"/>
              <a:t>To </a:t>
            </a:r>
            <a:r>
              <a:rPr lang="fr-FR" sz="1600" i="1" dirty="0" err="1"/>
              <a:t>provide</a:t>
            </a:r>
            <a:r>
              <a:rPr lang="fr-FR" sz="1600" i="1" dirty="0"/>
              <a:t> a model to </a:t>
            </a:r>
            <a:r>
              <a:rPr lang="fr-FR" sz="1600" i="1" dirty="0" err="1"/>
              <a:t>calculate</a:t>
            </a:r>
            <a:r>
              <a:rPr lang="fr-FR" sz="1600" i="1" dirty="0"/>
              <a:t> the </a:t>
            </a:r>
            <a:r>
              <a:rPr lang="fr-FR" sz="1600" i="1" dirty="0" err="1"/>
              <a:t>uncertainty</a:t>
            </a:r>
            <a:r>
              <a:rPr lang="fr-FR" sz="1600" i="1" dirty="0"/>
              <a:t> for simple </a:t>
            </a:r>
            <a:r>
              <a:rPr lang="fr-FR" sz="1600" i="1" dirty="0" err="1"/>
              <a:t>geometrical</a:t>
            </a:r>
            <a:r>
              <a:rPr lang="fr-FR" sz="1600" i="1" dirty="0"/>
              <a:t> </a:t>
            </a:r>
            <a:r>
              <a:rPr lang="fr-FR" sz="1600" i="1" dirty="0" err="1"/>
              <a:t>quantities</a:t>
            </a:r>
            <a:r>
              <a:rPr lang="fr-FR" sz="1600" i="1" dirty="0"/>
              <a:t> in </a:t>
            </a:r>
            <a:r>
              <a:rPr lang="fr-FR" sz="1600" i="1" dirty="0" err="1"/>
              <a:t>measurements</a:t>
            </a:r>
            <a:r>
              <a:rPr lang="fr-FR" sz="1600" i="1" dirty="0"/>
              <a:t> </a:t>
            </a:r>
            <a:r>
              <a:rPr lang="fr-FR" sz="1600" i="1" dirty="0" err="1"/>
              <a:t>using</a:t>
            </a:r>
            <a:r>
              <a:rPr lang="fr-FR" sz="1600" i="1" dirty="0"/>
              <a:t>  a SPM</a:t>
            </a:r>
          </a:p>
          <a:p>
            <a:pPr marL="800100" lvl="1" indent="-342900" defTabSz="219075">
              <a:buFont typeface="Wingdings" panose="05000000000000000000" pitchFamily="2" charset="2"/>
              <a:buChar char="§"/>
            </a:pPr>
            <a:r>
              <a:rPr lang="fr-FR" sz="1600" i="1" dirty="0"/>
              <a:t>To </a:t>
            </a:r>
            <a:r>
              <a:rPr lang="fr-FR" sz="1600" i="1" dirty="0" err="1"/>
              <a:t>provide</a:t>
            </a:r>
            <a:r>
              <a:rPr lang="fr-FR" sz="1600" i="1" dirty="0"/>
              <a:t> the </a:t>
            </a:r>
            <a:r>
              <a:rPr lang="fr-FR" sz="1600" i="1" dirty="0" err="1"/>
              <a:t>requirements</a:t>
            </a:r>
            <a:r>
              <a:rPr lang="fr-FR" sz="1600" i="1" dirty="0"/>
              <a:t> for </a:t>
            </a:r>
            <a:r>
              <a:rPr lang="fr-FR" sz="1600" i="1" dirty="0" err="1"/>
              <a:t>reporting</a:t>
            </a:r>
            <a:r>
              <a:rPr lang="fr-FR" sz="1600" i="1" dirty="0"/>
              <a:t> </a:t>
            </a:r>
            <a:r>
              <a:rPr lang="fr-FR" sz="1600" i="1" dirty="0" err="1"/>
              <a:t>results</a:t>
            </a:r>
            <a:endParaRPr lang="fr-FR" i="1" dirty="0"/>
          </a:p>
          <a:p>
            <a:pPr marL="285750" indent="-285750">
              <a:buFontTx/>
              <a:buChar char="-"/>
            </a:pPr>
            <a:r>
              <a:rPr lang="fr-FR" sz="1600" dirty="0"/>
              <a:t>Norme </a:t>
            </a:r>
            <a:r>
              <a:rPr lang="fr-FR" sz="1600" u="sng" dirty="0"/>
              <a:t>spécialement</a:t>
            </a:r>
            <a:r>
              <a:rPr lang="fr-FR" sz="1600" dirty="0"/>
              <a:t> adaptée à la mesure par AFM</a:t>
            </a:r>
          </a:p>
          <a:p>
            <a:pPr marL="285750" indent="-285750">
              <a:buFontTx/>
              <a:buChar char="-"/>
            </a:pPr>
            <a:r>
              <a:rPr lang="fr-FR" sz="1600" dirty="0"/>
              <a:t>Reprend les informations de la norme VDE/VDI 2656</a:t>
            </a:r>
          </a:p>
          <a:p>
            <a:endParaRPr lang="fr-FR" i="1" dirty="0"/>
          </a:p>
        </p:txBody>
      </p:sp>
      <p:sp>
        <p:nvSpPr>
          <p:cNvPr id="2" name="Espace réservé de la date 4">
            <a:extLst>
              <a:ext uri="{FF2B5EF4-FFF2-40B4-BE49-F238E27FC236}">
                <a16:creationId xmlns:a16="http://schemas.microsoft.com/office/drawing/2014/main" id="{4E9F3021-5486-DBCB-1D7E-C9CDBC739EBF}"/>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983880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2014" b="81741" l="1985" r="93588"/>
                    </a14:imgEffect>
                  </a14:imgLayer>
                </a14:imgProps>
              </a:ext>
              <a:ext uri="{28A0092B-C50C-407E-A947-70E740481C1C}">
                <a14:useLocalDpi xmlns:a14="http://schemas.microsoft.com/office/drawing/2010/main" val="0"/>
              </a:ext>
            </a:extLst>
          </a:blip>
          <a:srcRect l="1968" t="21007" r="5881" b="18025"/>
          <a:stretch/>
        </p:blipFill>
        <p:spPr bwMode="auto">
          <a:xfrm>
            <a:off x="2083952" y="3037118"/>
            <a:ext cx="2511508" cy="148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numéro de diapositive 3"/>
          <p:cNvSpPr>
            <a:spLocks noGrp="1"/>
          </p:cNvSpPr>
          <p:nvPr>
            <p:ph type="sldNum" sz="quarter" idx="12"/>
          </p:nvPr>
        </p:nvSpPr>
        <p:spPr/>
        <p:txBody>
          <a:bodyPr/>
          <a:lstStyle/>
          <a:p>
            <a:fld id="{6CD2ADAA-5F34-4877-8AC9-30E1FF774256}" type="slidenum">
              <a:rPr lang="fr-FR" smtClean="0"/>
              <a:pPr/>
              <a:t>42</a:t>
            </a:fld>
            <a:endParaRPr lang="fr-FR" dirty="0"/>
          </a:p>
        </p:txBody>
      </p:sp>
      <p:sp>
        <p:nvSpPr>
          <p:cNvPr id="7" name="ZoneTexte 6"/>
          <p:cNvSpPr txBox="1"/>
          <p:nvPr/>
        </p:nvSpPr>
        <p:spPr>
          <a:xfrm>
            <a:off x="-6846" y="0"/>
            <a:ext cx="9150846" cy="923330"/>
          </a:xfrm>
          <a:prstGeom prst="rect">
            <a:avLst/>
          </a:prstGeom>
          <a:noFill/>
        </p:spPr>
        <p:txBody>
          <a:bodyPr wrap="square" rtlCol="0">
            <a:spAutoFit/>
          </a:bodyPr>
          <a:lstStyle>
            <a:defPPr>
              <a:defRPr lang="fr-FR"/>
            </a:defPPr>
            <a:lvl1pPr>
              <a:defRPr b="1">
                <a:solidFill>
                  <a:schemeClr val="tx2"/>
                </a:solidFill>
                <a:latin typeface="Arial" panose="020B0604020202020204" pitchFamily="34" charset="0"/>
                <a:ea typeface="+mj-ea"/>
                <a:cs typeface="Arial" panose="020B0604020202020204" pitchFamily="34" charset="0"/>
              </a:defRPr>
            </a:lvl1pPr>
          </a:lstStyle>
          <a:p>
            <a:r>
              <a:rPr lang="fr-FR"/>
              <a:t>Surface </a:t>
            </a:r>
            <a:r>
              <a:rPr lang="fr-FR" err="1"/>
              <a:t>chemical</a:t>
            </a:r>
            <a:r>
              <a:rPr lang="fr-FR"/>
              <a:t> analysis – Scanning probe microscopy </a:t>
            </a:r>
            <a:r>
              <a:rPr lang="fr-FR" dirty="0"/>
              <a:t>– </a:t>
            </a:r>
            <a:r>
              <a:rPr lang="fr-FR" dirty="0" err="1"/>
              <a:t>Determination</a:t>
            </a:r>
            <a:r>
              <a:rPr lang="fr-FR" dirty="0"/>
              <a:t> of </a:t>
            </a:r>
            <a:r>
              <a:rPr lang="fr-FR" err="1"/>
              <a:t>geometric</a:t>
            </a:r>
            <a:r>
              <a:rPr lang="fr-FR"/>
              <a:t> quantities using SPM </a:t>
            </a:r>
            <a:r>
              <a:rPr lang="fr-FR" dirty="0"/>
              <a:t>: Calibration </a:t>
            </a:r>
            <a:r>
              <a:rPr lang="fr-FR"/>
              <a:t>of measuring system</a:t>
            </a:r>
            <a:endParaRPr lang="fr-FR" dirty="0"/>
          </a:p>
          <a:p>
            <a:r>
              <a:rPr lang="fr-FR" b="0"/>
              <a:t>ISO </a:t>
            </a:r>
            <a:r>
              <a:rPr lang="fr-FR" b="0" dirty="0"/>
              <a:t>11952:2019:2019-05</a:t>
            </a:r>
          </a:p>
        </p:txBody>
      </p:sp>
      <p:sp>
        <p:nvSpPr>
          <p:cNvPr id="8" name="ZoneTexte 7"/>
          <p:cNvSpPr txBox="1"/>
          <p:nvPr/>
        </p:nvSpPr>
        <p:spPr>
          <a:xfrm>
            <a:off x="15571" y="1059582"/>
            <a:ext cx="8712968" cy="1323439"/>
          </a:xfrm>
          <a:prstGeom prst="rect">
            <a:avLst/>
          </a:prstGeom>
          <a:noFill/>
        </p:spPr>
        <p:txBody>
          <a:bodyPr wrap="square" rtlCol="0">
            <a:spAutoFit/>
          </a:bodyPr>
          <a:lstStyle/>
          <a:p>
            <a:pPr marL="285750" indent="-285750">
              <a:buFontTx/>
              <a:buChar char="-"/>
            </a:pPr>
            <a:r>
              <a:rPr lang="fr-FR" sz="1600"/>
              <a:t>Description de différents types d’étalons:</a:t>
            </a:r>
            <a:endParaRPr lang="fr-FR" sz="1600" dirty="0"/>
          </a:p>
          <a:p>
            <a:pPr marL="1200150" lvl="2" indent="-285750">
              <a:buFont typeface="Wingdings" panose="05000000000000000000" pitchFamily="2" charset="2"/>
              <a:buChar char="§"/>
            </a:pPr>
            <a:r>
              <a:rPr lang="fr-FR" sz="1600" dirty="0"/>
              <a:t>Etalon de planéité </a:t>
            </a:r>
            <a:r>
              <a:rPr lang="fr-FR" sz="1600"/>
              <a:t>- </a:t>
            </a:r>
            <a:r>
              <a:rPr lang="fr-FR" sz="1600" i="1"/>
              <a:t>Flatness measurement standard</a:t>
            </a:r>
            <a:endParaRPr lang="fr-FR" sz="1600" i="1" dirty="0"/>
          </a:p>
          <a:p>
            <a:pPr marL="1200150" lvl="2" indent="-285750">
              <a:buFont typeface="Wingdings" panose="05000000000000000000" pitchFamily="2" charset="2"/>
              <a:buChar char="§"/>
            </a:pPr>
            <a:r>
              <a:rPr lang="fr-FR" sz="1600"/>
              <a:t>Réseau</a:t>
            </a:r>
            <a:r>
              <a:rPr lang="fr-FR" sz="1600" i="1"/>
              <a:t> </a:t>
            </a:r>
            <a:r>
              <a:rPr lang="fr-FR" sz="1600" i="1" dirty="0"/>
              <a:t>– </a:t>
            </a:r>
            <a:r>
              <a:rPr lang="fr-FR" sz="1600" i="1" dirty="0" err="1"/>
              <a:t>grating</a:t>
            </a:r>
            <a:endParaRPr lang="fr-FR" sz="1600" i="1" dirty="0"/>
          </a:p>
          <a:p>
            <a:pPr marL="1200150" lvl="2" indent="-285750">
              <a:buFont typeface="Wingdings" panose="05000000000000000000" pitchFamily="2" charset="2"/>
              <a:buChar char="§"/>
            </a:pPr>
            <a:r>
              <a:rPr lang="fr-FR" sz="1600" dirty="0"/>
              <a:t>Marche étalon </a:t>
            </a:r>
            <a:r>
              <a:rPr lang="fr-FR" sz="1600" i="1"/>
              <a:t>– step </a:t>
            </a:r>
            <a:r>
              <a:rPr lang="fr-FR" sz="1600" i="1" dirty="0" err="1"/>
              <a:t>height</a:t>
            </a:r>
            <a:endParaRPr lang="fr-FR" sz="1600" i="1" dirty="0"/>
          </a:p>
          <a:p>
            <a:pPr marL="1200150" lvl="2" indent="-285750">
              <a:buFont typeface="Wingdings" panose="05000000000000000000" pitchFamily="2" charset="2"/>
              <a:buChar char="§"/>
            </a:pPr>
            <a:r>
              <a:rPr lang="fr-FR" sz="1600" dirty="0"/>
              <a:t>Etalon 3D </a:t>
            </a:r>
            <a:r>
              <a:rPr lang="fr-FR" sz="1600" i="1" dirty="0"/>
              <a:t>– </a:t>
            </a:r>
            <a:r>
              <a:rPr lang="fr-FR" sz="1600" i="1"/>
              <a:t>3D standard</a:t>
            </a:r>
            <a:endParaRPr lang="fr-FR" sz="1600" i="1" dirty="0"/>
          </a:p>
        </p:txBody>
      </p:sp>
      <p:pic>
        <p:nvPicPr>
          <p:cNvPr id="1026"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4827" b="86965" l="12535" r="98468"/>
                    </a14:imgEffect>
                  </a14:imgLayer>
                </a14:imgProps>
              </a:ext>
              <a:ext uri="{28A0092B-C50C-407E-A947-70E740481C1C}">
                <a14:useLocalDpi xmlns:a14="http://schemas.microsoft.com/office/drawing/2010/main" val="0"/>
              </a:ext>
            </a:extLst>
          </a:blip>
          <a:srcRect l="12006" t="29003" r="1477" b="11586"/>
          <a:stretch/>
        </p:blipFill>
        <p:spPr bwMode="auto">
          <a:xfrm>
            <a:off x="107504" y="2452402"/>
            <a:ext cx="2448272" cy="1149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descr="\\tfile5\NANOMETROLOGIE\mAFM\Certificat d'étalonnage\Vue en 3D de la surface.jpg"/>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9474" b="81930" l="2486" r="95580"/>
                    </a14:imgEffect>
                  </a14:imgLayer>
                </a14:imgProps>
              </a:ext>
              <a:ext uri="{28A0092B-C50C-407E-A947-70E740481C1C}">
                <a14:useLocalDpi xmlns:a14="http://schemas.microsoft.com/office/drawing/2010/main" val="0"/>
              </a:ext>
            </a:extLst>
          </a:blip>
          <a:srcRect t="17399" b="17574"/>
          <a:stretch/>
        </p:blipFill>
        <p:spPr bwMode="auto">
          <a:xfrm>
            <a:off x="4067944" y="1923678"/>
            <a:ext cx="3010967" cy="1538887"/>
          </a:xfrm>
          <a:prstGeom prst="rect">
            <a:avLst/>
          </a:prstGeom>
          <a:noFill/>
          <a:ln>
            <a:noFill/>
          </a:ln>
          <a:extLst>
            <a:ext uri="{53640926-AAD7-44D8-BBD7-CCE9431645EC}">
              <a14:shadowObscured xmlns:a14="http://schemas.microsoft.com/office/drawing/2010/main"/>
            </a:ext>
          </a:extLst>
        </p:spPr>
      </p:pic>
      <p:grpSp>
        <p:nvGrpSpPr>
          <p:cNvPr id="3" name="Groupe 2"/>
          <p:cNvGrpSpPr/>
          <p:nvPr/>
        </p:nvGrpSpPr>
        <p:grpSpPr>
          <a:xfrm>
            <a:off x="7149892" y="2499742"/>
            <a:ext cx="1872208" cy="1927866"/>
            <a:chOff x="7092280" y="1371186"/>
            <a:chExt cx="1872208" cy="1927866"/>
          </a:xfrm>
        </p:grpSpPr>
        <p:pic>
          <p:nvPicPr>
            <p:cNvPr id="1030" name="Picture 6"/>
            <p:cNvPicPr>
              <a:picLocks noChangeAspect="1" noChangeArrowheads="1"/>
            </p:cNvPicPr>
            <p:nvPr/>
          </p:nvPicPr>
          <p:blipFill rotWithShape="1">
            <a:blip r:embed="rId9">
              <a:extLst>
                <a:ext uri="{28A0092B-C50C-407E-A947-70E740481C1C}">
                  <a14:useLocalDpi xmlns:a14="http://schemas.microsoft.com/office/drawing/2010/main" val="0"/>
                </a:ext>
              </a:extLst>
            </a:blip>
            <a:srcRect r="56501" b="52457"/>
            <a:stretch/>
          </p:blipFill>
          <p:spPr bwMode="auto">
            <a:xfrm>
              <a:off x="7092280" y="1371186"/>
              <a:ext cx="1872208" cy="175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154587" y="3114386"/>
              <a:ext cx="1747594" cy="184666"/>
            </a:xfrm>
            <a:prstGeom prst="rect">
              <a:avLst/>
            </a:prstGeom>
          </p:spPr>
          <p:txBody>
            <a:bodyPr wrap="none">
              <a:spAutoFit/>
            </a:bodyPr>
            <a:lstStyle/>
            <a:p>
              <a:r>
                <a:rPr lang="en-US" sz="600" dirty="0"/>
                <a:t>Ritter et al., </a:t>
              </a:r>
              <a:r>
                <a:rPr lang="en-US" sz="600"/>
                <a:t>2007 Meas. Sci</a:t>
              </a:r>
              <a:r>
                <a:rPr lang="en-US" sz="600" dirty="0"/>
                <a:t>. Technol. 18 404</a:t>
              </a:r>
              <a:endParaRPr lang="fr-FR" sz="600" dirty="0"/>
            </a:p>
          </p:txBody>
        </p:sp>
      </p:grpSp>
      <p:sp>
        <p:nvSpPr>
          <p:cNvPr id="6" name="ZoneTexte 5"/>
          <p:cNvSpPr txBox="1"/>
          <p:nvPr/>
        </p:nvSpPr>
        <p:spPr>
          <a:xfrm>
            <a:off x="4666441" y="4001761"/>
            <a:ext cx="195624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a:t>Pas de rugosité</a:t>
            </a:r>
            <a:r>
              <a:rPr lang="fr-FR" dirty="0"/>
              <a:t>! </a:t>
            </a:r>
            <a:endParaRPr lang="en-US" dirty="0"/>
          </a:p>
        </p:txBody>
      </p:sp>
      <p:sp>
        <p:nvSpPr>
          <p:cNvPr id="9" name="Espace réservé de la date 4">
            <a:extLst>
              <a:ext uri="{FF2B5EF4-FFF2-40B4-BE49-F238E27FC236}">
                <a16:creationId xmlns:a16="http://schemas.microsoft.com/office/drawing/2014/main" id="{E2490DEA-78F2-64F2-4A2E-705681D3097F}"/>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2293545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smtClean="0"/>
              <a:pPr/>
              <a:t>43</a:t>
            </a:fld>
            <a:endParaRPr lang="fr-FR" dirty="0"/>
          </a:p>
        </p:txBody>
      </p:sp>
      <p:sp>
        <p:nvSpPr>
          <p:cNvPr id="8"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dirty="0"/>
              <a:t>Pour </a:t>
            </a:r>
            <a:r>
              <a:rPr lang="fr-FR" cap="none"/>
              <a:t>la mesure de rugosité</a:t>
            </a:r>
            <a:endParaRPr lang="fr-FR" cap="none" dirty="0"/>
          </a:p>
        </p:txBody>
      </p:sp>
      <p:sp>
        <p:nvSpPr>
          <p:cNvPr id="9" name="Rectangle 8"/>
          <p:cNvSpPr/>
          <p:nvPr/>
        </p:nvSpPr>
        <p:spPr>
          <a:xfrm>
            <a:off x="179512" y="559058"/>
            <a:ext cx="8856984" cy="646331"/>
          </a:xfrm>
          <a:prstGeom prst="rect">
            <a:avLst/>
          </a:prstGeom>
          <a:ln w="38100">
            <a:solidFill>
              <a:schemeClr val="accent1"/>
            </a:solidFill>
          </a:ln>
        </p:spPr>
        <p:txBody>
          <a:bodyPr wrap="square">
            <a:spAutoFit/>
          </a:bodyPr>
          <a:lstStyle/>
          <a:p>
            <a:r>
              <a:rPr lang="fr-FR" sz="1200" b="1"/>
              <a:t>Fine ceramics (advances ceramics, advances </a:t>
            </a:r>
            <a:r>
              <a:rPr lang="fr-FR" sz="1200" b="1" err="1"/>
              <a:t>technical</a:t>
            </a:r>
            <a:r>
              <a:rPr lang="fr-FR" sz="1200" b="1"/>
              <a:t> ceramics) – Test </a:t>
            </a:r>
            <a:r>
              <a:rPr lang="fr-FR" sz="1200" b="1" dirty="0" err="1"/>
              <a:t>method</a:t>
            </a:r>
            <a:r>
              <a:rPr lang="fr-FR" sz="1200" b="1" dirty="0"/>
              <a:t> </a:t>
            </a:r>
            <a:r>
              <a:rPr lang="fr-FR" sz="1200" b="1"/>
              <a:t>for surface roughness </a:t>
            </a:r>
            <a:r>
              <a:rPr lang="fr-FR" sz="1200" b="1" dirty="0"/>
              <a:t>of fine </a:t>
            </a:r>
            <a:r>
              <a:rPr lang="fr-FR" sz="1200" b="1" err="1"/>
              <a:t>ceramic</a:t>
            </a:r>
            <a:r>
              <a:rPr lang="fr-FR" sz="1200" b="1"/>
              <a:t> films </a:t>
            </a:r>
            <a:r>
              <a:rPr lang="fr-FR" sz="1200" b="1" dirty="0"/>
              <a:t>by </a:t>
            </a:r>
            <a:r>
              <a:rPr lang="fr-FR" sz="1200" b="1" dirty="0" err="1"/>
              <a:t>atomic</a:t>
            </a:r>
            <a:r>
              <a:rPr lang="fr-FR" sz="1200" b="1" dirty="0"/>
              <a:t> </a:t>
            </a:r>
            <a:r>
              <a:rPr lang="fr-FR" sz="1200" b="1"/>
              <a:t>force microscopy</a:t>
            </a:r>
            <a:endParaRPr lang="fr-FR" sz="1200" b="1" dirty="0"/>
          </a:p>
          <a:p>
            <a:r>
              <a:rPr lang="fr-FR" sz="1200"/>
              <a:t>ISO </a:t>
            </a:r>
            <a:r>
              <a:rPr lang="fr-FR" sz="1200" dirty="0"/>
              <a:t>19606: 2017</a:t>
            </a:r>
          </a:p>
        </p:txBody>
      </p:sp>
      <p:sp>
        <p:nvSpPr>
          <p:cNvPr id="15" name="ZoneTexte 14"/>
          <p:cNvSpPr txBox="1"/>
          <p:nvPr/>
        </p:nvSpPr>
        <p:spPr>
          <a:xfrm>
            <a:off x="179512" y="1558730"/>
            <a:ext cx="4020094" cy="1815882"/>
          </a:xfrm>
          <a:prstGeom prst="rect">
            <a:avLst/>
          </a:prstGeom>
          <a:noFill/>
        </p:spPr>
        <p:txBody>
          <a:bodyPr wrap="square" rtlCol="0">
            <a:spAutoFit/>
          </a:bodyPr>
          <a:lstStyle/>
          <a:p>
            <a:pPr marL="285750" indent="-285750">
              <a:buFontTx/>
              <a:buChar char="-"/>
            </a:pPr>
            <a:r>
              <a:rPr lang="fr-FR" sz="1400"/>
              <a:t>Dernière version </a:t>
            </a:r>
            <a:r>
              <a:rPr lang="fr-FR" sz="1400" dirty="0"/>
              <a:t>en 2017</a:t>
            </a:r>
          </a:p>
          <a:p>
            <a:pPr marL="285750" indent="-285750">
              <a:buFontTx/>
              <a:buChar char="-"/>
            </a:pPr>
            <a:r>
              <a:rPr lang="fr-FR" sz="1400" dirty="0"/>
              <a:t>Dédiée à </a:t>
            </a:r>
            <a:r>
              <a:rPr lang="fr-FR" sz="1400"/>
              <a:t>la mesure </a:t>
            </a:r>
            <a:r>
              <a:rPr lang="fr-FR" sz="1400" dirty="0"/>
              <a:t>par </a:t>
            </a:r>
            <a:r>
              <a:rPr lang="fr-FR" sz="1400"/>
              <a:t>AFM des matériaux céramiques</a:t>
            </a:r>
            <a:endParaRPr lang="fr-FR" sz="1400" dirty="0"/>
          </a:p>
          <a:p>
            <a:pPr marL="285750" indent="-285750">
              <a:buFontTx/>
              <a:buChar char="-"/>
            </a:pPr>
            <a:endParaRPr lang="fr-FR" sz="1400" dirty="0"/>
          </a:p>
          <a:p>
            <a:pPr marL="285750" indent="-285750">
              <a:buFontTx/>
              <a:buChar char="-"/>
            </a:pPr>
            <a:r>
              <a:rPr lang="fr-FR" sz="1400"/>
              <a:t>Définition des mesurandes</a:t>
            </a:r>
            <a:endParaRPr lang="fr-FR" sz="1400" dirty="0"/>
          </a:p>
          <a:p>
            <a:pPr marL="285750" indent="-285750">
              <a:buFontTx/>
              <a:buChar char="-"/>
            </a:pPr>
            <a:r>
              <a:rPr lang="fr-FR" sz="1400" dirty="0"/>
              <a:t>Mode opératoire </a:t>
            </a:r>
            <a:r>
              <a:rPr lang="fr-FR" sz="1400"/>
              <a:t>pour l’acquisition des données</a:t>
            </a:r>
            <a:endParaRPr lang="fr-FR" sz="1400" dirty="0"/>
          </a:p>
          <a:p>
            <a:endParaRPr lang="fr-FR" sz="1400" dirty="0"/>
          </a:p>
        </p:txBody>
      </p:sp>
      <p:pic>
        <p:nvPicPr>
          <p:cNvPr id="2" name="Image 1"/>
          <p:cNvPicPr>
            <a:picLocks noChangeAspect="1"/>
          </p:cNvPicPr>
          <p:nvPr/>
        </p:nvPicPr>
        <p:blipFill>
          <a:blip r:embed="rId3"/>
          <a:stretch>
            <a:fillRect/>
          </a:stretch>
        </p:blipFill>
        <p:spPr>
          <a:xfrm>
            <a:off x="5364088" y="1313889"/>
            <a:ext cx="2562502" cy="3546088"/>
          </a:xfrm>
          <a:prstGeom prst="rect">
            <a:avLst/>
          </a:prstGeom>
          <a:noFill/>
          <a:ln w="9525">
            <a:solidFill>
              <a:schemeClr val="bg1">
                <a:lumMod val="50000"/>
              </a:schemeClr>
            </a:solidFill>
            <a:miter lim="800000"/>
            <a:headEnd/>
            <a:tailEnd/>
          </a:ln>
          <a:effectLst>
            <a:outerShdw blurRad="330200" dist="88900" dir="2040000" sx="102000" sy="102000" algn="l" rotWithShape="0">
              <a:prstClr val="black">
                <a:alpha val="40000"/>
              </a:prstClr>
            </a:outerShdw>
            <a:reflection blurRad="6350" stA="50000" endA="300" endPos="55500" dist="101600" dir="5400000" sy="-100000" algn="bl" rotWithShape="0"/>
          </a:effectLst>
          <a:scene3d>
            <a:camera prst="isometricOffAxis1Right"/>
            <a:lightRig rig="threePt" dir="t"/>
          </a:scene3d>
        </p:spPr>
      </p:pic>
      <p:sp>
        <p:nvSpPr>
          <p:cNvPr id="3" name="Espace réservé de la date 4">
            <a:extLst>
              <a:ext uri="{FF2B5EF4-FFF2-40B4-BE49-F238E27FC236}">
                <a16:creationId xmlns:a16="http://schemas.microsoft.com/office/drawing/2014/main" id="{86923D5C-9666-47FD-F818-9314199AC3B7}"/>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2984884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smtClean="0"/>
              <a:pPr/>
              <a:t>44</a:t>
            </a:fld>
            <a:endParaRPr lang="fr-FR" dirty="0"/>
          </a:p>
        </p:txBody>
      </p:sp>
      <p:sp>
        <p:nvSpPr>
          <p:cNvPr id="8"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a:t>Les mesurandes </a:t>
            </a:r>
            <a:r>
              <a:rPr lang="fr-FR" cap="none" dirty="0"/>
              <a:t>principaux</a:t>
            </a:r>
          </a:p>
        </p:txBody>
      </p:sp>
      <p:sp>
        <p:nvSpPr>
          <p:cNvPr id="2" name="ZoneTexte 1"/>
          <p:cNvSpPr txBox="1"/>
          <p:nvPr/>
        </p:nvSpPr>
        <p:spPr>
          <a:xfrm>
            <a:off x="107504" y="432196"/>
            <a:ext cx="2787943" cy="369332"/>
          </a:xfrm>
          <a:prstGeom prst="rect">
            <a:avLst/>
          </a:prstGeom>
          <a:noFill/>
        </p:spPr>
        <p:txBody>
          <a:bodyPr wrap="none" rtlCol="0">
            <a:spAutoFit/>
          </a:bodyPr>
          <a:lstStyle/>
          <a:p>
            <a:r>
              <a:rPr lang="fr-FR"/>
              <a:t>ISO </a:t>
            </a:r>
            <a:r>
              <a:rPr lang="fr-FR" dirty="0"/>
              <a:t>13535</a:t>
            </a:r>
            <a:r>
              <a:rPr lang="fr-FR"/>
              <a:t>, ISO </a:t>
            </a:r>
            <a:r>
              <a:rPr lang="fr-FR" dirty="0"/>
              <a:t>25178-2 </a:t>
            </a:r>
            <a:endParaRPr lang="en-US" dirty="0"/>
          </a:p>
        </p:txBody>
      </p:sp>
      <p:pic>
        <p:nvPicPr>
          <p:cNvPr id="6" name="Image 5"/>
          <p:cNvPicPr>
            <a:picLocks noChangeAspect="1"/>
          </p:cNvPicPr>
          <p:nvPr/>
        </p:nvPicPr>
        <p:blipFill>
          <a:blip r:embed="rId3"/>
          <a:stretch>
            <a:fillRect/>
          </a:stretch>
        </p:blipFill>
        <p:spPr>
          <a:xfrm>
            <a:off x="0" y="1489778"/>
            <a:ext cx="4248472" cy="1899759"/>
          </a:xfrm>
          <a:prstGeom prst="rect">
            <a:avLst/>
          </a:prstGeom>
        </p:spPr>
      </p:pic>
      <p:graphicFrame>
        <p:nvGraphicFramePr>
          <p:cNvPr id="11" name="Tableau 10"/>
          <p:cNvGraphicFramePr>
            <a:graphicFrameLocks noGrp="1"/>
          </p:cNvGraphicFramePr>
          <p:nvPr/>
        </p:nvGraphicFramePr>
        <p:xfrm>
          <a:off x="4211960" y="976274"/>
          <a:ext cx="4840882" cy="3074485"/>
        </p:xfrm>
        <a:graphic>
          <a:graphicData uri="http://schemas.openxmlformats.org/drawingml/2006/table">
            <a:tbl>
              <a:tblPr firstRow="1" bandRow="1">
                <a:tableStyleId>{5C22544A-7EE6-4342-B048-85BDC9FD1C3A}</a:tableStyleId>
              </a:tblPr>
              <a:tblGrid>
                <a:gridCol w="1028616">
                  <a:extLst>
                    <a:ext uri="{9D8B030D-6E8A-4147-A177-3AD203B41FA5}">
                      <a16:colId xmlns:a16="http://schemas.microsoft.com/office/drawing/2014/main" val="2836043891"/>
                    </a:ext>
                  </a:extLst>
                </a:gridCol>
                <a:gridCol w="924185">
                  <a:extLst>
                    <a:ext uri="{9D8B030D-6E8A-4147-A177-3AD203B41FA5}">
                      <a16:colId xmlns:a16="http://schemas.microsoft.com/office/drawing/2014/main" val="2138259326"/>
                    </a:ext>
                  </a:extLst>
                </a:gridCol>
                <a:gridCol w="2888081">
                  <a:extLst>
                    <a:ext uri="{9D8B030D-6E8A-4147-A177-3AD203B41FA5}">
                      <a16:colId xmlns:a16="http://schemas.microsoft.com/office/drawing/2014/main" val="1539361739"/>
                    </a:ext>
                  </a:extLst>
                </a:gridCol>
              </a:tblGrid>
              <a:tr h="568230">
                <a:tc>
                  <a:txBody>
                    <a:bodyPr/>
                    <a:lstStyle/>
                    <a:p>
                      <a:pPr algn="ctr"/>
                      <a:r>
                        <a:rPr lang="fr-FR" sz="1400" dirty="0"/>
                        <a:t>Profil</a:t>
                      </a:r>
                      <a:endParaRPr lang="en-US" sz="1400" dirty="0"/>
                    </a:p>
                  </a:txBody>
                  <a:tcPr anchor="ctr"/>
                </a:tc>
                <a:tc>
                  <a:txBody>
                    <a:bodyPr/>
                    <a:lstStyle/>
                    <a:p>
                      <a:pPr algn="ctr"/>
                      <a:r>
                        <a:rPr lang="fr-FR" sz="1400" dirty="0"/>
                        <a:t>Surface</a:t>
                      </a:r>
                      <a:endParaRPr lang="en-US" sz="1400" dirty="0"/>
                    </a:p>
                  </a:txBody>
                  <a:tcPr anchor="ctr"/>
                </a:tc>
                <a:tc>
                  <a:txBody>
                    <a:bodyPr/>
                    <a:lstStyle/>
                    <a:p>
                      <a:pPr algn="ctr"/>
                      <a:r>
                        <a:rPr lang="fr-FR" sz="1400" dirty="0"/>
                        <a:t>Définition</a:t>
                      </a:r>
                      <a:endParaRPr lang="en-US" sz="1400" dirty="0"/>
                    </a:p>
                  </a:txBody>
                  <a:tcPr anchor="ctr"/>
                </a:tc>
                <a:extLst>
                  <a:ext uri="{0D108BD9-81ED-4DB2-BD59-A6C34878D82A}">
                    <a16:rowId xmlns:a16="http://schemas.microsoft.com/office/drawing/2014/main" val="1217124658"/>
                  </a:ext>
                </a:extLst>
              </a:tr>
              <a:tr h="433615">
                <a:tc>
                  <a:txBody>
                    <a:bodyPr/>
                    <a:lstStyle/>
                    <a:p>
                      <a:pPr algn="ctr"/>
                      <a:r>
                        <a:rPr lang="fr-FR" sz="1400" dirty="0" err="1"/>
                        <a:t>Rq</a:t>
                      </a:r>
                      <a:endParaRPr lang="en-US" sz="1400" dirty="0"/>
                    </a:p>
                  </a:txBody>
                  <a:tcPr anchor="ctr"/>
                </a:tc>
                <a:tc>
                  <a:txBody>
                    <a:bodyPr/>
                    <a:lstStyle/>
                    <a:p>
                      <a:pPr algn="ctr"/>
                      <a:r>
                        <a:rPr lang="fr-FR" sz="1400" dirty="0" err="1"/>
                        <a:t>Sq</a:t>
                      </a:r>
                      <a:endParaRPr lang="en-US" sz="1400" dirty="0"/>
                    </a:p>
                  </a:txBody>
                  <a:tcPr anchor="ctr"/>
                </a:tc>
                <a:tc>
                  <a:txBody>
                    <a:bodyPr/>
                    <a:lstStyle/>
                    <a:p>
                      <a:pPr algn="ctr"/>
                      <a:r>
                        <a:rPr lang="fr-FR" sz="1400" dirty="0"/>
                        <a:t>Écart type de distribution des hauteurs</a:t>
                      </a:r>
                      <a:endParaRPr lang="en-US" sz="1400" dirty="0"/>
                    </a:p>
                  </a:txBody>
                  <a:tcPr anchor="ctr"/>
                </a:tc>
                <a:extLst>
                  <a:ext uri="{0D108BD9-81ED-4DB2-BD59-A6C34878D82A}">
                    <a16:rowId xmlns:a16="http://schemas.microsoft.com/office/drawing/2014/main" val="2888731979"/>
                  </a:ext>
                </a:extLst>
              </a:tr>
              <a:tr h="433615">
                <a:tc>
                  <a:txBody>
                    <a:bodyPr/>
                    <a:lstStyle/>
                    <a:p>
                      <a:pPr algn="ctr"/>
                      <a:r>
                        <a:rPr lang="fr-FR" sz="1400" dirty="0"/>
                        <a:t>Ra</a:t>
                      </a:r>
                      <a:endParaRPr lang="en-US" sz="1400" dirty="0"/>
                    </a:p>
                  </a:txBody>
                  <a:tcPr anchor="ctr"/>
                </a:tc>
                <a:tc>
                  <a:txBody>
                    <a:bodyPr/>
                    <a:lstStyle/>
                    <a:p>
                      <a:pPr algn="ctr"/>
                      <a:r>
                        <a:rPr lang="fr-FR" sz="1400" dirty="0"/>
                        <a:t>Sa</a:t>
                      </a:r>
                      <a:endParaRPr lang="en-US" sz="1400" dirty="0"/>
                    </a:p>
                  </a:txBody>
                  <a:tcPr anchor="ctr"/>
                </a:tc>
                <a:tc>
                  <a:txBody>
                    <a:bodyPr/>
                    <a:lstStyle/>
                    <a:p>
                      <a:pPr algn="ctr"/>
                      <a:r>
                        <a:rPr lang="fr-FR" sz="1400" dirty="0"/>
                        <a:t>Hauteur arithmétique</a:t>
                      </a:r>
                      <a:r>
                        <a:rPr lang="fr-FR" sz="1400" baseline="0" dirty="0"/>
                        <a:t> moyenne</a:t>
                      </a:r>
                      <a:endParaRPr lang="en-US" sz="1400" dirty="0"/>
                    </a:p>
                  </a:txBody>
                  <a:tcPr anchor="ctr"/>
                </a:tc>
                <a:extLst>
                  <a:ext uri="{0D108BD9-81ED-4DB2-BD59-A6C34878D82A}">
                    <a16:rowId xmlns:a16="http://schemas.microsoft.com/office/drawing/2014/main" val="2085007350"/>
                  </a:ext>
                </a:extLst>
              </a:tr>
              <a:tr h="433615">
                <a:tc>
                  <a:txBody>
                    <a:bodyPr/>
                    <a:lstStyle/>
                    <a:p>
                      <a:pPr algn="ctr"/>
                      <a:r>
                        <a:rPr lang="fr-FR" sz="1400" dirty="0" err="1"/>
                        <a:t>Rz</a:t>
                      </a:r>
                      <a:endParaRPr lang="en-US" sz="1400" dirty="0"/>
                    </a:p>
                  </a:txBody>
                  <a:tcPr anchor="ctr"/>
                </a:tc>
                <a:tc>
                  <a:txBody>
                    <a:bodyPr/>
                    <a:lstStyle/>
                    <a:p>
                      <a:pPr algn="ctr"/>
                      <a:r>
                        <a:rPr lang="fr-FR" sz="1400" dirty="0" err="1"/>
                        <a:t>Sz</a:t>
                      </a:r>
                      <a:endParaRPr lang="en-US" sz="1400" dirty="0"/>
                    </a:p>
                  </a:txBody>
                  <a:tcPr anchor="ctr"/>
                </a:tc>
                <a:tc>
                  <a:txBody>
                    <a:bodyPr/>
                    <a:lstStyle/>
                    <a:p>
                      <a:pPr algn="ctr"/>
                      <a:r>
                        <a:rPr lang="fr-FR" sz="1400" dirty="0"/>
                        <a:t>Hauteur entre le pic</a:t>
                      </a:r>
                      <a:r>
                        <a:rPr lang="fr-FR" sz="1400" baseline="0" dirty="0"/>
                        <a:t> le plus haut et la vallée la plus profonde</a:t>
                      </a:r>
                      <a:endParaRPr lang="en-US" sz="1400" dirty="0"/>
                    </a:p>
                  </a:txBody>
                  <a:tcPr anchor="ctr"/>
                </a:tc>
                <a:extLst>
                  <a:ext uri="{0D108BD9-81ED-4DB2-BD59-A6C34878D82A}">
                    <a16:rowId xmlns:a16="http://schemas.microsoft.com/office/drawing/2014/main" val="2951215665"/>
                  </a:ext>
                </a:extLst>
              </a:tr>
              <a:tr h="433615">
                <a:tc>
                  <a:txBody>
                    <a:bodyPr/>
                    <a:lstStyle/>
                    <a:p>
                      <a:pPr algn="ctr"/>
                      <a:r>
                        <a:rPr lang="fr-FR" sz="1400" dirty="0" err="1"/>
                        <a:t>Rv</a:t>
                      </a:r>
                      <a:endParaRPr lang="en-US" sz="1400" dirty="0"/>
                    </a:p>
                  </a:txBody>
                  <a:tcPr anchor="ctr"/>
                </a:tc>
                <a:tc>
                  <a:txBody>
                    <a:bodyPr/>
                    <a:lstStyle/>
                    <a:p>
                      <a:pPr algn="ctr"/>
                      <a:r>
                        <a:rPr lang="fr-FR" sz="1400"/>
                        <a:t>Sv</a:t>
                      </a:r>
                      <a:endParaRPr lang="en-US" sz="1400" dirty="0"/>
                    </a:p>
                  </a:txBody>
                  <a:tcPr anchor="ctr"/>
                </a:tc>
                <a:tc>
                  <a:txBody>
                    <a:bodyPr/>
                    <a:lstStyle/>
                    <a:p>
                      <a:pPr algn="ctr"/>
                      <a:r>
                        <a:rPr lang="fr-FR" sz="1400" dirty="0"/>
                        <a:t>Profondeur entre le plan moyen et la vallée la plus profonde</a:t>
                      </a:r>
                      <a:endParaRPr lang="en-US" sz="1400" dirty="0"/>
                    </a:p>
                  </a:txBody>
                  <a:tcPr anchor="ctr"/>
                </a:tc>
                <a:extLst>
                  <a:ext uri="{0D108BD9-81ED-4DB2-BD59-A6C34878D82A}">
                    <a16:rowId xmlns:a16="http://schemas.microsoft.com/office/drawing/2014/main" val="1942100818"/>
                  </a:ext>
                </a:extLst>
              </a:tr>
              <a:tr h="433615">
                <a:tc>
                  <a:txBody>
                    <a:bodyPr/>
                    <a:lstStyle/>
                    <a:p>
                      <a:pPr algn="ctr"/>
                      <a:r>
                        <a:rPr lang="fr-FR" sz="1400" dirty="0" err="1"/>
                        <a:t>Rp</a:t>
                      </a:r>
                      <a:endParaRPr lang="en-US" sz="1400" dirty="0"/>
                    </a:p>
                  </a:txBody>
                  <a:tcPr anchor="ctr"/>
                </a:tc>
                <a:tc>
                  <a:txBody>
                    <a:bodyPr/>
                    <a:lstStyle/>
                    <a:p>
                      <a:pPr algn="ctr"/>
                      <a:r>
                        <a:rPr lang="fr-FR" sz="1400"/>
                        <a:t>Sp</a:t>
                      </a:r>
                      <a:endParaRPr lang="en-US" sz="1400" dirty="0"/>
                    </a:p>
                  </a:txBody>
                  <a:tcPr anchor="ctr"/>
                </a:tc>
                <a:tc>
                  <a:txBody>
                    <a:bodyPr/>
                    <a:lstStyle/>
                    <a:p>
                      <a:pPr algn="ctr"/>
                      <a:r>
                        <a:rPr lang="fr-FR" sz="1400" dirty="0"/>
                        <a:t>Hauteur</a:t>
                      </a:r>
                      <a:r>
                        <a:rPr lang="fr-FR" sz="1400" baseline="0" dirty="0"/>
                        <a:t> entre le pic le plus haut et le plan moyen</a:t>
                      </a:r>
                      <a:endParaRPr lang="en-US" sz="1400" dirty="0"/>
                    </a:p>
                  </a:txBody>
                  <a:tcPr anchor="ctr"/>
                </a:tc>
                <a:extLst>
                  <a:ext uri="{0D108BD9-81ED-4DB2-BD59-A6C34878D82A}">
                    <a16:rowId xmlns:a16="http://schemas.microsoft.com/office/drawing/2014/main" val="2252278366"/>
                  </a:ext>
                </a:extLst>
              </a:tr>
            </a:tbl>
          </a:graphicData>
        </a:graphic>
      </p:graphicFrame>
      <p:sp>
        <p:nvSpPr>
          <p:cNvPr id="3" name="Espace réservé de la date 4">
            <a:extLst>
              <a:ext uri="{FF2B5EF4-FFF2-40B4-BE49-F238E27FC236}">
                <a16:creationId xmlns:a16="http://schemas.microsoft.com/office/drawing/2014/main" id="{7A9C9BB5-41AB-E358-5B1B-1C054C123B27}"/>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1356418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smtClean="0"/>
              <a:pPr/>
              <a:t>45</a:t>
            </a:fld>
            <a:endParaRPr lang="fr-FR" dirty="0"/>
          </a:p>
        </p:txBody>
      </p:sp>
      <p:sp>
        <p:nvSpPr>
          <p:cNvPr id="8"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dirty="0"/>
              <a:t>Les mesurandes principaux</a:t>
            </a:r>
          </a:p>
        </p:txBody>
      </p:sp>
      <p:sp>
        <p:nvSpPr>
          <p:cNvPr id="2" name="ZoneTexte 1"/>
          <p:cNvSpPr txBox="1"/>
          <p:nvPr/>
        </p:nvSpPr>
        <p:spPr>
          <a:xfrm>
            <a:off x="107504" y="432196"/>
            <a:ext cx="2787943" cy="369332"/>
          </a:xfrm>
          <a:prstGeom prst="rect">
            <a:avLst/>
          </a:prstGeom>
          <a:noFill/>
        </p:spPr>
        <p:txBody>
          <a:bodyPr wrap="none" rtlCol="0">
            <a:spAutoFit/>
          </a:bodyPr>
          <a:lstStyle/>
          <a:p>
            <a:r>
              <a:rPr lang="fr-FR" dirty="0"/>
              <a:t>ISO 13535, ISO 25178-2 </a:t>
            </a:r>
            <a:endParaRPr lang="en-US" dirty="0"/>
          </a:p>
        </p:txBody>
      </p:sp>
      <p:pic>
        <p:nvPicPr>
          <p:cNvPr id="6" name="Image 5"/>
          <p:cNvPicPr>
            <a:picLocks noChangeAspect="1"/>
          </p:cNvPicPr>
          <p:nvPr/>
        </p:nvPicPr>
        <p:blipFill>
          <a:blip r:embed="rId3"/>
          <a:stretch>
            <a:fillRect/>
          </a:stretch>
        </p:blipFill>
        <p:spPr>
          <a:xfrm>
            <a:off x="395536" y="880999"/>
            <a:ext cx="3240360" cy="1448969"/>
          </a:xfrm>
          <a:prstGeom prst="rect">
            <a:avLst/>
          </a:prstGeom>
        </p:spPr>
      </p:pic>
      <p:sp>
        <p:nvSpPr>
          <p:cNvPr id="9" name="ZoneTexte 8"/>
          <p:cNvSpPr txBox="1"/>
          <p:nvPr/>
        </p:nvSpPr>
        <p:spPr>
          <a:xfrm>
            <a:off x="4918795" y="670570"/>
            <a:ext cx="2133918" cy="369332"/>
          </a:xfrm>
          <a:prstGeom prst="rect">
            <a:avLst/>
          </a:prstGeom>
          <a:noFill/>
        </p:spPr>
        <p:txBody>
          <a:bodyPr wrap="none" rtlCol="0">
            <a:spAutoFit/>
          </a:bodyPr>
          <a:lstStyle/>
          <a:p>
            <a:r>
              <a:rPr lang="fr-FR" dirty="0"/>
              <a:t>Pour une surface : </a:t>
            </a:r>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FAC525B-4500-A92D-B4B0-71F6A6DD68CD}"/>
                  </a:ext>
                </a:extLst>
              </p:cNvPr>
              <p:cNvSpPr txBox="1"/>
              <p:nvPr/>
            </p:nvSpPr>
            <p:spPr>
              <a:xfrm>
                <a:off x="4427984" y="1549934"/>
                <a:ext cx="3888432" cy="77687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400" i="1" smtClean="0">
                              <a:solidFill>
                                <a:srgbClr val="836967"/>
                              </a:solidFill>
                              <a:latin typeface="Cambria Math" panose="02040503050406030204" pitchFamily="18" charset="0"/>
                            </a:rPr>
                          </m:ctrlPr>
                        </m:sSubPr>
                        <m:e>
                          <m:r>
                            <a:rPr lang="fr-FR" sz="2400" i="1">
                              <a:latin typeface="Cambria Math" panose="02040503050406030204" pitchFamily="18" charset="0"/>
                            </a:rPr>
                            <m:t>𝑠</m:t>
                          </m:r>
                        </m:e>
                        <m:sub>
                          <m:r>
                            <a:rPr lang="fr-FR" sz="2400" i="1">
                              <a:latin typeface="Cambria Math" panose="02040503050406030204" pitchFamily="18" charset="0"/>
                            </a:rPr>
                            <m:t>𝑎</m:t>
                          </m:r>
                        </m:sub>
                      </m:sSub>
                      <m:r>
                        <a:rPr lang="fr-FR" sz="2400" i="0">
                          <a:latin typeface="Cambria Math" panose="02040503050406030204" pitchFamily="18" charset="0"/>
                        </a:rPr>
                        <m:t>=</m:t>
                      </m:r>
                      <m:f>
                        <m:fPr>
                          <m:ctrlPr>
                            <a:rPr lang="fr-FR" sz="2400" i="1">
                              <a:solidFill>
                                <a:srgbClr val="836967"/>
                              </a:solidFill>
                              <a:latin typeface="Cambria Math" panose="02040503050406030204" pitchFamily="18" charset="0"/>
                            </a:rPr>
                          </m:ctrlPr>
                        </m:fPr>
                        <m:num>
                          <m:r>
                            <a:rPr lang="fr-FR" sz="2400" i="0">
                              <a:latin typeface="Cambria Math" panose="02040503050406030204" pitchFamily="18" charset="0"/>
                            </a:rPr>
                            <m:t>1</m:t>
                          </m:r>
                        </m:num>
                        <m:den>
                          <m:r>
                            <a:rPr lang="fr-FR" sz="2400" i="1">
                              <a:latin typeface="Cambria Math" panose="02040503050406030204" pitchFamily="18" charset="0"/>
                            </a:rPr>
                            <m:t>𝐴</m:t>
                          </m:r>
                        </m:den>
                      </m:f>
                      <m:nary>
                        <m:naryPr>
                          <m:chr m:val="∬"/>
                          <m:subHide m:val="on"/>
                          <m:supHide m:val="on"/>
                          <m:ctrlPr>
                            <a:rPr lang="fr-FR" sz="2400" i="1">
                              <a:latin typeface="Cambria Math" panose="02040503050406030204" pitchFamily="18" charset="0"/>
                            </a:rPr>
                          </m:ctrlPr>
                        </m:naryPr>
                        <m:sub/>
                        <m:sup/>
                        <m:e>
                          <m:d>
                            <m:dPr>
                              <m:begChr m:val="|"/>
                              <m:endChr m:val="|"/>
                              <m:ctrlPr>
                                <a:rPr lang="fr-FR" sz="2400" i="1">
                                  <a:solidFill>
                                    <a:srgbClr val="836967"/>
                                  </a:solidFill>
                                  <a:latin typeface="Cambria Math" panose="02040503050406030204" pitchFamily="18" charset="0"/>
                                </a:rPr>
                              </m:ctrlPr>
                            </m:dPr>
                            <m:e>
                              <m:r>
                                <a:rPr lang="fr-FR" sz="2400" i="1">
                                  <a:latin typeface="Cambria Math" panose="02040503050406030204" pitchFamily="18" charset="0"/>
                                </a:rPr>
                                <m:t>𝑧</m:t>
                              </m:r>
                              <m:d>
                                <m:dPr>
                                  <m:ctrlPr>
                                    <a:rPr lang="fr-FR" sz="2400" i="1">
                                      <a:solidFill>
                                        <a:srgbClr val="836967"/>
                                      </a:solidFill>
                                      <a:latin typeface="Cambria Math" panose="02040503050406030204" pitchFamily="18" charset="0"/>
                                    </a:rPr>
                                  </m:ctrlPr>
                                </m:dPr>
                                <m:e>
                                  <m:r>
                                    <a:rPr lang="fr-FR" sz="2400" i="1">
                                      <a:latin typeface="Cambria Math" panose="02040503050406030204" pitchFamily="18" charset="0"/>
                                    </a:rPr>
                                    <m:t>𝑥𝑦</m:t>
                                  </m:r>
                                </m:e>
                              </m:d>
                            </m:e>
                          </m:d>
                          <m:r>
                            <a:rPr lang="fr-FR" sz="2400" i="0">
                              <a:latin typeface="Cambria Math" panose="02040503050406030204" pitchFamily="18" charset="0"/>
                            </a:rPr>
                            <m:t>ⅆ</m:t>
                          </m:r>
                          <m:r>
                            <a:rPr lang="fr-FR" sz="2400" i="1">
                              <a:latin typeface="Cambria Math" panose="02040503050406030204" pitchFamily="18" charset="0"/>
                            </a:rPr>
                            <m:t>𝑥</m:t>
                          </m:r>
                          <m:r>
                            <a:rPr lang="fr-FR" sz="2400" i="0">
                              <a:latin typeface="Cambria Math" panose="02040503050406030204" pitchFamily="18" charset="0"/>
                            </a:rPr>
                            <m:t>ⅆ</m:t>
                          </m:r>
                          <m:r>
                            <a:rPr lang="fr-FR" sz="2400" i="1">
                              <a:latin typeface="Cambria Math" panose="02040503050406030204" pitchFamily="18" charset="0"/>
                            </a:rPr>
                            <m:t>𝑦</m:t>
                          </m:r>
                        </m:e>
                      </m:nary>
                    </m:oMath>
                  </m:oMathPara>
                </a14:m>
                <a:endParaRPr lang="fr-FR" sz="2400" dirty="0"/>
              </a:p>
            </p:txBody>
          </p:sp>
        </mc:Choice>
        <mc:Fallback xmlns="">
          <p:sp>
            <p:nvSpPr>
              <p:cNvPr id="11" name="TextBox 10">
                <a:extLst>
                  <a:ext uri="{FF2B5EF4-FFF2-40B4-BE49-F238E27FC236}">
                    <a16:creationId xmlns:a16="http://schemas.microsoft.com/office/drawing/2014/main" id="{7FAC525B-4500-A92D-B4B0-71F6A6DD68CD}"/>
                  </a:ext>
                </a:extLst>
              </p:cNvPr>
              <p:cNvSpPr txBox="1">
                <a:spLocks noRot="1" noChangeAspect="1" noMove="1" noResize="1" noEditPoints="1" noAdjustHandles="1" noChangeArrowheads="1" noChangeShapeType="1" noTextEdit="1"/>
              </p:cNvSpPr>
              <p:nvPr/>
            </p:nvSpPr>
            <p:spPr>
              <a:xfrm>
                <a:off x="4427984" y="1549934"/>
                <a:ext cx="3888432" cy="776879"/>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71D1C15-745A-A0EA-A34A-7CECC1B47C2D}"/>
                  </a:ext>
                </a:extLst>
              </p:cNvPr>
              <p:cNvSpPr txBox="1"/>
              <p:nvPr/>
            </p:nvSpPr>
            <p:spPr>
              <a:xfrm>
                <a:off x="4572000" y="2546079"/>
                <a:ext cx="3555504" cy="109119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2400" i="1" smtClean="0">
                              <a:solidFill>
                                <a:srgbClr val="836967"/>
                              </a:solidFill>
                              <a:latin typeface="Cambria Math" panose="02040503050406030204" pitchFamily="18" charset="0"/>
                            </a:rPr>
                          </m:ctrlPr>
                        </m:sSubPr>
                        <m:e>
                          <m:r>
                            <a:rPr lang="fr-FR" sz="2400" i="1">
                              <a:latin typeface="Cambria Math" panose="02040503050406030204" pitchFamily="18" charset="0"/>
                            </a:rPr>
                            <m:t>𝑠</m:t>
                          </m:r>
                        </m:e>
                        <m:sub>
                          <m:r>
                            <a:rPr lang="fr-FR" sz="2400" b="0" i="1" smtClean="0">
                              <a:latin typeface="Cambria Math" panose="02040503050406030204" pitchFamily="18" charset="0"/>
                            </a:rPr>
                            <m:t>𝑞</m:t>
                          </m:r>
                        </m:sub>
                      </m:sSub>
                      <m:r>
                        <a:rPr lang="fr-FR" sz="2400" i="0">
                          <a:latin typeface="Cambria Math" panose="02040503050406030204" pitchFamily="18" charset="0"/>
                        </a:rPr>
                        <m:t>=</m:t>
                      </m:r>
                      <m:rad>
                        <m:radPr>
                          <m:degHide m:val="on"/>
                          <m:ctrlPr>
                            <a:rPr lang="fr-FR" sz="2400" i="1" smtClean="0">
                              <a:latin typeface="Cambria Math" panose="02040503050406030204" pitchFamily="18" charset="0"/>
                            </a:rPr>
                          </m:ctrlPr>
                        </m:radPr>
                        <m:deg/>
                        <m:e>
                          <m:f>
                            <m:fPr>
                              <m:ctrlPr>
                                <a:rPr lang="fr-FR" sz="2400" i="1">
                                  <a:solidFill>
                                    <a:srgbClr val="836967"/>
                                  </a:solidFill>
                                  <a:latin typeface="Cambria Math" panose="02040503050406030204" pitchFamily="18" charset="0"/>
                                </a:rPr>
                              </m:ctrlPr>
                            </m:fPr>
                            <m:num>
                              <m:r>
                                <a:rPr lang="fr-FR" sz="2400">
                                  <a:latin typeface="Cambria Math" panose="02040503050406030204" pitchFamily="18" charset="0"/>
                                </a:rPr>
                                <m:t>1</m:t>
                              </m:r>
                            </m:num>
                            <m:den>
                              <m:r>
                                <a:rPr lang="fr-FR" sz="2400" i="1">
                                  <a:latin typeface="Cambria Math" panose="02040503050406030204" pitchFamily="18" charset="0"/>
                                </a:rPr>
                                <m:t>𝐴</m:t>
                              </m:r>
                            </m:den>
                          </m:f>
                          <m:nary>
                            <m:naryPr>
                              <m:chr m:val="∬"/>
                              <m:subHide m:val="on"/>
                              <m:supHide m:val="on"/>
                              <m:ctrlPr>
                                <a:rPr lang="fr-FR" sz="2400" i="1">
                                  <a:latin typeface="Cambria Math" panose="02040503050406030204" pitchFamily="18" charset="0"/>
                                </a:rPr>
                              </m:ctrlPr>
                            </m:naryPr>
                            <m:sub/>
                            <m:sup/>
                            <m:e>
                              <m:sSup>
                                <m:sSupPr>
                                  <m:ctrlPr>
                                    <a:rPr lang="fr-FR" sz="2400" i="1">
                                      <a:latin typeface="Cambria Math" panose="02040503050406030204" pitchFamily="18" charset="0"/>
                                    </a:rPr>
                                  </m:ctrlPr>
                                </m:sSupPr>
                                <m:e>
                                  <m:r>
                                    <m:rPr>
                                      <m:sty m:val="p"/>
                                    </m:rPr>
                                    <a:rPr lang="fr-FR" sz="2400">
                                      <a:latin typeface="Cambria Math" panose="02040503050406030204" pitchFamily="18" charset="0"/>
                                    </a:rPr>
                                    <m:t>z</m:t>
                                  </m:r>
                                </m:e>
                                <m:sup>
                                  <m:r>
                                    <a:rPr lang="fr-FR" sz="2400">
                                      <a:latin typeface="Cambria Math" panose="02040503050406030204" pitchFamily="18" charset="0"/>
                                    </a:rPr>
                                    <m:t>2</m:t>
                                  </m:r>
                                </m:sup>
                              </m:sSup>
                              <m:d>
                                <m:dPr>
                                  <m:ctrlPr>
                                    <a:rPr lang="fr-FR" sz="2400" i="1">
                                      <a:solidFill>
                                        <a:srgbClr val="836967"/>
                                      </a:solidFill>
                                      <a:latin typeface="Cambria Math" panose="02040503050406030204" pitchFamily="18" charset="0"/>
                                    </a:rPr>
                                  </m:ctrlPr>
                                </m:dPr>
                                <m:e>
                                  <m:r>
                                    <a:rPr lang="fr-FR" sz="2400" i="1">
                                      <a:latin typeface="Cambria Math" panose="02040503050406030204" pitchFamily="18" charset="0"/>
                                    </a:rPr>
                                    <m:t>𝑥𝑦</m:t>
                                  </m:r>
                                </m:e>
                              </m:d>
                              <m:r>
                                <a:rPr lang="fr-FR" sz="2400">
                                  <a:latin typeface="Cambria Math" panose="02040503050406030204" pitchFamily="18" charset="0"/>
                                </a:rPr>
                                <m:t>ⅆ</m:t>
                              </m:r>
                              <m:r>
                                <a:rPr lang="fr-FR" sz="2400" i="1">
                                  <a:latin typeface="Cambria Math" panose="02040503050406030204" pitchFamily="18" charset="0"/>
                                </a:rPr>
                                <m:t>𝑥</m:t>
                              </m:r>
                              <m:r>
                                <a:rPr lang="fr-FR" sz="2400">
                                  <a:latin typeface="Cambria Math" panose="02040503050406030204" pitchFamily="18" charset="0"/>
                                </a:rPr>
                                <m:t>ⅆ</m:t>
                              </m:r>
                              <m:r>
                                <a:rPr lang="fr-FR" sz="2400" i="1">
                                  <a:latin typeface="Cambria Math" panose="02040503050406030204" pitchFamily="18" charset="0"/>
                                </a:rPr>
                                <m:t>𝑦</m:t>
                              </m:r>
                            </m:e>
                          </m:nary>
                        </m:e>
                      </m:rad>
                    </m:oMath>
                  </m:oMathPara>
                </a14:m>
                <a:endParaRPr lang="fr-FR" sz="2400" dirty="0"/>
              </a:p>
            </p:txBody>
          </p:sp>
        </mc:Choice>
        <mc:Fallback xmlns="">
          <p:sp>
            <p:nvSpPr>
              <p:cNvPr id="12" name="TextBox 11">
                <a:extLst>
                  <a:ext uri="{FF2B5EF4-FFF2-40B4-BE49-F238E27FC236}">
                    <a16:creationId xmlns:a16="http://schemas.microsoft.com/office/drawing/2014/main" id="{671D1C15-745A-A0EA-A34A-7CECC1B47C2D}"/>
                  </a:ext>
                </a:extLst>
              </p:cNvPr>
              <p:cNvSpPr txBox="1">
                <a:spLocks noRot="1" noChangeAspect="1" noMove="1" noResize="1" noEditPoints="1" noAdjustHandles="1" noChangeArrowheads="1" noChangeShapeType="1" noTextEdit="1"/>
              </p:cNvSpPr>
              <p:nvPr/>
            </p:nvSpPr>
            <p:spPr>
              <a:xfrm>
                <a:off x="4572000" y="2546079"/>
                <a:ext cx="3555504" cy="1091196"/>
              </a:xfrm>
              <a:prstGeom prst="rect">
                <a:avLst/>
              </a:prstGeom>
              <a:blipFill>
                <a:blip r:embed="rId5"/>
                <a:stretch>
                  <a:fillRect/>
                </a:stretch>
              </a:blipFill>
            </p:spPr>
            <p:txBody>
              <a:bodyPr/>
              <a:lstStyle/>
              <a:p>
                <a:r>
                  <a:rPr lang="fr-FR">
                    <a:noFill/>
                  </a:rPr>
                  <a:t> </a:t>
                </a:r>
              </a:p>
            </p:txBody>
          </p:sp>
        </mc:Fallback>
      </mc:AlternateContent>
      <p:pic>
        <p:nvPicPr>
          <p:cNvPr id="67586" name="Picture 2" descr="Mesure de la rugosité de surface -NANOVEA">
            <a:extLst>
              <a:ext uri="{FF2B5EF4-FFF2-40B4-BE49-F238E27FC236}">
                <a16:creationId xmlns:a16="http://schemas.microsoft.com/office/drawing/2014/main" id="{5D67A851-72E3-B02C-04E9-8E4EBD8072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2409439"/>
            <a:ext cx="2914724" cy="2022640"/>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e la date 4">
            <a:extLst>
              <a:ext uri="{FF2B5EF4-FFF2-40B4-BE49-F238E27FC236}">
                <a16:creationId xmlns:a16="http://schemas.microsoft.com/office/drawing/2014/main" id="{DD773784-2B1E-B2F7-3696-0DB8F9DAB252}"/>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1680216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smtClean="0"/>
              <a:pPr/>
              <a:t>46</a:t>
            </a:fld>
            <a:endParaRPr lang="fr-FR" dirty="0"/>
          </a:p>
        </p:txBody>
      </p:sp>
      <p:sp>
        <p:nvSpPr>
          <p:cNvPr id="8"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dirty="0"/>
              <a:t>Attention au traitement de données</a:t>
            </a:r>
          </a:p>
        </p:txBody>
      </p:sp>
      <p:sp>
        <p:nvSpPr>
          <p:cNvPr id="9" name="ZoneTexte 8"/>
          <p:cNvSpPr txBox="1"/>
          <p:nvPr/>
        </p:nvSpPr>
        <p:spPr>
          <a:xfrm>
            <a:off x="107504" y="771550"/>
            <a:ext cx="9145860" cy="4431983"/>
          </a:xfrm>
          <a:prstGeom prst="rect">
            <a:avLst/>
          </a:prstGeom>
          <a:noFill/>
        </p:spPr>
        <p:txBody>
          <a:bodyPr wrap="square" rtlCol="0">
            <a:spAutoFit/>
          </a:bodyPr>
          <a:lstStyle/>
          <a:p>
            <a:r>
              <a:rPr lang="fr-FR" dirty="0"/>
              <a:t>Il est nécessaire de porter une attention lors de l’application de filtre </a:t>
            </a:r>
            <a:r>
              <a:rPr lang="fr-FR" dirty="0">
                <a:sym typeface="Wingdings" panose="05000000000000000000" pitchFamily="2" charset="2"/>
              </a:rPr>
              <a:t> si possible visualiser le résultat</a:t>
            </a:r>
            <a:r>
              <a:rPr lang="fr-FR" dirty="0"/>
              <a:t> directement sur le profil ou la surface</a:t>
            </a:r>
          </a:p>
          <a:p>
            <a:endParaRPr lang="fr-FR" dirty="0"/>
          </a:p>
          <a:p>
            <a:r>
              <a:rPr lang="fr-FR" dirty="0"/>
              <a:t>Attention lors du redressement de la surface qui pourrait « masquer » des résultats</a:t>
            </a:r>
          </a:p>
          <a:p>
            <a:endParaRPr lang="fr-FR" dirty="0"/>
          </a:p>
          <a:p>
            <a:endParaRPr lang="en-US" sz="1600" dirty="0"/>
          </a:p>
          <a:p>
            <a:endParaRPr lang="en-US" sz="1600" dirty="0"/>
          </a:p>
          <a:p>
            <a:endParaRPr lang="en-US" sz="1600" dirty="0"/>
          </a:p>
          <a:p>
            <a:endParaRPr lang="en-US" sz="1600" dirty="0"/>
          </a:p>
          <a:p>
            <a:endParaRPr lang="fr-FR" sz="1600" dirty="0"/>
          </a:p>
          <a:p>
            <a:endParaRPr lang="fr-FR" sz="1600" dirty="0"/>
          </a:p>
          <a:p>
            <a:endParaRPr lang="fr-FR" sz="1600" dirty="0"/>
          </a:p>
          <a:p>
            <a:endParaRPr lang="fr-FR" sz="1600" dirty="0"/>
          </a:p>
          <a:p>
            <a:endParaRPr lang="fr-FR" sz="1600" dirty="0"/>
          </a:p>
          <a:p>
            <a:endParaRPr lang="en-US" sz="1600" dirty="0"/>
          </a:p>
          <a:p>
            <a:r>
              <a:rPr lang="en-US" sz="1600" dirty="0"/>
              <a:t>D. </a:t>
            </a:r>
            <a:r>
              <a:rPr lang="en-US" sz="1600" dirty="0" err="1"/>
              <a:t>Nečas</a:t>
            </a:r>
            <a:r>
              <a:rPr lang="en-US" sz="1600" dirty="0"/>
              <a:t> and P. </a:t>
            </a:r>
            <a:r>
              <a:rPr lang="en-US" sz="1600" dirty="0" err="1"/>
              <a:t>Klapetek</a:t>
            </a:r>
            <a:r>
              <a:rPr lang="en-US" sz="1600" dirty="0"/>
              <a:t>, “Study of user influence in routine SPM data processing,” Meas. Sci. Technol., vol. 28, no. 3, p. 034014, Mar. 2017, </a:t>
            </a:r>
            <a:r>
              <a:rPr lang="en-US" sz="1600" dirty="0" err="1"/>
              <a:t>doi</a:t>
            </a:r>
            <a:r>
              <a:rPr lang="en-US" sz="1600" dirty="0"/>
              <a:t>: 10.1088/1361-6501/28/3/034014.</a:t>
            </a:r>
          </a:p>
        </p:txBody>
      </p:sp>
      <p:pic>
        <p:nvPicPr>
          <p:cNvPr id="11" name="Image 10"/>
          <p:cNvPicPr>
            <a:picLocks noChangeAspect="1"/>
          </p:cNvPicPr>
          <p:nvPr/>
        </p:nvPicPr>
        <p:blipFill>
          <a:blip r:embed="rId3"/>
          <a:stretch>
            <a:fillRect/>
          </a:stretch>
        </p:blipFill>
        <p:spPr>
          <a:xfrm>
            <a:off x="1259632" y="1995686"/>
            <a:ext cx="6176006" cy="2393859"/>
          </a:xfrm>
          <a:prstGeom prst="rect">
            <a:avLst/>
          </a:prstGeom>
        </p:spPr>
      </p:pic>
    </p:spTree>
    <p:extLst>
      <p:ext uri="{BB962C8B-B14F-4D97-AF65-F5344CB8AC3E}">
        <p14:creationId xmlns:p14="http://schemas.microsoft.com/office/powerpoint/2010/main" val="1835929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55A4EC-1050-B9FB-0EB5-5B49A2A32C4F}"/>
              </a:ext>
            </a:extLst>
          </p:cNvPr>
          <p:cNvSpPr>
            <a:spLocks noGrp="1"/>
          </p:cNvSpPr>
          <p:nvPr>
            <p:ph type="sldNum" sz="quarter" idx="12"/>
          </p:nvPr>
        </p:nvSpPr>
        <p:spPr/>
        <p:txBody>
          <a:bodyPr/>
          <a:lstStyle/>
          <a:p>
            <a:fld id="{6CD2ADAA-5F34-4877-8AC9-30E1FF774256}" type="slidenum">
              <a:rPr lang="fr-FR" smtClean="0"/>
              <a:pPr/>
              <a:t>47</a:t>
            </a:fld>
            <a:endParaRPr lang="fr-FR" dirty="0"/>
          </a:p>
        </p:txBody>
      </p:sp>
      <p:sp>
        <p:nvSpPr>
          <p:cNvPr id="6" name="Content Placeholder 5">
            <a:extLst>
              <a:ext uri="{FF2B5EF4-FFF2-40B4-BE49-F238E27FC236}">
                <a16:creationId xmlns:a16="http://schemas.microsoft.com/office/drawing/2014/main" id="{1614ED0D-FC56-9FF0-0E16-1DC7465BD320}"/>
              </a:ext>
            </a:extLst>
          </p:cNvPr>
          <p:cNvSpPr>
            <a:spLocks noGrp="1"/>
          </p:cNvSpPr>
          <p:nvPr>
            <p:ph sz="quarter" idx="25"/>
          </p:nvPr>
        </p:nvSpPr>
        <p:spPr/>
        <p:txBody>
          <a:bodyPr/>
          <a:lstStyle/>
          <a:p>
            <a:r>
              <a:rPr lang="fr-FR" dirty="0"/>
              <a:t>Comment fonctionne un AFM ?</a:t>
            </a:r>
          </a:p>
        </p:txBody>
      </p:sp>
      <p:sp>
        <p:nvSpPr>
          <p:cNvPr id="2" name="Espace réservé de la date 4">
            <a:extLst>
              <a:ext uri="{FF2B5EF4-FFF2-40B4-BE49-F238E27FC236}">
                <a16:creationId xmlns:a16="http://schemas.microsoft.com/office/drawing/2014/main" id="{79E02770-EA4F-FF8D-09E4-26C9A60DDA2F}"/>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3748782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Le microscope à force atomique</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48</a:t>
            </a:fld>
            <a:endParaRPr lang="fr-FR" dirty="0"/>
          </a:p>
        </p:txBody>
      </p:sp>
      <p:sp>
        <p:nvSpPr>
          <p:cNvPr id="8" name="Text Box 2"/>
          <p:cNvSpPr txBox="1">
            <a:spLocks noChangeArrowheads="1"/>
          </p:cNvSpPr>
          <p:nvPr/>
        </p:nvSpPr>
        <p:spPr bwMode="auto">
          <a:xfrm>
            <a:off x="107504" y="733714"/>
            <a:ext cx="8928992" cy="2031325"/>
          </a:xfrm>
          <a:prstGeom prst="rect">
            <a:avLst/>
          </a:prstGeom>
          <a:noFill/>
          <a:ln w="9525">
            <a:noFill/>
            <a:miter lim="800000"/>
            <a:headEnd/>
            <a:tailEnd/>
          </a:ln>
        </p:spPr>
        <p:txBody>
          <a:bodyPr wrap="square">
            <a:spAutoFit/>
          </a:bodyPr>
          <a:lstStyle/>
          <a:p>
            <a:pPr marL="0" lvl="1" algn="just" eaLnBrk="0" hangingPunct="0"/>
            <a:r>
              <a:rPr lang="fr-FR" sz="1400" dirty="0">
                <a:latin typeface="Arial Narrow" panose="020B0606020202030204" pitchFamily="34" charset="0"/>
              </a:rPr>
              <a:t>L’AFM fait partie d’une famille d’instruments, les </a:t>
            </a:r>
            <a:r>
              <a:rPr lang="fr-FR" sz="1400" b="1" dirty="0">
                <a:latin typeface="Arial Narrow" panose="020B0606020202030204" pitchFamily="34" charset="0"/>
              </a:rPr>
              <a:t>microscopes en champ proche</a:t>
            </a:r>
            <a:r>
              <a:rPr lang="fr-FR" sz="1400" dirty="0">
                <a:latin typeface="Arial Narrow" panose="020B0606020202030204" pitchFamily="34" charset="0"/>
              </a:rPr>
              <a:t> (SPM : Scanning Probe Microscope) utilisés pour étudier les propriétés de surface de matériaux à des échelles allant de l’atome à quelques centaines de microns.</a:t>
            </a:r>
          </a:p>
          <a:p>
            <a:pPr marL="0" lvl="1" algn="just" eaLnBrk="0" hangingPunct="0"/>
            <a:endParaRPr lang="fr-FR" sz="1400" dirty="0">
              <a:latin typeface="Arial Narrow" panose="020B0606020202030204" pitchFamily="34" charset="0"/>
            </a:endParaRPr>
          </a:p>
          <a:p>
            <a:pPr marL="1166813" lvl="1" algn="just" eaLnBrk="0" hangingPunct="0"/>
            <a:r>
              <a:rPr lang="fr-FR" sz="1400" dirty="0">
                <a:latin typeface="Arial Narrow" panose="020B0606020202030204" pitchFamily="34" charset="0"/>
              </a:rPr>
              <a:t>Ces microscopes tirent leurs forts pouvoirs résolvant en exploitant des interactions fortement localisées entre la sonde de proximité et la surface de l’échantillon. C’est la raison pour laquelle ces microscopes sont également appelés </a:t>
            </a:r>
            <a:r>
              <a:rPr lang="fr-FR" sz="1400" b="1" dirty="0">
                <a:latin typeface="Arial Narrow" panose="020B0606020202030204" pitchFamily="34" charset="0"/>
              </a:rPr>
              <a:t>microscope à sonde locale</a:t>
            </a:r>
            <a:r>
              <a:rPr lang="fr-FR" sz="1400" dirty="0">
                <a:latin typeface="Arial Narrow" panose="020B0606020202030204" pitchFamily="34" charset="0"/>
              </a:rPr>
              <a:t>. La portée de l’interaction dépend de la technique considérée : elle peut être de l’ordre quelques angström pour le STM (Scanning Tunneling Microscope – microscope à effet tunnel), à quelques nanomètres pour l’AFM voire à quelques centaines de nanomètres pour le SNOM (Scanning Near-</a:t>
            </a:r>
            <a:r>
              <a:rPr lang="fr-FR" sz="1400" dirty="0" err="1">
                <a:latin typeface="Arial Narrow" panose="020B0606020202030204" pitchFamily="34" charset="0"/>
              </a:rPr>
              <a:t>field</a:t>
            </a:r>
            <a:r>
              <a:rPr lang="fr-FR" sz="1400" dirty="0">
                <a:latin typeface="Arial Narrow" panose="020B0606020202030204" pitchFamily="34" charset="0"/>
              </a:rPr>
              <a:t> Optical Microscope – microscope en champ proche optique).</a:t>
            </a:r>
          </a:p>
        </p:txBody>
      </p:sp>
      <p:pic>
        <p:nvPicPr>
          <p:cNvPr id="9" name="Picture 5" descr="sc"/>
          <p:cNvPicPr>
            <a:picLocks noChangeAspect="1" noChangeArrowheads="1"/>
          </p:cNvPicPr>
          <p:nvPr/>
        </p:nvPicPr>
        <p:blipFill>
          <a:blip r:embed="rId3" cstate="print">
            <a:lum bright="18000" contrast="60000"/>
          </a:blip>
          <a:srcRect/>
          <a:stretch>
            <a:fillRect/>
          </a:stretch>
        </p:blipFill>
        <p:spPr bwMode="auto">
          <a:xfrm>
            <a:off x="181269" y="1531613"/>
            <a:ext cx="1008113" cy="1008112"/>
          </a:xfrm>
          <a:prstGeom prst="rect">
            <a:avLst/>
          </a:prstGeom>
          <a:noFill/>
          <a:ln w="9525">
            <a:noFill/>
            <a:miter lim="800000"/>
            <a:headEnd/>
            <a:tailEnd/>
          </a:ln>
        </p:spPr>
      </p:pic>
      <p:pic>
        <p:nvPicPr>
          <p:cNvPr id="10" name="Image 16" descr="SPM.gif"/>
          <p:cNvPicPr>
            <a:picLocks noChangeAspect="1"/>
          </p:cNvPicPr>
          <p:nvPr/>
        </p:nvPicPr>
        <p:blipFill>
          <a:blip r:embed="rId4" cstate="print"/>
          <a:srcRect/>
          <a:stretch>
            <a:fillRect/>
          </a:stretch>
        </p:blipFill>
        <p:spPr bwMode="auto">
          <a:xfrm>
            <a:off x="7092024" y="2621364"/>
            <a:ext cx="1879351" cy="1503590"/>
          </a:xfrm>
          <a:prstGeom prst="rect">
            <a:avLst/>
          </a:prstGeom>
          <a:noFill/>
          <a:ln w="9525">
            <a:noFill/>
            <a:miter lim="800000"/>
            <a:headEnd/>
            <a:tailEnd/>
          </a:ln>
        </p:spPr>
      </p:pic>
      <p:sp>
        <p:nvSpPr>
          <p:cNvPr id="11" name="Rectangle 10"/>
          <p:cNvSpPr/>
          <p:nvPr/>
        </p:nvSpPr>
        <p:spPr>
          <a:xfrm>
            <a:off x="2588446" y="2999567"/>
            <a:ext cx="4572000" cy="954107"/>
          </a:xfrm>
          <a:prstGeom prst="rect">
            <a:avLst/>
          </a:prstGeom>
        </p:spPr>
        <p:txBody>
          <a:bodyPr>
            <a:spAutoFit/>
          </a:bodyPr>
          <a:lstStyle/>
          <a:p>
            <a:pPr marL="0" lvl="1" algn="just" eaLnBrk="0" hangingPunct="0"/>
            <a:r>
              <a:rPr lang="fr-FR" sz="1400" dirty="0">
                <a:latin typeface="Arial Narrow" panose="020B0606020202030204" pitchFamily="34" charset="0"/>
              </a:rPr>
              <a:t>Ce sont également des </a:t>
            </a:r>
            <a:r>
              <a:rPr lang="fr-FR" sz="1400" b="1" dirty="0">
                <a:latin typeface="Arial Narrow" panose="020B0606020202030204" pitchFamily="34" charset="0"/>
              </a:rPr>
              <a:t>microscopes à balayage </a:t>
            </a:r>
            <a:r>
              <a:rPr lang="fr-FR" sz="1400" dirty="0">
                <a:latin typeface="Arial Narrow" panose="020B0606020202030204" pitchFamily="34" charset="0"/>
              </a:rPr>
              <a:t>car les images sont obtenues point par point et qu’il faut générer un mouvement relatif entre l’échantillon et la pointe afin de réaliser un maillage de la surface et reconstruire par balayage une image.</a:t>
            </a:r>
          </a:p>
        </p:txBody>
      </p:sp>
      <p:grpSp>
        <p:nvGrpSpPr>
          <p:cNvPr id="12" name="Group 7"/>
          <p:cNvGrpSpPr>
            <a:grpSpLocks/>
          </p:cNvGrpSpPr>
          <p:nvPr/>
        </p:nvGrpSpPr>
        <p:grpSpPr bwMode="auto">
          <a:xfrm>
            <a:off x="308545" y="2594340"/>
            <a:ext cx="2046737" cy="1520681"/>
            <a:chOff x="879" y="2834"/>
            <a:chExt cx="1820" cy="1244"/>
          </a:xfrm>
        </p:grpSpPr>
        <p:sp>
          <p:nvSpPr>
            <p:cNvPr id="13" name="Line 8"/>
            <p:cNvSpPr>
              <a:spLocks noChangeShapeType="1"/>
            </p:cNvSpPr>
            <p:nvPr/>
          </p:nvSpPr>
          <p:spPr bwMode="auto">
            <a:xfrm flipV="1">
              <a:off x="1105" y="2893"/>
              <a:ext cx="0" cy="1185"/>
            </a:xfrm>
            <a:prstGeom prst="line">
              <a:avLst/>
            </a:prstGeom>
            <a:noFill/>
            <a:ln w="15875">
              <a:solidFill>
                <a:schemeClr val="tx1"/>
              </a:solidFill>
              <a:round/>
              <a:headEnd/>
              <a:tailEnd type="triangle" w="med" len="med"/>
            </a:ln>
          </p:spPr>
          <p:txBody>
            <a:bodyPr/>
            <a:lstStyle/>
            <a:p>
              <a:endParaRPr lang="fr-FR">
                <a:solidFill>
                  <a:srgbClr val="000000"/>
                </a:solidFill>
              </a:endParaRPr>
            </a:p>
          </p:txBody>
        </p:sp>
        <p:sp>
          <p:nvSpPr>
            <p:cNvPr id="14" name="Line 9"/>
            <p:cNvSpPr>
              <a:spLocks noChangeShapeType="1"/>
            </p:cNvSpPr>
            <p:nvPr/>
          </p:nvSpPr>
          <p:spPr bwMode="auto">
            <a:xfrm>
              <a:off x="909" y="3855"/>
              <a:ext cx="1726" cy="0"/>
            </a:xfrm>
            <a:prstGeom prst="line">
              <a:avLst/>
            </a:prstGeom>
            <a:noFill/>
            <a:ln w="15875">
              <a:solidFill>
                <a:schemeClr val="tx1"/>
              </a:solidFill>
              <a:round/>
              <a:headEnd/>
              <a:tailEnd type="triangle" w="med" len="med"/>
            </a:ln>
          </p:spPr>
          <p:txBody>
            <a:bodyPr/>
            <a:lstStyle/>
            <a:p>
              <a:endParaRPr lang="fr-FR">
                <a:solidFill>
                  <a:srgbClr val="000000"/>
                </a:solidFill>
              </a:endParaRPr>
            </a:p>
          </p:txBody>
        </p:sp>
        <p:sp>
          <p:nvSpPr>
            <p:cNvPr id="15" name="Freeform 10"/>
            <p:cNvSpPr>
              <a:spLocks/>
            </p:cNvSpPr>
            <p:nvPr/>
          </p:nvSpPr>
          <p:spPr bwMode="auto">
            <a:xfrm>
              <a:off x="1156" y="2954"/>
              <a:ext cx="1348" cy="880"/>
            </a:xfrm>
            <a:custGeom>
              <a:avLst/>
              <a:gdLst>
                <a:gd name="T0" fmla="*/ 0 w 1348"/>
                <a:gd name="T1" fmla="*/ 0 h 880"/>
                <a:gd name="T2" fmla="*/ 228 w 1348"/>
                <a:gd name="T3" fmla="*/ 734 h 880"/>
                <a:gd name="T4" fmla="*/ 1348 w 1348"/>
                <a:gd name="T5" fmla="*/ 874 h 880"/>
                <a:gd name="T6" fmla="*/ 0 60000 65536"/>
                <a:gd name="T7" fmla="*/ 0 60000 65536"/>
                <a:gd name="T8" fmla="*/ 0 60000 65536"/>
                <a:gd name="T9" fmla="*/ 0 w 1348"/>
                <a:gd name="T10" fmla="*/ 0 h 880"/>
                <a:gd name="T11" fmla="*/ 1348 w 1348"/>
                <a:gd name="T12" fmla="*/ 880 h 880"/>
              </a:gdLst>
              <a:ahLst/>
              <a:cxnLst>
                <a:cxn ang="T6">
                  <a:pos x="T0" y="T1"/>
                </a:cxn>
                <a:cxn ang="T7">
                  <a:pos x="T2" y="T3"/>
                </a:cxn>
                <a:cxn ang="T8">
                  <a:pos x="T4" y="T5"/>
                </a:cxn>
              </a:cxnLst>
              <a:rect l="T9" t="T10" r="T11" b="T12"/>
              <a:pathLst>
                <a:path w="1348" h="880">
                  <a:moveTo>
                    <a:pt x="0" y="0"/>
                  </a:moveTo>
                  <a:cubicBezTo>
                    <a:pt x="38" y="122"/>
                    <a:pt x="3" y="588"/>
                    <a:pt x="228" y="734"/>
                  </a:cubicBezTo>
                  <a:cubicBezTo>
                    <a:pt x="453" y="880"/>
                    <a:pt x="1115" y="845"/>
                    <a:pt x="1348" y="874"/>
                  </a:cubicBezTo>
                </a:path>
              </a:pathLst>
            </a:custGeom>
            <a:noFill/>
            <a:ln w="19050">
              <a:solidFill>
                <a:schemeClr val="hlink"/>
              </a:solidFill>
              <a:round/>
              <a:headEnd/>
              <a:tailEnd/>
            </a:ln>
          </p:spPr>
          <p:txBody>
            <a:bodyPr/>
            <a:lstStyle/>
            <a:p>
              <a:endParaRPr lang="fr-FR">
                <a:solidFill>
                  <a:srgbClr val="000000"/>
                </a:solidFill>
              </a:endParaRPr>
            </a:p>
          </p:txBody>
        </p:sp>
        <p:sp>
          <p:nvSpPr>
            <p:cNvPr id="16" name="Text Box 11"/>
            <p:cNvSpPr txBox="1">
              <a:spLocks noChangeArrowheads="1"/>
            </p:cNvSpPr>
            <p:nvPr/>
          </p:nvSpPr>
          <p:spPr bwMode="auto">
            <a:xfrm rot="16200000">
              <a:off x="429" y="3284"/>
              <a:ext cx="1119" cy="219"/>
            </a:xfrm>
            <a:prstGeom prst="rect">
              <a:avLst/>
            </a:prstGeom>
            <a:noFill/>
            <a:ln w="19050" algn="ctr">
              <a:noFill/>
              <a:miter lim="800000"/>
              <a:headEnd/>
              <a:tailEnd/>
            </a:ln>
          </p:spPr>
          <p:txBody>
            <a:bodyPr wrap="square">
              <a:spAutoFit/>
            </a:bodyPr>
            <a:lstStyle/>
            <a:p>
              <a:pPr algn="ctr"/>
              <a:r>
                <a:rPr lang="fr-FR" sz="1000" i="1" dirty="0">
                  <a:solidFill>
                    <a:srgbClr val="000000"/>
                  </a:solidFill>
                  <a:latin typeface="Arial Narrow" panose="020B0606020202030204" pitchFamily="34" charset="0"/>
                </a:rPr>
                <a:t>intensité de l’interaction</a:t>
              </a:r>
            </a:p>
          </p:txBody>
        </p:sp>
        <p:sp>
          <p:nvSpPr>
            <p:cNvPr id="17" name="Text Box 12"/>
            <p:cNvSpPr txBox="1">
              <a:spLocks noChangeArrowheads="1"/>
            </p:cNvSpPr>
            <p:nvPr/>
          </p:nvSpPr>
          <p:spPr bwMode="auto">
            <a:xfrm>
              <a:off x="1098" y="3857"/>
              <a:ext cx="1601" cy="214"/>
            </a:xfrm>
            <a:prstGeom prst="rect">
              <a:avLst/>
            </a:prstGeom>
            <a:noFill/>
            <a:ln w="19050" algn="ctr">
              <a:noFill/>
              <a:miter lim="800000"/>
              <a:headEnd/>
              <a:tailEnd/>
            </a:ln>
          </p:spPr>
          <p:txBody>
            <a:bodyPr wrap="square">
              <a:spAutoFit/>
            </a:bodyPr>
            <a:lstStyle/>
            <a:p>
              <a:pPr algn="ctr"/>
              <a:r>
                <a:rPr lang="fr-FR" sz="1050" i="1" dirty="0">
                  <a:solidFill>
                    <a:srgbClr val="000000"/>
                  </a:solidFill>
                  <a:latin typeface="Arial Narrow" panose="020B0606020202030204" pitchFamily="34" charset="0"/>
                </a:rPr>
                <a:t>distance pointe/échantillon</a:t>
              </a:r>
            </a:p>
          </p:txBody>
        </p:sp>
      </p:grpSp>
      <p:sp>
        <p:nvSpPr>
          <p:cNvPr id="18" name="Rectangle 17"/>
          <p:cNvSpPr/>
          <p:nvPr/>
        </p:nvSpPr>
        <p:spPr>
          <a:xfrm>
            <a:off x="179512" y="4087454"/>
            <a:ext cx="8784976" cy="523220"/>
          </a:xfrm>
          <a:prstGeom prst="rect">
            <a:avLst/>
          </a:prstGeom>
        </p:spPr>
        <p:txBody>
          <a:bodyPr wrap="square">
            <a:spAutoFit/>
          </a:bodyPr>
          <a:lstStyle/>
          <a:p>
            <a:pPr marL="0" lvl="1" algn="just" eaLnBrk="0" hangingPunct="0"/>
            <a:r>
              <a:rPr lang="fr-FR" sz="1400" dirty="0">
                <a:latin typeface="Arial Narrow" panose="020B0606020202030204" pitchFamily="34" charset="0"/>
              </a:rPr>
              <a:t>Exemples d’interaction possibles : mécanique (force), électrique, électrostatique, optique, magnétique, capacitive, thermique, acoustique, chimique …</a:t>
            </a:r>
          </a:p>
        </p:txBody>
      </p:sp>
      <p:pic>
        <p:nvPicPr>
          <p:cNvPr id="19" name="Picture 5" descr="STM-animation"/>
          <p:cNvPicPr>
            <a:picLocks noChangeAspect="1" noChangeArrowheads="1"/>
          </p:cNvPicPr>
          <p:nvPr/>
        </p:nvPicPr>
        <p:blipFill>
          <a:blip r:embed="rId5" cstate="print"/>
          <a:srcRect/>
          <a:stretch>
            <a:fillRect/>
          </a:stretch>
        </p:blipFill>
        <p:spPr bwMode="auto">
          <a:xfrm>
            <a:off x="1285074" y="2741029"/>
            <a:ext cx="908268" cy="934173"/>
          </a:xfrm>
          <a:prstGeom prst="rect">
            <a:avLst/>
          </a:prstGeom>
          <a:noFill/>
          <a:ln w="38100">
            <a:noFill/>
            <a:miter lim="800000"/>
            <a:headEnd/>
            <a:tailEnd/>
          </a:ln>
        </p:spPr>
      </p:pic>
      <p:sp>
        <p:nvSpPr>
          <p:cNvPr id="3" name="Espace réservé de la date 4">
            <a:extLst>
              <a:ext uri="{FF2B5EF4-FFF2-40B4-BE49-F238E27FC236}">
                <a16:creationId xmlns:a16="http://schemas.microsoft.com/office/drawing/2014/main" id="{ABE42455-F6DD-6993-4EE4-5C8ACB1448AC}"/>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6924291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LE microscope à force atomique</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49</a:t>
            </a:fld>
            <a:endParaRPr lang="fr-FR" dirty="0"/>
          </a:p>
        </p:txBody>
      </p:sp>
      <p:sp>
        <p:nvSpPr>
          <p:cNvPr id="9" name="Rectangle 2"/>
          <p:cNvSpPr>
            <a:spLocks noChangeArrowheads="1"/>
          </p:cNvSpPr>
          <p:nvPr/>
        </p:nvSpPr>
        <p:spPr bwMode="auto">
          <a:xfrm>
            <a:off x="3384376" y="828457"/>
            <a:ext cx="5508104" cy="2031325"/>
          </a:xfrm>
          <a:prstGeom prst="rect">
            <a:avLst/>
          </a:prstGeom>
          <a:noFill/>
          <a:ln w="9525">
            <a:noFill/>
            <a:miter lim="800000"/>
            <a:headEnd/>
            <a:tailEnd/>
          </a:ln>
        </p:spPr>
        <p:txBody>
          <a:bodyPr wrap="square">
            <a:spAutoFit/>
          </a:bodyPr>
          <a:lstStyle/>
          <a:p>
            <a:pPr algn="just" eaLnBrk="0" hangingPunct="0"/>
            <a:r>
              <a:rPr lang="fr-FR" sz="1400" dirty="0">
                <a:latin typeface="Arial Narrow" panose="020B0606020202030204" pitchFamily="34" charset="0"/>
              </a:rPr>
              <a:t>L’AFM fut inventé en 1986 par </a:t>
            </a:r>
            <a:r>
              <a:rPr lang="fr-FR" sz="1400" dirty="0" err="1">
                <a:latin typeface="Arial Narrow" panose="020B0606020202030204" pitchFamily="34" charset="0"/>
              </a:rPr>
              <a:t>Binnig</a:t>
            </a:r>
            <a:r>
              <a:rPr lang="fr-FR" sz="1400" dirty="0">
                <a:latin typeface="Arial Narrow" panose="020B0606020202030204" pitchFamily="34" charset="0"/>
              </a:rPr>
              <a:t>, </a:t>
            </a:r>
            <a:r>
              <a:rPr lang="fr-FR" sz="1400" dirty="0" err="1">
                <a:latin typeface="Arial Narrow" panose="020B0606020202030204" pitchFamily="34" charset="0"/>
              </a:rPr>
              <a:t>Quate</a:t>
            </a:r>
            <a:r>
              <a:rPr lang="fr-FR" sz="1400" dirty="0">
                <a:latin typeface="Arial Narrow" panose="020B0606020202030204" pitchFamily="34" charset="0"/>
              </a:rPr>
              <a:t> and Gerber, soit 5 ans après le STM. Il découle de l’observation d’effets parasites sur le STM (les forces atomiques) qui apparaissaient lorsque la pointe s’approchait de la surface. Ces inventeurs furent alors les premiers à penser qu’un levier équipé d’une pointe très fine pourrait être suffisamment fléchi par l’action de ces forces atomiques afin d’être détectée et utilisée pour l’imagerie.</a:t>
            </a:r>
          </a:p>
          <a:p>
            <a:pPr algn="just" eaLnBrk="0" hangingPunct="0"/>
            <a:r>
              <a:rPr lang="fr-FR" sz="1400" dirty="0">
                <a:latin typeface="Arial Narrow" panose="020B0606020202030204" pitchFamily="34" charset="0"/>
              </a:rPr>
              <a:t>L’objectif premier de cet instrument était de permettre d’imager des échantillons non conducteurs, ce que le STM était incapable de faire.</a:t>
            </a:r>
          </a:p>
          <a:p>
            <a:pPr algn="just" eaLnBrk="0" hangingPunct="0"/>
            <a:endParaRPr lang="fr-FR" sz="1400" dirty="0">
              <a:latin typeface="Arial Narrow" panose="020B0606020202030204" pitchFamily="34" charset="0"/>
            </a:endParaRPr>
          </a:p>
        </p:txBody>
      </p:sp>
      <p:sp>
        <p:nvSpPr>
          <p:cNvPr id="10" name="Rectangle 5"/>
          <p:cNvSpPr>
            <a:spLocks noChangeArrowheads="1"/>
          </p:cNvSpPr>
          <p:nvPr/>
        </p:nvSpPr>
        <p:spPr bwMode="auto">
          <a:xfrm>
            <a:off x="3347864" y="2634466"/>
            <a:ext cx="5184576" cy="369332"/>
          </a:xfrm>
          <a:prstGeom prst="rect">
            <a:avLst/>
          </a:prstGeom>
          <a:noFill/>
          <a:ln w="9525">
            <a:noFill/>
            <a:miter lim="800000"/>
            <a:headEnd/>
            <a:tailEnd/>
          </a:ln>
        </p:spPr>
        <p:txBody>
          <a:bodyPr wrap="square">
            <a:spAutoFit/>
          </a:bodyPr>
          <a:lstStyle/>
          <a:p>
            <a:pPr algn="l">
              <a:spcBef>
                <a:spcPct val="0"/>
              </a:spcBef>
            </a:pPr>
            <a:r>
              <a:rPr lang="fr-FR" dirty="0">
                <a:solidFill>
                  <a:srgbClr val="000000"/>
                </a:solidFill>
              </a:rPr>
              <a:t> </a:t>
            </a:r>
            <a:r>
              <a:rPr lang="fr-FR" sz="1400" dirty="0">
                <a:latin typeface="Arial Narrow" panose="020B0606020202030204" pitchFamily="34" charset="0"/>
              </a:rPr>
              <a:t>[1] G. </a:t>
            </a:r>
            <a:r>
              <a:rPr lang="fr-FR" sz="1400" dirty="0" err="1">
                <a:latin typeface="Arial Narrow" panose="020B0606020202030204" pitchFamily="34" charset="0"/>
              </a:rPr>
              <a:t>Binnig</a:t>
            </a:r>
            <a:r>
              <a:rPr lang="fr-FR" sz="1400" dirty="0">
                <a:latin typeface="Arial Narrow" panose="020B0606020202030204" pitchFamily="34" charset="0"/>
              </a:rPr>
              <a:t>, Ch. Gerber and C.F. </a:t>
            </a:r>
            <a:r>
              <a:rPr lang="fr-FR" sz="1400" dirty="0" err="1">
                <a:latin typeface="Arial Narrow" panose="020B0606020202030204" pitchFamily="34" charset="0"/>
              </a:rPr>
              <a:t>Quate</a:t>
            </a:r>
            <a:r>
              <a:rPr lang="fr-FR" sz="1400" dirty="0">
                <a:latin typeface="Arial Narrow" panose="020B0606020202030204" pitchFamily="34" charset="0"/>
              </a:rPr>
              <a:t>, Phys. </a:t>
            </a:r>
            <a:r>
              <a:rPr lang="fr-FR" sz="1400" dirty="0" err="1">
                <a:latin typeface="Arial Narrow" panose="020B0606020202030204" pitchFamily="34" charset="0"/>
              </a:rPr>
              <a:t>Rev</a:t>
            </a:r>
            <a:r>
              <a:rPr lang="fr-FR" sz="1400" dirty="0">
                <a:latin typeface="Arial Narrow" panose="020B0606020202030204" pitchFamily="34" charset="0"/>
              </a:rPr>
              <a:t>. </a:t>
            </a:r>
            <a:r>
              <a:rPr lang="fr-FR" sz="1400" dirty="0" err="1">
                <a:latin typeface="Arial Narrow" panose="020B0606020202030204" pitchFamily="34" charset="0"/>
              </a:rPr>
              <a:t>Lett</a:t>
            </a:r>
            <a:r>
              <a:rPr lang="fr-FR" sz="1400" dirty="0">
                <a:latin typeface="Arial Narrow" panose="020B0606020202030204" pitchFamily="34" charset="0"/>
              </a:rPr>
              <a:t>. </a:t>
            </a:r>
            <a:r>
              <a:rPr lang="fr-FR" sz="1400" b="1" dirty="0">
                <a:latin typeface="Arial Narrow" panose="020B0606020202030204" pitchFamily="34" charset="0"/>
              </a:rPr>
              <a:t>56</a:t>
            </a:r>
            <a:r>
              <a:rPr lang="fr-FR" sz="1400" dirty="0">
                <a:latin typeface="Arial Narrow" panose="020B0606020202030204" pitchFamily="34" charset="0"/>
              </a:rPr>
              <a:t>, 930 (1986)</a:t>
            </a:r>
          </a:p>
        </p:txBody>
      </p:sp>
      <p:pic>
        <p:nvPicPr>
          <p:cNvPr id="11" name="Picture 8"/>
          <p:cNvPicPr>
            <a:picLocks noChangeAspect="1" noChangeArrowheads="1"/>
          </p:cNvPicPr>
          <p:nvPr/>
        </p:nvPicPr>
        <p:blipFill>
          <a:blip r:embed="rId3" cstate="print"/>
          <a:srcRect l="27745" t="22707" r="29546" b="40150"/>
          <a:stretch>
            <a:fillRect/>
          </a:stretch>
        </p:blipFill>
        <p:spPr bwMode="auto">
          <a:xfrm>
            <a:off x="196360" y="923967"/>
            <a:ext cx="3188016" cy="2079831"/>
          </a:xfrm>
          <a:prstGeom prst="rect">
            <a:avLst/>
          </a:prstGeom>
          <a:noFill/>
          <a:ln w="19050">
            <a:noFill/>
            <a:miter lim="800000"/>
            <a:headEnd/>
            <a:tailEnd/>
          </a:ln>
        </p:spPr>
      </p:pic>
      <p:graphicFrame>
        <p:nvGraphicFramePr>
          <p:cNvPr id="12" name="Object 70"/>
          <p:cNvGraphicFramePr>
            <a:graphicFrameLocks noChangeAspect="1"/>
          </p:cNvGraphicFramePr>
          <p:nvPr/>
        </p:nvGraphicFramePr>
        <p:xfrm>
          <a:off x="6916819" y="3219822"/>
          <a:ext cx="1696732" cy="1262658"/>
        </p:xfrm>
        <a:graphic>
          <a:graphicData uri="http://schemas.openxmlformats.org/presentationml/2006/ole">
            <mc:AlternateContent xmlns:mc="http://schemas.openxmlformats.org/markup-compatibility/2006">
              <mc:Choice xmlns:v="urn:schemas-microsoft-com:vml" Requires="v">
                <p:oleObj name="Photo Editor Photo" r:id="rId4" imgW="6361905" imgH="4734586" progId="">
                  <p:embed/>
                </p:oleObj>
              </mc:Choice>
              <mc:Fallback>
                <p:oleObj name="Photo Editor Photo" r:id="rId4" imgW="6361905" imgH="4734586" progId="">
                  <p:embed/>
                  <p:pic>
                    <p:nvPicPr>
                      <p:cNvPr id="12" name="Object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6819" y="3219822"/>
                        <a:ext cx="1696732" cy="1262658"/>
                      </a:xfrm>
                      <a:prstGeom prst="rect">
                        <a:avLst/>
                      </a:prstGeom>
                      <a:noFill/>
                      <a:ln>
                        <a:noFill/>
                      </a:ln>
                      <a:effectLst/>
                    </p:spPr>
                  </p:pic>
                </p:oleObj>
              </mc:Fallback>
            </mc:AlternateContent>
          </a:graphicData>
        </a:graphic>
      </p:graphicFrame>
      <p:sp>
        <p:nvSpPr>
          <p:cNvPr id="13" name="Text Box 4"/>
          <p:cNvSpPr txBox="1">
            <a:spLocks noChangeArrowheads="1"/>
          </p:cNvSpPr>
          <p:nvPr/>
        </p:nvSpPr>
        <p:spPr bwMode="auto">
          <a:xfrm>
            <a:off x="107504" y="3219822"/>
            <a:ext cx="6408712" cy="1277273"/>
          </a:xfrm>
          <a:prstGeom prst="rect">
            <a:avLst/>
          </a:prstGeom>
          <a:noFill/>
          <a:ln w="9525">
            <a:noFill/>
            <a:miter lim="800000"/>
            <a:headEnd/>
            <a:tailEnd/>
          </a:ln>
        </p:spPr>
        <p:txBody>
          <a:bodyPr wrap="square">
            <a:spAutoFit/>
          </a:bodyPr>
          <a:lstStyle/>
          <a:p>
            <a:pPr algn="just" eaLnBrk="0" hangingPunct="0">
              <a:spcBef>
                <a:spcPct val="50000"/>
              </a:spcBef>
            </a:pPr>
            <a:r>
              <a:rPr lang="fr-FR" sz="1400" u="sng" dirty="0">
                <a:latin typeface="Arial Narrow" panose="020B0606020202030204" pitchFamily="34" charset="0"/>
              </a:rPr>
              <a:t>L’AFM, un microscope à champ proche : </a:t>
            </a:r>
          </a:p>
          <a:p>
            <a:pPr algn="just" eaLnBrk="0" hangingPunct="0">
              <a:spcBef>
                <a:spcPct val="50000"/>
              </a:spcBef>
            </a:pPr>
            <a:r>
              <a:rPr lang="fr-FR" sz="1400" dirty="0">
                <a:latin typeface="Arial Narrow" panose="020B0606020202030204" pitchFamily="34" charset="0"/>
              </a:rPr>
              <a:t>Lorsque la pointe est mise à proximité de la surface, une interaction fortement localisée apparait entre les atomes constituant l’extrémité de la pointe et les atomes de la surface de l’échantillon. Cette interaction fortement localisée est à l’origine du fort pouvoir résolvant de l ’AFM. Elle provient des forces qui s’exercent entre atomes : </a:t>
            </a:r>
            <a:r>
              <a:rPr lang="fr-FR" sz="1400" b="1" dirty="0">
                <a:latin typeface="Arial Narrow" panose="020B0606020202030204" pitchFamily="34" charset="0"/>
              </a:rPr>
              <a:t>les forces atomiques</a:t>
            </a:r>
            <a:r>
              <a:rPr lang="fr-FR" sz="1400" dirty="0">
                <a:latin typeface="Arial Narrow" panose="020B0606020202030204" pitchFamily="34" charset="0"/>
              </a:rPr>
              <a:t>.</a:t>
            </a:r>
          </a:p>
        </p:txBody>
      </p:sp>
      <p:sp>
        <p:nvSpPr>
          <p:cNvPr id="3" name="Espace réservé de la date 4">
            <a:extLst>
              <a:ext uri="{FF2B5EF4-FFF2-40B4-BE49-F238E27FC236}">
                <a16:creationId xmlns:a16="http://schemas.microsoft.com/office/drawing/2014/main" id="{B0618D13-A18D-2996-1AF9-E07AEEE37E5A}"/>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1921255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5</a:t>
            </a:fld>
            <a:endParaRPr lang="fr-FR" noProof="0" dirty="0"/>
          </a:p>
        </p:txBody>
      </p:sp>
      <p:sp>
        <p:nvSpPr>
          <p:cNvPr id="5" name="Espace réservé de la date 4"/>
          <p:cNvSpPr>
            <a:spLocks noGrp="1"/>
          </p:cNvSpPr>
          <p:nvPr>
            <p:ph type="dt" sz="half" idx="10"/>
          </p:nvPr>
        </p:nvSpPr>
        <p:spPr/>
        <p:txBody>
          <a:bodyPr/>
          <a:lstStyle/>
          <a:p>
            <a:r>
              <a:rPr lang="fr-FR" noProof="0" dirty="0"/>
              <a:t>2020-10-08 : formation ME104</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602"/>
          <a:stretch/>
        </p:blipFill>
        <p:spPr bwMode="auto">
          <a:xfrm>
            <a:off x="-1860" y="408204"/>
            <a:ext cx="9145860" cy="4755834"/>
          </a:xfrm>
          <a:prstGeom prst="rect">
            <a:avLst/>
          </a:prstGeom>
          <a:noFill/>
          <a:ln w="9525">
            <a:noFill/>
            <a:miter lim="800000"/>
            <a:headEnd/>
            <a:tailEnd/>
          </a:ln>
        </p:spPr>
      </p:pic>
      <p:sp>
        <p:nvSpPr>
          <p:cNvPr id="7" name="Text Box 18"/>
          <p:cNvSpPr txBox="1">
            <a:spLocks noChangeArrowheads="1"/>
          </p:cNvSpPr>
          <p:nvPr/>
        </p:nvSpPr>
        <p:spPr bwMode="auto">
          <a:xfrm>
            <a:off x="2267744" y="699542"/>
            <a:ext cx="4320480" cy="738664"/>
          </a:xfrm>
          <a:prstGeom prst="rect">
            <a:avLst/>
          </a:prstGeom>
          <a:noFill/>
          <a:ln w="12700">
            <a:noFill/>
            <a:miter lim="800000"/>
            <a:headEnd/>
            <a:tailEnd/>
          </a:ln>
          <a:effectLst/>
        </p:spPr>
        <p:txBody>
          <a:bodyPr wrap="square">
            <a:spAutoFit/>
          </a:bodyPr>
          <a:lstStyle>
            <a:defPPr>
              <a:defRPr lang="fr-FR"/>
            </a:defPPr>
            <a:lvl1pPr algn="just">
              <a:tabLst>
                <a:tab pos="982663" algn="l"/>
              </a:tabLst>
              <a:defRPr sz="1400">
                <a:latin typeface="Arial Narrow" panose="020B0606020202030204" pitchFamily="34" charset="0"/>
              </a:defRPr>
            </a:lvl1pPr>
          </a:lstStyle>
          <a:p>
            <a:r>
              <a:rPr lang="fr-FR" sz="1400" noProof="0" dirty="0">
                <a:solidFill>
                  <a:schemeClr val="bg1"/>
                </a:solidFill>
                <a:latin typeface="Arial Narrow" panose="020B0606020202030204" pitchFamily="34" charset="0"/>
              </a:rPr>
              <a:t>Avec l’apparition de deux points de comparaison (l’astronaut</a:t>
            </a:r>
            <a:r>
              <a:rPr lang="fr-FR" noProof="0" dirty="0">
                <a:solidFill>
                  <a:schemeClr val="bg1"/>
                </a:solidFill>
              </a:rPr>
              <a:t>e en combinaison et le rover lunaire), une première évaluation des dimensions de l’objet est rendu possible.</a:t>
            </a:r>
            <a:endParaRPr lang="fr-FR" sz="1400" noProof="0" dirty="0">
              <a:solidFill>
                <a:schemeClr val="bg1"/>
              </a:solidFill>
            </a:endParaRPr>
          </a:p>
        </p:txBody>
      </p:sp>
      <p:sp>
        <p:nvSpPr>
          <p:cNvPr id="8"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Qu’est-ce que mesurer ? Mesurer c’est comparer</a:t>
            </a:r>
          </a:p>
        </p:txBody>
      </p:sp>
    </p:spTree>
    <p:extLst>
      <p:ext uri="{BB962C8B-B14F-4D97-AF65-F5344CB8AC3E}">
        <p14:creationId xmlns:p14="http://schemas.microsoft.com/office/powerpoint/2010/main" val="756047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Forces d’interaction</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50</a:t>
            </a:fld>
            <a:endParaRPr lang="fr-FR" dirty="0"/>
          </a:p>
        </p:txBody>
      </p:sp>
      <p:grpSp>
        <p:nvGrpSpPr>
          <p:cNvPr id="8" name="Group 3"/>
          <p:cNvGrpSpPr>
            <a:grpSpLocks/>
          </p:cNvGrpSpPr>
          <p:nvPr/>
        </p:nvGrpSpPr>
        <p:grpSpPr bwMode="auto">
          <a:xfrm>
            <a:off x="4653284" y="965479"/>
            <a:ext cx="4167188" cy="3030538"/>
            <a:chOff x="2779" y="1758"/>
            <a:chExt cx="2625" cy="1909"/>
          </a:xfrm>
        </p:grpSpPr>
        <p:grpSp>
          <p:nvGrpSpPr>
            <p:cNvPr id="9" name="Group 4"/>
            <p:cNvGrpSpPr>
              <a:grpSpLocks/>
            </p:cNvGrpSpPr>
            <p:nvPr/>
          </p:nvGrpSpPr>
          <p:grpSpPr bwMode="auto">
            <a:xfrm>
              <a:off x="2779" y="1953"/>
              <a:ext cx="2625" cy="1714"/>
              <a:chOff x="599" y="2150"/>
              <a:chExt cx="2625" cy="1714"/>
            </a:xfrm>
          </p:grpSpPr>
          <p:pic>
            <p:nvPicPr>
              <p:cNvPr id="13" name="Picture 5"/>
              <p:cNvPicPr>
                <a:picLocks noChangeAspect="1"/>
              </p:cNvPicPr>
              <p:nvPr/>
            </p:nvPicPr>
            <p:blipFill>
              <a:blip r:embed="rId3" cstate="print"/>
              <a:srcRect/>
              <a:stretch>
                <a:fillRect/>
              </a:stretch>
            </p:blipFill>
            <p:spPr bwMode="auto">
              <a:xfrm>
                <a:off x="859" y="2150"/>
                <a:ext cx="2291" cy="1377"/>
              </a:xfrm>
              <a:prstGeom prst="rect">
                <a:avLst/>
              </a:prstGeom>
              <a:noFill/>
              <a:ln w="12700">
                <a:noFill/>
                <a:miter lim="800000"/>
                <a:headEnd/>
                <a:tailEnd/>
              </a:ln>
            </p:spPr>
          </p:pic>
          <p:sp>
            <p:nvSpPr>
              <p:cNvPr id="14" name="Rectangle 6"/>
              <p:cNvSpPr>
                <a:spLocks/>
              </p:cNvSpPr>
              <p:nvPr/>
            </p:nvSpPr>
            <p:spPr bwMode="auto">
              <a:xfrm>
                <a:off x="815" y="2154"/>
                <a:ext cx="2335" cy="1380"/>
              </a:xfrm>
              <a:prstGeom prst="rect">
                <a:avLst/>
              </a:prstGeom>
              <a:noFill/>
              <a:ln w="12700">
                <a:solidFill>
                  <a:srgbClr val="000000"/>
                </a:solidFill>
                <a:miter lim="800000"/>
                <a:headEnd/>
                <a:tailEnd/>
              </a:ln>
            </p:spPr>
            <p:txBody>
              <a:bodyPr wrap="none" anchor="ctr"/>
              <a:lstStyle/>
              <a:p>
                <a:endParaRPr lang="fr-FR"/>
              </a:p>
            </p:txBody>
          </p:sp>
          <p:sp>
            <p:nvSpPr>
              <p:cNvPr id="15" name="Line 7"/>
              <p:cNvSpPr>
                <a:spLocks noChangeShapeType="1"/>
              </p:cNvSpPr>
              <p:nvPr/>
            </p:nvSpPr>
            <p:spPr bwMode="auto">
              <a:xfrm>
                <a:off x="815" y="2854"/>
                <a:ext cx="2335" cy="0"/>
              </a:xfrm>
              <a:prstGeom prst="line">
                <a:avLst/>
              </a:prstGeom>
              <a:noFill/>
              <a:ln w="12700">
                <a:solidFill>
                  <a:schemeClr val="tx1"/>
                </a:solidFill>
                <a:round/>
                <a:headEnd/>
                <a:tailEnd/>
              </a:ln>
            </p:spPr>
            <p:txBody>
              <a:bodyPr/>
              <a:lstStyle/>
              <a:p>
                <a:endParaRPr lang="fr-FR"/>
              </a:p>
            </p:txBody>
          </p:sp>
          <p:sp>
            <p:nvSpPr>
              <p:cNvPr id="16" name="Text Box 8"/>
              <p:cNvSpPr txBox="1">
                <a:spLocks/>
              </p:cNvSpPr>
              <p:nvPr/>
            </p:nvSpPr>
            <p:spPr bwMode="auto">
              <a:xfrm rot="16200000">
                <a:off x="560" y="2760"/>
                <a:ext cx="272" cy="194"/>
              </a:xfrm>
              <a:prstGeom prst="rect">
                <a:avLst/>
              </a:prstGeom>
              <a:noFill/>
              <a:ln w="12700">
                <a:noFill/>
                <a:miter lim="800000"/>
                <a:headEnd/>
                <a:tailEnd/>
              </a:ln>
            </p:spPr>
            <p:txBody>
              <a:bodyPr wrap="none">
                <a:spAutoFit/>
              </a:bodyPr>
              <a:lstStyle/>
              <a:p>
                <a:r>
                  <a:rPr lang="fr-FR" sz="1400" dirty="0" err="1">
                    <a:solidFill>
                      <a:schemeClr val="tx2"/>
                    </a:solidFill>
                    <a:latin typeface="Arial Narrow" panose="020B0606020202030204" pitchFamily="34" charset="0"/>
                  </a:rPr>
                  <a:t>u.a</a:t>
                </a:r>
                <a:r>
                  <a:rPr lang="fr-FR" sz="1400" dirty="0">
                    <a:solidFill>
                      <a:schemeClr val="tx2"/>
                    </a:solidFill>
                    <a:latin typeface="Arial Narrow" panose="020B0606020202030204" pitchFamily="34" charset="0"/>
                  </a:rPr>
                  <a:t>.</a:t>
                </a:r>
              </a:p>
            </p:txBody>
          </p:sp>
          <p:sp>
            <p:nvSpPr>
              <p:cNvPr id="17" name="Text Box 9"/>
              <p:cNvSpPr txBox="1">
                <a:spLocks/>
              </p:cNvSpPr>
              <p:nvPr/>
            </p:nvSpPr>
            <p:spPr bwMode="auto">
              <a:xfrm>
                <a:off x="720" y="3548"/>
                <a:ext cx="168" cy="194"/>
              </a:xfrm>
              <a:prstGeom prst="rect">
                <a:avLst/>
              </a:prstGeom>
              <a:noFill/>
              <a:ln w="12700">
                <a:noFill/>
                <a:miter lim="800000"/>
                <a:headEnd/>
                <a:tailEnd/>
              </a:ln>
            </p:spPr>
            <p:txBody>
              <a:bodyPr wrap="none">
                <a:spAutoFit/>
              </a:bodyPr>
              <a:lstStyle/>
              <a:p>
                <a:r>
                  <a:rPr lang="fr-FR" sz="1400" dirty="0">
                    <a:latin typeface="Arial Narrow" panose="020B0606020202030204" pitchFamily="34" charset="0"/>
                  </a:rPr>
                  <a:t>0</a:t>
                </a:r>
              </a:p>
            </p:txBody>
          </p:sp>
          <p:sp>
            <p:nvSpPr>
              <p:cNvPr id="18" name="Text Box 10"/>
              <p:cNvSpPr txBox="1">
                <a:spLocks/>
              </p:cNvSpPr>
              <p:nvPr/>
            </p:nvSpPr>
            <p:spPr bwMode="auto">
              <a:xfrm>
                <a:off x="3056" y="3548"/>
                <a:ext cx="168" cy="194"/>
              </a:xfrm>
              <a:prstGeom prst="rect">
                <a:avLst/>
              </a:prstGeom>
              <a:noFill/>
              <a:ln w="12700">
                <a:noFill/>
                <a:miter lim="800000"/>
                <a:headEnd/>
                <a:tailEnd/>
              </a:ln>
            </p:spPr>
            <p:txBody>
              <a:bodyPr wrap="none">
                <a:spAutoFit/>
              </a:bodyPr>
              <a:lstStyle/>
              <a:p>
                <a:r>
                  <a:rPr lang="fr-FR" sz="1400">
                    <a:latin typeface="Arial Narrow" panose="020B0606020202030204" pitchFamily="34" charset="0"/>
                  </a:rPr>
                  <a:t>2</a:t>
                </a:r>
              </a:p>
            </p:txBody>
          </p:sp>
          <p:sp>
            <p:nvSpPr>
              <p:cNvPr id="19" name="Text Box 11"/>
              <p:cNvSpPr txBox="1">
                <a:spLocks/>
              </p:cNvSpPr>
              <p:nvPr/>
            </p:nvSpPr>
            <p:spPr bwMode="auto">
              <a:xfrm>
                <a:off x="1906" y="3548"/>
                <a:ext cx="168" cy="194"/>
              </a:xfrm>
              <a:prstGeom prst="rect">
                <a:avLst/>
              </a:prstGeom>
              <a:noFill/>
              <a:ln w="12700">
                <a:noFill/>
                <a:miter lim="800000"/>
                <a:headEnd/>
                <a:tailEnd/>
              </a:ln>
            </p:spPr>
            <p:txBody>
              <a:bodyPr wrap="none">
                <a:spAutoFit/>
              </a:bodyPr>
              <a:lstStyle/>
              <a:p>
                <a:r>
                  <a:rPr lang="fr-FR" sz="1400">
                    <a:latin typeface="Arial Narrow" panose="020B0606020202030204" pitchFamily="34" charset="0"/>
                  </a:rPr>
                  <a:t>1</a:t>
                </a:r>
              </a:p>
            </p:txBody>
          </p:sp>
          <p:sp>
            <p:nvSpPr>
              <p:cNvPr id="20" name="Text Box 12"/>
              <p:cNvSpPr txBox="1">
                <a:spLocks/>
              </p:cNvSpPr>
              <p:nvPr/>
            </p:nvSpPr>
            <p:spPr bwMode="auto">
              <a:xfrm>
                <a:off x="1265" y="3548"/>
                <a:ext cx="246" cy="194"/>
              </a:xfrm>
              <a:prstGeom prst="rect">
                <a:avLst/>
              </a:prstGeom>
              <a:noFill/>
              <a:ln w="12700">
                <a:noFill/>
                <a:miter lim="800000"/>
                <a:headEnd/>
                <a:tailEnd/>
              </a:ln>
            </p:spPr>
            <p:txBody>
              <a:bodyPr wrap="none">
                <a:spAutoFit/>
              </a:bodyPr>
              <a:lstStyle/>
              <a:p>
                <a:r>
                  <a:rPr lang="fr-FR" sz="1400" dirty="0">
                    <a:latin typeface="Arial Narrow" panose="020B0606020202030204" pitchFamily="34" charset="0"/>
                  </a:rPr>
                  <a:t>0,5</a:t>
                </a:r>
              </a:p>
            </p:txBody>
          </p:sp>
          <p:sp>
            <p:nvSpPr>
              <p:cNvPr id="21" name="Text Box 13"/>
              <p:cNvSpPr txBox="1">
                <a:spLocks/>
              </p:cNvSpPr>
              <p:nvPr/>
            </p:nvSpPr>
            <p:spPr bwMode="auto">
              <a:xfrm>
                <a:off x="2433" y="3548"/>
                <a:ext cx="246" cy="194"/>
              </a:xfrm>
              <a:prstGeom prst="rect">
                <a:avLst/>
              </a:prstGeom>
              <a:noFill/>
              <a:ln w="12700">
                <a:noFill/>
                <a:miter lim="800000"/>
                <a:headEnd/>
                <a:tailEnd/>
              </a:ln>
            </p:spPr>
            <p:txBody>
              <a:bodyPr wrap="none">
                <a:spAutoFit/>
              </a:bodyPr>
              <a:lstStyle/>
              <a:p>
                <a:r>
                  <a:rPr lang="fr-FR" sz="1400" dirty="0">
                    <a:latin typeface="Arial Narrow" panose="020B0606020202030204" pitchFamily="34" charset="0"/>
                  </a:rPr>
                  <a:t>1,5</a:t>
                </a:r>
              </a:p>
            </p:txBody>
          </p:sp>
          <p:sp>
            <p:nvSpPr>
              <p:cNvPr id="22" name="Text Box 14"/>
              <p:cNvSpPr txBox="1">
                <a:spLocks/>
              </p:cNvSpPr>
              <p:nvPr/>
            </p:nvSpPr>
            <p:spPr bwMode="auto">
              <a:xfrm>
                <a:off x="815" y="3670"/>
                <a:ext cx="2335" cy="194"/>
              </a:xfrm>
              <a:prstGeom prst="rect">
                <a:avLst/>
              </a:prstGeom>
              <a:noFill/>
              <a:ln w="12700">
                <a:noFill/>
                <a:miter lim="800000"/>
                <a:headEnd/>
                <a:tailEnd/>
              </a:ln>
            </p:spPr>
            <p:txBody>
              <a:bodyPr wrap="square">
                <a:spAutoFit/>
              </a:bodyPr>
              <a:lstStyle/>
              <a:p>
                <a:pPr algn="ctr"/>
                <a:r>
                  <a:rPr lang="fr-FR" sz="1400" dirty="0">
                    <a:latin typeface="Arial Narrow" panose="020B0606020202030204" pitchFamily="34" charset="0"/>
                  </a:rPr>
                  <a:t>Distance pointe échantillon (nm)</a:t>
                </a:r>
              </a:p>
            </p:txBody>
          </p:sp>
        </p:grpSp>
        <p:sp>
          <p:nvSpPr>
            <p:cNvPr id="10" name="Rectangle 15"/>
            <p:cNvSpPr>
              <a:spLocks/>
            </p:cNvSpPr>
            <p:nvPr/>
          </p:nvSpPr>
          <p:spPr bwMode="auto">
            <a:xfrm>
              <a:off x="3445" y="3032"/>
              <a:ext cx="1046" cy="194"/>
            </a:xfrm>
            <a:prstGeom prst="rect">
              <a:avLst/>
            </a:prstGeom>
            <a:noFill/>
            <a:ln w="12700">
              <a:noFill/>
              <a:miter lim="800000"/>
              <a:headEnd/>
              <a:tailEnd/>
            </a:ln>
          </p:spPr>
          <p:txBody>
            <a:bodyPr wrap="none">
              <a:spAutoFit/>
            </a:bodyPr>
            <a:lstStyle/>
            <a:p>
              <a:r>
                <a:rPr lang="fr-FR" sz="1400" dirty="0">
                  <a:solidFill>
                    <a:srgbClr val="0000CC"/>
                  </a:solidFill>
                  <a:latin typeface="Arial Narrow" panose="020B0606020202030204" pitchFamily="34" charset="0"/>
                </a:rPr>
                <a:t>Composante attractive</a:t>
              </a:r>
            </a:p>
          </p:txBody>
        </p:sp>
        <p:sp>
          <p:nvSpPr>
            <p:cNvPr id="11" name="Rectangle 16"/>
            <p:cNvSpPr>
              <a:spLocks/>
            </p:cNvSpPr>
            <p:nvPr/>
          </p:nvSpPr>
          <p:spPr bwMode="auto">
            <a:xfrm>
              <a:off x="3314" y="2216"/>
              <a:ext cx="1039" cy="194"/>
            </a:xfrm>
            <a:prstGeom prst="rect">
              <a:avLst/>
            </a:prstGeom>
            <a:noFill/>
            <a:ln w="12700">
              <a:noFill/>
              <a:miter lim="800000"/>
              <a:headEnd/>
              <a:tailEnd/>
            </a:ln>
          </p:spPr>
          <p:txBody>
            <a:bodyPr wrap="none">
              <a:spAutoFit/>
            </a:bodyPr>
            <a:lstStyle/>
            <a:p>
              <a:r>
                <a:rPr lang="fr-FR" sz="1400" dirty="0">
                  <a:solidFill>
                    <a:srgbClr val="FF0000"/>
                  </a:solidFill>
                  <a:latin typeface="Arial Narrow" panose="020B0606020202030204" pitchFamily="34" charset="0"/>
                </a:rPr>
                <a:t>Composante répulsive</a:t>
              </a:r>
            </a:p>
          </p:txBody>
        </p:sp>
        <p:sp>
          <p:nvSpPr>
            <p:cNvPr id="12" name="Rectangle 17"/>
            <p:cNvSpPr>
              <a:spLocks/>
            </p:cNvSpPr>
            <p:nvPr/>
          </p:nvSpPr>
          <p:spPr bwMode="auto">
            <a:xfrm>
              <a:off x="2995" y="1758"/>
              <a:ext cx="2335" cy="194"/>
            </a:xfrm>
            <a:prstGeom prst="rect">
              <a:avLst/>
            </a:prstGeom>
            <a:noFill/>
            <a:ln w="12700">
              <a:noFill/>
              <a:miter lim="800000"/>
              <a:headEnd/>
              <a:tailEnd/>
            </a:ln>
          </p:spPr>
          <p:txBody>
            <a:bodyPr wrap="square">
              <a:spAutoFit/>
            </a:bodyPr>
            <a:lstStyle/>
            <a:p>
              <a:pPr algn="ctr"/>
              <a:r>
                <a:rPr lang="fr-FR" sz="1400" dirty="0">
                  <a:latin typeface="Arial Narrow" panose="020B0606020202030204" pitchFamily="34" charset="0"/>
                </a:rPr>
                <a:t>Potentiel de Lennard-Jones</a:t>
              </a:r>
            </a:p>
          </p:txBody>
        </p:sp>
      </p:grpSp>
      <p:sp>
        <p:nvSpPr>
          <p:cNvPr id="23" name="Text Box 4"/>
          <p:cNvSpPr txBox="1">
            <a:spLocks noChangeArrowheads="1"/>
          </p:cNvSpPr>
          <p:nvPr/>
        </p:nvSpPr>
        <p:spPr bwMode="auto">
          <a:xfrm>
            <a:off x="179512" y="963333"/>
            <a:ext cx="4248472" cy="2677656"/>
          </a:xfrm>
          <a:prstGeom prst="rect">
            <a:avLst/>
          </a:prstGeom>
          <a:noFill/>
          <a:ln w="9525">
            <a:noFill/>
            <a:miter lim="800000"/>
            <a:headEnd/>
            <a:tailEnd/>
          </a:ln>
        </p:spPr>
        <p:txBody>
          <a:bodyPr wrap="square">
            <a:spAutoFit/>
          </a:bodyPr>
          <a:lstStyle/>
          <a:p>
            <a:pPr eaLnBrk="0" hangingPunct="0">
              <a:spcBef>
                <a:spcPct val="50000"/>
              </a:spcBef>
            </a:pPr>
            <a:r>
              <a:rPr lang="fr-FR" sz="1400" dirty="0">
                <a:latin typeface="Arial Narrow" panose="020B0606020202030204" pitchFamily="34" charset="0"/>
              </a:rPr>
              <a:t>Le champ de forces est la somme de : </a:t>
            </a:r>
          </a:p>
          <a:p>
            <a:pPr marL="285750" indent="-285750" algn="just" eaLnBrk="0" hangingPunct="0">
              <a:spcBef>
                <a:spcPct val="50000"/>
              </a:spcBef>
              <a:buFont typeface="Arial" panose="020B0604020202020204" pitchFamily="34" charset="0"/>
              <a:buChar char="•"/>
            </a:pPr>
            <a:r>
              <a:rPr lang="fr-FR" sz="1400" dirty="0">
                <a:solidFill>
                  <a:srgbClr val="0000CC"/>
                </a:solidFill>
                <a:latin typeface="Arial Narrow" panose="020B0606020202030204" pitchFamily="34" charset="0"/>
              </a:rPr>
              <a:t>Composante attractive : de type van der </a:t>
            </a:r>
            <a:r>
              <a:rPr lang="fr-FR" sz="1400" dirty="0" err="1">
                <a:solidFill>
                  <a:srgbClr val="0000CC"/>
                </a:solidFill>
                <a:latin typeface="Arial Narrow" panose="020B0606020202030204" pitchFamily="34" charset="0"/>
              </a:rPr>
              <a:t>Waals</a:t>
            </a:r>
            <a:r>
              <a:rPr lang="fr-FR" sz="1400" dirty="0">
                <a:solidFill>
                  <a:srgbClr val="0000CC"/>
                </a:solidFill>
                <a:latin typeface="Arial Narrow" panose="020B0606020202030204" pitchFamily="34" charset="0"/>
              </a:rPr>
              <a:t>, électrostatiques … </a:t>
            </a:r>
          </a:p>
          <a:p>
            <a:pPr marL="285750" indent="-285750" algn="just" eaLnBrk="0" hangingPunct="0">
              <a:spcBef>
                <a:spcPct val="50000"/>
              </a:spcBef>
              <a:buFont typeface="Arial" panose="020B0604020202020204" pitchFamily="34" charset="0"/>
              <a:buChar char="•"/>
            </a:pPr>
            <a:r>
              <a:rPr lang="fr-FR" sz="1400" dirty="0">
                <a:solidFill>
                  <a:srgbClr val="FF0000"/>
                </a:solidFill>
                <a:latin typeface="Arial Narrow" panose="020B0606020202030204" pitchFamily="34" charset="0"/>
              </a:rPr>
              <a:t>Composante répulsive : recouvrement des orbitales électroniques entre les atomes de la pointe et de la surface</a:t>
            </a:r>
          </a:p>
          <a:p>
            <a:pPr algn="just" eaLnBrk="0" hangingPunct="0">
              <a:spcBef>
                <a:spcPct val="50000"/>
              </a:spcBef>
            </a:pPr>
            <a:r>
              <a:rPr lang="fr-FR" sz="1400" dirty="0">
                <a:latin typeface="Arial Narrow" panose="020B0606020202030204" pitchFamily="34" charset="0"/>
              </a:rPr>
              <a:t>La portée de l'interaction n’excède pas quelques nanomètres.</a:t>
            </a:r>
          </a:p>
          <a:p>
            <a:pPr algn="just" eaLnBrk="0" hangingPunct="0">
              <a:spcBef>
                <a:spcPct val="50000"/>
              </a:spcBef>
            </a:pPr>
            <a:r>
              <a:rPr lang="fr-FR" sz="1400" dirty="0">
                <a:latin typeface="Arial Narrow" panose="020B0606020202030204" pitchFamily="34" charset="0"/>
              </a:rPr>
              <a:t>Ces interactions peuvent être décrites par le potentiel de Lennard-Jones de l’énergie potentielle, E</a:t>
            </a:r>
            <a:r>
              <a:rPr lang="fr-FR" sz="1400" baseline="-25000" dirty="0">
                <a:latin typeface="Arial Narrow" panose="020B0606020202030204" pitchFamily="34" charset="0"/>
              </a:rPr>
              <a:t>p</a:t>
            </a:r>
            <a:r>
              <a:rPr lang="fr-FR" sz="1400" dirty="0">
                <a:latin typeface="Arial Narrow" panose="020B0606020202030204" pitchFamily="34" charset="0"/>
              </a:rPr>
              <a:t>, entre deux atomes situés à une distance L :</a:t>
            </a:r>
          </a:p>
        </p:txBody>
      </p:sp>
      <mc:AlternateContent xmlns:mc="http://schemas.openxmlformats.org/markup-compatibility/2006" xmlns:a14="http://schemas.microsoft.com/office/drawing/2010/main">
        <mc:Choice Requires="a14">
          <p:sp>
            <p:nvSpPr>
              <p:cNvPr id="24" name="Rectangle 23"/>
              <p:cNvSpPr/>
              <p:nvPr/>
            </p:nvSpPr>
            <p:spPr>
              <a:xfrm>
                <a:off x="1259632" y="3852001"/>
                <a:ext cx="2586734" cy="591957"/>
              </a:xfrm>
              <a:prstGeom prst="rect">
                <a:avLst/>
              </a:prstGeom>
            </p:spPr>
            <p:txBody>
              <a:bodyPr wrap="none">
                <a:spAutoFit/>
              </a:bodyPr>
              <a:lstStyle/>
              <a:p>
                <a:pPr algn="just" eaLnBrk="0" hangingPunct="0">
                  <a:spcBef>
                    <a:spcPct val="50000"/>
                  </a:spcBef>
                </a:pPr>
                <a14:m>
                  <m:oMathPara xmlns:m="http://schemas.openxmlformats.org/officeDocument/2006/math">
                    <m:oMathParaPr>
                      <m:jc m:val="centerGroup"/>
                    </m:oMathParaPr>
                    <m:oMath xmlns:m="http://schemas.openxmlformats.org/officeDocument/2006/math">
                      <m:sSub>
                        <m:sSubPr>
                          <m:ctrlPr>
                            <a:rPr lang="fr-FR" sz="1400" i="1">
                              <a:latin typeface="Cambria Math" panose="02040503050406030204" pitchFamily="18" charset="0"/>
                            </a:rPr>
                          </m:ctrlPr>
                        </m:sSubPr>
                        <m:e>
                          <m:r>
                            <a:rPr lang="fr-FR" sz="1400" i="1">
                              <a:latin typeface="Cambria Math"/>
                            </a:rPr>
                            <m:t>𝐸</m:t>
                          </m:r>
                        </m:e>
                        <m:sub>
                          <m:r>
                            <a:rPr lang="fr-FR" sz="1400" i="1">
                              <a:latin typeface="Cambria Math"/>
                            </a:rPr>
                            <m:t>𝑝</m:t>
                          </m:r>
                        </m:sub>
                      </m:sSub>
                      <m:d>
                        <m:dPr>
                          <m:ctrlPr>
                            <a:rPr lang="fr-FR" sz="1400" i="1">
                              <a:latin typeface="Cambria Math" panose="02040503050406030204" pitchFamily="18" charset="0"/>
                            </a:rPr>
                          </m:ctrlPr>
                        </m:dPr>
                        <m:e>
                          <m:r>
                            <a:rPr lang="fr-FR" sz="1400" i="1">
                              <a:latin typeface="Cambria Math"/>
                            </a:rPr>
                            <m:t>𝐿</m:t>
                          </m:r>
                        </m:e>
                      </m:d>
                      <m:r>
                        <a:rPr lang="fr-FR" sz="1400" i="1">
                          <a:latin typeface="Cambria Math"/>
                        </a:rPr>
                        <m:t>=4.</m:t>
                      </m:r>
                      <m:sSub>
                        <m:sSubPr>
                          <m:ctrlPr>
                            <a:rPr lang="fr-FR" sz="1400" i="1">
                              <a:latin typeface="Cambria Math" panose="02040503050406030204" pitchFamily="18" charset="0"/>
                            </a:rPr>
                          </m:ctrlPr>
                        </m:sSubPr>
                        <m:e>
                          <m:r>
                            <a:rPr lang="fr-FR" sz="1400" i="1">
                              <a:latin typeface="Cambria Math"/>
                            </a:rPr>
                            <m:t>𝐸</m:t>
                          </m:r>
                        </m:e>
                        <m:sub>
                          <m:r>
                            <a:rPr lang="fr-FR" sz="1400" i="1">
                              <a:latin typeface="Cambria Math"/>
                            </a:rPr>
                            <m:t>0</m:t>
                          </m:r>
                        </m:sub>
                      </m:sSub>
                      <m:d>
                        <m:dPr>
                          <m:begChr m:val="["/>
                          <m:endChr m:val="]"/>
                          <m:ctrlPr>
                            <a:rPr lang="fr-FR" sz="1400" i="1">
                              <a:latin typeface="Cambria Math" panose="02040503050406030204" pitchFamily="18" charset="0"/>
                            </a:rPr>
                          </m:ctrlPr>
                        </m:dPr>
                        <m:e>
                          <m:sSup>
                            <m:sSupPr>
                              <m:ctrlPr>
                                <a:rPr lang="fr-FR" sz="1400" i="1">
                                  <a:solidFill>
                                    <a:srgbClr val="0000FF"/>
                                  </a:solidFill>
                                  <a:latin typeface="Cambria Math" panose="02040503050406030204" pitchFamily="18" charset="0"/>
                                </a:rPr>
                              </m:ctrlPr>
                            </m:sSupPr>
                            <m:e>
                              <m:d>
                                <m:dPr>
                                  <m:ctrlPr>
                                    <a:rPr lang="fr-FR" sz="1400" i="1">
                                      <a:solidFill>
                                        <a:srgbClr val="0000FF"/>
                                      </a:solidFill>
                                      <a:latin typeface="Cambria Math" panose="02040503050406030204" pitchFamily="18" charset="0"/>
                                    </a:rPr>
                                  </m:ctrlPr>
                                </m:dPr>
                                <m:e>
                                  <m:f>
                                    <m:fPr>
                                      <m:ctrlPr>
                                        <a:rPr lang="fr-FR" sz="1400" i="1">
                                          <a:solidFill>
                                            <a:srgbClr val="0000FF"/>
                                          </a:solidFill>
                                          <a:latin typeface="Cambria Math" panose="02040503050406030204" pitchFamily="18" charset="0"/>
                                        </a:rPr>
                                      </m:ctrlPr>
                                    </m:fPr>
                                    <m:num>
                                      <m:sSub>
                                        <m:sSubPr>
                                          <m:ctrlPr>
                                            <a:rPr lang="fr-FR" sz="1400" i="1">
                                              <a:solidFill>
                                                <a:srgbClr val="0000FF"/>
                                              </a:solidFill>
                                              <a:latin typeface="Cambria Math" panose="02040503050406030204" pitchFamily="18" charset="0"/>
                                            </a:rPr>
                                          </m:ctrlPr>
                                        </m:sSubPr>
                                        <m:e>
                                          <m:r>
                                            <a:rPr lang="fr-FR" sz="1400" i="1">
                                              <a:solidFill>
                                                <a:srgbClr val="0000FF"/>
                                              </a:solidFill>
                                              <a:latin typeface="Cambria Math"/>
                                            </a:rPr>
                                            <m:t>𝐿</m:t>
                                          </m:r>
                                        </m:e>
                                        <m:sub>
                                          <m:r>
                                            <a:rPr lang="fr-FR" sz="1400" i="1">
                                              <a:solidFill>
                                                <a:srgbClr val="0000FF"/>
                                              </a:solidFill>
                                              <a:latin typeface="Cambria Math"/>
                                            </a:rPr>
                                            <m:t>0</m:t>
                                          </m:r>
                                        </m:sub>
                                      </m:sSub>
                                    </m:num>
                                    <m:den>
                                      <m:r>
                                        <a:rPr lang="fr-FR" sz="1400" i="1">
                                          <a:solidFill>
                                            <a:srgbClr val="0000FF"/>
                                          </a:solidFill>
                                          <a:latin typeface="Cambria Math"/>
                                        </a:rPr>
                                        <m:t>𝐿</m:t>
                                      </m:r>
                                    </m:den>
                                  </m:f>
                                </m:e>
                              </m:d>
                            </m:e>
                            <m:sup>
                              <m:r>
                                <a:rPr lang="fr-FR" sz="1400" i="1">
                                  <a:solidFill>
                                    <a:srgbClr val="0000FF"/>
                                  </a:solidFill>
                                  <a:latin typeface="Cambria Math"/>
                                </a:rPr>
                                <m:t>12</m:t>
                              </m:r>
                            </m:sup>
                          </m:sSup>
                          <m:r>
                            <a:rPr lang="fr-FR" sz="1400" i="1">
                              <a:solidFill>
                                <a:srgbClr val="FF0000"/>
                              </a:solidFill>
                              <a:latin typeface="Cambria Math"/>
                            </a:rPr>
                            <m:t>−</m:t>
                          </m:r>
                          <m:sSup>
                            <m:sSupPr>
                              <m:ctrlPr>
                                <a:rPr lang="fr-FR" sz="1400" i="1">
                                  <a:solidFill>
                                    <a:srgbClr val="FF0000"/>
                                  </a:solidFill>
                                  <a:latin typeface="Cambria Math" panose="02040503050406030204" pitchFamily="18" charset="0"/>
                                </a:rPr>
                              </m:ctrlPr>
                            </m:sSupPr>
                            <m:e>
                              <m:d>
                                <m:dPr>
                                  <m:ctrlPr>
                                    <a:rPr lang="fr-FR" sz="1400" i="1">
                                      <a:solidFill>
                                        <a:srgbClr val="FF0000"/>
                                      </a:solidFill>
                                      <a:latin typeface="Cambria Math" panose="02040503050406030204" pitchFamily="18" charset="0"/>
                                    </a:rPr>
                                  </m:ctrlPr>
                                </m:dPr>
                                <m:e>
                                  <m:f>
                                    <m:fPr>
                                      <m:ctrlPr>
                                        <a:rPr lang="fr-FR" sz="1400" i="1">
                                          <a:solidFill>
                                            <a:srgbClr val="FF0000"/>
                                          </a:solidFill>
                                          <a:latin typeface="Cambria Math" panose="02040503050406030204" pitchFamily="18" charset="0"/>
                                        </a:rPr>
                                      </m:ctrlPr>
                                    </m:fPr>
                                    <m:num>
                                      <m:sSub>
                                        <m:sSubPr>
                                          <m:ctrlPr>
                                            <a:rPr lang="fr-FR" sz="1400" i="1">
                                              <a:solidFill>
                                                <a:srgbClr val="FF0000"/>
                                              </a:solidFill>
                                              <a:latin typeface="Cambria Math" panose="02040503050406030204" pitchFamily="18" charset="0"/>
                                            </a:rPr>
                                          </m:ctrlPr>
                                        </m:sSubPr>
                                        <m:e>
                                          <m:r>
                                            <a:rPr lang="fr-FR" sz="1400" i="1">
                                              <a:solidFill>
                                                <a:srgbClr val="FF0000"/>
                                              </a:solidFill>
                                              <a:latin typeface="Cambria Math"/>
                                            </a:rPr>
                                            <m:t>𝐿</m:t>
                                          </m:r>
                                        </m:e>
                                        <m:sub>
                                          <m:r>
                                            <a:rPr lang="fr-FR" sz="1400" i="1">
                                              <a:solidFill>
                                                <a:srgbClr val="FF0000"/>
                                              </a:solidFill>
                                              <a:latin typeface="Cambria Math"/>
                                            </a:rPr>
                                            <m:t>0</m:t>
                                          </m:r>
                                        </m:sub>
                                      </m:sSub>
                                    </m:num>
                                    <m:den>
                                      <m:r>
                                        <a:rPr lang="fr-FR" sz="1400" i="1">
                                          <a:solidFill>
                                            <a:srgbClr val="FF0000"/>
                                          </a:solidFill>
                                          <a:latin typeface="Cambria Math"/>
                                        </a:rPr>
                                        <m:t>𝐿</m:t>
                                      </m:r>
                                    </m:den>
                                  </m:f>
                                </m:e>
                              </m:d>
                            </m:e>
                            <m:sup>
                              <m:r>
                                <a:rPr lang="fr-FR" sz="1400" i="1">
                                  <a:solidFill>
                                    <a:srgbClr val="FF0000"/>
                                  </a:solidFill>
                                  <a:latin typeface="Cambria Math"/>
                                </a:rPr>
                                <m:t>6</m:t>
                              </m:r>
                            </m:sup>
                          </m:sSup>
                        </m:e>
                      </m:d>
                    </m:oMath>
                  </m:oMathPara>
                </a14:m>
                <a:endParaRPr lang="fr-FR" sz="1400" dirty="0">
                  <a:latin typeface="Arial Narrow" panose="020B060602020203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259632" y="3852001"/>
                <a:ext cx="2586734" cy="591957"/>
              </a:xfrm>
              <a:prstGeom prst="rect">
                <a:avLst/>
              </a:prstGeom>
              <a:blipFill>
                <a:blip r:embed="rId4"/>
                <a:stretch>
                  <a:fillRect/>
                </a:stretch>
              </a:blipFill>
            </p:spPr>
            <p:txBody>
              <a:bodyPr/>
              <a:lstStyle/>
              <a:p>
                <a:r>
                  <a:rPr lang="fr-FR">
                    <a:noFill/>
                  </a:rPr>
                  <a:t> </a:t>
                </a:r>
              </a:p>
            </p:txBody>
          </p:sp>
        </mc:Fallback>
      </mc:AlternateContent>
      <p:sp>
        <p:nvSpPr>
          <p:cNvPr id="3" name="Espace réservé de la date 4">
            <a:extLst>
              <a:ext uri="{FF2B5EF4-FFF2-40B4-BE49-F238E27FC236}">
                <a16:creationId xmlns:a16="http://schemas.microsoft.com/office/drawing/2014/main" id="{E948CD34-41C7-9365-6916-FCD3906D01C0}"/>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12636330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FORCES D’interaction</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51</a:t>
            </a:fld>
            <a:endParaRPr lang="fr-FR" dirty="0"/>
          </a:p>
        </p:txBody>
      </p:sp>
      <mc:AlternateContent xmlns:mc="http://schemas.openxmlformats.org/markup-compatibility/2006" xmlns:a14="http://schemas.microsoft.com/office/drawing/2010/main">
        <mc:Choice Requires="a14">
          <p:sp>
            <p:nvSpPr>
              <p:cNvPr id="8" name="Text Box 4"/>
              <p:cNvSpPr txBox="1">
                <a:spLocks noChangeArrowheads="1"/>
              </p:cNvSpPr>
              <p:nvPr/>
            </p:nvSpPr>
            <p:spPr bwMode="auto">
              <a:xfrm>
                <a:off x="107504" y="790421"/>
                <a:ext cx="5040560" cy="1277273"/>
              </a:xfrm>
              <a:prstGeom prst="rect">
                <a:avLst/>
              </a:prstGeom>
              <a:noFill/>
              <a:ln w="9525">
                <a:noFill/>
                <a:miter lim="800000"/>
                <a:headEnd/>
                <a:tailEnd/>
              </a:ln>
            </p:spPr>
            <p:txBody>
              <a:bodyPr wrap="square">
                <a:spAutoFit/>
              </a:bodyPr>
              <a:lstStyle/>
              <a:p>
                <a:pPr algn="just" eaLnBrk="0" hangingPunct="0">
                  <a:spcBef>
                    <a:spcPct val="50000"/>
                  </a:spcBef>
                </a:pPr>
                <a:r>
                  <a:rPr lang="fr-FR" sz="1400" dirty="0">
                    <a:latin typeface="Arial Narrow" panose="020B0606020202030204" pitchFamily="34" charset="0"/>
                  </a:rPr>
                  <a:t>La pointe montée sur son levier est utilisée comme détecteur de force.</a:t>
                </a:r>
              </a:p>
              <a:p>
                <a:pPr algn="just" eaLnBrk="0" hangingPunct="0">
                  <a:spcBef>
                    <a:spcPct val="50000"/>
                  </a:spcBef>
                </a:pPr>
                <a:r>
                  <a:rPr lang="fr-FR" sz="1400" dirty="0">
                    <a:latin typeface="Arial Narrow" panose="020B0606020202030204" pitchFamily="34" charset="0"/>
                  </a:rPr>
                  <a:t>La force </a:t>
                </a:r>
                <a14:m>
                  <m:oMath xmlns:m="http://schemas.openxmlformats.org/officeDocument/2006/math">
                    <m:r>
                      <a:rPr lang="fr-FR" sz="1400" i="1">
                        <a:latin typeface="Cambria Math"/>
                      </a:rPr>
                      <m:t>𝐹</m:t>
                    </m:r>
                  </m:oMath>
                </a14:m>
                <a:r>
                  <a:rPr lang="fr-FR" sz="1400" dirty="0">
                    <a:latin typeface="Arial Narrow" panose="020B0606020202030204" pitchFamily="34" charset="0"/>
                  </a:rPr>
                  <a:t> détectée par l’extrémité de la pointe s’écrit :</a:t>
                </a:r>
              </a:p>
              <a:p>
                <a:pPr algn="ctr" eaLnBrk="0" hangingPunct="0">
                  <a:spcBef>
                    <a:spcPct val="50000"/>
                  </a:spcBef>
                </a:pPr>
                <a:r>
                  <a:rPr lang="fr-FR" sz="1400" dirty="0">
                    <a:latin typeface="Arial Narrow" panose="020B0606020202030204" pitchFamily="34" charset="0"/>
                  </a:rPr>
                  <a:t> </a:t>
                </a:r>
                <a14:m>
                  <m:oMath xmlns:m="http://schemas.openxmlformats.org/officeDocument/2006/math">
                    <m:r>
                      <a:rPr lang="fr-FR" sz="1400" i="1">
                        <a:latin typeface="Cambria Math"/>
                      </a:rPr>
                      <m:t>𝐹</m:t>
                    </m:r>
                    <m:r>
                      <a:rPr lang="fr-FR" sz="1400" i="1">
                        <a:latin typeface="Cambria Math"/>
                      </a:rPr>
                      <m:t>=</m:t>
                    </m:r>
                    <m:r>
                      <a:rPr lang="fr-FR" sz="1400" i="1">
                        <a:latin typeface="Cambria Math"/>
                      </a:rPr>
                      <m:t>𝑘</m:t>
                    </m:r>
                    <m:r>
                      <a:rPr lang="fr-FR" sz="1400" i="1">
                        <a:latin typeface="Cambria Math"/>
                      </a:rPr>
                      <m:t>.∆</m:t>
                    </m:r>
                    <m:r>
                      <a:rPr lang="fr-FR" sz="1400" i="1">
                        <a:latin typeface="Cambria Math"/>
                        <a:ea typeface="Cambria Math"/>
                      </a:rPr>
                      <m:t>𝑧</m:t>
                    </m:r>
                  </m:oMath>
                </a14:m>
                <a:endParaRPr lang="fr-FR" sz="1400" dirty="0">
                  <a:latin typeface="Arial Narrow" panose="020B0606020202030204" pitchFamily="34" charset="0"/>
                </a:endParaRPr>
              </a:p>
              <a:p>
                <a:pPr algn="just" eaLnBrk="0" hangingPunct="0">
                  <a:spcBef>
                    <a:spcPct val="50000"/>
                  </a:spcBef>
                </a:pPr>
                <a:r>
                  <a:rPr lang="fr-FR" sz="1400" dirty="0">
                    <a:latin typeface="Arial Narrow" panose="020B0606020202030204" pitchFamily="34" charset="0"/>
                  </a:rPr>
                  <a:t>avec </a:t>
                </a:r>
                <a14:m>
                  <m:oMath xmlns:m="http://schemas.openxmlformats.org/officeDocument/2006/math">
                    <m:r>
                      <a:rPr lang="fr-FR" sz="1400" i="1">
                        <a:latin typeface="Cambria Math"/>
                      </a:rPr>
                      <m:t>𝑘</m:t>
                    </m:r>
                  </m:oMath>
                </a14:m>
                <a:r>
                  <a:rPr lang="fr-FR" sz="1400" dirty="0">
                    <a:latin typeface="Arial Narrow" panose="020B0606020202030204" pitchFamily="34" charset="0"/>
                  </a:rPr>
                  <a:t> la raideur du levier et </a:t>
                </a:r>
                <a14:m>
                  <m:oMath xmlns:m="http://schemas.openxmlformats.org/officeDocument/2006/math">
                    <m:r>
                      <a:rPr lang="fr-FR" sz="1400" i="1">
                        <a:latin typeface="Cambria Math"/>
                        <a:ea typeface="Cambria Math"/>
                      </a:rPr>
                      <m:t>∆</m:t>
                    </m:r>
                    <m:r>
                      <a:rPr lang="fr-FR" sz="1400" i="1">
                        <a:latin typeface="Cambria Math"/>
                        <a:ea typeface="Cambria Math"/>
                      </a:rPr>
                      <m:t>𝑧</m:t>
                    </m:r>
                  </m:oMath>
                </a14:m>
                <a:r>
                  <a:rPr lang="fr-FR" sz="1400" dirty="0">
                    <a:latin typeface="Arial Narrow" panose="020B0606020202030204" pitchFamily="34" charset="0"/>
                  </a:rPr>
                  <a:t> la déflexion verticale du levier.</a:t>
                </a:r>
              </a:p>
            </p:txBody>
          </p:sp>
        </mc:Choice>
        <mc:Fallback xmlns="">
          <p:sp>
            <p:nvSpPr>
              <p:cNvPr id="8" name="Text Box 4"/>
              <p:cNvSpPr txBox="1">
                <a:spLocks noRot="1" noChangeAspect="1" noMove="1" noResize="1" noEditPoints="1" noAdjustHandles="1" noChangeArrowheads="1" noChangeShapeType="1" noTextEdit="1"/>
              </p:cNvSpPr>
              <p:nvPr/>
            </p:nvSpPr>
            <p:spPr bwMode="auto">
              <a:xfrm>
                <a:off x="107504" y="790421"/>
                <a:ext cx="5040560" cy="1277273"/>
              </a:xfrm>
              <a:prstGeom prst="rect">
                <a:avLst/>
              </a:prstGeom>
              <a:blipFill>
                <a:blip r:embed="rId3"/>
                <a:stretch>
                  <a:fillRect l="-363" t="-957" b="-3828"/>
                </a:stretch>
              </a:blipFill>
              <a:ln w="9525">
                <a:noFill/>
                <a:miter lim="800000"/>
                <a:headEnd/>
                <a:tailEnd/>
              </a:ln>
            </p:spPr>
            <p:txBody>
              <a:bodyPr/>
              <a:lstStyle/>
              <a:p>
                <a:r>
                  <a:rPr lang="fr-FR">
                    <a:noFill/>
                  </a:rPr>
                  <a:t> </a:t>
                </a:r>
              </a:p>
            </p:txBody>
          </p:sp>
        </mc:Fallback>
      </mc:AlternateContent>
      <p:grpSp>
        <p:nvGrpSpPr>
          <p:cNvPr id="36" name="Groupe 35"/>
          <p:cNvGrpSpPr/>
          <p:nvPr/>
        </p:nvGrpSpPr>
        <p:grpSpPr>
          <a:xfrm>
            <a:off x="5173548" y="915566"/>
            <a:ext cx="3800917" cy="1080000"/>
            <a:chOff x="5173548" y="1275606"/>
            <a:chExt cx="3800917" cy="1080000"/>
          </a:xfrm>
        </p:grpSpPr>
        <p:graphicFrame>
          <p:nvGraphicFramePr>
            <p:cNvPr id="9" name="Object 1025"/>
            <p:cNvGraphicFramePr>
              <a:graphicFrameLocks noChangeAspect="1"/>
            </p:cNvGraphicFramePr>
            <p:nvPr/>
          </p:nvGraphicFramePr>
          <p:xfrm>
            <a:off x="5173548" y="1275606"/>
            <a:ext cx="1183070" cy="1080000"/>
          </p:xfrm>
          <a:graphic>
            <a:graphicData uri="http://schemas.openxmlformats.org/presentationml/2006/ole">
              <mc:AlternateContent xmlns:mc="http://schemas.openxmlformats.org/markup-compatibility/2006">
                <mc:Choice xmlns:v="urn:schemas-microsoft-com:vml" Requires="v">
                  <p:oleObj name="Image" r:id="rId4" imgW="3100600" imgH="3100600" progId="">
                    <p:embed/>
                  </p:oleObj>
                </mc:Choice>
                <mc:Fallback>
                  <p:oleObj name="Image" r:id="rId4" imgW="3100600" imgH="3100600" progId="">
                    <p:embed/>
                    <p:pic>
                      <p:nvPicPr>
                        <p:cNvPr id="9" name="Object 1025"/>
                        <p:cNvPicPr>
                          <a:picLocks noChangeAspect="1" noChangeArrowheads="1"/>
                        </p:cNvPicPr>
                        <p:nvPr/>
                      </p:nvPicPr>
                      <p:blipFill>
                        <a:blip r:embed="rId5">
                          <a:extLst>
                            <a:ext uri="{28A0092B-C50C-407E-A947-70E740481C1C}">
                              <a14:useLocalDpi xmlns:a14="http://schemas.microsoft.com/office/drawing/2010/main" val="0"/>
                            </a:ext>
                          </a:extLst>
                        </a:blip>
                        <a:srcRect r="9018" b="16968"/>
                        <a:stretch>
                          <a:fillRect/>
                        </a:stretch>
                      </p:blipFill>
                      <p:spPr bwMode="auto">
                        <a:xfrm>
                          <a:off x="5173548" y="1275606"/>
                          <a:ext cx="1183070" cy="1080000"/>
                        </a:xfrm>
                        <a:prstGeom prst="rect">
                          <a:avLst/>
                        </a:prstGeom>
                        <a:noFill/>
                        <a:ln>
                          <a:noFill/>
                        </a:ln>
                        <a:effectLst/>
                      </p:spPr>
                    </p:pic>
                  </p:oleObj>
                </mc:Fallback>
              </mc:AlternateContent>
            </a:graphicData>
          </a:graphic>
        </p:graphicFrame>
        <p:graphicFrame>
          <p:nvGraphicFramePr>
            <p:cNvPr id="10" name="Object 1026"/>
            <p:cNvGraphicFramePr>
              <a:graphicFrameLocks noChangeAspect="1"/>
            </p:cNvGraphicFramePr>
            <p:nvPr/>
          </p:nvGraphicFramePr>
          <p:xfrm>
            <a:off x="6516216" y="1275606"/>
            <a:ext cx="1080000" cy="1080000"/>
          </p:xfrm>
          <a:graphic>
            <a:graphicData uri="http://schemas.openxmlformats.org/presentationml/2006/ole">
              <mc:AlternateContent xmlns:mc="http://schemas.openxmlformats.org/markup-compatibility/2006">
                <mc:Choice xmlns:v="urn:schemas-microsoft-com:vml" Requires="v">
                  <p:oleObj name="Image" r:id="rId6" imgW="3087893" imgH="3087893" progId="">
                    <p:embed/>
                  </p:oleObj>
                </mc:Choice>
                <mc:Fallback>
                  <p:oleObj name="Image" r:id="rId6" imgW="3087893" imgH="3087893" progId="">
                    <p:embed/>
                    <p:pic>
                      <p:nvPicPr>
                        <p:cNvPr id="10" name="Object 10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216" y="1275606"/>
                          <a:ext cx="1080000" cy="1080000"/>
                        </a:xfrm>
                        <a:prstGeom prst="rect">
                          <a:avLst/>
                        </a:prstGeom>
                        <a:noFill/>
                        <a:ln>
                          <a:noFill/>
                        </a:ln>
                        <a:effectLst/>
                      </p:spPr>
                    </p:pic>
                  </p:oleObj>
                </mc:Fallback>
              </mc:AlternateContent>
            </a:graphicData>
          </a:graphic>
        </p:graphicFrame>
        <p:pic>
          <p:nvPicPr>
            <p:cNvPr id="11" name="Picture 4" descr="ressort seb"/>
            <p:cNvPicPr>
              <a:picLocks noChangeAspect="1" noChangeArrowheads="1"/>
            </p:cNvPicPr>
            <p:nvPr/>
          </p:nvPicPr>
          <p:blipFill>
            <a:blip r:embed="rId8" cstate="print"/>
            <a:srcRect l="34904" t="6741" r="35005" b="11011"/>
            <a:stretch>
              <a:fillRect/>
            </a:stretch>
          </p:blipFill>
          <p:spPr bwMode="auto">
            <a:xfrm>
              <a:off x="8532440" y="1275606"/>
              <a:ext cx="442025" cy="1080000"/>
            </a:xfrm>
            <a:prstGeom prst="rect">
              <a:avLst/>
            </a:prstGeom>
            <a:noFill/>
            <a:ln w="9525">
              <a:noFill/>
              <a:miter lim="800000"/>
              <a:headEnd/>
              <a:tailEnd/>
            </a:ln>
          </p:spPr>
        </p:pic>
        <p:sp>
          <p:nvSpPr>
            <p:cNvPr id="12" name="Text Box 5"/>
            <p:cNvSpPr txBox="1">
              <a:spLocks noChangeArrowheads="1"/>
            </p:cNvSpPr>
            <p:nvPr/>
          </p:nvSpPr>
          <p:spPr bwMode="auto">
            <a:xfrm>
              <a:off x="7740352" y="1312369"/>
              <a:ext cx="698500" cy="1006475"/>
            </a:xfrm>
            <a:prstGeom prst="rect">
              <a:avLst/>
            </a:prstGeom>
            <a:noFill/>
            <a:ln w="9525">
              <a:noFill/>
              <a:miter lim="800000"/>
              <a:headEnd/>
              <a:tailEnd/>
            </a:ln>
          </p:spPr>
          <p:txBody>
            <a:bodyPr>
              <a:spAutoFit/>
            </a:bodyPr>
            <a:lstStyle/>
            <a:p>
              <a:pPr eaLnBrk="0" hangingPunct="0"/>
              <a:r>
                <a:rPr lang="fr-FR" sz="6000" b="1" dirty="0">
                  <a:solidFill>
                    <a:srgbClr val="000000"/>
                  </a:solidFill>
                  <a:latin typeface="Times New Roman" pitchFamily="18" charset="0"/>
                  <a:cs typeface="Times New Roman" pitchFamily="18" charset="0"/>
                </a:rPr>
                <a:t>≡</a:t>
              </a:r>
            </a:p>
          </p:txBody>
        </p:sp>
      </p:grpSp>
      <p:sp>
        <p:nvSpPr>
          <p:cNvPr id="13" name="Text Box 4"/>
          <p:cNvSpPr txBox="1">
            <a:spLocks noChangeArrowheads="1"/>
          </p:cNvSpPr>
          <p:nvPr/>
        </p:nvSpPr>
        <p:spPr bwMode="auto">
          <a:xfrm>
            <a:off x="179512" y="2408570"/>
            <a:ext cx="8645948" cy="523220"/>
          </a:xfrm>
          <a:prstGeom prst="rect">
            <a:avLst/>
          </a:prstGeom>
          <a:noFill/>
          <a:ln w="9525">
            <a:noFill/>
            <a:miter lim="800000"/>
            <a:headEnd/>
            <a:tailEnd/>
          </a:ln>
        </p:spPr>
        <p:txBody>
          <a:bodyPr wrap="square">
            <a:spAutoFit/>
          </a:bodyPr>
          <a:lstStyle/>
          <a:p>
            <a:pPr algn="just" eaLnBrk="0" hangingPunct="0"/>
            <a:r>
              <a:rPr lang="fr-FR" sz="1400" dirty="0">
                <a:latin typeface="Arial Narrow" panose="020B0606020202030204" pitchFamily="34" charset="0"/>
              </a:rPr>
              <a:t>La raideur du levier est typiquement comprise entre 0,01 et 100 N/m. Ainsi, avec une raideur de 1 N/m et une déflexion de 1 nm, l’instrument est capable de détecter des forces aussi faibles que 1 </a:t>
            </a:r>
            <a:r>
              <a:rPr lang="fr-FR" sz="1400" dirty="0" err="1">
                <a:latin typeface="Arial Narrow" panose="020B0606020202030204" pitchFamily="34" charset="0"/>
              </a:rPr>
              <a:t>nN</a:t>
            </a:r>
            <a:r>
              <a:rPr lang="fr-FR" sz="1400" dirty="0">
                <a:latin typeface="Arial Narrow" panose="020B0606020202030204" pitchFamily="34" charset="0"/>
              </a:rPr>
              <a:t> !!!</a:t>
            </a:r>
          </a:p>
        </p:txBody>
      </p:sp>
      <p:grpSp>
        <p:nvGrpSpPr>
          <p:cNvPr id="14" name="Groupe 13"/>
          <p:cNvGrpSpPr/>
          <p:nvPr/>
        </p:nvGrpSpPr>
        <p:grpSpPr>
          <a:xfrm>
            <a:off x="386985" y="3038386"/>
            <a:ext cx="8649511" cy="1528901"/>
            <a:chOff x="514882" y="2861479"/>
            <a:chExt cx="8649511" cy="1528901"/>
          </a:xfrm>
        </p:grpSpPr>
        <p:grpSp>
          <p:nvGrpSpPr>
            <p:cNvPr id="15" name="Groupe 45"/>
            <p:cNvGrpSpPr>
              <a:grpSpLocks/>
            </p:cNvGrpSpPr>
            <p:nvPr/>
          </p:nvGrpSpPr>
          <p:grpSpPr bwMode="auto">
            <a:xfrm>
              <a:off x="982477" y="3189843"/>
              <a:ext cx="1044575" cy="558800"/>
              <a:chOff x="1355084" y="2898032"/>
              <a:chExt cx="1044575" cy="558800"/>
            </a:xfrm>
          </p:grpSpPr>
          <p:sp>
            <p:nvSpPr>
              <p:cNvPr id="33" name="Line 18"/>
              <p:cNvSpPr>
                <a:spLocks noChangeShapeType="1"/>
              </p:cNvSpPr>
              <p:nvPr/>
            </p:nvSpPr>
            <p:spPr bwMode="auto">
              <a:xfrm flipV="1">
                <a:off x="1355084" y="2898032"/>
                <a:ext cx="1044575" cy="279400"/>
              </a:xfrm>
              <a:prstGeom prst="line">
                <a:avLst/>
              </a:prstGeom>
              <a:noFill/>
              <a:ln w="19050">
                <a:solidFill>
                  <a:schemeClr val="tx1"/>
                </a:solidFill>
                <a:round/>
                <a:headEnd/>
                <a:tailEnd/>
              </a:ln>
            </p:spPr>
            <p:txBody>
              <a:bodyPr/>
              <a:lstStyle/>
              <a:p>
                <a:endParaRPr lang="fr-FR"/>
              </a:p>
            </p:txBody>
          </p:sp>
          <p:sp>
            <p:nvSpPr>
              <p:cNvPr id="34" name="Line 19"/>
              <p:cNvSpPr>
                <a:spLocks noChangeShapeType="1"/>
              </p:cNvSpPr>
              <p:nvPr/>
            </p:nvSpPr>
            <p:spPr bwMode="auto">
              <a:xfrm>
                <a:off x="1355084" y="3177432"/>
                <a:ext cx="87313" cy="279400"/>
              </a:xfrm>
              <a:prstGeom prst="line">
                <a:avLst/>
              </a:prstGeom>
              <a:noFill/>
              <a:ln w="19050">
                <a:solidFill>
                  <a:schemeClr val="tx1"/>
                </a:solidFill>
                <a:round/>
                <a:headEnd/>
                <a:tailEnd/>
              </a:ln>
            </p:spPr>
            <p:txBody>
              <a:bodyPr/>
              <a:lstStyle/>
              <a:p>
                <a:endParaRPr lang="fr-FR"/>
              </a:p>
            </p:txBody>
          </p:sp>
          <p:sp>
            <p:nvSpPr>
              <p:cNvPr id="35" name="Line 20"/>
              <p:cNvSpPr>
                <a:spLocks noChangeShapeType="1"/>
              </p:cNvSpPr>
              <p:nvPr/>
            </p:nvSpPr>
            <p:spPr bwMode="auto">
              <a:xfrm flipH="1">
                <a:off x="1431284" y="3147270"/>
                <a:ext cx="38100" cy="298450"/>
              </a:xfrm>
              <a:prstGeom prst="line">
                <a:avLst/>
              </a:prstGeom>
              <a:noFill/>
              <a:ln w="19050">
                <a:solidFill>
                  <a:schemeClr val="tx1"/>
                </a:solidFill>
                <a:round/>
                <a:headEnd/>
                <a:tailEnd/>
              </a:ln>
            </p:spPr>
            <p:txBody>
              <a:bodyPr/>
              <a:lstStyle/>
              <a:p>
                <a:endParaRPr lang="fr-FR"/>
              </a:p>
            </p:txBody>
          </p:sp>
        </p:grpSp>
        <p:sp>
          <p:nvSpPr>
            <p:cNvPr id="16" name="Rectangle 32"/>
            <p:cNvSpPr>
              <a:spLocks/>
            </p:cNvSpPr>
            <p:nvPr/>
          </p:nvSpPr>
          <p:spPr bwMode="auto">
            <a:xfrm>
              <a:off x="1187624" y="2861479"/>
              <a:ext cx="1252266" cy="276999"/>
            </a:xfrm>
            <a:prstGeom prst="rect">
              <a:avLst/>
            </a:prstGeom>
            <a:noFill/>
            <a:ln w="12700">
              <a:noFill/>
              <a:miter lim="800000"/>
              <a:headEnd/>
              <a:tailEnd/>
            </a:ln>
          </p:spPr>
          <p:txBody>
            <a:bodyPr wrap="none">
              <a:spAutoFit/>
            </a:bodyPr>
            <a:lstStyle/>
            <a:p>
              <a:r>
                <a:rPr lang="fr-FR" sz="1200" i="1" dirty="0">
                  <a:solidFill>
                    <a:schemeClr val="tx2"/>
                  </a:solidFill>
                  <a:latin typeface="Arial Narrow" panose="020B0606020202030204" pitchFamily="34" charset="0"/>
                </a:rPr>
                <a:t>pointe hors contact</a:t>
              </a:r>
            </a:p>
          </p:txBody>
        </p:sp>
        <p:sp>
          <p:nvSpPr>
            <p:cNvPr id="17" name="Rectangle 59"/>
            <p:cNvSpPr>
              <a:spLocks/>
            </p:cNvSpPr>
            <p:nvPr/>
          </p:nvSpPr>
          <p:spPr bwMode="auto">
            <a:xfrm>
              <a:off x="714190" y="3986768"/>
              <a:ext cx="738187" cy="117475"/>
            </a:xfrm>
            <a:prstGeom prst="rect">
              <a:avLst/>
            </a:prstGeom>
            <a:solidFill>
              <a:srgbClr val="B2B2B2"/>
            </a:solidFill>
            <a:ln w="12700">
              <a:solidFill>
                <a:srgbClr val="000000"/>
              </a:solidFill>
              <a:miter lim="800000"/>
              <a:headEnd/>
              <a:tailEnd/>
            </a:ln>
          </p:spPr>
          <p:txBody>
            <a:bodyPr wrap="none" anchor="ctr"/>
            <a:lstStyle/>
            <a:p>
              <a:endParaRPr lang="fr-FR"/>
            </a:p>
          </p:txBody>
        </p:sp>
        <p:sp>
          <p:nvSpPr>
            <p:cNvPr id="18" name="Rectangle 32"/>
            <p:cNvSpPr>
              <a:spLocks/>
            </p:cNvSpPr>
            <p:nvPr/>
          </p:nvSpPr>
          <p:spPr bwMode="auto">
            <a:xfrm>
              <a:off x="514882" y="4104243"/>
              <a:ext cx="1104790" cy="276999"/>
            </a:xfrm>
            <a:prstGeom prst="rect">
              <a:avLst/>
            </a:prstGeom>
            <a:noFill/>
            <a:ln w="12700">
              <a:noFill/>
              <a:miter lim="800000"/>
              <a:headEnd/>
              <a:tailEnd/>
            </a:ln>
          </p:spPr>
          <p:txBody>
            <a:bodyPr wrap="none">
              <a:spAutoFit/>
            </a:bodyPr>
            <a:lstStyle/>
            <a:p>
              <a:r>
                <a:rPr lang="fr-FR" sz="1200" i="1" dirty="0">
                  <a:solidFill>
                    <a:schemeClr val="tx2"/>
                  </a:solidFill>
                  <a:latin typeface="Arial Narrow" panose="020B0606020202030204" pitchFamily="34" charset="0"/>
                </a:rPr>
                <a:t>pas de déflexion</a:t>
              </a:r>
            </a:p>
          </p:txBody>
        </p:sp>
        <p:grpSp>
          <p:nvGrpSpPr>
            <p:cNvPr id="19" name="Groupe 38"/>
            <p:cNvGrpSpPr>
              <a:grpSpLocks/>
            </p:cNvGrpSpPr>
            <p:nvPr/>
          </p:nvGrpSpPr>
          <p:grpSpPr bwMode="auto">
            <a:xfrm rot="21041782">
              <a:off x="4221564" y="3318431"/>
              <a:ext cx="1042987" cy="561975"/>
              <a:chOff x="1105710" y="5337242"/>
              <a:chExt cx="1040859" cy="561232"/>
            </a:xfrm>
          </p:grpSpPr>
          <p:sp>
            <p:nvSpPr>
              <p:cNvPr id="30" name="Line 19"/>
              <p:cNvSpPr>
                <a:spLocks noChangeShapeType="1"/>
              </p:cNvSpPr>
              <p:nvPr/>
            </p:nvSpPr>
            <p:spPr bwMode="auto">
              <a:xfrm>
                <a:off x="1121620" y="5619074"/>
                <a:ext cx="87313" cy="279400"/>
              </a:xfrm>
              <a:prstGeom prst="line">
                <a:avLst/>
              </a:prstGeom>
              <a:noFill/>
              <a:ln w="19050">
                <a:solidFill>
                  <a:schemeClr val="tx1"/>
                </a:solidFill>
                <a:round/>
                <a:headEnd/>
                <a:tailEnd/>
              </a:ln>
            </p:spPr>
            <p:txBody>
              <a:bodyPr/>
              <a:lstStyle/>
              <a:p>
                <a:endParaRPr lang="fr-FR"/>
              </a:p>
            </p:txBody>
          </p:sp>
          <p:sp>
            <p:nvSpPr>
              <p:cNvPr id="31" name="Line 20"/>
              <p:cNvSpPr>
                <a:spLocks noChangeShapeType="1"/>
              </p:cNvSpPr>
              <p:nvPr/>
            </p:nvSpPr>
            <p:spPr bwMode="auto">
              <a:xfrm flipH="1">
                <a:off x="1197820" y="5544766"/>
                <a:ext cx="47320" cy="342596"/>
              </a:xfrm>
              <a:prstGeom prst="line">
                <a:avLst/>
              </a:prstGeom>
              <a:noFill/>
              <a:ln w="19050">
                <a:solidFill>
                  <a:schemeClr val="tx1"/>
                </a:solidFill>
                <a:round/>
                <a:headEnd/>
                <a:tailEnd/>
              </a:ln>
            </p:spPr>
            <p:txBody>
              <a:bodyPr/>
              <a:lstStyle/>
              <a:p>
                <a:endParaRPr lang="fr-FR"/>
              </a:p>
            </p:txBody>
          </p:sp>
          <p:sp>
            <p:nvSpPr>
              <p:cNvPr id="32" name="Forme libre 41"/>
              <p:cNvSpPr>
                <a:spLocks noChangeArrowheads="1"/>
              </p:cNvSpPr>
              <p:nvPr/>
            </p:nvSpPr>
            <p:spPr bwMode="auto">
              <a:xfrm rot="10800000">
                <a:off x="1105710" y="5337242"/>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chemeClr val="tx1"/>
                </a:solidFill>
                <a:round/>
                <a:headEnd/>
                <a:tailEnd/>
              </a:ln>
            </p:spPr>
            <p:txBody>
              <a:bodyPr/>
              <a:lstStyle/>
              <a:p>
                <a:endParaRPr lang="fr-FR"/>
              </a:p>
            </p:txBody>
          </p:sp>
        </p:grpSp>
        <p:sp>
          <p:nvSpPr>
            <p:cNvPr id="20" name="Rectangle 45"/>
            <p:cNvSpPr>
              <a:spLocks/>
            </p:cNvSpPr>
            <p:nvPr/>
          </p:nvSpPr>
          <p:spPr bwMode="auto">
            <a:xfrm>
              <a:off x="4354849" y="2861479"/>
              <a:ext cx="1576072" cy="276999"/>
            </a:xfrm>
            <a:prstGeom prst="rect">
              <a:avLst/>
            </a:prstGeom>
            <a:noFill/>
            <a:ln w="12700">
              <a:noFill/>
              <a:miter lim="800000"/>
              <a:headEnd/>
              <a:tailEnd/>
            </a:ln>
          </p:spPr>
          <p:txBody>
            <a:bodyPr wrap="none">
              <a:spAutoFit/>
            </a:bodyPr>
            <a:lstStyle/>
            <a:p>
              <a:pPr algn="ctr"/>
              <a:r>
                <a:rPr lang="fr-FR" sz="1200" i="1" dirty="0">
                  <a:solidFill>
                    <a:schemeClr val="tx2"/>
                  </a:solidFill>
                  <a:latin typeface="Arial Narrow" panose="020B0606020202030204" pitchFamily="34" charset="0"/>
                </a:rPr>
                <a:t>pointe en régime attractif</a:t>
              </a:r>
            </a:p>
          </p:txBody>
        </p:sp>
        <p:sp>
          <p:nvSpPr>
            <p:cNvPr id="21" name="Rectangle 60"/>
            <p:cNvSpPr>
              <a:spLocks/>
            </p:cNvSpPr>
            <p:nvPr/>
          </p:nvSpPr>
          <p:spPr bwMode="auto">
            <a:xfrm>
              <a:off x="3959627" y="3986768"/>
              <a:ext cx="738187" cy="117475"/>
            </a:xfrm>
            <a:prstGeom prst="rect">
              <a:avLst/>
            </a:prstGeom>
            <a:solidFill>
              <a:srgbClr val="B2B2B2"/>
            </a:solidFill>
            <a:ln w="12700">
              <a:solidFill>
                <a:srgbClr val="000000"/>
              </a:solidFill>
              <a:miter lim="800000"/>
              <a:headEnd/>
              <a:tailEnd/>
            </a:ln>
          </p:spPr>
          <p:txBody>
            <a:bodyPr wrap="none" anchor="ctr"/>
            <a:lstStyle/>
            <a:p>
              <a:endParaRPr lang="fr-FR"/>
            </a:p>
          </p:txBody>
        </p:sp>
        <p:sp>
          <p:nvSpPr>
            <p:cNvPr id="22" name="Rectangle 45"/>
            <p:cNvSpPr>
              <a:spLocks/>
            </p:cNvSpPr>
            <p:nvPr/>
          </p:nvSpPr>
          <p:spPr bwMode="auto">
            <a:xfrm>
              <a:off x="3707904" y="4113381"/>
              <a:ext cx="1334020" cy="276999"/>
            </a:xfrm>
            <a:prstGeom prst="rect">
              <a:avLst/>
            </a:prstGeom>
            <a:noFill/>
            <a:ln w="12700">
              <a:noFill/>
              <a:miter lim="800000"/>
              <a:headEnd/>
              <a:tailEnd/>
            </a:ln>
          </p:spPr>
          <p:txBody>
            <a:bodyPr wrap="none">
              <a:spAutoFit/>
            </a:bodyPr>
            <a:lstStyle/>
            <a:p>
              <a:pPr algn="ctr"/>
              <a:r>
                <a:rPr lang="fr-FR" sz="1200" i="1" dirty="0">
                  <a:solidFill>
                    <a:schemeClr val="tx2"/>
                  </a:solidFill>
                  <a:latin typeface="Arial Narrow" panose="020B0606020202030204" pitchFamily="34" charset="0"/>
                </a:rPr>
                <a:t>déflexion vers le bas</a:t>
              </a:r>
            </a:p>
          </p:txBody>
        </p:sp>
        <p:grpSp>
          <p:nvGrpSpPr>
            <p:cNvPr id="23" name="Groupe 34"/>
            <p:cNvGrpSpPr>
              <a:grpSpLocks/>
            </p:cNvGrpSpPr>
            <p:nvPr/>
          </p:nvGrpSpPr>
          <p:grpSpPr bwMode="auto">
            <a:xfrm rot="769094">
              <a:off x="7491040" y="3532743"/>
              <a:ext cx="1041400" cy="568325"/>
              <a:chOff x="1118681" y="3735421"/>
              <a:chExt cx="1040859" cy="567717"/>
            </a:xfrm>
          </p:grpSpPr>
          <p:sp>
            <p:nvSpPr>
              <p:cNvPr id="27" name="Line 19"/>
              <p:cNvSpPr>
                <a:spLocks noChangeShapeType="1"/>
              </p:cNvSpPr>
              <p:nvPr/>
            </p:nvSpPr>
            <p:spPr bwMode="auto">
              <a:xfrm>
                <a:off x="1121620" y="4023738"/>
                <a:ext cx="87313" cy="279400"/>
              </a:xfrm>
              <a:prstGeom prst="line">
                <a:avLst/>
              </a:prstGeom>
              <a:noFill/>
              <a:ln w="19050">
                <a:solidFill>
                  <a:schemeClr val="tx1"/>
                </a:solidFill>
                <a:round/>
                <a:headEnd/>
                <a:tailEnd/>
              </a:ln>
            </p:spPr>
            <p:txBody>
              <a:bodyPr/>
              <a:lstStyle/>
              <a:p>
                <a:endParaRPr lang="fr-FR"/>
              </a:p>
            </p:txBody>
          </p:sp>
          <p:sp>
            <p:nvSpPr>
              <p:cNvPr id="28" name="Line 20"/>
              <p:cNvSpPr>
                <a:spLocks noChangeShapeType="1"/>
              </p:cNvSpPr>
              <p:nvPr/>
            </p:nvSpPr>
            <p:spPr bwMode="auto">
              <a:xfrm flipH="1">
                <a:off x="1197820" y="3993576"/>
                <a:ext cx="38100" cy="298450"/>
              </a:xfrm>
              <a:prstGeom prst="line">
                <a:avLst/>
              </a:prstGeom>
              <a:noFill/>
              <a:ln w="19050">
                <a:solidFill>
                  <a:schemeClr val="tx1"/>
                </a:solidFill>
                <a:round/>
                <a:headEnd/>
                <a:tailEnd/>
              </a:ln>
            </p:spPr>
            <p:txBody>
              <a:bodyPr/>
              <a:lstStyle/>
              <a:p>
                <a:endParaRPr lang="fr-FR"/>
              </a:p>
            </p:txBody>
          </p:sp>
          <p:sp>
            <p:nvSpPr>
              <p:cNvPr id="29" name="Forme libre 37"/>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chemeClr val="tx1"/>
                </a:solidFill>
                <a:round/>
                <a:headEnd/>
                <a:tailEnd/>
              </a:ln>
            </p:spPr>
            <p:txBody>
              <a:bodyPr/>
              <a:lstStyle/>
              <a:p>
                <a:endParaRPr lang="fr-FR"/>
              </a:p>
            </p:txBody>
          </p:sp>
        </p:grpSp>
        <p:sp>
          <p:nvSpPr>
            <p:cNvPr id="24" name="Rectangle 58"/>
            <p:cNvSpPr>
              <a:spLocks/>
            </p:cNvSpPr>
            <p:nvPr/>
          </p:nvSpPr>
          <p:spPr bwMode="auto">
            <a:xfrm>
              <a:off x="7596336" y="2861479"/>
              <a:ext cx="1568057" cy="276999"/>
            </a:xfrm>
            <a:prstGeom prst="rect">
              <a:avLst/>
            </a:prstGeom>
            <a:noFill/>
            <a:ln w="12700">
              <a:noFill/>
              <a:miter lim="800000"/>
              <a:headEnd/>
              <a:tailEnd/>
            </a:ln>
          </p:spPr>
          <p:txBody>
            <a:bodyPr wrap="none">
              <a:spAutoFit/>
            </a:bodyPr>
            <a:lstStyle/>
            <a:p>
              <a:pPr algn="ctr"/>
              <a:r>
                <a:rPr lang="fr-FR" sz="1200" i="1" dirty="0">
                  <a:solidFill>
                    <a:schemeClr val="tx2"/>
                  </a:solidFill>
                  <a:latin typeface="Arial Narrow" panose="020B0606020202030204" pitchFamily="34" charset="0"/>
                </a:rPr>
                <a:t>pointe en régime répulsif</a:t>
              </a:r>
            </a:p>
          </p:txBody>
        </p:sp>
        <p:sp>
          <p:nvSpPr>
            <p:cNvPr id="25" name="Rectangle 61"/>
            <p:cNvSpPr>
              <a:spLocks/>
            </p:cNvSpPr>
            <p:nvPr/>
          </p:nvSpPr>
          <p:spPr bwMode="auto">
            <a:xfrm>
              <a:off x="7244978" y="3986768"/>
              <a:ext cx="738187" cy="117475"/>
            </a:xfrm>
            <a:prstGeom prst="rect">
              <a:avLst/>
            </a:prstGeom>
            <a:solidFill>
              <a:srgbClr val="B2B2B2"/>
            </a:solidFill>
            <a:ln w="12700">
              <a:solidFill>
                <a:srgbClr val="000000"/>
              </a:solidFill>
              <a:miter lim="800000"/>
              <a:headEnd/>
              <a:tailEnd/>
            </a:ln>
          </p:spPr>
          <p:txBody>
            <a:bodyPr wrap="none" anchor="ctr"/>
            <a:lstStyle/>
            <a:p>
              <a:endParaRPr lang="fr-FR"/>
            </a:p>
          </p:txBody>
        </p:sp>
        <p:sp>
          <p:nvSpPr>
            <p:cNvPr id="26" name="Rectangle 58"/>
            <p:cNvSpPr>
              <a:spLocks/>
            </p:cNvSpPr>
            <p:nvPr/>
          </p:nvSpPr>
          <p:spPr bwMode="auto">
            <a:xfrm>
              <a:off x="6827622" y="4113381"/>
              <a:ext cx="1377300" cy="276999"/>
            </a:xfrm>
            <a:prstGeom prst="rect">
              <a:avLst/>
            </a:prstGeom>
            <a:noFill/>
            <a:ln w="12700">
              <a:noFill/>
              <a:miter lim="800000"/>
              <a:headEnd/>
              <a:tailEnd/>
            </a:ln>
          </p:spPr>
          <p:txBody>
            <a:bodyPr wrap="none">
              <a:spAutoFit/>
            </a:bodyPr>
            <a:lstStyle/>
            <a:p>
              <a:pPr algn="ctr"/>
              <a:r>
                <a:rPr lang="fr-FR" sz="1200" i="1" dirty="0">
                  <a:solidFill>
                    <a:schemeClr val="tx2"/>
                  </a:solidFill>
                  <a:latin typeface="Arial Narrow" panose="020B0606020202030204" pitchFamily="34" charset="0"/>
                </a:rPr>
                <a:t>déflexion vers le haut</a:t>
              </a:r>
            </a:p>
          </p:txBody>
        </p:sp>
      </p:grpSp>
      <p:sp>
        <p:nvSpPr>
          <p:cNvPr id="3" name="Espace réservé de la date 4">
            <a:extLst>
              <a:ext uri="{FF2B5EF4-FFF2-40B4-BE49-F238E27FC236}">
                <a16:creationId xmlns:a16="http://schemas.microsoft.com/office/drawing/2014/main" id="{FB4193D7-809A-1C91-4711-0F4CE4B1EE70}"/>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7773523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1520" y="131516"/>
            <a:ext cx="8136706" cy="432197"/>
          </a:xfrm>
        </p:spPr>
        <p:txBody>
          <a:bodyPr/>
          <a:lstStyle/>
          <a:p>
            <a:r>
              <a:rPr lang="fr-FR" dirty="0"/>
              <a:t>Mesure des déflexions du levier</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52</a:t>
            </a:fld>
            <a:endParaRPr lang="fr-FR" dirty="0"/>
          </a:p>
        </p:txBody>
      </p:sp>
      <mc:AlternateContent xmlns:mc="http://schemas.openxmlformats.org/markup-compatibility/2006" xmlns:a14="http://schemas.microsoft.com/office/drawing/2010/main">
        <mc:Choice Requires="a14">
          <p:sp>
            <p:nvSpPr>
              <p:cNvPr id="8" name="Rectangle 4"/>
              <p:cNvSpPr>
                <a:spLocks noChangeArrowheads="1"/>
              </p:cNvSpPr>
              <p:nvPr/>
            </p:nvSpPr>
            <p:spPr bwMode="auto">
              <a:xfrm>
                <a:off x="3288540" y="1933333"/>
                <a:ext cx="5502752" cy="1983428"/>
              </a:xfrm>
              <a:prstGeom prst="rect">
                <a:avLst/>
              </a:prstGeom>
              <a:noFill/>
              <a:ln w="9525">
                <a:noFill/>
                <a:miter lim="800000"/>
                <a:headEnd/>
                <a:tailEnd/>
              </a:ln>
            </p:spPr>
            <p:txBody>
              <a:bodyPr wrap="square">
                <a:spAutoFit/>
              </a:bodyPr>
              <a:lstStyle/>
              <a:p>
                <a:pPr algn="just" eaLnBrk="0" hangingPunct="0"/>
                <a:r>
                  <a:rPr lang="fr-FR" sz="1400" dirty="0">
                    <a:latin typeface="Arial Narrow" panose="020B0606020202030204" pitchFamily="34" charset="0"/>
                  </a:rPr>
                  <a:t>La déflexion angulaire est donnée par :</a:t>
                </a:r>
              </a:p>
              <a:p>
                <a:pPr algn="just" eaLnBrk="0" hangingPunct="0"/>
                <a14:m>
                  <m:oMathPara xmlns:m="http://schemas.openxmlformats.org/officeDocument/2006/math">
                    <m:oMathParaPr>
                      <m:jc m:val="centerGroup"/>
                    </m:oMathParaPr>
                    <m:oMath xmlns:m="http://schemas.openxmlformats.org/officeDocument/2006/math">
                      <m:r>
                        <a:rPr lang="fr-FR" sz="1400" i="1">
                          <a:latin typeface="Cambria Math"/>
                          <a:ea typeface="Cambria Math"/>
                        </a:rPr>
                        <m:t>𝜃</m:t>
                      </m:r>
                      <m:r>
                        <a:rPr lang="fr-FR" sz="1400" i="1">
                          <a:latin typeface="Cambria Math"/>
                          <a:ea typeface="Cambria Math"/>
                        </a:rPr>
                        <m:t>=</m:t>
                      </m:r>
                      <m:f>
                        <m:fPr>
                          <m:ctrlPr>
                            <a:rPr lang="fr-FR" sz="1400" i="1">
                              <a:latin typeface="Cambria Math" panose="02040503050406030204" pitchFamily="18" charset="0"/>
                              <a:ea typeface="Cambria Math"/>
                            </a:rPr>
                          </m:ctrlPr>
                        </m:fPr>
                        <m:num>
                          <m:r>
                            <a:rPr lang="fr-FR" sz="1400" i="1">
                              <a:latin typeface="Cambria Math"/>
                              <a:ea typeface="Cambria Math"/>
                            </a:rPr>
                            <m:t>3.∆</m:t>
                          </m:r>
                          <m:r>
                            <a:rPr lang="fr-FR" sz="1400" i="1">
                              <a:latin typeface="Cambria Math"/>
                              <a:ea typeface="Cambria Math"/>
                            </a:rPr>
                            <m:t>𝑧</m:t>
                          </m:r>
                          <m:r>
                            <m:rPr>
                              <m:nor/>
                            </m:rPr>
                            <a:rPr lang="fr-FR" sz="1400" dirty="0"/>
                            <m:t> </m:t>
                          </m:r>
                        </m:num>
                        <m:den>
                          <m:r>
                            <a:rPr lang="fr-FR" sz="1400" i="1">
                              <a:latin typeface="Cambria Math"/>
                              <a:ea typeface="Cambria Math"/>
                            </a:rPr>
                            <m:t>2.</m:t>
                          </m:r>
                          <m:r>
                            <a:rPr lang="fr-FR" sz="1400" i="1">
                              <a:latin typeface="Cambria Math"/>
                              <a:ea typeface="Cambria Math"/>
                            </a:rPr>
                            <m:t>𝑙𝑐</m:t>
                          </m:r>
                        </m:den>
                      </m:f>
                    </m:oMath>
                  </m:oMathPara>
                </a14:m>
                <a:endParaRPr lang="fr-FR" sz="1400" dirty="0">
                  <a:latin typeface="Arial Narrow" panose="020B0606020202030204" pitchFamily="34" charset="0"/>
                </a:endParaRPr>
              </a:p>
              <a:p>
                <a:pPr algn="just" eaLnBrk="0" hangingPunct="0"/>
                <a:endParaRPr lang="fr-FR" sz="1400" dirty="0">
                  <a:latin typeface="Arial Narrow" panose="020B0606020202030204" pitchFamily="34" charset="0"/>
                </a:endParaRPr>
              </a:p>
              <a:p>
                <a:pPr algn="just" eaLnBrk="0" hangingPunct="0"/>
                <a:r>
                  <a:rPr lang="fr-FR" sz="1400" dirty="0">
                    <a:latin typeface="Arial Narrow" panose="020B0606020202030204" pitchFamily="34" charset="0"/>
                  </a:rPr>
                  <a:t>et le déplacement du spot laser sur la photodiode quatre quadrants par :</a:t>
                </a:r>
              </a:p>
              <a:p>
                <a:pPr algn="just" eaLnBrk="0" hangingPunct="0"/>
                <a:endParaRPr lang="fr-FR" sz="1400" dirty="0">
                  <a:latin typeface="Arial Narrow" panose="020B0606020202030204" pitchFamily="34" charset="0"/>
                </a:endParaRPr>
              </a:p>
              <a:p>
                <a:pPr algn="just" eaLnBrk="0" hangingPunct="0"/>
                <a14:m>
                  <m:oMathPara xmlns:m="http://schemas.openxmlformats.org/officeDocument/2006/math">
                    <m:oMathParaPr>
                      <m:jc m:val="centerGroup"/>
                    </m:oMathParaPr>
                    <m:oMath xmlns:m="http://schemas.openxmlformats.org/officeDocument/2006/math">
                      <m:r>
                        <a:rPr lang="fr-FR" sz="1400" i="1">
                          <a:latin typeface="Cambria Math"/>
                          <a:ea typeface="Cambria Math"/>
                        </a:rPr>
                        <m:t>∆</m:t>
                      </m:r>
                      <m:r>
                        <a:rPr lang="fr-FR" sz="1400" i="1">
                          <a:latin typeface="Cambria Math"/>
                          <a:ea typeface="Cambria Math"/>
                        </a:rPr>
                        <m:t>𝑎</m:t>
                      </m:r>
                      <m:r>
                        <a:rPr lang="fr-FR" sz="1400" i="1">
                          <a:latin typeface="Cambria Math"/>
                          <a:ea typeface="Cambria Math"/>
                        </a:rPr>
                        <m:t>=3</m:t>
                      </m:r>
                      <m:f>
                        <m:fPr>
                          <m:ctrlPr>
                            <a:rPr lang="fr-FR" sz="1400" i="1">
                              <a:latin typeface="Cambria Math" panose="02040503050406030204" pitchFamily="18" charset="0"/>
                              <a:ea typeface="Cambria Math"/>
                            </a:rPr>
                          </m:ctrlPr>
                        </m:fPr>
                        <m:num>
                          <m:r>
                            <a:rPr lang="fr-FR" sz="1400" i="1">
                              <a:latin typeface="Cambria Math"/>
                              <a:ea typeface="Cambria Math"/>
                            </a:rPr>
                            <m:t>𝑑</m:t>
                          </m:r>
                        </m:num>
                        <m:den>
                          <m:r>
                            <a:rPr lang="fr-FR" sz="1400" i="1">
                              <a:latin typeface="Cambria Math"/>
                              <a:ea typeface="Cambria Math"/>
                            </a:rPr>
                            <m:t>𝑙𝑐</m:t>
                          </m:r>
                        </m:den>
                      </m:f>
                      <m:r>
                        <a:rPr lang="fr-FR" sz="1400" i="1">
                          <a:latin typeface="Cambria Math"/>
                          <a:ea typeface="Cambria Math"/>
                        </a:rPr>
                        <m:t>∆</m:t>
                      </m:r>
                      <m:r>
                        <a:rPr lang="fr-FR" sz="1400" i="1">
                          <a:latin typeface="Cambria Math"/>
                          <a:ea typeface="Cambria Math"/>
                        </a:rPr>
                        <m:t>𝑧</m:t>
                      </m:r>
                    </m:oMath>
                  </m:oMathPara>
                </a14:m>
                <a:endParaRPr lang="fr-FR" sz="1400" dirty="0"/>
              </a:p>
              <a:p>
                <a:pPr algn="just" eaLnBrk="0" hangingPunct="0"/>
                <a:endParaRPr lang="fr-FR" sz="1400" dirty="0">
                  <a:latin typeface="Arial Narrow" panose="020B0606020202030204" pitchFamily="34" charset="0"/>
                </a:endParaRPr>
              </a:p>
            </p:txBody>
          </p:sp>
        </mc:Choice>
        <mc:Fallback xmlns="">
          <p:sp>
            <p:nvSpPr>
              <p:cNvPr id="8" name="Rectangle 4"/>
              <p:cNvSpPr>
                <a:spLocks noRot="1" noChangeAspect="1" noMove="1" noResize="1" noEditPoints="1" noAdjustHandles="1" noChangeArrowheads="1" noChangeShapeType="1" noTextEdit="1"/>
              </p:cNvSpPr>
              <p:nvPr/>
            </p:nvSpPr>
            <p:spPr bwMode="auto">
              <a:xfrm>
                <a:off x="3288540" y="1933333"/>
                <a:ext cx="5502752" cy="1983428"/>
              </a:xfrm>
              <a:prstGeom prst="rect">
                <a:avLst/>
              </a:prstGeom>
              <a:blipFill>
                <a:blip r:embed="rId3"/>
                <a:stretch>
                  <a:fillRect l="-332" t="-613"/>
                </a:stretch>
              </a:blipFill>
              <a:ln w="9525">
                <a:noFill/>
                <a:miter lim="800000"/>
                <a:headEnd/>
                <a:tailEnd/>
              </a:ln>
            </p:spPr>
            <p:txBody>
              <a:bodyPr/>
              <a:lstStyle/>
              <a:p>
                <a:r>
                  <a:rPr lang="fr-FR">
                    <a:noFill/>
                  </a:rPr>
                  <a:t> </a:t>
                </a:r>
              </a:p>
            </p:txBody>
          </p:sp>
        </mc:Fallback>
      </mc:AlternateContent>
      <p:grpSp>
        <p:nvGrpSpPr>
          <p:cNvPr id="9" name="Groupe 8"/>
          <p:cNvGrpSpPr/>
          <p:nvPr/>
        </p:nvGrpSpPr>
        <p:grpSpPr>
          <a:xfrm>
            <a:off x="251520" y="813627"/>
            <a:ext cx="2820985" cy="2667990"/>
            <a:chOff x="334412" y="1123830"/>
            <a:chExt cx="2820985" cy="2667990"/>
          </a:xfrm>
        </p:grpSpPr>
        <p:cxnSp>
          <p:nvCxnSpPr>
            <p:cNvPr id="10" name="Connecteur droit 9"/>
            <p:cNvCxnSpPr/>
            <p:nvPr/>
          </p:nvCxnSpPr>
          <p:spPr>
            <a:xfrm flipH="1">
              <a:off x="1994873" y="2254932"/>
              <a:ext cx="1013545" cy="307398"/>
            </a:xfrm>
            <a:prstGeom prst="line">
              <a:avLst/>
            </a:prstGeom>
            <a:noFill/>
            <a:ln w="19050" algn="ctr">
              <a:solidFill>
                <a:schemeClr val="bg1">
                  <a:lumMod val="65000"/>
                </a:schemeClr>
              </a:solidFill>
              <a:round/>
              <a:headEnd/>
              <a:tailEnd/>
            </a:ln>
          </p:spPr>
        </p:cxnSp>
        <p:sp>
          <p:nvSpPr>
            <p:cNvPr id="11" name="Forme libre 10"/>
            <p:cNvSpPr/>
            <p:nvPr/>
          </p:nvSpPr>
          <p:spPr>
            <a:xfrm rot="771046">
              <a:off x="1987381" y="2495616"/>
              <a:ext cx="138112" cy="340519"/>
            </a:xfrm>
            <a:custGeom>
              <a:avLst/>
              <a:gdLst>
                <a:gd name="connsiteX0" fmla="*/ 0 w 138112"/>
                <a:gd name="connsiteY0" fmla="*/ 76200 h 340519"/>
                <a:gd name="connsiteX1" fmla="*/ 138112 w 138112"/>
                <a:gd name="connsiteY1" fmla="*/ 340519 h 340519"/>
                <a:gd name="connsiteX2" fmla="*/ 133350 w 138112"/>
                <a:gd name="connsiteY2" fmla="*/ 0 h 340519"/>
                <a:gd name="connsiteX3" fmla="*/ 0 w 138112"/>
                <a:gd name="connsiteY3" fmla="*/ 76200 h 340519"/>
              </a:gdLst>
              <a:ahLst/>
              <a:cxnLst>
                <a:cxn ang="0">
                  <a:pos x="connsiteX0" y="connsiteY0"/>
                </a:cxn>
                <a:cxn ang="0">
                  <a:pos x="connsiteX1" y="connsiteY1"/>
                </a:cxn>
                <a:cxn ang="0">
                  <a:pos x="connsiteX2" y="connsiteY2"/>
                </a:cxn>
                <a:cxn ang="0">
                  <a:pos x="connsiteX3" y="connsiteY3"/>
                </a:cxn>
              </a:cxnLst>
              <a:rect l="l" t="t" r="r" b="b"/>
              <a:pathLst>
                <a:path w="138112" h="340519">
                  <a:moveTo>
                    <a:pt x="0" y="76200"/>
                  </a:moveTo>
                  <a:lnTo>
                    <a:pt x="138112" y="340519"/>
                  </a:lnTo>
                  <a:cubicBezTo>
                    <a:pt x="136525" y="227013"/>
                    <a:pt x="134937" y="113506"/>
                    <a:pt x="133350" y="0"/>
                  </a:cubicBezTo>
                  <a:lnTo>
                    <a:pt x="0" y="76200"/>
                  </a:lnTo>
                  <a:close/>
                </a:path>
              </a:pathLst>
            </a:custGeom>
            <a:solidFill>
              <a:schemeClr val="bg1">
                <a:lumMod val="65000"/>
              </a:schemeClr>
            </a:solidFill>
            <a:ln w="19050" algn="ctr">
              <a:solidFill>
                <a:schemeClr val="bg1">
                  <a:lumMod val="65000"/>
                </a:schemeClr>
              </a:solidFill>
              <a:round/>
              <a:headEnd/>
              <a:tailEnd/>
            </a:ln>
          </p:spPr>
          <p:txBody>
            <a:bodyPr rtlCol="0" anchor="ctr"/>
            <a:lstStyle/>
            <a:p>
              <a:pPr algn="ctr"/>
              <a:endParaRPr lang="fr-FR"/>
            </a:p>
          </p:txBody>
        </p:sp>
        <p:sp>
          <p:nvSpPr>
            <p:cNvPr id="12" name="Forme libre 41"/>
            <p:cNvSpPr>
              <a:spLocks noChangeArrowheads="1"/>
            </p:cNvSpPr>
            <p:nvPr/>
          </p:nvSpPr>
          <p:spPr bwMode="auto">
            <a:xfrm rot="10241782">
              <a:off x="1992737" y="2336967"/>
              <a:ext cx="1040395" cy="313784"/>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 name="connsiteX0" fmla="*/ 0 w 1038272"/>
                <a:gd name="connsiteY0" fmla="*/ 313370 h 313370"/>
                <a:gd name="connsiteX1" fmla="*/ 600528 w 1038272"/>
                <a:gd name="connsiteY1" fmla="*/ 214009 h 313370"/>
                <a:gd name="connsiteX2" fmla="*/ 1038272 w 1038272"/>
                <a:gd name="connsiteY2" fmla="*/ 0 h 313370"/>
                <a:gd name="connsiteX0" fmla="*/ 0 w 1038272"/>
                <a:gd name="connsiteY0" fmla="*/ 313370 h 313370"/>
                <a:gd name="connsiteX1" fmla="*/ 1038272 w 1038272"/>
                <a:gd name="connsiteY1" fmla="*/ 0 h 313370"/>
                <a:gd name="connsiteX0" fmla="*/ 0 w 1038272"/>
                <a:gd name="connsiteY0" fmla="*/ 313370 h 313370"/>
                <a:gd name="connsiteX1" fmla="*/ 1038272 w 1038272"/>
                <a:gd name="connsiteY1" fmla="*/ 0 h 313370"/>
                <a:gd name="connsiteX0" fmla="*/ 0 w 1038272"/>
                <a:gd name="connsiteY0" fmla="*/ 313370 h 313370"/>
                <a:gd name="connsiteX1" fmla="*/ 1038272 w 1038272"/>
                <a:gd name="connsiteY1" fmla="*/ 0 h 313370"/>
                <a:gd name="connsiteX0" fmla="*/ 0 w 1038272"/>
                <a:gd name="connsiteY0" fmla="*/ 313370 h 313370"/>
                <a:gd name="connsiteX1" fmla="*/ 1038272 w 1038272"/>
                <a:gd name="connsiteY1" fmla="*/ 0 h 313370"/>
              </a:gdLst>
              <a:ahLst/>
              <a:cxnLst>
                <a:cxn ang="0">
                  <a:pos x="connsiteX0" y="connsiteY0"/>
                </a:cxn>
                <a:cxn ang="0">
                  <a:pos x="connsiteX1" y="connsiteY1"/>
                </a:cxn>
              </a:cxnLst>
              <a:rect l="l" t="t" r="r" b="b"/>
              <a:pathLst>
                <a:path w="1038272" h="313370">
                  <a:moveTo>
                    <a:pt x="0" y="313370"/>
                  </a:moveTo>
                  <a:cubicBezTo>
                    <a:pt x="544895" y="218371"/>
                    <a:pt x="873387" y="80184"/>
                    <a:pt x="1038272" y="0"/>
                  </a:cubicBezTo>
                </a:path>
              </a:pathLst>
            </a:custGeom>
            <a:noFill/>
            <a:ln w="19050" algn="ctr">
              <a:solidFill>
                <a:srgbClr val="000000"/>
              </a:solidFill>
              <a:round/>
              <a:headEnd/>
              <a:tailEnd/>
            </a:ln>
          </p:spPr>
          <p:txBody>
            <a:bodyPr/>
            <a:lstStyle/>
            <a:p>
              <a:endParaRPr lang="fr-FR"/>
            </a:p>
          </p:txBody>
        </p:sp>
        <p:sp>
          <p:nvSpPr>
            <p:cNvPr id="13" name="Triangle isocèle 12"/>
            <p:cNvSpPr/>
            <p:nvPr/>
          </p:nvSpPr>
          <p:spPr>
            <a:xfrm flipV="1">
              <a:off x="1993520" y="1192029"/>
              <a:ext cx="186308" cy="1500480"/>
            </a:xfrm>
            <a:prstGeom prst="triangle">
              <a:avLst/>
            </a:prstGeom>
            <a:gradFill flip="none" rotWithShape="1">
              <a:gsLst>
                <a:gs pos="11000">
                  <a:schemeClr val="bg1">
                    <a:alpha val="0"/>
                  </a:schemeClr>
                </a:gs>
                <a:gs pos="50000">
                  <a:srgbClr val="FF0000"/>
                </a:gs>
                <a:gs pos="89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Ellipse 13"/>
            <p:cNvSpPr/>
            <p:nvPr/>
          </p:nvSpPr>
          <p:spPr>
            <a:xfrm>
              <a:off x="1618622" y="1131590"/>
              <a:ext cx="936104" cy="120879"/>
            </a:xfrm>
            <a:prstGeom prst="ellipse">
              <a:avLst/>
            </a:prstGeom>
            <a:solidFill>
              <a:schemeClr val="tx2">
                <a:lumMod val="20000"/>
                <a:lumOff val="80000"/>
                <a:alpha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Triangle isocèle 14"/>
            <p:cNvSpPr/>
            <p:nvPr/>
          </p:nvSpPr>
          <p:spPr>
            <a:xfrm rot="-3600000" flipV="1">
              <a:off x="1436797" y="1722614"/>
              <a:ext cx="186308" cy="1283433"/>
            </a:xfrm>
            <a:prstGeom prst="triangle">
              <a:avLst/>
            </a:prstGeom>
            <a:gradFill flip="none" rotWithShape="1">
              <a:gsLst>
                <a:gs pos="11000">
                  <a:schemeClr val="bg1">
                    <a:alpha val="0"/>
                  </a:schemeClr>
                </a:gs>
                <a:gs pos="50000">
                  <a:srgbClr val="FF0000"/>
                </a:gs>
                <a:gs pos="89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6" name="Connecteur droit 15"/>
            <p:cNvCxnSpPr/>
            <p:nvPr/>
          </p:nvCxnSpPr>
          <p:spPr>
            <a:xfrm flipV="1">
              <a:off x="1330008" y="2255415"/>
              <a:ext cx="1678410" cy="510448"/>
            </a:xfrm>
            <a:prstGeom prst="line">
              <a:avLst/>
            </a:prstGeom>
            <a:ln w="952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flipV="1">
              <a:off x="1442521" y="2555734"/>
              <a:ext cx="869380" cy="529932"/>
            </a:xfrm>
            <a:prstGeom prst="line">
              <a:avLst/>
            </a:prstGeom>
            <a:ln w="952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8" name="Triangle isocèle 17"/>
            <p:cNvSpPr/>
            <p:nvPr/>
          </p:nvSpPr>
          <p:spPr>
            <a:xfrm rot="-2040000" flipV="1">
              <a:off x="1619044" y="1347962"/>
              <a:ext cx="186308" cy="1331221"/>
            </a:xfrm>
            <a:prstGeom prst="triangle">
              <a:avLst/>
            </a:prstGeom>
            <a:gradFill flip="none" rotWithShape="1">
              <a:gsLst>
                <a:gs pos="11000">
                  <a:schemeClr val="bg1">
                    <a:alpha val="0"/>
                  </a:schemeClr>
                </a:gs>
                <a:gs pos="50000">
                  <a:srgbClr val="FF9B9B"/>
                </a:gs>
                <a:gs pos="89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Forme libre 18"/>
            <p:cNvSpPr/>
            <p:nvPr/>
          </p:nvSpPr>
          <p:spPr>
            <a:xfrm>
              <a:off x="2031101" y="2650440"/>
              <a:ext cx="138112" cy="340519"/>
            </a:xfrm>
            <a:custGeom>
              <a:avLst/>
              <a:gdLst>
                <a:gd name="connsiteX0" fmla="*/ 0 w 138112"/>
                <a:gd name="connsiteY0" fmla="*/ 76200 h 340519"/>
                <a:gd name="connsiteX1" fmla="*/ 138112 w 138112"/>
                <a:gd name="connsiteY1" fmla="*/ 340519 h 340519"/>
                <a:gd name="connsiteX2" fmla="*/ 133350 w 138112"/>
                <a:gd name="connsiteY2" fmla="*/ 0 h 340519"/>
                <a:gd name="connsiteX3" fmla="*/ 0 w 138112"/>
                <a:gd name="connsiteY3" fmla="*/ 76200 h 340519"/>
              </a:gdLst>
              <a:ahLst/>
              <a:cxnLst>
                <a:cxn ang="0">
                  <a:pos x="connsiteX0" y="connsiteY0"/>
                </a:cxn>
                <a:cxn ang="0">
                  <a:pos x="connsiteX1" y="connsiteY1"/>
                </a:cxn>
                <a:cxn ang="0">
                  <a:pos x="connsiteX2" y="connsiteY2"/>
                </a:cxn>
                <a:cxn ang="0">
                  <a:pos x="connsiteX3" y="connsiteY3"/>
                </a:cxn>
              </a:cxnLst>
              <a:rect l="l" t="t" r="r" b="b"/>
              <a:pathLst>
                <a:path w="138112" h="340519">
                  <a:moveTo>
                    <a:pt x="0" y="76200"/>
                  </a:moveTo>
                  <a:lnTo>
                    <a:pt x="138112" y="340519"/>
                  </a:lnTo>
                  <a:cubicBezTo>
                    <a:pt x="136525" y="227013"/>
                    <a:pt x="134937" y="113506"/>
                    <a:pt x="133350" y="0"/>
                  </a:cubicBezTo>
                  <a:lnTo>
                    <a:pt x="0" y="76200"/>
                  </a:lnTo>
                  <a:close/>
                </a:path>
              </a:pathLst>
            </a:custGeom>
            <a:solidFill>
              <a:schemeClr val="tx1"/>
            </a:solidFill>
            <a:ln w="19050" algn="ctr">
              <a:solidFill>
                <a:srgbClr val="000000"/>
              </a:solidFill>
              <a:round/>
              <a:headEnd/>
              <a:tailEnd/>
            </a:ln>
          </p:spPr>
          <p:txBody>
            <a:bodyPr rtlCol="0" anchor="ctr"/>
            <a:lstStyle/>
            <a:p>
              <a:pPr algn="ctr"/>
              <a:endParaRPr lang="fr-FR"/>
            </a:p>
          </p:txBody>
        </p:sp>
        <p:sp>
          <p:nvSpPr>
            <p:cNvPr id="20" name="Rectangle 19"/>
            <p:cNvSpPr/>
            <p:nvPr/>
          </p:nvSpPr>
          <p:spPr>
            <a:xfrm rot="1963677">
              <a:off x="990958" y="1123830"/>
              <a:ext cx="216024" cy="1258170"/>
            </a:xfrm>
            <a:prstGeom prst="rect">
              <a:avLst/>
            </a:prstGeom>
            <a:solidFill>
              <a:schemeClr val="bg1"/>
            </a:solidFill>
            <a:ln w="19050" algn="ctr">
              <a:solidFill>
                <a:srgbClr val="000000"/>
              </a:solidFill>
              <a:round/>
              <a:headEnd/>
              <a:tailEnd/>
            </a:ln>
          </p:spPr>
          <p:txBody>
            <a:bodyPr rtlCol="0" anchor="ctr"/>
            <a:lstStyle/>
            <a:p>
              <a:pPr algn="ctr"/>
              <a:endParaRPr lang="fr-FR"/>
            </a:p>
          </p:txBody>
        </p:sp>
        <p:cxnSp>
          <p:nvCxnSpPr>
            <p:cNvPr id="21" name="Connecteur droit 20"/>
            <p:cNvCxnSpPr/>
            <p:nvPr/>
          </p:nvCxnSpPr>
          <p:spPr>
            <a:xfrm flipH="1" flipV="1">
              <a:off x="490535" y="1728929"/>
              <a:ext cx="529216" cy="340115"/>
            </a:xfrm>
            <a:prstGeom prst="line">
              <a:avLst/>
            </a:prstGeom>
            <a:ln w="952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flipH="1" flipV="1">
              <a:off x="846135" y="1176479"/>
              <a:ext cx="529216" cy="340115"/>
            </a:xfrm>
            <a:prstGeom prst="line">
              <a:avLst/>
            </a:prstGeom>
            <a:ln w="952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p:nvPr/>
          </p:nvCxnSpPr>
          <p:spPr>
            <a:xfrm flipH="1">
              <a:off x="490535" y="1192029"/>
              <a:ext cx="355600" cy="560886"/>
            </a:xfrm>
            <a:prstGeom prst="straightConnector1">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p:cNvSpPr/>
                <p:nvPr/>
              </p:nvSpPr>
              <p:spPr>
                <a:xfrm>
                  <a:off x="334412" y="1226409"/>
                  <a:ext cx="388503"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100" i="1">
                            <a:latin typeface="Cambria Math"/>
                            <a:ea typeface="Cambria Math"/>
                          </a:rPr>
                          <m:t>∆</m:t>
                        </m:r>
                        <m:r>
                          <a:rPr lang="fr-FR" sz="1100" i="1">
                            <a:latin typeface="Cambria Math"/>
                            <a:ea typeface="Cambria Math"/>
                          </a:rPr>
                          <m:t>𝑎</m:t>
                        </m:r>
                      </m:oMath>
                    </m:oMathPara>
                  </a14:m>
                  <a:endParaRPr lang="fr-FR" sz="1100" dirty="0"/>
                </a:p>
              </p:txBody>
            </p:sp>
          </mc:Choice>
          <mc:Fallback xmlns="">
            <p:sp>
              <p:nvSpPr>
                <p:cNvPr id="140" name="Rectangle 139"/>
                <p:cNvSpPr>
                  <a:spLocks noRot="1" noChangeAspect="1" noMove="1" noResize="1" noEditPoints="1" noAdjustHandles="1" noChangeArrowheads="1" noChangeShapeType="1" noTextEdit="1"/>
                </p:cNvSpPr>
                <p:nvPr/>
              </p:nvSpPr>
              <p:spPr>
                <a:xfrm>
                  <a:off x="334412" y="1226409"/>
                  <a:ext cx="388503" cy="261610"/>
                </a:xfrm>
                <a:prstGeom prst="rect">
                  <a:avLst/>
                </a:prstGeom>
                <a:blipFill rotWithShape="1">
                  <a:blip r:embed="rId4"/>
                  <a:stretch>
                    <a:fillRect/>
                  </a:stretch>
                </a:blipFill>
              </p:spPr>
              <p:txBody>
                <a:bodyPr/>
                <a:lstStyle/>
                <a:p>
                  <a:r>
                    <a:rPr lang="fr-FR">
                      <a:noFill/>
                    </a:rPr>
                    <a:t> </a:t>
                  </a:r>
                </a:p>
              </p:txBody>
            </p:sp>
          </mc:Fallback>
        </mc:AlternateContent>
        <p:cxnSp>
          <p:nvCxnSpPr>
            <p:cNvPr id="25" name="Connecteur droit avec flèche 24"/>
            <p:cNvCxnSpPr/>
            <p:nvPr/>
          </p:nvCxnSpPr>
          <p:spPr>
            <a:xfrm>
              <a:off x="1899217" y="2584600"/>
              <a:ext cx="93728" cy="181263"/>
            </a:xfrm>
            <a:prstGeom prst="straightConnector1">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Rectangle 25"/>
                <p:cNvSpPr/>
                <p:nvPr/>
              </p:nvSpPr>
              <p:spPr>
                <a:xfrm>
                  <a:off x="1644434" y="2575035"/>
                  <a:ext cx="377860"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100" i="1" smtClean="0">
                            <a:latin typeface="Cambria Math"/>
                            <a:ea typeface="Cambria Math"/>
                          </a:rPr>
                          <m:t>∆</m:t>
                        </m:r>
                        <m:r>
                          <a:rPr lang="fr-FR" sz="1100" b="0" i="1" smtClean="0">
                            <a:latin typeface="Cambria Math"/>
                            <a:ea typeface="Cambria Math"/>
                          </a:rPr>
                          <m:t>𝑧</m:t>
                        </m:r>
                      </m:oMath>
                    </m:oMathPara>
                  </a14:m>
                  <a:endParaRPr lang="fr-FR" sz="1200" dirty="0"/>
                </a:p>
              </p:txBody>
            </p:sp>
          </mc:Choice>
          <mc:Fallback xmlns="">
            <p:sp>
              <p:nvSpPr>
                <p:cNvPr id="144" name="Rectangle 143"/>
                <p:cNvSpPr>
                  <a:spLocks noRot="1" noChangeAspect="1" noMove="1" noResize="1" noEditPoints="1" noAdjustHandles="1" noChangeArrowheads="1" noChangeShapeType="1" noTextEdit="1"/>
                </p:cNvSpPr>
                <p:nvPr/>
              </p:nvSpPr>
              <p:spPr>
                <a:xfrm>
                  <a:off x="1644434" y="2575035"/>
                  <a:ext cx="377860" cy="261610"/>
                </a:xfrm>
                <a:prstGeom prst="rect">
                  <a:avLst/>
                </a:prstGeom>
                <a:blipFill rotWithShape="1">
                  <a:blip r:embed="rId5"/>
                  <a:stretch>
                    <a:fillRect/>
                  </a:stretch>
                </a:blipFill>
              </p:spPr>
              <p:txBody>
                <a:bodyPr/>
                <a:lstStyle/>
                <a:p>
                  <a:r>
                    <a:rPr lang="fr-FR">
                      <a:noFill/>
                    </a:rPr>
                    <a:t> </a:t>
                  </a:r>
                </a:p>
              </p:txBody>
            </p:sp>
          </mc:Fallback>
        </mc:AlternateContent>
        <p:sp>
          <p:nvSpPr>
            <p:cNvPr id="27" name="Arc 26"/>
            <p:cNvSpPr/>
            <p:nvPr/>
          </p:nvSpPr>
          <p:spPr>
            <a:xfrm rot="6563369" flipV="1">
              <a:off x="1431547" y="2563547"/>
              <a:ext cx="493512" cy="488236"/>
            </a:xfrm>
            <a:prstGeom prst="arc">
              <a:avLst>
                <a:gd name="adj1" fmla="val 16200000"/>
                <a:gd name="adj2" fmla="val 20981709"/>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28" name="Rectangle 27"/>
                <p:cNvSpPr/>
                <p:nvPr/>
              </p:nvSpPr>
              <p:spPr>
                <a:xfrm>
                  <a:off x="1192321" y="2764637"/>
                  <a:ext cx="307392"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100" i="1" smtClean="0">
                            <a:latin typeface="Cambria Math"/>
                            <a:ea typeface="Cambria Math"/>
                          </a:rPr>
                          <m:t>𝜃</m:t>
                        </m:r>
                      </m:oMath>
                    </m:oMathPara>
                  </a14:m>
                  <a:endParaRPr lang="fr-FR" sz="1100" dirty="0"/>
                </a:p>
              </p:txBody>
            </p:sp>
          </mc:Choice>
          <mc:Fallback xmlns="">
            <p:sp>
              <p:nvSpPr>
                <p:cNvPr id="146" name="Rectangle 145"/>
                <p:cNvSpPr>
                  <a:spLocks noRot="1" noChangeAspect="1" noMove="1" noResize="1" noEditPoints="1" noAdjustHandles="1" noChangeArrowheads="1" noChangeShapeType="1" noTextEdit="1"/>
                </p:cNvSpPr>
                <p:nvPr/>
              </p:nvSpPr>
              <p:spPr>
                <a:xfrm>
                  <a:off x="1192321" y="2764637"/>
                  <a:ext cx="307392" cy="261610"/>
                </a:xfrm>
                <a:prstGeom prst="rect">
                  <a:avLst/>
                </a:prstGeom>
                <a:blipFill rotWithShape="1">
                  <a:blip r:embed="rId6"/>
                  <a:stretch>
                    <a:fillRect/>
                  </a:stretch>
                </a:blipFill>
              </p:spPr>
              <p:txBody>
                <a:bodyPr/>
                <a:lstStyle/>
                <a:p>
                  <a:r>
                    <a:rPr lang="fr-FR">
                      <a:noFill/>
                    </a:rPr>
                    <a:t> </a:t>
                  </a:r>
                </a:p>
              </p:txBody>
            </p:sp>
          </mc:Fallback>
        </mc:AlternateContent>
        <p:cxnSp>
          <p:nvCxnSpPr>
            <p:cNvPr id="29" name="Connecteur droit 28"/>
            <p:cNvCxnSpPr/>
            <p:nvPr/>
          </p:nvCxnSpPr>
          <p:spPr>
            <a:xfrm flipH="1" flipV="1">
              <a:off x="3000088" y="2243536"/>
              <a:ext cx="155309" cy="431877"/>
            </a:xfrm>
            <a:prstGeom prst="line">
              <a:avLst/>
            </a:prstGeom>
            <a:ln w="952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0" name="Connecteur droit avec flèche 29"/>
            <p:cNvCxnSpPr/>
            <p:nvPr/>
          </p:nvCxnSpPr>
          <p:spPr>
            <a:xfrm flipH="1">
              <a:off x="2180767" y="2650440"/>
              <a:ext cx="974630" cy="393293"/>
            </a:xfrm>
            <a:prstGeom prst="straightConnector1">
              <a:avLst/>
            </a:prstGeom>
            <a:ln w="12700">
              <a:solidFill>
                <a:schemeClr val="tx1"/>
              </a:solidFill>
              <a:headEnd type="triangle" w="sm" len="med"/>
              <a:tailEnd type="triangle" w="sm"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1" name="Rectangle 30"/>
                <p:cNvSpPr/>
                <p:nvPr/>
              </p:nvSpPr>
              <p:spPr>
                <a:xfrm>
                  <a:off x="2447422" y="2608717"/>
                  <a:ext cx="336631"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100" i="1">
                            <a:latin typeface="Cambria Math"/>
                            <a:ea typeface="Cambria Math"/>
                          </a:rPr>
                          <m:t>𝑙𝑐</m:t>
                        </m:r>
                      </m:oMath>
                    </m:oMathPara>
                  </a14:m>
                  <a:endParaRPr lang="fr-FR" sz="1100" dirty="0"/>
                </a:p>
              </p:txBody>
            </p:sp>
          </mc:Choice>
          <mc:Fallback xmlns="">
            <p:sp>
              <p:nvSpPr>
                <p:cNvPr id="154" name="Rectangle 153"/>
                <p:cNvSpPr>
                  <a:spLocks noRot="1" noChangeAspect="1" noMove="1" noResize="1" noEditPoints="1" noAdjustHandles="1" noChangeArrowheads="1" noChangeShapeType="1" noTextEdit="1"/>
                </p:cNvSpPr>
                <p:nvPr/>
              </p:nvSpPr>
              <p:spPr>
                <a:xfrm>
                  <a:off x="2447422" y="2608717"/>
                  <a:ext cx="336631" cy="261610"/>
                </a:xfrm>
                <a:prstGeom prst="rect">
                  <a:avLst/>
                </a:prstGeom>
                <a:blipFill rotWithShape="1">
                  <a:blip r:embed="rId7"/>
                  <a:stretch>
                    <a:fillRect/>
                  </a:stretch>
                </a:blipFill>
              </p:spPr>
              <p:txBody>
                <a:bodyPr/>
                <a:lstStyle/>
                <a:p>
                  <a:r>
                    <a:rPr lang="fr-FR">
                      <a:noFill/>
                    </a:rPr>
                    <a:t> </a:t>
                  </a:r>
                </a:p>
              </p:txBody>
            </p:sp>
          </mc:Fallback>
        </mc:AlternateContent>
        <p:cxnSp>
          <p:nvCxnSpPr>
            <p:cNvPr id="32" name="Connecteur droit 31"/>
            <p:cNvCxnSpPr/>
            <p:nvPr/>
          </p:nvCxnSpPr>
          <p:spPr>
            <a:xfrm flipV="1">
              <a:off x="408353" y="2043374"/>
              <a:ext cx="629123" cy="990286"/>
            </a:xfrm>
            <a:prstGeom prst="line">
              <a:avLst/>
            </a:prstGeom>
            <a:ln w="952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3" name="Connecteur droit 32"/>
            <p:cNvCxnSpPr/>
            <p:nvPr/>
          </p:nvCxnSpPr>
          <p:spPr>
            <a:xfrm flipV="1">
              <a:off x="1644434" y="2924030"/>
              <a:ext cx="551302" cy="867790"/>
            </a:xfrm>
            <a:prstGeom prst="line">
              <a:avLst/>
            </a:prstGeom>
            <a:ln w="9525">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Connecteur droit 33"/>
            <p:cNvCxnSpPr/>
            <p:nvPr/>
          </p:nvCxnSpPr>
          <p:spPr>
            <a:xfrm flipH="1" flipV="1">
              <a:off x="490537" y="2951414"/>
              <a:ext cx="1189872" cy="764704"/>
            </a:xfrm>
            <a:prstGeom prst="line">
              <a:avLst/>
            </a:prstGeom>
            <a:ln w="12700">
              <a:solidFill>
                <a:schemeClr val="tx1"/>
              </a:solidFill>
              <a:headEnd type="triangle" w="sm" len="med"/>
              <a:tailEnd type="triangle" w="sm"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5" name="Rectangle 34"/>
                <p:cNvSpPr/>
                <p:nvPr/>
              </p:nvSpPr>
              <p:spPr>
                <a:xfrm>
                  <a:off x="827584" y="3284070"/>
                  <a:ext cx="309379"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100" b="0" i="1" smtClean="0">
                            <a:latin typeface="Cambria Math"/>
                            <a:ea typeface="Cambria Math"/>
                          </a:rPr>
                          <m:t>𝑑</m:t>
                        </m:r>
                      </m:oMath>
                    </m:oMathPara>
                  </a14:m>
                  <a:endParaRPr lang="fr-FR" sz="1100" dirty="0"/>
                </a:p>
              </p:txBody>
            </p:sp>
          </mc:Choice>
          <mc:Fallback xmlns="">
            <p:sp>
              <p:nvSpPr>
                <p:cNvPr id="282" name="Rectangle 281"/>
                <p:cNvSpPr>
                  <a:spLocks noRot="1" noChangeAspect="1" noMove="1" noResize="1" noEditPoints="1" noAdjustHandles="1" noChangeArrowheads="1" noChangeShapeType="1" noTextEdit="1"/>
                </p:cNvSpPr>
                <p:nvPr/>
              </p:nvSpPr>
              <p:spPr>
                <a:xfrm>
                  <a:off x="827584" y="3284070"/>
                  <a:ext cx="309379" cy="261610"/>
                </a:xfrm>
                <a:prstGeom prst="rect">
                  <a:avLst/>
                </a:prstGeom>
                <a:blipFill rotWithShape="1">
                  <a:blip r:embed="rId8"/>
                  <a:stretch>
                    <a:fillRect/>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36" name="Rectangle 35"/>
              <p:cNvSpPr/>
              <p:nvPr/>
            </p:nvSpPr>
            <p:spPr>
              <a:xfrm>
                <a:off x="107603" y="3589716"/>
                <a:ext cx="8928992" cy="954107"/>
              </a:xfrm>
              <a:prstGeom prst="rect">
                <a:avLst/>
              </a:prstGeom>
            </p:spPr>
            <p:txBody>
              <a:bodyPr wrap="square">
                <a:spAutoFit/>
              </a:bodyPr>
              <a:lstStyle/>
              <a:p>
                <a:pPr algn="just"/>
                <a:r>
                  <a:rPr lang="fr-FR" sz="1400" u="sng" dirty="0">
                    <a:latin typeface="Arial Narrow" panose="020B0606020202030204" pitchFamily="34" charset="0"/>
                  </a:rPr>
                  <a:t>Application numérique </a:t>
                </a:r>
              </a:p>
              <a:p>
                <a:pPr algn="just"/>
                <a:endParaRPr lang="fr-FR" sz="1400" dirty="0">
                  <a:latin typeface="Arial Narrow" panose="020B0606020202030204" pitchFamily="34" charset="0"/>
                </a:endParaRPr>
              </a:p>
              <a:p>
                <a:pPr algn="just"/>
                <a:r>
                  <a:rPr lang="fr-FR" sz="1400" dirty="0">
                    <a:latin typeface="Arial Narrow" panose="020B0606020202030204" pitchFamily="34" charset="0"/>
                  </a:rPr>
                  <a:t>Avec une déflexion </a:t>
                </a:r>
                <a14:m>
                  <m:oMath xmlns:m="http://schemas.openxmlformats.org/officeDocument/2006/math">
                    <m:r>
                      <a:rPr lang="fr-FR" sz="1400" i="1">
                        <a:latin typeface="Cambria Math"/>
                        <a:ea typeface="Cambria Math"/>
                      </a:rPr>
                      <m:t>∆</m:t>
                    </m:r>
                    <m:r>
                      <a:rPr lang="fr-FR" sz="1400" i="1">
                        <a:latin typeface="Cambria Math"/>
                        <a:ea typeface="Cambria Math"/>
                      </a:rPr>
                      <m:t>𝑧</m:t>
                    </m:r>
                  </m:oMath>
                </a14:m>
                <a:r>
                  <a:rPr lang="fr-FR" sz="1400" dirty="0">
                    <a:latin typeface="Arial Narrow" panose="020B0606020202030204" pitchFamily="34" charset="0"/>
                  </a:rPr>
                  <a:t> de 1 nm, un levier de 150 µm de longueur </a:t>
                </a:r>
                <a14:m>
                  <m:oMath xmlns:m="http://schemas.openxmlformats.org/officeDocument/2006/math">
                    <m:r>
                      <a:rPr lang="fr-FR" sz="1400" i="1">
                        <a:latin typeface="Cambria Math"/>
                        <a:ea typeface="Cambria Math"/>
                      </a:rPr>
                      <m:t>𝑙𝑐</m:t>
                    </m:r>
                  </m:oMath>
                </a14:m>
                <a:r>
                  <a:rPr lang="fr-FR" sz="1400" dirty="0">
                    <a:latin typeface="Arial Narrow" panose="020B0606020202030204" pitchFamily="34" charset="0"/>
                  </a:rPr>
                  <a:t> et une distance </a:t>
                </a:r>
                <a:r>
                  <a:rPr lang="fr-FR" sz="1400" i="1" dirty="0">
                    <a:latin typeface="Arial Narrow" panose="020B0606020202030204" pitchFamily="34" charset="0"/>
                  </a:rPr>
                  <a:t>d </a:t>
                </a:r>
                <a:r>
                  <a:rPr lang="fr-FR" sz="1400" dirty="0">
                    <a:latin typeface="Arial Narrow" panose="020B0606020202030204" pitchFamily="34" charset="0"/>
                  </a:rPr>
                  <a:t>pointe/photodiode de 10 cm, la déflexion angulaire est de seulement 10 µrad et le déplacement du spot sur la photodiode quatre quadrants est de 2 µm.</a:t>
                </a:r>
              </a:p>
            </p:txBody>
          </p:sp>
        </mc:Choice>
        <mc:Fallback xmlns="">
          <p:sp>
            <p:nvSpPr>
              <p:cNvPr id="36" name="Rectangle 35"/>
              <p:cNvSpPr>
                <a:spLocks noRot="1" noChangeAspect="1" noMove="1" noResize="1" noEditPoints="1" noAdjustHandles="1" noChangeArrowheads="1" noChangeShapeType="1" noTextEdit="1"/>
              </p:cNvSpPr>
              <p:nvPr/>
            </p:nvSpPr>
            <p:spPr>
              <a:xfrm>
                <a:off x="107603" y="3589716"/>
                <a:ext cx="8928992" cy="954107"/>
              </a:xfrm>
              <a:prstGeom prst="rect">
                <a:avLst/>
              </a:prstGeom>
              <a:blipFill>
                <a:blip r:embed="rId9"/>
                <a:stretch>
                  <a:fillRect l="-205" t="-1282" r="-273" b="-5769"/>
                </a:stretch>
              </a:blipFill>
            </p:spPr>
            <p:txBody>
              <a:bodyPr/>
              <a:lstStyle/>
              <a:p>
                <a:r>
                  <a:rPr lang="fr-FR">
                    <a:noFill/>
                  </a:rPr>
                  <a:t> </a:t>
                </a:r>
              </a:p>
            </p:txBody>
          </p:sp>
        </mc:Fallback>
      </mc:AlternateContent>
      <p:sp>
        <p:nvSpPr>
          <p:cNvPr id="3" name="Espace réservé de la date 4">
            <a:extLst>
              <a:ext uri="{FF2B5EF4-FFF2-40B4-BE49-F238E27FC236}">
                <a16:creationId xmlns:a16="http://schemas.microsoft.com/office/drawing/2014/main" id="{19B6ECFA-31BA-88EE-A4BC-63A9A4C46AFF}"/>
              </a:ext>
            </a:extLst>
          </p:cNvPr>
          <p:cNvSpPr>
            <a:spLocks noGrp="1"/>
          </p:cNvSpPr>
          <p:nvPr>
            <p:ph type="dt" sz="half" idx="10"/>
          </p:nvPr>
        </p:nvSpPr>
        <p:spPr>
          <a:xfrm>
            <a:off x="2555776" y="4803998"/>
            <a:ext cx="3024336" cy="216024"/>
          </a:xfrm>
        </p:spPr>
        <p:txBody>
          <a:bodyPr/>
          <a:lstStyle/>
          <a:p>
            <a:r>
              <a:rPr lang="fr-FR" dirty="0"/>
              <a:t>JTRTV 2025 @ SOLEIL</a:t>
            </a:r>
          </a:p>
        </p:txBody>
      </p:sp>
      <p:sp>
        <p:nvSpPr>
          <p:cNvPr id="50" name="Text Box 4"/>
          <p:cNvSpPr txBox="1">
            <a:spLocks noChangeArrowheads="1"/>
          </p:cNvSpPr>
          <p:nvPr/>
        </p:nvSpPr>
        <p:spPr bwMode="auto">
          <a:xfrm>
            <a:off x="3267874" y="397696"/>
            <a:ext cx="5379988" cy="1277273"/>
          </a:xfrm>
          <a:prstGeom prst="rect">
            <a:avLst/>
          </a:prstGeom>
          <a:noFill/>
          <a:ln w="9525">
            <a:noFill/>
            <a:miter lim="800000"/>
            <a:headEnd/>
            <a:tailEnd/>
          </a:ln>
        </p:spPr>
        <p:txBody>
          <a:bodyPr wrap="square">
            <a:spAutoFit/>
          </a:bodyPr>
          <a:lstStyle/>
          <a:p>
            <a:pPr algn="just" eaLnBrk="0" hangingPunct="0">
              <a:spcBef>
                <a:spcPct val="50000"/>
              </a:spcBef>
            </a:pPr>
            <a:r>
              <a:rPr lang="fr-FR" sz="1400" b="1" dirty="0">
                <a:latin typeface="Arial Narrow" panose="020B0606020202030204" pitchFamily="34" charset="0"/>
              </a:rPr>
              <a:t>La méthode du levier optique</a:t>
            </a:r>
            <a:r>
              <a:rPr lang="fr-FR" sz="1400" dirty="0">
                <a:latin typeface="Arial Narrow" panose="020B0606020202030204" pitchFamily="34" charset="0"/>
              </a:rPr>
              <a:t> [1] est la plus couramment utilisée pour détecter les déflexions du levier et donc les forces. Un faisceau laser est focalisé sur le dos du levier puis réfléchi vers une photodiode quatre quadrants qui détecte les déplacements du spot induits pas la déflexion du levier. </a:t>
            </a:r>
          </a:p>
          <a:p>
            <a:pPr algn="just" eaLnBrk="0" hangingPunct="0">
              <a:spcBef>
                <a:spcPct val="50000"/>
              </a:spcBef>
            </a:pPr>
            <a:endParaRPr lang="fr-FR" sz="1400" dirty="0">
              <a:latin typeface="Arial Narrow" panose="020B0606020202030204" pitchFamily="34" charset="0"/>
            </a:endParaRPr>
          </a:p>
        </p:txBody>
      </p:sp>
      <p:sp>
        <p:nvSpPr>
          <p:cNvPr id="55" name="Text Box 25"/>
          <p:cNvSpPr txBox="1">
            <a:spLocks noChangeArrowheads="1"/>
          </p:cNvSpPr>
          <p:nvPr/>
        </p:nvSpPr>
        <p:spPr bwMode="auto">
          <a:xfrm>
            <a:off x="3125421" y="1291472"/>
            <a:ext cx="3161464" cy="276999"/>
          </a:xfrm>
          <a:prstGeom prst="rect">
            <a:avLst/>
          </a:prstGeom>
          <a:noFill/>
          <a:ln w="9525">
            <a:noFill/>
            <a:miter lim="800000"/>
            <a:headEnd/>
            <a:tailEnd/>
          </a:ln>
        </p:spPr>
        <p:txBody>
          <a:bodyPr wrap="square">
            <a:spAutoFit/>
          </a:bodyPr>
          <a:lstStyle/>
          <a:p>
            <a:pPr algn="r" eaLnBrk="0" hangingPunct="0"/>
            <a:r>
              <a:rPr lang="fr-FR" sz="1200" dirty="0">
                <a:latin typeface="Arial Narrow" panose="020B0606020202030204" pitchFamily="34" charset="0"/>
              </a:rPr>
              <a:t>[1] G. Meyer et al., </a:t>
            </a:r>
            <a:r>
              <a:rPr lang="fr-FR" sz="1200" dirty="0" err="1">
                <a:latin typeface="Arial Narrow" panose="020B0606020202030204" pitchFamily="34" charset="0"/>
              </a:rPr>
              <a:t>Appl</a:t>
            </a:r>
            <a:r>
              <a:rPr lang="fr-FR" sz="1200" dirty="0">
                <a:latin typeface="Arial Narrow" panose="020B0606020202030204" pitchFamily="34" charset="0"/>
              </a:rPr>
              <a:t>. Phys. </a:t>
            </a:r>
            <a:r>
              <a:rPr lang="fr-FR" sz="1200" dirty="0" err="1">
                <a:latin typeface="Arial Narrow" panose="020B0606020202030204" pitchFamily="34" charset="0"/>
              </a:rPr>
              <a:t>Lett</a:t>
            </a:r>
            <a:r>
              <a:rPr lang="fr-FR" sz="1200" dirty="0">
                <a:latin typeface="Arial Narrow" panose="020B0606020202030204" pitchFamily="34" charset="0"/>
              </a:rPr>
              <a:t>. </a:t>
            </a:r>
            <a:r>
              <a:rPr lang="fr-FR" sz="1200" b="1" dirty="0">
                <a:latin typeface="Arial Narrow" panose="020B0606020202030204" pitchFamily="34" charset="0"/>
              </a:rPr>
              <a:t>53</a:t>
            </a:r>
            <a:r>
              <a:rPr lang="fr-FR" sz="1200" dirty="0">
                <a:latin typeface="Arial Narrow" panose="020B0606020202030204" pitchFamily="34" charset="0"/>
              </a:rPr>
              <a:t> 1045 (1988)</a:t>
            </a:r>
          </a:p>
        </p:txBody>
      </p:sp>
    </p:spTree>
    <p:extLst>
      <p:ext uri="{BB962C8B-B14F-4D97-AF65-F5344CB8AC3E}">
        <p14:creationId xmlns:p14="http://schemas.microsoft.com/office/powerpoint/2010/main" val="1803788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Mesure des déflexions du levier</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53</a:t>
            </a:fld>
            <a:endParaRPr lang="fr-FR" dirty="0"/>
          </a:p>
        </p:txBody>
      </p:sp>
      <p:sp>
        <p:nvSpPr>
          <p:cNvPr id="8" name="Espace réservé du numéro de diapositive 3"/>
          <p:cNvSpPr txBox="1">
            <a:spLocks/>
          </p:cNvSpPr>
          <p:nvPr/>
        </p:nvSpPr>
        <p:spPr>
          <a:xfrm>
            <a:off x="539750" y="4803998"/>
            <a:ext cx="503858" cy="165628"/>
          </a:xfrm>
          <a:prstGeom prst="rect">
            <a:avLst/>
          </a:prstGeom>
        </p:spPr>
        <p:txBody>
          <a:bodyPr lIns="0" tIns="0" rIns="0" bIns="0"/>
          <a:lstStyle>
            <a:defPPr>
              <a:defRPr lang="fr-FR"/>
            </a:defPPr>
            <a:lvl1pPr marL="0" algn="l" defTabSz="914400" rtl="0" eaLnBrk="1" latinLnBrk="0" hangingPunct="1">
              <a:defRPr sz="12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D2ADAA-5F34-4877-8AC9-30E1FF774256}" type="slidenum">
              <a:rPr lang="fr-FR" smtClean="0"/>
              <a:pPr/>
              <a:t>53</a:t>
            </a:fld>
            <a:endParaRPr lang="fr-FR" dirty="0"/>
          </a:p>
        </p:txBody>
      </p:sp>
      <p:grpSp>
        <p:nvGrpSpPr>
          <p:cNvPr id="10" name="Groupe 9"/>
          <p:cNvGrpSpPr/>
          <p:nvPr/>
        </p:nvGrpSpPr>
        <p:grpSpPr>
          <a:xfrm>
            <a:off x="208108" y="2924080"/>
            <a:ext cx="8828388" cy="1663894"/>
            <a:chOff x="336005" y="2726486"/>
            <a:chExt cx="8828388" cy="1663894"/>
          </a:xfrm>
        </p:grpSpPr>
        <p:grpSp>
          <p:nvGrpSpPr>
            <p:cNvPr id="11" name="Groupe 45"/>
            <p:cNvGrpSpPr>
              <a:grpSpLocks/>
            </p:cNvGrpSpPr>
            <p:nvPr/>
          </p:nvGrpSpPr>
          <p:grpSpPr bwMode="auto">
            <a:xfrm>
              <a:off x="982477" y="3189843"/>
              <a:ext cx="1044575" cy="558800"/>
              <a:chOff x="1355084" y="2898032"/>
              <a:chExt cx="1044575" cy="558800"/>
            </a:xfrm>
          </p:grpSpPr>
          <p:sp>
            <p:nvSpPr>
              <p:cNvPr id="47" name="Line 18"/>
              <p:cNvSpPr>
                <a:spLocks noChangeShapeType="1"/>
              </p:cNvSpPr>
              <p:nvPr/>
            </p:nvSpPr>
            <p:spPr bwMode="auto">
              <a:xfrm flipV="1">
                <a:off x="1355084" y="2898032"/>
                <a:ext cx="1044575" cy="279400"/>
              </a:xfrm>
              <a:prstGeom prst="line">
                <a:avLst/>
              </a:prstGeom>
              <a:noFill/>
              <a:ln w="19050">
                <a:solidFill>
                  <a:schemeClr val="tx1"/>
                </a:solidFill>
                <a:round/>
                <a:headEnd/>
                <a:tailEnd/>
              </a:ln>
            </p:spPr>
            <p:txBody>
              <a:bodyPr/>
              <a:lstStyle/>
              <a:p>
                <a:endParaRPr lang="fr-FR"/>
              </a:p>
            </p:txBody>
          </p:sp>
          <p:sp>
            <p:nvSpPr>
              <p:cNvPr id="48" name="Line 19"/>
              <p:cNvSpPr>
                <a:spLocks noChangeShapeType="1"/>
              </p:cNvSpPr>
              <p:nvPr/>
            </p:nvSpPr>
            <p:spPr bwMode="auto">
              <a:xfrm>
                <a:off x="1355084" y="3177432"/>
                <a:ext cx="87313" cy="279400"/>
              </a:xfrm>
              <a:prstGeom prst="line">
                <a:avLst/>
              </a:prstGeom>
              <a:noFill/>
              <a:ln w="19050">
                <a:solidFill>
                  <a:schemeClr val="tx1"/>
                </a:solidFill>
                <a:round/>
                <a:headEnd/>
                <a:tailEnd/>
              </a:ln>
            </p:spPr>
            <p:txBody>
              <a:bodyPr/>
              <a:lstStyle/>
              <a:p>
                <a:endParaRPr lang="fr-FR"/>
              </a:p>
            </p:txBody>
          </p:sp>
          <p:sp>
            <p:nvSpPr>
              <p:cNvPr id="49" name="Line 20"/>
              <p:cNvSpPr>
                <a:spLocks noChangeShapeType="1"/>
              </p:cNvSpPr>
              <p:nvPr/>
            </p:nvSpPr>
            <p:spPr bwMode="auto">
              <a:xfrm flipH="1">
                <a:off x="1431284" y="3147270"/>
                <a:ext cx="38100" cy="298450"/>
              </a:xfrm>
              <a:prstGeom prst="line">
                <a:avLst/>
              </a:prstGeom>
              <a:noFill/>
              <a:ln w="19050">
                <a:solidFill>
                  <a:schemeClr val="tx1"/>
                </a:solidFill>
                <a:round/>
                <a:headEnd/>
                <a:tailEnd/>
              </a:ln>
            </p:spPr>
            <p:txBody>
              <a:bodyPr/>
              <a:lstStyle/>
              <a:p>
                <a:endParaRPr lang="fr-FR"/>
              </a:p>
            </p:txBody>
          </p:sp>
        </p:grpSp>
        <p:sp>
          <p:nvSpPr>
            <p:cNvPr id="12" name="Rectangle 32"/>
            <p:cNvSpPr>
              <a:spLocks/>
            </p:cNvSpPr>
            <p:nvPr/>
          </p:nvSpPr>
          <p:spPr bwMode="auto">
            <a:xfrm>
              <a:off x="1187624" y="2861479"/>
              <a:ext cx="1252266" cy="276999"/>
            </a:xfrm>
            <a:prstGeom prst="rect">
              <a:avLst/>
            </a:prstGeom>
            <a:noFill/>
            <a:ln w="12700">
              <a:noFill/>
              <a:miter lim="800000"/>
              <a:headEnd/>
              <a:tailEnd/>
            </a:ln>
          </p:spPr>
          <p:txBody>
            <a:bodyPr wrap="none">
              <a:spAutoFit/>
            </a:bodyPr>
            <a:lstStyle/>
            <a:p>
              <a:r>
                <a:rPr lang="fr-FR" sz="1200" i="1" dirty="0">
                  <a:solidFill>
                    <a:schemeClr val="tx2"/>
                  </a:solidFill>
                  <a:latin typeface="Arial Narrow" panose="020B0606020202030204" pitchFamily="34" charset="0"/>
                </a:rPr>
                <a:t>pointe hors contact</a:t>
              </a:r>
            </a:p>
          </p:txBody>
        </p:sp>
        <p:sp>
          <p:nvSpPr>
            <p:cNvPr id="13" name="Rectangle 59"/>
            <p:cNvSpPr>
              <a:spLocks/>
            </p:cNvSpPr>
            <p:nvPr/>
          </p:nvSpPr>
          <p:spPr bwMode="auto">
            <a:xfrm>
              <a:off x="714190" y="3986768"/>
              <a:ext cx="738187" cy="117475"/>
            </a:xfrm>
            <a:prstGeom prst="rect">
              <a:avLst/>
            </a:prstGeom>
            <a:solidFill>
              <a:srgbClr val="B2B2B2"/>
            </a:solidFill>
            <a:ln w="12700">
              <a:solidFill>
                <a:srgbClr val="000000"/>
              </a:solidFill>
              <a:miter lim="800000"/>
              <a:headEnd/>
              <a:tailEnd/>
            </a:ln>
          </p:spPr>
          <p:txBody>
            <a:bodyPr wrap="none" anchor="ctr"/>
            <a:lstStyle/>
            <a:p>
              <a:endParaRPr lang="fr-FR"/>
            </a:p>
          </p:txBody>
        </p:sp>
        <p:sp>
          <p:nvSpPr>
            <p:cNvPr id="14" name="Rectangle 32"/>
            <p:cNvSpPr>
              <a:spLocks/>
            </p:cNvSpPr>
            <p:nvPr/>
          </p:nvSpPr>
          <p:spPr bwMode="auto">
            <a:xfrm>
              <a:off x="514882" y="4104243"/>
              <a:ext cx="1104790" cy="276999"/>
            </a:xfrm>
            <a:prstGeom prst="rect">
              <a:avLst/>
            </a:prstGeom>
            <a:noFill/>
            <a:ln w="12700">
              <a:noFill/>
              <a:miter lim="800000"/>
              <a:headEnd/>
              <a:tailEnd/>
            </a:ln>
          </p:spPr>
          <p:txBody>
            <a:bodyPr wrap="none">
              <a:spAutoFit/>
            </a:bodyPr>
            <a:lstStyle/>
            <a:p>
              <a:r>
                <a:rPr lang="fr-FR" sz="1200" i="1" dirty="0">
                  <a:solidFill>
                    <a:schemeClr val="tx2"/>
                  </a:solidFill>
                  <a:latin typeface="Arial Narrow" panose="020B0606020202030204" pitchFamily="34" charset="0"/>
                </a:rPr>
                <a:t>pas de déflexion</a:t>
              </a:r>
            </a:p>
          </p:txBody>
        </p:sp>
        <p:grpSp>
          <p:nvGrpSpPr>
            <p:cNvPr id="15" name="Groupe 38"/>
            <p:cNvGrpSpPr>
              <a:grpSpLocks/>
            </p:cNvGrpSpPr>
            <p:nvPr/>
          </p:nvGrpSpPr>
          <p:grpSpPr bwMode="auto">
            <a:xfrm rot="21041782">
              <a:off x="4221564" y="3318431"/>
              <a:ext cx="1042987" cy="561975"/>
              <a:chOff x="1105710" y="5337242"/>
              <a:chExt cx="1040859" cy="561232"/>
            </a:xfrm>
          </p:grpSpPr>
          <p:sp>
            <p:nvSpPr>
              <p:cNvPr id="44" name="Line 19"/>
              <p:cNvSpPr>
                <a:spLocks noChangeShapeType="1"/>
              </p:cNvSpPr>
              <p:nvPr/>
            </p:nvSpPr>
            <p:spPr bwMode="auto">
              <a:xfrm>
                <a:off x="1121620" y="5619074"/>
                <a:ext cx="87313" cy="279400"/>
              </a:xfrm>
              <a:prstGeom prst="line">
                <a:avLst/>
              </a:prstGeom>
              <a:noFill/>
              <a:ln w="19050">
                <a:solidFill>
                  <a:schemeClr val="tx1"/>
                </a:solidFill>
                <a:round/>
                <a:headEnd/>
                <a:tailEnd/>
              </a:ln>
            </p:spPr>
            <p:txBody>
              <a:bodyPr/>
              <a:lstStyle/>
              <a:p>
                <a:endParaRPr lang="fr-FR"/>
              </a:p>
            </p:txBody>
          </p:sp>
          <p:sp>
            <p:nvSpPr>
              <p:cNvPr id="45" name="Line 20"/>
              <p:cNvSpPr>
                <a:spLocks noChangeShapeType="1"/>
              </p:cNvSpPr>
              <p:nvPr/>
            </p:nvSpPr>
            <p:spPr bwMode="auto">
              <a:xfrm flipH="1">
                <a:off x="1197820" y="5544766"/>
                <a:ext cx="47320" cy="342596"/>
              </a:xfrm>
              <a:prstGeom prst="line">
                <a:avLst/>
              </a:prstGeom>
              <a:noFill/>
              <a:ln w="19050">
                <a:solidFill>
                  <a:schemeClr val="tx1"/>
                </a:solidFill>
                <a:round/>
                <a:headEnd/>
                <a:tailEnd/>
              </a:ln>
            </p:spPr>
            <p:txBody>
              <a:bodyPr/>
              <a:lstStyle/>
              <a:p>
                <a:endParaRPr lang="fr-FR"/>
              </a:p>
            </p:txBody>
          </p:sp>
          <p:sp>
            <p:nvSpPr>
              <p:cNvPr id="46" name="Forme libre 41"/>
              <p:cNvSpPr>
                <a:spLocks noChangeArrowheads="1"/>
              </p:cNvSpPr>
              <p:nvPr/>
            </p:nvSpPr>
            <p:spPr bwMode="auto">
              <a:xfrm rot="10800000">
                <a:off x="1105710" y="5337242"/>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chemeClr val="tx1"/>
                </a:solidFill>
                <a:round/>
                <a:headEnd/>
                <a:tailEnd/>
              </a:ln>
            </p:spPr>
            <p:txBody>
              <a:bodyPr/>
              <a:lstStyle/>
              <a:p>
                <a:endParaRPr lang="fr-FR"/>
              </a:p>
            </p:txBody>
          </p:sp>
        </p:grpSp>
        <p:sp>
          <p:nvSpPr>
            <p:cNvPr id="16" name="Rectangle 45"/>
            <p:cNvSpPr>
              <a:spLocks/>
            </p:cNvSpPr>
            <p:nvPr/>
          </p:nvSpPr>
          <p:spPr bwMode="auto">
            <a:xfrm>
              <a:off x="4354849" y="2861479"/>
              <a:ext cx="1576072" cy="276999"/>
            </a:xfrm>
            <a:prstGeom prst="rect">
              <a:avLst/>
            </a:prstGeom>
            <a:noFill/>
            <a:ln w="12700">
              <a:noFill/>
              <a:miter lim="800000"/>
              <a:headEnd/>
              <a:tailEnd/>
            </a:ln>
          </p:spPr>
          <p:txBody>
            <a:bodyPr wrap="none">
              <a:spAutoFit/>
            </a:bodyPr>
            <a:lstStyle/>
            <a:p>
              <a:pPr algn="ctr"/>
              <a:r>
                <a:rPr lang="fr-FR" sz="1200" i="1" dirty="0">
                  <a:solidFill>
                    <a:schemeClr val="tx2"/>
                  </a:solidFill>
                  <a:latin typeface="Arial Narrow" panose="020B0606020202030204" pitchFamily="34" charset="0"/>
                </a:rPr>
                <a:t>pointe en régime attractif</a:t>
              </a:r>
            </a:p>
          </p:txBody>
        </p:sp>
        <p:sp>
          <p:nvSpPr>
            <p:cNvPr id="17" name="Rectangle 60"/>
            <p:cNvSpPr>
              <a:spLocks/>
            </p:cNvSpPr>
            <p:nvPr/>
          </p:nvSpPr>
          <p:spPr bwMode="auto">
            <a:xfrm>
              <a:off x="3959627" y="3986768"/>
              <a:ext cx="738187" cy="117475"/>
            </a:xfrm>
            <a:prstGeom prst="rect">
              <a:avLst/>
            </a:prstGeom>
            <a:solidFill>
              <a:srgbClr val="B2B2B2"/>
            </a:solidFill>
            <a:ln w="12700">
              <a:solidFill>
                <a:srgbClr val="000000"/>
              </a:solidFill>
              <a:miter lim="800000"/>
              <a:headEnd/>
              <a:tailEnd/>
            </a:ln>
          </p:spPr>
          <p:txBody>
            <a:bodyPr wrap="none" anchor="ctr"/>
            <a:lstStyle/>
            <a:p>
              <a:endParaRPr lang="fr-FR"/>
            </a:p>
          </p:txBody>
        </p:sp>
        <p:sp>
          <p:nvSpPr>
            <p:cNvPr id="18" name="Rectangle 45"/>
            <p:cNvSpPr>
              <a:spLocks/>
            </p:cNvSpPr>
            <p:nvPr/>
          </p:nvSpPr>
          <p:spPr bwMode="auto">
            <a:xfrm>
              <a:off x="3707904" y="4113381"/>
              <a:ext cx="1334020" cy="276999"/>
            </a:xfrm>
            <a:prstGeom prst="rect">
              <a:avLst/>
            </a:prstGeom>
            <a:noFill/>
            <a:ln w="12700">
              <a:noFill/>
              <a:miter lim="800000"/>
              <a:headEnd/>
              <a:tailEnd/>
            </a:ln>
          </p:spPr>
          <p:txBody>
            <a:bodyPr wrap="none">
              <a:spAutoFit/>
            </a:bodyPr>
            <a:lstStyle/>
            <a:p>
              <a:pPr algn="ctr"/>
              <a:r>
                <a:rPr lang="fr-FR" sz="1200" i="1" dirty="0">
                  <a:solidFill>
                    <a:schemeClr val="tx2"/>
                  </a:solidFill>
                  <a:latin typeface="Arial Narrow" panose="020B0606020202030204" pitchFamily="34" charset="0"/>
                </a:rPr>
                <a:t>déflexion vers le bas</a:t>
              </a:r>
            </a:p>
          </p:txBody>
        </p:sp>
        <p:grpSp>
          <p:nvGrpSpPr>
            <p:cNvPr id="19" name="Groupe 34"/>
            <p:cNvGrpSpPr>
              <a:grpSpLocks/>
            </p:cNvGrpSpPr>
            <p:nvPr/>
          </p:nvGrpSpPr>
          <p:grpSpPr bwMode="auto">
            <a:xfrm rot="769094">
              <a:off x="7491040" y="3532743"/>
              <a:ext cx="1041400" cy="568325"/>
              <a:chOff x="1118681" y="3735421"/>
              <a:chExt cx="1040859" cy="567717"/>
            </a:xfrm>
          </p:grpSpPr>
          <p:sp>
            <p:nvSpPr>
              <p:cNvPr id="41" name="Line 19"/>
              <p:cNvSpPr>
                <a:spLocks noChangeShapeType="1"/>
              </p:cNvSpPr>
              <p:nvPr/>
            </p:nvSpPr>
            <p:spPr bwMode="auto">
              <a:xfrm>
                <a:off x="1121620" y="4023738"/>
                <a:ext cx="87313" cy="279400"/>
              </a:xfrm>
              <a:prstGeom prst="line">
                <a:avLst/>
              </a:prstGeom>
              <a:noFill/>
              <a:ln w="19050">
                <a:solidFill>
                  <a:schemeClr val="tx1"/>
                </a:solidFill>
                <a:round/>
                <a:headEnd/>
                <a:tailEnd/>
              </a:ln>
            </p:spPr>
            <p:txBody>
              <a:bodyPr/>
              <a:lstStyle/>
              <a:p>
                <a:endParaRPr lang="fr-FR"/>
              </a:p>
            </p:txBody>
          </p:sp>
          <p:sp>
            <p:nvSpPr>
              <p:cNvPr id="42" name="Line 20"/>
              <p:cNvSpPr>
                <a:spLocks noChangeShapeType="1"/>
              </p:cNvSpPr>
              <p:nvPr/>
            </p:nvSpPr>
            <p:spPr bwMode="auto">
              <a:xfrm flipH="1">
                <a:off x="1197820" y="3993576"/>
                <a:ext cx="38100" cy="298450"/>
              </a:xfrm>
              <a:prstGeom prst="line">
                <a:avLst/>
              </a:prstGeom>
              <a:noFill/>
              <a:ln w="19050">
                <a:solidFill>
                  <a:schemeClr val="tx1"/>
                </a:solidFill>
                <a:round/>
                <a:headEnd/>
                <a:tailEnd/>
              </a:ln>
            </p:spPr>
            <p:txBody>
              <a:bodyPr/>
              <a:lstStyle/>
              <a:p>
                <a:endParaRPr lang="fr-FR"/>
              </a:p>
            </p:txBody>
          </p:sp>
          <p:sp>
            <p:nvSpPr>
              <p:cNvPr id="43" name="Forme libre 37"/>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chemeClr val="tx1"/>
                </a:solidFill>
                <a:round/>
                <a:headEnd/>
                <a:tailEnd/>
              </a:ln>
            </p:spPr>
            <p:txBody>
              <a:bodyPr/>
              <a:lstStyle/>
              <a:p>
                <a:endParaRPr lang="fr-FR"/>
              </a:p>
            </p:txBody>
          </p:sp>
        </p:grpSp>
        <p:sp>
          <p:nvSpPr>
            <p:cNvPr id="20" name="Rectangle 58"/>
            <p:cNvSpPr>
              <a:spLocks/>
            </p:cNvSpPr>
            <p:nvPr/>
          </p:nvSpPr>
          <p:spPr bwMode="auto">
            <a:xfrm>
              <a:off x="7596336" y="2861479"/>
              <a:ext cx="1568057" cy="276999"/>
            </a:xfrm>
            <a:prstGeom prst="rect">
              <a:avLst/>
            </a:prstGeom>
            <a:noFill/>
            <a:ln w="12700">
              <a:noFill/>
              <a:miter lim="800000"/>
              <a:headEnd/>
              <a:tailEnd/>
            </a:ln>
          </p:spPr>
          <p:txBody>
            <a:bodyPr wrap="none">
              <a:spAutoFit/>
            </a:bodyPr>
            <a:lstStyle/>
            <a:p>
              <a:pPr algn="ctr"/>
              <a:r>
                <a:rPr lang="fr-FR" sz="1200" i="1" dirty="0">
                  <a:solidFill>
                    <a:schemeClr val="tx2"/>
                  </a:solidFill>
                  <a:latin typeface="Arial Narrow" panose="020B0606020202030204" pitchFamily="34" charset="0"/>
                </a:rPr>
                <a:t>pointe en régime répulsif</a:t>
              </a:r>
            </a:p>
          </p:txBody>
        </p:sp>
        <p:sp>
          <p:nvSpPr>
            <p:cNvPr id="21" name="Rectangle 61"/>
            <p:cNvSpPr>
              <a:spLocks/>
            </p:cNvSpPr>
            <p:nvPr/>
          </p:nvSpPr>
          <p:spPr bwMode="auto">
            <a:xfrm>
              <a:off x="7244978" y="3986768"/>
              <a:ext cx="738187" cy="117475"/>
            </a:xfrm>
            <a:prstGeom prst="rect">
              <a:avLst/>
            </a:prstGeom>
            <a:solidFill>
              <a:srgbClr val="B2B2B2"/>
            </a:solidFill>
            <a:ln w="12700">
              <a:solidFill>
                <a:srgbClr val="000000"/>
              </a:solidFill>
              <a:miter lim="800000"/>
              <a:headEnd/>
              <a:tailEnd/>
            </a:ln>
          </p:spPr>
          <p:txBody>
            <a:bodyPr wrap="none" anchor="ctr"/>
            <a:lstStyle/>
            <a:p>
              <a:endParaRPr lang="fr-FR"/>
            </a:p>
          </p:txBody>
        </p:sp>
        <p:sp>
          <p:nvSpPr>
            <p:cNvPr id="22" name="Rectangle 58"/>
            <p:cNvSpPr>
              <a:spLocks/>
            </p:cNvSpPr>
            <p:nvPr/>
          </p:nvSpPr>
          <p:spPr bwMode="auto">
            <a:xfrm>
              <a:off x="6827622" y="4113381"/>
              <a:ext cx="1377300" cy="276999"/>
            </a:xfrm>
            <a:prstGeom prst="rect">
              <a:avLst/>
            </a:prstGeom>
            <a:noFill/>
            <a:ln w="12700">
              <a:noFill/>
              <a:miter lim="800000"/>
              <a:headEnd/>
              <a:tailEnd/>
            </a:ln>
          </p:spPr>
          <p:txBody>
            <a:bodyPr wrap="none">
              <a:spAutoFit/>
            </a:bodyPr>
            <a:lstStyle/>
            <a:p>
              <a:pPr algn="ctr"/>
              <a:r>
                <a:rPr lang="fr-FR" sz="1200" i="1" dirty="0">
                  <a:solidFill>
                    <a:schemeClr val="tx2"/>
                  </a:solidFill>
                  <a:latin typeface="Arial Narrow" panose="020B0606020202030204" pitchFamily="34" charset="0"/>
                </a:rPr>
                <a:t>déflexion vers le haut</a:t>
              </a:r>
            </a:p>
          </p:txBody>
        </p:sp>
        <p:sp>
          <p:nvSpPr>
            <p:cNvPr id="23" name="Oval 5"/>
            <p:cNvSpPr>
              <a:spLocks noChangeArrowheads="1"/>
            </p:cNvSpPr>
            <p:nvPr/>
          </p:nvSpPr>
          <p:spPr bwMode="auto">
            <a:xfrm>
              <a:off x="336005" y="2726486"/>
              <a:ext cx="474663"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24" name="Line 6"/>
            <p:cNvSpPr>
              <a:spLocks noChangeShapeType="1"/>
            </p:cNvSpPr>
            <p:nvPr/>
          </p:nvSpPr>
          <p:spPr bwMode="auto">
            <a:xfrm>
              <a:off x="336005" y="2963024"/>
              <a:ext cx="474663" cy="0"/>
            </a:xfrm>
            <a:prstGeom prst="line">
              <a:avLst/>
            </a:prstGeom>
            <a:noFill/>
            <a:ln w="19050">
              <a:solidFill>
                <a:schemeClr val="tx1"/>
              </a:solidFill>
              <a:round/>
              <a:headEnd/>
              <a:tailEnd/>
            </a:ln>
          </p:spPr>
          <p:txBody>
            <a:bodyPr/>
            <a:lstStyle/>
            <a:p>
              <a:endParaRPr lang="fr-FR"/>
            </a:p>
          </p:txBody>
        </p:sp>
        <p:sp>
          <p:nvSpPr>
            <p:cNvPr id="25" name="Line 7"/>
            <p:cNvSpPr>
              <a:spLocks noChangeShapeType="1"/>
            </p:cNvSpPr>
            <p:nvPr/>
          </p:nvSpPr>
          <p:spPr bwMode="auto">
            <a:xfrm>
              <a:off x="572543" y="2726486"/>
              <a:ext cx="0" cy="474663"/>
            </a:xfrm>
            <a:prstGeom prst="line">
              <a:avLst/>
            </a:prstGeom>
            <a:noFill/>
            <a:ln w="19050">
              <a:solidFill>
                <a:schemeClr val="tx1"/>
              </a:solidFill>
              <a:round/>
              <a:headEnd/>
              <a:tailEnd/>
            </a:ln>
          </p:spPr>
          <p:txBody>
            <a:bodyPr/>
            <a:lstStyle/>
            <a:p>
              <a:endParaRPr lang="fr-FR"/>
            </a:p>
          </p:txBody>
        </p:sp>
        <p:sp>
          <p:nvSpPr>
            <p:cNvPr id="26" name="Oval 17"/>
            <p:cNvSpPr>
              <a:spLocks noChangeArrowheads="1"/>
            </p:cNvSpPr>
            <p:nvPr/>
          </p:nvSpPr>
          <p:spPr bwMode="auto">
            <a:xfrm>
              <a:off x="509043" y="2891586"/>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27" name="Line 30"/>
            <p:cNvSpPr>
              <a:spLocks noChangeShapeType="1"/>
            </p:cNvSpPr>
            <p:nvPr/>
          </p:nvSpPr>
          <p:spPr bwMode="auto">
            <a:xfrm>
              <a:off x="1042443" y="2813799"/>
              <a:ext cx="0" cy="633413"/>
            </a:xfrm>
            <a:prstGeom prst="line">
              <a:avLst/>
            </a:prstGeom>
            <a:noFill/>
            <a:ln w="12700">
              <a:solidFill>
                <a:srgbClr val="FF0000"/>
              </a:solidFill>
              <a:round/>
              <a:headEnd/>
              <a:tailEnd/>
            </a:ln>
          </p:spPr>
          <p:txBody>
            <a:bodyPr/>
            <a:lstStyle/>
            <a:p>
              <a:endParaRPr lang="fr-FR"/>
            </a:p>
          </p:txBody>
        </p:sp>
        <p:sp>
          <p:nvSpPr>
            <p:cNvPr id="28" name="Line 31"/>
            <p:cNvSpPr>
              <a:spLocks noChangeShapeType="1"/>
            </p:cNvSpPr>
            <p:nvPr/>
          </p:nvSpPr>
          <p:spPr bwMode="auto">
            <a:xfrm>
              <a:off x="577305" y="2964611"/>
              <a:ext cx="468313" cy="485775"/>
            </a:xfrm>
            <a:prstGeom prst="line">
              <a:avLst/>
            </a:prstGeom>
            <a:noFill/>
            <a:ln w="12700">
              <a:solidFill>
                <a:srgbClr val="FF0000"/>
              </a:solidFill>
              <a:round/>
              <a:headEnd/>
              <a:tailEnd/>
            </a:ln>
          </p:spPr>
          <p:txBody>
            <a:bodyPr/>
            <a:lstStyle/>
            <a:p>
              <a:endParaRPr lang="fr-FR"/>
            </a:p>
          </p:txBody>
        </p:sp>
        <p:sp>
          <p:nvSpPr>
            <p:cNvPr id="29" name="Oval 5"/>
            <p:cNvSpPr>
              <a:spLocks noChangeArrowheads="1"/>
            </p:cNvSpPr>
            <p:nvPr/>
          </p:nvSpPr>
          <p:spPr bwMode="auto">
            <a:xfrm>
              <a:off x="3578746" y="2946468"/>
              <a:ext cx="474663"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30" name="Line 6"/>
            <p:cNvSpPr>
              <a:spLocks noChangeShapeType="1"/>
            </p:cNvSpPr>
            <p:nvPr/>
          </p:nvSpPr>
          <p:spPr bwMode="auto">
            <a:xfrm>
              <a:off x="3578746" y="3183006"/>
              <a:ext cx="474663" cy="0"/>
            </a:xfrm>
            <a:prstGeom prst="line">
              <a:avLst/>
            </a:prstGeom>
            <a:noFill/>
            <a:ln w="19050">
              <a:solidFill>
                <a:schemeClr val="tx1"/>
              </a:solidFill>
              <a:round/>
              <a:headEnd/>
              <a:tailEnd/>
            </a:ln>
          </p:spPr>
          <p:txBody>
            <a:bodyPr/>
            <a:lstStyle/>
            <a:p>
              <a:endParaRPr lang="fr-FR"/>
            </a:p>
          </p:txBody>
        </p:sp>
        <p:sp>
          <p:nvSpPr>
            <p:cNvPr id="31" name="Line 7"/>
            <p:cNvSpPr>
              <a:spLocks noChangeShapeType="1"/>
            </p:cNvSpPr>
            <p:nvPr/>
          </p:nvSpPr>
          <p:spPr bwMode="auto">
            <a:xfrm>
              <a:off x="3815284" y="2946468"/>
              <a:ext cx="0" cy="474663"/>
            </a:xfrm>
            <a:prstGeom prst="line">
              <a:avLst/>
            </a:prstGeom>
            <a:noFill/>
            <a:ln w="19050">
              <a:solidFill>
                <a:schemeClr val="tx1"/>
              </a:solidFill>
              <a:round/>
              <a:headEnd/>
              <a:tailEnd/>
            </a:ln>
          </p:spPr>
          <p:txBody>
            <a:bodyPr/>
            <a:lstStyle/>
            <a:p>
              <a:endParaRPr lang="fr-FR"/>
            </a:p>
          </p:txBody>
        </p:sp>
        <p:sp>
          <p:nvSpPr>
            <p:cNvPr id="32" name="Oval 17"/>
            <p:cNvSpPr>
              <a:spLocks noChangeArrowheads="1"/>
            </p:cNvSpPr>
            <p:nvPr/>
          </p:nvSpPr>
          <p:spPr bwMode="auto">
            <a:xfrm>
              <a:off x="3751784" y="3270318"/>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33" name="Line 43"/>
            <p:cNvSpPr>
              <a:spLocks noChangeShapeType="1"/>
            </p:cNvSpPr>
            <p:nvPr/>
          </p:nvSpPr>
          <p:spPr bwMode="auto">
            <a:xfrm>
              <a:off x="4285184" y="3033781"/>
              <a:ext cx="0" cy="597319"/>
            </a:xfrm>
            <a:prstGeom prst="line">
              <a:avLst/>
            </a:prstGeom>
            <a:noFill/>
            <a:ln w="12700">
              <a:solidFill>
                <a:srgbClr val="FF0000"/>
              </a:solidFill>
              <a:round/>
              <a:headEnd/>
              <a:tailEnd/>
            </a:ln>
          </p:spPr>
          <p:txBody>
            <a:bodyPr/>
            <a:lstStyle/>
            <a:p>
              <a:endParaRPr lang="fr-FR"/>
            </a:p>
          </p:txBody>
        </p:sp>
        <p:sp>
          <p:nvSpPr>
            <p:cNvPr id="34" name="Line 44"/>
            <p:cNvSpPr>
              <a:spLocks noChangeShapeType="1"/>
            </p:cNvSpPr>
            <p:nvPr/>
          </p:nvSpPr>
          <p:spPr bwMode="auto">
            <a:xfrm>
              <a:off x="3812109" y="3332231"/>
              <a:ext cx="473075" cy="298869"/>
            </a:xfrm>
            <a:prstGeom prst="line">
              <a:avLst/>
            </a:prstGeom>
            <a:noFill/>
            <a:ln w="12700">
              <a:solidFill>
                <a:srgbClr val="FF0000"/>
              </a:solidFill>
              <a:round/>
              <a:headEnd/>
              <a:tailEnd/>
            </a:ln>
          </p:spPr>
          <p:txBody>
            <a:bodyPr/>
            <a:lstStyle/>
            <a:p>
              <a:endParaRPr lang="fr-FR"/>
            </a:p>
          </p:txBody>
        </p:sp>
        <p:sp>
          <p:nvSpPr>
            <p:cNvPr id="35" name="Oval 5"/>
            <p:cNvSpPr>
              <a:spLocks noChangeArrowheads="1"/>
            </p:cNvSpPr>
            <p:nvPr/>
          </p:nvSpPr>
          <p:spPr bwMode="auto">
            <a:xfrm>
              <a:off x="6862639" y="2992687"/>
              <a:ext cx="474663"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36" name="Line 6"/>
            <p:cNvSpPr>
              <a:spLocks noChangeShapeType="1"/>
            </p:cNvSpPr>
            <p:nvPr/>
          </p:nvSpPr>
          <p:spPr bwMode="auto">
            <a:xfrm>
              <a:off x="6862639" y="3229225"/>
              <a:ext cx="474663" cy="0"/>
            </a:xfrm>
            <a:prstGeom prst="line">
              <a:avLst/>
            </a:prstGeom>
            <a:noFill/>
            <a:ln w="19050">
              <a:solidFill>
                <a:schemeClr val="tx1"/>
              </a:solidFill>
              <a:round/>
              <a:headEnd/>
              <a:tailEnd/>
            </a:ln>
          </p:spPr>
          <p:txBody>
            <a:bodyPr/>
            <a:lstStyle/>
            <a:p>
              <a:endParaRPr lang="fr-FR"/>
            </a:p>
          </p:txBody>
        </p:sp>
        <p:sp>
          <p:nvSpPr>
            <p:cNvPr id="37" name="Line 7"/>
            <p:cNvSpPr>
              <a:spLocks noChangeShapeType="1"/>
            </p:cNvSpPr>
            <p:nvPr/>
          </p:nvSpPr>
          <p:spPr bwMode="auto">
            <a:xfrm>
              <a:off x="7099177" y="2992687"/>
              <a:ext cx="0" cy="474663"/>
            </a:xfrm>
            <a:prstGeom prst="line">
              <a:avLst/>
            </a:prstGeom>
            <a:noFill/>
            <a:ln w="19050">
              <a:solidFill>
                <a:schemeClr val="tx1"/>
              </a:solidFill>
              <a:round/>
              <a:headEnd/>
              <a:tailEnd/>
            </a:ln>
          </p:spPr>
          <p:txBody>
            <a:bodyPr/>
            <a:lstStyle/>
            <a:p>
              <a:endParaRPr lang="fr-FR"/>
            </a:p>
          </p:txBody>
        </p:sp>
        <p:sp>
          <p:nvSpPr>
            <p:cNvPr id="38" name="Oval 17"/>
            <p:cNvSpPr>
              <a:spLocks noChangeArrowheads="1"/>
            </p:cNvSpPr>
            <p:nvPr/>
          </p:nvSpPr>
          <p:spPr bwMode="auto">
            <a:xfrm>
              <a:off x="7035677" y="3014912"/>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39" name="Line 56"/>
            <p:cNvSpPr>
              <a:spLocks noChangeShapeType="1"/>
            </p:cNvSpPr>
            <p:nvPr/>
          </p:nvSpPr>
          <p:spPr bwMode="auto">
            <a:xfrm>
              <a:off x="7569077" y="3080000"/>
              <a:ext cx="0" cy="633413"/>
            </a:xfrm>
            <a:prstGeom prst="line">
              <a:avLst/>
            </a:prstGeom>
            <a:noFill/>
            <a:ln w="12700">
              <a:solidFill>
                <a:srgbClr val="FF0000"/>
              </a:solidFill>
              <a:round/>
              <a:headEnd/>
              <a:tailEnd/>
            </a:ln>
          </p:spPr>
          <p:txBody>
            <a:bodyPr/>
            <a:lstStyle/>
            <a:p>
              <a:endParaRPr lang="fr-FR"/>
            </a:p>
          </p:txBody>
        </p:sp>
        <p:sp>
          <p:nvSpPr>
            <p:cNvPr id="40" name="Line 57"/>
            <p:cNvSpPr>
              <a:spLocks noChangeShapeType="1"/>
            </p:cNvSpPr>
            <p:nvPr/>
          </p:nvSpPr>
          <p:spPr bwMode="auto">
            <a:xfrm>
              <a:off x="7103939" y="3091112"/>
              <a:ext cx="468313" cy="625475"/>
            </a:xfrm>
            <a:prstGeom prst="line">
              <a:avLst/>
            </a:prstGeom>
            <a:noFill/>
            <a:ln w="12700">
              <a:solidFill>
                <a:srgbClr val="FF0000"/>
              </a:solidFill>
              <a:round/>
              <a:headEnd/>
              <a:tailEnd/>
            </a:ln>
          </p:spPr>
          <p:txBody>
            <a:bodyPr/>
            <a:lstStyle/>
            <a:p>
              <a:endParaRPr lang="fr-FR"/>
            </a:p>
          </p:txBody>
        </p:sp>
      </p:grpSp>
      <p:grpSp>
        <p:nvGrpSpPr>
          <p:cNvPr id="51" name="Groupe 50"/>
          <p:cNvGrpSpPr/>
          <p:nvPr/>
        </p:nvGrpSpPr>
        <p:grpSpPr>
          <a:xfrm>
            <a:off x="337840" y="889955"/>
            <a:ext cx="2703223" cy="1846243"/>
            <a:chOff x="771052" y="849531"/>
            <a:chExt cx="3479836" cy="2376651"/>
          </a:xfrm>
        </p:grpSpPr>
        <p:graphicFrame>
          <p:nvGraphicFramePr>
            <p:cNvPr id="52" name="Objet 51"/>
            <p:cNvGraphicFramePr>
              <a:graphicFrameLocks noChangeAspect="1"/>
            </p:cNvGraphicFramePr>
            <p:nvPr/>
          </p:nvGraphicFramePr>
          <p:xfrm>
            <a:off x="1318040" y="1351346"/>
            <a:ext cx="2519361" cy="1874836"/>
          </p:xfrm>
          <a:graphic>
            <a:graphicData uri="http://schemas.openxmlformats.org/presentationml/2006/ole">
              <mc:AlternateContent xmlns:mc="http://schemas.openxmlformats.org/markup-compatibility/2006">
                <mc:Choice xmlns:v="urn:schemas-microsoft-com:vml" Requires="v">
                  <p:oleObj name="Photo Editor Photo" r:id="rId3" imgW="6361905" imgH="4734586" progId="">
                    <p:embed/>
                  </p:oleObj>
                </mc:Choice>
                <mc:Fallback>
                  <p:oleObj name="Photo Editor Photo" r:id="rId3" imgW="6361905" imgH="4734586" progId="">
                    <p:embed/>
                    <p:pic>
                      <p:nvPicPr>
                        <p:cNvPr id="52" name="Objet 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8040" y="1351346"/>
                          <a:ext cx="2519361" cy="1874836"/>
                        </a:xfrm>
                        <a:prstGeom prst="rect">
                          <a:avLst/>
                        </a:prstGeom>
                        <a:noFill/>
                        <a:ln>
                          <a:noFill/>
                        </a:ln>
                        <a:effectLst/>
                        <a:extLst>
                          <a:ext uri="{909E8E84-426E-40DD-AFC4-6F175D3DCCD1}">
                            <a14:hiddenFill xmlns:a14="http://schemas.microsoft.com/office/drawing/2010/main">
                              <a:solidFill>
                                <a:srgbClr val="F96666"/>
                              </a:solidFill>
                            </a14:hiddenFill>
                          </a:ext>
                          <a:ext uri="{91240B29-F687-4F45-9708-019B960494DF}">
                            <a14:hiddenLine xmlns:a14="http://schemas.microsoft.com/office/drawing/2010/main" w="12700">
                              <a:solidFill>
                                <a:srgbClr val="4D4D4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 name="Rectangle 32"/>
            <p:cNvSpPr>
              <a:spLocks/>
            </p:cNvSpPr>
            <p:nvPr/>
          </p:nvSpPr>
          <p:spPr bwMode="auto">
            <a:xfrm>
              <a:off x="771052" y="849531"/>
              <a:ext cx="1233345" cy="772585"/>
            </a:xfrm>
            <a:prstGeom prst="rect">
              <a:avLst/>
            </a:prstGeom>
            <a:solidFill>
              <a:schemeClr val="bg1">
                <a:alpha val="70000"/>
              </a:schemeClr>
            </a:solidFill>
            <a:ln w="12700">
              <a:noFill/>
              <a:miter lim="800000"/>
              <a:headEnd/>
              <a:tailEnd/>
            </a:ln>
          </p:spPr>
          <p:txBody>
            <a:bodyPr wrap="square">
              <a:spAutoFit/>
            </a:bodyPr>
            <a:lstStyle/>
            <a:p>
              <a:pPr algn="ctr"/>
              <a:r>
                <a:rPr lang="fr-FR" sz="1100" i="1" dirty="0">
                  <a:solidFill>
                    <a:schemeClr val="tx2"/>
                  </a:solidFill>
                  <a:latin typeface="Arial Narrow" panose="020B0606020202030204" pitchFamily="34" charset="0"/>
                </a:rPr>
                <a:t>Photodiode</a:t>
              </a:r>
            </a:p>
            <a:p>
              <a:pPr algn="ctr"/>
              <a:r>
                <a:rPr lang="fr-FR" sz="1100" i="1" dirty="0">
                  <a:solidFill>
                    <a:schemeClr val="tx2"/>
                  </a:solidFill>
                  <a:latin typeface="Arial Narrow" panose="020B0606020202030204" pitchFamily="34" charset="0"/>
                </a:rPr>
                <a:t>quatre quadrants</a:t>
              </a:r>
            </a:p>
          </p:txBody>
        </p:sp>
        <p:sp>
          <p:nvSpPr>
            <p:cNvPr id="54" name="Rectangle 32"/>
            <p:cNvSpPr>
              <a:spLocks/>
            </p:cNvSpPr>
            <p:nvPr/>
          </p:nvSpPr>
          <p:spPr bwMode="auto">
            <a:xfrm>
              <a:off x="3482729" y="1204685"/>
              <a:ext cx="768159" cy="261610"/>
            </a:xfrm>
            <a:prstGeom prst="rect">
              <a:avLst/>
            </a:prstGeom>
            <a:solidFill>
              <a:schemeClr val="bg1">
                <a:alpha val="70000"/>
              </a:schemeClr>
            </a:solidFill>
            <a:ln w="12700">
              <a:noFill/>
              <a:miter lim="800000"/>
              <a:headEnd/>
              <a:tailEnd/>
            </a:ln>
          </p:spPr>
          <p:txBody>
            <a:bodyPr wrap="none">
              <a:spAutoFit/>
            </a:bodyPr>
            <a:lstStyle/>
            <a:p>
              <a:pPr algn="ctr"/>
              <a:r>
                <a:rPr lang="fr-FR" sz="1100" i="1" dirty="0">
                  <a:solidFill>
                    <a:schemeClr val="tx2"/>
                  </a:solidFill>
                  <a:latin typeface="Arial Narrow" panose="020B0606020202030204" pitchFamily="34" charset="0"/>
                </a:rPr>
                <a:t>Diode laser</a:t>
              </a:r>
            </a:p>
          </p:txBody>
        </p:sp>
      </p:grpSp>
      <p:grpSp>
        <p:nvGrpSpPr>
          <p:cNvPr id="56" name="Groupe 55"/>
          <p:cNvGrpSpPr/>
          <p:nvPr/>
        </p:nvGrpSpPr>
        <p:grpSpPr>
          <a:xfrm>
            <a:off x="6660232" y="123478"/>
            <a:ext cx="2395397" cy="2553108"/>
            <a:chOff x="6499650" y="1131590"/>
            <a:chExt cx="2395397" cy="2553108"/>
          </a:xfrm>
        </p:grpSpPr>
        <p:grpSp>
          <p:nvGrpSpPr>
            <p:cNvPr id="57" name="Groupe 56"/>
            <p:cNvGrpSpPr/>
            <p:nvPr/>
          </p:nvGrpSpPr>
          <p:grpSpPr>
            <a:xfrm>
              <a:off x="7092280" y="1642799"/>
              <a:ext cx="941800" cy="941800"/>
              <a:chOff x="7452320" y="1961010"/>
              <a:chExt cx="941800" cy="941800"/>
            </a:xfrm>
          </p:grpSpPr>
          <p:sp>
            <p:nvSpPr>
              <p:cNvPr id="68" name="Oval 5"/>
              <p:cNvSpPr>
                <a:spLocks noChangeArrowheads="1"/>
              </p:cNvSpPr>
              <p:nvPr/>
            </p:nvSpPr>
            <p:spPr bwMode="auto">
              <a:xfrm>
                <a:off x="7452320" y="1961010"/>
                <a:ext cx="941800" cy="941800"/>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69" name="Line 6"/>
              <p:cNvSpPr>
                <a:spLocks noChangeShapeType="1"/>
              </p:cNvSpPr>
              <p:nvPr/>
            </p:nvSpPr>
            <p:spPr bwMode="auto">
              <a:xfrm>
                <a:off x="7455168" y="2431909"/>
                <a:ext cx="936104" cy="2"/>
              </a:xfrm>
              <a:prstGeom prst="line">
                <a:avLst/>
              </a:prstGeom>
              <a:noFill/>
              <a:ln w="19050">
                <a:solidFill>
                  <a:schemeClr val="tx1"/>
                </a:solidFill>
                <a:round/>
                <a:headEnd/>
                <a:tailEnd/>
              </a:ln>
            </p:spPr>
            <p:txBody>
              <a:bodyPr/>
              <a:lstStyle/>
              <a:p>
                <a:endParaRPr lang="fr-FR"/>
              </a:p>
            </p:txBody>
          </p:sp>
          <p:sp>
            <p:nvSpPr>
              <p:cNvPr id="70" name="Line 7"/>
              <p:cNvSpPr>
                <a:spLocks noChangeShapeType="1"/>
              </p:cNvSpPr>
              <p:nvPr/>
            </p:nvSpPr>
            <p:spPr bwMode="auto">
              <a:xfrm>
                <a:off x="7923219" y="1961010"/>
                <a:ext cx="2" cy="941800"/>
              </a:xfrm>
              <a:prstGeom prst="line">
                <a:avLst/>
              </a:prstGeom>
              <a:noFill/>
              <a:ln w="19050">
                <a:solidFill>
                  <a:schemeClr val="tx1"/>
                </a:solidFill>
                <a:round/>
                <a:headEnd/>
                <a:tailEnd/>
              </a:ln>
            </p:spPr>
            <p:txBody>
              <a:bodyPr/>
              <a:lstStyle/>
              <a:p>
                <a:endParaRPr lang="fr-FR"/>
              </a:p>
            </p:txBody>
          </p:sp>
        </p:grpSp>
        <mc:AlternateContent xmlns:mc="http://schemas.openxmlformats.org/markup-compatibility/2006" xmlns:a14="http://schemas.microsoft.com/office/drawing/2010/main">
          <mc:Choice Requires="a14">
            <p:sp>
              <p:nvSpPr>
                <p:cNvPr id="58" name="Rectangle 57"/>
                <p:cNvSpPr/>
                <p:nvPr/>
              </p:nvSpPr>
              <p:spPr>
                <a:xfrm>
                  <a:off x="7155121" y="1795088"/>
                  <a:ext cx="327205"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200" b="0" i="1" smtClean="0">
                            <a:latin typeface="Cambria Math"/>
                            <a:ea typeface="Cambria Math"/>
                          </a:rPr>
                          <m:t>𝐴</m:t>
                        </m:r>
                      </m:oMath>
                    </m:oMathPara>
                  </a14:m>
                  <a:endParaRPr lang="fr-FR" sz="1200" dirty="0"/>
                </a:p>
              </p:txBody>
            </p:sp>
          </mc:Choice>
          <mc:Fallback xmlns="">
            <p:sp>
              <p:nvSpPr>
                <p:cNvPr id="267" name="Rectangle 266"/>
                <p:cNvSpPr>
                  <a:spLocks noRot="1" noChangeAspect="1" noMove="1" noResize="1" noEditPoints="1" noAdjustHandles="1" noChangeArrowheads="1" noChangeShapeType="1" noTextEdit="1"/>
                </p:cNvSpPr>
                <p:nvPr/>
              </p:nvSpPr>
              <p:spPr>
                <a:xfrm>
                  <a:off x="7155121" y="1795088"/>
                  <a:ext cx="327205" cy="276999"/>
                </a:xfrm>
                <a:prstGeom prst="rect">
                  <a:avLst/>
                </a:prstGeom>
                <a:blipFill rotWithShape="1">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7627621" y="1795088"/>
                  <a:ext cx="333040"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200" b="0" i="1" smtClean="0">
                            <a:latin typeface="Cambria Math"/>
                            <a:ea typeface="Cambria Math"/>
                          </a:rPr>
                          <m:t>𝐵</m:t>
                        </m:r>
                      </m:oMath>
                    </m:oMathPara>
                  </a14:m>
                  <a:endParaRPr lang="fr-FR" sz="1200" dirty="0"/>
                </a:p>
              </p:txBody>
            </p:sp>
          </mc:Choice>
          <mc:Fallback xmlns="">
            <p:sp>
              <p:nvSpPr>
                <p:cNvPr id="268" name="Rectangle 267"/>
                <p:cNvSpPr>
                  <a:spLocks noRot="1" noChangeAspect="1" noMove="1" noResize="1" noEditPoints="1" noAdjustHandles="1" noChangeArrowheads="1" noChangeShapeType="1" noTextEdit="1"/>
                </p:cNvSpPr>
                <p:nvPr/>
              </p:nvSpPr>
              <p:spPr>
                <a:xfrm>
                  <a:off x="7627621" y="1795088"/>
                  <a:ext cx="333040" cy="276999"/>
                </a:xfrm>
                <a:prstGeom prst="rect">
                  <a:avLst/>
                </a:prstGeom>
                <a:blipFill rotWithShape="1">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7627621" y="2183075"/>
                  <a:ext cx="327205"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200" b="0" i="1" smtClean="0">
                            <a:latin typeface="Cambria Math"/>
                            <a:ea typeface="Cambria Math"/>
                          </a:rPr>
                          <m:t>𝐶</m:t>
                        </m:r>
                      </m:oMath>
                    </m:oMathPara>
                  </a14:m>
                  <a:endParaRPr lang="fr-FR" sz="1200" dirty="0"/>
                </a:p>
              </p:txBody>
            </p:sp>
          </mc:Choice>
          <mc:Fallback xmlns="">
            <p:sp>
              <p:nvSpPr>
                <p:cNvPr id="269" name="Rectangle 268"/>
                <p:cNvSpPr>
                  <a:spLocks noRot="1" noChangeAspect="1" noMove="1" noResize="1" noEditPoints="1" noAdjustHandles="1" noChangeArrowheads="1" noChangeShapeType="1" noTextEdit="1"/>
                </p:cNvSpPr>
                <p:nvPr/>
              </p:nvSpPr>
              <p:spPr>
                <a:xfrm>
                  <a:off x="7627621" y="2183075"/>
                  <a:ext cx="327205" cy="276999"/>
                </a:xfrm>
                <a:prstGeom prst="rect">
                  <a:avLst/>
                </a:prstGeom>
                <a:blipFill rotWithShape="1">
                  <a:blip r:embed="rId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a:off x="7155120" y="2183075"/>
                  <a:ext cx="338233"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200" b="0" i="1" smtClean="0">
                            <a:latin typeface="Cambria Math"/>
                            <a:ea typeface="Cambria Math"/>
                          </a:rPr>
                          <m:t>𝐷</m:t>
                        </m:r>
                      </m:oMath>
                    </m:oMathPara>
                  </a14:m>
                  <a:endParaRPr lang="fr-FR" sz="1200" dirty="0"/>
                </a:p>
              </p:txBody>
            </p:sp>
          </mc:Choice>
          <mc:Fallback xmlns="">
            <p:sp>
              <p:nvSpPr>
                <p:cNvPr id="270" name="Rectangle 269"/>
                <p:cNvSpPr>
                  <a:spLocks noRot="1" noChangeAspect="1" noMove="1" noResize="1" noEditPoints="1" noAdjustHandles="1" noChangeArrowheads="1" noChangeShapeType="1" noTextEdit="1"/>
                </p:cNvSpPr>
                <p:nvPr/>
              </p:nvSpPr>
              <p:spPr>
                <a:xfrm>
                  <a:off x="7155120" y="2183075"/>
                  <a:ext cx="338233" cy="276999"/>
                </a:xfrm>
                <a:prstGeom prst="rect">
                  <a:avLst/>
                </a:prstGeom>
                <a:blipFill rotWithShape="1">
                  <a:blip r:embed="rId9"/>
                  <a:stretch>
                    <a:fillRect/>
                  </a:stretch>
                </a:blipFill>
              </p:spPr>
              <p:txBody>
                <a:bodyPr/>
                <a:lstStyle/>
                <a:p>
                  <a:r>
                    <a:rPr lang="fr-FR">
                      <a:noFill/>
                    </a:rPr>
                    <a:t> </a:t>
                  </a:r>
                </a:p>
              </p:txBody>
            </p:sp>
          </mc:Fallback>
        </mc:AlternateContent>
        <p:cxnSp>
          <p:nvCxnSpPr>
            <p:cNvPr id="62" name="Connecteur droit avec flèche 61"/>
            <p:cNvCxnSpPr/>
            <p:nvPr/>
          </p:nvCxnSpPr>
          <p:spPr>
            <a:xfrm flipV="1">
              <a:off x="7563179" y="1381138"/>
              <a:ext cx="0" cy="997821"/>
            </a:xfrm>
            <a:prstGeom prst="straightConnector1">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63" name="Connecteur droit avec flèche 62"/>
            <p:cNvCxnSpPr/>
            <p:nvPr/>
          </p:nvCxnSpPr>
          <p:spPr>
            <a:xfrm rot="5400000" flipV="1">
              <a:off x="7780350" y="1614460"/>
              <a:ext cx="0" cy="997821"/>
            </a:xfrm>
            <a:prstGeom prst="straightConnector1">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4" name="ZoneTexte 63"/>
                <p:cNvSpPr txBox="1"/>
                <p:nvPr/>
              </p:nvSpPr>
              <p:spPr>
                <a:xfrm>
                  <a:off x="7216355" y="1131590"/>
                  <a:ext cx="69365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100" i="1" smtClean="0">
                            <a:latin typeface="Cambria Math"/>
                            <a:ea typeface="Cambria Math"/>
                          </a:rPr>
                          <m:t>𝑓</m:t>
                        </m:r>
                        <m:r>
                          <a:rPr lang="fr-FR" sz="1100" b="0" i="1" smtClean="0">
                            <a:latin typeface="Cambria Math"/>
                            <a:ea typeface="Cambria Math"/>
                          </a:rPr>
                          <m:t>𝑙𝑒𝑥𝑖𝑜𝑛</m:t>
                        </m:r>
                      </m:oMath>
                    </m:oMathPara>
                  </a14:m>
                  <a:endParaRPr lang="fr-FR" sz="1400" dirty="0"/>
                </a:p>
              </p:txBody>
            </p:sp>
          </mc:Choice>
          <mc:Fallback xmlns="">
            <p:sp>
              <p:nvSpPr>
                <p:cNvPr id="273" name="ZoneTexte 272"/>
                <p:cNvSpPr txBox="1">
                  <a:spLocks noRot="1" noChangeAspect="1" noMove="1" noResize="1" noEditPoints="1" noAdjustHandles="1" noChangeArrowheads="1" noChangeShapeType="1" noTextEdit="1"/>
                </p:cNvSpPr>
                <p:nvPr/>
              </p:nvSpPr>
              <p:spPr>
                <a:xfrm>
                  <a:off x="7216355" y="1131590"/>
                  <a:ext cx="693651" cy="261610"/>
                </a:xfrm>
                <a:prstGeom prst="rect">
                  <a:avLst/>
                </a:prstGeom>
                <a:blipFill rotWithShape="1">
                  <a:blip r:embed="rId10"/>
                  <a:stretch>
                    <a:fillRect b="-465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5" name="ZoneTexte 64"/>
                <p:cNvSpPr txBox="1"/>
                <p:nvPr/>
              </p:nvSpPr>
              <p:spPr>
                <a:xfrm>
                  <a:off x="8204602" y="1973261"/>
                  <a:ext cx="690445"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100" i="1" smtClean="0">
                            <a:latin typeface="Cambria Math"/>
                            <a:ea typeface="Cambria Math"/>
                          </a:rPr>
                          <m:t>𝑡</m:t>
                        </m:r>
                        <m:r>
                          <a:rPr lang="fr-FR" sz="1100" b="0" i="1" smtClean="0">
                            <a:latin typeface="Cambria Math"/>
                            <a:ea typeface="Cambria Math"/>
                          </a:rPr>
                          <m:t>𝑜𝑟𝑠𝑖𝑜𝑛</m:t>
                        </m:r>
                      </m:oMath>
                    </m:oMathPara>
                  </a14:m>
                  <a:endParaRPr lang="fr-FR" sz="1400" dirty="0"/>
                </a:p>
              </p:txBody>
            </p:sp>
          </mc:Choice>
          <mc:Fallback xmlns="">
            <p:sp>
              <p:nvSpPr>
                <p:cNvPr id="274" name="ZoneTexte 273"/>
                <p:cNvSpPr txBox="1">
                  <a:spLocks noRot="1" noChangeAspect="1" noMove="1" noResize="1" noEditPoints="1" noAdjustHandles="1" noChangeArrowheads="1" noChangeShapeType="1" noTextEdit="1"/>
                </p:cNvSpPr>
                <p:nvPr/>
              </p:nvSpPr>
              <p:spPr>
                <a:xfrm>
                  <a:off x="8204602" y="1973261"/>
                  <a:ext cx="690445" cy="261610"/>
                </a:xfrm>
                <a:prstGeom prst="rect">
                  <a:avLst/>
                </a:prstGeom>
                <a:blipFill rotWithShape="1">
                  <a:blip r:embed="rId11"/>
                  <a:stretch>
                    <a:fillRect/>
                  </a:stretch>
                </a:blipFill>
              </p:spPr>
              <p:txBody>
                <a:bodyPr/>
                <a:lstStyle/>
                <a:p>
                  <a:r>
                    <a:rPr lang="fr-FR">
                      <a:noFill/>
                    </a:rPr>
                    <a:t> </a:t>
                  </a:r>
                </a:p>
              </p:txBody>
            </p:sp>
          </mc:Fallback>
        </mc:AlternateContent>
        <p:sp>
          <p:nvSpPr>
            <p:cNvPr id="66" name="Ellipse 65"/>
            <p:cNvSpPr/>
            <p:nvPr/>
          </p:nvSpPr>
          <p:spPr>
            <a:xfrm>
              <a:off x="7380312" y="1930833"/>
              <a:ext cx="365734" cy="365734"/>
            </a:xfrm>
            <a:prstGeom prst="ellipse">
              <a:avLst/>
            </a:prstGeom>
            <a:gradFill flip="none" rotWithShape="1">
              <a:gsLst>
                <a:gs pos="18000">
                  <a:srgbClr val="FF0000"/>
                </a:gs>
                <a:gs pos="62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67" name="ZoneTexte 66"/>
                <p:cNvSpPr txBox="1"/>
                <p:nvPr/>
              </p:nvSpPr>
              <p:spPr>
                <a:xfrm>
                  <a:off x="6499650" y="2718151"/>
                  <a:ext cx="2127057" cy="9665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100" i="1" smtClean="0">
                            <a:latin typeface="Cambria Math"/>
                            <a:ea typeface="Cambria Math"/>
                          </a:rPr>
                          <m:t>𝑓</m:t>
                        </m:r>
                        <m:r>
                          <a:rPr lang="fr-FR" sz="1100" b="0" i="1" smtClean="0">
                            <a:latin typeface="Cambria Math"/>
                            <a:ea typeface="Cambria Math"/>
                          </a:rPr>
                          <m:t>𝑙𝑒𝑥𝑖𝑜𝑛</m:t>
                        </m:r>
                        <m:r>
                          <a:rPr lang="fr-FR" sz="1100" b="0" i="1" smtClean="0">
                            <a:latin typeface="Cambria Math"/>
                            <a:ea typeface="Cambria Math"/>
                          </a:rPr>
                          <m:t>=</m:t>
                        </m:r>
                        <m:f>
                          <m:fPr>
                            <m:ctrlPr>
                              <a:rPr lang="fr-FR" sz="1100" b="0" i="1" smtClean="0">
                                <a:latin typeface="Cambria Math" panose="02040503050406030204" pitchFamily="18" charset="0"/>
                                <a:ea typeface="Cambria Math"/>
                              </a:rPr>
                            </m:ctrlPr>
                          </m:fPr>
                          <m:num>
                            <m:d>
                              <m:dPr>
                                <m:ctrlPr>
                                  <a:rPr lang="fr-FR" sz="1100" b="0" i="1" smtClean="0">
                                    <a:latin typeface="Cambria Math" panose="02040503050406030204" pitchFamily="18" charset="0"/>
                                    <a:ea typeface="Cambria Math"/>
                                  </a:rPr>
                                </m:ctrlPr>
                              </m:dPr>
                              <m:e>
                                <m:r>
                                  <a:rPr lang="fr-FR" sz="1100" b="0" i="1" smtClean="0">
                                    <a:latin typeface="Cambria Math"/>
                                    <a:ea typeface="Cambria Math"/>
                                  </a:rPr>
                                  <m:t>𝐴</m:t>
                                </m:r>
                                <m:r>
                                  <a:rPr lang="fr-FR" sz="1100" b="0" i="1" smtClean="0">
                                    <a:latin typeface="Cambria Math"/>
                                    <a:ea typeface="Cambria Math"/>
                                  </a:rPr>
                                  <m:t>+</m:t>
                                </m:r>
                                <m:r>
                                  <a:rPr lang="fr-FR" sz="1100" b="0" i="1" smtClean="0">
                                    <a:latin typeface="Cambria Math"/>
                                    <a:ea typeface="Cambria Math"/>
                                  </a:rPr>
                                  <m:t>𝐵</m:t>
                                </m:r>
                              </m:e>
                            </m:d>
                            <m:r>
                              <a:rPr lang="fr-FR" sz="1100" b="0" i="1" smtClean="0">
                                <a:latin typeface="Cambria Math"/>
                                <a:ea typeface="Cambria Math"/>
                              </a:rPr>
                              <m:t>−</m:t>
                            </m:r>
                            <m:d>
                              <m:dPr>
                                <m:ctrlPr>
                                  <a:rPr lang="fr-FR" sz="1100" b="0" i="1" smtClean="0">
                                    <a:latin typeface="Cambria Math" panose="02040503050406030204" pitchFamily="18" charset="0"/>
                                    <a:ea typeface="Cambria Math"/>
                                  </a:rPr>
                                </m:ctrlPr>
                              </m:dPr>
                              <m:e>
                                <m:r>
                                  <a:rPr lang="fr-FR" sz="1100" b="0" i="1" smtClean="0">
                                    <a:latin typeface="Cambria Math"/>
                                    <a:ea typeface="Cambria Math"/>
                                  </a:rPr>
                                  <m:t>𝐷</m:t>
                                </m:r>
                                <m:r>
                                  <a:rPr lang="fr-FR" sz="1100" b="0" i="1" smtClean="0">
                                    <a:latin typeface="Cambria Math"/>
                                    <a:ea typeface="Cambria Math"/>
                                  </a:rPr>
                                  <m:t>+</m:t>
                                </m:r>
                                <m:r>
                                  <a:rPr lang="fr-FR" sz="1100" b="0" i="1" smtClean="0">
                                    <a:latin typeface="Cambria Math"/>
                                    <a:ea typeface="Cambria Math"/>
                                  </a:rPr>
                                  <m:t>𝐶</m:t>
                                </m:r>
                              </m:e>
                            </m:d>
                          </m:num>
                          <m:den>
                            <m:d>
                              <m:dPr>
                                <m:ctrlPr>
                                  <a:rPr lang="fr-FR" sz="1100" i="1">
                                    <a:latin typeface="Cambria Math" panose="02040503050406030204" pitchFamily="18" charset="0"/>
                                    <a:ea typeface="Cambria Math"/>
                                  </a:rPr>
                                </m:ctrlPr>
                              </m:dPr>
                              <m:e>
                                <m:r>
                                  <a:rPr lang="fr-FR" sz="1100" i="1">
                                    <a:latin typeface="Cambria Math"/>
                                    <a:ea typeface="Cambria Math"/>
                                  </a:rPr>
                                  <m:t>𝐴</m:t>
                                </m:r>
                                <m:r>
                                  <a:rPr lang="fr-FR" sz="1100" i="1">
                                    <a:latin typeface="Cambria Math"/>
                                    <a:ea typeface="Cambria Math"/>
                                  </a:rPr>
                                  <m:t>+</m:t>
                                </m:r>
                                <m:r>
                                  <a:rPr lang="fr-FR" sz="1100" i="1">
                                    <a:latin typeface="Cambria Math"/>
                                    <a:ea typeface="Cambria Math"/>
                                  </a:rPr>
                                  <m:t>𝐵</m:t>
                                </m:r>
                                <m:r>
                                  <a:rPr lang="fr-FR" sz="1100" b="0" i="1" smtClean="0">
                                    <a:latin typeface="Cambria Math"/>
                                    <a:ea typeface="Cambria Math"/>
                                  </a:rPr>
                                  <m:t>+</m:t>
                                </m:r>
                                <m:r>
                                  <a:rPr lang="fr-FR" sz="1100" b="0" i="1" smtClean="0">
                                    <a:latin typeface="Cambria Math"/>
                                    <a:ea typeface="Cambria Math"/>
                                  </a:rPr>
                                  <m:t>𝐶</m:t>
                                </m:r>
                                <m:r>
                                  <a:rPr lang="fr-FR" sz="1100" b="0" i="1" smtClean="0">
                                    <a:latin typeface="Cambria Math"/>
                                    <a:ea typeface="Cambria Math"/>
                                  </a:rPr>
                                  <m:t>+</m:t>
                                </m:r>
                                <m:r>
                                  <a:rPr lang="fr-FR" sz="1100" b="0" i="1" smtClean="0">
                                    <a:latin typeface="Cambria Math"/>
                                    <a:ea typeface="Cambria Math"/>
                                  </a:rPr>
                                  <m:t>𝐷</m:t>
                                </m:r>
                              </m:e>
                            </m:d>
                          </m:den>
                        </m:f>
                      </m:oMath>
                    </m:oMathPara>
                  </a14:m>
                  <a:endParaRPr lang="fr-FR" sz="1100" b="0" i="1" dirty="0">
                    <a:latin typeface="Cambria Math"/>
                    <a:ea typeface="Cambria Math"/>
                  </a:endParaRPr>
                </a:p>
                <a:p>
                  <a:endParaRPr lang="fr-FR" sz="1100" b="0" i="1" dirty="0">
                    <a:latin typeface="Cambria Math"/>
                    <a:ea typeface="Cambria Math"/>
                  </a:endParaRPr>
                </a:p>
                <a:p>
                  <a:pPr/>
                  <a14:m>
                    <m:oMathPara xmlns:m="http://schemas.openxmlformats.org/officeDocument/2006/math">
                      <m:oMathParaPr>
                        <m:jc m:val="centerGroup"/>
                      </m:oMathParaPr>
                      <m:oMath xmlns:m="http://schemas.openxmlformats.org/officeDocument/2006/math">
                        <m:r>
                          <a:rPr lang="fr-FR" sz="1100" b="0" i="1" smtClean="0">
                            <a:latin typeface="Cambria Math"/>
                            <a:ea typeface="Cambria Math"/>
                          </a:rPr>
                          <m:t>𝑡𝑜𝑟𝑠𝑖𝑜𝑛</m:t>
                        </m:r>
                        <m:r>
                          <a:rPr lang="fr-FR" sz="1100" b="0" i="0" smtClean="0">
                            <a:latin typeface="Cambria Math"/>
                            <a:ea typeface="Cambria Math"/>
                          </a:rPr>
                          <m:t>=</m:t>
                        </m:r>
                        <m:f>
                          <m:fPr>
                            <m:ctrlPr>
                              <a:rPr lang="fr-FR" sz="1100" i="1">
                                <a:latin typeface="Cambria Math" panose="02040503050406030204" pitchFamily="18" charset="0"/>
                                <a:ea typeface="Cambria Math"/>
                              </a:rPr>
                            </m:ctrlPr>
                          </m:fPr>
                          <m:num>
                            <m:d>
                              <m:dPr>
                                <m:ctrlPr>
                                  <a:rPr lang="fr-FR" sz="1100" i="1">
                                    <a:latin typeface="Cambria Math" panose="02040503050406030204" pitchFamily="18" charset="0"/>
                                    <a:ea typeface="Cambria Math"/>
                                  </a:rPr>
                                </m:ctrlPr>
                              </m:dPr>
                              <m:e>
                                <m:r>
                                  <a:rPr lang="fr-FR" sz="1100" i="1">
                                    <a:latin typeface="Cambria Math"/>
                                    <a:ea typeface="Cambria Math"/>
                                  </a:rPr>
                                  <m:t>𝐵</m:t>
                                </m:r>
                                <m:r>
                                  <a:rPr lang="fr-FR" sz="1100" b="0" i="1" smtClean="0">
                                    <a:latin typeface="Cambria Math"/>
                                    <a:ea typeface="Cambria Math"/>
                                  </a:rPr>
                                  <m:t>+</m:t>
                                </m:r>
                                <m:r>
                                  <a:rPr lang="fr-FR" sz="1100" b="0" i="1" smtClean="0">
                                    <a:latin typeface="Cambria Math"/>
                                    <a:ea typeface="Cambria Math"/>
                                  </a:rPr>
                                  <m:t>𝐶</m:t>
                                </m:r>
                              </m:e>
                            </m:d>
                            <m:r>
                              <a:rPr lang="fr-FR" sz="1100" i="1">
                                <a:latin typeface="Cambria Math"/>
                                <a:ea typeface="Cambria Math"/>
                              </a:rPr>
                              <m:t>−</m:t>
                            </m:r>
                            <m:d>
                              <m:dPr>
                                <m:ctrlPr>
                                  <a:rPr lang="fr-FR" sz="1100" i="1">
                                    <a:latin typeface="Cambria Math" panose="02040503050406030204" pitchFamily="18" charset="0"/>
                                    <a:ea typeface="Cambria Math"/>
                                  </a:rPr>
                                </m:ctrlPr>
                              </m:dPr>
                              <m:e>
                                <m:r>
                                  <a:rPr lang="fr-FR" sz="1100" b="0" i="1" smtClean="0">
                                    <a:latin typeface="Cambria Math"/>
                                    <a:ea typeface="Cambria Math"/>
                                  </a:rPr>
                                  <m:t>𝐴</m:t>
                                </m:r>
                                <m:r>
                                  <a:rPr lang="fr-FR" sz="1100" b="0" i="1" smtClean="0">
                                    <a:latin typeface="Cambria Math"/>
                                    <a:ea typeface="Cambria Math"/>
                                  </a:rPr>
                                  <m:t>+</m:t>
                                </m:r>
                                <m:r>
                                  <a:rPr lang="fr-FR" sz="1100" i="1">
                                    <a:latin typeface="Cambria Math"/>
                                    <a:ea typeface="Cambria Math"/>
                                  </a:rPr>
                                  <m:t>𝐷</m:t>
                                </m:r>
                              </m:e>
                            </m:d>
                          </m:num>
                          <m:den>
                            <m:d>
                              <m:dPr>
                                <m:ctrlPr>
                                  <a:rPr lang="fr-FR" sz="1100" i="1">
                                    <a:latin typeface="Cambria Math" panose="02040503050406030204" pitchFamily="18" charset="0"/>
                                    <a:ea typeface="Cambria Math"/>
                                  </a:rPr>
                                </m:ctrlPr>
                              </m:dPr>
                              <m:e>
                                <m:r>
                                  <a:rPr lang="fr-FR" sz="1100" i="1">
                                    <a:latin typeface="Cambria Math"/>
                                    <a:ea typeface="Cambria Math"/>
                                  </a:rPr>
                                  <m:t>𝐴</m:t>
                                </m:r>
                                <m:r>
                                  <a:rPr lang="fr-FR" sz="1100" i="1">
                                    <a:latin typeface="Cambria Math"/>
                                    <a:ea typeface="Cambria Math"/>
                                  </a:rPr>
                                  <m:t>+</m:t>
                                </m:r>
                                <m:r>
                                  <a:rPr lang="fr-FR" sz="1100" i="1">
                                    <a:latin typeface="Cambria Math"/>
                                    <a:ea typeface="Cambria Math"/>
                                  </a:rPr>
                                  <m:t>𝐵</m:t>
                                </m:r>
                                <m:r>
                                  <a:rPr lang="fr-FR" sz="1100" i="1">
                                    <a:latin typeface="Cambria Math"/>
                                    <a:ea typeface="Cambria Math"/>
                                  </a:rPr>
                                  <m:t>+</m:t>
                                </m:r>
                                <m:r>
                                  <a:rPr lang="fr-FR" sz="1100" i="1">
                                    <a:latin typeface="Cambria Math"/>
                                    <a:ea typeface="Cambria Math"/>
                                  </a:rPr>
                                  <m:t>𝐶</m:t>
                                </m:r>
                                <m:r>
                                  <a:rPr lang="fr-FR" sz="1100" i="1">
                                    <a:latin typeface="Cambria Math"/>
                                    <a:ea typeface="Cambria Math"/>
                                  </a:rPr>
                                  <m:t>+</m:t>
                                </m:r>
                                <m:r>
                                  <a:rPr lang="fr-FR" sz="1100" i="1">
                                    <a:latin typeface="Cambria Math"/>
                                    <a:ea typeface="Cambria Math"/>
                                  </a:rPr>
                                  <m:t>𝐷</m:t>
                                </m:r>
                              </m:e>
                            </m:d>
                          </m:den>
                        </m:f>
                      </m:oMath>
                    </m:oMathPara>
                  </a14:m>
                  <a:endParaRPr lang="fr-FR" sz="1400" dirty="0"/>
                </a:p>
              </p:txBody>
            </p:sp>
          </mc:Choice>
          <mc:Fallback xmlns="">
            <p:sp>
              <p:nvSpPr>
                <p:cNvPr id="276" name="ZoneTexte 275"/>
                <p:cNvSpPr txBox="1">
                  <a:spLocks noRot="1" noChangeAspect="1" noMove="1" noResize="1" noEditPoints="1" noAdjustHandles="1" noChangeArrowheads="1" noChangeShapeType="1" noTextEdit="1"/>
                </p:cNvSpPr>
                <p:nvPr/>
              </p:nvSpPr>
              <p:spPr>
                <a:xfrm>
                  <a:off x="6499650" y="2718151"/>
                  <a:ext cx="2127057" cy="966547"/>
                </a:xfrm>
                <a:prstGeom prst="rect">
                  <a:avLst/>
                </a:prstGeom>
                <a:blipFill rotWithShape="1">
                  <a:blip r:embed="rId12"/>
                  <a:stretch>
                    <a:fillRect/>
                  </a:stretch>
                </a:blipFill>
              </p:spPr>
              <p:txBody>
                <a:bodyPr/>
                <a:lstStyle/>
                <a:p>
                  <a:r>
                    <a:rPr lang="fr-FR">
                      <a:noFill/>
                    </a:rPr>
                    <a:t> </a:t>
                  </a:r>
                </a:p>
              </p:txBody>
            </p:sp>
          </mc:Fallback>
        </mc:AlternateContent>
      </p:grpSp>
      <p:sp>
        <p:nvSpPr>
          <p:cNvPr id="3" name="Espace réservé de la date 4">
            <a:extLst>
              <a:ext uri="{FF2B5EF4-FFF2-40B4-BE49-F238E27FC236}">
                <a16:creationId xmlns:a16="http://schemas.microsoft.com/office/drawing/2014/main" id="{98F14E59-1867-2043-74A2-51B1D550430D}"/>
              </a:ext>
            </a:extLst>
          </p:cNvPr>
          <p:cNvSpPr>
            <a:spLocks noGrp="1"/>
          </p:cNvSpPr>
          <p:nvPr>
            <p:ph type="dt" sz="half" idx="10"/>
          </p:nvPr>
        </p:nvSpPr>
        <p:spPr>
          <a:xfrm>
            <a:off x="2555776" y="4803998"/>
            <a:ext cx="3024336" cy="216024"/>
          </a:xfrm>
        </p:spPr>
        <p:txBody>
          <a:bodyPr/>
          <a:lstStyle/>
          <a:p>
            <a:r>
              <a:rPr lang="fr-FR" dirty="0"/>
              <a:t>JTRTV 2025 @ SOLEIL</a:t>
            </a:r>
          </a:p>
        </p:txBody>
      </p:sp>
      <p:sp>
        <p:nvSpPr>
          <p:cNvPr id="6" name="TextBox 5">
            <a:extLst>
              <a:ext uri="{FF2B5EF4-FFF2-40B4-BE49-F238E27FC236}">
                <a16:creationId xmlns:a16="http://schemas.microsoft.com/office/drawing/2014/main" id="{F02ED15D-937C-BE64-035A-38F851F4E99F}"/>
              </a:ext>
            </a:extLst>
          </p:cNvPr>
          <p:cNvSpPr txBox="1"/>
          <p:nvPr/>
        </p:nvSpPr>
        <p:spPr>
          <a:xfrm>
            <a:off x="3266254" y="1210651"/>
            <a:ext cx="3360058" cy="1169551"/>
          </a:xfrm>
          <a:prstGeom prst="rect">
            <a:avLst/>
          </a:prstGeom>
          <a:noFill/>
        </p:spPr>
        <p:txBody>
          <a:bodyPr wrap="square">
            <a:spAutoFit/>
          </a:bodyPr>
          <a:lstStyle/>
          <a:p>
            <a:pPr algn="just" eaLnBrk="0" hangingPunct="0"/>
            <a:r>
              <a:rPr lang="fr-FR" sz="1400" dirty="0">
                <a:latin typeface="Arial Narrow" panose="020B0606020202030204" pitchFamily="34" charset="0"/>
              </a:rPr>
              <a:t>La détection est très sensible et théoriquement équivalente à celle d’un interféromètre optique. Elle est capable de mesurer des déflexions verticales de l’ordre du picomètre (10</a:t>
            </a:r>
            <a:r>
              <a:rPr lang="fr-FR" sz="1400" baseline="30000" dirty="0">
                <a:latin typeface="Arial Narrow" panose="020B0606020202030204" pitchFamily="34" charset="0"/>
              </a:rPr>
              <a:t>-12</a:t>
            </a:r>
            <a:r>
              <a:rPr lang="fr-FR" sz="1400" dirty="0">
                <a:latin typeface="Arial Narrow" panose="020B0606020202030204" pitchFamily="34" charset="0"/>
              </a:rPr>
              <a:t> m soit 0,001 nm).</a:t>
            </a:r>
          </a:p>
        </p:txBody>
      </p:sp>
    </p:spTree>
    <p:extLst>
      <p:ext uri="{BB962C8B-B14F-4D97-AF65-F5344CB8AC3E}">
        <p14:creationId xmlns:p14="http://schemas.microsoft.com/office/powerpoint/2010/main" val="2395267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L’image </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54</a:t>
            </a:fld>
            <a:endParaRPr lang="fr-FR" dirty="0"/>
          </a:p>
        </p:txBody>
      </p:sp>
      <p:pic>
        <p:nvPicPr>
          <p:cNvPr id="8" name="Picture 3" descr="H:\Présentation AFM métrologique\figure\images\03311414 Image 1.jpg"/>
          <p:cNvPicPr>
            <a:picLocks noChangeAspect="1" noChangeArrowheads="1"/>
          </p:cNvPicPr>
          <p:nvPr/>
        </p:nvPicPr>
        <p:blipFill>
          <a:blip r:embed="rId3" cstate="print">
            <a:clrChange>
              <a:clrFrom>
                <a:srgbClr val="000000"/>
              </a:clrFrom>
              <a:clrTo>
                <a:srgbClr val="000000">
                  <a:alpha val="0"/>
                </a:srgbClr>
              </a:clrTo>
            </a:clrChange>
          </a:blip>
          <a:srcRect l="5046" t="4466" r="4663" b="3874"/>
          <a:stretch>
            <a:fillRect/>
          </a:stretch>
        </p:blipFill>
        <p:spPr bwMode="auto">
          <a:xfrm>
            <a:off x="448077" y="1363639"/>
            <a:ext cx="4315117" cy="2929478"/>
          </a:xfrm>
          <a:prstGeom prst="rect">
            <a:avLst/>
          </a:prstGeom>
          <a:noFill/>
        </p:spPr>
      </p:pic>
      <p:sp>
        <p:nvSpPr>
          <p:cNvPr id="9" name="Forme libre 8"/>
          <p:cNvSpPr/>
          <p:nvPr/>
        </p:nvSpPr>
        <p:spPr>
          <a:xfrm>
            <a:off x="2123728" y="2484171"/>
            <a:ext cx="953194" cy="674138"/>
          </a:xfrm>
          <a:custGeom>
            <a:avLst/>
            <a:gdLst>
              <a:gd name="connsiteX0" fmla="*/ 3009900 w 4140200"/>
              <a:gd name="connsiteY0" fmla="*/ 0 h 2914650"/>
              <a:gd name="connsiteX1" fmla="*/ 4140200 w 4140200"/>
              <a:gd name="connsiteY1" fmla="*/ 2171700 h 2914650"/>
              <a:gd name="connsiteX2" fmla="*/ 1098550 w 4140200"/>
              <a:gd name="connsiteY2" fmla="*/ 2914650 h 2914650"/>
              <a:gd name="connsiteX3" fmla="*/ 0 w 4140200"/>
              <a:gd name="connsiteY3" fmla="*/ 730250 h 2914650"/>
              <a:gd name="connsiteX4" fmla="*/ 3009900 w 4140200"/>
              <a:gd name="connsiteY4" fmla="*/ 0 h 2914650"/>
              <a:gd name="connsiteX0" fmla="*/ 2990850 w 4121150"/>
              <a:gd name="connsiteY0" fmla="*/ 0 h 2914650"/>
              <a:gd name="connsiteX1" fmla="*/ 4121150 w 4121150"/>
              <a:gd name="connsiteY1" fmla="*/ 2171700 h 2914650"/>
              <a:gd name="connsiteX2" fmla="*/ 1079500 w 4121150"/>
              <a:gd name="connsiteY2" fmla="*/ 2914650 h 2914650"/>
              <a:gd name="connsiteX3" fmla="*/ 0 w 4121150"/>
              <a:gd name="connsiteY3" fmla="*/ 774700 h 2914650"/>
              <a:gd name="connsiteX4" fmla="*/ 2990850 w 4121150"/>
              <a:gd name="connsiteY4" fmla="*/ 0 h 2914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1150" h="2914650">
                <a:moveTo>
                  <a:pt x="2990850" y="0"/>
                </a:moveTo>
                <a:lnTo>
                  <a:pt x="4121150" y="2171700"/>
                </a:lnTo>
                <a:lnTo>
                  <a:pt x="1079500" y="2914650"/>
                </a:lnTo>
                <a:lnTo>
                  <a:pt x="0" y="774700"/>
                </a:lnTo>
                <a:lnTo>
                  <a:pt x="2990850" y="0"/>
                </a:lnTo>
                <a:close/>
              </a:path>
            </a:pathLst>
          </a:custGeom>
          <a:noFill/>
          <a:ln w="254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0" name="Groupe 9"/>
          <p:cNvGrpSpPr/>
          <p:nvPr/>
        </p:nvGrpSpPr>
        <p:grpSpPr>
          <a:xfrm>
            <a:off x="2439156" y="2435264"/>
            <a:ext cx="1541910" cy="489858"/>
            <a:chOff x="2439156" y="2435264"/>
            <a:chExt cx="1541910" cy="489858"/>
          </a:xfrm>
        </p:grpSpPr>
        <p:sp>
          <p:nvSpPr>
            <p:cNvPr id="11" name="Ellipse 10"/>
            <p:cNvSpPr/>
            <p:nvPr/>
          </p:nvSpPr>
          <p:spPr>
            <a:xfrm>
              <a:off x="2439156" y="2637090"/>
              <a:ext cx="288032" cy="288032"/>
            </a:xfrm>
            <a:prstGeom prst="ellipse">
              <a:avLst/>
            </a:prstGeom>
            <a:gradFill>
              <a:gsLst>
                <a:gs pos="19000">
                  <a:srgbClr val="00FF00"/>
                </a:gs>
                <a:gs pos="72000">
                  <a:schemeClr val="bg1">
                    <a:alpha val="0"/>
                  </a:schemeClr>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p:cNvSpPr txBox="1"/>
            <p:nvPr/>
          </p:nvSpPr>
          <p:spPr>
            <a:xfrm rot="20943103">
              <a:off x="2490664" y="2435264"/>
              <a:ext cx="1490402" cy="215444"/>
            </a:xfrm>
            <a:prstGeom prst="rect">
              <a:avLst/>
            </a:prstGeom>
            <a:noFill/>
          </p:spPr>
          <p:txBody>
            <a:bodyPr wrap="square" rtlCol="0">
              <a:spAutoFit/>
            </a:bodyPr>
            <a:lstStyle/>
            <a:p>
              <a:pPr algn="ctr"/>
              <a:r>
                <a:rPr lang="fr-FR" sz="800" b="1" i="1" dirty="0">
                  <a:solidFill>
                    <a:srgbClr val="00FF00"/>
                  </a:solidFill>
                </a:rPr>
                <a:t>Interaction pointe/surface</a:t>
              </a:r>
            </a:p>
          </p:txBody>
        </p:sp>
      </p:grpSp>
      <p:grpSp>
        <p:nvGrpSpPr>
          <p:cNvPr id="13" name="Groupe 12"/>
          <p:cNvGrpSpPr/>
          <p:nvPr/>
        </p:nvGrpSpPr>
        <p:grpSpPr>
          <a:xfrm>
            <a:off x="1807721" y="627534"/>
            <a:ext cx="2329223" cy="2039407"/>
            <a:chOff x="1807721" y="627534"/>
            <a:chExt cx="2329223" cy="2039407"/>
          </a:xfrm>
        </p:grpSpPr>
        <p:pic>
          <p:nvPicPr>
            <p:cNvPr id="14" name="Picture 7"/>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663" l="0" r="100000"/>
                      </a14:imgEffect>
                    </a14:imgLayer>
                  </a14:imgProps>
                </a:ext>
                <a:ext uri="{28A0092B-C50C-407E-A947-70E740481C1C}">
                  <a14:useLocalDpi xmlns:a14="http://schemas.microsoft.com/office/drawing/2010/main" val="0"/>
                </a:ext>
              </a:extLst>
            </a:blip>
            <a:srcRect/>
            <a:stretch>
              <a:fillRect/>
            </a:stretch>
          </p:blipFill>
          <p:spPr bwMode="auto">
            <a:xfrm>
              <a:off x="2190811" y="963166"/>
              <a:ext cx="1361870" cy="17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0"/>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41696" y="1195118"/>
              <a:ext cx="579167" cy="84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ZoneTexte 15"/>
            <p:cNvSpPr txBox="1"/>
            <p:nvPr/>
          </p:nvSpPr>
          <p:spPr>
            <a:xfrm>
              <a:off x="1807721" y="1072007"/>
              <a:ext cx="1047116" cy="215444"/>
            </a:xfrm>
            <a:prstGeom prst="rect">
              <a:avLst/>
            </a:prstGeom>
            <a:noFill/>
          </p:spPr>
          <p:txBody>
            <a:bodyPr wrap="square" rtlCol="0">
              <a:spAutoFit/>
            </a:bodyPr>
            <a:lstStyle/>
            <a:p>
              <a:pPr algn="ctr"/>
              <a:r>
                <a:rPr lang="fr-FR" sz="800" b="1" i="1" dirty="0">
                  <a:solidFill>
                    <a:srgbClr val="000000"/>
                  </a:solidFill>
                </a:rPr>
                <a:t>Diode laser</a:t>
              </a:r>
            </a:p>
          </p:txBody>
        </p:sp>
        <p:sp>
          <p:nvSpPr>
            <p:cNvPr id="17" name="ZoneTexte 16"/>
            <p:cNvSpPr txBox="1"/>
            <p:nvPr/>
          </p:nvSpPr>
          <p:spPr>
            <a:xfrm>
              <a:off x="2907513" y="627534"/>
              <a:ext cx="1229431" cy="338554"/>
            </a:xfrm>
            <a:prstGeom prst="rect">
              <a:avLst/>
            </a:prstGeom>
            <a:noFill/>
          </p:spPr>
          <p:txBody>
            <a:bodyPr wrap="square" rtlCol="0">
              <a:spAutoFit/>
            </a:bodyPr>
            <a:lstStyle/>
            <a:p>
              <a:pPr algn="ctr"/>
              <a:r>
                <a:rPr lang="fr-FR" sz="800" b="1" i="1" dirty="0">
                  <a:solidFill>
                    <a:srgbClr val="000000"/>
                  </a:solidFill>
                </a:rPr>
                <a:t>Photodiode quatre quadrants</a:t>
              </a:r>
            </a:p>
          </p:txBody>
        </p:sp>
      </p:grpSp>
      <p:grpSp>
        <p:nvGrpSpPr>
          <p:cNvPr id="18" name="Groupe 17"/>
          <p:cNvGrpSpPr/>
          <p:nvPr/>
        </p:nvGrpSpPr>
        <p:grpSpPr>
          <a:xfrm>
            <a:off x="2975677" y="1500670"/>
            <a:ext cx="6060819" cy="2049742"/>
            <a:chOff x="2975677" y="1500670"/>
            <a:chExt cx="6060819" cy="2049742"/>
          </a:xfrm>
        </p:grpSpPr>
        <p:pic>
          <p:nvPicPr>
            <p:cNvPr id="19" name="Picture 1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95" r="1776"/>
            <a:stretch/>
          </p:blipFill>
          <p:spPr bwMode="auto">
            <a:xfrm>
              <a:off x="4713564" y="1500670"/>
              <a:ext cx="4322932" cy="2049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Connecteur droit avec flèche 19"/>
            <p:cNvCxnSpPr/>
            <p:nvPr/>
          </p:nvCxnSpPr>
          <p:spPr>
            <a:xfrm flipV="1">
              <a:off x="2975677" y="2547293"/>
              <a:ext cx="2202269" cy="224499"/>
            </a:xfrm>
            <a:prstGeom prst="straightConnector1">
              <a:avLst/>
            </a:prstGeom>
            <a:ln w="25400">
              <a:solidFill>
                <a:srgbClr val="00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5724128" y="1585704"/>
              <a:ext cx="2743538" cy="215444"/>
            </a:xfrm>
            <a:prstGeom prst="rect">
              <a:avLst/>
            </a:prstGeom>
            <a:noFill/>
          </p:spPr>
          <p:txBody>
            <a:bodyPr wrap="square" rtlCol="0">
              <a:spAutoFit/>
            </a:bodyPr>
            <a:lstStyle/>
            <a:p>
              <a:pPr algn="ctr"/>
              <a:r>
                <a:rPr lang="fr-FR" sz="800" b="1" i="1" dirty="0">
                  <a:solidFill>
                    <a:srgbClr val="000000"/>
                  </a:solidFill>
                </a:rPr>
                <a:t>Nuage de points 3D acquis au cours du balayage</a:t>
              </a:r>
            </a:p>
          </p:txBody>
        </p:sp>
      </p:grpSp>
      <p:grpSp>
        <p:nvGrpSpPr>
          <p:cNvPr id="22" name="Groupe 21"/>
          <p:cNvGrpSpPr/>
          <p:nvPr/>
        </p:nvGrpSpPr>
        <p:grpSpPr>
          <a:xfrm>
            <a:off x="5177946" y="3010916"/>
            <a:ext cx="3388334" cy="1494040"/>
            <a:chOff x="5164551" y="4907036"/>
            <a:chExt cx="3388334" cy="1494040"/>
          </a:xfrm>
        </p:grpSpPr>
        <p:sp>
          <p:nvSpPr>
            <p:cNvPr id="23" name="ZoneTexte 22"/>
            <p:cNvSpPr txBox="1"/>
            <p:nvPr/>
          </p:nvSpPr>
          <p:spPr>
            <a:xfrm>
              <a:off x="5164551" y="5570079"/>
              <a:ext cx="3388334" cy="830997"/>
            </a:xfrm>
            <a:prstGeom prst="rect">
              <a:avLst/>
            </a:prstGeom>
            <a:noFill/>
          </p:spPr>
          <p:txBody>
            <a:bodyPr wrap="square" rtlCol="0">
              <a:spAutoFit/>
            </a:bodyPr>
            <a:lstStyle/>
            <a:p>
              <a:pPr algn="just"/>
              <a:r>
                <a:rPr lang="fr-FR" sz="1200" dirty="0">
                  <a:solidFill>
                    <a:srgbClr val="FF0000"/>
                  </a:solidFill>
                  <a:latin typeface="Arial Narrow" panose="020B0606020202030204" pitchFamily="34" charset="0"/>
                </a:rPr>
                <a:t>L’instrument fabrique une image à partir du nuage de points 3D acquis au cours du balayage. Chaque pixel possède des coordonnées XYZ idéalement acquises par des capteurs de position. </a:t>
              </a:r>
            </a:p>
          </p:txBody>
        </p:sp>
        <p:sp>
          <p:nvSpPr>
            <p:cNvPr id="24" name="Ellipse 23"/>
            <p:cNvSpPr/>
            <p:nvPr/>
          </p:nvSpPr>
          <p:spPr>
            <a:xfrm>
              <a:off x="5431244" y="4907036"/>
              <a:ext cx="163146" cy="156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5" name="Connecteur droit avec flèche 24"/>
            <p:cNvCxnSpPr>
              <a:stCxn id="24" idx="5"/>
            </p:cNvCxnSpPr>
            <p:nvPr/>
          </p:nvCxnSpPr>
          <p:spPr>
            <a:xfrm>
              <a:off x="5570498" y="5040726"/>
              <a:ext cx="441036" cy="543978"/>
            </a:xfrm>
            <a:prstGeom prst="straightConnector1">
              <a:avLst/>
            </a:prstGeom>
            <a:noFill/>
            <a:ln>
              <a:solidFill>
                <a:srgbClr val="FF0000"/>
              </a:solidFill>
              <a:tailEnd type="triangle" w="med" len="lg"/>
            </a:ln>
          </p:spPr>
          <p:style>
            <a:lnRef idx="2">
              <a:schemeClr val="accent1">
                <a:shade val="50000"/>
              </a:schemeClr>
            </a:lnRef>
            <a:fillRef idx="1">
              <a:schemeClr val="accent1"/>
            </a:fillRef>
            <a:effectRef idx="0">
              <a:schemeClr val="accent1"/>
            </a:effectRef>
            <a:fontRef idx="minor">
              <a:schemeClr val="lt1"/>
            </a:fontRef>
          </p:style>
        </p:cxnSp>
      </p:grpSp>
      <p:sp>
        <p:nvSpPr>
          <p:cNvPr id="26" name="Rectangle 25"/>
          <p:cNvSpPr/>
          <p:nvPr/>
        </p:nvSpPr>
        <p:spPr>
          <a:xfrm>
            <a:off x="4475162" y="432197"/>
            <a:ext cx="4273302" cy="1277273"/>
          </a:xfrm>
          <a:prstGeom prst="rect">
            <a:avLst/>
          </a:prstGeom>
        </p:spPr>
        <p:txBody>
          <a:bodyPr wrap="square">
            <a:spAutoFit/>
          </a:bodyPr>
          <a:lstStyle/>
          <a:p>
            <a:pPr algn="just" eaLnBrk="0" hangingPunct="0">
              <a:spcBef>
                <a:spcPct val="50000"/>
              </a:spcBef>
            </a:pPr>
            <a:r>
              <a:rPr lang="fr-FR" sz="1400" dirty="0">
                <a:latin typeface="Arial Narrow" panose="020B0606020202030204" pitchFamily="34" charset="0"/>
              </a:rPr>
              <a:t>Balayage relatif de la pointe par rapport à l’échantillon : pour assurer la fonction de la balayage, l’AFM dispose d’un système de translation en X,Y couplé à une translation suivant Z qui permet de contrôler la distance pointe échantillon.</a:t>
            </a:r>
          </a:p>
          <a:p>
            <a:pPr algn="just" eaLnBrk="0" hangingPunct="0">
              <a:spcBef>
                <a:spcPct val="50000"/>
              </a:spcBef>
            </a:pPr>
            <a:r>
              <a:rPr lang="fr-FR" sz="1400" dirty="0">
                <a:latin typeface="Arial Narrow" panose="020B0606020202030204" pitchFamily="34" charset="0"/>
              </a:rPr>
              <a:t> </a:t>
            </a:r>
          </a:p>
        </p:txBody>
      </p:sp>
      <p:sp>
        <p:nvSpPr>
          <p:cNvPr id="27" name="Espace réservé du numéro de diapositive 3"/>
          <p:cNvSpPr txBox="1">
            <a:spLocks/>
          </p:cNvSpPr>
          <p:nvPr/>
        </p:nvSpPr>
        <p:spPr>
          <a:xfrm>
            <a:off x="539750" y="4803998"/>
            <a:ext cx="503858" cy="165628"/>
          </a:xfrm>
          <a:prstGeom prst="rect">
            <a:avLst/>
          </a:prstGeom>
        </p:spPr>
        <p:txBody>
          <a:bodyPr lIns="0" tIns="0" rIns="0" bIns="0"/>
          <a:lstStyle>
            <a:defPPr>
              <a:defRPr lang="fr-FR"/>
            </a:defPPr>
            <a:lvl1pPr marL="0" algn="l" defTabSz="914400" rtl="0" eaLnBrk="1" latinLnBrk="0" hangingPunct="1">
              <a:defRPr sz="1200" b="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D2ADAA-5F34-4877-8AC9-30E1FF774256}" type="slidenum">
              <a:rPr lang="fr-FR" smtClean="0"/>
              <a:pPr/>
              <a:t>54</a:t>
            </a:fld>
            <a:endParaRPr lang="fr-FR" dirty="0"/>
          </a:p>
        </p:txBody>
      </p:sp>
      <p:pic>
        <p:nvPicPr>
          <p:cNvPr id="28" name="Picture 3" descr="H:\Présentation AFM métrologique\figure\images\03311414 Image 1.jpg"/>
          <p:cNvPicPr>
            <a:picLocks noChangeAspect="1" noChangeArrowheads="1"/>
          </p:cNvPicPr>
          <p:nvPr/>
        </p:nvPicPr>
        <p:blipFill>
          <a:blip r:embed="rId3" cstate="print">
            <a:clrChange>
              <a:clrFrom>
                <a:srgbClr val="000000"/>
              </a:clrFrom>
              <a:clrTo>
                <a:srgbClr val="000000">
                  <a:alpha val="0"/>
                </a:srgbClr>
              </a:clrTo>
            </a:clrChange>
          </a:blip>
          <a:srcRect l="5046" t="4466" r="4663" b="3874"/>
          <a:stretch>
            <a:fillRect/>
          </a:stretch>
        </p:blipFill>
        <p:spPr bwMode="auto">
          <a:xfrm>
            <a:off x="448077" y="1363639"/>
            <a:ext cx="4315117" cy="2929478"/>
          </a:xfrm>
          <a:prstGeom prst="rect">
            <a:avLst/>
          </a:prstGeom>
          <a:noFill/>
        </p:spPr>
      </p:pic>
      <p:sp>
        <p:nvSpPr>
          <p:cNvPr id="29" name="Forme libre 28"/>
          <p:cNvSpPr/>
          <p:nvPr/>
        </p:nvSpPr>
        <p:spPr>
          <a:xfrm>
            <a:off x="2123728" y="2484171"/>
            <a:ext cx="953194" cy="674138"/>
          </a:xfrm>
          <a:custGeom>
            <a:avLst/>
            <a:gdLst>
              <a:gd name="connsiteX0" fmla="*/ 3009900 w 4140200"/>
              <a:gd name="connsiteY0" fmla="*/ 0 h 2914650"/>
              <a:gd name="connsiteX1" fmla="*/ 4140200 w 4140200"/>
              <a:gd name="connsiteY1" fmla="*/ 2171700 h 2914650"/>
              <a:gd name="connsiteX2" fmla="*/ 1098550 w 4140200"/>
              <a:gd name="connsiteY2" fmla="*/ 2914650 h 2914650"/>
              <a:gd name="connsiteX3" fmla="*/ 0 w 4140200"/>
              <a:gd name="connsiteY3" fmla="*/ 730250 h 2914650"/>
              <a:gd name="connsiteX4" fmla="*/ 3009900 w 4140200"/>
              <a:gd name="connsiteY4" fmla="*/ 0 h 2914650"/>
              <a:gd name="connsiteX0" fmla="*/ 2990850 w 4121150"/>
              <a:gd name="connsiteY0" fmla="*/ 0 h 2914650"/>
              <a:gd name="connsiteX1" fmla="*/ 4121150 w 4121150"/>
              <a:gd name="connsiteY1" fmla="*/ 2171700 h 2914650"/>
              <a:gd name="connsiteX2" fmla="*/ 1079500 w 4121150"/>
              <a:gd name="connsiteY2" fmla="*/ 2914650 h 2914650"/>
              <a:gd name="connsiteX3" fmla="*/ 0 w 4121150"/>
              <a:gd name="connsiteY3" fmla="*/ 774700 h 2914650"/>
              <a:gd name="connsiteX4" fmla="*/ 2990850 w 4121150"/>
              <a:gd name="connsiteY4" fmla="*/ 0 h 2914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1150" h="2914650">
                <a:moveTo>
                  <a:pt x="2990850" y="0"/>
                </a:moveTo>
                <a:lnTo>
                  <a:pt x="4121150" y="2171700"/>
                </a:lnTo>
                <a:lnTo>
                  <a:pt x="1079500" y="2914650"/>
                </a:lnTo>
                <a:lnTo>
                  <a:pt x="0" y="774700"/>
                </a:lnTo>
                <a:lnTo>
                  <a:pt x="2990850" y="0"/>
                </a:lnTo>
                <a:close/>
              </a:path>
            </a:pathLst>
          </a:custGeom>
          <a:noFill/>
          <a:ln w="254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0" name="Groupe 29"/>
          <p:cNvGrpSpPr/>
          <p:nvPr/>
        </p:nvGrpSpPr>
        <p:grpSpPr>
          <a:xfrm>
            <a:off x="2439156" y="2435264"/>
            <a:ext cx="1541910" cy="489858"/>
            <a:chOff x="2439156" y="2435264"/>
            <a:chExt cx="1541910" cy="489858"/>
          </a:xfrm>
        </p:grpSpPr>
        <p:sp>
          <p:nvSpPr>
            <p:cNvPr id="31" name="Ellipse 30"/>
            <p:cNvSpPr/>
            <p:nvPr/>
          </p:nvSpPr>
          <p:spPr>
            <a:xfrm>
              <a:off x="2439156" y="2637090"/>
              <a:ext cx="288032" cy="288032"/>
            </a:xfrm>
            <a:prstGeom prst="ellipse">
              <a:avLst/>
            </a:prstGeom>
            <a:gradFill>
              <a:gsLst>
                <a:gs pos="19000">
                  <a:srgbClr val="00FF00"/>
                </a:gs>
                <a:gs pos="72000">
                  <a:schemeClr val="bg1">
                    <a:alpha val="0"/>
                  </a:schemeClr>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ZoneTexte 31"/>
            <p:cNvSpPr txBox="1"/>
            <p:nvPr/>
          </p:nvSpPr>
          <p:spPr>
            <a:xfrm rot="20943103">
              <a:off x="2490664" y="2435264"/>
              <a:ext cx="1490402" cy="215444"/>
            </a:xfrm>
            <a:prstGeom prst="rect">
              <a:avLst/>
            </a:prstGeom>
            <a:noFill/>
          </p:spPr>
          <p:txBody>
            <a:bodyPr wrap="square" rtlCol="0">
              <a:spAutoFit/>
            </a:bodyPr>
            <a:lstStyle/>
            <a:p>
              <a:pPr algn="ctr"/>
              <a:r>
                <a:rPr lang="fr-FR" sz="800" b="1" i="1" dirty="0">
                  <a:solidFill>
                    <a:srgbClr val="00FF00"/>
                  </a:solidFill>
                </a:rPr>
                <a:t>Interaction pointe/surface</a:t>
              </a:r>
            </a:p>
          </p:txBody>
        </p:sp>
      </p:grpSp>
      <p:grpSp>
        <p:nvGrpSpPr>
          <p:cNvPr id="33" name="Groupe 32"/>
          <p:cNvGrpSpPr/>
          <p:nvPr/>
        </p:nvGrpSpPr>
        <p:grpSpPr>
          <a:xfrm>
            <a:off x="13395" y="1701709"/>
            <a:ext cx="2788920" cy="1485346"/>
            <a:chOff x="13395" y="1701709"/>
            <a:chExt cx="2788920" cy="1485346"/>
          </a:xfrm>
        </p:grpSpPr>
        <p:pic>
          <p:nvPicPr>
            <p:cNvPr id="34" name="Picture 4"/>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99628"/>
                      </a14:imgEffect>
                    </a14:imgLayer>
                  </a14:imgProps>
                </a:ext>
                <a:ext uri="{28A0092B-C50C-407E-A947-70E740481C1C}">
                  <a14:useLocalDpi xmlns:a14="http://schemas.microsoft.com/office/drawing/2010/main" val="0"/>
                </a:ext>
              </a:extLst>
            </a:blip>
            <a:srcRect/>
            <a:stretch>
              <a:fillRect/>
            </a:stretch>
          </p:blipFill>
          <p:spPr bwMode="auto">
            <a:xfrm>
              <a:off x="13395" y="1701709"/>
              <a:ext cx="2788920" cy="1485346"/>
            </a:xfrm>
            <a:prstGeom prst="rect">
              <a:avLst/>
            </a:prstGeom>
            <a:noFill/>
            <a:ln>
              <a:noFill/>
            </a:ln>
            <a:effectLst>
              <a:outerShdw blurRad="88900" dist="1143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ZoneTexte 34"/>
            <p:cNvSpPr txBox="1"/>
            <p:nvPr/>
          </p:nvSpPr>
          <p:spPr>
            <a:xfrm rot="679916">
              <a:off x="1010411" y="2336660"/>
              <a:ext cx="1020062" cy="215444"/>
            </a:xfrm>
            <a:prstGeom prst="rect">
              <a:avLst/>
            </a:prstGeom>
            <a:noFill/>
          </p:spPr>
          <p:txBody>
            <a:bodyPr wrap="square" rtlCol="0">
              <a:spAutoFit/>
            </a:bodyPr>
            <a:lstStyle/>
            <a:p>
              <a:r>
                <a:rPr lang="fr-FR" sz="800" b="1" i="1" dirty="0">
                  <a:solidFill>
                    <a:schemeClr val="bg1"/>
                  </a:solidFill>
                </a:rPr>
                <a:t>Levier + pointe</a:t>
              </a:r>
            </a:p>
          </p:txBody>
        </p:sp>
      </p:grpSp>
      <p:grpSp>
        <p:nvGrpSpPr>
          <p:cNvPr id="36" name="Groupe 35"/>
          <p:cNvGrpSpPr/>
          <p:nvPr/>
        </p:nvGrpSpPr>
        <p:grpSpPr>
          <a:xfrm>
            <a:off x="1807721" y="627534"/>
            <a:ext cx="2329223" cy="2039407"/>
            <a:chOff x="1807721" y="627534"/>
            <a:chExt cx="2329223" cy="2039407"/>
          </a:xfrm>
        </p:grpSpPr>
        <p:pic>
          <p:nvPicPr>
            <p:cNvPr id="37" name="Picture 7"/>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663" l="0" r="100000"/>
                      </a14:imgEffect>
                    </a14:imgLayer>
                  </a14:imgProps>
                </a:ext>
                <a:ext uri="{28A0092B-C50C-407E-A947-70E740481C1C}">
                  <a14:useLocalDpi xmlns:a14="http://schemas.microsoft.com/office/drawing/2010/main" val="0"/>
                </a:ext>
              </a:extLst>
            </a:blip>
            <a:srcRect/>
            <a:stretch>
              <a:fillRect/>
            </a:stretch>
          </p:blipFill>
          <p:spPr bwMode="auto">
            <a:xfrm>
              <a:off x="2190811" y="963166"/>
              <a:ext cx="1361870" cy="17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0"/>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41696" y="1195118"/>
              <a:ext cx="579167" cy="84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ZoneTexte 38"/>
            <p:cNvSpPr txBox="1"/>
            <p:nvPr/>
          </p:nvSpPr>
          <p:spPr>
            <a:xfrm>
              <a:off x="1807721" y="1072007"/>
              <a:ext cx="1047116" cy="215444"/>
            </a:xfrm>
            <a:prstGeom prst="rect">
              <a:avLst/>
            </a:prstGeom>
            <a:noFill/>
          </p:spPr>
          <p:txBody>
            <a:bodyPr wrap="square" rtlCol="0">
              <a:spAutoFit/>
            </a:bodyPr>
            <a:lstStyle/>
            <a:p>
              <a:pPr algn="ctr"/>
              <a:r>
                <a:rPr lang="fr-FR" sz="800" b="1" i="1" dirty="0">
                  <a:solidFill>
                    <a:srgbClr val="000000"/>
                  </a:solidFill>
                </a:rPr>
                <a:t>Diode laser</a:t>
              </a:r>
            </a:p>
          </p:txBody>
        </p:sp>
        <p:sp>
          <p:nvSpPr>
            <p:cNvPr id="40" name="ZoneTexte 39"/>
            <p:cNvSpPr txBox="1"/>
            <p:nvPr/>
          </p:nvSpPr>
          <p:spPr>
            <a:xfrm>
              <a:off x="2907513" y="627534"/>
              <a:ext cx="1229431" cy="338554"/>
            </a:xfrm>
            <a:prstGeom prst="rect">
              <a:avLst/>
            </a:prstGeom>
            <a:noFill/>
          </p:spPr>
          <p:txBody>
            <a:bodyPr wrap="square" rtlCol="0">
              <a:spAutoFit/>
            </a:bodyPr>
            <a:lstStyle/>
            <a:p>
              <a:pPr algn="ctr"/>
              <a:r>
                <a:rPr lang="fr-FR" sz="800" b="1" i="1" dirty="0">
                  <a:solidFill>
                    <a:srgbClr val="000000"/>
                  </a:solidFill>
                </a:rPr>
                <a:t>Photodiode quatre quadrants</a:t>
              </a:r>
            </a:p>
          </p:txBody>
        </p:sp>
      </p:grpSp>
      <p:grpSp>
        <p:nvGrpSpPr>
          <p:cNvPr id="41" name="Groupe 40"/>
          <p:cNvGrpSpPr/>
          <p:nvPr/>
        </p:nvGrpSpPr>
        <p:grpSpPr>
          <a:xfrm>
            <a:off x="-3508" y="734149"/>
            <a:ext cx="903100" cy="1392055"/>
            <a:chOff x="-3508" y="734149"/>
            <a:chExt cx="903100" cy="1392055"/>
          </a:xfrm>
        </p:grpSpPr>
        <p:cxnSp>
          <p:nvCxnSpPr>
            <p:cNvPr id="42" name="Connecteur droit avec flèche 41"/>
            <p:cNvCxnSpPr/>
            <p:nvPr/>
          </p:nvCxnSpPr>
          <p:spPr>
            <a:xfrm flipV="1">
              <a:off x="438954" y="1052422"/>
              <a:ext cx="0" cy="1073782"/>
            </a:xfrm>
            <a:prstGeom prst="straightConnector1">
              <a:avLst/>
            </a:prstGeom>
            <a:noFill/>
            <a:ln w="22225">
              <a:solidFill>
                <a:srgbClr val="0000FF"/>
              </a:solidFill>
              <a:headEnd type="triangle" w="med" len="lg"/>
              <a:tailEnd type="triangle" w="med" len="lg"/>
            </a:ln>
            <a:effectLst/>
          </p:spPr>
          <p:style>
            <a:lnRef idx="1">
              <a:schemeClr val="accent1"/>
            </a:lnRef>
            <a:fillRef idx="3">
              <a:schemeClr val="accent1"/>
            </a:fillRef>
            <a:effectRef idx="2">
              <a:schemeClr val="accent1"/>
            </a:effectRef>
            <a:fontRef idx="minor">
              <a:schemeClr val="lt1"/>
            </a:fontRef>
          </p:style>
        </p:cxnSp>
        <p:sp>
          <p:nvSpPr>
            <p:cNvPr id="43" name="ZoneTexte 42"/>
            <p:cNvSpPr txBox="1"/>
            <p:nvPr/>
          </p:nvSpPr>
          <p:spPr>
            <a:xfrm>
              <a:off x="-3508" y="734149"/>
              <a:ext cx="903100" cy="338554"/>
            </a:xfrm>
            <a:prstGeom prst="rect">
              <a:avLst/>
            </a:prstGeom>
            <a:noFill/>
          </p:spPr>
          <p:txBody>
            <a:bodyPr wrap="square" rtlCol="0">
              <a:spAutoFit/>
            </a:bodyPr>
            <a:lstStyle/>
            <a:p>
              <a:pPr algn="ctr"/>
              <a:r>
                <a:rPr lang="fr-FR" sz="800" b="1" i="1" dirty="0">
                  <a:solidFill>
                    <a:srgbClr val="0000FF"/>
                  </a:solidFill>
                </a:rPr>
                <a:t>Déplacement suivant Z</a:t>
              </a:r>
            </a:p>
          </p:txBody>
        </p:sp>
      </p:grpSp>
      <p:grpSp>
        <p:nvGrpSpPr>
          <p:cNvPr id="44" name="Groupe 43"/>
          <p:cNvGrpSpPr/>
          <p:nvPr/>
        </p:nvGrpSpPr>
        <p:grpSpPr>
          <a:xfrm>
            <a:off x="-36512" y="2970465"/>
            <a:ext cx="4824536" cy="1414606"/>
            <a:chOff x="-36512" y="2970465"/>
            <a:chExt cx="4824536" cy="1414606"/>
          </a:xfrm>
        </p:grpSpPr>
        <p:sp>
          <p:nvSpPr>
            <p:cNvPr id="45" name="Forme libre 44"/>
            <p:cNvSpPr/>
            <p:nvPr/>
          </p:nvSpPr>
          <p:spPr>
            <a:xfrm>
              <a:off x="1473200" y="2970465"/>
              <a:ext cx="3175000" cy="1308100"/>
            </a:xfrm>
            <a:custGeom>
              <a:avLst/>
              <a:gdLst>
                <a:gd name="connsiteX0" fmla="*/ 260350 w 3263900"/>
                <a:gd name="connsiteY0" fmla="*/ 1308100 h 1308100"/>
                <a:gd name="connsiteX1" fmla="*/ 3263900 w 3263900"/>
                <a:gd name="connsiteY1" fmla="*/ 539750 h 1308100"/>
                <a:gd name="connsiteX2" fmla="*/ 3168650 w 3263900"/>
                <a:gd name="connsiteY2" fmla="*/ 355600 h 1308100"/>
                <a:gd name="connsiteX3" fmla="*/ 177800 w 3263900"/>
                <a:gd name="connsiteY3" fmla="*/ 1130300 h 1308100"/>
                <a:gd name="connsiteX4" fmla="*/ 88900 w 3263900"/>
                <a:gd name="connsiteY4" fmla="*/ 958850 h 1308100"/>
                <a:gd name="connsiteX5" fmla="*/ 3092450 w 3263900"/>
                <a:gd name="connsiteY5" fmla="*/ 184150 h 1308100"/>
                <a:gd name="connsiteX6" fmla="*/ 2997200 w 3263900"/>
                <a:gd name="connsiteY6" fmla="*/ 0 h 1308100"/>
                <a:gd name="connsiteX7" fmla="*/ 0 w 3263900"/>
                <a:gd name="connsiteY7" fmla="*/ 787400 h 1308100"/>
                <a:gd name="connsiteX0" fmla="*/ 171450 w 3175000"/>
                <a:gd name="connsiteY0" fmla="*/ 1308100 h 1308100"/>
                <a:gd name="connsiteX1" fmla="*/ 3175000 w 3175000"/>
                <a:gd name="connsiteY1" fmla="*/ 539750 h 1308100"/>
                <a:gd name="connsiteX2" fmla="*/ 3079750 w 3175000"/>
                <a:gd name="connsiteY2" fmla="*/ 355600 h 1308100"/>
                <a:gd name="connsiteX3" fmla="*/ 88900 w 3175000"/>
                <a:gd name="connsiteY3" fmla="*/ 1130300 h 1308100"/>
                <a:gd name="connsiteX4" fmla="*/ 0 w 3175000"/>
                <a:gd name="connsiteY4" fmla="*/ 958850 h 1308100"/>
                <a:gd name="connsiteX5" fmla="*/ 3003550 w 3175000"/>
                <a:gd name="connsiteY5" fmla="*/ 184150 h 1308100"/>
                <a:gd name="connsiteX6" fmla="*/ 2908300 w 3175000"/>
                <a:gd name="connsiteY6" fmla="*/ 0 h 1308100"/>
                <a:gd name="connsiteX7" fmla="*/ 641350 w 3175000"/>
                <a:gd name="connsiteY7" fmla="*/ 603250 h 130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5000" h="1308100">
                  <a:moveTo>
                    <a:pt x="171450" y="1308100"/>
                  </a:moveTo>
                  <a:lnTo>
                    <a:pt x="3175000" y="539750"/>
                  </a:lnTo>
                  <a:lnTo>
                    <a:pt x="3079750" y="355600"/>
                  </a:lnTo>
                  <a:lnTo>
                    <a:pt x="88900" y="1130300"/>
                  </a:lnTo>
                  <a:lnTo>
                    <a:pt x="0" y="958850"/>
                  </a:lnTo>
                  <a:lnTo>
                    <a:pt x="3003550" y="184150"/>
                  </a:lnTo>
                  <a:lnTo>
                    <a:pt x="2908300" y="0"/>
                  </a:lnTo>
                  <a:lnTo>
                    <a:pt x="641350" y="603250"/>
                  </a:lnTo>
                </a:path>
              </a:pathLst>
            </a:custGeom>
            <a:noFill/>
            <a:ln w="22225">
              <a:solidFill>
                <a:srgbClr val="0000FF"/>
              </a:solidFill>
              <a:tailEnd type="triangle" w="med" len="lg"/>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ZoneTexte 45"/>
            <p:cNvSpPr txBox="1"/>
            <p:nvPr/>
          </p:nvSpPr>
          <p:spPr>
            <a:xfrm rot="20796599">
              <a:off x="2564012" y="3907670"/>
              <a:ext cx="1229431" cy="215444"/>
            </a:xfrm>
            <a:prstGeom prst="rect">
              <a:avLst/>
            </a:prstGeom>
            <a:noFill/>
          </p:spPr>
          <p:txBody>
            <a:bodyPr wrap="square" rtlCol="0">
              <a:spAutoFit/>
            </a:bodyPr>
            <a:lstStyle/>
            <a:p>
              <a:pPr algn="ctr"/>
              <a:r>
                <a:rPr lang="fr-FR" sz="800" b="1" dirty="0">
                  <a:solidFill>
                    <a:srgbClr val="0000FF"/>
                  </a:solidFill>
                </a:rPr>
                <a:t>Balayage</a:t>
              </a:r>
            </a:p>
          </p:txBody>
        </p:sp>
        <p:cxnSp>
          <p:nvCxnSpPr>
            <p:cNvPr id="47" name="Connecteur droit avec flèche 46"/>
            <p:cNvCxnSpPr/>
            <p:nvPr/>
          </p:nvCxnSpPr>
          <p:spPr>
            <a:xfrm flipV="1">
              <a:off x="591394" y="3624516"/>
              <a:ext cx="658175" cy="160159"/>
            </a:xfrm>
            <a:prstGeom prst="straightConnector1">
              <a:avLst/>
            </a:prstGeom>
            <a:noFill/>
            <a:ln w="22225">
              <a:solidFill>
                <a:srgbClr val="0000FF"/>
              </a:solidFill>
              <a:headEnd type="none" w="med" len="lg"/>
              <a:tailEnd type="triangle" w="med" len="lg"/>
            </a:ln>
            <a:effectLst/>
          </p:spPr>
          <p:style>
            <a:lnRef idx="1">
              <a:schemeClr val="accent1"/>
            </a:lnRef>
            <a:fillRef idx="3">
              <a:schemeClr val="accent1"/>
            </a:fillRef>
            <a:effectRef idx="2">
              <a:schemeClr val="accent1"/>
            </a:effectRef>
            <a:fontRef idx="minor">
              <a:schemeClr val="lt1"/>
            </a:fontRef>
          </p:style>
        </p:cxnSp>
        <p:cxnSp>
          <p:nvCxnSpPr>
            <p:cNvPr id="48" name="Connecteur droit avec flèche 47"/>
            <p:cNvCxnSpPr/>
            <p:nvPr/>
          </p:nvCxnSpPr>
          <p:spPr>
            <a:xfrm flipH="1" flipV="1">
              <a:off x="3680338" y="3830493"/>
              <a:ext cx="242681" cy="501648"/>
            </a:xfrm>
            <a:prstGeom prst="straightConnector1">
              <a:avLst/>
            </a:prstGeom>
            <a:noFill/>
            <a:ln w="22225">
              <a:solidFill>
                <a:srgbClr val="0000FF"/>
              </a:solidFill>
              <a:headEnd type="none" w="med" len="lg"/>
              <a:tailEnd type="triangle" w="med" len="lg"/>
            </a:ln>
            <a:effectLst/>
          </p:spPr>
          <p:style>
            <a:lnRef idx="1">
              <a:schemeClr val="accent1"/>
            </a:lnRef>
            <a:fillRef idx="3">
              <a:schemeClr val="accent1"/>
            </a:fillRef>
            <a:effectRef idx="2">
              <a:schemeClr val="accent1"/>
            </a:effectRef>
            <a:fontRef idx="minor">
              <a:schemeClr val="lt1"/>
            </a:fontRef>
          </p:style>
        </p:cxnSp>
        <p:sp>
          <p:nvSpPr>
            <p:cNvPr id="49" name="ZoneTexte 48"/>
            <p:cNvSpPr txBox="1"/>
            <p:nvPr/>
          </p:nvSpPr>
          <p:spPr>
            <a:xfrm>
              <a:off x="-36512" y="3779971"/>
              <a:ext cx="864096" cy="338554"/>
            </a:xfrm>
            <a:prstGeom prst="rect">
              <a:avLst/>
            </a:prstGeom>
            <a:noFill/>
          </p:spPr>
          <p:txBody>
            <a:bodyPr wrap="square" rtlCol="0">
              <a:spAutoFit/>
            </a:bodyPr>
            <a:lstStyle/>
            <a:p>
              <a:pPr algn="ctr"/>
              <a:r>
                <a:rPr lang="fr-FR" sz="800" b="1" i="1" dirty="0">
                  <a:solidFill>
                    <a:srgbClr val="0000FF"/>
                  </a:solidFill>
                </a:rPr>
                <a:t>Déplacement suivant X</a:t>
              </a:r>
            </a:p>
          </p:txBody>
        </p:sp>
        <p:sp>
          <p:nvSpPr>
            <p:cNvPr id="50" name="ZoneTexte 49"/>
            <p:cNvSpPr txBox="1"/>
            <p:nvPr/>
          </p:nvSpPr>
          <p:spPr>
            <a:xfrm>
              <a:off x="3740908" y="4046517"/>
              <a:ext cx="1047116" cy="338554"/>
            </a:xfrm>
            <a:prstGeom prst="rect">
              <a:avLst/>
            </a:prstGeom>
            <a:noFill/>
          </p:spPr>
          <p:txBody>
            <a:bodyPr wrap="square" rtlCol="0">
              <a:spAutoFit/>
            </a:bodyPr>
            <a:lstStyle>
              <a:defPPr>
                <a:defRPr lang="fr-FR"/>
              </a:defPPr>
              <a:lvl1pPr algn="ctr">
                <a:defRPr sz="800" b="1">
                  <a:solidFill>
                    <a:srgbClr val="0000FF"/>
                  </a:solidFill>
                </a:defRPr>
              </a:lvl1pPr>
            </a:lstStyle>
            <a:p>
              <a:r>
                <a:rPr lang="fr-FR" dirty="0"/>
                <a:t>Déplacement </a:t>
              </a:r>
              <a:r>
                <a:rPr lang="fr-FR" i="1" dirty="0"/>
                <a:t>suivant</a:t>
              </a:r>
              <a:r>
                <a:rPr lang="fr-FR" dirty="0"/>
                <a:t> Y</a:t>
              </a:r>
            </a:p>
          </p:txBody>
        </p:sp>
      </p:grpSp>
      <p:sp>
        <p:nvSpPr>
          <p:cNvPr id="3" name="Espace réservé de la date 4">
            <a:extLst>
              <a:ext uri="{FF2B5EF4-FFF2-40B4-BE49-F238E27FC236}">
                <a16:creationId xmlns:a16="http://schemas.microsoft.com/office/drawing/2014/main" id="{8C31A437-397C-089E-E49D-A7C3F1F5B946}"/>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249174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Nécessité d’un asservissement</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55</a:t>
            </a:fld>
            <a:endParaRPr lang="fr-FR" dirty="0"/>
          </a:p>
        </p:txBody>
      </p:sp>
      <p:sp>
        <p:nvSpPr>
          <p:cNvPr id="8" name="Rectangle 7"/>
          <p:cNvSpPr/>
          <p:nvPr/>
        </p:nvSpPr>
        <p:spPr>
          <a:xfrm>
            <a:off x="2123727" y="2052546"/>
            <a:ext cx="720081" cy="139178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366712" y="2057182"/>
            <a:ext cx="1757015" cy="138715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107505" y="1257300"/>
            <a:ext cx="259208" cy="218703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1" name="Groupe 10"/>
          <p:cNvGrpSpPr/>
          <p:nvPr/>
        </p:nvGrpSpPr>
        <p:grpSpPr>
          <a:xfrm>
            <a:off x="2685116" y="610983"/>
            <a:ext cx="6356601" cy="3714113"/>
            <a:chOff x="1316964" y="610983"/>
            <a:chExt cx="6356601" cy="3714113"/>
          </a:xfrm>
        </p:grpSpPr>
        <p:sp>
          <p:nvSpPr>
            <p:cNvPr id="12" name="Forme libre 11"/>
            <p:cNvSpPr>
              <a:spLocks/>
            </p:cNvSpPr>
            <p:nvPr/>
          </p:nvSpPr>
          <p:spPr bwMode="auto">
            <a:xfrm>
              <a:off x="1672857" y="1568245"/>
              <a:ext cx="5916613" cy="960438"/>
            </a:xfrm>
            <a:custGeom>
              <a:avLst/>
              <a:gdLst>
                <a:gd name="T0" fmla="*/ 5916613 w 5916034"/>
                <a:gd name="T1" fmla="*/ 950715 h 961412"/>
                <a:gd name="T2" fmla="*/ 21077 w 5916034"/>
                <a:gd name="T3" fmla="*/ 960438 h 961412"/>
                <a:gd name="T4" fmla="*/ 79450 w 5916034"/>
                <a:gd name="T5" fmla="*/ 464801 h 961412"/>
                <a:gd name="T6" fmla="*/ 497779 w 5916034"/>
                <a:gd name="T7" fmla="*/ 17811 h 961412"/>
                <a:gd name="T8" fmla="*/ 1052310 w 5916034"/>
                <a:gd name="T9" fmla="*/ 357934 h 961412"/>
                <a:gd name="T10" fmla="*/ 1616570 w 5916034"/>
                <a:gd name="T11" fmla="*/ 357934 h 961412"/>
                <a:gd name="T12" fmla="*/ 2180828 w 5916034"/>
                <a:gd name="T13" fmla="*/ 396806 h 961412"/>
                <a:gd name="T14" fmla="*/ 2618617 w 5916034"/>
                <a:gd name="T15" fmla="*/ 698057 h 961412"/>
                <a:gd name="T16" fmla="*/ 3114776 w 5916034"/>
                <a:gd name="T17" fmla="*/ 231602 h 961412"/>
                <a:gd name="T18" fmla="*/ 3455277 w 5916034"/>
                <a:gd name="T19" fmla="*/ 270474 h 961412"/>
                <a:gd name="T20" fmla="*/ 3863879 w 5916034"/>
                <a:gd name="T21" fmla="*/ 37246 h 961412"/>
                <a:gd name="T22" fmla="*/ 4408681 w 5916034"/>
                <a:gd name="T23" fmla="*/ 173295 h 961412"/>
                <a:gd name="T24" fmla="*/ 4895113 w 5916034"/>
                <a:gd name="T25" fmla="*/ 571726 h 961412"/>
                <a:gd name="T26" fmla="*/ 5653943 w 5916034"/>
                <a:gd name="T27" fmla="*/ 251038 h 961412"/>
                <a:gd name="T28" fmla="*/ 5906888 w 5916034"/>
                <a:gd name="T29" fmla="*/ 182984 h 961412"/>
                <a:gd name="T30" fmla="*/ 5916613 w 5916034"/>
                <a:gd name="T31" fmla="*/ 950715 h 9614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16034" h="961412">
                  <a:moveTo>
                    <a:pt x="5916034" y="951679"/>
                  </a:moveTo>
                  <a:lnTo>
                    <a:pt x="21075" y="961412"/>
                  </a:lnTo>
                  <a:cubicBezTo>
                    <a:pt x="55122" y="844675"/>
                    <a:pt x="0" y="622536"/>
                    <a:pt x="79442" y="465272"/>
                  </a:cubicBezTo>
                  <a:cubicBezTo>
                    <a:pt x="158884" y="308008"/>
                    <a:pt x="335603" y="35658"/>
                    <a:pt x="497730" y="17829"/>
                  </a:cubicBezTo>
                  <a:cubicBezTo>
                    <a:pt x="659857" y="0"/>
                    <a:pt x="865760" y="301552"/>
                    <a:pt x="1052207" y="358297"/>
                  </a:cubicBezTo>
                  <a:cubicBezTo>
                    <a:pt x="1238654" y="415042"/>
                    <a:pt x="1428343" y="351812"/>
                    <a:pt x="1616411" y="358297"/>
                  </a:cubicBezTo>
                  <a:cubicBezTo>
                    <a:pt x="1804479" y="364782"/>
                    <a:pt x="2013624" y="340463"/>
                    <a:pt x="2180615" y="397208"/>
                  </a:cubicBezTo>
                  <a:cubicBezTo>
                    <a:pt x="2347606" y="453953"/>
                    <a:pt x="2462717" y="726327"/>
                    <a:pt x="2618360" y="698765"/>
                  </a:cubicBezTo>
                  <a:cubicBezTo>
                    <a:pt x="2774003" y="671203"/>
                    <a:pt x="2975041" y="303173"/>
                    <a:pt x="3114471" y="231837"/>
                  </a:cubicBezTo>
                  <a:cubicBezTo>
                    <a:pt x="3253901" y="160501"/>
                    <a:pt x="3330101" y="303174"/>
                    <a:pt x="3454939" y="270748"/>
                  </a:cubicBezTo>
                  <a:cubicBezTo>
                    <a:pt x="3579777" y="238323"/>
                    <a:pt x="3704616" y="53497"/>
                    <a:pt x="3863501" y="37284"/>
                  </a:cubicBezTo>
                  <a:cubicBezTo>
                    <a:pt x="4022386" y="21071"/>
                    <a:pt x="4236394" y="84301"/>
                    <a:pt x="4408249" y="173471"/>
                  </a:cubicBezTo>
                  <a:cubicBezTo>
                    <a:pt x="4580104" y="262641"/>
                    <a:pt x="4687109" y="559336"/>
                    <a:pt x="4894632" y="572306"/>
                  </a:cubicBezTo>
                  <a:cubicBezTo>
                    <a:pt x="5102156" y="585276"/>
                    <a:pt x="5484777" y="316149"/>
                    <a:pt x="5653390" y="251293"/>
                  </a:cubicBezTo>
                  <a:cubicBezTo>
                    <a:pt x="5822003" y="186437"/>
                    <a:pt x="5862535" y="116703"/>
                    <a:pt x="5906310" y="183170"/>
                  </a:cubicBezTo>
                  <a:lnTo>
                    <a:pt x="5916034" y="951679"/>
                  </a:lnTo>
                  <a:close/>
                </a:path>
              </a:pathLst>
            </a:custGeom>
            <a:solidFill>
              <a:srgbClr val="BFBFBF"/>
            </a:solidFill>
            <a:ln w="19050" cap="flat" cmpd="sng" algn="ctr">
              <a:solidFill>
                <a:srgbClr val="000000"/>
              </a:solidFill>
              <a:prstDash val="solid"/>
              <a:round/>
              <a:headEnd type="none" w="med" len="med"/>
              <a:tailEnd type="none" w="med" len="med"/>
            </a:ln>
          </p:spPr>
          <p:txBody>
            <a:bodyPr/>
            <a:lstStyle/>
            <a:p>
              <a:endParaRPr lang="fr-FR"/>
            </a:p>
          </p:txBody>
        </p:sp>
        <p:sp>
          <p:nvSpPr>
            <p:cNvPr id="13" name="Text Box 22"/>
            <p:cNvSpPr txBox="1">
              <a:spLocks noChangeArrowheads="1"/>
            </p:cNvSpPr>
            <p:nvPr/>
          </p:nvSpPr>
          <p:spPr bwMode="auto">
            <a:xfrm>
              <a:off x="1316964" y="959233"/>
              <a:ext cx="1886884" cy="307777"/>
            </a:xfrm>
            <a:prstGeom prst="rect">
              <a:avLst/>
            </a:prstGeom>
            <a:noFill/>
            <a:ln w="9525">
              <a:noFill/>
              <a:miter lim="800000"/>
              <a:headEnd/>
              <a:tailEnd/>
            </a:ln>
          </p:spPr>
          <p:txBody>
            <a:bodyPr wrap="square">
              <a:spAutoFit/>
            </a:bodyPr>
            <a:lstStyle/>
            <a:p>
              <a:pPr algn="ctr" eaLnBrk="0" hangingPunct="0">
                <a:spcBef>
                  <a:spcPct val="50000"/>
                </a:spcBef>
              </a:pPr>
              <a:r>
                <a:rPr lang="fr-FR" sz="1400" dirty="0">
                  <a:solidFill>
                    <a:srgbClr val="FF0000"/>
                  </a:solidFill>
                  <a:latin typeface="Arial Narrow" panose="020B0606020202030204" pitchFamily="34" charset="0"/>
                </a:rPr>
                <a:t>Scanner fixe suivant z</a:t>
              </a:r>
            </a:p>
          </p:txBody>
        </p:sp>
        <p:cxnSp>
          <p:nvCxnSpPr>
            <p:cNvPr id="14" name="Connecteur droit 30"/>
            <p:cNvCxnSpPr>
              <a:cxnSpLocks noChangeShapeType="1"/>
            </p:cNvCxnSpPr>
            <p:nvPr/>
          </p:nvCxnSpPr>
          <p:spPr bwMode="auto">
            <a:xfrm>
              <a:off x="1869707" y="1225345"/>
              <a:ext cx="5700713" cy="15875"/>
            </a:xfrm>
            <a:prstGeom prst="line">
              <a:avLst/>
            </a:prstGeom>
            <a:noFill/>
            <a:ln w="19050" algn="ctr">
              <a:solidFill>
                <a:srgbClr val="FF0000"/>
              </a:solidFill>
              <a:prstDash val="sysDot"/>
              <a:round/>
              <a:headEnd/>
              <a:tailEnd/>
            </a:ln>
          </p:spPr>
        </p:cxnSp>
        <p:grpSp>
          <p:nvGrpSpPr>
            <p:cNvPr id="15" name="Groupe 45"/>
            <p:cNvGrpSpPr>
              <a:grpSpLocks/>
            </p:cNvGrpSpPr>
            <p:nvPr/>
          </p:nvGrpSpPr>
          <p:grpSpPr bwMode="auto">
            <a:xfrm>
              <a:off x="2942857" y="1215820"/>
              <a:ext cx="1044575" cy="558800"/>
              <a:chOff x="1355084" y="2898032"/>
              <a:chExt cx="1044575" cy="558800"/>
            </a:xfrm>
          </p:grpSpPr>
          <p:sp>
            <p:nvSpPr>
              <p:cNvPr id="68" name="Line 18"/>
              <p:cNvSpPr>
                <a:spLocks noChangeShapeType="1"/>
              </p:cNvSpPr>
              <p:nvPr/>
            </p:nvSpPr>
            <p:spPr bwMode="auto">
              <a:xfrm flipV="1">
                <a:off x="1355084" y="2898032"/>
                <a:ext cx="1044575" cy="279400"/>
              </a:xfrm>
              <a:prstGeom prst="line">
                <a:avLst/>
              </a:prstGeom>
              <a:noFill/>
              <a:ln w="19050">
                <a:solidFill>
                  <a:srgbClr val="000000"/>
                </a:solidFill>
                <a:round/>
                <a:headEnd/>
                <a:tailEnd/>
              </a:ln>
            </p:spPr>
            <p:txBody>
              <a:bodyPr/>
              <a:lstStyle/>
              <a:p>
                <a:endParaRPr lang="fr-FR"/>
              </a:p>
            </p:txBody>
          </p:sp>
          <p:sp>
            <p:nvSpPr>
              <p:cNvPr id="69" name="Line 19"/>
              <p:cNvSpPr>
                <a:spLocks noChangeShapeType="1"/>
              </p:cNvSpPr>
              <p:nvPr/>
            </p:nvSpPr>
            <p:spPr bwMode="auto">
              <a:xfrm>
                <a:off x="1355084" y="3177432"/>
                <a:ext cx="87313" cy="279400"/>
              </a:xfrm>
              <a:prstGeom prst="line">
                <a:avLst/>
              </a:prstGeom>
              <a:noFill/>
              <a:ln w="19050">
                <a:solidFill>
                  <a:srgbClr val="000000"/>
                </a:solidFill>
                <a:round/>
                <a:headEnd/>
                <a:tailEnd/>
              </a:ln>
            </p:spPr>
            <p:txBody>
              <a:bodyPr/>
              <a:lstStyle/>
              <a:p>
                <a:endParaRPr lang="fr-FR"/>
              </a:p>
            </p:txBody>
          </p:sp>
          <p:sp>
            <p:nvSpPr>
              <p:cNvPr id="70" name="Line 20"/>
              <p:cNvSpPr>
                <a:spLocks noChangeShapeType="1"/>
              </p:cNvSpPr>
              <p:nvPr/>
            </p:nvSpPr>
            <p:spPr bwMode="auto">
              <a:xfrm flipH="1">
                <a:off x="1431284" y="3147270"/>
                <a:ext cx="38100" cy="298450"/>
              </a:xfrm>
              <a:prstGeom prst="line">
                <a:avLst/>
              </a:prstGeom>
              <a:noFill/>
              <a:ln w="19050">
                <a:solidFill>
                  <a:srgbClr val="000000"/>
                </a:solidFill>
                <a:round/>
                <a:headEnd/>
                <a:tailEnd/>
              </a:ln>
            </p:spPr>
            <p:txBody>
              <a:bodyPr/>
              <a:lstStyle/>
              <a:p>
                <a:endParaRPr lang="fr-FR"/>
              </a:p>
            </p:txBody>
          </p:sp>
        </p:grpSp>
        <p:grpSp>
          <p:nvGrpSpPr>
            <p:cNvPr id="16" name="Groupe 34"/>
            <p:cNvGrpSpPr>
              <a:grpSpLocks/>
            </p:cNvGrpSpPr>
            <p:nvPr/>
          </p:nvGrpSpPr>
          <p:grpSpPr bwMode="auto">
            <a:xfrm rot="769094">
              <a:off x="2131645" y="1109458"/>
              <a:ext cx="1041400" cy="566737"/>
              <a:chOff x="1118681" y="3735421"/>
              <a:chExt cx="1040859" cy="567717"/>
            </a:xfrm>
          </p:grpSpPr>
          <p:sp>
            <p:nvSpPr>
              <p:cNvPr id="65" name="Line 19"/>
              <p:cNvSpPr>
                <a:spLocks noChangeShapeType="1"/>
              </p:cNvSpPr>
              <p:nvPr/>
            </p:nvSpPr>
            <p:spPr bwMode="auto">
              <a:xfrm>
                <a:off x="1121620" y="4023738"/>
                <a:ext cx="87313" cy="279400"/>
              </a:xfrm>
              <a:prstGeom prst="line">
                <a:avLst/>
              </a:prstGeom>
              <a:noFill/>
              <a:ln w="19050">
                <a:solidFill>
                  <a:srgbClr val="000000"/>
                </a:solidFill>
                <a:round/>
                <a:headEnd/>
                <a:tailEnd/>
              </a:ln>
            </p:spPr>
            <p:txBody>
              <a:bodyPr/>
              <a:lstStyle/>
              <a:p>
                <a:endParaRPr lang="fr-FR"/>
              </a:p>
            </p:txBody>
          </p:sp>
          <p:sp>
            <p:nvSpPr>
              <p:cNvPr id="66" name="Line 20"/>
              <p:cNvSpPr>
                <a:spLocks noChangeShapeType="1"/>
              </p:cNvSpPr>
              <p:nvPr/>
            </p:nvSpPr>
            <p:spPr bwMode="auto">
              <a:xfrm flipH="1">
                <a:off x="1197820" y="3993576"/>
                <a:ext cx="38100" cy="298450"/>
              </a:xfrm>
              <a:prstGeom prst="line">
                <a:avLst/>
              </a:prstGeom>
              <a:noFill/>
              <a:ln w="19050">
                <a:solidFill>
                  <a:srgbClr val="000000"/>
                </a:solidFill>
                <a:round/>
                <a:headEnd/>
                <a:tailEnd/>
              </a:ln>
            </p:spPr>
            <p:txBody>
              <a:bodyPr/>
              <a:lstStyle/>
              <a:p>
                <a:endParaRPr lang="fr-FR"/>
              </a:p>
            </p:txBody>
          </p:sp>
          <p:sp>
            <p:nvSpPr>
              <p:cNvPr id="67" name="Forme libre 37"/>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grpSp>
          <p:nvGrpSpPr>
            <p:cNvPr id="17" name="Groupe 38"/>
            <p:cNvGrpSpPr>
              <a:grpSpLocks/>
            </p:cNvGrpSpPr>
            <p:nvPr/>
          </p:nvGrpSpPr>
          <p:grpSpPr bwMode="auto">
            <a:xfrm rot="-558218">
              <a:off x="3919170" y="1317944"/>
              <a:ext cx="1039812" cy="561975"/>
              <a:chOff x="1105710" y="5337242"/>
              <a:chExt cx="1040859" cy="561232"/>
            </a:xfrm>
          </p:grpSpPr>
          <p:sp>
            <p:nvSpPr>
              <p:cNvPr id="62" name="Line 19"/>
              <p:cNvSpPr>
                <a:spLocks noChangeShapeType="1"/>
              </p:cNvSpPr>
              <p:nvPr/>
            </p:nvSpPr>
            <p:spPr bwMode="auto">
              <a:xfrm>
                <a:off x="1121620" y="5619074"/>
                <a:ext cx="87313" cy="279400"/>
              </a:xfrm>
              <a:prstGeom prst="line">
                <a:avLst/>
              </a:prstGeom>
              <a:noFill/>
              <a:ln w="19050">
                <a:solidFill>
                  <a:srgbClr val="000000"/>
                </a:solidFill>
                <a:round/>
                <a:headEnd/>
                <a:tailEnd/>
              </a:ln>
            </p:spPr>
            <p:txBody>
              <a:bodyPr/>
              <a:lstStyle/>
              <a:p>
                <a:endParaRPr lang="fr-FR"/>
              </a:p>
            </p:txBody>
          </p:sp>
          <p:sp>
            <p:nvSpPr>
              <p:cNvPr id="63" name="Line 20"/>
              <p:cNvSpPr>
                <a:spLocks noChangeShapeType="1"/>
              </p:cNvSpPr>
              <p:nvPr/>
            </p:nvSpPr>
            <p:spPr bwMode="auto">
              <a:xfrm flipH="1">
                <a:off x="1197820" y="5544766"/>
                <a:ext cx="47320" cy="342596"/>
              </a:xfrm>
              <a:prstGeom prst="line">
                <a:avLst/>
              </a:prstGeom>
              <a:noFill/>
              <a:ln w="19050">
                <a:solidFill>
                  <a:srgbClr val="000000"/>
                </a:solidFill>
                <a:round/>
                <a:headEnd/>
                <a:tailEnd/>
              </a:ln>
            </p:spPr>
            <p:txBody>
              <a:bodyPr/>
              <a:lstStyle/>
              <a:p>
                <a:endParaRPr lang="fr-FR"/>
              </a:p>
            </p:txBody>
          </p:sp>
          <p:sp>
            <p:nvSpPr>
              <p:cNvPr id="64" name="Forme libre 41"/>
              <p:cNvSpPr>
                <a:spLocks noChangeArrowheads="1"/>
              </p:cNvSpPr>
              <p:nvPr/>
            </p:nvSpPr>
            <p:spPr bwMode="auto">
              <a:xfrm rot="10800000">
                <a:off x="1105710" y="5337242"/>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grpSp>
          <p:nvGrpSpPr>
            <p:cNvPr id="18" name="Groupe 47"/>
            <p:cNvGrpSpPr>
              <a:grpSpLocks/>
            </p:cNvGrpSpPr>
            <p:nvPr/>
          </p:nvGrpSpPr>
          <p:grpSpPr bwMode="auto">
            <a:xfrm>
              <a:off x="5024070" y="1234870"/>
              <a:ext cx="1044575" cy="558800"/>
              <a:chOff x="1355084" y="2898032"/>
              <a:chExt cx="1044575" cy="558800"/>
            </a:xfrm>
          </p:grpSpPr>
          <p:sp>
            <p:nvSpPr>
              <p:cNvPr id="59" name="Line 18"/>
              <p:cNvSpPr>
                <a:spLocks noChangeShapeType="1"/>
              </p:cNvSpPr>
              <p:nvPr/>
            </p:nvSpPr>
            <p:spPr bwMode="auto">
              <a:xfrm flipV="1">
                <a:off x="1355084" y="2898032"/>
                <a:ext cx="1044575" cy="279400"/>
              </a:xfrm>
              <a:prstGeom prst="line">
                <a:avLst/>
              </a:prstGeom>
              <a:noFill/>
              <a:ln w="19050">
                <a:solidFill>
                  <a:srgbClr val="000000"/>
                </a:solidFill>
                <a:round/>
                <a:headEnd/>
                <a:tailEnd/>
              </a:ln>
            </p:spPr>
            <p:txBody>
              <a:bodyPr/>
              <a:lstStyle/>
              <a:p>
                <a:endParaRPr lang="fr-FR"/>
              </a:p>
            </p:txBody>
          </p:sp>
          <p:sp>
            <p:nvSpPr>
              <p:cNvPr id="60" name="Line 19"/>
              <p:cNvSpPr>
                <a:spLocks noChangeShapeType="1"/>
              </p:cNvSpPr>
              <p:nvPr/>
            </p:nvSpPr>
            <p:spPr bwMode="auto">
              <a:xfrm>
                <a:off x="1355084" y="3177432"/>
                <a:ext cx="87313" cy="279400"/>
              </a:xfrm>
              <a:prstGeom prst="line">
                <a:avLst/>
              </a:prstGeom>
              <a:noFill/>
              <a:ln w="19050">
                <a:solidFill>
                  <a:srgbClr val="000000"/>
                </a:solidFill>
                <a:round/>
                <a:headEnd/>
                <a:tailEnd/>
              </a:ln>
            </p:spPr>
            <p:txBody>
              <a:bodyPr/>
              <a:lstStyle/>
              <a:p>
                <a:endParaRPr lang="fr-FR"/>
              </a:p>
            </p:txBody>
          </p:sp>
          <p:sp>
            <p:nvSpPr>
              <p:cNvPr id="61" name="Line 20"/>
              <p:cNvSpPr>
                <a:spLocks noChangeShapeType="1"/>
              </p:cNvSpPr>
              <p:nvPr/>
            </p:nvSpPr>
            <p:spPr bwMode="auto">
              <a:xfrm flipH="1">
                <a:off x="1431284" y="3147270"/>
                <a:ext cx="38100" cy="298450"/>
              </a:xfrm>
              <a:prstGeom prst="line">
                <a:avLst/>
              </a:prstGeom>
              <a:noFill/>
              <a:ln w="19050">
                <a:solidFill>
                  <a:srgbClr val="000000"/>
                </a:solidFill>
                <a:round/>
                <a:headEnd/>
                <a:tailEnd/>
              </a:ln>
            </p:spPr>
            <p:txBody>
              <a:bodyPr/>
              <a:lstStyle/>
              <a:p>
                <a:endParaRPr lang="fr-FR"/>
              </a:p>
            </p:txBody>
          </p:sp>
        </p:grpSp>
        <p:grpSp>
          <p:nvGrpSpPr>
            <p:cNvPr id="19" name="Groupe 55"/>
            <p:cNvGrpSpPr>
              <a:grpSpLocks/>
            </p:cNvGrpSpPr>
            <p:nvPr/>
          </p:nvGrpSpPr>
          <p:grpSpPr bwMode="auto">
            <a:xfrm rot="769094">
              <a:off x="5662245" y="1138033"/>
              <a:ext cx="1041400" cy="568325"/>
              <a:chOff x="1118681" y="3735421"/>
              <a:chExt cx="1040859" cy="567717"/>
            </a:xfrm>
          </p:grpSpPr>
          <p:sp>
            <p:nvSpPr>
              <p:cNvPr id="56" name="Line 19"/>
              <p:cNvSpPr>
                <a:spLocks noChangeShapeType="1"/>
              </p:cNvSpPr>
              <p:nvPr/>
            </p:nvSpPr>
            <p:spPr bwMode="auto">
              <a:xfrm>
                <a:off x="1121620" y="4023738"/>
                <a:ext cx="87313" cy="279400"/>
              </a:xfrm>
              <a:prstGeom prst="line">
                <a:avLst/>
              </a:prstGeom>
              <a:noFill/>
              <a:ln w="19050">
                <a:solidFill>
                  <a:srgbClr val="000000"/>
                </a:solidFill>
                <a:round/>
                <a:headEnd/>
                <a:tailEnd/>
              </a:ln>
            </p:spPr>
            <p:txBody>
              <a:bodyPr/>
              <a:lstStyle/>
              <a:p>
                <a:endParaRPr lang="fr-FR"/>
              </a:p>
            </p:txBody>
          </p:sp>
          <p:sp>
            <p:nvSpPr>
              <p:cNvPr id="57" name="Line 20"/>
              <p:cNvSpPr>
                <a:spLocks noChangeShapeType="1"/>
              </p:cNvSpPr>
              <p:nvPr/>
            </p:nvSpPr>
            <p:spPr bwMode="auto">
              <a:xfrm flipH="1">
                <a:off x="1197820" y="3993576"/>
                <a:ext cx="38100" cy="298450"/>
              </a:xfrm>
              <a:prstGeom prst="line">
                <a:avLst/>
              </a:prstGeom>
              <a:noFill/>
              <a:ln w="19050">
                <a:solidFill>
                  <a:srgbClr val="000000"/>
                </a:solidFill>
                <a:round/>
                <a:headEnd/>
                <a:tailEnd/>
              </a:ln>
            </p:spPr>
            <p:txBody>
              <a:bodyPr/>
              <a:lstStyle/>
              <a:p>
                <a:endParaRPr lang="fr-FR"/>
              </a:p>
            </p:txBody>
          </p:sp>
          <p:sp>
            <p:nvSpPr>
              <p:cNvPr id="58" name="Forme libre 68"/>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grpSp>
          <p:nvGrpSpPr>
            <p:cNvPr id="20" name="Groupe 69"/>
            <p:cNvGrpSpPr>
              <a:grpSpLocks/>
            </p:cNvGrpSpPr>
            <p:nvPr/>
          </p:nvGrpSpPr>
          <p:grpSpPr bwMode="auto">
            <a:xfrm rot="-558218">
              <a:off x="6457582" y="1319008"/>
              <a:ext cx="1039813" cy="561975"/>
              <a:chOff x="1105710" y="5337242"/>
              <a:chExt cx="1040859" cy="561232"/>
            </a:xfrm>
          </p:grpSpPr>
          <p:sp>
            <p:nvSpPr>
              <p:cNvPr id="53" name="Line 19"/>
              <p:cNvSpPr>
                <a:spLocks noChangeShapeType="1"/>
              </p:cNvSpPr>
              <p:nvPr/>
            </p:nvSpPr>
            <p:spPr bwMode="auto">
              <a:xfrm>
                <a:off x="1121620" y="5619074"/>
                <a:ext cx="87313" cy="279400"/>
              </a:xfrm>
              <a:prstGeom prst="line">
                <a:avLst/>
              </a:prstGeom>
              <a:noFill/>
              <a:ln w="19050">
                <a:solidFill>
                  <a:srgbClr val="000000"/>
                </a:solidFill>
                <a:round/>
                <a:headEnd/>
                <a:tailEnd/>
              </a:ln>
            </p:spPr>
            <p:txBody>
              <a:bodyPr/>
              <a:lstStyle/>
              <a:p>
                <a:endParaRPr lang="fr-FR"/>
              </a:p>
            </p:txBody>
          </p:sp>
          <p:sp>
            <p:nvSpPr>
              <p:cNvPr id="54" name="Line 20"/>
              <p:cNvSpPr>
                <a:spLocks noChangeShapeType="1"/>
              </p:cNvSpPr>
              <p:nvPr/>
            </p:nvSpPr>
            <p:spPr bwMode="auto">
              <a:xfrm flipH="1">
                <a:off x="1197820" y="5544766"/>
                <a:ext cx="47320" cy="342596"/>
              </a:xfrm>
              <a:prstGeom prst="line">
                <a:avLst/>
              </a:prstGeom>
              <a:noFill/>
              <a:ln w="19050">
                <a:solidFill>
                  <a:srgbClr val="000000"/>
                </a:solidFill>
                <a:round/>
                <a:headEnd/>
                <a:tailEnd/>
              </a:ln>
            </p:spPr>
            <p:txBody>
              <a:bodyPr/>
              <a:lstStyle/>
              <a:p>
                <a:endParaRPr lang="fr-FR"/>
              </a:p>
            </p:txBody>
          </p:sp>
          <p:sp>
            <p:nvSpPr>
              <p:cNvPr id="55" name="Forme libre 72"/>
              <p:cNvSpPr>
                <a:spLocks noChangeArrowheads="1"/>
              </p:cNvSpPr>
              <p:nvPr/>
            </p:nvSpPr>
            <p:spPr bwMode="auto">
              <a:xfrm rot="10800000">
                <a:off x="1105710" y="5337242"/>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sp>
          <p:nvSpPr>
            <p:cNvPr id="21" name="Oval 5"/>
            <p:cNvSpPr>
              <a:spLocks noChangeArrowheads="1"/>
            </p:cNvSpPr>
            <p:nvPr/>
          </p:nvSpPr>
          <p:spPr bwMode="auto">
            <a:xfrm>
              <a:off x="2987824" y="610983"/>
              <a:ext cx="474662" cy="476250"/>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22" name="Line 6"/>
            <p:cNvSpPr>
              <a:spLocks noChangeShapeType="1"/>
            </p:cNvSpPr>
            <p:nvPr/>
          </p:nvSpPr>
          <p:spPr bwMode="auto">
            <a:xfrm>
              <a:off x="2987824" y="849108"/>
              <a:ext cx="474662" cy="0"/>
            </a:xfrm>
            <a:prstGeom prst="line">
              <a:avLst/>
            </a:prstGeom>
            <a:noFill/>
            <a:ln w="19050">
              <a:solidFill>
                <a:schemeClr val="tx1"/>
              </a:solidFill>
              <a:round/>
              <a:headEnd/>
              <a:tailEnd/>
            </a:ln>
          </p:spPr>
          <p:txBody>
            <a:bodyPr/>
            <a:lstStyle/>
            <a:p>
              <a:endParaRPr lang="fr-FR"/>
            </a:p>
          </p:txBody>
        </p:sp>
        <p:sp>
          <p:nvSpPr>
            <p:cNvPr id="23" name="Line 7"/>
            <p:cNvSpPr>
              <a:spLocks noChangeShapeType="1"/>
            </p:cNvSpPr>
            <p:nvPr/>
          </p:nvSpPr>
          <p:spPr bwMode="auto">
            <a:xfrm>
              <a:off x="3224361" y="610983"/>
              <a:ext cx="0" cy="476250"/>
            </a:xfrm>
            <a:prstGeom prst="line">
              <a:avLst/>
            </a:prstGeom>
            <a:noFill/>
            <a:ln w="19050">
              <a:solidFill>
                <a:schemeClr val="tx1"/>
              </a:solidFill>
              <a:round/>
              <a:headEnd/>
              <a:tailEnd/>
            </a:ln>
          </p:spPr>
          <p:txBody>
            <a:bodyPr/>
            <a:lstStyle/>
            <a:p>
              <a:endParaRPr lang="fr-FR"/>
            </a:p>
          </p:txBody>
        </p:sp>
        <p:sp>
          <p:nvSpPr>
            <p:cNvPr id="24" name="Oval 17"/>
            <p:cNvSpPr>
              <a:spLocks noChangeArrowheads="1"/>
            </p:cNvSpPr>
            <p:nvPr/>
          </p:nvSpPr>
          <p:spPr bwMode="auto">
            <a:xfrm>
              <a:off x="3160861" y="660195"/>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25" name="Oval 5"/>
            <p:cNvSpPr>
              <a:spLocks noChangeArrowheads="1"/>
            </p:cNvSpPr>
            <p:nvPr/>
          </p:nvSpPr>
          <p:spPr bwMode="auto">
            <a:xfrm>
              <a:off x="3737298" y="610983"/>
              <a:ext cx="474662" cy="476250"/>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26" name="Line 6"/>
            <p:cNvSpPr>
              <a:spLocks noChangeShapeType="1"/>
            </p:cNvSpPr>
            <p:nvPr/>
          </p:nvSpPr>
          <p:spPr bwMode="auto">
            <a:xfrm>
              <a:off x="3737298" y="849108"/>
              <a:ext cx="474662" cy="0"/>
            </a:xfrm>
            <a:prstGeom prst="line">
              <a:avLst/>
            </a:prstGeom>
            <a:noFill/>
            <a:ln w="19050">
              <a:solidFill>
                <a:schemeClr val="tx1"/>
              </a:solidFill>
              <a:round/>
              <a:headEnd/>
              <a:tailEnd/>
            </a:ln>
          </p:spPr>
          <p:txBody>
            <a:bodyPr/>
            <a:lstStyle/>
            <a:p>
              <a:endParaRPr lang="fr-FR"/>
            </a:p>
          </p:txBody>
        </p:sp>
        <p:sp>
          <p:nvSpPr>
            <p:cNvPr id="27" name="Line 7"/>
            <p:cNvSpPr>
              <a:spLocks noChangeShapeType="1"/>
            </p:cNvSpPr>
            <p:nvPr/>
          </p:nvSpPr>
          <p:spPr bwMode="auto">
            <a:xfrm>
              <a:off x="3975423" y="610983"/>
              <a:ext cx="0" cy="476250"/>
            </a:xfrm>
            <a:prstGeom prst="line">
              <a:avLst/>
            </a:prstGeom>
            <a:noFill/>
            <a:ln w="19050">
              <a:solidFill>
                <a:schemeClr val="tx1"/>
              </a:solidFill>
              <a:round/>
              <a:headEnd/>
              <a:tailEnd/>
            </a:ln>
          </p:spPr>
          <p:txBody>
            <a:bodyPr/>
            <a:lstStyle/>
            <a:p>
              <a:endParaRPr lang="fr-FR"/>
            </a:p>
          </p:txBody>
        </p:sp>
        <p:sp>
          <p:nvSpPr>
            <p:cNvPr id="28" name="Oval 17"/>
            <p:cNvSpPr>
              <a:spLocks noChangeArrowheads="1"/>
            </p:cNvSpPr>
            <p:nvPr/>
          </p:nvSpPr>
          <p:spPr bwMode="auto">
            <a:xfrm>
              <a:off x="3911923" y="777670"/>
              <a:ext cx="131762"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29" name="Oval 5"/>
            <p:cNvSpPr>
              <a:spLocks noChangeArrowheads="1"/>
            </p:cNvSpPr>
            <p:nvPr/>
          </p:nvSpPr>
          <p:spPr bwMode="auto">
            <a:xfrm>
              <a:off x="4601394" y="610983"/>
              <a:ext cx="474662" cy="476250"/>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30" name="Line 6"/>
            <p:cNvSpPr>
              <a:spLocks noChangeShapeType="1"/>
            </p:cNvSpPr>
            <p:nvPr/>
          </p:nvSpPr>
          <p:spPr bwMode="auto">
            <a:xfrm>
              <a:off x="4601394" y="849108"/>
              <a:ext cx="474662" cy="0"/>
            </a:xfrm>
            <a:prstGeom prst="line">
              <a:avLst/>
            </a:prstGeom>
            <a:noFill/>
            <a:ln w="19050">
              <a:solidFill>
                <a:schemeClr val="tx1"/>
              </a:solidFill>
              <a:round/>
              <a:headEnd/>
              <a:tailEnd/>
            </a:ln>
          </p:spPr>
          <p:txBody>
            <a:bodyPr/>
            <a:lstStyle/>
            <a:p>
              <a:endParaRPr lang="fr-FR"/>
            </a:p>
          </p:txBody>
        </p:sp>
        <p:sp>
          <p:nvSpPr>
            <p:cNvPr id="31" name="Line 7"/>
            <p:cNvSpPr>
              <a:spLocks noChangeShapeType="1"/>
            </p:cNvSpPr>
            <p:nvPr/>
          </p:nvSpPr>
          <p:spPr bwMode="auto">
            <a:xfrm>
              <a:off x="4839519" y="610983"/>
              <a:ext cx="0" cy="476250"/>
            </a:xfrm>
            <a:prstGeom prst="line">
              <a:avLst/>
            </a:prstGeom>
            <a:noFill/>
            <a:ln w="19050">
              <a:solidFill>
                <a:schemeClr val="tx1"/>
              </a:solidFill>
              <a:round/>
              <a:headEnd/>
              <a:tailEnd/>
            </a:ln>
          </p:spPr>
          <p:txBody>
            <a:bodyPr/>
            <a:lstStyle/>
            <a:p>
              <a:endParaRPr lang="fr-FR"/>
            </a:p>
          </p:txBody>
        </p:sp>
        <p:sp>
          <p:nvSpPr>
            <p:cNvPr id="32" name="Oval 17"/>
            <p:cNvSpPr>
              <a:spLocks noChangeArrowheads="1"/>
            </p:cNvSpPr>
            <p:nvPr/>
          </p:nvSpPr>
          <p:spPr bwMode="auto">
            <a:xfrm>
              <a:off x="4774431" y="895145"/>
              <a:ext cx="131763" cy="136525"/>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33" name="Oval 5"/>
            <p:cNvSpPr>
              <a:spLocks noChangeArrowheads="1"/>
            </p:cNvSpPr>
            <p:nvPr/>
          </p:nvSpPr>
          <p:spPr bwMode="auto">
            <a:xfrm>
              <a:off x="5796136" y="610983"/>
              <a:ext cx="474662" cy="476250"/>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34" name="Line 6"/>
            <p:cNvSpPr>
              <a:spLocks noChangeShapeType="1"/>
            </p:cNvSpPr>
            <p:nvPr/>
          </p:nvSpPr>
          <p:spPr bwMode="auto">
            <a:xfrm>
              <a:off x="5796136" y="849108"/>
              <a:ext cx="474662" cy="0"/>
            </a:xfrm>
            <a:prstGeom prst="line">
              <a:avLst/>
            </a:prstGeom>
            <a:noFill/>
            <a:ln w="19050">
              <a:solidFill>
                <a:schemeClr val="tx1"/>
              </a:solidFill>
              <a:round/>
              <a:headEnd/>
              <a:tailEnd/>
            </a:ln>
          </p:spPr>
          <p:txBody>
            <a:bodyPr/>
            <a:lstStyle/>
            <a:p>
              <a:endParaRPr lang="fr-FR"/>
            </a:p>
          </p:txBody>
        </p:sp>
        <p:sp>
          <p:nvSpPr>
            <p:cNvPr id="35" name="Line 7"/>
            <p:cNvSpPr>
              <a:spLocks noChangeShapeType="1"/>
            </p:cNvSpPr>
            <p:nvPr/>
          </p:nvSpPr>
          <p:spPr bwMode="auto">
            <a:xfrm>
              <a:off x="6034261" y="610983"/>
              <a:ext cx="0" cy="476250"/>
            </a:xfrm>
            <a:prstGeom prst="line">
              <a:avLst/>
            </a:prstGeom>
            <a:noFill/>
            <a:ln w="19050">
              <a:solidFill>
                <a:schemeClr val="tx1"/>
              </a:solidFill>
              <a:round/>
              <a:headEnd/>
              <a:tailEnd/>
            </a:ln>
          </p:spPr>
          <p:txBody>
            <a:bodyPr/>
            <a:lstStyle/>
            <a:p>
              <a:endParaRPr lang="fr-FR"/>
            </a:p>
          </p:txBody>
        </p:sp>
        <p:sp>
          <p:nvSpPr>
            <p:cNvPr id="36" name="Oval 17"/>
            <p:cNvSpPr>
              <a:spLocks noChangeArrowheads="1"/>
            </p:cNvSpPr>
            <p:nvPr/>
          </p:nvSpPr>
          <p:spPr bwMode="auto">
            <a:xfrm>
              <a:off x="5970761" y="777670"/>
              <a:ext cx="130175"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37" name="Oval 5"/>
            <p:cNvSpPr>
              <a:spLocks noChangeArrowheads="1"/>
            </p:cNvSpPr>
            <p:nvPr/>
          </p:nvSpPr>
          <p:spPr bwMode="auto">
            <a:xfrm>
              <a:off x="6473601" y="610983"/>
              <a:ext cx="474663" cy="476250"/>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38" name="Line 6"/>
            <p:cNvSpPr>
              <a:spLocks noChangeShapeType="1"/>
            </p:cNvSpPr>
            <p:nvPr/>
          </p:nvSpPr>
          <p:spPr bwMode="auto">
            <a:xfrm>
              <a:off x="6473601" y="849108"/>
              <a:ext cx="474663" cy="0"/>
            </a:xfrm>
            <a:prstGeom prst="line">
              <a:avLst/>
            </a:prstGeom>
            <a:noFill/>
            <a:ln w="19050">
              <a:solidFill>
                <a:schemeClr val="tx1"/>
              </a:solidFill>
              <a:round/>
              <a:headEnd/>
              <a:tailEnd/>
            </a:ln>
          </p:spPr>
          <p:txBody>
            <a:bodyPr/>
            <a:lstStyle/>
            <a:p>
              <a:endParaRPr lang="fr-FR"/>
            </a:p>
          </p:txBody>
        </p:sp>
        <p:sp>
          <p:nvSpPr>
            <p:cNvPr id="39" name="Line 7"/>
            <p:cNvSpPr>
              <a:spLocks noChangeShapeType="1"/>
            </p:cNvSpPr>
            <p:nvPr/>
          </p:nvSpPr>
          <p:spPr bwMode="auto">
            <a:xfrm>
              <a:off x="6711726" y="610983"/>
              <a:ext cx="0" cy="476250"/>
            </a:xfrm>
            <a:prstGeom prst="line">
              <a:avLst/>
            </a:prstGeom>
            <a:noFill/>
            <a:ln w="19050">
              <a:solidFill>
                <a:schemeClr val="tx1"/>
              </a:solidFill>
              <a:round/>
              <a:headEnd/>
              <a:tailEnd/>
            </a:ln>
          </p:spPr>
          <p:txBody>
            <a:bodyPr/>
            <a:lstStyle/>
            <a:p>
              <a:endParaRPr lang="fr-FR"/>
            </a:p>
          </p:txBody>
        </p:sp>
        <p:sp>
          <p:nvSpPr>
            <p:cNvPr id="40" name="Oval 17"/>
            <p:cNvSpPr>
              <a:spLocks noChangeArrowheads="1"/>
            </p:cNvSpPr>
            <p:nvPr/>
          </p:nvSpPr>
          <p:spPr bwMode="auto">
            <a:xfrm>
              <a:off x="6646639" y="660195"/>
              <a:ext cx="131762"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41" name="Oval 5"/>
            <p:cNvSpPr>
              <a:spLocks noChangeArrowheads="1"/>
            </p:cNvSpPr>
            <p:nvPr/>
          </p:nvSpPr>
          <p:spPr bwMode="auto">
            <a:xfrm>
              <a:off x="7193682" y="610983"/>
              <a:ext cx="474662" cy="476250"/>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42" name="Line 6"/>
            <p:cNvSpPr>
              <a:spLocks noChangeShapeType="1"/>
            </p:cNvSpPr>
            <p:nvPr/>
          </p:nvSpPr>
          <p:spPr bwMode="auto">
            <a:xfrm>
              <a:off x="7193682" y="849108"/>
              <a:ext cx="474662" cy="0"/>
            </a:xfrm>
            <a:prstGeom prst="line">
              <a:avLst/>
            </a:prstGeom>
            <a:noFill/>
            <a:ln w="19050">
              <a:solidFill>
                <a:schemeClr val="tx1"/>
              </a:solidFill>
              <a:round/>
              <a:headEnd/>
              <a:tailEnd/>
            </a:ln>
          </p:spPr>
          <p:txBody>
            <a:bodyPr/>
            <a:lstStyle/>
            <a:p>
              <a:endParaRPr lang="fr-FR"/>
            </a:p>
          </p:txBody>
        </p:sp>
        <p:sp>
          <p:nvSpPr>
            <p:cNvPr id="43" name="Line 7"/>
            <p:cNvSpPr>
              <a:spLocks noChangeShapeType="1"/>
            </p:cNvSpPr>
            <p:nvPr/>
          </p:nvSpPr>
          <p:spPr bwMode="auto">
            <a:xfrm>
              <a:off x="7430219" y="610983"/>
              <a:ext cx="0" cy="476250"/>
            </a:xfrm>
            <a:prstGeom prst="line">
              <a:avLst/>
            </a:prstGeom>
            <a:noFill/>
            <a:ln w="19050">
              <a:solidFill>
                <a:schemeClr val="tx1"/>
              </a:solidFill>
              <a:round/>
              <a:headEnd/>
              <a:tailEnd/>
            </a:ln>
          </p:spPr>
          <p:txBody>
            <a:bodyPr/>
            <a:lstStyle/>
            <a:p>
              <a:endParaRPr lang="fr-FR"/>
            </a:p>
          </p:txBody>
        </p:sp>
        <p:sp>
          <p:nvSpPr>
            <p:cNvPr id="44" name="Oval 17"/>
            <p:cNvSpPr>
              <a:spLocks noChangeArrowheads="1"/>
            </p:cNvSpPr>
            <p:nvPr/>
          </p:nvSpPr>
          <p:spPr bwMode="auto">
            <a:xfrm>
              <a:off x="7366719" y="895145"/>
              <a:ext cx="131763" cy="136525"/>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45" name="Rectangle 32"/>
            <p:cNvSpPr>
              <a:spLocks/>
            </p:cNvSpPr>
            <p:nvPr/>
          </p:nvSpPr>
          <p:spPr bwMode="auto">
            <a:xfrm>
              <a:off x="1551645" y="2851292"/>
              <a:ext cx="1928733" cy="276999"/>
            </a:xfrm>
            <a:prstGeom prst="rect">
              <a:avLst/>
            </a:prstGeom>
            <a:noFill/>
            <a:ln w="12700">
              <a:noFill/>
              <a:miter lim="800000"/>
              <a:headEnd/>
              <a:tailEnd/>
            </a:ln>
          </p:spPr>
          <p:txBody>
            <a:bodyPr wrap="none">
              <a:spAutoFit/>
            </a:bodyPr>
            <a:lstStyle/>
            <a:p>
              <a:r>
                <a:rPr lang="fr-FR" sz="1200" i="1" dirty="0">
                  <a:solidFill>
                    <a:schemeClr val="tx2"/>
                  </a:solidFill>
                  <a:latin typeface="Arial Narrow" panose="020B0606020202030204" pitchFamily="34" charset="0"/>
                </a:rPr>
                <a:t>1 - La pointe a perdu le contact</a:t>
              </a:r>
            </a:p>
          </p:txBody>
        </p:sp>
        <p:cxnSp>
          <p:nvCxnSpPr>
            <p:cNvPr id="46" name="Connecteur droit avec flèche 45"/>
            <p:cNvCxnSpPr/>
            <p:nvPr/>
          </p:nvCxnSpPr>
          <p:spPr>
            <a:xfrm flipV="1">
              <a:off x="2483768" y="1793670"/>
              <a:ext cx="502745" cy="1063223"/>
            </a:xfrm>
            <a:prstGeom prst="straightConnector1">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47" name="Rectangle 32"/>
            <p:cNvSpPr>
              <a:spLocks/>
            </p:cNvSpPr>
            <p:nvPr/>
          </p:nvSpPr>
          <p:spPr bwMode="auto">
            <a:xfrm>
              <a:off x="2375489" y="3345921"/>
              <a:ext cx="2173993" cy="461665"/>
            </a:xfrm>
            <a:prstGeom prst="rect">
              <a:avLst/>
            </a:prstGeom>
            <a:noFill/>
            <a:ln w="12700">
              <a:noFill/>
              <a:miter lim="800000"/>
              <a:headEnd/>
              <a:tailEnd/>
            </a:ln>
          </p:spPr>
          <p:txBody>
            <a:bodyPr wrap="none">
              <a:spAutoFit/>
            </a:bodyPr>
            <a:lstStyle/>
            <a:p>
              <a:r>
                <a:rPr lang="fr-FR" sz="1200" i="1" dirty="0">
                  <a:solidFill>
                    <a:schemeClr val="tx2"/>
                  </a:solidFill>
                  <a:latin typeface="Arial Narrow" panose="020B0606020202030204" pitchFamily="34" charset="0"/>
                </a:rPr>
                <a:t>2 - La pointe est en régime attractif,</a:t>
              </a:r>
            </a:p>
            <a:p>
              <a:r>
                <a:rPr lang="fr-FR" sz="1200" i="1" dirty="0">
                  <a:solidFill>
                    <a:schemeClr val="tx2"/>
                  </a:solidFill>
                  <a:latin typeface="Arial Narrow" panose="020B0606020202030204" pitchFamily="34" charset="0"/>
                </a:rPr>
                <a:t>les forces attractives dominent</a:t>
              </a:r>
            </a:p>
          </p:txBody>
        </p:sp>
        <p:cxnSp>
          <p:nvCxnSpPr>
            <p:cNvPr id="48" name="Connecteur droit avec flèche 47"/>
            <p:cNvCxnSpPr/>
            <p:nvPr/>
          </p:nvCxnSpPr>
          <p:spPr>
            <a:xfrm flipV="1">
              <a:off x="3462486" y="1852482"/>
              <a:ext cx="524950" cy="1466076"/>
            </a:xfrm>
            <a:prstGeom prst="straightConnector1">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49" name="Rectangle 32"/>
            <p:cNvSpPr>
              <a:spLocks/>
            </p:cNvSpPr>
            <p:nvPr/>
          </p:nvSpPr>
          <p:spPr bwMode="auto">
            <a:xfrm>
              <a:off x="4023965" y="2856893"/>
              <a:ext cx="2154757" cy="461665"/>
            </a:xfrm>
            <a:prstGeom prst="rect">
              <a:avLst/>
            </a:prstGeom>
            <a:noFill/>
            <a:ln w="12700">
              <a:noFill/>
              <a:miter lim="800000"/>
              <a:headEnd/>
              <a:tailEnd/>
            </a:ln>
          </p:spPr>
          <p:txBody>
            <a:bodyPr wrap="none">
              <a:spAutoFit/>
            </a:bodyPr>
            <a:lstStyle/>
            <a:p>
              <a:r>
                <a:rPr lang="fr-FR" sz="1200" i="1" dirty="0">
                  <a:solidFill>
                    <a:schemeClr val="tx2"/>
                  </a:solidFill>
                  <a:latin typeface="Arial Narrow" panose="020B0606020202030204" pitchFamily="34" charset="0"/>
                </a:rPr>
                <a:t>3 - Force nulle, équilibre des forces</a:t>
              </a:r>
            </a:p>
            <a:p>
              <a:pPr algn="ctr"/>
              <a:r>
                <a:rPr lang="fr-FR" sz="1200" i="1" dirty="0">
                  <a:solidFill>
                    <a:schemeClr val="tx2"/>
                  </a:solidFill>
                  <a:latin typeface="Arial Narrow" panose="020B0606020202030204" pitchFamily="34" charset="0"/>
                </a:rPr>
                <a:t>attractives et répulsives</a:t>
              </a:r>
            </a:p>
          </p:txBody>
        </p:sp>
        <p:cxnSp>
          <p:nvCxnSpPr>
            <p:cNvPr id="50" name="Connecteur droit avec flèche 49"/>
            <p:cNvCxnSpPr>
              <a:stCxn id="49" idx="0"/>
            </p:cNvCxnSpPr>
            <p:nvPr/>
          </p:nvCxnSpPr>
          <p:spPr>
            <a:xfrm flipH="1" flipV="1">
              <a:off x="5046475" y="1699819"/>
              <a:ext cx="54869" cy="1157074"/>
            </a:xfrm>
            <a:prstGeom prst="straightConnector1">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51" name="Rectangle 32"/>
            <p:cNvSpPr>
              <a:spLocks/>
            </p:cNvSpPr>
            <p:nvPr/>
          </p:nvSpPr>
          <p:spPr bwMode="auto">
            <a:xfrm>
              <a:off x="5182020" y="3494099"/>
              <a:ext cx="2491545" cy="830997"/>
            </a:xfrm>
            <a:prstGeom prst="rect">
              <a:avLst/>
            </a:prstGeom>
            <a:noFill/>
            <a:ln w="12700">
              <a:noFill/>
              <a:miter lim="800000"/>
              <a:headEnd/>
              <a:tailEnd/>
            </a:ln>
          </p:spPr>
          <p:txBody>
            <a:bodyPr wrap="square">
              <a:spAutoFit/>
            </a:bodyPr>
            <a:lstStyle/>
            <a:p>
              <a:pPr algn="just"/>
              <a:r>
                <a:rPr lang="fr-FR" sz="1200" i="1" dirty="0">
                  <a:solidFill>
                    <a:schemeClr val="tx2"/>
                  </a:solidFill>
                  <a:latin typeface="Arial Narrow" panose="020B0606020202030204" pitchFamily="34" charset="0"/>
                </a:rPr>
                <a:t>4 - La pointe est en régime répulsif, risque de détérioration de la pointe et du substrat si les forces sont trop importantes</a:t>
              </a:r>
            </a:p>
          </p:txBody>
        </p:sp>
        <p:cxnSp>
          <p:nvCxnSpPr>
            <p:cNvPr id="52" name="Connecteur droit avec flèche 51"/>
            <p:cNvCxnSpPr/>
            <p:nvPr/>
          </p:nvCxnSpPr>
          <p:spPr>
            <a:xfrm flipH="1" flipV="1">
              <a:off x="5795309" y="1449042"/>
              <a:ext cx="623685" cy="2058811"/>
            </a:xfrm>
            <a:prstGeom prst="straightConnector1">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grpSp>
      <p:grpSp>
        <p:nvGrpSpPr>
          <p:cNvPr id="71" name="Group 3"/>
          <p:cNvGrpSpPr>
            <a:grpSpLocks/>
          </p:cNvGrpSpPr>
          <p:nvPr/>
        </p:nvGrpSpPr>
        <p:grpSpPr bwMode="auto">
          <a:xfrm>
            <a:off x="107505" y="915566"/>
            <a:ext cx="2926145" cy="1941327"/>
            <a:chOff x="2995" y="1676"/>
            <a:chExt cx="2497" cy="1675"/>
          </a:xfrm>
        </p:grpSpPr>
        <p:grpSp>
          <p:nvGrpSpPr>
            <p:cNvPr id="72" name="Group 4"/>
            <p:cNvGrpSpPr>
              <a:grpSpLocks/>
            </p:cNvGrpSpPr>
            <p:nvPr/>
          </p:nvGrpSpPr>
          <p:grpSpPr bwMode="auto">
            <a:xfrm>
              <a:off x="2995" y="1968"/>
              <a:ext cx="2335" cy="1383"/>
              <a:chOff x="815" y="2165"/>
              <a:chExt cx="2335" cy="1383"/>
            </a:xfrm>
          </p:grpSpPr>
          <p:pic>
            <p:nvPicPr>
              <p:cNvPr id="76" name="Picture 5"/>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9" y="2165"/>
                <a:ext cx="2291" cy="1383"/>
              </a:xfrm>
              <a:prstGeom prst="rect">
                <a:avLst/>
              </a:prstGeom>
              <a:noFill/>
              <a:ln w="12700">
                <a:noFill/>
                <a:miter lim="800000"/>
                <a:headEnd/>
                <a:tailEnd/>
              </a:ln>
            </p:spPr>
          </p:pic>
          <p:sp>
            <p:nvSpPr>
              <p:cNvPr id="77" name="Rectangle 6"/>
              <p:cNvSpPr>
                <a:spLocks/>
              </p:cNvSpPr>
              <p:nvPr/>
            </p:nvSpPr>
            <p:spPr bwMode="auto">
              <a:xfrm>
                <a:off x="815" y="2168"/>
                <a:ext cx="2335" cy="1380"/>
              </a:xfrm>
              <a:prstGeom prst="rect">
                <a:avLst/>
              </a:prstGeom>
              <a:noFill/>
              <a:ln w="12700">
                <a:solidFill>
                  <a:srgbClr val="000000"/>
                </a:solidFill>
                <a:miter lim="800000"/>
                <a:headEnd/>
                <a:tailEnd/>
              </a:ln>
            </p:spPr>
            <p:txBody>
              <a:bodyPr wrap="none" anchor="ctr"/>
              <a:lstStyle/>
              <a:p>
                <a:endParaRPr lang="fr-FR"/>
              </a:p>
            </p:txBody>
          </p:sp>
          <p:sp>
            <p:nvSpPr>
              <p:cNvPr id="78" name="Line 7"/>
              <p:cNvSpPr>
                <a:spLocks noChangeShapeType="1"/>
              </p:cNvSpPr>
              <p:nvPr/>
            </p:nvSpPr>
            <p:spPr bwMode="auto">
              <a:xfrm>
                <a:off x="815" y="2854"/>
                <a:ext cx="2335" cy="0"/>
              </a:xfrm>
              <a:prstGeom prst="line">
                <a:avLst/>
              </a:prstGeom>
              <a:noFill/>
              <a:ln w="12700">
                <a:solidFill>
                  <a:schemeClr val="tx1"/>
                </a:solidFill>
                <a:round/>
                <a:headEnd/>
                <a:tailEnd/>
              </a:ln>
            </p:spPr>
            <p:txBody>
              <a:bodyPr/>
              <a:lstStyle/>
              <a:p>
                <a:endParaRPr lang="fr-FR"/>
              </a:p>
            </p:txBody>
          </p:sp>
        </p:grpSp>
        <p:sp>
          <p:nvSpPr>
            <p:cNvPr id="73" name="Rectangle 15"/>
            <p:cNvSpPr>
              <a:spLocks/>
            </p:cNvSpPr>
            <p:nvPr/>
          </p:nvSpPr>
          <p:spPr bwMode="auto">
            <a:xfrm>
              <a:off x="4162" y="2049"/>
              <a:ext cx="1330" cy="247"/>
            </a:xfrm>
            <a:prstGeom prst="rect">
              <a:avLst/>
            </a:prstGeom>
            <a:noFill/>
            <a:ln w="12700">
              <a:noFill/>
              <a:miter lim="800000"/>
              <a:headEnd/>
              <a:tailEnd/>
            </a:ln>
          </p:spPr>
          <p:txBody>
            <a:bodyPr wrap="none">
              <a:spAutoFit/>
            </a:bodyPr>
            <a:lstStyle/>
            <a:p>
              <a:r>
                <a:rPr lang="fr-FR" sz="1100" dirty="0">
                  <a:solidFill>
                    <a:srgbClr val="0000CC"/>
                  </a:solidFill>
                  <a:latin typeface="Arial Narrow" panose="020B0606020202030204" pitchFamily="34" charset="0"/>
                </a:rPr>
                <a:t>- Composante attractive</a:t>
              </a:r>
            </a:p>
          </p:txBody>
        </p:sp>
        <p:sp>
          <p:nvSpPr>
            <p:cNvPr id="74" name="Rectangle 16"/>
            <p:cNvSpPr>
              <a:spLocks/>
            </p:cNvSpPr>
            <p:nvPr/>
          </p:nvSpPr>
          <p:spPr bwMode="auto">
            <a:xfrm>
              <a:off x="4162" y="1925"/>
              <a:ext cx="1324" cy="247"/>
            </a:xfrm>
            <a:prstGeom prst="rect">
              <a:avLst/>
            </a:prstGeom>
            <a:noFill/>
            <a:ln w="12700">
              <a:noFill/>
              <a:miter lim="800000"/>
              <a:headEnd/>
              <a:tailEnd/>
            </a:ln>
          </p:spPr>
          <p:txBody>
            <a:bodyPr wrap="none">
              <a:spAutoFit/>
            </a:bodyPr>
            <a:lstStyle/>
            <a:p>
              <a:r>
                <a:rPr lang="fr-FR" sz="1100" dirty="0">
                  <a:solidFill>
                    <a:srgbClr val="FF0000"/>
                  </a:solidFill>
                  <a:latin typeface="Arial Narrow" panose="020B0606020202030204" pitchFamily="34" charset="0"/>
                </a:rPr>
                <a:t>- Composante répulsive</a:t>
              </a:r>
            </a:p>
          </p:txBody>
        </p:sp>
        <p:sp>
          <p:nvSpPr>
            <p:cNvPr id="75" name="Rectangle 17"/>
            <p:cNvSpPr>
              <a:spLocks/>
            </p:cNvSpPr>
            <p:nvPr/>
          </p:nvSpPr>
          <p:spPr bwMode="auto">
            <a:xfrm>
              <a:off x="2995" y="1676"/>
              <a:ext cx="2335" cy="247"/>
            </a:xfrm>
            <a:prstGeom prst="rect">
              <a:avLst/>
            </a:prstGeom>
            <a:noFill/>
            <a:ln w="12700">
              <a:noFill/>
              <a:miter lim="800000"/>
              <a:headEnd/>
              <a:tailEnd/>
            </a:ln>
          </p:spPr>
          <p:txBody>
            <a:bodyPr wrap="square">
              <a:spAutoFit/>
            </a:bodyPr>
            <a:lstStyle/>
            <a:p>
              <a:pPr algn="ctr"/>
              <a:r>
                <a:rPr lang="fr-FR" sz="1100" dirty="0">
                  <a:latin typeface="Arial Narrow" panose="020B0606020202030204" pitchFamily="34" charset="0"/>
                </a:rPr>
                <a:t>Potentiel de Lennard-Jones</a:t>
              </a:r>
            </a:p>
          </p:txBody>
        </p:sp>
      </p:grpSp>
      <p:grpSp>
        <p:nvGrpSpPr>
          <p:cNvPr id="79" name="Groupe 78"/>
          <p:cNvGrpSpPr/>
          <p:nvPr/>
        </p:nvGrpSpPr>
        <p:grpSpPr>
          <a:xfrm>
            <a:off x="2384251" y="3059000"/>
            <a:ext cx="258366" cy="276999"/>
            <a:chOff x="2513434" y="3723878"/>
            <a:chExt cx="258366" cy="276999"/>
          </a:xfrm>
        </p:grpSpPr>
        <p:sp>
          <p:nvSpPr>
            <p:cNvPr id="80" name="Rectangle 79"/>
            <p:cNvSpPr/>
            <p:nvPr/>
          </p:nvSpPr>
          <p:spPr>
            <a:xfrm>
              <a:off x="2513434" y="3723878"/>
              <a:ext cx="258366" cy="276999"/>
            </a:xfrm>
            <a:prstGeom prst="rect">
              <a:avLst/>
            </a:prstGeom>
          </p:spPr>
          <p:txBody>
            <a:bodyPr wrap="square">
              <a:spAutoFit/>
            </a:bodyPr>
            <a:lstStyle/>
            <a:p>
              <a:r>
                <a:rPr lang="fr-FR" sz="1200" i="1" dirty="0">
                  <a:solidFill>
                    <a:schemeClr val="tx2"/>
                  </a:solidFill>
                  <a:latin typeface="Arial Narrow" panose="020B0606020202030204" pitchFamily="34" charset="0"/>
                </a:rPr>
                <a:t>1</a:t>
              </a:r>
              <a:endParaRPr lang="fr-FR" dirty="0"/>
            </a:p>
          </p:txBody>
        </p:sp>
        <p:sp>
          <p:nvSpPr>
            <p:cNvPr id="81" name="Ellipse 80"/>
            <p:cNvSpPr/>
            <p:nvPr/>
          </p:nvSpPr>
          <p:spPr>
            <a:xfrm>
              <a:off x="2513434" y="3723878"/>
              <a:ext cx="258366" cy="276999"/>
            </a:xfrm>
            <a:prstGeom prst="ellipse">
              <a:avLst/>
            </a:prstGeom>
            <a:noFill/>
            <a:ln w="12700">
              <a:solidFill>
                <a:srgbClr val="0033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82" name="Groupe 81"/>
          <p:cNvGrpSpPr/>
          <p:nvPr/>
        </p:nvGrpSpPr>
        <p:grpSpPr>
          <a:xfrm>
            <a:off x="1116036" y="3059000"/>
            <a:ext cx="258366" cy="276999"/>
            <a:chOff x="2513434" y="3723878"/>
            <a:chExt cx="258366" cy="276999"/>
          </a:xfrm>
        </p:grpSpPr>
        <p:sp>
          <p:nvSpPr>
            <p:cNvPr id="83" name="Rectangle 82"/>
            <p:cNvSpPr/>
            <p:nvPr/>
          </p:nvSpPr>
          <p:spPr>
            <a:xfrm>
              <a:off x="2513434" y="3723878"/>
              <a:ext cx="258366" cy="276999"/>
            </a:xfrm>
            <a:prstGeom prst="rect">
              <a:avLst/>
            </a:prstGeom>
          </p:spPr>
          <p:txBody>
            <a:bodyPr wrap="square">
              <a:spAutoFit/>
            </a:bodyPr>
            <a:lstStyle/>
            <a:p>
              <a:r>
                <a:rPr lang="fr-FR" sz="1200" i="1" dirty="0">
                  <a:solidFill>
                    <a:schemeClr val="tx2"/>
                  </a:solidFill>
                  <a:latin typeface="Arial Narrow" panose="020B0606020202030204" pitchFamily="34" charset="0"/>
                </a:rPr>
                <a:t>2</a:t>
              </a:r>
              <a:endParaRPr lang="fr-FR" dirty="0"/>
            </a:p>
          </p:txBody>
        </p:sp>
        <p:sp>
          <p:nvSpPr>
            <p:cNvPr id="84" name="Ellipse 83"/>
            <p:cNvSpPr/>
            <p:nvPr/>
          </p:nvSpPr>
          <p:spPr>
            <a:xfrm>
              <a:off x="2513434" y="3723878"/>
              <a:ext cx="258366" cy="276999"/>
            </a:xfrm>
            <a:prstGeom prst="ellipse">
              <a:avLst/>
            </a:prstGeom>
            <a:noFill/>
            <a:ln w="12700">
              <a:solidFill>
                <a:srgbClr val="0033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85" name="Groupe 84"/>
          <p:cNvGrpSpPr/>
          <p:nvPr/>
        </p:nvGrpSpPr>
        <p:grpSpPr>
          <a:xfrm>
            <a:off x="107505" y="3059000"/>
            <a:ext cx="258366" cy="276999"/>
            <a:chOff x="2513434" y="3723878"/>
            <a:chExt cx="258366" cy="276999"/>
          </a:xfrm>
        </p:grpSpPr>
        <p:sp>
          <p:nvSpPr>
            <p:cNvPr id="86" name="Rectangle 85"/>
            <p:cNvSpPr/>
            <p:nvPr/>
          </p:nvSpPr>
          <p:spPr>
            <a:xfrm>
              <a:off x="2513434" y="3723878"/>
              <a:ext cx="258366" cy="276999"/>
            </a:xfrm>
            <a:prstGeom prst="rect">
              <a:avLst/>
            </a:prstGeom>
          </p:spPr>
          <p:txBody>
            <a:bodyPr wrap="square">
              <a:spAutoFit/>
            </a:bodyPr>
            <a:lstStyle/>
            <a:p>
              <a:r>
                <a:rPr lang="fr-FR" sz="1200" i="1" dirty="0">
                  <a:solidFill>
                    <a:schemeClr val="tx2"/>
                  </a:solidFill>
                  <a:latin typeface="Arial Narrow" panose="020B0606020202030204" pitchFamily="34" charset="0"/>
                </a:rPr>
                <a:t>4</a:t>
              </a:r>
              <a:endParaRPr lang="fr-FR" dirty="0"/>
            </a:p>
          </p:txBody>
        </p:sp>
        <p:sp>
          <p:nvSpPr>
            <p:cNvPr id="87" name="Ellipse 86"/>
            <p:cNvSpPr/>
            <p:nvPr/>
          </p:nvSpPr>
          <p:spPr>
            <a:xfrm>
              <a:off x="2513434" y="3723878"/>
              <a:ext cx="258366" cy="276999"/>
            </a:xfrm>
            <a:prstGeom prst="ellipse">
              <a:avLst/>
            </a:prstGeom>
            <a:noFill/>
            <a:ln w="12700">
              <a:solidFill>
                <a:srgbClr val="0033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88" name="Groupe 87"/>
          <p:cNvGrpSpPr/>
          <p:nvPr/>
        </p:nvGrpSpPr>
        <p:grpSpPr>
          <a:xfrm>
            <a:off x="755576" y="1375770"/>
            <a:ext cx="258366" cy="276999"/>
            <a:chOff x="2513434" y="3723878"/>
            <a:chExt cx="258366" cy="276999"/>
          </a:xfrm>
        </p:grpSpPr>
        <p:sp>
          <p:nvSpPr>
            <p:cNvPr id="89" name="Rectangle 88"/>
            <p:cNvSpPr/>
            <p:nvPr/>
          </p:nvSpPr>
          <p:spPr>
            <a:xfrm>
              <a:off x="2513434" y="3723878"/>
              <a:ext cx="258366" cy="276999"/>
            </a:xfrm>
            <a:prstGeom prst="rect">
              <a:avLst/>
            </a:prstGeom>
          </p:spPr>
          <p:txBody>
            <a:bodyPr wrap="square">
              <a:spAutoFit/>
            </a:bodyPr>
            <a:lstStyle/>
            <a:p>
              <a:r>
                <a:rPr lang="fr-FR" sz="1200" i="1" dirty="0">
                  <a:solidFill>
                    <a:schemeClr val="tx2"/>
                  </a:solidFill>
                  <a:latin typeface="Arial Narrow" panose="020B0606020202030204" pitchFamily="34" charset="0"/>
                </a:rPr>
                <a:t>3</a:t>
              </a:r>
              <a:endParaRPr lang="fr-FR" dirty="0"/>
            </a:p>
          </p:txBody>
        </p:sp>
        <p:sp>
          <p:nvSpPr>
            <p:cNvPr id="90" name="Ellipse 89"/>
            <p:cNvSpPr/>
            <p:nvPr/>
          </p:nvSpPr>
          <p:spPr>
            <a:xfrm>
              <a:off x="2513434" y="3723878"/>
              <a:ext cx="258366" cy="276999"/>
            </a:xfrm>
            <a:prstGeom prst="ellipse">
              <a:avLst/>
            </a:prstGeom>
            <a:noFill/>
            <a:ln w="12700">
              <a:solidFill>
                <a:srgbClr val="0033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cxnSp>
        <p:nvCxnSpPr>
          <p:cNvPr id="91" name="Connecteur droit avec flèche 90"/>
          <p:cNvCxnSpPr/>
          <p:nvPr/>
        </p:nvCxnSpPr>
        <p:spPr>
          <a:xfrm flipH="1">
            <a:off x="365871" y="1652769"/>
            <a:ext cx="389705" cy="395696"/>
          </a:xfrm>
          <a:prstGeom prst="straightConnector1">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92" name="Text Box 4"/>
          <p:cNvSpPr txBox="1">
            <a:spLocks noChangeArrowheads="1"/>
          </p:cNvSpPr>
          <p:nvPr/>
        </p:nvSpPr>
        <p:spPr bwMode="auto">
          <a:xfrm>
            <a:off x="323528" y="3939902"/>
            <a:ext cx="6068694" cy="523220"/>
          </a:xfrm>
          <a:prstGeom prst="rect">
            <a:avLst/>
          </a:prstGeom>
          <a:noFill/>
          <a:ln w="9525">
            <a:noFill/>
            <a:miter lim="800000"/>
            <a:headEnd/>
            <a:tailEnd/>
          </a:ln>
        </p:spPr>
        <p:txBody>
          <a:bodyPr wrap="square">
            <a:spAutoFit/>
          </a:bodyPr>
          <a:lstStyle/>
          <a:p>
            <a:pPr marL="285750" indent="-285750" algn="just" eaLnBrk="0" hangingPunct="0">
              <a:spcBef>
                <a:spcPct val="50000"/>
              </a:spcBef>
              <a:buFont typeface="Symbol"/>
              <a:buChar char="Þ"/>
            </a:pPr>
            <a:r>
              <a:rPr lang="fr-FR" sz="1400" dirty="0">
                <a:latin typeface="Arial Narrow" panose="020B0606020202030204" pitchFamily="34" charset="0"/>
              </a:rPr>
              <a:t>Nécessité de disposer d’un asservissement pour réguler la distance pointe/échantillon pendant le balayage et éviter leur détérioration.</a:t>
            </a:r>
          </a:p>
        </p:txBody>
      </p:sp>
      <p:sp>
        <p:nvSpPr>
          <p:cNvPr id="3" name="Espace réservé de la date 4">
            <a:extLst>
              <a:ext uri="{FF2B5EF4-FFF2-40B4-BE49-F238E27FC236}">
                <a16:creationId xmlns:a16="http://schemas.microsoft.com/office/drawing/2014/main" id="{550F9BA1-DFEB-D26C-F158-1C491BC60852}"/>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328028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15615" y="94148"/>
            <a:ext cx="8136706" cy="432197"/>
          </a:xfrm>
        </p:spPr>
        <p:txBody>
          <a:bodyPr/>
          <a:lstStyle/>
          <a:p>
            <a:r>
              <a:rPr lang="fr-FR" dirty="0"/>
              <a:t>Principaux composants d’un AFM</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56</a:t>
            </a:fld>
            <a:endParaRPr lang="fr-FR" dirty="0"/>
          </a:p>
        </p:txBody>
      </p:sp>
      <p:grpSp>
        <p:nvGrpSpPr>
          <p:cNvPr id="8" name="Groupe 7"/>
          <p:cNvGrpSpPr/>
          <p:nvPr/>
        </p:nvGrpSpPr>
        <p:grpSpPr>
          <a:xfrm>
            <a:off x="2792332" y="447247"/>
            <a:ext cx="1828800" cy="1199057"/>
            <a:chOff x="798984" y="938269"/>
            <a:chExt cx="1828800" cy="1199057"/>
          </a:xfrm>
        </p:grpSpPr>
        <p:sp>
          <p:nvSpPr>
            <p:cNvPr id="9" name="Line 6"/>
            <p:cNvSpPr>
              <a:spLocks noChangeShapeType="1"/>
            </p:cNvSpPr>
            <p:nvPr/>
          </p:nvSpPr>
          <p:spPr bwMode="auto">
            <a:xfrm flipH="1">
              <a:off x="1942921" y="1601811"/>
              <a:ext cx="1588" cy="535515"/>
            </a:xfrm>
            <a:prstGeom prst="line">
              <a:avLst/>
            </a:prstGeom>
            <a:noFill/>
            <a:ln w="22225">
              <a:solidFill>
                <a:schemeClr val="tx1"/>
              </a:solidFill>
              <a:headEnd type="triangle" w="med" len="lg"/>
              <a:tailEnd type="none" w="med" len="lg"/>
            </a:ln>
            <a:effectLst/>
          </p:spPr>
          <p:style>
            <a:lnRef idx="1">
              <a:schemeClr val="accent1"/>
            </a:lnRef>
            <a:fillRef idx="3">
              <a:schemeClr val="accent1"/>
            </a:fillRef>
            <a:effectRef idx="2">
              <a:schemeClr val="accent1"/>
            </a:effectRef>
            <a:fontRef idx="minor">
              <a:schemeClr val="lt1"/>
            </a:fontRef>
          </p:style>
          <p:txBody>
            <a:bodyPr wrap="none" anchor="ctr"/>
            <a:lstStyle/>
            <a:p>
              <a:endParaRPr lang="fr-FR">
                <a:solidFill>
                  <a:srgbClr val="000000"/>
                </a:solidFill>
              </a:endParaRPr>
            </a:p>
          </p:txBody>
        </p:sp>
        <p:sp>
          <p:nvSpPr>
            <p:cNvPr id="10" name="Text Box 13"/>
            <p:cNvSpPr txBox="1">
              <a:spLocks noChangeArrowheads="1"/>
            </p:cNvSpPr>
            <p:nvPr/>
          </p:nvSpPr>
          <p:spPr bwMode="auto">
            <a:xfrm>
              <a:off x="798984" y="938269"/>
              <a:ext cx="1828800" cy="646331"/>
            </a:xfrm>
            <a:prstGeom prst="rect">
              <a:avLst/>
            </a:prstGeom>
            <a:solidFill>
              <a:schemeClr val="bg1"/>
            </a:solidFill>
            <a:ln w="15875">
              <a:solidFill>
                <a:schemeClr val="tx1"/>
              </a:solidFill>
              <a:miter lim="800000"/>
              <a:headEnd/>
              <a:tailEnd/>
            </a:ln>
          </p:spPr>
          <p:txBody>
            <a:bodyPr wrap="square">
              <a:spAutoFit/>
            </a:bodyPr>
            <a:lstStyle/>
            <a:p>
              <a:pPr algn="ctr" eaLnBrk="0" hangingPunct="0"/>
              <a:r>
                <a:rPr lang="fr-FR" sz="1200" i="1" dirty="0">
                  <a:solidFill>
                    <a:srgbClr val="000000"/>
                  </a:solidFill>
                </a:rPr>
                <a:t>Electronique de conditionnement des signaux</a:t>
              </a:r>
            </a:p>
          </p:txBody>
        </p:sp>
      </p:grpSp>
      <p:grpSp>
        <p:nvGrpSpPr>
          <p:cNvPr id="11" name="Groupe 10"/>
          <p:cNvGrpSpPr/>
          <p:nvPr/>
        </p:nvGrpSpPr>
        <p:grpSpPr>
          <a:xfrm>
            <a:off x="4130738" y="2443310"/>
            <a:ext cx="1569244" cy="441891"/>
            <a:chOff x="2137390" y="2934332"/>
            <a:chExt cx="1569244" cy="441891"/>
          </a:xfrm>
        </p:grpSpPr>
        <p:sp>
          <p:nvSpPr>
            <p:cNvPr id="12" name="Oval 33"/>
            <p:cNvSpPr>
              <a:spLocks noChangeArrowheads="1"/>
            </p:cNvSpPr>
            <p:nvPr/>
          </p:nvSpPr>
          <p:spPr bwMode="auto">
            <a:xfrm>
              <a:off x="2137390" y="2964267"/>
              <a:ext cx="549275" cy="411956"/>
            </a:xfrm>
            <a:prstGeom prst="ellipse">
              <a:avLst/>
            </a:prstGeom>
            <a:gradFill rotWithShape="0">
              <a:gsLst>
                <a:gs pos="0">
                  <a:srgbClr val="FF3300"/>
                </a:gs>
                <a:gs pos="100000">
                  <a:schemeClr val="bg1"/>
                </a:gs>
              </a:gsLst>
              <a:path path="shape">
                <a:fillToRect l="50000" t="50000" r="50000" b="50000"/>
              </a:path>
            </a:gradFill>
            <a:ln w="19050">
              <a:noFill/>
              <a:round/>
              <a:headEnd/>
              <a:tailEnd/>
            </a:ln>
          </p:spPr>
          <p:txBody>
            <a:bodyPr wrap="none" anchor="ctr"/>
            <a:lstStyle/>
            <a:p>
              <a:endParaRPr lang="fr-FR">
                <a:solidFill>
                  <a:srgbClr val="000000"/>
                </a:solidFill>
              </a:endParaRPr>
            </a:p>
          </p:txBody>
        </p:sp>
        <p:sp>
          <p:nvSpPr>
            <p:cNvPr id="13" name="Text Box 22"/>
            <p:cNvSpPr txBox="1">
              <a:spLocks noChangeArrowheads="1"/>
            </p:cNvSpPr>
            <p:nvPr/>
          </p:nvSpPr>
          <p:spPr bwMode="auto">
            <a:xfrm>
              <a:off x="2200096" y="2934332"/>
              <a:ext cx="1506538" cy="276999"/>
            </a:xfrm>
            <a:prstGeom prst="rect">
              <a:avLst/>
            </a:prstGeom>
            <a:noFill/>
          </p:spPr>
          <p:txBody>
            <a:bodyPr wrap="square" rtlCol="0">
              <a:spAutoFit/>
            </a:bodyPr>
            <a:lstStyle>
              <a:defPPr>
                <a:defRPr lang="fr-FR"/>
              </a:defPPr>
              <a:lvl1pPr algn="ctr">
                <a:defRPr sz="1200" b="0" i="1">
                  <a:solidFill>
                    <a:srgbClr val="000000"/>
                  </a:solidFill>
                </a:defRPr>
              </a:lvl1pPr>
            </a:lstStyle>
            <a:p>
              <a:r>
                <a:rPr lang="fr-FR" dirty="0"/>
                <a:t>interaction</a:t>
              </a:r>
            </a:p>
          </p:txBody>
        </p:sp>
      </p:grpSp>
      <p:grpSp>
        <p:nvGrpSpPr>
          <p:cNvPr id="14" name="Groupe 13"/>
          <p:cNvGrpSpPr/>
          <p:nvPr/>
        </p:nvGrpSpPr>
        <p:grpSpPr>
          <a:xfrm>
            <a:off x="3593548" y="2679495"/>
            <a:ext cx="3041328" cy="305816"/>
            <a:chOff x="1600200" y="3170517"/>
            <a:chExt cx="3041328" cy="305816"/>
          </a:xfrm>
        </p:grpSpPr>
        <p:sp>
          <p:nvSpPr>
            <p:cNvPr id="15" name="Freeform 4"/>
            <p:cNvSpPr>
              <a:spLocks/>
            </p:cNvSpPr>
            <p:nvPr/>
          </p:nvSpPr>
          <p:spPr bwMode="auto">
            <a:xfrm>
              <a:off x="1600200" y="3170517"/>
              <a:ext cx="1828800" cy="289322"/>
            </a:xfrm>
            <a:custGeom>
              <a:avLst/>
              <a:gdLst>
                <a:gd name="T0" fmla="*/ 0 w 1152"/>
                <a:gd name="T1" fmla="*/ 2147483647 h 242"/>
                <a:gd name="T2" fmla="*/ 0 w 1152"/>
                <a:gd name="T3" fmla="*/ 2147483647 h 242"/>
                <a:gd name="T4" fmla="*/ 2147483647 w 1152"/>
                <a:gd name="T5" fmla="*/ 2147483647 h 242"/>
                <a:gd name="T6" fmla="*/ 2147483647 w 1152"/>
                <a:gd name="T7" fmla="*/ 2147483647 h 242"/>
                <a:gd name="T8" fmla="*/ 2147483647 w 1152"/>
                <a:gd name="T9" fmla="*/ 2147483647 h 242"/>
                <a:gd name="T10" fmla="*/ 2147483647 w 1152"/>
                <a:gd name="T11" fmla="*/ 2147483647 h 242"/>
                <a:gd name="T12" fmla="*/ 2147483647 w 1152"/>
                <a:gd name="T13" fmla="*/ 2147483647 h 242"/>
                <a:gd name="T14" fmla="*/ 2147483647 w 1152"/>
                <a:gd name="T15" fmla="*/ 2147483647 h 242"/>
                <a:gd name="T16" fmla="*/ 2147483647 w 1152"/>
                <a:gd name="T17" fmla="*/ 2147483647 h 242"/>
                <a:gd name="T18" fmla="*/ 2147483647 w 1152"/>
                <a:gd name="T19" fmla="*/ 2147483647 h 242"/>
                <a:gd name="T20" fmla="*/ 2147483647 w 1152"/>
                <a:gd name="T21" fmla="*/ 2147483647 h 242"/>
                <a:gd name="T22" fmla="*/ 2147483647 w 1152"/>
                <a:gd name="T23" fmla="*/ 2147483647 h 242"/>
                <a:gd name="T24" fmla="*/ 2147483647 w 1152"/>
                <a:gd name="T25" fmla="*/ 2147483647 h 242"/>
                <a:gd name="T26" fmla="*/ 2147483647 w 1152"/>
                <a:gd name="T27" fmla="*/ 2147483647 h 242"/>
                <a:gd name="T28" fmla="*/ 2147483647 w 1152"/>
                <a:gd name="T29" fmla="*/ 2147483647 h 242"/>
                <a:gd name="T30" fmla="*/ 2147483647 w 1152"/>
                <a:gd name="T31" fmla="*/ 2147483647 h 242"/>
                <a:gd name="T32" fmla="*/ 2147483647 w 1152"/>
                <a:gd name="T33" fmla="*/ 2147483647 h 242"/>
                <a:gd name="T34" fmla="*/ 2147483647 w 1152"/>
                <a:gd name="T35" fmla="*/ 2147483647 h 242"/>
                <a:gd name="T36" fmla="*/ 2147483647 w 1152"/>
                <a:gd name="T37" fmla="*/ 2147483647 h 242"/>
                <a:gd name="T38" fmla="*/ 2147483647 w 1152"/>
                <a:gd name="T39" fmla="*/ 2147483647 h 242"/>
                <a:gd name="T40" fmla="*/ 2147483647 w 1152"/>
                <a:gd name="T41" fmla="*/ 2147483647 h 242"/>
                <a:gd name="T42" fmla="*/ 2147483647 w 1152"/>
                <a:gd name="T43" fmla="*/ 2147483647 h 242"/>
                <a:gd name="T44" fmla="*/ 2147483647 w 1152"/>
                <a:gd name="T45" fmla="*/ 2147483647 h 242"/>
                <a:gd name="T46" fmla="*/ 2147483647 w 1152"/>
                <a:gd name="T47" fmla="*/ 2147483647 h 242"/>
                <a:gd name="T48" fmla="*/ 2147483647 w 1152"/>
                <a:gd name="T49" fmla="*/ 2147483647 h 242"/>
                <a:gd name="T50" fmla="*/ 0 w 1152"/>
                <a:gd name="T51" fmla="*/ 2147483647 h 2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52"/>
                <a:gd name="T79" fmla="*/ 0 h 242"/>
                <a:gd name="T80" fmla="*/ 1152 w 1152"/>
                <a:gd name="T81" fmla="*/ 242 h 2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52" h="242">
                  <a:moveTo>
                    <a:pt x="0" y="98"/>
                  </a:moveTo>
                  <a:lnTo>
                    <a:pt x="0" y="242"/>
                  </a:lnTo>
                  <a:lnTo>
                    <a:pt x="1152" y="242"/>
                  </a:lnTo>
                  <a:cubicBezTo>
                    <a:pt x="1139" y="192"/>
                    <a:pt x="1131" y="140"/>
                    <a:pt x="1112" y="92"/>
                  </a:cubicBezTo>
                  <a:cubicBezTo>
                    <a:pt x="1109" y="84"/>
                    <a:pt x="1095" y="90"/>
                    <a:pt x="1089" y="84"/>
                  </a:cubicBezTo>
                  <a:cubicBezTo>
                    <a:pt x="1083" y="78"/>
                    <a:pt x="1087" y="66"/>
                    <a:pt x="1081" y="60"/>
                  </a:cubicBezTo>
                  <a:cubicBezTo>
                    <a:pt x="1067" y="46"/>
                    <a:pt x="1044" y="46"/>
                    <a:pt x="1026" y="37"/>
                  </a:cubicBezTo>
                  <a:cubicBezTo>
                    <a:pt x="969" y="47"/>
                    <a:pt x="951" y="67"/>
                    <a:pt x="902" y="92"/>
                  </a:cubicBezTo>
                  <a:cubicBezTo>
                    <a:pt x="868" y="89"/>
                    <a:pt x="833" y="92"/>
                    <a:pt x="800" y="84"/>
                  </a:cubicBezTo>
                  <a:cubicBezTo>
                    <a:pt x="789" y="81"/>
                    <a:pt x="787" y="66"/>
                    <a:pt x="777" y="60"/>
                  </a:cubicBezTo>
                  <a:cubicBezTo>
                    <a:pt x="768" y="55"/>
                    <a:pt x="756" y="55"/>
                    <a:pt x="746" y="53"/>
                  </a:cubicBezTo>
                  <a:cubicBezTo>
                    <a:pt x="728" y="55"/>
                    <a:pt x="707" y="51"/>
                    <a:pt x="691" y="60"/>
                  </a:cubicBezTo>
                  <a:cubicBezTo>
                    <a:pt x="681" y="66"/>
                    <a:pt x="687" y="89"/>
                    <a:pt x="676" y="92"/>
                  </a:cubicBezTo>
                  <a:cubicBezTo>
                    <a:pt x="656" y="98"/>
                    <a:pt x="634" y="87"/>
                    <a:pt x="613" y="84"/>
                  </a:cubicBezTo>
                  <a:cubicBezTo>
                    <a:pt x="587" y="87"/>
                    <a:pt x="561" y="99"/>
                    <a:pt x="536" y="92"/>
                  </a:cubicBezTo>
                  <a:cubicBezTo>
                    <a:pt x="525" y="89"/>
                    <a:pt x="534" y="70"/>
                    <a:pt x="528" y="60"/>
                  </a:cubicBezTo>
                  <a:cubicBezTo>
                    <a:pt x="520" y="46"/>
                    <a:pt x="494" y="30"/>
                    <a:pt x="481" y="21"/>
                  </a:cubicBezTo>
                  <a:cubicBezTo>
                    <a:pt x="449" y="29"/>
                    <a:pt x="427" y="45"/>
                    <a:pt x="395" y="53"/>
                  </a:cubicBezTo>
                  <a:cubicBezTo>
                    <a:pt x="359" y="25"/>
                    <a:pt x="347" y="0"/>
                    <a:pt x="317" y="45"/>
                  </a:cubicBezTo>
                  <a:cubicBezTo>
                    <a:pt x="304" y="89"/>
                    <a:pt x="320" y="94"/>
                    <a:pt x="271" y="107"/>
                  </a:cubicBezTo>
                  <a:cubicBezTo>
                    <a:pt x="250" y="103"/>
                    <a:pt x="225" y="105"/>
                    <a:pt x="208" y="92"/>
                  </a:cubicBezTo>
                  <a:cubicBezTo>
                    <a:pt x="156" y="51"/>
                    <a:pt x="238" y="79"/>
                    <a:pt x="161" y="60"/>
                  </a:cubicBezTo>
                  <a:cubicBezTo>
                    <a:pt x="159" y="68"/>
                    <a:pt x="162" y="83"/>
                    <a:pt x="154" y="84"/>
                  </a:cubicBezTo>
                  <a:cubicBezTo>
                    <a:pt x="138" y="86"/>
                    <a:pt x="123" y="70"/>
                    <a:pt x="107" y="68"/>
                  </a:cubicBezTo>
                  <a:cubicBezTo>
                    <a:pt x="88" y="66"/>
                    <a:pt x="76" y="87"/>
                    <a:pt x="60" y="92"/>
                  </a:cubicBezTo>
                  <a:cubicBezTo>
                    <a:pt x="24" y="103"/>
                    <a:pt x="22" y="102"/>
                    <a:pt x="0" y="98"/>
                  </a:cubicBezTo>
                  <a:close/>
                </a:path>
              </a:pathLst>
            </a:custGeom>
            <a:solidFill>
              <a:schemeClr val="bg1">
                <a:lumMod val="50000"/>
              </a:schemeClr>
            </a:solidFill>
            <a:ln w="15875">
              <a:solidFill>
                <a:schemeClr val="tx1"/>
              </a:solidFill>
              <a:round/>
              <a:headEnd/>
              <a:tailEnd/>
            </a:ln>
          </p:spPr>
          <p:txBody>
            <a:bodyPr wrap="none" anchor="ctr"/>
            <a:lstStyle/>
            <a:p>
              <a:endParaRPr lang="fr-FR">
                <a:solidFill>
                  <a:srgbClr val="000000"/>
                </a:solidFill>
              </a:endParaRPr>
            </a:p>
          </p:txBody>
        </p:sp>
        <p:sp>
          <p:nvSpPr>
            <p:cNvPr id="16" name="Text Box 23"/>
            <p:cNvSpPr txBox="1">
              <a:spLocks noChangeArrowheads="1"/>
            </p:cNvSpPr>
            <p:nvPr/>
          </p:nvSpPr>
          <p:spPr bwMode="auto">
            <a:xfrm>
              <a:off x="3041328" y="3199334"/>
              <a:ext cx="1600200" cy="276999"/>
            </a:xfrm>
            <a:prstGeom prst="rect">
              <a:avLst/>
            </a:prstGeom>
            <a:noFill/>
          </p:spPr>
          <p:txBody>
            <a:bodyPr wrap="square" rtlCol="0">
              <a:spAutoFit/>
            </a:bodyPr>
            <a:lstStyle>
              <a:defPPr>
                <a:defRPr lang="fr-FR"/>
              </a:defPPr>
              <a:lvl1pPr algn="ctr">
                <a:defRPr sz="1200" b="0" i="1">
                  <a:solidFill>
                    <a:srgbClr val="000000"/>
                  </a:solidFill>
                </a:defRPr>
              </a:lvl1pPr>
            </a:lstStyle>
            <a:p>
              <a:r>
                <a:rPr lang="fr-FR" dirty="0"/>
                <a:t>échantillon</a:t>
              </a:r>
            </a:p>
          </p:txBody>
        </p:sp>
      </p:grpSp>
      <p:grpSp>
        <p:nvGrpSpPr>
          <p:cNvPr id="18" name="Groupe 17"/>
          <p:cNvGrpSpPr/>
          <p:nvPr/>
        </p:nvGrpSpPr>
        <p:grpSpPr>
          <a:xfrm>
            <a:off x="3698938" y="1646305"/>
            <a:ext cx="1691047" cy="1022157"/>
            <a:chOff x="411663" y="1246526"/>
            <a:chExt cx="1691047" cy="1022157"/>
          </a:xfrm>
        </p:grpSpPr>
        <p:grpSp>
          <p:nvGrpSpPr>
            <p:cNvPr id="20" name="Groupe 45"/>
            <p:cNvGrpSpPr>
              <a:grpSpLocks/>
            </p:cNvGrpSpPr>
            <p:nvPr/>
          </p:nvGrpSpPr>
          <p:grpSpPr bwMode="auto">
            <a:xfrm>
              <a:off x="1058135" y="1709883"/>
              <a:ext cx="1044575" cy="558800"/>
              <a:chOff x="1355084" y="2898032"/>
              <a:chExt cx="1044575" cy="558800"/>
            </a:xfrm>
          </p:grpSpPr>
          <p:sp>
            <p:nvSpPr>
              <p:cNvPr id="27" name="Line 18"/>
              <p:cNvSpPr>
                <a:spLocks noChangeShapeType="1"/>
              </p:cNvSpPr>
              <p:nvPr/>
            </p:nvSpPr>
            <p:spPr bwMode="auto">
              <a:xfrm flipV="1">
                <a:off x="1355084" y="2898032"/>
                <a:ext cx="1044575" cy="279400"/>
              </a:xfrm>
              <a:prstGeom prst="line">
                <a:avLst/>
              </a:prstGeom>
              <a:noFill/>
              <a:ln w="19050">
                <a:solidFill>
                  <a:schemeClr val="tx1"/>
                </a:solidFill>
                <a:round/>
                <a:headEnd/>
                <a:tailEnd/>
              </a:ln>
            </p:spPr>
            <p:txBody>
              <a:bodyPr/>
              <a:lstStyle/>
              <a:p>
                <a:endParaRPr lang="fr-FR"/>
              </a:p>
            </p:txBody>
          </p:sp>
          <p:sp>
            <p:nvSpPr>
              <p:cNvPr id="28" name="Line 19"/>
              <p:cNvSpPr>
                <a:spLocks noChangeShapeType="1"/>
              </p:cNvSpPr>
              <p:nvPr/>
            </p:nvSpPr>
            <p:spPr bwMode="auto">
              <a:xfrm>
                <a:off x="1355084" y="3177432"/>
                <a:ext cx="87313" cy="279400"/>
              </a:xfrm>
              <a:prstGeom prst="line">
                <a:avLst/>
              </a:prstGeom>
              <a:noFill/>
              <a:ln w="19050">
                <a:solidFill>
                  <a:schemeClr val="tx1"/>
                </a:solidFill>
                <a:round/>
                <a:headEnd/>
                <a:tailEnd/>
              </a:ln>
            </p:spPr>
            <p:txBody>
              <a:bodyPr/>
              <a:lstStyle/>
              <a:p>
                <a:endParaRPr lang="fr-FR"/>
              </a:p>
            </p:txBody>
          </p:sp>
          <p:sp>
            <p:nvSpPr>
              <p:cNvPr id="29" name="Line 20"/>
              <p:cNvSpPr>
                <a:spLocks noChangeShapeType="1"/>
              </p:cNvSpPr>
              <p:nvPr/>
            </p:nvSpPr>
            <p:spPr bwMode="auto">
              <a:xfrm flipH="1">
                <a:off x="1431284" y="3147270"/>
                <a:ext cx="38100" cy="298450"/>
              </a:xfrm>
              <a:prstGeom prst="line">
                <a:avLst/>
              </a:prstGeom>
              <a:noFill/>
              <a:ln w="19050">
                <a:solidFill>
                  <a:schemeClr val="tx1"/>
                </a:solidFill>
                <a:round/>
                <a:headEnd/>
                <a:tailEnd/>
              </a:ln>
            </p:spPr>
            <p:txBody>
              <a:bodyPr/>
              <a:lstStyle/>
              <a:p>
                <a:endParaRPr lang="fr-FR"/>
              </a:p>
            </p:txBody>
          </p:sp>
        </p:grpSp>
        <p:sp>
          <p:nvSpPr>
            <p:cNvPr id="21" name="Oval 5"/>
            <p:cNvSpPr>
              <a:spLocks noChangeArrowheads="1"/>
            </p:cNvSpPr>
            <p:nvPr/>
          </p:nvSpPr>
          <p:spPr bwMode="auto">
            <a:xfrm>
              <a:off x="411663" y="1246526"/>
              <a:ext cx="474663"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22" name="Line 6"/>
            <p:cNvSpPr>
              <a:spLocks noChangeShapeType="1"/>
            </p:cNvSpPr>
            <p:nvPr/>
          </p:nvSpPr>
          <p:spPr bwMode="auto">
            <a:xfrm>
              <a:off x="411663" y="1483064"/>
              <a:ext cx="474663" cy="0"/>
            </a:xfrm>
            <a:prstGeom prst="line">
              <a:avLst/>
            </a:prstGeom>
            <a:noFill/>
            <a:ln w="19050">
              <a:solidFill>
                <a:schemeClr val="tx1"/>
              </a:solidFill>
              <a:round/>
              <a:headEnd/>
              <a:tailEnd/>
            </a:ln>
          </p:spPr>
          <p:txBody>
            <a:bodyPr/>
            <a:lstStyle/>
            <a:p>
              <a:endParaRPr lang="fr-FR"/>
            </a:p>
          </p:txBody>
        </p:sp>
        <p:sp>
          <p:nvSpPr>
            <p:cNvPr id="23" name="Line 7"/>
            <p:cNvSpPr>
              <a:spLocks noChangeShapeType="1"/>
            </p:cNvSpPr>
            <p:nvPr/>
          </p:nvSpPr>
          <p:spPr bwMode="auto">
            <a:xfrm>
              <a:off x="648201" y="1246526"/>
              <a:ext cx="0" cy="474663"/>
            </a:xfrm>
            <a:prstGeom prst="line">
              <a:avLst/>
            </a:prstGeom>
            <a:noFill/>
            <a:ln w="19050">
              <a:solidFill>
                <a:schemeClr val="tx1"/>
              </a:solidFill>
              <a:round/>
              <a:headEnd/>
              <a:tailEnd/>
            </a:ln>
          </p:spPr>
          <p:txBody>
            <a:bodyPr/>
            <a:lstStyle/>
            <a:p>
              <a:endParaRPr lang="fr-FR"/>
            </a:p>
          </p:txBody>
        </p:sp>
        <p:sp>
          <p:nvSpPr>
            <p:cNvPr id="24" name="Oval 17"/>
            <p:cNvSpPr>
              <a:spLocks noChangeArrowheads="1"/>
            </p:cNvSpPr>
            <p:nvPr/>
          </p:nvSpPr>
          <p:spPr bwMode="auto">
            <a:xfrm>
              <a:off x="584701" y="1411626"/>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25" name="Line 30"/>
            <p:cNvSpPr>
              <a:spLocks noChangeShapeType="1"/>
            </p:cNvSpPr>
            <p:nvPr/>
          </p:nvSpPr>
          <p:spPr bwMode="auto">
            <a:xfrm>
              <a:off x="1118101" y="1709883"/>
              <a:ext cx="0" cy="257369"/>
            </a:xfrm>
            <a:prstGeom prst="line">
              <a:avLst/>
            </a:prstGeom>
            <a:noFill/>
            <a:ln w="12700">
              <a:solidFill>
                <a:srgbClr val="FF0000"/>
              </a:solidFill>
              <a:round/>
              <a:headEnd/>
              <a:tailEnd/>
            </a:ln>
          </p:spPr>
          <p:txBody>
            <a:bodyPr/>
            <a:lstStyle/>
            <a:p>
              <a:endParaRPr lang="fr-FR"/>
            </a:p>
          </p:txBody>
        </p:sp>
        <p:sp>
          <p:nvSpPr>
            <p:cNvPr id="26" name="Line 31"/>
            <p:cNvSpPr>
              <a:spLocks noChangeShapeType="1"/>
            </p:cNvSpPr>
            <p:nvPr/>
          </p:nvSpPr>
          <p:spPr bwMode="auto">
            <a:xfrm>
              <a:off x="652963" y="1484651"/>
              <a:ext cx="468313" cy="485775"/>
            </a:xfrm>
            <a:prstGeom prst="line">
              <a:avLst/>
            </a:prstGeom>
            <a:noFill/>
            <a:ln w="12700">
              <a:solidFill>
                <a:srgbClr val="FF0000"/>
              </a:solidFill>
              <a:round/>
              <a:headEnd/>
              <a:tailEnd/>
            </a:ln>
          </p:spPr>
          <p:txBody>
            <a:bodyPr/>
            <a:lstStyle/>
            <a:p>
              <a:endParaRPr lang="fr-FR"/>
            </a:p>
          </p:txBody>
        </p:sp>
      </p:grpSp>
      <p:sp>
        <p:nvSpPr>
          <p:cNvPr id="19" name="Text Box 23"/>
          <p:cNvSpPr txBox="1">
            <a:spLocks noChangeArrowheads="1"/>
          </p:cNvSpPr>
          <p:nvPr/>
        </p:nvSpPr>
        <p:spPr bwMode="auto">
          <a:xfrm>
            <a:off x="3902688" y="1136036"/>
            <a:ext cx="1044025" cy="461665"/>
          </a:xfrm>
          <a:prstGeom prst="rect">
            <a:avLst/>
          </a:prstGeom>
          <a:noFill/>
        </p:spPr>
        <p:txBody>
          <a:bodyPr wrap="square" rtlCol="0">
            <a:spAutoFit/>
          </a:bodyPr>
          <a:lstStyle>
            <a:defPPr>
              <a:defRPr lang="fr-FR"/>
            </a:defPPr>
            <a:lvl1pPr algn="ctr">
              <a:defRPr sz="1200" b="0" i="1">
                <a:solidFill>
                  <a:srgbClr val="000000"/>
                </a:solidFill>
              </a:defRPr>
            </a:lvl1pPr>
          </a:lstStyle>
          <a:p>
            <a:r>
              <a:rPr lang="fr-FR" dirty="0"/>
              <a:t>mesure des déflexions </a:t>
            </a:r>
          </a:p>
        </p:txBody>
      </p:sp>
      <p:sp>
        <p:nvSpPr>
          <p:cNvPr id="32" name="ZoneTexte 31"/>
          <p:cNvSpPr txBox="1"/>
          <p:nvPr/>
        </p:nvSpPr>
        <p:spPr>
          <a:xfrm>
            <a:off x="6352074" y="507995"/>
            <a:ext cx="1265287" cy="276999"/>
          </a:xfrm>
          <a:prstGeom prst="rect">
            <a:avLst/>
          </a:prstGeom>
          <a:noFill/>
        </p:spPr>
        <p:txBody>
          <a:bodyPr wrap="square" rtlCol="0">
            <a:spAutoFit/>
          </a:bodyPr>
          <a:lstStyle>
            <a:defPPr>
              <a:defRPr lang="fr-FR"/>
            </a:defPPr>
            <a:lvl1pPr algn="ctr">
              <a:defRPr sz="800" b="1">
                <a:solidFill>
                  <a:srgbClr val="0000FF"/>
                </a:solidFill>
              </a:defRPr>
            </a:lvl1pPr>
          </a:lstStyle>
          <a:p>
            <a:r>
              <a:rPr lang="fr-FR" sz="1200" b="0" i="1" dirty="0"/>
              <a:t>consigne</a:t>
            </a:r>
          </a:p>
        </p:txBody>
      </p:sp>
      <p:pic>
        <p:nvPicPr>
          <p:cNvPr id="34" name="Picture 4" descr="Computer ic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5408"/>
          <a:stretch/>
        </p:blipFill>
        <p:spPr bwMode="auto">
          <a:xfrm>
            <a:off x="215615" y="3606844"/>
            <a:ext cx="1432555" cy="925320"/>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Connecteur droit avec flèche 36"/>
          <p:cNvCxnSpPr/>
          <p:nvPr/>
        </p:nvCxnSpPr>
        <p:spPr>
          <a:xfrm rot="16200000" flipV="1">
            <a:off x="4588297" y="2574652"/>
            <a:ext cx="0" cy="1073782"/>
          </a:xfrm>
          <a:prstGeom prst="straightConnector1">
            <a:avLst/>
          </a:prstGeom>
          <a:noFill/>
          <a:ln w="22225">
            <a:solidFill>
              <a:srgbClr val="0000FF"/>
            </a:solidFill>
            <a:headEnd type="triangle" w="med" len="lg"/>
            <a:tailEnd type="triangle" w="med" len="lg"/>
          </a:ln>
          <a:effectLst/>
        </p:spPr>
        <p:style>
          <a:lnRef idx="1">
            <a:schemeClr val="accent1"/>
          </a:lnRef>
          <a:fillRef idx="3">
            <a:schemeClr val="accent1"/>
          </a:fillRef>
          <a:effectRef idx="2">
            <a:schemeClr val="accent1"/>
          </a:effectRef>
          <a:fontRef idx="minor">
            <a:schemeClr val="lt1"/>
          </a:fontRef>
        </p:style>
      </p:cxnSp>
      <p:sp>
        <p:nvSpPr>
          <p:cNvPr id="38" name="ZoneTexte 37"/>
          <p:cNvSpPr txBox="1"/>
          <p:nvPr/>
        </p:nvSpPr>
        <p:spPr>
          <a:xfrm>
            <a:off x="3264928" y="3109000"/>
            <a:ext cx="2626746" cy="461665"/>
          </a:xfrm>
          <a:prstGeom prst="rect">
            <a:avLst/>
          </a:prstGeom>
          <a:noFill/>
        </p:spPr>
        <p:txBody>
          <a:bodyPr wrap="square" rtlCol="0">
            <a:spAutoFit/>
          </a:bodyPr>
          <a:lstStyle>
            <a:defPPr>
              <a:defRPr lang="fr-FR"/>
            </a:defPPr>
            <a:lvl1pPr algn="ctr">
              <a:defRPr sz="800" b="1">
                <a:solidFill>
                  <a:srgbClr val="0000FF"/>
                </a:solidFill>
              </a:defRPr>
            </a:lvl1pPr>
          </a:lstStyle>
          <a:p>
            <a:r>
              <a:rPr lang="fr-FR" sz="1200" b="0" i="1" dirty="0"/>
              <a:t>déplacements</a:t>
            </a:r>
          </a:p>
          <a:p>
            <a:r>
              <a:rPr lang="fr-FR" sz="1200" b="0" i="1" dirty="0"/>
              <a:t>suivant</a:t>
            </a:r>
            <a:r>
              <a:rPr lang="fr-FR" sz="1200" b="0" dirty="0"/>
              <a:t> X,Y</a:t>
            </a:r>
          </a:p>
        </p:txBody>
      </p:sp>
      <p:sp>
        <p:nvSpPr>
          <p:cNvPr id="39" name="ZoneTexte 38"/>
          <p:cNvSpPr txBox="1"/>
          <p:nvPr/>
        </p:nvSpPr>
        <p:spPr>
          <a:xfrm>
            <a:off x="5413220" y="1886308"/>
            <a:ext cx="1265287" cy="461665"/>
          </a:xfrm>
          <a:prstGeom prst="rect">
            <a:avLst/>
          </a:prstGeom>
          <a:noFill/>
        </p:spPr>
        <p:txBody>
          <a:bodyPr wrap="square" rtlCol="0">
            <a:spAutoFit/>
          </a:bodyPr>
          <a:lstStyle>
            <a:defPPr>
              <a:defRPr lang="fr-FR"/>
            </a:defPPr>
            <a:lvl1pPr algn="ctr">
              <a:defRPr sz="800" b="1">
                <a:solidFill>
                  <a:srgbClr val="0000FF"/>
                </a:solidFill>
              </a:defRPr>
            </a:lvl1pPr>
          </a:lstStyle>
          <a:p>
            <a:r>
              <a:rPr lang="fr-FR" sz="1200" b="0" i="1" dirty="0"/>
              <a:t>déplacements</a:t>
            </a:r>
          </a:p>
          <a:p>
            <a:r>
              <a:rPr lang="fr-FR" sz="1200" b="0" i="1" dirty="0"/>
              <a:t>suivant</a:t>
            </a:r>
            <a:r>
              <a:rPr lang="fr-FR" sz="1200" b="0" dirty="0"/>
              <a:t> Z</a:t>
            </a:r>
          </a:p>
        </p:txBody>
      </p:sp>
      <p:sp>
        <p:nvSpPr>
          <p:cNvPr id="40" name="Line 6"/>
          <p:cNvSpPr>
            <a:spLocks noChangeShapeType="1"/>
          </p:cNvSpPr>
          <p:nvPr/>
        </p:nvSpPr>
        <p:spPr bwMode="auto">
          <a:xfrm flipH="1">
            <a:off x="5485228" y="1887746"/>
            <a:ext cx="0" cy="481014"/>
          </a:xfrm>
          <a:prstGeom prst="line">
            <a:avLst/>
          </a:prstGeom>
          <a:noFill/>
          <a:ln w="22225">
            <a:solidFill>
              <a:srgbClr val="0000FF"/>
            </a:solidFill>
            <a:headEnd type="triangle" w="med" len="lg"/>
            <a:tailEnd type="triangle" w="med" len="lg"/>
          </a:ln>
          <a:effectLst/>
        </p:spPr>
        <p:style>
          <a:lnRef idx="1">
            <a:schemeClr val="accent1"/>
          </a:lnRef>
          <a:fillRef idx="3">
            <a:schemeClr val="accent1"/>
          </a:fillRef>
          <a:effectRef idx="2">
            <a:schemeClr val="accent1"/>
          </a:effectRef>
          <a:fontRef idx="minor">
            <a:schemeClr val="lt1"/>
          </a:fontRef>
        </p:style>
        <p:txBody>
          <a:bodyPr wrap="none" anchor="ctr"/>
          <a:lstStyle/>
          <a:p>
            <a:endParaRPr lang="fr-FR">
              <a:solidFill>
                <a:srgbClr val="000000"/>
              </a:solidFill>
            </a:endParaRPr>
          </a:p>
        </p:txBody>
      </p:sp>
      <p:sp>
        <p:nvSpPr>
          <p:cNvPr id="45" name="Line 6"/>
          <p:cNvSpPr>
            <a:spLocks noChangeShapeType="1"/>
          </p:cNvSpPr>
          <p:nvPr/>
        </p:nvSpPr>
        <p:spPr bwMode="auto">
          <a:xfrm flipH="1" flipV="1">
            <a:off x="4621132" y="770412"/>
            <a:ext cx="935044" cy="0"/>
          </a:xfrm>
          <a:prstGeom prst="line">
            <a:avLst/>
          </a:prstGeom>
          <a:noFill/>
          <a:ln w="22225">
            <a:solidFill>
              <a:schemeClr val="tx1"/>
            </a:solidFill>
            <a:headEnd type="triangle" w="med" len="lg"/>
            <a:tailEnd type="none" w="med" len="lg"/>
          </a:ln>
          <a:effectLst/>
        </p:spPr>
        <p:style>
          <a:lnRef idx="1">
            <a:schemeClr val="accent1"/>
          </a:lnRef>
          <a:fillRef idx="3">
            <a:schemeClr val="accent1"/>
          </a:fillRef>
          <a:effectRef idx="2">
            <a:schemeClr val="accent1"/>
          </a:effectRef>
          <a:fontRef idx="minor">
            <a:schemeClr val="lt1"/>
          </a:fontRef>
        </p:style>
        <p:txBody>
          <a:bodyPr wrap="none" anchor="ctr"/>
          <a:lstStyle/>
          <a:p>
            <a:endParaRPr lang="fr-FR">
              <a:solidFill>
                <a:srgbClr val="000000"/>
              </a:solidFill>
            </a:endParaRPr>
          </a:p>
        </p:txBody>
      </p:sp>
      <p:sp>
        <p:nvSpPr>
          <p:cNvPr id="47" name="Line 6"/>
          <p:cNvSpPr>
            <a:spLocks noChangeShapeType="1"/>
          </p:cNvSpPr>
          <p:nvPr/>
        </p:nvSpPr>
        <p:spPr bwMode="auto">
          <a:xfrm flipH="1" flipV="1">
            <a:off x="5926532" y="1110682"/>
            <a:ext cx="1" cy="814027"/>
          </a:xfrm>
          <a:prstGeom prst="line">
            <a:avLst/>
          </a:prstGeom>
          <a:noFill/>
          <a:ln w="22225">
            <a:solidFill>
              <a:schemeClr val="tx1"/>
            </a:solidFill>
            <a:headEnd type="triangle" w="med" len="lg"/>
            <a:tailEnd type="none" w="med" len="lg"/>
          </a:ln>
          <a:effectLst/>
        </p:spPr>
        <p:style>
          <a:lnRef idx="1">
            <a:schemeClr val="accent1"/>
          </a:lnRef>
          <a:fillRef idx="3">
            <a:schemeClr val="accent1"/>
          </a:fillRef>
          <a:effectRef idx="2">
            <a:schemeClr val="accent1"/>
          </a:effectRef>
          <a:fontRef idx="minor">
            <a:schemeClr val="lt1"/>
          </a:fontRef>
        </p:style>
        <p:txBody>
          <a:bodyPr wrap="none" anchor="ctr"/>
          <a:lstStyle/>
          <a:p>
            <a:endParaRPr lang="fr-FR" dirty="0">
              <a:solidFill>
                <a:srgbClr val="000000"/>
              </a:solidFill>
            </a:endParaRPr>
          </a:p>
          <a:p>
            <a:endParaRPr lang="fr-FR" dirty="0">
              <a:solidFill>
                <a:srgbClr val="000000"/>
              </a:solidFill>
            </a:endParaRPr>
          </a:p>
          <a:p>
            <a:endParaRPr lang="fr-FR" dirty="0">
              <a:solidFill>
                <a:srgbClr val="000000"/>
              </a:solidFill>
            </a:endParaRPr>
          </a:p>
          <a:p>
            <a:endParaRPr lang="fr-FR" dirty="0">
              <a:solidFill>
                <a:srgbClr val="000000"/>
              </a:solidFill>
            </a:endParaRPr>
          </a:p>
          <a:p>
            <a:endParaRPr lang="fr-FR" dirty="0">
              <a:solidFill>
                <a:srgbClr val="000000"/>
              </a:solidFill>
            </a:endParaRPr>
          </a:p>
          <a:p>
            <a:endParaRPr lang="fr-FR" dirty="0">
              <a:solidFill>
                <a:srgbClr val="000000"/>
              </a:solidFill>
            </a:endParaRPr>
          </a:p>
          <a:p>
            <a:endParaRPr lang="fr-FR" dirty="0">
              <a:solidFill>
                <a:srgbClr val="000000"/>
              </a:solidFill>
            </a:endParaRPr>
          </a:p>
          <a:p>
            <a:endParaRPr lang="fr-FR" dirty="0">
              <a:solidFill>
                <a:srgbClr val="000000"/>
              </a:solidFill>
            </a:endParaRPr>
          </a:p>
          <a:p>
            <a:endParaRPr lang="fr-FR" dirty="0">
              <a:solidFill>
                <a:srgbClr val="000000"/>
              </a:solidFill>
            </a:endParaRPr>
          </a:p>
          <a:p>
            <a:endParaRPr lang="fr-FR" dirty="0">
              <a:solidFill>
                <a:srgbClr val="000000"/>
              </a:solidFill>
            </a:endParaRPr>
          </a:p>
          <a:p>
            <a:endParaRPr lang="fr-FR" dirty="0">
              <a:solidFill>
                <a:srgbClr val="000000"/>
              </a:solidFill>
            </a:endParaRPr>
          </a:p>
          <a:p>
            <a:endParaRPr lang="fr-FR" dirty="0">
              <a:solidFill>
                <a:srgbClr val="000000"/>
              </a:solidFill>
            </a:endParaRPr>
          </a:p>
          <a:p>
            <a:endParaRPr lang="fr-FR" dirty="0">
              <a:solidFill>
                <a:srgbClr val="000000"/>
              </a:solidFill>
            </a:endParaRPr>
          </a:p>
        </p:txBody>
      </p:sp>
      <p:sp>
        <p:nvSpPr>
          <p:cNvPr id="3" name="Flowchart: Summing Junction 2">
            <a:extLst>
              <a:ext uri="{FF2B5EF4-FFF2-40B4-BE49-F238E27FC236}">
                <a16:creationId xmlns:a16="http://schemas.microsoft.com/office/drawing/2014/main" id="{8E5AD3C9-1699-9145-3875-0AE773AC77A2}"/>
              </a:ext>
            </a:extLst>
          </p:cNvPr>
          <p:cNvSpPr/>
          <p:nvPr/>
        </p:nvSpPr>
        <p:spPr>
          <a:xfrm>
            <a:off x="5555119" y="419458"/>
            <a:ext cx="722197" cy="705388"/>
          </a:xfrm>
          <a:prstGeom prst="flowChartSummingJunction">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a:t>- +</a:t>
            </a:r>
          </a:p>
        </p:txBody>
      </p:sp>
      <p:cxnSp>
        <p:nvCxnSpPr>
          <p:cNvPr id="48" name="Straight Arrow Connector 47">
            <a:extLst>
              <a:ext uri="{FF2B5EF4-FFF2-40B4-BE49-F238E27FC236}">
                <a16:creationId xmlns:a16="http://schemas.microsoft.com/office/drawing/2014/main" id="{869EF920-5B75-4037-8CF5-E18452250DE0}"/>
              </a:ext>
            </a:extLst>
          </p:cNvPr>
          <p:cNvCxnSpPr>
            <a:cxnSpLocks/>
            <a:endCxn id="3" idx="6"/>
          </p:cNvCxnSpPr>
          <p:nvPr/>
        </p:nvCxnSpPr>
        <p:spPr>
          <a:xfrm flipH="1">
            <a:off x="6277316" y="772152"/>
            <a:ext cx="141896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070243CE-3EF2-C0BF-3B3B-AF49056AFBA3}"/>
              </a:ext>
            </a:extLst>
          </p:cNvPr>
          <p:cNvCxnSpPr>
            <a:cxnSpLocks/>
          </p:cNvCxnSpPr>
          <p:nvPr/>
        </p:nvCxnSpPr>
        <p:spPr>
          <a:xfrm flipH="1" flipV="1">
            <a:off x="7696284" y="770412"/>
            <a:ext cx="43185" cy="31547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0CA2A999-CBD9-95F3-B8C6-195AB8F7AB2A}"/>
              </a:ext>
            </a:extLst>
          </p:cNvPr>
          <p:cNvCxnSpPr>
            <a:cxnSpLocks/>
          </p:cNvCxnSpPr>
          <p:nvPr/>
        </p:nvCxnSpPr>
        <p:spPr>
          <a:xfrm>
            <a:off x="3059832" y="1084707"/>
            <a:ext cx="0" cy="2846835"/>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62" name="Straight Arrow Connector 61">
            <a:extLst>
              <a:ext uri="{FF2B5EF4-FFF2-40B4-BE49-F238E27FC236}">
                <a16:creationId xmlns:a16="http://schemas.microsoft.com/office/drawing/2014/main" id="{4AAA3F87-7677-806B-0627-5A8EE0005439}"/>
              </a:ext>
            </a:extLst>
          </p:cNvPr>
          <p:cNvCxnSpPr>
            <a:cxnSpLocks/>
          </p:cNvCxnSpPr>
          <p:nvPr/>
        </p:nvCxnSpPr>
        <p:spPr>
          <a:xfrm>
            <a:off x="1695125" y="4155926"/>
            <a:ext cx="1148683" cy="85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4" name="ZoneTexte 37">
            <a:extLst>
              <a:ext uri="{FF2B5EF4-FFF2-40B4-BE49-F238E27FC236}">
                <a16:creationId xmlns:a16="http://schemas.microsoft.com/office/drawing/2014/main" id="{51B69822-516C-5BDE-DF09-5E0E4B821652}"/>
              </a:ext>
            </a:extLst>
          </p:cNvPr>
          <p:cNvSpPr txBox="1"/>
          <p:nvPr/>
        </p:nvSpPr>
        <p:spPr>
          <a:xfrm>
            <a:off x="1383746" y="4164498"/>
            <a:ext cx="1771440" cy="276999"/>
          </a:xfrm>
          <a:prstGeom prst="rect">
            <a:avLst/>
          </a:prstGeom>
          <a:noFill/>
        </p:spPr>
        <p:txBody>
          <a:bodyPr wrap="square" rtlCol="0">
            <a:spAutoFit/>
          </a:bodyPr>
          <a:lstStyle>
            <a:defPPr>
              <a:defRPr lang="fr-FR"/>
            </a:defPPr>
            <a:lvl1pPr algn="ctr">
              <a:defRPr sz="800" b="1">
                <a:solidFill>
                  <a:srgbClr val="0000FF"/>
                </a:solidFill>
              </a:defRPr>
            </a:lvl1pPr>
          </a:lstStyle>
          <a:p>
            <a:r>
              <a:rPr lang="fr-FR" sz="1200" b="0" i="1" dirty="0"/>
              <a:t>Pilotage</a:t>
            </a:r>
            <a:endParaRPr lang="fr-FR" sz="1200" b="0" dirty="0"/>
          </a:p>
        </p:txBody>
      </p:sp>
      <p:sp>
        <p:nvSpPr>
          <p:cNvPr id="65" name="ZoneTexte 37">
            <a:extLst>
              <a:ext uri="{FF2B5EF4-FFF2-40B4-BE49-F238E27FC236}">
                <a16:creationId xmlns:a16="http://schemas.microsoft.com/office/drawing/2014/main" id="{FC2DBA99-2B0C-089B-6714-83C65E38E9E0}"/>
              </a:ext>
            </a:extLst>
          </p:cNvPr>
          <p:cNvSpPr txBox="1"/>
          <p:nvPr/>
        </p:nvSpPr>
        <p:spPr>
          <a:xfrm>
            <a:off x="1406221" y="3736255"/>
            <a:ext cx="1771440" cy="276999"/>
          </a:xfrm>
          <a:prstGeom prst="rect">
            <a:avLst/>
          </a:prstGeom>
          <a:noFill/>
        </p:spPr>
        <p:txBody>
          <a:bodyPr wrap="square" rtlCol="0">
            <a:spAutoFit/>
          </a:bodyPr>
          <a:lstStyle>
            <a:defPPr>
              <a:defRPr lang="fr-FR"/>
            </a:defPPr>
            <a:lvl1pPr algn="ctr">
              <a:defRPr sz="800" b="1">
                <a:solidFill>
                  <a:srgbClr val="0000FF"/>
                </a:solidFill>
              </a:defRPr>
            </a:lvl1pPr>
          </a:lstStyle>
          <a:p>
            <a:r>
              <a:rPr lang="fr-FR" sz="1200" b="0" i="1" dirty="0"/>
              <a:t>Data</a:t>
            </a:r>
            <a:endParaRPr lang="fr-FR" sz="1200" b="0" dirty="0"/>
          </a:p>
        </p:txBody>
      </p:sp>
      <p:cxnSp>
        <p:nvCxnSpPr>
          <p:cNvPr id="66" name="Straight Arrow Connector 65">
            <a:extLst>
              <a:ext uri="{FF2B5EF4-FFF2-40B4-BE49-F238E27FC236}">
                <a16:creationId xmlns:a16="http://schemas.microsoft.com/office/drawing/2014/main" id="{A947CAD5-FD58-05B9-2425-A8CB1BF4CDFD}"/>
              </a:ext>
            </a:extLst>
          </p:cNvPr>
          <p:cNvCxnSpPr>
            <a:cxnSpLocks/>
          </p:cNvCxnSpPr>
          <p:nvPr/>
        </p:nvCxnSpPr>
        <p:spPr>
          <a:xfrm flipH="1">
            <a:off x="1695125" y="3999806"/>
            <a:ext cx="1148683"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72" name="ZoneTexte 31">
            <a:extLst>
              <a:ext uri="{FF2B5EF4-FFF2-40B4-BE49-F238E27FC236}">
                <a16:creationId xmlns:a16="http://schemas.microsoft.com/office/drawing/2014/main" id="{BE208AAB-54BF-0CD0-ECCB-72E8A4A4D7C4}"/>
              </a:ext>
            </a:extLst>
          </p:cNvPr>
          <p:cNvSpPr txBox="1"/>
          <p:nvPr/>
        </p:nvSpPr>
        <p:spPr>
          <a:xfrm>
            <a:off x="5876309" y="1336479"/>
            <a:ext cx="1265287" cy="276999"/>
          </a:xfrm>
          <a:prstGeom prst="rect">
            <a:avLst/>
          </a:prstGeom>
          <a:noFill/>
        </p:spPr>
        <p:txBody>
          <a:bodyPr wrap="square" rtlCol="0">
            <a:spAutoFit/>
          </a:bodyPr>
          <a:lstStyle>
            <a:defPPr>
              <a:defRPr lang="fr-FR"/>
            </a:defPPr>
            <a:lvl1pPr algn="ctr">
              <a:defRPr sz="800" b="1">
                <a:solidFill>
                  <a:srgbClr val="0000FF"/>
                </a:solidFill>
              </a:defRPr>
            </a:lvl1pPr>
          </a:lstStyle>
          <a:p>
            <a:r>
              <a:rPr lang="fr-FR" sz="1200" b="0" i="1" dirty="0"/>
              <a:t>asservissement</a:t>
            </a:r>
          </a:p>
        </p:txBody>
      </p:sp>
      <p:cxnSp>
        <p:nvCxnSpPr>
          <p:cNvPr id="73" name="Straight Arrow Connector 72">
            <a:extLst>
              <a:ext uri="{FF2B5EF4-FFF2-40B4-BE49-F238E27FC236}">
                <a16:creationId xmlns:a16="http://schemas.microsoft.com/office/drawing/2014/main" id="{19CD6255-9A58-476D-82EC-3DF859F317BB}"/>
              </a:ext>
            </a:extLst>
          </p:cNvPr>
          <p:cNvCxnSpPr>
            <a:cxnSpLocks/>
          </p:cNvCxnSpPr>
          <p:nvPr/>
        </p:nvCxnSpPr>
        <p:spPr>
          <a:xfrm flipV="1">
            <a:off x="4495524" y="3481930"/>
            <a:ext cx="0" cy="4432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2" name="Text Box 23">
            <a:extLst>
              <a:ext uri="{FF2B5EF4-FFF2-40B4-BE49-F238E27FC236}">
                <a16:creationId xmlns:a16="http://schemas.microsoft.com/office/drawing/2014/main" id="{A11AF7C1-AF34-7712-9C32-12C43D7AA30F}"/>
              </a:ext>
            </a:extLst>
          </p:cNvPr>
          <p:cNvSpPr txBox="1">
            <a:spLocks noChangeArrowheads="1"/>
          </p:cNvSpPr>
          <p:nvPr/>
        </p:nvSpPr>
        <p:spPr bwMode="auto">
          <a:xfrm rot="16200000">
            <a:off x="4041131" y="1773352"/>
            <a:ext cx="732425" cy="276999"/>
          </a:xfrm>
          <a:prstGeom prst="rect">
            <a:avLst/>
          </a:prstGeom>
          <a:noFill/>
        </p:spPr>
        <p:txBody>
          <a:bodyPr wrap="square" rtlCol="0">
            <a:spAutoFit/>
          </a:bodyPr>
          <a:lstStyle>
            <a:defPPr>
              <a:defRPr lang="fr-FR"/>
            </a:defPPr>
            <a:lvl1pPr algn="ctr">
              <a:defRPr sz="1200" b="0" i="1">
                <a:solidFill>
                  <a:srgbClr val="000000"/>
                </a:solidFill>
              </a:defRPr>
            </a:lvl1pPr>
          </a:lstStyle>
          <a:p>
            <a:r>
              <a:rPr lang="fr-FR" dirty="0"/>
              <a:t>Laser</a:t>
            </a:r>
          </a:p>
        </p:txBody>
      </p:sp>
      <p:sp>
        <p:nvSpPr>
          <p:cNvPr id="41" name="Text Box 13"/>
          <p:cNvSpPr txBox="1">
            <a:spLocks noChangeArrowheads="1"/>
          </p:cNvSpPr>
          <p:nvPr/>
        </p:nvSpPr>
        <p:spPr bwMode="auto">
          <a:xfrm>
            <a:off x="2890763" y="3925151"/>
            <a:ext cx="5196284" cy="276999"/>
          </a:xfrm>
          <a:prstGeom prst="rect">
            <a:avLst/>
          </a:prstGeom>
          <a:solidFill>
            <a:schemeClr val="bg1"/>
          </a:solidFill>
          <a:ln w="15875">
            <a:solidFill>
              <a:schemeClr val="tx1"/>
            </a:solidFill>
            <a:miter lim="800000"/>
            <a:headEnd/>
            <a:tailEnd/>
          </a:ln>
        </p:spPr>
        <p:txBody>
          <a:bodyPr wrap="square">
            <a:spAutoFit/>
          </a:bodyPr>
          <a:lstStyle/>
          <a:p>
            <a:pPr algn="ctr" eaLnBrk="0" hangingPunct="0"/>
            <a:r>
              <a:rPr lang="fr-FR" sz="1200" i="1" dirty="0">
                <a:solidFill>
                  <a:srgbClr val="000000"/>
                </a:solidFill>
              </a:rPr>
              <a:t>contrôleur</a:t>
            </a:r>
          </a:p>
        </p:txBody>
      </p:sp>
      <p:sp>
        <p:nvSpPr>
          <p:cNvPr id="89" name="ZoneTexte 37">
            <a:extLst>
              <a:ext uri="{FF2B5EF4-FFF2-40B4-BE49-F238E27FC236}">
                <a16:creationId xmlns:a16="http://schemas.microsoft.com/office/drawing/2014/main" id="{D3731A14-19F3-1634-79D4-139F1C25643B}"/>
              </a:ext>
            </a:extLst>
          </p:cNvPr>
          <p:cNvSpPr txBox="1"/>
          <p:nvPr/>
        </p:nvSpPr>
        <p:spPr>
          <a:xfrm rot="16200000">
            <a:off x="2018993" y="2374784"/>
            <a:ext cx="1771440" cy="276999"/>
          </a:xfrm>
          <a:prstGeom prst="rect">
            <a:avLst/>
          </a:prstGeom>
          <a:noFill/>
        </p:spPr>
        <p:txBody>
          <a:bodyPr wrap="square" rtlCol="0">
            <a:spAutoFit/>
          </a:bodyPr>
          <a:lstStyle>
            <a:defPPr>
              <a:defRPr lang="fr-FR"/>
            </a:defPPr>
            <a:lvl1pPr algn="ctr">
              <a:defRPr sz="800" b="1">
                <a:solidFill>
                  <a:srgbClr val="0000FF"/>
                </a:solidFill>
              </a:defRPr>
            </a:lvl1pPr>
          </a:lstStyle>
          <a:p>
            <a:r>
              <a:rPr lang="fr-FR" sz="1200" b="0" i="1" dirty="0"/>
              <a:t>Data</a:t>
            </a:r>
            <a:endParaRPr lang="fr-FR" sz="1200" b="0" dirty="0"/>
          </a:p>
        </p:txBody>
      </p:sp>
      <p:sp>
        <p:nvSpPr>
          <p:cNvPr id="7" name="Espace réservé de la date 4">
            <a:extLst>
              <a:ext uri="{FF2B5EF4-FFF2-40B4-BE49-F238E27FC236}">
                <a16:creationId xmlns:a16="http://schemas.microsoft.com/office/drawing/2014/main" id="{3371D861-E88B-5DCC-1E34-85DA600948E1}"/>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1047015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Les modes de fonctionnement</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57</a:t>
            </a:fld>
            <a:endParaRPr lang="fr-FR" dirty="0"/>
          </a:p>
        </p:txBody>
      </p:sp>
      <p:sp>
        <p:nvSpPr>
          <p:cNvPr id="8" name="Text Box 4"/>
          <p:cNvSpPr txBox="1">
            <a:spLocks noChangeArrowheads="1"/>
          </p:cNvSpPr>
          <p:nvPr/>
        </p:nvSpPr>
        <p:spPr bwMode="auto">
          <a:xfrm>
            <a:off x="323528" y="771550"/>
            <a:ext cx="7056784" cy="2139047"/>
          </a:xfrm>
          <a:prstGeom prst="rect">
            <a:avLst/>
          </a:prstGeom>
          <a:noFill/>
          <a:ln w="9525">
            <a:noFill/>
            <a:miter lim="800000"/>
            <a:headEnd/>
            <a:tailEnd/>
          </a:ln>
        </p:spPr>
        <p:txBody>
          <a:bodyPr wrap="square">
            <a:spAutoFit/>
          </a:bodyPr>
          <a:lstStyle/>
          <a:p>
            <a:pPr algn="just" eaLnBrk="0" hangingPunct="0">
              <a:spcBef>
                <a:spcPct val="50000"/>
              </a:spcBef>
            </a:pPr>
            <a:r>
              <a:rPr lang="fr-FR" sz="1400" dirty="0">
                <a:latin typeface="Arial Narrow" panose="020B0606020202030204" pitchFamily="34" charset="0"/>
              </a:rPr>
              <a:t>Plusieurs modes de fonctionnement sont possibles pour l’AFM, chacun correspondant à un asservissement particulier pour réguler la distance pointe/échantillon. Les plus couramment utilisés sont : </a:t>
            </a:r>
          </a:p>
          <a:p>
            <a:pPr marL="1200150" lvl="2" indent="-285750" algn="just" eaLnBrk="0" hangingPunct="0">
              <a:spcBef>
                <a:spcPct val="50000"/>
              </a:spcBef>
              <a:buFont typeface="Arial" panose="020B0604020202020204" pitchFamily="34" charset="0"/>
              <a:buChar char="•"/>
            </a:pPr>
            <a:r>
              <a:rPr lang="fr-FR" sz="1400" dirty="0">
                <a:latin typeface="Arial Narrow" panose="020B0606020202030204" pitchFamily="34" charset="0"/>
              </a:rPr>
              <a:t>Le mode contact</a:t>
            </a:r>
          </a:p>
          <a:p>
            <a:pPr marL="1200150" lvl="2" indent="-285750" algn="just" eaLnBrk="0" hangingPunct="0">
              <a:spcBef>
                <a:spcPct val="50000"/>
              </a:spcBef>
              <a:buFont typeface="Arial" panose="020B0604020202020204" pitchFamily="34" charset="0"/>
              <a:buChar char="•"/>
            </a:pPr>
            <a:r>
              <a:rPr lang="fr-FR" sz="1400" dirty="0">
                <a:latin typeface="Arial Narrow" panose="020B0606020202030204" pitchFamily="34" charset="0"/>
              </a:rPr>
              <a:t>Le mode contact intermittent plus souvent appelé mode </a:t>
            </a:r>
            <a:r>
              <a:rPr lang="fr-FR" sz="1400" dirty="0" err="1">
                <a:latin typeface="Arial Narrow" panose="020B0606020202030204" pitchFamily="34" charset="0"/>
              </a:rPr>
              <a:t>tapping</a:t>
            </a:r>
            <a:endParaRPr lang="fr-FR" sz="1400" dirty="0">
              <a:latin typeface="Arial Narrow" panose="020B0606020202030204" pitchFamily="34" charset="0"/>
            </a:endParaRPr>
          </a:p>
          <a:p>
            <a:pPr marL="1200150" lvl="2" indent="-285750" algn="just" eaLnBrk="0" hangingPunct="0">
              <a:spcBef>
                <a:spcPct val="50000"/>
              </a:spcBef>
              <a:buFont typeface="Arial" panose="020B0604020202020204" pitchFamily="34" charset="0"/>
              <a:buChar char="•"/>
            </a:pPr>
            <a:r>
              <a:rPr lang="fr-FR" sz="1400" dirty="0">
                <a:latin typeface="Arial Narrow" panose="020B0606020202030204" pitchFamily="34" charset="0"/>
              </a:rPr>
              <a:t>Le mode non contact</a:t>
            </a:r>
          </a:p>
          <a:p>
            <a:pPr marL="1200150" lvl="2" indent="-285750" algn="just" eaLnBrk="0" hangingPunct="0">
              <a:spcBef>
                <a:spcPct val="50000"/>
              </a:spcBef>
              <a:buFont typeface="Arial" panose="020B0604020202020204" pitchFamily="34" charset="0"/>
              <a:buChar char="•"/>
            </a:pPr>
            <a:r>
              <a:rPr lang="fr-FR" sz="1400" dirty="0">
                <a:latin typeface="Arial Narrow" panose="020B0606020202030204" pitchFamily="34" charset="0"/>
              </a:rPr>
              <a:t>…</a:t>
            </a:r>
          </a:p>
          <a:p>
            <a:pPr marL="0" lvl="2" algn="just" eaLnBrk="0" hangingPunct="0">
              <a:spcBef>
                <a:spcPct val="50000"/>
              </a:spcBef>
            </a:pPr>
            <a:r>
              <a:rPr lang="fr-FR" sz="1400" dirty="0">
                <a:latin typeface="Arial Narrow" panose="020B0606020202030204" pitchFamily="34" charset="0"/>
              </a:rPr>
              <a:t>Chacun de ces modes présente des avantages et des inconvénients</a:t>
            </a:r>
          </a:p>
        </p:txBody>
      </p:sp>
      <p:sp>
        <p:nvSpPr>
          <p:cNvPr id="3" name="Espace réservé de la date 4">
            <a:extLst>
              <a:ext uri="{FF2B5EF4-FFF2-40B4-BE49-F238E27FC236}">
                <a16:creationId xmlns:a16="http://schemas.microsoft.com/office/drawing/2014/main" id="{B8C05675-A9AB-55FD-9924-98A3B913406D}"/>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24488838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Mode contact</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58</a:t>
            </a:fld>
            <a:endParaRPr lang="fr-FR" dirty="0"/>
          </a:p>
        </p:txBody>
      </p:sp>
      <p:sp>
        <p:nvSpPr>
          <p:cNvPr id="8" name="Text Box 4"/>
          <p:cNvSpPr txBox="1">
            <a:spLocks noChangeArrowheads="1"/>
          </p:cNvSpPr>
          <p:nvPr/>
        </p:nvSpPr>
        <p:spPr bwMode="auto">
          <a:xfrm>
            <a:off x="107504" y="680958"/>
            <a:ext cx="8784976" cy="738664"/>
          </a:xfrm>
          <a:prstGeom prst="rect">
            <a:avLst/>
          </a:prstGeom>
          <a:noFill/>
          <a:ln w="9525">
            <a:noFill/>
            <a:miter lim="800000"/>
            <a:headEnd/>
            <a:tailEnd/>
          </a:ln>
        </p:spPr>
        <p:txBody>
          <a:bodyPr wrap="square">
            <a:spAutoFit/>
          </a:bodyPr>
          <a:lstStyle/>
          <a:p>
            <a:pPr algn="just" eaLnBrk="0" hangingPunct="0">
              <a:spcBef>
                <a:spcPct val="50000"/>
              </a:spcBef>
            </a:pPr>
            <a:r>
              <a:rPr lang="fr-FR" sz="1400" dirty="0">
                <a:latin typeface="Arial Narrow" panose="020B0606020202030204" pitchFamily="34" charset="0"/>
              </a:rPr>
              <a:t>Dans le </a:t>
            </a:r>
            <a:r>
              <a:rPr lang="fr-FR" sz="1400" b="1" dirty="0">
                <a:latin typeface="Arial Narrow" panose="020B0606020202030204" pitchFamily="34" charset="0"/>
              </a:rPr>
              <a:t>mode contact</a:t>
            </a:r>
            <a:r>
              <a:rPr lang="fr-FR" sz="1400" dirty="0">
                <a:latin typeface="Arial Narrow" panose="020B0606020202030204" pitchFamily="34" charset="0"/>
              </a:rPr>
              <a:t>, la pointe fonctionne en régime répulsif et est en permanence en contact avec la surface. L’asservissement régule la distance pointe échantillon afin de maintenir constante la position verticale du spot sur la photodiode quatre quadrants, donc la flexion du cantilever et par conséquent la force d’interaction entre la pointe et la surface.</a:t>
            </a:r>
          </a:p>
        </p:txBody>
      </p:sp>
      <p:grpSp>
        <p:nvGrpSpPr>
          <p:cNvPr id="59" name="Groupe 58"/>
          <p:cNvGrpSpPr>
            <a:grpSpLocks noChangeAspect="1"/>
          </p:cNvGrpSpPr>
          <p:nvPr/>
        </p:nvGrpSpPr>
        <p:grpSpPr>
          <a:xfrm>
            <a:off x="1115616" y="1491630"/>
            <a:ext cx="6587355" cy="1766277"/>
            <a:chOff x="694309" y="1618223"/>
            <a:chExt cx="7690866" cy="2062163"/>
          </a:xfrm>
        </p:grpSpPr>
        <p:sp>
          <p:nvSpPr>
            <p:cNvPr id="9" name="Forme libre 27"/>
            <p:cNvSpPr>
              <a:spLocks noChangeArrowheads="1"/>
            </p:cNvSpPr>
            <p:nvPr/>
          </p:nvSpPr>
          <p:spPr bwMode="auto">
            <a:xfrm>
              <a:off x="1665287" y="2659787"/>
              <a:ext cx="5932487" cy="682275"/>
            </a:xfrm>
            <a:custGeom>
              <a:avLst/>
              <a:gdLst>
                <a:gd name="T0" fmla="*/ 0 w 5836596"/>
                <a:gd name="T1" fmla="*/ 404733 h 718226"/>
                <a:gd name="T2" fmla="*/ 340838 w 5836596"/>
                <a:gd name="T3" fmla="*/ 9638 h 718226"/>
                <a:gd name="T4" fmla="*/ 895925 w 5836596"/>
                <a:gd name="T5" fmla="*/ 346914 h 718226"/>
                <a:gd name="T6" fmla="*/ 1460749 w 5836596"/>
                <a:gd name="T7" fmla="*/ 346914 h 718226"/>
                <a:gd name="T8" fmla="*/ 2025573 w 5836596"/>
                <a:gd name="T9" fmla="*/ 385460 h 718226"/>
                <a:gd name="T10" fmla="*/ 2463799 w 5836596"/>
                <a:gd name="T11" fmla="*/ 684191 h 718226"/>
                <a:gd name="T12" fmla="*/ 2960449 w 5836596"/>
                <a:gd name="T13" fmla="*/ 221639 h 718226"/>
                <a:gd name="T14" fmla="*/ 3301296 w 5836596"/>
                <a:gd name="T15" fmla="*/ 260185 h 718226"/>
                <a:gd name="T16" fmla="*/ 3710299 w 5836596"/>
                <a:gd name="T17" fmla="*/ 28913 h 718226"/>
                <a:gd name="T18" fmla="*/ 4255656 w 5836596"/>
                <a:gd name="T19" fmla="*/ 163821 h 718226"/>
                <a:gd name="T20" fmla="*/ 4742569 w 5836596"/>
                <a:gd name="T21" fmla="*/ 558920 h 718226"/>
                <a:gd name="T22" fmla="*/ 5502168 w 5836596"/>
                <a:gd name="T23" fmla="*/ 240913 h 718226"/>
                <a:gd name="T24" fmla="*/ 5842998 w 5836596"/>
                <a:gd name="T25" fmla="*/ 154185 h 7182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36596"/>
                <a:gd name="T40" fmla="*/ 0 h 718226"/>
                <a:gd name="T41" fmla="*/ 5836596 w 5836596"/>
                <a:gd name="T42" fmla="*/ 718226 h 718226"/>
                <a:gd name="connsiteX0" fmla="*/ 0 w 5884216"/>
                <a:gd name="connsiteY0" fmla="*/ 370296 h 682952"/>
                <a:gd name="connsiteX1" fmla="*/ 388088 w 5884216"/>
                <a:gd name="connsiteY1" fmla="*/ 64 h 682952"/>
                <a:gd name="connsiteX2" fmla="*/ 942565 w 5884216"/>
                <a:gd name="connsiteY2" fmla="*/ 340532 h 682952"/>
                <a:gd name="connsiteX3" fmla="*/ 1506769 w 5884216"/>
                <a:gd name="connsiteY3" fmla="*/ 340532 h 682952"/>
                <a:gd name="connsiteX4" fmla="*/ 2070973 w 5884216"/>
                <a:gd name="connsiteY4" fmla="*/ 379443 h 682952"/>
                <a:gd name="connsiteX5" fmla="*/ 2508718 w 5884216"/>
                <a:gd name="connsiteY5" fmla="*/ 681000 h 682952"/>
                <a:gd name="connsiteX6" fmla="*/ 3004829 w 5884216"/>
                <a:gd name="connsiteY6" fmla="*/ 214072 h 682952"/>
                <a:gd name="connsiteX7" fmla="*/ 3345297 w 5884216"/>
                <a:gd name="connsiteY7" fmla="*/ 252983 h 682952"/>
                <a:gd name="connsiteX8" fmla="*/ 3753859 w 5884216"/>
                <a:gd name="connsiteY8" fmla="*/ 19519 h 682952"/>
                <a:gd name="connsiteX9" fmla="*/ 4298607 w 5884216"/>
                <a:gd name="connsiteY9" fmla="*/ 155706 h 682952"/>
                <a:gd name="connsiteX10" fmla="*/ 4784990 w 5884216"/>
                <a:gd name="connsiteY10" fmla="*/ 554541 h 682952"/>
                <a:gd name="connsiteX11" fmla="*/ 5543748 w 5884216"/>
                <a:gd name="connsiteY11" fmla="*/ 233528 h 682952"/>
                <a:gd name="connsiteX12" fmla="*/ 5884216 w 5884216"/>
                <a:gd name="connsiteY12" fmla="*/ 145979 h 682952"/>
                <a:gd name="connsiteX0" fmla="*/ 0 w 5884216"/>
                <a:gd name="connsiteY0" fmla="*/ 370296 h 682952"/>
                <a:gd name="connsiteX1" fmla="*/ 388088 w 5884216"/>
                <a:gd name="connsiteY1" fmla="*/ 64 h 682952"/>
                <a:gd name="connsiteX2" fmla="*/ 942565 w 5884216"/>
                <a:gd name="connsiteY2" fmla="*/ 340532 h 682952"/>
                <a:gd name="connsiteX3" fmla="*/ 1506769 w 5884216"/>
                <a:gd name="connsiteY3" fmla="*/ 340532 h 682952"/>
                <a:gd name="connsiteX4" fmla="*/ 2070973 w 5884216"/>
                <a:gd name="connsiteY4" fmla="*/ 379443 h 682952"/>
                <a:gd name="connsiteX5" fmla="*/ 2508718 w 5884216"/>
                <a:gd name="connsiteY5" fmla="*/ 681000 h 682952"/>
                <a:gd name="connsiteX6" fmla="*/ 3004829 w 5884216"/>
                <a:gd name="connsiteY6" fmla="*/ 214072 h 682952"/>
                <a:gd name="connsiteX7" fmla="*/ 3345297 w 5884216"/>
                <a:gd name="connsiteY7" fmla="*/ 252983 h 682952"/>
                <a:gd name="connsiteX8" fmla="*/ 3753859 w 5884216"/>
                <a:gd name="connsiteY8" fmla="*/ 19519 h 682952"/>
                <a:gd name="connsiteX9" fmla="*/ 4298607 w 5884216"/>
                <a:gd name="connsiteY9" fmla="*/ 155706 h 682952"/>
                <a:gd name="connsiteX10" fmla="*/ 4784990 w 5884216"/>
                <a:gd name="connsiteY10" fmla="*/ 554541 h 682952"/>
                <a:gd name="connsiteX11" fmla="*/ 5543748 w 5884216"/>
                <a:gd name="connsiteY11" fmla="*/ 233528 h 682952"/>
                <a:gd name="connsiteX12" fmla="*/ 5884216 w 5884216"/>
                <a:gd name="connsiteY12" fmla="*/ 145979 h 682952"/>
                <a:gd name="connsiteX0" fmla="*/ 0 w 5903264"/>
                <a:gd name="connsiteY0" fmla="*/ 379875 h 682997"/>
                <a:gd name="connsiteX1" fmla="*/ 407136 w 5903264"/>
                <a:gd name="connsiteY1" fmla="*/ 109 h 682997"/>
                <a:gd name="connsiteX2" fmla="*/ 961613 w 5903264"/>
                <a:gd name="connsiteY2" fmla="*/ 340577 h 682997"/>
                <a:gd name="connsiteX3" fmla="*/ 1525817 w 5903264"/>
                <a:gd name="connsiteY3" fmla="*/ 340577 h 682997"/>
                <a:gd name="connsiteX4" fmla="*/ 2090021 w 5903264"/>
                <a:gd name="connsiteY4" fmla="*/ 379488 h 682997"/>
                <a:gd name="connsiteX5" fmla="*/ 2527766 w 5903264"/>
                <a:gd name="connsiteY5" fmla="*/ 681045 h 682997"/>
                <a:gd name="connsiteX6" fmla="*/ 3023877 w 5903264"/>
                <a:gd name="connsiteY6" fmla="*/ 214117 h 682997"/>
                <a:gd name="connsiteX7" fmla="*/ 3364345 w 5903264"/>
                <a:gd name="connsiteY7" fmla="*/ 253028 h 682997"/>
                <a:gd name="connsiteX8" fmla="*/ 3772907 w 5903264"/>
                <a:gd name="connsiteY8" fmla="*/ 19564 h 682997"/>
                <a:gd name="connsiteX9" fmla="*/ 4317655 w 5903264"/>
                <a:gd name="connsiteY9" fmla="*/ 155751 h 682997"/>
                <a:gd name="connsiteX10" fmla="*/ 4804038 w 5903264"/>
                <a:gd name="connsiteY10" fmla="*/ 554586 h 682997"/>
                <a:gd name="connsiteX11" fmla="*/ 5562796 w 5903264"/>
                <a:gd name="connsiteY11" fmla="*/ 233573 h 682997"/>
                <a:gd name="connsiteX12" fmla="*/ 5903264 w 5903264"/>
                <a:gd name="connsiteY12" fmla="*/ 146024 h 682997"/>
                <a:gd name="connsiteX0" fmla="*/ 0 w 5903264"/>
                <a:gd name="connsiteY0" fmla="*/ 379875 h 682997"/>
                <a:gd name="connsiteX1" fmla="*/ 407136 w 5903264"/>
                <a:gd name="connsiteY1" fmla="*/ 109 h 682997"/>
                <a:gd name="connsiteX2" fmla="*/ 961613 w 5903264"/>
                <a:gd name="connsiteY2" fmla="*/ 340577 h 682997"/>
                <a:gd name="connsiteX3" fmla="*/ 1525817 w 5903264"/>
                <a:gd name="connsiteY3" fmla="*/ 340577 h 682997"/>
                <a:gd name="connsiteX4" fmla="*/ 2090021 w 5903264"/>
                <a:gd name="connsiteY4" fmla="*/ 379488 h 682997"/>
                <a:gd name="connsiteX5" fmla="*/ 2527766 w 5903264"/>
                <a:gd name="connsiteY5" fmla="*/ 681045 h 682997"/>
                <a:gd name="connsiteX6" fmla="*/ 3023877 w 5903264"/>
                <a:gd name="connsiteY6" fmla="*/ 214117 h 682997"/>
                <a:gd name="connsiteX7" fmla="*/ 3364345 w 5903264"/>
                <a:gd name="connsiteY7" fmla="*/ 253028 h 682997"/>
                <a:gd name="connsiteX8" fmla="*/ 3772907 w 5903264"/>
                <a:gd name="connsiteY8" fmla="*/ 19564 h 682997"/>
                <a:gd name="connsiteX9" fmla="*/ 4317655 w 5903264"/>
                <a:gd name="connsiteY9" fmla="*/ 155751 h 682997"/>
                <a:gd name="connsiteX10" fmla="*/ 4804038 w 5903264"/>
                <a:gd name="connsiteY10" fmla="*/ 554586 h 682997"/>
                <a:gd name="connsiteX11" fmla="*/ 5562796 w 5903264"/>
                <a:gd name="connsiteY11" fmla="*/ 233573 h 682997"/>
                <a:gd name="connsiteX12" fmla="*/ 5903264 w 5903264"/>
                <a:gd name="connsiteY12" fmla="*/ 146024 h 682997"/>
                <a:gd name="connsiteX0" fmla="*/ 0 w 5931836"/>
                <a:gd name="connsiteY0" fmla="*/ 360728 h 682918"/>
                <a:gd name="connsiteX1" fmla="*/ 435708 w 5931836"/>
                <a:gd name="connsiteY1" fmla="*/ 30 h 682918"/>
                <a:gd name="connsiteX2" fmla="*/ 990185 w 5931836"/>
                <a:gd name="connsiteY2" fmla="*/ 340498 h 682918"/>
                <a:gd name="connsiteX3" fmla="*/ 1554389 w 5931836"/>
                <a:gd name="connsiteY3" fmla="*/ 340498 h 682918"/>
                <a:gd name="connsiteX4" fmla="*/ 2118593 w 5931836"/>
                <a:gd name="connsiteY4" fmla="*/ 379409 h 682918"/>
                <a:gd name="connsiteX5" fmla="*/ 2556338 w 5931836"/>
                <a:gd name="connsiteY5" fmla="*/ 680966 h 682918"/>
                <a:gd name="connsiteX6" fmla="*/ 3052449 w 5931836"/>
                <a:gd name="connsiteY6" fmla="*/ 214038 h 682918"/>
                <a:gd name="connsiteX7" fmla="*/ 3392917 w 5931836"/>
                <a:gd name="connsiteY7" fmla="*/ 252949 h 682918"/>
                <a:gd name="connsiteX8" fmla="*/ 3801479 w 5931836"/>
                <a:gd name="connsiteY8" fmla="*/ 19485 h 682918"/>
                <a:gd name="connsiteX9" fmla="*/ 4346227 w 5931836"/>
                <a:gd name="connsiteY9" fmla="*/ 155672 h 682918"/>
                <a:gd name="connsiteX10" fmla="*/ 4832610 w 5931836"/>
                <a:gd name="connsiteY10" fmla="*/ 554507 h 682918"/>
                <a:gd name="connsiteX11" fmla="*/ 5591368 w 5931836"/>
                <a:gd name="connsiteY11" fmla="*/ 233494 h 682918"/>
                <a:gd name="connsiteX12" fmla="*/ 5931836 w 5931836"/>
                <a:gd name="connsiteY12" fmla="*/ 145945 h 68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1836" h="682918">
                  <a:moveTo>
                    <a:pt x="0" y="360728"/>
                  </a:moveTo>
                  <a:cubicBezTo>
                    <a:pt x="152799" y="175709"/>
                    <a:pt x="270677" y="3402"/>
                    <a:pt x="435708" y="30"/>
                  </a:cubicBezTo>
                  <a:cubicBezTo>
                    <a:pt x="600739" y="-3342"/>
                    <a:pt x="803738" y="283753"/>
                    <a:pt x="990185" y="340498"/>
                  </a:cubicBezTo>
                  <a:cubicBezTo>
                    <a:pt x="1176632" y="397243"/>
                    <a:pt x="1366321" y="334013"/>
                    <a:pt x="1554389" y="340498"/>
                  </a:cubicBezTo>
                  <a:cubicBezTo>
                    <a:pt x="1742457" y="346983"/>
                    <a:pt x="1951602" y="322664"/>
                    <a:pt x="2118593" y="379409"/>
                  </a:cubicBezTo>
                  <a:cubicBezTo>
                    <a:pt x="2285584" y="436154"/>
                    <a:pt x="2400695" y="708528"/>
                    <a:pt x="2556338" y="680966"/>
                  </a:cubicBezTo>
                  <a:cubicBezTo>
                    <a:pt x="2711981" y="653404"/>
                    <a:pt x="2913019" y="285374"/>
                    <a:pt x="3052449" y="214038"/>
                  </a:cubicBezTo>
                  <a:cubicBezTo>
                    <a:pt x="3191879" y="142702"/>
                    <a:pt x="3268079" y="285375"/>
                    <a:pt x="3392917" y="252949"/>
                  </a:cubicBezTo>
                  <a:cubicBezTo>
                    <a:pt x="3517755" y="220524"/>
                    <a:pt x="3642594" y="35698"/>
                    <a:pt x="3801479" y="19485"/>
                  </a:cubicBezTo>
                  <a:cubicBezTo>
                    <a:pt x="3960364" y="3272"/>
                    <a:pt x="4174372" y="66502"/>
                    <a:pt x="4346227" y="155672"/>
                  </a:cubicBezTo>
                  <a:cubicBezTo>
                    <a:pt x="4518082" y="244842"/>
                    <a:pt x="4625087" y="541537"/>
                    <a:pt x="4832610" y="554507"/>
                  </a:cubicBezTo>
                  <a:cubicBezTo>
                    <a:pt x="5040134" y="567477"/>
                    <a:pt x="5408164" y="301588"/>
                    <a:pt x="5591368" y="233494"/>
                  </a:cubicBezTo>
                  <a:cubicBezTo>
                    <a:pt x="5774572" y="165400"/>
                    <a:pt x="5853204" y="155672"/>
                    <a:pt x="5931836" y="145945"/>
                  </a:cubicBezTo>
                </a:path>
              </a:pathLst>
            </a:custGeom>
            <a:noFill/>
            <a:ln w="19050" algn="ctr">
              <a:solidFill>
                <a:srgbClr val="FF0000"/>
              </a:solidFill>
              <a:prstDash val="sysDot"/>
              <a:round/>
              <a:headEnd/>
              <a:tailEnd/>
            </a:ln>
          </p:spPr>
          <p:txBody>
            <a:bodyPr/>
            <a:lstStyle/>
            <a:p>
              <a:endParaRPr lang="fr-FR"/>
            </a:p>
          </p:txBody>
        </p:sp>
        <p:sp>
          <p:nvSpPr>
            <p:cNvPr id="10" name="Forme libre 9"/>
            <p:cNvSpPr/>
            <p:nvPr/>
          </p:nvSpPr>
          <p:spPr bwMode="auto">
            <a:xfrm>
              <a:off x="1603375" y="2719948"/>
              <a:ext cx="5916613" cy="960438"/>
            </a:xfrm>
            <a:custGeom>
              <a:avLst/>
              <a:gdLst>
                <a:gd name="connsiteX0" fmla="*/ 0 w 5836596"/>
                <a:gd name="connsiteY0" fmla="*/ 408562 h 718226"/>
                <a:gd name="connsiteX1" fmla="*/ 340468 w 5836596"/>
                <a:gd name="connsiteY1" fmla="*/ 9728 h 718226"/>
                <a:gd name="connsiteX2" fmla="*/ 894945 w 5836596"/>
                <a:gd name="connsiteY2" fmla="*/ 350196 h 718226"/>
                <a:gd name="connsiteX3" fmla="*/ 1459149 w 5836596"/>
                <a:gd name="connsiteY3" fmla="*/ 350196 h 718226"/>
                <a:gd name="connsiteX4" fmla="*/ 2023353 w 5836596"/>
                <a:gd name="connsiteY4" fmla="*/ 389107 h 718226"/>
                <a:gd name="connsiteX5" fmla="*/ 2461098 w 5836596"/>
                <a:gd name="connsiteY5" fmla="*/ 690664 h 718226"/>
                <a:gd name="connsiteX6" fmla="*/ 2957209 w 5836596"/>
                <a:gd name="connsiteY6" fmla="*/ 223736 h 718226"/>
                <a:gd name="connsiteX7" fmla="*/ 3297677 w 5836596"/>
                <a:gd name="connsiteY7" fmla="*/ 262647 h 718226"/>
                <a:gd name="connsiteX8" fmla="*/ 3706239 w 5836596"/>
                <a:gd name="connsiteY8" fmla="*/ 29183 h 718226"/>
                <a:gd name="connsiteX9" fmla="*/ 4250987 w 5836596"/>
                <a:gd name="connsiteY9" fmla="*/ 165370 h 718226"/>
                <a:gd name="connsiteX10" fmla="*/ 4737370 w 5836596"/>
                <a:gd name="connsiteY10" fmla="*/ 564205 h 718226"/>
                <a:gd name="connsiteX11" fmla="*/ 5496128 w 5836596"/>
                <a:gd name="connsiteY11" fmla="*/ 243192 h 718226"/>
                <a:gd name="connsiteX12" fmla="*/ 5836596 w 5836596"/>
                <a:gd name="connsiteY12" fmla="*/ 155643 h 718226"/>
                <a:gd name="connsiteX0" fmla="*/ 0 w 5972783"/>
                <a:gd name="connsiteY0" fmla="*/ 1543455 h 1543455"/>
                <a:gd name="connsiteX1" fmla="*/ 476655 w 5972783"/>
                <a:gd name="connsiteY1" fmla="*/ 171855 h 1543455"/>
                <a:gd name="connsiteX2" fmla="*/ 1031132 w 5972783"/>
                <a:gd name="connsiteY2" fmla="*/ 512323 h 1543455"/>
                <a:gd name="connsiteX3" fmla="*/ 1595336 w 5972783"/>
                <a:gd name="connsiteY3" fmla="*/ 512323 h 1543455"/>
                <a:gd name="connsiteX4" fmla="*/ 2159540 w 5972783"/>
                <a:gd name="connsiteY4" fmla="*/ 551234 h 1543455"/>
                <a:gd name="connsiteX5" fmla="*/ 2597285 w 5972783"/>
                <a:gd name="connsiteY5" fmla="*/ 852791 h 1543455"/>
                <a:gd name="connsiteX6" fmla="*/ 3093396 w 5972783"/>
                <a:gd name="connsiteY6" fmla="*/ 385863 h 1543455"/>
                <a:gd name="connsiteX7" fmla="*/ 3433864 w 5972783"/>
                <a:gd name="connsiteY7" fmla="*/ 424774 h 1543455"/>
                <a:gd name="connsiteX8" fmla="*/ 3842426 w 5972783"/>
                <a:gd name="connsiteY8" fmla="*/ 191310 h 1543455"/>
                <a:gd name="connsiteX9" fmla="*/ 4387174 w 5972783"/>
                <a:gd name="connsiteY9" fmla="*/ 327497 h 1543455"/>
                <a:gd name="connsiteX10" fmla="*/ 4873557 w 5972783"/>
                <a:gd name="connsiteY10" fmla="*/ 726332 h 1543455"/>
                <a:gd name="connsiteX11" fmla="*/ 5632315 w 5972783"/>
                <a:gd name="connsiteY11" fmla="*/ 405319 h 1543455"/>
                <a:gd name="connsiteX12" fmla="*/ 5972783 w 5972783"/>
                <a:gd name="connsiteY12" fmla="*/ 317770 h 1543455"/>
                <a:gd name="connsiteX0" fmla="*/ 0 w 5972783"/>
                <a:gd name="connsiteY0" fmla="*/ 1426719 h 1426719"/>
                <a:gd name="connsiteX1" fmla="*/ 204282 w 5972783"/>
                <a:gd name="connsiteY1" fmla="*/ 726298 h 1426719"/>
                <a:gd name="connsiteX2" fmla="*/ 476655 w 5972783"/>
                <a:gd name="connsiteY2" fmla="*/ 55119 h 1426719"/>
                <a:gd name="connsiteX3" fmla="*/ 1031132 w 5972783"/>
                <a:gd name="connsiteY3" fmla="*/ 395587 h 1426719"/>
                <a:gd name="connsiteX4" fmla="*/ 1595336 w 5972783"/>
                <a:gd name="connsiteY4" fmla="*/ 395587 h 1426719"/>
                <a:gd name="connsiteX5" fmla="*/ 2159540 w 5972783"/>
                <a:gd name="connsiteY5" fmla="*/ 434498 h 1426719"/>
                <a:gd name="connsiteX6" fmla="*/ 2597285 w 5972783"/>
                <a:gd name="connsiteY6" fmla="*/ 736055 h 1426719"/>
                <a:gd name="connsiteX7" fmla="*/ 3093396 w 5972783"/>
                <a:gd name="connsiteY7" fmla="*/ 269127 h 1426719"/>
                <a:gd name="connsiteX8" fmla="*/ 3433864 w 5972783"/>
                <a:gd name="connsiteY8" fmla="*/ 308038 h 1426719"/>
                <a:gd name="connsiteX9" fmla="*/ 3842426 w 5972783"/>
                <a:gd name="connsiteY9" fmla="*/ 74574 h 1426719"/>
                <a:gd name="connsiteX10" fmla="*/ 4387174 w 5972783"/>
                <a:gd name="connsiteY10" fmla="*/ 210761 h 1426719"/>
                <a:gd name="connsiteX11" fmla="*/ 4873557 w 5972783"/>
                <a:gd name="connsiteY11" fmla="*/ 609596 h 1426719"/>
                <a:gd name="connsiteX12" fmla="*/ 5632315 w 5972783"/>
                <a:gd name="connsiteY12" fmla="*/ 288583 h 1426719"/>
                <a:gd name="connsiteX13" fmla="*/ 5972783 w 5972783"/>
                <a:gd name="connsiteY13" fmla="*/ 201034 h 1426719"/>
                <a:gd name="connsiteX0" fmla="*/ 21075 w 5993858"/>
                <a:gd name="connsiteY0" fmla="*/ 1389429 h 1389429"/>
                <a:gd name="connsiteX1" fmla="*/ 79442 w 5993858"/>
                <a:gd name="connsiteY1" fmla="*/ 465272 h 1389429"/>
                <a:gd name="connsiteX2" fmla="*/ 497730 w 5993858"/>
                <a:gd name="connsiteY2" fmla="*/ 17829 h 1389429"/>
                <a:gd name="connsiteX3" fmla="*/ 1052207 w 5993858"/>
                <a:gd name="connsiteY3" fmla="*/ 358297 h 1389429"/>
                <a:gd name="connsiteX4" fmla="*/ 1616411 w 5993858"/>
                <a:gd name="connsiteY4" fmla="*/ 358297 h 1389429"/>
                <a:gd name="connsiteX5" fmla="*/ 2180615 w 5993858"/>
                <a:gd name="connsiteY5" fmla="*/ 397208 h 1389429"/>
                <a:gd name="connsiteX6" fmla="*/ 2618360 w 5993858"/>
                <a:gd name="connsiteY6" fmla="*/ 698765 h 1389429"/>
                <a:gd name="connsiteX7" fmla="*/ 3114471 w 5993858"/>
                <a:gd name="connsiteY7" fmla="*/ 231837 h 1389429"/>
                <a:gd name="connsiteX8" fmla="*/ 3454939 w 5993858"/>
                <a:gd name="connsiteY8" fmla="*/ 270748 h 1389429"/>
                <a:gd name="connsiteX9" fmla="*/ 3863501 w 5993858"/>
                <a:gd name="connsiteY9" fmla="*/ 37284 h 1389429"/>
                <a:gd name="connsiteX10" fmla="*/ 4408249 w 5993858"/>
                <a:gd name="connsiteY10" fmla="*/ 173471 h 1389429"/>
                <a:gd name="connsiteX11" fmla="*/ 4894632 w 5993858"/>
                <a:gd name="connsiteY11" fmla="*/ 572306 h 1389429"/>
                <a:gd name="connsiteX12" fmla="*/ 5653390 w 5993858"/>
                <a:gd name="connsiteY12" fmla="*/ 251293 h 1389429"/>
                <a:gd name="connsiteX13" fmla="*/ 5993858 w 5993858"/>
                <a:gd name="connsiteY13" fmla="*/ 163744 h 1389429"/>
                <a:gd name="connsiteX0" fmla="*/ 21075 w 5993858"/>
                <a:gd name="connsiteY0" fmla="*/ 1389429 h 1389429"/>
                <a:gd name="connsiteX1" fmla="*/ 79442 w 5993858"/>
                <a:gd name="connsiteY1" fmla="*/ 465272 h 1389429"/>
                <a:gd name="connsiteX2" fmla="*/ 497730 w 5993858"/>
                <a:gd name="connsiteY2" fmla="*/ 17829 h 1389429"/>
                <a:gd name="connsiteX3" fmla="*/ 1052207 w 5993858"/>
                <a:gd name="connsiteY3" fmla="*/ 358297 h 1389429"/>
                <a:gd name="connsiteX4" fmla="*/ 1616411 w 5993858"/>
                <a:gd name="connsiteY4" fmla="*/ 358297 h 1389429"/>
                <a:gd name="connsiteX5" fmla="*/ 2180615 w 5993858"/>
                <a:gd name="connsiteY5" fmla="*/ 397208 h 1389429"/>
                <a:gd name="connsiteX6" fmla="*/ 2618360 w 5993858"/>
                <a:gd name="connsiteY6" fmla="*/ 698765 h 1389429"/>
                <a:gd name="connsiteX7" fmla="*/ 3114471 w 5993858"/>
                <a:gd name="connsiteY7" fmla="*/ 231837 h 1389429"/>
                <a:gd name="connsiteX8" fmla="*/ 3454939 w 5993858"/>
                <a:gd name="connsiteY8" fmla="*/ 270748 h 1389429"/>
                <a:gd name="connsiteX9" fmla="*/ 3863501 w 5993858"/>
                <a:gd name="connsiteY9" fmla="*/ 37284 h 1389429"/>
                <a:gd name="connsiteX10" fmla="*/ 4408249 w 5993858"/>
                <a:gd name="connsiteY10" fmla="*/ 173471 h 1389429"/>
                <a:gd name="connsiteX11" fmla="*/ 4894632 w 5993858"/>
                <a:gd name="connsiteY11" fmla="*/ 572306 h 1389429"/>
                <a:gd name="connsiteX12" fmla="*/ 5653390 w 5993858"/>
                <a:gd name="connsiteY12" fmla="*/ 251293 h 1389429"/>
                <a:gd name="connsiteX13" fmla="*/ 5906310 w 5993858"/>
                <a:gd name="connsiteY13" fmla="*/ 183170 h 1389429"/>
                <a:gd name="connsiteX14" fmla="*/ 5993858 w 5993858"/>
                <a:gd name="connsiteY14" fmla="*/ 163744 h 1389429"/>
                <a:gd name="connsiteX0" fmla="*/ 21075 w 5943599"/>
                <a:gd name="connsiteY0" fmla="*/ 1405676 h 1467280"/>
                <a:gd name="connsiteX1" fmla="*/ 79442 w 5943599"/>
                <a:gd name="connsiteY1" fmla="*/ 481519 h 1467280"/>
                <a:gd name="connsiteX2" fmla="*/ 497730 w 5943599"/>
                <a:gd name="connsiteY2" fmla="*/ 34076 h 1467280"/>
                <a:gd name="connsiteX3" fmla="*/ 1052207 w 5943599"/>
                <a:gd name="connsiteY3" fmla="*/ 374544 h 1467280"/>
                <a:gd name="connsiteX4" fmla="*/ 1616411 w 5943599"/>
                <a:gd name="connsiteY4" fmla="*/ 374544 h 1467280"/>
                <a:gd name="connsiteX5" fmla="*/ 2180615 w 5943599"/>
                <a:gd name="connsiteY5" fmla="*/ 413455 h 1467280"/>
                <a:gd name="connsiteX6" fmla="*/ 2618360 w 5943599"/>
                <a:gd name="connsiteY6" fmla="*/ 715012 h 1467280"/>
                <a:gd name="connsiteX7" fmla="*/ 3114471 w 5943599"/>
                <a:gd name="connsiteY7" fmla="*/ 248084 h 1467280"/>
                <a:gd name="connsiteX8" fmla="*/ 3454939 w 5943599"/>
                <a:gd name="connsiteY8" fmla="*/ 286995 h 1467280"/>
                <a:gd name="connsiteX9" fmla="*/ 3863501 w 5943599"/>
                <a:gd name="connsiteY9" fmla="*/ 53531 h 1467280"/>
                <a:gd name="connsiteX10" fmla="*/ 4408249 w 5943599"/>
                <a:gd name="connsiteY10" fmla="*/ 189718 h 1467280"/>
                <a:gd name="connsiteX11" fmla="*/ 4894632 w 5943599"/>
                <a:gd name="connsiteY11" fmla="*/ 588553 h 1467280"/>
                <a:gd name="connsiteX12" fmla="*/ 5653390 w 5943599"/>
                <a:gd name="connsiteY12" fmla="*/ 267540 h 1467280"/>
                <a:gd name="connsiteX13" fmla="*/ 5906310 w 5943599"/>
                <a:gd name="connsiteY13" fmla="*/ 199417 h 1467280"/>
                <a:gd name="connsiteX14" fmla="*/ 5877126 w 5943599"/>
                <a:gd name="connsiteY14" fmla="*/ 1464042 h 1467280"/>
                <a:gd name="connsiteX0" fmla="*/ 21075 w 5943599"/>
                <a:gd name="connsiteY0" fmla="*/ 1405676 h 1467280"/>
                <a:gd name="connsiteX1" fmla="*/ 79442 w 5943599"/>
                <a:gd name="connsiteY1" fmla="*/ 481519 h 1467280"/>
                <a:gd name="connsiteX2" fmla="*/ 497730 w 5943599"/>
                <a:gd name="connsiteY2" fmla="*/ 34076 h 1467280"/>
                <a:gd name="connsiteX3" fmla="*/ 1052207 w 5943599"/>
                <a:gd name="connsiteY3" fmla="*/ 374544 h 1467280"/>
                <a:gd name="connsiteX4" fmla="*/ 1616411 w 5943599"/>
                <a:gd name="connsiteY4" fmla="*/ 374544 h 1467280"/>
                <a:gd name="connsiteX5" fmla="*/ 2180615 w 5943599"/>
                <a:gd name="connsiteY5" fmla="*/ 413455 h 1467280"/>
                <a:gd name="connsiteX6" fmla="*/ 2618360 w 5943599"/>
                <a:gd name="connsiteY6" fmla="*/ 715012 h 1467280"/>
                <a:gd name="connsiteX7" fmla="*/ 3114471 w 5943599"/>
                <a:gd name="connsiteY7" fmla="*/ 248084 h 1467280"/>
                <a:gd name="connsiteX8" fmla="*/ 3454939 w 5943599"/>
                <a:gd name="connsiteY8" fmla="*/ 286995 h 1467280"/>
                <a:gd name="connsiteX9" fmla="*/ 3863501 w 5943599"/>
                <a:gd name="connsiteY9" fmla="*/ 53531 h 1467280"/>
                <a:gd name="connsiteX10" fmla="*/ 4408249 w 5943599"/>
                <a:gd name="connsiteY10" fmla="*/ 189718 h 1467280"/>
                <a:gd name="connsiteX11" fmla="*/ 4894632 w 5943599"/>
                <a:gd name="connsiteY11" fmla="*/ 588553 h 1467280"/>
                <a:gd name="connsiteX12" fmla="*/ 5653390 w 5943599"/>
                <a:gd name="connsiteY12" fmla="*/ 267540 h 1467280"/>
                <a:gd name="connsiteX13" fmla="*/ 5906310 w 5943599"/>
                <a:gd name="connsiteY13" fmla="*/ 199417 h 1467280"/>
                <a:gd name="connsiteX14" fmla="*/ 5877126 w 5943599"/>
                <a:gd name="connsiteY14" fmla="*/ 1464042 h 1467280"/>
                <a:gd name="connsiteX15" fmla="*/ 21075 w 5943599"/>
                <a:gd name="connsiteY15" fmla="*/ 1405676 h 1467280"/>
                <a:gd name="connsiteX0" fmla="*/ 21075 w 6859620"/>
                <a:gd name="connsiteY0" fmla="*/ 1389429 h 1447795"/>
                <a:gd name="connsiteX1" fmla="*/ 79442 w 6859620"/>
                <a:gd name="connsiteY1" fmla="*/ 465272 h 1447795"/>
                <a:gd name="connsiteX2" fmla="*/ 497730 w 6859620"/>
                <a:gd name="connsiteY2" fmla="*/ 17829 h 1447795"/>
                <a:gd name="connsiteX3" fmla="*/ 1052207 w 6859620"/>
                <a:gd name="connsiteY3" fmla="*/ 358297 h 1447795"/>
                <a:gd name="connsiteX4" fmla="*/ 1616411 w 6859620"/>
                <a:gd name="connsiteY4" fmla="*/ 358297 h 1447795"/>
                <a:gd name="connsiteX5" fmla="*/ 2180615 w 6859620"/>
                <a:gd name="connsiteY5" fmla="*/ 397208 h 1447795"/>
                <a:gd name="connsiteX6" fmla="*/ 2618360 w 6859620"/>
                <a:gd name="connsiteY6" fmla="*/ 698765 h 1447795"/>
                <a:gd name="connsiteX7" fmla="*/ 3114471 w 6859620"/>
                <a:gd name="connsiteY7" fmla="*/ 231837 h 1447795"/>
                <a:gd name="connsiteX8" fmla="*/ 3454939 w 6859620"/>
                <a:gd name="connsiteY8" fmla="*/ 270748 h 1447795"/>
                <a:gd name="connsiteX9" fmla="*/ 3863501 w 6859620"/>
                <a:gd name="connsiteY9" fmla="*/ 37284 h 1447795"/>
                <a:gd name="connsiteX10" fmla="*/ 4408249 w 6859620"/>
                <a:gd name="connsiteY10" fmla="*/ 173471 h 1447795"/>
                <a:gd name="connsiteX11" fmla="*/ 4894632 w 6859620"/>
                <a:gd name="connsiteY11" fmla="*/ 572306 h 1447795"/>
                <a:gd name="connsiteX12" fmla="*/ 5653390 w 6859620"/>
                <a:gd name="connsiteY12" fmla="*/ 251293 h 1447795"/>
                <a:gd name="connsiteX13" fmla="*/ 5906310 w 6859620"/>
                <a:gd name="connsiteY13" fmla="*/ 183170 h 1447795"/>
                <a:gd name="connsiteX14" fmla="*/ 5916039 w 6859620"/>
                <a:gd name="connsiteY14" fmla="*/ 650097 h 1447795"/>
                <a:gd name="connsiteX15" fmla="*/ 5877126 w 6859620"/>
                <a:gd name="connsiteY15" fmla="*/ 1447795 h 1447795"/>
                <a:gd name="connsiteX16" fmla="*/ 21075 w 6859620"/>
                <a:gd name="connsiteY16" fmla="*/ 1389429 h 1447795"/>
                <a:gd name="connsiteX0" fmla="*/ 21075 w 5950085"/>
                <a:gd name="connsiteY0" fmla="*/ 1389429 h 1447795"/>
                <a:gd name="connsiteX1" fmla="*/ 79442 w 5950085"/>
                <a:gd name="connsiteY1" fmla="*/ 465272 h 1447795"/>
                <a:gd name="connsiteX2" fmla="*/ 497730 w 5950085"/>
                <a:gd name="connsiteY2" fmla="*/ 17829 h 1447795"/>
                <a:gd name="connsiteX3" fmla="*/ 1052207 w 5950085"/>
                <a:gd name="connsiteY3" fmla="*/ 358297 h 1447795"/>
                <a:gd name="connsiteX4" fmla="*/ 1616411 w 5950085"/>
                <a:gd name="connsiteY4" fmla="*/ 358297 h 1447795"/>
                <a:gd name="connsiteX5" fmla="*/ 2180615 w 5950085"/>
                <a:gd name="connsiteY5" fmla="*/ 397208 h 1447795"/>
                <a:gd name="connsiteX6" fmla="*/ 2618360 w 5950085"/>
                <a:gd name="connsiteY6" fmla="*/ 698765 h 1447795"/>
                <a:gd name="connsiteX7" fmla="*/ 3114471 w 5950085"/>
                <a:gd name="connsiteY7" fmla="*/ 231837 h 1447795"/>
                <a:gd name="connsiteX8" fmla="*/ 3454939 w 5950085"/>
                <a:gd name="connsiteY8" fmla="*/ 270748 h 1447795"/>
                <a:gd name="connsiteX9" fmla="*/ 3863501 w 5950085"/>
                <a:gd name="connsiteY9" fmla="*/ 37284 h 1447795"/>
                <a:gd name="connsiteX10" fmla="*/ 4408249 w 5950085"/>
                <a:gd name="connsiteY10" fmla="*/ 173471 h 1447795"/>
                <a:gd name="connsiteX11" fmla="*/ 4894632 w 5950085"/>
                <a:gd name="connsiteY11" fmla="*/ 572306 h 1447795"/>
                <a:gd name="connsiteX12" fmla="*/ 5653390 w 5950085"/>
                <a:gd name="connsiteY12" fmla="*/ 251293 h 1447795"/>
                <a:gd name="connsiteX13" fmla="*/ 5906310 w 5950085"/>
                <a:gd name="connsiteY13" fmla="*/ 183170 h 1447795"/>
                <a:gd name="connsiteX14" fmla="*/ 5916039 w 5950085"/>
                <a:gd name="connsiteY14" fmla="*/ 650097 h 1447795"/>
                <a:gd name="connsiteX15" fmla="*/ 5877126 w 5950085"/>
                <a:gd name="connsiteY15" fmla="*/ 1447795 h 1447795"/>
                <a:gd name="connsiteX16" fmla="*/ 21075 w 5950085"/>
                <a:gd name="connsiteY16" fmla="*/ 1389429 h 1447795"/>
                <a:gd name="connsiteX0" fmla="*/ 21075 w 5916039"/>
                <a:gd name="connsiteY0" fmla="*/ 1389429 h 1447795"/>
                <a:gd name="connsiteX1" fmla="*/ 79442 w 5916039"/>
                <a:gd name="connsiteY1" fmla="*/ 465272 h 1447795"/>
                <a:gd name="connsiteX2" fmla="*/ 497730 w 5916039"/>
                <a:gd name="connsiteY2" fmla="*/ 17829 h 1447795"/>
                <a:gd name="connsiteX3" fmla="*/ 1052207 w 5916039"/>
                <a:gd name="connsiteY3" fmla="*/ 358297 h 1447795"/>
                <a:gd name="connsiteX4" fmla="*/ 1616411 w 5916039"/>
                <a:gd name="connsiteY4" fmla="*/ 358297 h 1447795"/>
                <a:gd name="connsiteX5" fmla="*/ 2180615 w 5916039"/>
                <a:gd name="connsiteY5" fmla="*/ 397208 h 1447795"/>
                <a:gd name="connsiteX6" fmla="*/ 2618360 w 5916039"/>
                <a:gd name="connsiteY6" fmla="*/ 698765 h 1447795"/>
                <a:gd name="connsiteX7" fmla="*/ 3114471 w 5916039"/>
                <a:gd name="connsiteY7" fmla="*/ 231837 h 1447795"/>
                <a:gd name="connsiteX8" fmla="*/ 3454939 w 5916039"/>
                <a:gd name="connsiteY8" fmla="*/ 270748 h 1447795"/>
                <a:gd name="connsiteX9" fmla="*/ 3863501 w 5916039"/>
                <a:gd name="connsiteY9" fmla="*/ 37284 h 1447795"/>
                <a:gd name="connsiteX10" fmla="*/ 4408249 w 5916039"/>
                <a:gd name="connsiteY10" fmla="*/ 173471 h 1447795"/>
                <a:gd name="connsiteX11" fmla="*/ 4894632 w 5916039"/>
                <a:gd name="connsiteY11" fmla="*/ 572306 h 1447795"/>
                <a:gd name="connsiteX12" fmla="*/ 5653390 w 5916039"/>
                <a:gd name="connsiteY12" fmla="*/ 251293 h 1447795"/>
                <a:gd name="connsiteX13" fmla="*/ 5906310 w 5916039"/>
                <a:gd name="connsiteY13" fmla="*/ 183170 h 1447795"/>
                <a:gd name="connsiteX14" fmla="*/ 5916039 w 5916039"/>
                <a:gd name="connsiteY14" fmla="*/ 650097 h 1447795"/>
                <a:gd name="connsiteX15" fmla="*/ 5877126 w 5916039"/>
                <a:gd name="connsiteY15" fmla="*/ 1447795 h 1447795"/>
                <a:gd name="connsiteX16" fmla="*/ 21075 w 5916039"/>
                <a:gd name="connsiteY16" fmla="*/ 1389429 h 1447795"/>
                <a:gd name="connsiteX0" fmla="*/ 21075 w 5906310"/>
                <a:gd name="connsiteY0" fmla="*/ 1389429 h 1447795"/>
                <a:gd name="connsiteX1" fmla="*/ 79442 w 5906310"/>
                <a:gd name="connsiteY1" fmla="*/ 465272 h 1447795"/>
                <a:gd name="connsiteX2" fmla="*/ 497730 w 5906310"/>
                <a:gd name="connsiteY2" fmla="*/ 17829 h 1447795"/>
                <a:gd name="connsiteX3" fmla="*/ 1052207 w 5906310"/>
                <a:gd name="connsiteY3" fmla="*/ 358297 h 1447795"/>
                <a:gd name="connsiteX4" fmla="*/ 1616411 w 5906310"/>
                <a:gd name="connsiteY4" fmla="*/ 358297 h 1447795"/>
                <a:gd name="connsiteX5" fmla="*/ 2180615 w 5906310"/>
                <a:gd name="connsiteY5" fmla="*/ 397208 h 1447795"/>
                <a:gd name="connsiteX6" fmla="*/ 2618360 w 5906310"/>
                <a:gd name="connsiteY6" fmla="*/ 698765 h 1447795"/>
                <a:gd name="connsiteX7" fmla="*/ 3114471 w 5906310"/>
                <a:gd name="connsiteY7" fmla="*/ 231837 h 1447795"/>
                <a:gd name="connsiteX8" fmla="*/ 3454939 w 5906310"/>
                <a:gd name="connsiteY8" fmla="*/ 270748 h 1447795"/>
                <a:gd name="connsiteX9" fmla="*/ 3863501 w 5906310"/>
                <a:gd name="connsiteY9" fmla="*/ 37284 h 1447795"/>
                <a:gd name="connsiteX10" fmla="*/ 4408249 w 5906310"/>
                <a:gd name="connsiteY10" fmla="*/ 173471 h 1447795"/>
                <a:gd name="connsiteX11" fmla="*/ 4894632 w 5906310"/>
                <a:gd name="connsiteY11" fmla="*/ 572306 h 1447795"/>
                <a:gd name="connsiteX12" fmla="*/ 5653390 w 5906310"/>
                <a:gd name="connsiteY12" fmla="*/ 251293 h 1447795"/>
                <a:gd name="connsiteX13" fmla="*/ 5906310 w 5906310"/>
                <a:gd name="connsiteY13" fmla="*/ 183170 h 1447795"/>
                <a:gd name="connsiteX14" fmla="*/ 5877126 w 5906310"/>
                <a:gd name="connsiteY14" fmla="*/ 1447795 h 1447795"/>
                <a:gd name="connsiteX15" fmla="*/ 21075 w 5906310"/>
                <a:gd name="connsiteY15" fmla="*/ 1389429 h 1447795"/>
                <a:gd name="connsiteX0" fmla="*/ 21075 w 6402420"/>
                <a:gd name="connsiteY0" fmla="*/ 1389429 h 1447795"/>
                <a:gd name="connsiteX1" fmla="*/ 79442 w 6402420"/>
                <a:gd name="connsiteY1" fmla="*/ 465272 h 1447795"/>
                <a:gd name="connsiteX2" fmla="*/ 497730 w 6402420"/>
                <a:gd name="connsiteY2" fmla="*/ 17829 h 1447795"/>
                <a:gd name="connsiteX3" fmla="*/ 1052207 w 6402420"/>
                <a:gd name="connsiteY3" fmla="*/ 358297 h 1447795"/>
                <a:gd name="connsiteX4" fmla="*/ 1616411 w 6402420"/>
                <a:gd name="connsiteY4" fmla="*/ 358297 h 1447795"/>
                <a:gd name="connsiteX5" fmla="*/ 2180615 w 6402420"/>
                <a:gd name="connsiteY5" fmla="*/ 397208 h 1447795"/>
                <a:gd name="connsiteX6" fmla="*/ 2618360 w 6402420"/>
                <a:gd name="connsiteY6" fmla="*/ 698765 h 1447795"/>
                <a:gd name="connsiteX7" fmla="*/ 3114471 w 6402420"/>
                <a:gd name="connsiteY7" fmla="*/ 231837 h 1447795"/>
                <a:gd name="connsiteX8" fmla="*/ 3454939 w 6402420"/>
                <a:gd name="connsiteY8" fmla="*/ 270748 h 1447795"/>
                <a:gd name="connsiteX9" fmla="*/ 3863501 w 6402420"/>
                <a:gd name="connsiteY9" fmla="*/ 37284 h 1447795"/>
                <a:gd name="connsiteX10" fmla="*/ 4408249 w 6402420"/>
                <a:gd name="connsiteY10" fmla="*/ 173471 h 1447795"/>
                <a:gd name="connsiteX11" fmla="*/ 4894632 w 6402420"/>
                <a:gd name="connsiteY11" fmla="*/ 572306 h 1447795"/>
                <a:gd name="connsiteX12" fmla="*/ 5653390 w 6402420"/>
                <a:gd name="connsiteY12" fmla="*/ 251293 h 1447795"/>
                <a:gd name="connsiteX13" fmla="*/ 5906310 w 6402420"/>
                <a:gd name="connsiteY13" fmla="*/ 183170 h 1447795"/>
                <a:gd name="connsiteX14" fmla="*/ 6402420 w 6402420"/>
                <a:gd name="connsiteY14" fmla="*/ 1447795 h 1447795"/>
                <a:gd name="connsiteX15" fmla="*/ 21075 w 6402420"/>
                <a:gd name="connsiteY15" fmla="*/ 1389429 h 1447795"/>
                <a:gd name="connsiteX0" fmla="*/ 21075 w 5935492"/>
                <a:gd name="connsiteY0" fmla="*/ 1389429 h 1447795"/>
                <a:gd name="connsiteX1" fmla="*/ 79442 w 5935492"/>
                <a:gd name="connsiteY1" fmla="*/ 465272 h 1447795"/>
                <a:gd name="connsiteX2" fmla="*/ 497730 w 5935492"/>
                <a:gd name="connsiteY2" fmla="*/ 17829 h 1447795"/>
                <a:gd name="connsiteX3" fmla="*/ 1052207 w 5935492"/>
                <a:gd name="connsiteY3" fmla="*/ 358297 h 1447795"/>
                <a:gd name="connsiteX4" fmla="*/ 1616411 w 5935492"/>
                <a:gd name="connsiteY4" fmla="*/ 358297 h 1447795"/>
                <a:gd name="connsiteX5" fmla="*/ 2180615 w 5935492"/>
                <a:gd name="connsiteY5" fmla="*/ 397208 h 1447795"/>
                <a:gd name="connsiteX6" fmla="*/ 2618360 w 5935492"/>
                <a:gd name="connsiteY6" fmla="*/ 698765 h 1447795"/>
                <a:gd name="connsiteX7" fmla="*/ 3114471 w 5935492"/>
                <a:gd name="connsiteY7" fmla="*/ 231837 h 1447795"/>
                <a:gd name="connsiteX8" fmla="*/ 3454939 w 5935492"/>
                <a:gd name="connsiteY8" fmla="*/ 270748 h 1447795"/>
                <a:gd name="connsiteX9" fmla="*/ 3863501 w 5935492"/>
                <a:gd name="connsiteY9" fmla="*/ 37284 h 1447795"/>
                <a:gd name="connsiteX10" fmla="*/ 4408249 w 5935492"/>
                <a:gd name="connsiteY10" fmla="*/ 173471 h 1447795"/>
                <a:gd name="connsiteX11" fmla="*/ 4894632 w 5935492"/>
                <a:gd name="connsiteY11" fmla="*/ 572306 h 1447795"/>
                <a:gd name="connsiteX12" fmla="*/ 5653390 w 5935492"/>
                <a:gd name="connsiteY12" fmla="*/ 251293 h 1447795"/>
                <a:gd name="connsiteX13" fmla="*/ 5906310 w 5935492"/>
                <a:gd name="connsiteY13" fmla="*/ 183170 h 1447795"/>
                <a:gd name="connsiteX14" fmla="*/ 5935492 w 5935492"/>
                <a:gd name="connsiteY14" fmla="*/ 1447795 h 1447795"/>
                <a:gd name="connsiteX15" fmla="*/ 21075 w 5935492"/>
                <a:gd name="connsiteY15" fmla="*/ 1389429 h 1447795"/>
                <a:gd name="connsiteX0" fmla="*/ 21075 w 5906310"/>
                <a:gd name="connsiteY0" fmla="*/ 1389429 h 1447795"/>
                <a:gd name="connsiteX1" fmla="*/ 79442 w 5906310"/>
                <a:gd name="connsiteY1" fmla="*/ 465272 h 1447795"/>
                <a:gd name="connsiteX2" fmla="*/ 497730 w 5906310"/>
                <a:gd name="connsiteY2" fmla="*/ 17829 h 1447795"/>
                <a:gd name="connsiteX3" fmla="*/ 1052207 w 5906310"/>
                <a:gd name="connsiteY3" fmla="*/ 358297 h 1447795"/>
                <a:gd name="connsiteX4" fmla="*/ 1616411 w 5906310"/>
                <a:gd name="connsiteY4" fmla="*/ 358297 h 1447795"/>
                <a:gd name="connsiteX5" fmla="*/ 2180615 w 5906310"/>
                <a:gd name="connsiteY5" fmla="*/ 397208 h 1447795"/>
                <a:gd name="connsiteX6" fmla="*/ 2618360 w 5906310"/>
                <a:gd name="connsiteY6" fmla="*/ 698765 h 1447795"/>
                <a:gd name="connsiteX7" fmla="*/ 3114471 w 5906310"/>
                <a:gd name="connsiteY7" fmla="*/ 231837 h 1447795"/>
                <a:gd name="connsiteX8" fmla="*/ 3454939 w 5906310"/>
                <a:gd name="connsiteY8" fmla="*/ 270748 h 1447795"/>
                <a:gd name="connsiteX9" fmla="*/ 3863501 w 5906310"/>
                <a:gd name="connsiteY9" fmla="*/ 37284 h 1447795"/>
                <a:gd name="connsiteX10" fmla="*/ 4408249 w 5906310"/>
                <a:gd name="connsiteY10" fmla="*/ 173471 h 1447795"/>
                <a:gd name="connsiteX11" fmla="*/ 4894632 w 5906310"/>
                <a:gd name="connsiteY11" fmla="*/ 572306 h 1447795"/>
                <a:gd name="connsiteX12" fmla="*/ 5653390 w 5906310"/>
                <a:gd name="connsiteY12" fmla="*/ 251293 h 1447795"/>
                <a:gd name="connsiteX13" fmla="*/ 5906310 w 5906310"/>
                <a:gd name="connsiteY13" fmla="*/ 183170 h 1447795"/>
                <a:gd name="connsiteX14" fmla="*/ 5546385 w 5906310"/>
                <a:gd name="connsiteY14" fmla="*/ 1447795 h 1447795"/>
                <a:gd name="connsiteX15" fmla="*/ 21075 w 5906310"/>
                <a:gd name="connsiteY15" fmla="*/ 1389429 h 1447795"/>
                <a:gd name="connsiteX0" fmla="*/ 21075 w 5906310"/>
                <a:gd name="connsiteY0" fmla="*/ 1389429 h 1720169"/>
                <a:gd name="connsiteX1" fmla="*/ 79442 w 5906310"/>
                <a:gd name="connsiteY1" fmla="*/ 465272 h 1720169"/>
                <a:gd name="connsiteX2" fmla="*/ 497730 w 5906310"/>
                <a:gd name="connsiteY2" fmla="*/ 17829 h 1720169"/>
                <a:gd name="connsiteX3" fmla="*/ 1052207 w 5906310"/>
                <a:gd name="connsiteY3" fmla="*/ 358297 h 1720169"/>
                <a:gd name="connsiteX4" fmla="*/ 1616411 w 5906310"/>
                <a:gd name="connsiteY4" fmla="*/ 358297 h 1720169"/>
                <a:gd name="connsiteX5" fmla="*/ 2180615 w 5906310"/>
                <a:gd name="connsiteY5" fmla="*/ 397208 h 1720169"/>
                <a:gd name="connsiteX6" fmla="*/ 2618360 w 5906310"/>
                <a:gd name="connsiteY6" fmla="*/ 698765 h 1720169"/>
                <a:gd name="connsiteX7" fmla="*/ 3114471 w 5906310"/>
                <a:gd name="connsiteY7" fmla="*/ 231837 h 1720169"/>
                <a:gd name="connsiteX8" fmla="*/ 3454939 w 5906310"/>
                <a:gd name="connsiteY8" fmla="*/ 270748 h 1720169"/>
                <a:gd name="connsiteX9" fmla="*/ 3863501 w 5906310"/>
                <a:gd name="connsiteY9" fmla="*/ 37284 h 1720169"/>
                <a:gd name="connsiteX10" fmla="*/ 4408249 w 5906310"/>
                <a:gd name="connsiteY10" fmla="*/ 173471 h 1720169"/>
                <a:gd name="connsiteX11" fmla="*/ 4894632 w 5906310"/>
                <a:gd name="connsiteY11" fmla="*/ 572306 h 1720169"/>
                <a:gd name="connsiteX12" fmla="*/ 5653390 w 5906310"/>
                <a:gd name="connsiteY12" fmla="*/ 251293 h 1720169"/>
                <a:gd name="connsiteX13" fmla="*/ 5906310 w 5906310"/>
                <a:gd name="connsiteY13" fmla="*/ 183170 h 1720169"/>
                <a:gd name="connsiteX14" fmla="*/ 5886853 w 5906310"/>
                <a:gd name="connsiteY14" fmla="*/ 1720169 h 1720169"/>
                <a:gd name="connsiteX15" fmla="*/ 21075 w 5906310"/>
                <a:gd name="connsiteY15" fmla="*/ 1389429 h 1720169"/>
                <a:gd name="connsiteX0" fmla="*/ 21075 w 6412147"/>
                <a:gd name="connsiteY0" fmla="*/ 1389429 h 1720169"/>
                <a:gd name="connsiteX1" fmla="*/ 79442 w 6412147"/>
                <a:gd name="connsiteY1" fmla="*/ 465272 h 1720169"/>
                <a:gd name="connsiteX2" fmla="*/ 497730 w 6412147"/>
                <a:gd name="connsiteY2" fmla="*/ 17829 h 1720169"/>
                <a:gd name="connsiteX3" fmla="*/ 1052207 w 6412147"/>
                <a:gd name="connsiteY3" fmla="*/ 358297 h 1720169"/>
                <a:gd name="connsiteX4" fmla="*/ 1616411 w 6412147"/>
                <a:gd name="connsiteY4" fmla="*/ 358297 h 1720169"/>
                <a:gd name="connsiteX5" fmla="*/ 2180615 w 6412147"/>
                <a:gd name="connsiteY5" fmla="*/ 397208 h 1720169"/>
                <a:gd name="connsiteX6" fmla="*/ 2618360 w 6412147"/>
                <a:gd name="connsiteY6" fmla="*/ 698765 h 1720169"/>
                <a:gd name="connsiteX7" fmla="*/ 3114471 w 6412147"/>
                <a:gd name="connsiteY7" fmla="*/ 231837 h 1720169"/>
                <a:gd name="connsiteX8" fmla="*/ 3454939 w 6412147"/>
                <a:gd name="connsiteY8" fmla="*/ 270748 h 1720169"/>
                <a:gd name="connsiteX9" fmla="*/ 3863501 w 6412147"/>
                <a:gd name="connsiteY9" fmla="*/ 37284 h 1720169"/>
                <a:gd name="connsiteX10" fmla="*/ 4408249 w 6412147"/>
                <a:gd name="connsiteY10" fmla="*/ 173471 h 1720169"/>
                <a:gd name="connsiteX11" fmla="*/ 4894632 w 6412147"/>
                <a:gd name="connsiteY11" fmla="*/ 572306 h 1720169"/>
                <a:gd name="connsiteX12" fmla="*/ 5653390 w 6412147"/>
                <a:gd name="connsiteY12" fmla="*/ 251293 h 1720169"/>
                <a:gd name="connsiteX13" fmla="*/ 5906310 w 6412147"/>
                <a:gd name="connsiteY13" fmla="*/ 183170 h 1720169"/>
                <a:gd name="connsiteX14" fmla="*/ 6412147 w 6412147"/>
                <a:gd name="connsiteY14" fmla="*/ 1720169 h 1720169"/>
                <a:gd name="connsiteX15" fmla="*/ 21075 w 6412147"/>
                <a:gd name="connsiteY15" fmla="*/ 1389429 h 1720169"/>
                <a:gd name="connsiteX0" fmla="*/ 21075 w 5935492"/>
                <a:gd name="connsiteY0" fmla="*/ 1389429 h 1389429"/>
                <a:gd name="connsiteX1" fmla="*/ 79442 w 5935492"/>
                <a:gd name="connsiteY1" fmla="*/ 465272 h 1389429"/>
                <a:gd name="connsiteX2" fmla="*/ 497730 w 5935492"/>
                <a:gd name="connsiteY2" fmla="*/ 17829 h 1389429"/>
                <a:gd name="connsiteX3" fmla="*/ 1052207 w 5935492"/>
                <a:gd name="connsiteY3" fmla="*/ 358297 h 1389429"/>
                <a:gd name="connsiteX4" fmla="*/ 1616411 w 5935492"/>
                <a:gd name="connsiteY4" fmla="*/ 358297 h 1389429"/>
                <a:gd name="connsiteX5" fmla="*/ 2180615 w 5935492"/>
                <a:gd name="connsiteY5" fmla="*/ 397208 h 1389429"/>
                <a:gd name="connsiteX6" fmla="*/ 2618360 w 5935492"/>
                <a:gd name="connsiteY6" fmla="*/ 698765 h 1389429"/>
                <a:gd name="connsiteX7" fmla="*/ 3114471 w 5935492"/>
                <a:gd name="connsiteY7" fmla="*/ 231837 h 1389429"/>
                <a:gd name="connsiteX8" fmla="*/ 3454939 w 5935492"/>
                <a:gd name="connsiteY8" fmla="*/ 270748 h 1389429"/>
                <a:gd name="connsiteX9" fmla="*/ 3863501 w 5935492"/>
                <a:gd name="connsiteY9" fmla="*/ 37284 h 1389429"/>
                <a:gd name="connsiteX10" fmla="*/ 4408249 w 5935492"/>
                <a:gd name="connsiteY10" fmla="*/ 173471 h 1389429"/>
                <a:gd name="connsiteX11" fmla="*/ 4894632 w 5935492"/>
                <a:gd name="connsiteY11" fmla="*/ 572306 h 1389429"/>
                <a:gd name="connsiteX12" fmla="*/ 5653390 w 5935492"/>
                <a:gd name="connsiteY12" fmla="*/ 251293 h 1389429"/>
                <a:gd name="connsiteX13" fmla="*/ 5906310 w 5935492"/>
                <a:gd name="connsiteY13" fmla="*/ 183170 h 1389429"/>
                <a:gd name="connsiteX14" fmla="*/ 5935492 w 5935492"/>
                <a:gd name="connsiteY14" fmla="*/ 1389429 h 1389429"/>
                <a:gd name="connsiteX15" fmla="*/ 21075 w 5935492"/>
                <a:gd name="connsiteY15" fmla="*/ 1389429 h 1389429"/>
                <a:gd name="connsiteX0" fmla="*/ 21075 w 5935492"/>
                <a:gd name="connsiteY0" fmla="*/ 961412 h 1389429"/>
                <a:gd name="connsiteX1" fmla="*/ 79442 w 5935492"/>
                <a:gd name="connsiteY1" fmla="*/ 465272 h 1389429"/>
                <a:gd name="connsiteX2" fmla="*/ 497730 w 5935492"/>
                <a:gd name="connsiteY2" fmla="*/ 17829 h 1389429"/>
                <a:gd name="connsiteX3" fmla="*/ 1052207 w 5935492"/>
                <a:gd name="connsiteY3" fmla="*/ 358297 h 1389429"/>
                <a:gd name="connsiteX4" fmla="*/ 1616411 w 5935492"/>
                <a:gd name="connsiteY4" fmla="*/ 358297 h 1389429"/>
                <a:gd name="connsiteX5" fmla="*/ 2180615 w 5935492"/>
                <a:gd name="connsiteY5" fmla="*/ 397208 h 1389429"/>
                <a:gd name="connsiteX6" fmla="*/ 2618360 w 5935492"/>
                <a:gd name="connsiteY6" fmla="*/ 698765 h 1389429"/>
                <a:gd name="connsiteX7" fmla="*/ 3114471 w 5935492"/>
                <a:gd name="connsiteY7" fmla="*/ 231837 h 1389429"/>
                <a:gd name="connsiteX8" fmla="*/ 3454939 w 5935492"/>
                <a:gd name="connsiteY8" fmla="*/ 270748 h 1389429"/>
                <a:gd name="connsiteX9" fmla="*/ 3863501 w 5935492"/>
                <a:gd name="connsiteY9" fmla="*/ 37284 h 1389429"/>
                <a:gd name="connsiteX10" fmla="*/ 4408249 w 5935492"/>
                <a:gd name="connsiteY10" fmla="*/ 173471 h 1389429"/>
                <a:gd name="connsiteX11" fmla="*/ 4894632 w 5935492"/>
                <a:gd name="connsiteY11" fmla="*/ 572306 h 1389429"/>
                <a:gd name="connsiteX12" fmla="*/ 5653390 w 5935492"/>
                <a:gd name="connsiteY12" fmla="*/ 251293 h 1389429"/>
                <a:gd name="connsiteX13" fmla="*/ 5906310 w 5935492"/>
                <a:gd name="connsiteY13" fmla="*/ 183170 h 1389429"/>
                <a:gd name="connsiteX14" fmla="*/ 5935492 w 5935492"/>
                <a:gd name="connsiteY14" fmla="*/ 1389429 h 1389429"/>
                <a:gd name="connsiteX15" fmla="*/ 21075 w 5935492"/>
                <a:gd name="connsiteY15" fmla="*/ 961412 h 1389429"/>
                <a:gd name="connsiteX0" fmla="*/ 21075 w 5935492"/>
                <a:gd name="connsiteY0" fmla="*/ 961412 h 1389429"/>
                <a:gd name="connsiteX1" fmla="*/ 79442 w 5935492"/>
                <a:gd name="connsiteY1" fmla="*/ 465272 h 1389429"/>
                <a:gd name="connsiteX2" fmla="*/ 497730 w 5935492"/>
                <a:gd name="connsiteY2" fmla="*/ 17829 h 1389429"/>
                <a:gd name="connsiteX3" fmla="*/ 1052207 w 5935492"/>
                <a:gd name="connsiteY3" fmla="*/ 358297 h 1389429"/>
                <a:gd name="connsiteX4" fmla="*/ 1616411 w 5935492"/>
                <a:gd name="connsiteY4" fmla="*/ 358297 h 1389429"/>
                <a:gd name="connsiteX5" fmla="*/ 2180615 w 5935492"/>
                <a:gd name="connsiteY5" fmla="*/ 397208 h 1389429"/>
                <a:gd name="connsiteX6" fmla="*/ 2618360 w 5935492"/>
                <a:gd name="connsiteY6" fmla="*/ 698765 h 1389429"/>
                <a:gd name="connsiteX7" fmla="*/ 3114471 w 5935492"/>
                <a:gd name="connsiteY7" fmla="*/ 231837 h 1389429"/>
                <a:gd name="connsiteX8" fmla="*/ 3454939 w 5935492"/>
                <a:gd name="connsiteY8" fmla="*/ 270748 h 1389429"/>
                <a:gd name="connsiteX9" fmla="*/ 3863501 w 5935492"/>
                <a:gd name="connsiteY9" fmla="*/ 37284 h 1389429"/>
                <a:gd name="connsiteX10" fmla="*/ 4408249 w 5935492"/>
                <a:gd name="connsiteY10" fmla="*/ 173471 h 1389429"/>
                <a:gd name="connsiteX11" fmla="*/ 4894632 w 5935492"/>
                <a:gd name="connsiteY11" fmla="*/ 572306 h 1389429"/>
                <a:gd name="connsiteX12" fmla="*/ 5653390 w 5935492"/>
                <a:gd name="connsiteY12" fmla="*/ 251293 h 1389429"/>
                <a:gd name="connsiteX13" fmla="*/ 5906310 w 5935492"/>
                <a:gd name="connsiteY13" fmla="*/ 183170 h 1389429"/>
                <a:gd name="connsiteX14" fmla="*/ 5935492 w 5935492"/>
                <a:gd name="connsiteY14" fmla="*/ 1389429 h 1389429"/>
                <a:gd name="connsiteX15" fmla="*/ 5916034 w 5935492"/>
                <a:gd name="connsiteY15" fmla="*/ 951679 h 1389429"/>
                <a:gd name="connsiteX16" fmla="*/ 21075 w 5935492"/>
                <a:gd name="connsiteY16" fmla="*/ 961412 h 1389429"/>
                <a:gd name="connsiteX0" fmla="*/ 5916034 w 6026932"/>
                <a:gd name="connsiteY0" fmla="*/ 951679 h 1480869"/>
                <a:gd name="connsiteX1" fmla="*/ 21075 w 6026932"/>
                <a:gd name="connsiteY1" fmla="*/ 961412 h 1480869"/>
                <a:gd name="connsiteX2" fmla="*/ 79442 w 6026932"/>
                <a:gd name="connsiteY2" fmla="*/ 465272 h 1480869"/>
                <a:gd name="connsiteX3" fmla="*/ 497730 w 6026932"/>
                <a:gd name="connsiteY3" fmla="*/ 17829 h 1480869"/>
                <a:gd name="connsiteX4" fmla="*/ 1052207 w 6026932"/>
                <a:gd name="connsiteY4" fmla="*/ 358297 h 1480869"/>
                <a:gd name="connsiteX5" fmla="*/ 1616411 w 6026932"/>
                <a:gd name="connsiteY5" fmla="*/ 358297 h 1480869"/>
                <a:gd name="connsiteX6" fmla="*/ 2180615 w 6026932"/>
                <a:gd name="connsiteY6" fmla="*/ 397208 h 1480869"/>
                <a:gd name="connsiteX7" fmla="*/ 2618360 w 6026932"/>
                <a:gd name="connsiteY7" fmla="*/ 698765 h 1480869"/>
                <a:gd name="connsiteX8" fmla="*/ 3114471 w 6026932"/>
                <a:gd name="connsiteY8" fmla="*/ 231837 h 1480869"/>
                <a:gd name="connsiteX9" fmla="*/ 3454939 w 6026932"/>
                <a:gd name="connsiteY9" fmla="*/ 270748 h 1480869"/>
                <a:gd name="connsiteX10" fmla="*/ 3863501 w 6026932"/>
                <a:gd name="connsiteY10" fmla="*/ 37284 h 1480869"/>
                <a:gd name="connsiteX11" fmla="*/ 4408249 w 6026932"/>
                <a:gd name="connsiteY11" fmla="*/ 173471 h 1480869"/>
                <a:gd name="connsiteX12" fmla="*/ 4894632 w 6026932"/>
                <a:gd name="connsiteY12" fmla="*/ 572306 h 1480869"/>
                <a:gd name="connsiteX13" fmla="*/ 5653390 w 6026932"/>
                <a:gd name="connsiteY13" fmla="*/ 251293 h 1480869"/>
                <a:gd name="connsiteX14" fmla="*/ 5906310 w 6026932"/>
                <a:gd name="connsiteY14" fmla="*/ 183170 h 1480869"/>
                <a:gd name="connsiteX15" fmla="*/ 6026932 w 6026932"/>
                <a:gd name="connsiteY15" fmla="*/ 1480869 h 1480869"/>
                <a:gd name="connsiteX0" fmla="*/ 5916034 w 6026932"/>
                <a:gd name="connsiteY0" fmla="*/ 951679 h 1480869"/>
                <a:gd name="connsiteX1" fmla="*/ 21075 w 6026932"/>
                <a:gd name="connsiteY1" fmla="*/ 961412 h 1480869"/>
                <a:gd name="connsiteX2" fmla="*/ 79442 w 6026932"/>
                <a:gd name="connsiteY2" fmla="*/ 465272 h 1480869"/>
                <a:gd name="connsiteX3" fmla="*/ 497730 w 6026932"/>
                <a:gd name="connsiteY3" fmla="*/ 17829 h 1480869"/>
                <a:gd name="connsiteX4" fmla="*/ 1052207 w 6026932"/>
                <a:gd name="connsiteY4" fmla="*/ 358297 h 1480869"/>
                <a:gd name="connsiteX5" fmla="*/ 1616411 w 6026932"/>
                <a:gd name="connsiteY5" fmla="*/ 358297 h 1480869"/>
                <a:gd name="connsiteX6" fmla="*/ 2180615 w 6026932"/>
                <a:gd name="connsiteY6" fmla="*/ 397208 h 1480869"/>
                <a:gd name="connsiteX7" fmla="*/ 2618360 w 6026932"/>
                <a:gd name="connsiteY7" fmla="*/ 698765 h 1480869"/>
                <a:gd name="connsiteX8" fmla="*/ 3114471 w 6026932"/>
                <a:gd name="connsiteY8" fmla="*/ 231837 h 1480869"/>
                <a:gd name="connsiteX9" fmla="*/ 3454939 w 6026932"/>
                <a:gd name="connsiteY9" fmla="*/ 270748 h 1480869"/>
                <a:gd name="connsiteX10" fmla="*/ 3863501 w 6026932"/>
                <a:gd name="connsiteY10" fmla="*/ 37284 h 1480869"/>
                <a:gd name="connsiteX11" fmla="*/ 4408249 w 6026932"/>
                <a:gd name="connsiteY11" fmla="*/ 173471 h 1480869"/>
                <a:gd name="connsiteX12" fmla="*/ 4894632 w 6026932"/>
                <a:gd name="connsiteY12" fmla="*/ 572306 h 1480869"/>
                <a:gd name="connsiteX13" fmla="*/ 5653390 w 6026932"/>
                <a:gd name="connsiteY13" fmla="*/ 251293 h 1480869"/>
                <a:gd name="connsiteX14" fmla="*/ 5906310 w 6026932"/>
                <a:gd name="connsiteY14" fmla="*/ 183170 h 1480869"/>
                <a:gd name="connsiteX15" fmla="*/ 6026932 w 6026932"/>
                <a:gd name="connsiteY15" fmla="*/ 1480869 h 1480869"/>
                <a:gd name="connsiteX0" fmla="*/ 5916034 w 5916037"/>
                <a:gd name="connsiteY0" fmla="*/ 951679 h 961412"/>
                <a:gd name="connsiteX1" fmla="*/ 21075 w 5916037"/>
                <a:gd name="connsiteY1" fmla="*/ 961412 h 961412"/>
                <a:gd name="connsiteX2" fmla="*/ 79442 w 5916037"/>
                <a:gd name="connsiteY2" fmla="*/ 465272 h 961412"/>
                <a:gd name="connsiteX3" fmla="*/ 497730 w 5916037"/>
                <a:gd name="connsiteY3" fmla="*/ 17829 h 961412"/>
                <a:gd name="connsiteX4" fmla="*/ 1052207 w 5916037"/>
                <a:gd name="connsiteY4" fmla="*/ 358297 h 961412"/>
                <a:gd name="connsiteX5" fmla="*/ 1616411 w 5916037"/>
                <a:gd name="connsiteY5" fmla="*/ 358297 h 961412"/>
                <a:gd name="connsiteX6" fmla="*/ 2180615 w 5916037"/>
                <a:gd name="connsiteY6" fmla="*/ 397208 h 961412"/>
                <a:gd name="connsiteX7" fmla="*/ 2618360 w 5916037"/>
                <a:gd name="connsiteY7" fmla="*/ 698765 h 961412"/>
                <a:gd name="connsiteX8" fmla="*/ 3114471 w 5916037"/>
                <a:gd name="connsiteY8" fmla="*/ 231837 h 961412"/>
                <a:gd name="connsiteX9" fmla="*/ 3454939 w 5916037"/>
                <a:gd name="connsiteY9" fmla="*/ 270748 h 961412"/>
                <a:gd name="connsiteX10" fmla="*/ 3863501 w 5916037"/>
                <a:gd name="connsiteY10" fmla="*/ 37284 h 961412"/>
                <a:gd name="connsiteX11" fmla="*/ 4408249 w 5916037"/>
                <a:gd name="connsiteY11" fmla="*/ 173471 h 961412"/>
                <a:gd name="connsiteX12" fmla="*/ 4894632 w 5916037"/>
                <a:gd name="connsiteY12" fmla="*/ 572306 h 961412"/>
                <a:gd name="connsiteX13" fmla="*/ 5653390 w 5916037"/>
                <a:gd name="connsiteY13" fmla="*/ 251293 h 961412"/>
                <a:gd name="connsiteX14" fmla="*/ 5906310 w 5916037"/>
                <a:gd name="connsiteY14" fmla="*/ 183170 h 961412"/>
                <a:gd name="connsiteX15" fmla="*/ 5900473 w 5916037"/>
                <a:gd name="connsiteY15" fmla="*/ 916665 h 961412"/>
                <a:gd name="connsiteX0" fmla="*/ 5916034 w 5916034"/>
                <a:gd name="connsiteY0" fmla="*/ 951679 h 961412"/>
                <a:gd name="connsiteX1" fmla="*/ 21075 w 5916034"/>
                <a:gd name="connsiteY1" fmla="*/ 961412 h 961412"/>
                <a:gd name="connsiteX2" fmla="*/ 79442 w 5916034"/>
                <a:gd name="connsiteY2" fmla="*/ 465272 h 961412"/>
                <a:gd name="connsiteX3" fmla="*/ 497730 w 5916034"/>
                <a:gd name="connsiteY3" fmla="*/ 17829 h 961412"/>
                <a:gd name="connsiteX4" fmla="*/ 1052207 w 5916034"/>
                <a:gd name="connsiteY4" fmla="*/ 358297 h 961412"/>
                <a:gd name="connsiteX5" fmla="*/ 1616411 w 5916034"/>
                <a:gd name="connsiteY5" fmla="*/ 358297 h 961412"/>
                <a:gd name="connsiteX6" fmla="*/ 2180615 w 5916034"/>
                <a:gd name="connsiteY6" fmla="*/ 397208 h 961412"/>
                <a:gd name="connsiteX7" fmla="*/ 2618360 w 5916034"/>
                <a:gd name="connsiteY7" fmla="*/ 698765 h 961412"/>
                <a:gd name="connsiteX8" fmla="*/ 3114471 w 5916034"/>
                <a:gd name="connsiteY8" fmla="*/ 231837 h 961412"/>
                <a:gd name="connsiteX9" fmla="*/ 3454939 w 5916034"/>
                <a:gd name="connsiteY9" fmla="*/ 270748 h 961412"/>
                <a:gd name="connsiteX10" fmla="*/ 3863501 w 5916034"/>
                <a:gd name="connsiteY10" fmla="*/ 37284 h 961412"/>
                <a:gd name="connsiteX11" fmla="*/ 4408249 w 5916034"/>
                <a:gd name="connsiteY11" fmla="*/ 173471 h 961412"/>
                <a:gd name="connsiteX12" fmla="*/ 4894632 w 5916034"/>
                <a:gd name="connsiteY12" fmla="*/ 572306 h 961412"/>
                <a:gd name="connsiteX13" fmla="*/ 5653390 w 5916034"/>
                <a:gd name="connsiteY13" fmla="*/ 251293 h 961412"/>
                <a:gd name="connsiteX14" fmla="*/ 5906310 w 5916034"/>
                <a:gd name="connsiteY14" fmla="*/ 183170 h 961412"/>
                <a:gd name="connsiteX15" fmla="*/ 5900473 w 5916034"/>
                <a:gd name="connsiteY15" fmla="*/ 916665 h 961412"/>
                <a:gd name="connsiteX0" fmla="*/ 5916034 w 5916034"/>
                <a:gd name="connsiteY0" fmla="*/ 951679 h 961412"/>
                <a:gd name="connsiteX1" fmla="*/ 21075 w 5916034"/>
                <a:gd name="connsiteY1" fmla="*/ 961412 h 961412"/>
                <a:gd name="connsiteX2" fmla="*/ 79442 w 5916034"/>
                <a:gd name="connsiteY2" fmla="*/ 465272 h 961412"/>
                <a:gd name="connsiteX3" fmla="*/ 497730 w 5916034"/>
                <a:gd name="connsiteY3" fmla="*/ 17829 h 961412"/>
                <a:gd name="connsiteX4" fmla="*/ 1052207 w 5916034"/>
                <a:gd name="connsiteY4" fmla="*/ 358297 h 961412"/>
                <a:gd name="connsiteX5" fmla="*/ 1616411 w 5916034"/>
                <a:gd name="connsiteY5" fmla="*/ 358297 h 961412"/>
                <a:gd name="connsiteX6" fmla="*/ 2180615 w 5916034"/>
                <a:gd name="connsiteY6" fmla="*/ 397208 h 961412"/>
                <a:gd name="connsiteX7" fmla="*/ 2618360 w 5916034"/>
                <a:gd name="connsiteY7" fmla="*/ 698765 h 961412"/>
                <a:gd name="connsiteX8" fmla="*/ 3114471 w 5916034"/>
                <a:gd name="connsiteY8" fmla="*/ 231837 h 961412"/>
                <a:gd name="connsiteX9" fmla="*/ 3454939 w 5916034"/>
                <a:gd name="connsiteY9" fmla="*/ 270748 h 961412"/>
                <a:gd name="connsiteX10" fmla="*/ 3863501 w 5916034"/>
                <a:gd name="connsiteY10" fmla="*/ 37284 h 961412"/>
                <a:gd name="connsiteX11" fmla="*/ 4408249 w 5916034"/>
                <a:gd name="connsiteY11" fmla="*/ 173471 h 961412"/>
                <a:gd name="connsiteX12" fmla="*/ 4894632 w 5916034"/>
                <a:gd name="connsiteY12" fmla="*/ 572306 h 961412"/>
                <a:gd name="connsiteX13" fmla="*/ 5653390 w 5916034"/>
                <a:gd name="connsiteY13" fmla="*/ 251293 h 961412"/>
                <a:gd name="connsiteX14" fmla="*/ 5906310 w 5916034"/>
                <a:gd name="connsiteY14" fmla="*/ 183170 h 961412"/>
                <a:gd name="connsiteX0" fmla="*/ 5916034 w 5916034"/>
                <a:gd name="connsiteY0" fmla="*/ 951679 h 961412"/>
                <a:gd name="connsiteX1" fmla="*/ 21075 w 5916034"/>
                <a:gd name="connsiteY1" fmla="*/ 961412 h 961412"/>
                <a:gd name="connsiteX2" fmla="*/ 79442 w 5916034"/>
                <a:gd name="connsiteY2" fmla="*/ 465272 h 961412"/>
                <a:gd name="connsiteX3" fmla="*/ 497730 w 5916034"/>
                <a:gd name="connsiteY3" fmla="*/ 17829 h 961412"/>
                <a:gd name="connsiteX4" fmla="*/ 1052207 w 5916034"/>
                <a:gd name="connsiteY4" fmla="*/ 358297 h 961412"/>
                <a:gd name="connsiteX5" fmla="*/ 1616411 w 5916034"/>
                <a:gd name="connsiteY5" fmla="*/ 358297 h 961412"/>
                <a:gd name="connsiteX6" fmla="*/ 2180615 w 5916034"/>
                <a:gd name="connsiteY6" fmla="*/ 397208 h 961412"/>
                <a:gd name="connsiteX7" fmla="*/ 2618360 w 5916034"/>
                <a:gd name="connsiteY7" fmla="*/ 698765 h 961412"/>
                <a:gd name="connsiteX8" fmla="*/ 3114471 w 5916034"/>
                <a:gd name="connsiteY8" fmla="*/ 231837 h 961412"/>
                <a:gd name="connsiteX9" fmla="*/ 3454939 w 5916034"/>
                <a:gd name="connsiteY9" fmla="*/ 270748 h 961412"/>
                <a:gd name="connsiteX10" fmla="*/ 3863501 w 5916034"/>
                <a:gd name="connsiteY10" fmla="*/ 37284 h 961412"/>
                <a:gd name="connsiteX11" fmla="*/ 4408249 w 5916034"/>
                <a:gd name="connsiteY11" fmla="*/ 173471 h 961412"/>
                <a:gd name="connsiteX12" fmla="*/ 4894632 w 5916034"/>
                <a:gd name="connsiteY12" fmla="*/ 572306 h 961412"/>
                <a:gd name="connsiteX13" fmla="*/ 5653390 w 5916034"/>
                <a:gd name="connsiteY13" fmla="*/ 251293 h 961412"/>
                <a:gd name="connsiteX14" fmla="*/ 5906310 w 5916034"/>
                <a:gd name="connsiteY14" fmla="*/ 183170 h 961412"/>
                <a:gd name="connsiteX15" fmla="*/ 5916034 w 5916034"/>
                <a:gd name="connsiteY15" fmla="*/ 951679 h 96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16034" h="961412">
                  <a:moveTo>
                    <a:pt x="5916034" y="951679"/>
                  </a:moveTo>
                  <a:lnTo>
                    <a:pt x="21075" y="961412"/>
                  </a:lnTo>
                  <a:cubicBezTo>
                    <a:pt x="55122" y="844675"/>
                    <a:pt x="0" y="622536"/>
                    <a:pt x="79442" y="465272"/>
                  </a:cubicBezTo>
                  <a:cubicBezTo>
                    <a:pt x="158884" y="308008"/>
                    <a:pt x="335603" y="35658"/>
                    <a:pt x="497730" y="17829"/>
                  </a:cubicBezTo>
                  <a:cubicBezTo>
                    <a:pt x="659857" y="0"/>
                    <a:pt x="865760" y="301552"/>
                    <a:pt x="1052207" y="358297"/>
                  </a:cubicBezTo>
                  <a:cubicBezTo>
                    <a:pt x="1238654" y="415042"/>
                    <a:pt x="1428343" y="351812"/>
                    <a:pt x="1616411" y="358297"/>
                  </a:cubicBezTo>
                  <a:cubicBezTo>
                    <a:pt x="1804479" y="364782"/>
                    <a:pt x="2013624" y="340463"/>
                    <a:pt x="2180615" y="397208"/>
                  </a:cubicBezTo>
                  <a:cubicBezTo>
                    <a:pt x="2347606" y="453953"/>
                    <a:pt x="2462717" y="726327"/>
                    <a:pt x="2618360" y="698765"/>
                  </a:cubicBezTo>
                  <a:cubicBezTo>
                    <a:pt x="2774003" y="671203"/>
                    <a:pt x="2975041" y="303173"/>
                    <a:pt x="3114471" y="231837"/>
                  </a:cubicBezTo>
                  <a:cubicBezTo>
                    <a:pt x="3253901" y="160501"/>
                    <a:pt x="3330101" y="303174"/>
                    <a:pt x="3454939" y="270748"/>
                  </a:cubicBezTo>
                  <a:cubicBezTo>
                    <a:pt x="3579777" y="238323"/>
                    <a:pt x="3704616" y="53497"/>
                    <a:pt x="3863501" y="37284"/>
                  </a:cubicBezTo>
                  <a:cubicBezTo>
                    <a:pt x="4022386" y="21071"/>
                    <a:pt x="4236394" y="84301"/>
                    <a:pt x="4408249" y="173471"/>
                  </a:cubicBezTo>
                  <a:cubicBezTo>
                    <a:pt x="4580104" y="262641"/>
                    <a:pt x="4687109" y="559336"/>
                    <a:pt x="4894632" y="572306"/>
                  </a:cubicBezTo>
                  <a:cubicBezTo>
                    <a:pt x="5102156" y="585276"/>
                    <a:pt x="5484777" y="316149"/>
                    <a:pt x="5653390" y="251293"/>
                  </a:cubicBezTo>
                  <a:cubicBezTo>
                    <a:pt x="5822003" y="186437"/>
                    <a:pt x="5862535" y="116703"/>
                    <a:pt x="5906310" y="183170"/>
                  </a:cubicBezTo>
                  <a:lnTo>
                    <a:pt x="5916034" y="951679"/>
                  </a:lnTo>
                  <a:close/>
                </a:path>
              </a:pathLst>
            </a:custGeom>
            <a:solidFill>
              <a:schemeClr val="bg1">
                <a:lumMod val="75000"/>
              </a:schemeClr>
            </a:solidFill>
            <a:ln w="19050" cap="flat" cmpd="sng" algn="ctr">
              <a:solidFill>
                <a:schemeClr val="tx1"/>
              </a:solidFill>
              <a:prstDash val="solid"/>
              <a:round/>
              <a:headEnd type="none" w="med" len="med"/>
              <a:tailEnd type="none" w="med" len="med"/>
            </a:ln>
            <a:effectLst/>
          </p:spPr>
          <p:txBody>
            <a:bodyPr/>
            <a:lstStyle/>
            <a:p>
              <a:pPr algn="ctr">
                <a:spcBef>
                  <a:spcPct val="50000"/>
                </a:spcBef>
                <a:defRPr/>
              </a:pPr>
              <a:endParaRPr lang="fr-FR">
                <a:solidFill>
                  <a:schemeClr val="tx1"/>
                </a:solidFill>
                <a:sym typeface="Times New Roman" charset="0"/>
              </a:endParaRPr>
            </a:p>
          </p:txBody>
        </p:sp>
        <p:grpSp>
          <p:nvGrpSpPr>
            <p:cNvPr id="11" name="Groupe 41"/>
            <p:cNvGrpSpPr>
              <a:grpSpLocks/>
            </p:cNvGrpSpPr>
            <p:nvPr/>
          </p:nvGrpSpPr>
          <p:grpSpPr bwMode="auto">
            <a:xfrm rot="769094">
              <a:off x="2052638" y="2192898"/>
              <a:ext cx="1041400" cy="566738"/>
              <a:chOff x="1118681" y="3735421"/>
              <a:chExt cx="1040859" cy="567717"/>
            </a:xfrm>
          </p:grpSpPr>
          <p:sp>
            <p:nvSpPr>
              <p:cNvPr id="12" name="Line 19"/>
              <p:cNvSpPr>
                <a:spLocks noChangeShapeType="1"/>
              </p:cNvSpPr>
              <p:nvPr/>
            </p:nvSpPr>
            <p:spPr bwMode="auto">
              <a:xfrm>
                <a:off x="1121620" y="4023738"/>
                <a:ext cx="87313" cy="279400"/>
              </a:xfrm>
              <a:prstGeom prst="line">
                <a:avLst/>
              </a:prstGeom>
              <a:noFill/>
              <a:ln w="19050">
                <a:solidFill>
                  <a:srgbClr val="000000"/>
                </a:solidFill>
                <a:round/>
                <a:headEnd/>
                <a:tailEnd/>
              </a:ln>
            </p:spPr>
            <p:txBody>
              <a:bodyPr/>
              <a:lstStyle/>
              <a:p>
                <a:endParaRPr lang="fr-FR"/>
              </a:p>
            </p:txBody>
          </p:sp>
          <p:sp>
            <p:nvSpPr>
              <p:cNvPr id="13" name="Line 20"/>
              <p:cNvSpPr>
                <a:spLocks noChangeShapeType="1"/>
              </p:cNvSpPr>
              <p:nvPr/>
            </p:nvSpPr>
            <p:spPr bwMode="auto">
              <a:xfrm flipH="1">
                <a:off x="1197820" y="3993576"/>
                <a:ext cx="38100" cy="298450"/>
              </a:xfrm>
              <a:prstGeom prst="line">
                <a:avLst/>
              </a:prstGeom>
              <a:noFill/>
              <a:ln w="19050">
                <a:solidFill>
                  <a:srgbClr val="000000"/>
                </a:solidFill>
                <a:round/>
                <a:headEnd/>
                <a:tailEnd/>
              </a:ln>
            </p:spPr>
            <p:txBody>
              <a:bodyPr/>
              <a:lstStyle/>
              <a:p>
                <a:endParaRPr lang="fr-FR"/>
              </a:p>
            </p:txBody>
          </p:sp>
          <p:sp>
            <p:nvSpPr>
              <p:cNvPr id="14" name="Forme libre 44"/>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sp>
          <p:nvSpPr>
            <p:cNvPr id="15" name="Text Box 22"/>
            <p:cNvSpPr txBox="1">
              <a:spLocks noChangeArrowheads="1"/>
            </p:cNvSpPr>
            <p:nvPr/>
          </p:nvSpPr>
          <p:spPr bwMode="auto">
            <a:xfrm>
              <a:off x="694309" y="2502775"/>
              <a:ext cx="1088752" cy="523220"/>
            </a:xfrm>
            <a:prstGeom prst="rect">
              <a:avLst/>
            </a:prstGeom>
            <a:noFill/>
            <a:ln w="9525">
              <a:noFill/>
              <a:miter lim="800000"/>
              <a:headEnd/>
              <a:tailEnd/>
            </a:ln>
          </p:spPr>
          <p:txBody>
            <a:bodyPr wrap="square">
              <a:spAutoFit/>
            </a:bodyPr>
            <a:lstStyle/>
            <a:p>
              <a:pPr algn="ctr" eaLnBrk="0" hangingPunct="0">
                <a:spcBef>
                  <a:spcPct val="50000"/>
                </a:spcBef>
              </a:pPr>
              <a:r>
                <a:rPr lang="fr-FR" sz="1400" dirty="0">
                  <a:solidFill>
                    <a:srgbClr val="FF0000"/>
                  </a:solidFill>
                  <a:latin typeface="Arial Narrow" panose="020B0606020202030204" pitchFamily="34" charset="0"/>
                </a:rPr>
                <a:t>Trajectoire de la pointe</a:t>
              </a:r>
            </a:p>
          </p:txBody>
        </p:sp>
        <p:grpSp>
          <p:nvGrpSpPr>
            <p:cNvPr id="16" name="Groupe 51"/>
            <p:cNvGrpSpPr>
              <a:grpSpLocks/>
            </p:cNvGrpSpPr>
            <p:nvPr/>
          </p:nvGrpSpPr>
          <p:grpSpPr bwMode="auto">
            <a:xfrm rot="769094">
              <a:off x="3219450" y="2523098"/>
              <a:ext cx="1041400" cy="568325"/>
              <a:chOff x="1118681" y="3735421"/>
              <a:chExt cx="1040859" cy="567717"/>
            </a:xfrm>
          </p:grpSpPr>
          <p:sp>
            <p:nvSpPr>
              <p:cNvPr id="17" name="Line 19"/>
              <p:cNvSpPr>
                <a:spLocks noChangeShapeType="1"/>
              </p:cNvSpPr>
              <p:nvPr/>
            </p:nvSpPr>
            <p:spPr bwMode="auto">
              <a:xfrm>
                <a:off x="1121620" y="4023738"/>
                <a:ext cx="87313" cy="279400"/>
              </a:xfrm>
              <a:prstGeom prst="line">
                <a:avLst/>
              </a:prstGeom>
              <a:noFill/>
              <a:ln w="19050">
                <a:solidFill>
                  <a:srgbClr val="000000"/>
                </a:solidFill>
                <a:round/>
                <a:headEnd/>
                <a:tailEnd/>
              </a:ln>
            </p:spPr>
            <p:txBody>
              <a:bodyPr/>
              <a:lstStyle/>
              <a:p>
                <a:endParaRPr lang="fr-FR"/>
              </a:p>
            </p:txBody>
          </p:sp>
          <p:sp>
            <p:nvSpPr>
              <p:cNvPr id="18" name="Line 20"/>
              <p:cNvSpPr>
                <a:spLocks noChangeShapeType="1"/>
              </p:cNvSpPr>
              <p:nvPr/>
            </p:nvSpPr>
            <p:spPr bwMode="auto">
              <a:xfrm flipH="1">
                <a:off x="1197820" y="3993576"/>
                <a:ext cx="38100" cy="298450"/>
              </a:xfrm>
              <a:prstGeom prst="line">
                <a:avLst/>
              </a:prstGeom>
              <a:noFill/>
              <a:ln w="19050">
                <a:solidFill>
                  <a:srgbClr val="000000"/>
                </a:solidFill>
                <a:round/>
                <a:headEnd/>
                <a:tailEnd/>
              </a:ln>
            </p:spPr>
            <p:txBody>
              <a:bodyPr/>
              <a:lstStyle/>
              <a:p>
                <a:endParaRPr lang="fr-FR"/>
              </a:p>
            </p:txBody>
          </p:sp>
          <p:sp>
            <p:nvSpPr>
              <p:cNvPr id="19" name="Forme libre 54"/>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grpSp>
          <p:nvGrpSpPr>
            <p:cNvPr id="20" name="Groupe 55"/>
            <p:cNvGrpSpPr>
              <a:grpSpLocks/>
            </p:cNvGrpSpPr>
            <p:nvPr/>
          </p:nvGrpSpPr>
          <p:grpSpPr bwMode="auto">
            <a:xfrm rot="769094">
              <a:off x="4970463" y="2416736"/>
              <a:ext cx="1041400" cy="566737"/>
              <a:chOff x="1118681" y="3735421"/>
              <a:chExt cx="1040859" cy="567717"/>
            </a:xfrm>
          </p:grpSpPr>
          <p:sp>
            <p:nvSpPr>
              <p:cNvPr id="21" name="Line 19"/>
              <p:cNvSpPr>
                <a:spLocks noChangeShapeType="1"/>
              </p:cNvSpPr>
              <p:nvPr/>
            </p:nvSpPr>
            <p:spPr bwMode="auto">
              <a:xfrm>
                <a:off x="1121620" y="4023738"/>
                <a:ext cx="87313" cy="279400"/>
              </a:xfrm>
              <a:prstGeom prst="line">
                <a:avLst/>
              </a:prstGeom>
              <a:noFill/>
              <a:ln w="19050">
                <a:solidFill>
                  <a:srgbClr val="000000"/>
                </a:solidFill>
                <a:round/>
                <a:headEnd/>
                <a:tailEnd/>
              </a:ln>
            </p:spPr>
            <p:txBody>
              <a:bodyPr/>
              <a:lstStyle/>
              <a:p>
                <a:endParaRPr lang="fr-FR"/>
              </a:p>
            </p:txBody>
          </p:sp>
          <p:sp>
            <p:nvSpPr>
              <p:cNvPr id="22" name="Line 20"/>
              <p:cNvSpPr>
                <a:spLocks noChangeShapeType="1"/>
              </p:cNvSpPr>
              <p:nvPr/>
            </p:nvSpPr>
            <p:spPr bwMode="auto">
              <a:xfrm flipH="1">
                <a:off x="1197820" y="3993576"/>
                <a:ext cx="38100" cy="298450"/>
              </a:xfrm>
              <a:prstGeom prst="line">
                <a:avLst/>
              </a:prstGeom>
              <a:noFill/>
              <a:ln w="19050">
                <a:solidFill>
                  <a:srgbClr val="000000"/>
                </a:solidFill>
                <a:round/>
                <a:headEnd/>
                <a:tailEnd/>
              </a:ln>
            </p:spPr>
            <p:txBody>
              <a:bodyPr/>
              <a:lstStyle/>
              <a:p>
                <a:endParaRPr lang="fr-FR"/>
              </a:p>
            </p:txBody>
          </p:sp>
          <p:sp>
            <p:nvSpPr>
              <p:cNvPr id="23" name="Forme libre 58"/>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grpSp>
          <p:nvGrpSpPr>
            <p:cNvPr id="24" name="Groupe 59"/>
            <p:cNvGrpSpPr>
              <a:grpSpLocks/>
            </p:cNvGrpSpPr>
            <p:nvPr/>
          </p:nvGrpSpPr>
          <p:grpSpPr bwMode="auto">
            <a:xfrm rot="769094">
              <a:off x="6469063" y="2737411"/>
              <a:ext cx="1041400" cy="568325"/>
              <a:chOff x="1118681" y="3735421"/>
              <a:chExt cx="1040859" cy="567717"/>
            </a:xfrm>
          </p:grpSpPr>
          <p:sp>
            <p:nvSpPr>
              <p:cNvPr id="25" name="Line 19"/>
              <p:cNvSpPr>
                <a:spLocks noChangeShapeType="1"/>
              </p:cNvSpPr>
              <p:nvPr/>
            </p:nvSpPr>
            <p:spPr bwMode="auto">
              <a:xfrm>
                <a:off x="1121620" y="4023738"/>
                <a:ext cx="87313" cy="279400"/>
              </a:xfrm>
              <a:prstGeom prst="line">
                <a:avLst/>
              </a:prstGeom>
              <a:noFill/>
              <a:ln w="19050">
                <a:solidFill>
                  <a:srgbClr val="000000"/>
                </a:solidFill>
                <a:round/>
                <a:headEnd/>
                <a:tailEnd/>
              </a:ln>
            </p:spPr>
            <p:txBody>
              <a:bodyPr/>
              <a:lstStyle/>
              <a:p>
                <a:endParaRPr lang="fr-FR"/>
              </a:p>
            </p:txBody>
          </p:sp>
          <p:sp>
            <p:nvSpPr>
              <p:cNvPr id="26" name="Line 20"/>
              <p:cNvSpPr>
                <a:spLocks noChangeShapeType="1"/>
              </p:cNvSpPr>
              <p:nvPr/>
            </p:nvSpPr>
            <p:spPr bwMode="auto">
              <a:xfrm flipH="1">
                <a:off x="1197820" y="3993576"/>
                <a:ext cx="38100" cy="298450"/>
              </a:xfrm>
              <a:prstGeom prst="line">
                <a:avLst/>
              </a:prstGeom>
              <a:noFill/>
              <a:ln w="19050">
                <a:solidFill>
                  <a:srgbClr val="000000"/>
                </a:solidFill>
                <a:round/>
                <a:headEnd/>
                <a:tailEnd/>
              </a:ln>
            </p:spPr>
            <p:txBody>
              <a:bodyPr/>
              <a:lstStyle/>
              <a:p>
                <a:endParaRPr lang="fr-FR"/>
              </a:p>
            </p:txBody>
          </p:sp>
          <p:sp>
            <p:nvSpPr>
              <p:cNvPr id="27" name="Forme libre 62"/>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grpSp>
          <p:nvGrpSpPr>
            <p:cNvPr id="28" name="Groupe 63"/>
            <p:cNvGrpSpPr>
              <a:grpSpLocks/>
            </p:cNvGrpSpPr>
            <p:nvPr/>
          </p:nvGrpSpPr>
          <p:grpSpPr bwMode="auto">
            <a:xfrm rot="769094">
              <a:off x="7343775" y="2348473"/>
              <a:ext cx="1041400" cy="566738"/>
              <a:chOff x="1118681" y="3735421"/>
              <a:chExt cx="1040859" cy="567717"/>
            </a:xfrm>
          </p:grpSpPr>
          <p:sp>
            <p:nvSpPr>
              <p:cNvPr id="29" name="Line 19"/>
              <p:cNvSpPr>
                <a:spLocks noChangeShapeType="1"/>
              </p:cNvSpPr>
              <p:nvPr/>
            </p:nvSpPr>
            <p:spPr bwMode="auto">
              <a:xfrm>
                <a:off x="1121620" y="4023738"/>
                <a:ext cx="87313" cy="279400"/>
              </a:xfrm>
              <a:prstGeom prst="line">
                <a:avLst/>
              </a:prstGeom>
              <a:noFill/>
              <a:ln w="19050">
                <a:solidFill>
                  <a:srgbClr val="000000"/>
                </a:solidFill>
                <a:round/>
                <a:headEnd/>
                <a:tailEnd/>
              </a:ln>
            </p:spPr>
            <p:txBody>
              <a:bodyPr/>
              <a:lstStyle/>
              <a:p>
                <a:endParaRPr lang="fr-FR"/>
              </a:p>
            </p:txBody>
          </p:sp>
          <p:sp>
            <p:nvSpPr>
              <p:cNvPr id="30" name="Line 20"/>
              <p:cNvSpPr>
                <a:spLocks noChangeShapeType="1"/>
              </p:cNvSpPr>
              <p:nvPr/>
            </p:nvSpPr>
            <p:spPr bwMode="auto">
              <a:xfrm flipH="1">
                <a:off x="1197820" y="3993576"/>
                <a:ext cx="38100" cy="298450"/>
              </a:xfrm>
              <a:prstGeom prst="line">
                <a:avLst/>
              </a:prstGeom>
              <a:noFill/>
              <a:ln w="19050">
                <a:solidFill>
                  <a:srgbClr val="000000"/>
                </a:solidFill>
                <a:round/>
                <a:headEnd/>
                <a:tailEnd/>
              </a:ln>
            </p:spPr>
            <p:txBody>
              <a:bodyPr/>
              <a:lstStyle/>
              <a:p>
                <a:endParaRPr lang="fr-FR"/>
              </a:p>
            </p:txBody>
          </p:sp>
          <p:sp>
            <p:nvSpPr>
              <p:cNvPr id="31" name="Forme libre 66"/>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sp>
          <p:nvSpPr>
            <p:cNvPr id="32" name="Oval 5"/>
            <p:cNvSpPr>
              <a:spLocks noChangeArrowheads="1"/>
            </p:cNvSpPr>
            <p:nvPr/>
          </p:nvSpPr>
          <p:spPr bwMode="auto">
            <a:xfrm>
              <a:off x="1903413" y="1618223"/>
              <a:ext cx="474662"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33" name="Line 6"/>
            <p:cNvSpPr>
              <a:spLocks noChangeShapeType="1"/>
            </p:cNvSpPr>
            <p:nvPr/>
          </p:nvSpPr>
          <p:spPr bwMode="auto">
            <a:xfrm>
              <a:off x="1903413" y="1854761"/>
              <a:ext cx="474662" cy="0"/>
            </a:xfrm>
            <a:prstGeom prst="line">
              <a:avLst/>
            </a:prstGeom>
            <a:noFill/>
            <a:ln w="19050">
              <a:solidFill>
                <a:schemeClr val="tx1"/>
              </a:solidFill>
              <a:round/>
              <a:headEnd/>
              <a:tailEnd/>
            </a:ln>
          </p:spPr>
          <p:txBody>
            <a:bodyPr/>
            <a:lstStyle/>
            <a:p>
              <a:endParaRPr lang="fr-FR"/>
            </a:p>
          </p:txBody>
        </p:sp>
        <p:sp>
          <p:nvSpPr>
            <p:cNvPr id="34" name="Line 7"/>
            <p:cNvSpPr>
              <a:spLocks noChangeShapeType="1"/>
            </p:cNvSpPr>
            <p:nvPr/>
          </p:nvSpPr>
          <p:spPr bwMode="auto">
            <a:xfrm>
              <a:off x="2139950" y="1618223"/>
              <a:ext cx="0" cy="474663"/>
            </a:xfrm>
            <a:prstGeom prst="line">
              <a:avLst/>
            </a:prstGeom>
            <a:noFill/>
            <a:ln w="19050">
              <a:solidFill>
                <a:schemeClr val="tx1"/>
              </a:solidFill>
              <a:round/>
              <a:headEnd/>
              <a:tailEnd/>
            </a:ln>
          </p:spPr>
          <p:txBody>
            <a:bodyPr/>
            <a:lstStyle/>
            <a:p>
              <a:endParaRPr lang="fr-FR"/>
            </a:p>
          </p:txBody>
        </p:sp>
        <p:sp>
          <p:nvSpPr>
            <p:cNvPr id="35" name="Oval 17"/>
            <p:cNvSpPr>
              <a:spLocks noChangeArrowheads="1"/>
            </p:cNvSpPr>
            <p:nvPr/>
          </p:nvSpPr>
          <p:spPr bwMode="auto">
            <a:xfrm>
              <a:off x="2076450" y="1783323"/>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36" name="Oval 5"/>
            <p:cNvSpPr>
              <a:spLocks noChangeArrowheads="1"/>
            </p:cNvSpPr>
            <p:nvPr/>
          </p:nvSpPr>
          <p:spPr bwMode="auto">
            <a:xfrm>
              <a:off x="3089275" y="1618223"/>
              <a:ext cx="474663"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37" name="Line 6"/>
            <p:cNvSpPr>
              <a:spLocks noChangeShapeType="1"/>
            </p:cNvSpPr>
            <p:nvPr/>
          </p:nvSpPr>
          <p:spPr bwMode="auto">
            <a:xfrm>
              <a:off x="3089275" y="1854761"/>
              <a:ext cx="474663" cy="0"/>
            </a:xfrm>
            <a:prstGeom prst="line">
              <a:avLst/>
            </a:prstGeom>
            <a:noFill/>
            <a:ln w="19050">
              <a:solidFill>
                <a:schemeClr val="tx1"/>
              </a:solidFill>
              <a:round/>
              <a:headEnd/>
              <a:tailEnd/>
            </a:ln>
          </p:spPr>
          <p:txBody>
            <a:bodyPr/>
            <a:lstStyle/>
            <a:p>
              <a:endParaRPr lang="fr-FR"/>
            </a:p>
          </p:txBody>
        </p:sp>
        <p:sp>
          <p:nvSpPr>
            <p:cNvPr id="38" name="Line 7"/>
            <p:cNvSpPr>
              <a:spLocks noChangeShapeType="1"/>
            </p:cNvSpPr>
            <p:nvPr/>
          </p:nvSpPr>
          <p:spPr bwMode="auto">
            <a:xfrm>
              <a:off x="3327400" y="1618223"/>
              <a:ext cx="0" cy="474663"/>
            </a:xfrm>
            <a:prstGeom prst="line">
              <a:avLst/>
            </a:prstGeom>
            <a:noFill/>
            <a:ln w="19050">
              <a:solidFill>
                <a:schemeClr val="tx1"/>
              </a:solidFill>
              <a:round/>
              <a:headEnd/>
              <a:tailEnd/>
            </a:ln>
          </p:spPr>
          <p:txBody>
            <a:bodyPr/>
            <a:lstStyle/>
            <a:p>
              <a:endParaRPr lang="fr-FR"/>
            </a:p>
          </p:txBody>
        </p:sp>
        <p:sp>
          <p:nvSpPr>
            <p:cNvPr id="39" name="Oval 17"/>
            <p:cNvSpPr>
              <a:spLocks noChangeArrowheads="1"/>
            </p:cNvSpPr>
            <p:nvPr/>
          </p:nvSpPr>
          <p:spPr bwMode="auto">
            <a:xfrm>
              <a:off x="3263900" y="1783323"/>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40" name="Oval 5"/>
            <p:cNvSpPr>
              <a:spLocks noChangeArrowheads="1"/>
            </p:cNvSpPr>
            <p:nvPr/>
          </p:nvSpPr>
          <p:spPr bwMode="auto">
            <a:xfrm>
              <a:off x="4811713" y="1618223"/>
              <a:ext cx="474662"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41" name="Line 6"/>
            <p:cNvSpPr>
              <a:spLocks noChangeShapeType="1"/>
            </p:cNvSpPr>
            <p:nvPr/>
          </p:nvSpPr>
          <p:spPr bwMode="auto">
            <a:xfrm>
              <a:off x="4811713" y="1854761"/>
              <a:ext cx="474662" cy="0"/>
            </a:xfrm>
            <a:prstGeom prst="line">
              <a:avLst/>
            </a:prstGeom>
            <a:noFill/>
            <a:ln w="19050">
              <a:solidFill>
                <a:schemeClr val="tx1"/>
              </a:solidFill>
              <a:round/>
              <a:headEnd/>
              <a:tailEnd/>
            </a:ln>
          </p:spPr>
          <p:txBody>
            <a:bodyPr/>
            <a:lstStyle/>
            <a:p>
              <a:endParaRPr lang="fr-FR"/>
            </a:p>
          </p:txBody>
        </p:sp>
        <p:sp>
          <p:nvSpPr>
            <p:cNvPr id="42" name="Line 7"/>
            <p:cNvSpPr>
              <a:spLocks noChangeShapeType="1"/>
            </p:cNvSpPr>
            <p:nvPr/>
          </p:nvSpPr>
          <p:spPr bwMode="auto">
            <a:xfrm>
              <a:off x="5049838" y="1618223"/>
              <a:ext cx="0" cy="474663"/>
            </a:xfrm>
            <a:prstGeom prst="line">
              <a:avLst/>
            </a:prstGeom>
            <a:noFill/>
            <a:ln w="19050">
              <a:solidFill>
                <a:schemeClr val="tx1"/>
              </a:solidFill>
              <a:round/>
              <a:headEnd/>
              <a:tailEnd/>
            </a:ln>
          </p:spPr>
          <p:txBody>
            <a:bodyPr/>
            <a:lstStyle/>
            <a:p>
              <a:endParaRPr lang="fr-FR"/>
            </a:p>
          </p:txBody>
        </p:sp>
        <p:sp>
          <p:nvSpPr>
            <p:cNvPr id="43" name="Oval 17"/>
            <p:cNvSpPr>
              <a:spLocks noChangeArrowheads="1"/>
            </p:cNvSpPr>
            <p:nvPr/>
          </p:nvSpPr>
          <p:spPr bwMode="auto">
            <a:xfrm>
              <a:off x="4984750" y="1783323"/>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44" name="Oval 5"/>
            <p:cNvSpPr>
              <a:spLocks noChangeArrowheads="1"/>
            </p:cNvSpPr>
            <p:nvPr/>
          </p:nvSpPr>
          <p:spPr bwMode="auto">
            <a:xfrm>
              <a:off x="6348413" y="1618223"/>
              <a:ext cx="474662"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45" name="Line 6"/>
            <p:cNvSpPr>
              <a:spLocks noChangeShapeType="1"/>
            </p:cNvSpPr>
            <p:nvPr/>
          </p:nvSpPr>
          <p:spPr bwMode="auto">
            <a:xfrm>
              <a:off x="6348413" y="1854761"/>
              <a:ext cx="474662" cy="0"/>
            </a:xfrm>
            <a:prstGeom prst="line">
              <a:avLst/>
            </a:prstGeom>
            <a:noFill/>
            <a:ln w="19050">
              <a:solidFill>
                <a:schemeClr val="tx1"/>
              </a:solidFill>
              <a:round/>
              <a:headEnd/>
              <a:tailEnd/>
            </a:ln>
          </p:spPr>
          <p:txBody>
            <a:bodyPr/>
            <a:lstStyle/>
            <a:p>
              <a:endParaRPr lang="fr-FR"/>
            </a:p>
          </p:txBody>
        </p:sp>
        <p:sp>
          <p:nvSpPr>
            <p:cNvPr id="46" name="Line 7"/>
            <p:cNvSpPr>
              <a:spLocks noChangeShapeType="1"/>
            </p:cNvSpPr>
            <p:nvPr/>
          </p:nvSpPr>
          <p:spPr bwMode="auto">
            <a:xfrm>
              <a:off x="6586538" y="1618223"/>
              <a:ext cx="0" cy="474663"/>
            </a:xfrm>
            <a:prstGeom prst="line">
              <a:avLst/>
            </a:prstGeom>
            <a:noFill/>
            <a:ln w="19050">
              <a:solidFill>
                <a:schemeClr val="tx1"/>
              </a:solidFill>
              <a:round/>
              <a:headEnd/>
              <a:tailEnd/>
            </a:ln>
          </p:spPr>
          <p:txBody>
            <a:bodyPr/>
            <a:lstStyle/>
            <a:p>
              <a:endParaRPr lang="fr-FR"/>
            </a:p>
          </p:txBody>
        </p:sp>
        <p:sp>
          <p:nvSpPr>
            <p:cNvPr id="47" name="Oval 17"/>
            <p:cNvSpPr>
              <a:spLocks noChangeArrowheads="1"/>
            </p:cNvSpPr>
            <p:nvPr/>
          </p:nvSpPr>
          <p:spPr bwMode="auto">
            <a:xfrm>
              <a:off x="6521450" y="1783323"/>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48" name="Oval 5"/>
            <p:cNvSpPr>
              <a:spLocks noChangeArrowheads="1"/>
            </p:cNvSpPr>
            <p:nvPr/>
          </p:nvSpPr>
          <p:spPr bwMode="auto">
            <a:xfrm>
              <a:off x="7194550" y="1618223"/>
              <a:ext cx="474663"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49" name="Line 6"/>
            <p:cNvSpPr>
              <a:spLocks noChangeShapeType="1"/>
            </p:cNvSpPr>
            <p:nvPr/>
          </p:nvSpPr>
          <p:spPr bwMode="auto">
            <a:xfrm>
              <a:off x="7194550" y="1854761"/>
              <a:ext cx="474663" cy="0"/>
            </a:xfrm>
            <a:prstGeom prst="line">
              <a:avLst/>
            </a:prstGeom>
            <a:noFill/>
            <a:ln w="19050">
              <a:solidFill>
                <a:schemeClr val="tx1"/>
              </a:solidFill>
              <a:round/>
              <a:headEnd/>
              <a:tailEnd/>
            </a:ln>
          </p:spPr>
          <p:txBody>
            <a:bodyPr/>
            <a:lstStyle/>
            <a:p>
              <a:endParaRPr lang="fr-FR"/>
            </a:p>
          </p:txBody>
        </p:sp>
        <p:sp>
          <p:nvSpPr>
            <p:cNvPr id="50" name="Line 7"/>
            <p:cNvSpPr>
              <a:spLocks noChangeShapeType="1"/>
            </p:cNvSpPr>
            <p:nvPr/>
          </p:nvSpPr>
          <p:spPr bwMode="auto">
            <a:xfrm>
              <a:off x="7432675" y="1618223"/>
              <a:ext cx="0" cy="474663"/>
            </a:xfrm>
            <a:prstGeom prst="line">
              <a:avLst/>
            </a:prstGeom>
            <a:noFill/>
            <a:ln w="19050">
              <a:solidFill>
                <a:schemeClr val="tx1"/>
              </a:solidFill>
              <a:round/>
              <a:headEnd/>
              <a:tailEnd/>
            </a:ln>
          </p:spPr>
          <p:txBody>
            <a:bodyPr/>
            <a:lstStyle/>
            <a:p>
              <a:endParaRPr lang="fr-FR"/>
            </a:p>
          </p:txBody>
        </p:sp>
        <p:sp>
          <p:nvSpPr>
            <p:cNvPr id="51" name="Oval 17"/>
            <p:cNvSpPr>
              <a:spLocks noChangeArrowheads="1"/>
            </p:cNvSpPr>
            <p:nvPr/>
          </p:nvSpPr>
          <p:spPr bwMode="auto">
            <a:xfrm>
              <a:off x="7369175" y="1783323"/>
              <a:ext cx="130175"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cxnSp>
          <p:nvCxnSpPr>
            <p:cNvPr id="52" name="Connecteur droit avec flèche 54"/>
            <p:cNvCxnSpPr>
              <a:cxnSpLocks noChangeShapeType="1"/>
            </p:cNvCxnSpPr>
            <p:nvPr/>
          </p:nvCxnSpPr>
          <p:spPr bwMode="auto">
            <a:xfrm rot="5400000" flipH="1" flipV="1">
              <a:off x="1929607" y="2274654"/>
              <a:ext cx="368300" cy="1587"/>
            </a:xfrm>
            <a:prstGeom prst="straightConnector1">
              <a:avLst/>
            </a:prstGeom>
            <a:noFill/>
            <a:ln w="12700" algn="ctr">
              <a:solidFill>
                <a:srgbClr val="000000"/>
              </a:solidFill>
              <a:round/>
              <a:headEnd/>
              <a:tailEnd type="arrow" w="med" len="med"/>
            </a:ln>
          </p:spPr>
        </p:cxnSp>
        <p:cxnSp>
          <p:nvCxnSpPr>
            <p:cNvPr id="53" name="Connecteur droit avec flèche 56"/>
            <p:cNvCxnSpPr>
              <a:cxnSpLocks noChangeShapeType="1"/>
            </p:cNvCxnSpPr>
            <p:nvPr/>
          </p:nvCxnSpPr>
          <p:spPr bwMode="auto">
            <a:xfrm rot="5400000" flipH="1" flipV="1">
              <a:off x="7284244" y="2447692"/>
              <a:ext cx="260350" cy="1588"/>
            </a:xfrm>
            <a:prstGeom prst="straightConnector1">
              <a:avLst/>
            </a:prstGeom>
            <a:noFill/>
            <a:ln w="12700" algn="ctr">
              <a:solidFill>
                <a:srgbClr val="000000"/>
              </a:solidFill>
              <a:round/>
              <a:headEnd/>
              <a:tailEnd type="arrow" w="med" len="med"/>
            </a:ln>
          </p:spPr>
        </p:cxnSp>
        <p:cxnSp>
          <p:nvCxnSpPr>
            <p:cNvPr id="54" name="Connecteur droit avec flèche 58"/>
            <p:cNvCxnSpPr>
              <a:cxnSpLocks noChangeShapeType="1"/>
            </p:cNvCxnSpPr>
            <p:nvPr/>
          </p:nvCxnSpPr>
          <p:spPr bwMode="auto">
            <a:xfrm rot="5400000">
              <a:off x="3155951" y="2961248"/>
              <a:ext cx="196850" cy="15875"/>
            </a:xfrm>
            <a:prstGeom prst="straightConnector1">
              <a:avLst/>
            </a:prstGeom>
            <a:noFill/>
            <a:ln w="12700" algn="ctr">
              <a:solidFill>
                <a:srgbClr val="000000"/>
              </a:solidFill>
              <a:round/>
              <a:headEnd/>
              <a:tailEnd type="arrow" w="med" len="med"/>
            </a:ln>
          </p:spPr>
        </p:cxnSp>
        <p:cxnSp>
          <p:nvCxnSpPr>
            <p:cNvPr id="55" name="Connecteur droit avec flèche 61"/>
            <p:cNvCxnSpPr>
              <a:cxnSpLocks noChangeShapeType="1"/>
            </p:cNvCxnSpPr>
            <p:nvPr/>
          </p:nvCxnSpPr>
          <p:spPr bwMode="auto">
            <a:xfrm rot="5400000" flipH="1" flipV="1">
              <a:off x="4910138" y="2497698"/>
              <a:ext cx="261938" cy="1587"/>
            </a:xfrm>
            <a:prstGeom prst="straightConnector1">
              <a:avLst/>
            </a:prstGeom>
            <a:noFill/>
            <a:ln w="12700" algn="ctr">
              <a:solidFill>
                <a:srgbClr val="000000"/>
              </a:solidFill>
              <a:round/>
              <a:headEnd/>
              <a:tailEnd type="arrow" w="med" len="med"/>
            </a:ln>
          </p:spPr>
        </p:cxnSp>
        <p:cxnSp>
          <p:nvCxnSpPr>
            <p:cNvPr id="56" name="Connecteur droit avec flèche 62"/>
            <p:cNvCxnSpPr>
              <a:cxnSpLocks noChangeShapeType="1"/>
            </p:cNvCxnSpPr>
            <p:nvPr/>
          </p:nvCxnSpPr>
          <p:spPr bwMode="auto">
            <a:xfrm rot="5400000">
              <a:off x="6411119" y="3163654"/>
              <a:ext cx="196850" cy="14288"/>
            </a:xfrm>
            <a:prstGeom prst="straightConnector1">
              <a:avLst/>
            </a:prstGeom>
            <a:noFill/>
            <a:ln w="12700" algn="ctr">
              <a:solidFill>
                <a:srgbClr val="000000"/>
              </a:solidFill>
              <a:round/>
              <a:headEnd/>
              <a:tailEnd type="arrow" w="med" len="med"/>
            </a:ln>
          </p:spPr>
        </p:cxnSp>
      </p:grpSp>
      <p:sp>
        <p:nvSpPr>
          <p:cNvPr id="57" name="Text Box 4"/>
          <p:cNvSpPr txBox="1">
            <a:spLocks noChangeArrowheads="1"/>
          </p:cNvSpPr>
          <p:nvPr/>
        </p:nvSpPr>
        <p:spPr bwMode="auto">
          <a:xfrm>
            <a:off x="107504" y="3418423"/>
            <a:ext cx="4203414" cy="738664"/>
          </a:xfrm>
          <a:prstGeom prst="rect">
            <a:avLst/>
          </a:prstGeom>
          <a:noFill/>
          <a:ln w="9525">
            <a:noFill/>
            <a:miter lim="800000"/>
            <a:headEnd/>
            <a:tailEnd/>
          </a:ln>
        </p:spPr>
        <p:txBody>
          <a:bodyPr wrap="square">
            <a:spAutoFit/>
          </a:bodyPr>
          <a:lstStyle/>
          <a:p>
            <a:pPr algn="just" eaLnBrk="0" hangingPunct="0">
              <a:spcBef>
                <a:spcPct val="50000"/>
              </a:spcBef>
            </a:pPr>
            <a:r>
              <a:rPr lang="fr-FR" sz="1400" u="sng" dirty="0">
                <a:latin typeface="Arial Narrow" panose="020B0606020202030204" pitchFamily="34" charset="0"/>
              </a:rPr>
              <a:t>Avantages</a:t>
            </a:r>
            <a:r>
              <a:rPr lang="fr-FR" sz="1400" dirty="0">
                <a:latin typeface="Arial Narrow" panose="020B0606020202030204" pitchFamily="34" charset="0"/>
              </a:rPr>
              <a:t> : très simple à mettre en œuvre, peu de traitement de signal, l’asservissement est très réactif, la pointe suit rapidement la surface.</a:t>
            </a:r>
          </a:p>
        </p:txBody>
      </p:sp>
      <p:sp>
        <p:nvSpPr>
          <p:cNvPr id="58" name="Text Box 4"/>
          <p:cNvSpPr txBox="1">
            <a:spLocks noChangeArrowheads="1"/>
          </p:cNvSpPr>
          <p:nvPr/>
        </p:nvSpPr>
        <p:spPr bwMode="auto">
          <a:xfrm>
            <a:off x="4310918" y="3418423"/>
            <a:ext cx="4581562" cy="1169551"/>
          </a:xfrm>
          <a:prstGeom prst="rect">
            <a:avLst/>
          </a:prstGeom>
          <a:noFill/>
          <a:ln w="9525">
            <a:noFill/>
            <a:miter lim="800000"/>
            <a:headEnd/>
            <a:tailEnd/>
          </a:ln>
        </p:spPr>
        <p:txBody>
          <a:bodyPr wrap="square">
            <a:spAutoFit/>
          </a:bodyPr>
          <a:lstStyle/>
          <a:p>
            <a:pPr algn="just" eaLnBrk="0" hangingPunct="0">
              <a:spcBef>
                <a:spcPct val="50000"/>
              </a:spcBef>
            </a:pPr>
            <a:r>
              <a:rPr lang="fr-FR" sz="1400" u="sng" dirty="0">
                <a:latin typeface="Arial Narrow" panose="020B0606020202030204" pitchFamily="34" charset="0"/>
              </a:rPr>
              <a:t>Inconvénients </a:t>
            </a:r>
            <a:r>
              <a:rPr lang="fr-FR" sz="1400" dirty="0">
                <a:latin typeface="Arial Narrow" panose="020B0606020202030204" pitchFamily="34" charset="0"/>
              </a:rPr>
              <a:t>: les forces appliquées pendant le balayage sont parfois très importantes provoquant, avec le contact permanent, une usure prématurée de la pointe voire de la surface. Les forces parasites (force de capillarité, charges électrostatiques) sont problématiques pour ce mode.</a:t>
            </a:r>
          </a:p>
        </p:txBody>
      </p:sp>
      <p:sp>
        <p:nvSpPr>
          <p:cNvPr id="3" name="Espace réservé de la date 4">
            <a:extLst>
              <a:ext uri="{FF2B5EF4-FFF2-40B4-BE49-F238E27FC236}">
                <a16:creationId xmlns:a16="http://schemas.microsoft.com/office/drawing/2014/main" id="{0D5BF5C7-7F9E-9ACC-5F5A-77FC3C69228D}"/>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36202426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02815" y="186480"/>
            <a:ext cx="8136706" cy="432197"/>
          </a:xfrm>
        </p:spPr>
        <p:txBody>
          <a:bodyPr/>
          <a:lstStyle/>
          <a:p>
            <a:r>
              <a:rPr lang="fr-FR" dirty="0"/>
              <a:t>Mode contact intermittent</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59</a:t>
            </a:fld>
            <a:endParaRPr lang="fr-FR" dirty="0"/>
          </a:p>
        </p:txBody>
      </p:sp>
      <p:sp>
        <p:nvSpPr>
          <p:cNvPr id="8" name="Text Box 4"/>
          <p:cNvSpPr txBox="1">
            <a:spLocks noChangeArrowheads="1"/>
          </p:cNvSpPr>
          <p:nvPr/>
        </p:nvSpPr>
        <p:spPr bwMode="auto">
          <a:xfrm>
            <a:off x="129443" y="550419"/>
            <a:ext cx="8784976" cy="1815882"/>
          </a:xfrm>
          <a:prstGeom prst="rect">
            <a:avLst/>
          </a:prstGeom>
          <a:noFill/>
          <a:ln w="9525">
            <a:noFill/>
            <a:miter lim="800000"/>
            <a:headEnd/>
            <a:tailEnd/>
          </a:ln>
        </p:spPr>
        <p:txBody>
          <a:bodyPr wrap="square">
            <a:spAutoFit/>
          </a:bodyPr>
          <a:lstStyle/>
          <a:p>
            <a:pPr algn="just" eaLnBrk="0" hangingPunct="0">
              <a:spcBef>
                <a:spcPct val="50000"/>
              </a:spcBef>
            </a:pPr>
            <a:r>
              <a:rPr lang="fr-FR" sz="1400" dirty="0">
                <a:latin typeface="Arial Narrow" panose="020B0606020202030204" pitchFamily="34" charset="0"/>
              </a:rPr>
              <a:t>Dans le </a:t>
            </a:r>
            <a:r>
              <a:rPr lang="fr-FR" sz="1400" b="1" dirty="0">
                <a:latin typeface="Arial Narrow" panose="020B0606020202030204" pitchFamily="34" charset="0"/>
              </a:rPr>
              <a:t>mode contact intermittent (tapping)</a:t>
            </a:r>
            <a:r>
              <a:rPr lang="fr-FR" sz="1400" dirty="0">
                <a:latin typeface="Arial Narrow" panose="020B0606020202030204" pitchFamily="34" charset="0"/>
              </a:rPr>
              <a:t>, la pointe est mise en oscillation proche de sa fréquence de résonnance avec une amplitude de quelques dizaines de nanomètre. </a:t>
            </a:r>
          </a:p>
          <a:p>
            <a:pPr algn="just" eaLnBrk="0" hangingPunct="0">
              <a:spcBef>
                <a:spcPct val="50000"/>
              </a:spcBef>
            </a:pPr>
            <a:r>
              <a:rPr lang="fr-FR" sz="1400" dirty="0">
                <a:latin typeface="Arial Narrow" panose="020B0606020202030204" pitchFamily="34" charset="0"/>
              </a:rPr>
              <a:t>Elle rentre par intermittence en contact avec la surface, plongeant dans le champ le force jusqu’à atteindre les forces répulsives, puis ressort. Dans ce mode, le signal analysé est </a:t>
            </a:r>
            <a:r>
              <a:rPr lang="fr-FR" sz="1400" b="1" dirty="0">
                <a:latin typeface="Arial Narrow" panose="020B0606020202030204" pitchFamily="34" charset="0"/>
              </a:rPr>
              <a:t>l’amplitude d’oscillation </a:t>
            </a:r>
            <a:r>
              <a:rPr lang="fr-FR" sz="1400" dirty="0">
                <a:latin typeface="Arial Narrow" panose="020B0606020202030204" pitchFamily="34" charset="0"/>
              </a:rPr>
              <a:t>de la pointe (donc l’amplitude d’oscillation du spot sur la photodiode quatre quadrants) qui varie en fonction des forces rencontrées. En régime attractif, l’amplitude d’oscillation a tendance à augmenter alors qu’en régime répulsif, elle est atténuée. </a:t>
            </a:r>
          </a:p>
          <a:p>
            <a:pPr algn="just" eaLnBrk="0" hangingPunct="0">
              <a:spcBef>
                <a:spcPct val="50000"/>
              </a:spcBef>
            </a:pPr>
            <a:r>
              <a:rPr lang="fr-FR" sz="1400" dirty="0">
                <a:latin typeface="Arial Narrow" panose="020B0606020202030204" pitchFamily="34" charset="0"/>
              </a:rPr>
              <a:t>L’asservissement maintient cette amplitude constante en régulant la distance pointe échantillon.</a:t>
            </a:r>
          </a:p>
        </p:txBody>
      </p:sp>
      <p:grpSp>
        <p:nvGrpSpPr>
          <p:cNvPr id="122" name="Groupe 121"/>
          <p:cNvGrpSpPr/>
          <p:nvPr/>
        </p:nvGrpSpPr>
        <p:grpSpPr>
          <a:xfrm>
            <a:off x="654559" y="2427734"/>
            <a:ext cx="7690866" cy="2062163"/>
            <a:chOff x="694309" y="2021755"/>
            <a:chExt cx="7690866" cy="2062163"/>
          </a:xfrm>
        </p:grpSpPr>
        <p:sp>
          <p:nvSpPr>
            <p:cNvPr id="9" name="Forme libre 27"/>
            <p:cNvSpPr>
              <a:spLocks noChangeArrowheads="1"/>
            </p:cNvSpPr>
            <p:nvPr/>
          </p:nvSpPr>
          <p:spPr bwMode="auto">
            <a:xfrm>
              <a:off x="1665287" y="3063319"/>
              <a:ext cx="5932487" cy="682275"/>
            </a:xfrm>
            <a:custGeom>
              <a:avLst/>
              <a:gdLst>
                <a:gd name="T0" fmla="*/ 0 w 5836596"/>
                <a:gd name="T1" fmla="*/ 404733 h 718226"/>
                <a:gd name="T2" fmla="*/ 340838 w 5836596"/>
                <a:gd name="T3" fmla="*/ 9638 h 718226"/>
                <a:gd name="T4" fmla="*/ 895925 w 5836596"/>
                <a:gd name="T5" fmla="*/ 346914 h 718226"/>
                <a:gd name="T6" fmla="*/ 1460749 w 5836596"/>
                <a:gd name="T7" fmla="*/ 346914 h 718226"/>
                <a:gd name="T8" fmla="*/ 2025573 w 5836596"/>
                <a:gd name="T9" fmla="*/ 385460 h 718226"/>
                <a:gd name="T10" fmla="*/ 2463799 w 5836596"/>
                <a:gd name="T11" fmla="*/ 684191 h 718226"/>
                <a:gd name="T12" fmla="*/ 2960449 w 5836596"/>
                <a:gd name="T13" fmla="*/ 221639 h 718226"/>
                <a:gd name="T14" fmla="*/ 3301296 w 5836596"/>
                <a:gd name="T15" fmla="*/ 260185 h 718226"/>
                <a:gd name="T16" fmla="*/ 3710299 w 5836596"/>
                <a:gd name="T17" fmla="*/ 28913 h 718226"/>
                <a:gd name="T18" fmla="*/ 4255656 w 5836596"/>
                <a:gd name="T19" fmla="*/ 163821 h 718226"/>
                <a:gd name="T20" fmla="*/ 4742569 w 5836596"/>
                <a:gd name="T21" fmla="*/ 558920 h 718226"/>
                <a:gd name="T22" fmla="*/ 5502168 w 5836596"/>
                <a:gd name="T23" fmla="*/ 240913 h 718226"/>
                <a:gd name="T24" fmla="*/ 5842998 w 5836596"/>
                <a:gd name="T25" fmla="*/ 154185 h 7182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36596"/>
                <a:gd name="T40" fmla="*/ 0 h 718226"/>
                <a:gd name="T41" fmla="*/ 5836596 w 5836596"/>
                <a:gd name="T42" fmla="*/ 718226 h 718226"/>
                <a:gd name="connsiteX0" fmla="*/ 0 w 5884216"/>
                <a:gd name="connsiteY0" fmla="*/ 370296 h 682952"/>
                <a:gd name="connsiteX1" fmla="*/ 388088 w 5884216"/>
                <a:gd name="connsiteY1" fmla="*/ 64 h 682952"/>
                <a:gd name="connsiteX2" fmla="*/ 942565 w 5884216"/>
                <a:gd name="connsiteY2" fmla="*/ 340532 h 682952"/>
                <a:gd name="connsiteX3" fmla="*/ 1506769 w 5884216"/>
                <a:gd name="connsiteY3" fmla="*/ 340532 h 682952"/>
                <a:gd name="connsiteX4" fmla="*/ 2070973 w 5884216"/>
                <a:gd name="connsiteY4" fmla="*/ 379443 h 682952"/>
                <a:gd name="connsiteX5" fmla="*/ 2508718 w 5884216"/>
                <a:gd name="connsiteY5" fmla="*/ 681000 h 682952"/>
                <a:gd name="connsiteX6" fmla="*/ 3004829 w 5884216"/>
                <a:gd name="connsiteY6" fmla="*/ 214072 h 682952"/>
                <a:gd name="connsiteX7" fmla="*/ 3345297 w 5884216"/>
                <a:gd name="connsiteY7" fmla="*/ 252983 h 682952"/>
                <a:gd name="connsiteX8" fmla="*/ 3753859 w 5884216"/>
                <a:gd name="connsiteY8" fmla="*/ 19519 h 682952"/>
                <a:gd name="connsiteX9" fmla="*/ 4298607 w 5884216"/>
                <a:gd name="connsiteY9" fmla="*/ 155706 h 682952"/>
                <a:gd name="connsiteX10" fmla="*/ 4784990 w 5884216"/>
                <a:gd name="connsiteY10" fmla="*/ 554541 h 682952"/>
                <a:gd name="connsiteX11" fmla="*/ 5543748 w 5884216"/>
                <a:gd name="connsiteY11" fmla="*/ 233528 h 682952"/>
                <a:gd name="connsiteX12" fmla="*/ 5884216 w 5884216"/>
                <a:gd name="connsiteY12" fmla="*/ 145979 h 682952"/>
                <a:gd name="connsiteX0" fmla="*/ 0 w 5884216"/>
                <a:gd name="connsiteY0" fmla="*/ 370296 h 682952"/>
                <a:gd name="connsiteX1" fmla="*/ 388088 w 5884216"/>
                <a:gd name="connsiteY1" fmla="*/ 64 h 682952"/>
                <a:gd name="connsiteX2" fmla="*/ 942565 w 5884216"/>
                <a:gd name="connsiteY2" fmla="*/ 340532 h 682952"/>
                <a:gd name="connsiteX3" fmla="*/ 1506769 w 5884216"/>
                <a:gd name="connsiteY3" fmla="*/ 340532 h 682952"/>
                <a:gd name="connsiteX4" fmla="*/ 2070973 w 5884216"/>
                <a:gd name="connsiteY4" fmla="*/ 379443 h 682952"/>
                <a:gd name="connsiteX5" fmla="*/ 2508718 w 5884216"/>
                <a:gd name="connsiteY5" fmla="*/ 681000 h 682952"/>
                <a:gd name="connsiteX6" fmla="*/ 3004829 w 5884216"/>
                <a:gd name="connsiteY6" fmla="*/ 214072 h 682952"/>
                <a:gd name="connsiteX7" fmla="*/ 3345297 w 5884216"/>
                <a:gd name="connsiteY7" fmla="*/ 252983 h 682952"/>
                <a:gd name="connsiteX8" fmla="*/ 3753859 w 5884216"/>
                <a:gd name="connsiteY8" fmla="*/ 19519 h 682952"/>
                <a:gd name="connsiteX9" fmla="*/ 4298607 w 5884216"/>
                <a:gd name="connsiteY9" fmla="*/ 155706 h 682952"/>
                <a:gd name="connsiteX10" fmla="*/ 4784990 w 5884216"/>
                <a:gd name="connsiteY10" fmla="*/ 554541 h 682952"/>
                <a:gd name="connsiteX11" fmla="*/ 5543748 w 5884216"/>
                <a:gd name="connsiteY11" fmla="*/ 233528 h 682952"/>
                <a:gd name="connsiteX12" fmla="*/ 5884216 w 5884216"/>
                <a:gd name="connsiteY12" fmla="*/ 145979 h 682952"/>
                <a:gd name="connsiteX0" fmla="*/ 0 w 5903264"/>
                <a:gd name="connsiteY0" fmla="*/ 379875 h 682997"/>
                <a:gd name="connsiteX1" fmla="*/ 407136 w 5903264"/>
                <a:gd name="connsiteY1" fmla="*/ 109 h 682997"/>
                <a:gd name="connsiteX2" fmla="*/ 961613 w 5903264"/>
                <a:gd name="connsiteY2" fmla="*/ 340577 h 682997"/>
                <a:gd name="connsiteX3" fmla="*/ 1525817 w 5903264"/>
                <a:gd name="connsiteY3" fmla="*/ 340577 h 682997"/>
                <a:gd name="connsiteX4" fmla="*/ 2090021 w 5903264"/>
                <a:gd name="connsiteY4" fmla="*/ 379488 h 682997"/>
                <a:gd name="connsiteX5" fmla="*/ 2527766 w 5903264"/>
                <a:gd name="connsiteY5" fmla="*/ 681045 h 682997"/>
                <a:gd name="connsiteX6" fmla="*/ 3023877 w 5903264"/>
                <a:gd name="connsiteY6" fmla="*/ 214117 h 682997"/>
                <a:gd name="connsiteX7" fmla="*/ 3364345 w 5903264"/>
                <a:gd name="connsiteY7" fmla="*/ 253028 h 682997"/>
                <a:gd name="connsiteX8" fmla="*/ 3772907 w 5903264"/>
                <a:gd name="connsiteY8" fmla="*/ 19564 h 682997"/>
                <a:gd name="connsiteX9" fmla="*/ 4317655 w 5903264"/>
                <a:gd name="connsiteY9" fmla="*/ 155751 h 682997"/>
                <a:gd name="connsiteX10" fmla="*/ 4804038 w 5903264"/>
                <a:gd name="connsiteY10" fmla="*/ 554586 h 682997"/>
                <a:gd name="connsiteX11" fmla="*/ 5562796 w 5903264"/>
                <a:gd name="connsiteY11" fmla="*/ 233573 h 682997"/>
                <a:gd name="connsiteX12" fmla="*/ 5903264 w 5903264"/>
                <a:gd name="connsiteY12" fmla="*/ 146024 h 682997"/>
                <a:gd name="connsiteX0" fmla="*/ 0 w 5903264"/>
                <a:gd name="connsiteY0" fmla="*/ 379875 h 682997"/>
                <a:gd name="connsiteX1" fmla="*/ 407136 w 5903264"/>
                <a:gd name="connsiteY1" fmla="*/ 109 h 682997"/>
                <a:gd name="connsiteX2" fmla="*/ 961613 w 5903264"/>
                <a:gd name="connsiteY2" fmla="*/ 340577 h 682997"/>
                <a:gd name="connsiteX3" fmla="*/ 1525817 w 5903264"/>
                <a:gd name="connsiteY3" fmla="*/ 340577 h 682997"/>
                <a:gd name="connsiteX4" fmla="*/ 2090021 w 5903264"/>
                <a:gd name="connsiteY4" fmla="*/ 379488 h 682997"/>
                <a:gd name="connsiteX5" fmla="*/ 2527766 w 5903264"/>
                <a:gd name="connsiteY5" fmla="*/ 681045 h 682997"/>
                <a:gd name="connsiteX6" fmla="*/ 3023877 w 5903264"/>
                <a:gd name="connsiteY6" fmla="*/ 214117 h 682997"/>
                <a:gd name="connsiteX7" fmla="*/ 3364345 w 5903264"/>
                <a:gd name="connsiteY7" fmla="*/ 253028 h 682997"/>
                <a:gd name="connsiteX8" fmla="*/ 3772907 w 5903264"/>
                <a:gd name="connsiteY8" fmla="*/ 19564 h 682997"/>
                <a:gd name="connsiteX9" fmla="*/ 4317655 w 5903264"/>
                <a:gd name="connsiteY9" fmla="*/ 155751 h 682997"/>
                <a:gd name="connsiteX10" fmla="*/ 4804038 w 5903264"/>
                <a:gd name="connsiteY10" fmla="*/ 554586 h 682997"/>
                <a:gd name="connsiteX11" fmla="*/ 5562796 w 5903264"/>
                <a:gd name="connsiteY11" fmla="*/ 233573 h 682997"/>
                <a:gd name="connsiteX12" fmla="*/ 5903264 w 5903264"/>
                <a:gd name="connsiteY12" fmla="*/ 146024 h 682997"/>
                <a:gd name="connsiteX0" fmla="*/ 0 w 5931836"/>
                <a:gd name="connsiteY0" fmla="*/ 360728 h 682918"/>
                <a:gd name="connsiteX1" fmla="*/ 435708 w 5931836"/>
                <a:gd name="connsiteY1" fmla="*/ 30 h 682918"/>
                <a:gd name="connsiteX2" fmla="*/ 990185 w 5931836"/>
                <a:gd name="connsiteY2" fmla="*/ 340498 h 682918"/>
                <a:gd name="connsiteX3" fmla="*/ 1554389 w 5931836"/>
                <a:gd name="connsiteY3" fmla="*/ 340498 h 682918"/>
                <a:gd name="connsiteX4" fmla="*/ 2118593 w 5931836"/>
                <a:gd name="connsiteY4" fmla="*/ 379409 h 682918"/>
                <a:gd name="connsiteX5" fmla="*/ 2556338 w 5931836"/>
                <a:gd name="connsiteY5" fmla="*/ 680966 h 682918"/>
                <a:gd name="connsiteX6" fmla="*/ 3052449 w 5931836"/>
                <a:gd name="connsiteY6" fmla="*/ 214038 h 682918"/>
                <a:gd name="connsiteX7" fmla="*/ 3392917 w 5931836"/>
                <a:gd name="connsiteY7" fmla="*/ 252949 h 682918"/>
                <a:gd name="connsiteX8" fmla="*/ 3801479 w 5931836"/>
                <a:gd name="connsiteY8" fmla="*/ 19485 h 682918"/>
                <a:gd name="connsiteX9" fmla="*/ 4346227 w 5931836"/>
                <a:gd name="connsiteY9" fmla="*/ 155672 h 682918"/>
                <a:gd name="connsiteX10" fmla="*/ 4832610 w 5931836"/>
                <a:gd name="connsiteY10" fmla="*/ 554507 h 682918"/>
                <a:gd name="connsiteX11" fmla="*/ 5591368 w 5931836"/>
                <a:gd name="connsiteY11" fmla="*/ 233494 h 682918"/>
                <a:gd name="connsiteX12" fmla="*/ 5931836 w 5931836"/>
                <a:gd name="connsiteY12" fmla="*/ 145945 h 68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1836" h="682918">
                  <a:moveTo>
                    <a:pt x="0" y="360728"/>
                  </a:moveTo>
                  <a:cubicBezTo>
                    <a:pt x="152799" y="175709"/>
                    <a:pt x="270677" y="3402"/>
                    <a:pt x="435708" y="30"/>
                  </a:cubicBezTo>
                  <a:cubicBezTo>
                    <a:pt x="600739" y="-3342"/>
                    <a:pt x="803738" y="283753"/>
                    <a:pt x="990185" y="340498"/>
                  </a:cubicBezTo>
                  <a:cubicBezTo>
                    <a:pt x="1176632" y="397243"/>
                    <a:pt x="1366321" y="334013"/>
                    <a:pt x="1554389" y="340498"/>
                  </a:cubicBezTo>
                  <a:cubicBezTo>
                    <a:pt x="1742457" y="346983"/>
                    <a:pt x="1951602" y="322664"/>
                    <a:pt x="2118593" y="379409"/>
                  </a:cubicBezTo>
                  <a:cubicBezTo>
                    <a:pt x="2285584" y="436154"/>
                    <a:pt x="2400695" y="708528"/>
                    <a:pt x="2556338" y="680966"/>
                  </a:cubicBezTo>
                  <a:cubicBezTo>
                    <a:pt x="2711981" y="653404"/>
                    <a:pt x="2913019" y="285374"/>
                    <a:pt x="3052449" y="214038"/>
                  </a:cubicBezTo>
                  <a:cubicBezTo>
                    <a:pt x="3191879" y="142702"/>
                    <a:pt x="3268079" y="285375"/>
                    <a:pt x="3392917" y="252949"/>
                  </a:cubicBezTo>
                  <a:cubicBezTo>
                    <a:pt x="3517755" y="220524"/>
                    <a:pt x="3642594" y="35698"/>
                    <a:pt x="3801479" y="19485"/>
                  </a:cubicBezTo>
                  <a:cubicBezTo>
                    <a:pt x="3960364" y="3272"/>
                    <a:pt x="4174372" y="66502"/>
                    <a:pt x="4346227" y="155672"/>
                  </a:cubicBezTo>
                  <a:cubicBezTo>
                    <a:pt x="4518082" y="244842"/>
                    <a:pt x="4625087" y="541537"/>
                    <a:pt x="4832610" y="554507"/>
                  </a:cubicBezTo>
                  <a:cubicBezTo>
                    <a:pt x="5040134" y="567477"/>
                    <a:pt x="5408164" y="301588"/>
                    <a:pt x="5591368" y="233494"/>
                  </a:cubicBezTo>
                  <a:cubicBezTo>
                    <a:pt x="5774572" y="165400"/>
                    <a:pt x="5853204" y="155672"/>
                    <a:pt x="5931836" y="145945"/>
                  </a:cubicBezTo>
                </a:path>
              </a:pathLst>
            </a:custGeom>
            <a:noFill/>
            <a:ln w="19050" algn="ctr">
              <a:solidFill>
                <a:srgbClr val="FF0000"/>
              </a:solidFill>
              <a:prstDash val="sysDot"/>
              <a:round/>
              <a:headEnd/>
              <a:tailEnd/>
            </a:ln>
          </p:spPr>
          <p:txBody>
            <a:bodyPr/>
            <a:lstStyle/>
            <a:p>
              <a:endParaRPr lang="fr-FR"/>
            </a:p>
          </p:txBody>
        </p:sp>
        <p:sp>
          <p:nvSpPr>
            <p:cNvPr id="10" name="Forme libre 9"/>
            <p:cNvSpPr/>
            <p:nvPr/>
          </p:nvSpPr>
          <p:spPr bwMode="auto">
            <a:xfrm>
              <a:off x="1603375" y="3123480"/>
              <a:ext cx="5916613" cy="960438"/>
            </a:xfrm>
            <a:custGeom>
              <a:avLst/>
              <a:gdLst>
                <a:gd name="connsiteX0" fmla="*/ 0 w 5836596"/>
                <a:gd name="connsiteY0" fmla="*/ 408562 h 718226"/>
                <a:gd name="connsiteX1" fmla="*/ 340468 w 5836596"/>
                <a:gd name="connsiteY1" fmla="*/ 9728 h 718226"/>
                <a:gd name="connsiteX2" fmla="*/ 894945 w 5836596"/>
                <a:gd name="connsiteY2" fmla="*/ 350196 h 718226"/>
                <a:gd name="connsiteX3" fmla="*/ 1459149 w 5836596"/>
                <a:gd name="connsiteY3" fmla="*/ 350196 h 718226"/>
                <a:gd name="connsiteX4" fmla="*/ 2023353 w 5836596"/>
                <a:gd name="connsiteY4" fmla="*/ 389107 h 718226"/>
                <a:gd name="connsiteX5" fmla="*/ 2461098 w 5836596"/>
                <a:gd name="connsiteY5" fmla="*/ 690664 h 718226"/>
                <a:gd name="connsiteX6" fmla="*/ 2957209 w 5836596"/>
                <a:gd name="connsiteY6" fmla="*/ 223736 h 718226"/>
                <a:gd name="connsiteX7" fmla="*/ 3297677 w 5836596"/>
                <a:gd name="connsiteY7" fmla="*/ 262647 h 718226"/>
                <a:gd name="connsiteX8" fmla="*/ 3706239 w 5836596"/>
                <a:gd name="connsiteY8" fmla="*/ 29183 h 718226"/>
                <a:gd name="connsiteX9" fmla="*/ 4250987 w 5836596"/>
                <a:gd name="connsiteY9" fmla="*/ 165370 h 718226"/>
                <a:gd name="connsiteX10" fmla="*/ 4737370 w 5836596"/>
                <a:gd name="connsiteY10" fmla="*/ 564205 h 718226"/>
                <a:gd name="connsiteX11" fmla="*/ 5496128 w 5836596"/>
                <a:gd name="connsiteY11" fmla="*/ 243192 h 718226"/>
                <a:gd name="connsiteX12" fmla="*/ 5836596 w 5836596"/>
                <a:gd name="connsiteY12" fmla="*/ 155643 h 718226"/>
                <a:gd name="connsiteX0" fmla="*/ 0 w 5972783"/>
                <a:gd name="connsiteY0" fmla="*/ 1543455 h 1543455"/>
                <a:gd name="connsiteX1" fmla="*/ 476655 w 5972783"/>
                <a:gd name="connsiteY1" fmla="*/ 171855 h 1543455"/>
                <a:gd name="connsiteX2" fmla="*/ 1031132 w 5972783"/>
                <a:gd name="connsiteY2" fmla="*/ 512323 h 1543455"/>
                <a:gd name="connsiteX3" fmla="*/ 1595336 w 5972783"/>
                <a:gd name="connsiteY3" fmla="*/ 512323 h 1543455"/>
                <a:gd name="connsiteX4" fmla="*/ 2159540 w 5972783"/>
                <a:gd name="connsiteY4" fmla="*/ 551234 h 1543455"/>
                <a:gd name="connsiteX5" fmla="*/ 2597285 w 5972783"/>
                <a:gd name="connsiteY5" fmla="*/ 852791 h 1543455"/>
                <a:gd name="connsiteX6" fmla="*/ 3093396 w 5972783"/>
                <a:gd name="connsiteY6" fmla="*/ 385863 h 1543455"/>
                <a:gd name="connsiteX7" fmla="*/ 3433864 w 5972783"/>
                <a:gd name="connsiteY7" fmla="*/ 424774 h 1543455"/>
                <a:gd name="connsiteX8" fmla="*/ 3842426 w 5972783"/>
                <a:gd name="connsiteY8" fmla="*/ 191310 h 1543455"/>
                <a:gd name="connsiteX9" fmla="*/ 4387174 w 5972783"/>
                <a:gd name="connsiteY9" fmla="*/ 327497 h 1543455"/>
                <a:gd name="connsiteX10" fmla="*/ 4873557 w 5972783"/>
                <a:gd name="connsiteY10" fmla="*/ 726332 h 1543455"/>
                <a:gd name="connsiteX11" fmla="*/ 5632315 w 5972783"/>
                <a:gd name="connsiteY11" fmla="*/ 405319 h 1543455"/>
                <a:gd name="connsiteX12" fmla="*/ 5972783 w 5972783"/>
                <a:gd name="connsiteY12" fmla="*/ 317770 h 1543455"/>
                <a:gd name="connsiteX0" fmla="*/ 0 w 5972783"/>
                <a:gd name="connsiteY0" fmla="*/ 1426719 h 1426719"/>
                <a:gd name="connsiteX1" fmla="*/ 204282 w 5972783"/>
                <a:gd name="connsiteY1" fmla="*/ 726298 h 1426719"/>
                <a:gd name="connsiteX2" fmla="*/ 476655 w 5972783"/>
                <a:gd name="connsiteY2" fmla="*/ 55119 h 1426719"/>
                <a:gd name="connsiteX3" fmla="*/ 1031132 w 5972783"/>
                <a:gd name="connsiteY3" fmla="*/ 395587 h 1426719"/>
                <a:gd name="connsiteX4" fmla="*/ 1595336 w 5972783"/>
                <a:gd name="connsiteY4" fmla="*/ 395587 h 1426719"/>
                <a:gd name="connsiteX5" fmla="*/ 2159540 w 5972783"/>
                <a:gd name="connsiteY5" fmla="*/ 434498 h 1426719"/>
                <a:gd name="connsiteX6" fmla="*/ 2597285 w 5972783"/>
                <a:gd name="connsiteY6" fmla="*/ 736055 h 1426719"/>
                <a:gd name="connsiteX7" fmla="*/ 3093396 w 5972783"/>
                <a:gd name="connsiteY7" fmla="*/ 269127 h 1426719"/>
                <a:gd name="connsiteX8" fmla="*/ 3433864 w 5972783"/>
                <a:gd name="connsiteY8" fmla="*/ 308038 h 1426719"/>
                <a:gd name="connsiteX9" fmla="*/ 3842426 w 5972783"/>
                <a:gd name="connsiteY9" fmla="*/ 74574 h 1426719"/>
                <a:gd name="connsiteX10" fmla="*/ 4387174 w 5972783"/>
                <a:gd name="connsiteY10" fmla="*/ 210761 h 1426719"/>
                <a:gd name="connsiteX11" fmla="*/ 4873557 w 5972783"/>
                <a:gd name="connsiteY11" fmla="*/ 609596 h 1426719"/>
                <a:gd name="connsiteX12" fmla="*/ 5632315 w 5972783"/>
                <a:gd name="connsiteY12" fmla="*/ 288583 h 1426719"/>
                <a:gd name="connsiteX13" fmla="*/ 5972783 w 5972783"/>
                <a:gd name="connsiteY13" fmla="*/ 201034 h 1426719"/>
                <a:gd name="connsiteX0" fmla="*/ 21075 w 5993858"/>
                <a:gd name="connsiteY0" fmla="*/ 1389429 h 1389429"/>
                <a:gd name="connsiteX1" fmla="*/ 79442 w 5993858"/>
                <a:gd name="connsiteY1" fmla="*/ 465272 h 1389429"/>
                <a:gd name="connsiteX2" fmla="*/ 497730 w 5993858"/>
                <a:gd name="connsiteY2" fmla="*/ 17829 h 1389429"/>
                <a:gd name="connsiteX3" fmla="*/ 1052207 w 5993858"/>
                <a:gd name="connsiteY3" fmla="*/ 358297 h 1389429"/>
                <a:gd name="connsiteX4" fmla="*/ 1616411 w 5993858"/>
                <a:gd name="connsiteY4" fmla="*/ 358297 h 1389429"/>
                <a:gd name="connsiteX5" fmla="*/ 2180615 w 5993858"/>
                <a:gd name="connsiteY5" fmla="*/ 397208 h 1389429"/>
                <a:gd name="connsiteX6" fmla="*/ 2618360 w 5993858"/>
                <a:gd name="connsiteY6" fmla="*/ 698765 h 1389429"/>
                <a:gd name="connsiteX7" fmla="*/ 3114471 w 5993858"/>
                <a:gd name="connsiteY7" fmla="*/ 231837 h 1389429"/>
                <a:gd name="connsiteX8" fmla="*/ 3454939 w 5993858"/>
                <a:gd name="connsiteY8" fmla="*/ 270748 h 1389429"/>
                <a:gd name="connsiteX9" fmla="*/ 3863501 w 5993858"/>
                <a:gd name="connsiteY9" fmla="*/ 37284 h 1389429"/>
                <a:gd name="connsiteX10" fmla="*/ 4408249 w 5993858"/>
                <a:gd name="connsiteY10" fmla="*/ 173471 h 1389429"/>
                <a:gd name="connsiteX11" fmla="*/ 4894632 w 5993858"/>
                <a:gd name="connsiteY11" fmla="*/ 572306 h 1389429"/>
                <a:gd name="connsiteX12" fmla="*/ 5653390 w 5993858"/>
                <a:gd name="connsiteY12" fmla="*/ 251293 h 1389429"/>
                <a:gd name="connsiteX13" fmla="*/ 5993858 w 5993858"/>
                <a:gd name="connsiteY13" fmla="*/ 163744 h 1389429"/>
                <a:gd name="connsiteX0" fmla="*/ 21075 w 5993858"/>
                <a:gd name="connsiteY0" fmla="*/ 1389429 h 1389429"/>
                <a:gd name="connsiteX1" fmla="*/ 79442 w 5993858"/>
                <a:gd name="connsiteY1" fmla="*/ 465272 h 1389429"/>
                <a:gd name="connsiteX2" fmla="*/ 497730 w 5993858"/>
                <a:gd name="connsiteY2" fmla="*/ 17829 h 1389429"/>
                <a:gd name="connsiteX3" fmla="*/ 1052207 w 5993858"/>
                <a:gd name="connsiteY3" fmla="*/ 358297 h 1389429"/>
                <a:gd name="connsiteX4" fmla="*/ 1616411 w 5993858"/>
                <a:gd name="connsiteY4" fmla="*/ 358297 h 1389429"/>
                <a:gd name="connsiteX5" fmla="*/ 2180615 w 5993858"/>
                <a:gd name="connsiteY5" fmla="*/ 397208 h 1389429"/>
                <a:gd name="connsiteX6" fmla="*/ 2618360 w 5993858"/>
                <a:gd name="connsiteY6" fmla="*/ 698765 h 1389429"/>
                <a:gd name="connsiteX7" fmla="*/ 3114471 w 5993858"/>
                <a:gd name="connsiteY7" fmla="*/ 231837 h 1389429"/>
                <a:gd name="connsiteX8" fmla="*/ 3454939 w 5993858"/>
                <a:gd name="connsiteY8" fmla="*/ 270748 h 1389429"/>
                <a:gd name="connsiteX9" fmla="*/ 3863501 w 5993858"/>
                <a:gd name="connsiteY9" fmla="*/ 37284 h 1389429"/>
                <a:gd name="connsiteX10" fmla="*/ 4408249 w 5993858"/>
                <a:gd name="connsiteY10" fmla="*/ 173471 h 1389429"/>
                <a:gd name="connsiteX11" fmla="*/ 4894632 w 5993858"/>
                <a:gd name="connsiteY11" fmla="*/ 572306 h 1389429"/>
                <a:gd name="connsiteX12" fmla="*/ 5653390 w 5993858"/>
                <a:gd name="connsiteY12" fmla="*/ 251293 h 1389429"/>
                <a:gd name="connsiteX13" fmla="*/ 5906310 w 5993858"/>
                <a:gd name="connsiteY13" fmla="*/ 183170 h 1389429"/>
                <a:gd name="connsiteX14" fmla="*/ 5993858 w 5993858"/>
                <a:gd name="connsiteY14" fmla="*/ 163744 h 1389429"/>
                <a:gd name="connsiteX0" fmla="*/ 21075 w 5943599"/>
                <a:gd name="connsiteY0" fmla="*/ 1405676 h 1467280"/>
                <a:gd name="connsiteX1" fmla="*/ 79442 w 5943599"/>
                <a:gd name="connsiteY1" fmla="*/ 481519 h 1467280"/>
                <a:gd name="connsiteX2" fmla="*/ 497730 w 5943599"/>
                <a:gd name="connsiteY2" fmla="*/ 34076 h 1467280"/>
                <a:gd name="connsiteX3" fmla="*/ 1052207 w 5943599"/>
                <a:gd name="connsiteY3" fmla="*/ 374544 h 1467280"/>
                <a:gd name="connsiteX4" fmla="*/ 1616411 w 5943599"/>
                <a:gd name="connsiteY4" fmla="*/ 374544 h 1467280"/>
                <a:gd name="connsiteX5" fmla="*/ 2180615 w 5943599"/>
                <a:gd name="connsiteY5" fmla="*/ 413455 h 1467280"/>
                <a:gd name="connsiteX6" fmla="*/ 2618360 w 5943599"/>
                <a:gd name="connsiteY6" fmla="*/ 715012 h 1467280"/>
                <a:gd name="connsiteX7" fmla="*/ 3114471 w 5943599"/>
                <a:gd name="connsiteY7" fmla="*/ 248084 h 1467280"/>
                <a:gd name="connsiteX8" fmla="*/ 3454939 w 5943599"/>
                <a:gd name="connsiteY8" fmla="*/ 286995 h 1467280"/>
                <a:gd name="connsiteX9" fmla="*/ 3863501 w 5943599"/>
                <a:gd name="connsiteY9" fmla="*/ 53531 h 1467280"/>
                <a:gd name="connsiteX10" fmla="*/ 4408249 w 5943599"/>
                <a:gd name="connsiteY10" fmla="*/ 189718 h 1467280"/>
                <a:gd name="connsiteX11" fmla="*/ 4894632 w 5943599"/>
                <a:gd name="connsiteY11" fmla="*/ 588553 h 1467280"/>
                <a:gd name="connsiteX12" fmla="*/ 5653390 w 5943599"/>
                <a:gd name="connsiteY12" fmla="*/ 267540 h 1467280"/>
                <a:gd name="connsiteX13" fmla="*/ 5906310 w 5943599"/>
                <a:gd name="connsiteY13" fmla="*/ 199417 h 1467280"/>
                <a:gd name="connsiteX14" fmla="*/ 5877126 w 5943599"/>
                <a:gd name="connsiteY14" fmla="*/ 1464042 h 1467280"/>
                <a:gd name="connsiteX0" fmla="*/ 21075 w 5943599"/>
                <a:gd name="connsiteY0" fmla="*/ 1405676 h 1467280"/>
                <a:gd name="connsiteX1" fmla="*/ 79442 w 5943599"/>
                <a:gd name="connsiteY1" fmla="*/ 481519 h 1467280"/>
                <a:gd name="connsiteX2" fmla="*/ 497730 w 5943599"/>
                <a:gd name="connsiteY2" fmla="*/ 34076 h 1467280"/>
                <a:gd name="connsiteX3" fmla="*/ 1052207 w 5943599"/>
                <a:gd name="connsiteY3" fmla="*/ 374544 h 1467280"/>
                <a:gd name="connsiteX4" fmla="*/ 1616411 w 5943599"/>
                <a:gd name="connsiteY4" fmla="*/ 374544 h 1467280"/>
                <a:gd name="connsiteX5" fmla="*/ 2180615 w 5943599"/>
                <a:gd name="connsiteY5" fmla="*/ 413455 h 1467280"/>
                <a:gd name="connsiteX6" fmla="*/ 2618360 w 5943599"/>
                <a:gd name="connsiteY6" fmla="*/ 715012 h 1467280"/>
                <a:gd name="connsiteX7" fmla="*/ 3114471 w 5943599"/>
                <a:gd name="connsiteY7" fmla="*/ 248084 h 1467280"/>
                <a:gd name="connsiteX8" fmla="*/ 3454939 w 5943599"/>
                <a:gd name="connsiteY8" fmla="*/ 286995 h 1467280"/>
                <a:gd name="connsiteX9" fmla="*/ 3863501 w 5943599"/>
                <a:gd name="connsiteY9" fmla="*/ 53531 h 1467280"/>
                <a:gd name="connsiteX10" fmla="*/ 4408249 w 5943599"/>
                <a:gd name="connsiteY10" fmla="*/ 189718 h 1467280"/>
                <a:gd name="connsiteX11" fmla="*/ 4894632 w 5943599"/>
                <a:gd name="connsiteY11" fmla="*/ 588553 h 1467280"/>
                <a:gd name="connsiteX12" fmla="*/ 5653390 w 5943599"/>
                <a:gd name="connsiteY12" fmla="*/ 267540 h 1467280"/>
                <a:gd name="connsiteX13" fmla="*/ 5906310 w 5943599"/>
                <a:gd name="connsiteY13" fmla="*/ 199417 h 1467280"/>
                <a:gd name="connsiteX14" fmla="*/ 5877126 w 5943599"/>
                <a:gd name="connsiteY14" fmla="*/ 1464042 h 1467280"/>
                <a:gd name="connsiteX15" fmla="*/ 21075 w 5943599"/>
                <a:gd name="connsiteY15" fmla="*/ 1405676 h 1467280"/>
                <a:gd name="connsiteX0" fmla="*/ 21075 w 6859620"/>
                <a:gd name="connsiteY0" fmla="*/ 1389429 h 1447795"/>
                <a:gd name="connsiteX1" fmla="*/ 79442 w 6859620"/>
                <a:gd name="connsiteY1" fmla="*/ 465272 h 1447795"/>
                <a:gd name="connsiteX2" fmla="*/ 497730 w 6859620"/>
                <a:gd name="connsiteY2" fmla="*/ 17829 h 1447795"/>
                <a:gd name="connsiteX3" fmla="*/ 1052207 w 6859620"/>
                <a:gd name="connsiteY3" fmla="*/ 358297 h 1447795"/>
                <a:gd name="connsiteX4" fmla="*/ 1616411 w 6859620"/>
                <a:gd name="connsiteY4" fmla="*/ 358297 h 1447795"/>
                <a:gd name="connsiteX5" fmla="*/ 2180615 w 6859620"/>
                <a:gd name="connsiteY5" fmla="*/ 397208 h 1447795"/>
                <a:gd name="connsiteX6" fmla="*/ 2618360 w 6859620"/>
                <a:gd name="connsiteY6" fmla="*/ 698765 h 1447795"/>
                <a:gd name="connsiteX7" fmla="*/ 3114471 w 6859620"/>
                <a:gd name="connsiteY7" fmla="*/ 231837 h 1447795"/>
                <a:gd name="connsiteX8" fmla="*/ 3454939 w 6859620"/>
                <a:gd name="connsiteY8" fmla="*/ 270748 h 1447795"/>
                <a:gd name="connsiteX9" fmla="*/ 3863501 w 6859620"/>
                <a:gd name="connsiteY9" fmla="*/ 37284 h 1447795"/>
                <a:gd name="connsiteX10" fmla="*/ 4408249 w 6859620"/>
                <a:gd name="connsiteY10" fmla="*/ 173471 h 1447795"/>
                <a:gd name="connsiteX11" fmla="*/ 4894632 w 6859620"/>
                <a:gd name="connsiteY11" fmla="*/ 572306 h 1447795"/>
                <a:gd name="connsiteX12" fmla="*/ 5653390 w 6859620"/>
                <a:gd name="connsiteY12" fmla="*/ 251293 h 1447795"/>
                <a:gd name="connsiteX13" fmla="*/ 5906310 w 6859620"/>
                <a:gd name="connsiteY13" fmla="*/ 183170 h 1447795"/>
                <a:gd name="connsiteX14" fmla="*/ 5916039 w 6859620"/>
                <a:gd name="connsiteY14" fmla="*/ 650097 h 1447795"/>
                <a:gd name="connsiteX15" fmla="*/ 5877126 w 6859620"/>
                <a:gd name="connsiteY15" fmla="*/ 1447795 h 1447795"/>
                <a:gd name="connsiteX16" fmla="*/ 21075 w 6859620"/>
                <a:gd name="connsiteY16" fmla="*/ 1389429 h 1447795"/>
                <a:gd name="connsiteX0" fmla="*/ 21075 w 5950085"/>
                <a:gd name="connsiteY0" fmla="*/ 1389429 h 1447795"/>
                <a:gd name="connsiteX1" fmla="*/ 79442 w 5950085"/>
                <a:gd name="connsiteY1" fmla="*/ 465272 h 1447795"/>
                <a:gd name="connsiteX2" fmla="*/ 497730 w 5950085"/>
                <a:gd name="connsiteY2" fmla="*/ 17829 h 1447795"/>
                <a:gd name="connsiteX3" fmla="*/ 1052207 w 5950085"/>
                <a:gd name="connsiteY3" fmla="*/ 358297 h 1447795"/>
                <a:gd name="connsiteX4" fmla="*/ 1616411 w 5950085"/>
                <a:gd name="connsiteY4" fmla="*/ 358297 h 1447795"/>
                <a:gd name="connsiteX5" fmla="*/ 2180615 w 5950085"/>
                <a:gd name="connsiteY5" fmla="*/ 397208 h 1447795"/>
                <a:gd name="connsiteX6" fmla="*/ 2618360 w 5950085"/>
                <a:gd name="connsiteY6" fmla="*/ 698765 h 1447795"/>
                <a:gd name="connsiteX7" fmla="*/ 3114471 w 5950085"/>
                <a:gd name="connsiteY7" fmla="*/ 231837 h 1447795"/>
                <a:gd name="connsiteX8" fmla="*/ 3454939 w 5950085"/>
                <a:gd name="connsiteY8" fmla="*/ 270748 h 1447795"/>
                <a:gd name="connsiteX9" fmla="*/ 3863501 w 5950085"/>
                <a:gd name="connsiteY9" fmla="*/ 37284 h 1447795"/>
                <a:gd name="connsiteX10" fmla="*/ 4408249 w 5950085"/>
                <a:gd name="connsiteY10" fmla="*/ 173471 h 1447795"/>
                <a:gd name="connsiteX11" fmla="*/ 4894632 w 5950085"/>
                <a:gd name="connsiteY11" fmla="*/ 572306 h 1447795"/>
                <a:gd name="connsiteX12" fmla="*/ 5653390 w 5950085"/>
                <a:gd name="connsiteY12" fmla="*/ 251293 h 1447795"/>
                <a:gd name="connsiteX13" fmla="*/ 5906310 w 5950085"/>
                <a:gd name="connsiteY13" fmla="*/ 183170 h 1447795"/>
                <a:gd name="connsiteX14" fmla="*/ 5916039 w 5950085"/>
                <a:gd name="connsiteY14" fmla="*/ 650097 h 1447795"/>
                <a:gd name="connsiteX15" fmla="*/ 5877126 w 5950085"/>
                <a:gd name="connsiteY15" fmla="*/ 1447795 h 1447795"/>
                <a:gd name="connsiteX16" fmla="*/ 21075 w 5950085"/>
                <a:gd name="connsiteY16" fmla="*/ 1389429 h 1447795"/>
                <a:gd name="connsiteX0" fmla="*/ 21075 w 5916039"/>
                <a:gd name="connsiteY0" fmla="*/ 1389429 h 1447795"/>
                <a:gd name="connsiteX1" fmla="*/ 79442 w 5916039"/>
                <a:gd name="connsiteY1" fmla="*/ 465272 h 1447795"/>
                <a:gd name="connsiteX2" fmla="*/ 497730 w 5916039"/>
                <a:gd name="connsiteY2" fmla="*/ 17829 h 1447795"/>
                <a:gd name="connsiteX3" fmla="*/ 1052207 w 5916039"/>
                <a:gd name="connsiteY3" fmla="*/ 358297 h 1447795"/>
                <a:gd name="connsiteX4" fmla="*/ 1616411 w 5916039"/>
                <a:gd name="connsiteY4" fmla="*/ 358297 h 1447795"/>
                <a:gd name="connsiteX5" fmla="*/ 2180615 w 5916039"/>
                <a:gd name="connsiteY5" fmla="*/ 397208 h 1447795"/>
                <a:gd name="connsiteX6" fmla="*/ 2618360 w 5916039"/>
                <a:gd name="connsiteY6" fmla="*/ 698765 h 1447795"/>
                <a:gd name="connsiteX7" fmla="*/ 3114471 w 5916039"/>
                <a:gd name="connsiteY7" fmla="*/ 231837 h 1447795"/>
                <a:gd name="connsiteX8" fmla="*/ 3454939 w 5916039"/>
                <a:gd name="connsiteY8" fmla="*/ 270748 h 1447795"/>
                <a:gd name="connsiteX9" fmla="*/ 3863501 w 5916039"/>
                <a:gd name="connsiteY9" fmla="*/ 37284 h 1447795"/>
                <a:gd name="connsiteX10" fmla="*/ 4408249 w 5916039"/>
                <a:gd name="connsiteY10" fmla="*/ 173471 h 1447795"/>
                <a:gd name="connsiteX11" fmla="*/ 4894632 w 5916039"/>
                <a:gd name="connsiteY11" fmla="*/ 572306 h 1447795"/>
                <a:gd name="connsiteX12" fmla="*/ 5653390 w 5916039"/>
                <a:gd name="connsiteY12" fmla="*/ 251293 h 1447795"/>
                <a:gd name="connsiteX13" fmla="*/ 5906310 w 5916039"/>
                <a:gd name="connsiteY13" fmla="*/ 183170 h 1447795"/>
                <a:gd name="connsiteX14" fmla="*/ 5916039 w 5916039"/>
                <a:gd name="connsiteY14" fmla="*/ 650097 h 1447795"/>
                <a:gd name="connsiteX15" fmla="*/ 5877126 w 5916039"/>
                <a:gd name="connsiteY15" fmla="*/ 1447795 h 1447795"/>
                <a:gd name="connsiteX16" fmla="*/ 21075 w 5916039"/>
                <a:gd name="connsiteY16" fmla="*/ 1389429 h 1447795"/>
                <a:gd name="connsiteX0" fmla="*/ 21075 w 5906310"/>
                <a:gd name="connsiteY0" fmla="*/ 1389429 h 1447795"/>
                <a:gd name="connsiteX1" fmla="*/ 79442 w 5906310"/>
                <a:gd name="connsiteY1" fmla="*/ 465272 h 1447795"/>
                <a:gd name="connsiteX2" fmla="*/ 497730 w 5906310"/>
                <a:gd name="connsiteY2" fmla="*/ 17829 h 1447795"/>
                <a:gd name="connsiteX3" fmla="*/ 1052207 w 5906310"/>
                <a:gd name="connsiteY3" fmla="*/ 358297 h 1447795"/>
                <a:gd name="connsiteX4" fmla="*/ 1616411 w 5906310"/>
                <a:gd name="connsiteY4" fmla="*/ 358297 h 1447795"/>
                <a:gd name="connsiteX5" fmla="*/ 2180615 w 5906310"/>
                <a:gd name="connsiteY5" fmla="*/ 397208 h 1447795"/>
                <a:gd name="connsiteX6" fmla="*/ 2618360 w 5906310"/>
                <a:gd name="connsiteY6" fmla="*/ 698765 h 1447795"/>
                <a:gd name="connsiteX7" fmla="*/ 3114471 w 5906310"/>
                <a:gd name="connsiteY7" fmla="*/ 231837 h 1447795"/>
                <a:gd name="connsiteX8" fmla="*/ 3454939 w 5906310"/>
                <a:gd name="connsiteY8" fmla="*/ 270748 h 1447795"/>
                <a:gd name="connsiteX9" fmla="*/ 3863501 w 5906310"/>
                <a:gd name="connsiteY9" fmla="*/ 37284 h 1447795"/>
                <a:gd name="connsiteX10" fmla="*/ 4408249 w 5906310"/>
                <a:gd name="connsiteY10" fmla="*/ 173471 h 1447795"/>
                <a:gd name="connsiteX11" fmla="*/ 4894632 w 5906310"/>
                <a:gd name="connsiteY11" fmla="*/ 572306 h 1447795"/>
                <a:gd name="connsiteX12" fmla="*/ 5653390 w 5906310"/>
                <a:gd name="connsiteY12" fmla="*/ 251293 h 1447795"/>
                <a:gd name="connsiteX13" fmla="*/ 5906310 w 5906310"/>
                <a:gd name="connsiteY13" fmla="*/ 183170 h 1447795"/>
                <a:gd name="connsiteX14" fmla="*/ 5877126 w 5906310"/>
                <a:gd name="connsiteY14" fmla="*/ 1447795 h 1447795"/>
                <a:gd name="connsiteX15" fmla="*/ 21075 w 5906310"/>
                <a:gd name="connsiteY15" fmla="*/ 1389429 h 1447795"/>
                <a:gd name="connsiteX0" fmla="*/ 21075 w 6402420"/>
                <a:gd name="connsiteY0" fmla="*/ 1389429 h 1447795"/>
                <a:gd name="connsiteX1" fmla="*/ 79442 w 6402420"/>
                <a:gd name="connsiteY1" fmla="*/ 465272 h 1447795"/>
                <a:gd name="connsiteX2" fmla="*/ 497730 w 6402420"/>
                <a:gd name="connsiteY2" fmla="*/ 17829 h 1447795"/>
                <a:gd name="connsiteX3" fmla="*/ 1052207 w 6402420"/>
                <a:gd name="connsiteY3" fmla="*/ 358297 h 1447795"/>
                <a:gd name="connsiteX4" fmla="*/ 1616411 w 6402420"/>
                <a:gd name="connsiteY4" fmla="*/ 358297 h 1447795"/>
                <a:gd name="connsiteX5" fmla="*/ 2180615 w 6402420"/>
                <a:gd name="connsiteY5" fmla="*/ 397208 h 1447795"/>
                <a:gd name="connsiteX6" fmla="*/ 2618360 w 6402420"/>
                <a:gd name="connsiteY6" fmla="*/ 698765 h 1447795"/>
                <a:gd name="connsiteX7" fmla="*/ 3114471 w 6402420"/>
                <a:gd name="connsiteY7" fmla="*/ 231837 h 1447795"/>
                <a:gd name="connsiteX8" fmla="*/ 3454939 w 6402420"/>
                <a:gd name="connsiteY8" fmla="*/ 270748 h 1447795"/>
                <a:gd name="connsiteX9" fmla="*/ 3863501 w 6402420"/>
                <a:gd name="connsiteY9" fmla="*/ 37284 h 1447795"/>
                <a:gd name="connsiteX10" fmla="*/ 4408249 w 6402420"/>
                <a:gd name="connsiteY10" fmla="*/ 173471 h 1447795"/>
                <a:gd name="connsiteX11" fmla="*/ 4894632 w 6402420"/>
                <a:gd name="connsiteY11" fmla="*/ 572306 h 1447795"/>
                <a:gd name="connsiteX12" fmla="*/ 5653390 w 6402420"/>
                <a:gd name="connsiteY12" fmla="*/ 251293 h 1447795"/>
                <a:gd name="connsiteX13" fmla="*/ 5906310 w 6402420"/>
                <a:gd name="connsiteY13" fmla="*/ 183170 h 1447795"/>
                <a:gd name="connsiteX14" fmla="*/ 6402420 w 6402420"/>
                <a:gd name="connsiteY14" fmla="*/ 1447795 h 1447795"/>
                <a:gd name="connsiteX15" fmla="*/ 21075 w 6402420"/>
                <a:gd name="connsiteY15" fmla="*/ 1389429 h 1447795"/>
                <a:gd name="connsiteX0" fmla="*/ 21075 w 5935492"/>
                <a:gd name="connsiteY0" fmla="*/ 1389429 h 1447795"/>
                <a:gd name="connsiteX1" fmla="*/ 79442 w 5935492"/>
                <a:gd name="connsiteY1" fmla="*/ 465272 h 1447795"/>
                <a:gd name="connsiteX2" fmla="*/ 497730 w 5935492"/>
                <a:gd name="connsiteY2" fmla="*/ 17829 h 1447795"/>
                <a:gd name="connsiteX3" fmla="*/ 1052207 w 5935492"/>
                <a:gd name="connsiteY3" fmla="*/ 358297 h 1447795"/>
                <a:gd name="connsiteX4" fmla="*/ 1616411 w 5935492"/>
                <a:gd name="connsiteY4" fmla="*/ 358297 h 1447795"/>
                <a:gd name="connsiteX5" fmla="*/ 2180615 w 5935492"/>
                <a:gd name="connsiteY5" fmla="*/ 397208 h 1447795"/>
                <a:gd name="connsiteX6" fmla="*/ 2618360 w 5935492"/>
                <a:gd name="connsiteY6" fmla="*/ 698765 h 1447795"/>
                <a:gd name="connsiteX7" fmla="*/ 3114471 w 5935492"/>
                <a:gd name="connsiteY7" fmla="*/ 231837 h 1447795"/>
                <a:gd name="connsiteX8" fmla="*/ 3454939 w 5935492"/>
                <a:gd name="connsiteY8" fmla="*/ 270748 h 1447795"/>
                <a:gd name="connsiteX9" fmla="*/ 3863501 w 5935492"/>
                <a:gd name="connsiteY9" fmla="*/ 37284 h 1447795"/>
                <a:gd name="connsiteX10" fmla="*/ 4408249 w 5935492"/>
                <a:gd name="connsiteY10" fmla="*/ 173471 h 1447795"/>
                <a:gd name="connsiteX11" fmla="*/ 4894632 w 5935492"/>
                <a:gd name="connsiteY11" fmla="*/ 572306 h 1447795"/>
                <a:gd name="connsiteX12" fmla="*/ 5653390 w 5935492"/>
                <a:gd name="connsiteY12" fmla="*/ 251293 h 1447795"/>
                <a:gd name="connsiteX13" fmla="*/ 5906310 w 5935492"/>
                <a:gd name="connsiteY13" fmla="*/ 183170 h 1447795"/>
                <a:gd name="connsiteX14" fmla="*/ 5935492 w 5935492"/>
                <a:gd name="connsiteY14" fmla="*/ 1447795 h 1447795"/>
                <a:gd name="connsiteX15" fmla="*/ 21075 w 5935492"/>
                <a:gd name="connsiteY15" fmla="*/ 1389429 h 1447795"/>
                <a:gd name="connsiteX0" fmla="*/ 21075 w 5906310"/>
                <a:gd name="connsiteY0" fmla="*/ 1389429 h 1447795"/>
                <a:gd name="connsiteX1" fmla="*/ 79442 w 5906310"/>
                <a:gd name="connsiteY1" fmla="*/ 465272 h 1447795"/>
                <a:gd name="connsiteX2" fmla="*/ 497730 w 5906310"/>
                <a:gd name="connsiteY2" fmla="*/ 17829 h 1447795"/>
                <a:gd name="connsiteX3" fmla="*/ 1052207 w 5906310"/>
                <a:gd name="connsiteY3" fmla="*/ 358297 h 1447795"/>
                <a:gd name="connsiteX4" fmla="*/ 1616411 w 5906310"/>
                <a:gd name="connsiteY4" fmla="*/ 358297 h 1447795"/>
                <a:gd name="connsiteX5" fmla="*/ 2180615 w 5906310"/>
                <a:gd name="connsiteY5" fmla="*/ 397208 h 1447795"/>
                <a:gd name="connsiteX6" fmla="*/ 2618360 w 5906310"/>
                <a:gd name="connsiteY6" fmla="*/ 698765 h 1447795"/>
                <a:gd name="connsiteX7" fmla="*/ 3114471 w 5906310"/>
                <a:gd name="connsiteY7" fmla="*/ 231837 h 1447795"/>
                <a:gd name="connsiteX8" fmla="*/ 3454939 w 5906310"/>
                <a:gd name="connsiteY8" fmla="*/ 270748 h 1447795"/>
                <a:gd name="connsiteX9" fmla="*/ 3863501 w 5906310"/>
                <a:gd name="connsiteY9" fmla="*/ 37284 h 1447795"/>
                <a:gd name="connsiteX10" fmla="*/ 4408249 w 5906310"/>
                <a:gd name="connsiteY10" fmla="*/ 173471 h 1447795"/>
                <a:gd name="connsiteX11" fmla="*/ 4894632 w 5906310"/>
                <a:gd name="connsiteY11" fmla="*/ 572306 h 1447795"/>
                <a:gd name="connsiteX12" fmla="*/ 5653390 w 5906310"/>
                <a:gd name="connsiteY12" fmla="*/ 251293 h 1447795"/>
                <a:gd name="connsiteX13" fmla="*/ 5906310 w 5906310"/>
                <a:gd name="connsiteY13" fmla="*/ 183170 h 1447795"/>
                <a:gd name="connsiteX14" fmla="*/ 5546385 w 5906310"/>
                <a:gd name="connsiteY14" fmla="*/ 1447795 h 1447795"/>
                <a:gd name="connsiteX15" fmla="*/ 21075 w 5906310"/>
                <a:gd name="connsiteY15" fmla="*/ 1389429 h 1447795"/>
                <a:gd name="connsiteX0" fmla="*/ 21075 w 5906310"/>
                <a:gd name="connsiteY0" fmla="*/ 1389429 h 1720169"/>
                <a:gd name="connsiteX1" fmla="*/ 79442 w 5906310"/>
                <a:gd name="connsiteY1" fmla="*/ 465272 h 1720169"/>
                <a:gd name="connsiteX2" fmla="*/ 497730 w 5906310"/>
                <a:gd name="connsiteY2" fmla="*/ 17829 h 1720169"/>
                <a:gd name="connsiteX3" fmla="*/ 1052207 w 5906310"/>
                <a:gd name="connsiteY3" fmla="*/ 358297 h 1720169"/>
                <a:gd name="connsiteX4" fmla="*/ 1616411 w 5906310"/>
                <a:gd name="connsiteY4" fmla="*/ 358297 h 1720169"/>
                <a:gd name="connsiteX5" fmla="*/ 2180615 w 5906310"/>
                <a:gd name="connsiteY5" fmla="*/ 397208 h 1720169"/>
                <a:gd name="connsiteX6" fmla="*/ 2618360 w 5906310"/>
                <a:gd name="connsiteY6" fmla="*/ 698765 h 1720169"/>
                <a:gd name="connsiteX7" fmla="*/ 3114471 w 5906310"/>
                <a:gd name="connsiteY7" fmla="*/ 231837 h 1720169"/>
                <a:gd name="connsiteX8" fmla="*/ 3454939 w 5906310"/>
                <a:gd name="connsiteY8" fmla="*/ 270748 h 1720169"/>
                <a:gd name="connsiteX9" fmla="*/ 3863501 w 5906310"/>
                <a:gd name="connsiteY9" fmla="*/ 37284 h 1720169"/>
                <a:gd name="connsiteX10" fmla="*/ 4408249 w 5906310"/>
                <a:gd name="connsiteY10" fmla="*/ 173471 h 1720169"/>
                <a:gd name="connsiteX11" fmla="*/ 4894632 w 5906310"/>
                <a:gd name="connsiteY11" fmla="*/ 572306 h 1720169"/>
                <a:gd name="connsiteX12" fmla="*/ 5653390 w 5906310"/>
                <a:gd name="connsiteY12" fmla="*/ 251293 h 1720169"/>
                <a:gd name="connsiteX13" fmla="*/ 5906310 w 5906310"/>
                <a:gd name="connsiteY13" fmla="*/ 183170 h 1720169"/>
                <a:gd name="connsiteX14" fmla="*/ 5886853 w 5906310"/>
                <a:gd name="connsiteY14" fmla="*/ 1720169 h 1720169"/>
                <a:gd name="connsiteX15" fmla="*/ 21075 w 5906310"/>
                <a:gd name="connsiteY15" fmla="*/ 1389429 h 1720169"/>
                <a:gd name="connsiteX0" fmla="*/ 21075 w 6412147"/>
                <a:gd name="connsiteY0" fmla="*/ 1389429 h 1720169"/>
                <a:gd name="connsiteX1" fmla="*/ 79442 w 6412147"/>
                <a:gd name="connsiteY1" fmla="*/ 465272 h 1720169"/>
                <a:gd name="connsiteX2" fmla="*/ 497730 w 6412147"/>
                <a:gd name="connsiteY2" fmla="*/ 17829 h 1720169"/>
                <a:gd name="connsiteX3" fmla="*/ 1052207 w 6412147"/>
                <a:gd name="connsiteY3" fmla="*/ 358297 h 1720169"/>
                <a:gd name="connsiteX4" fmla="*/ 1616411 w 6412147"/>
                <a:gd name="connsiteY4" fmla="*/ 358297 h 1720169"/>
                <a:gd name="connsiteX5" fmla="*/ 2180615 w 6412147"/>
                <a:gd name="connsiteY5" fmla="*/ 397208 h 1720169"/>
                <a:gd name="connsiteX6" fmla="*/ 2618360 w 6412147"/>
                <a:gd name="connsiteY6" fmla="*/ 698765 h 1720169"/>
                <a:gd name="connsiteX7" fmla="*/ 3114471 w 6412147"/>
                <a:gd name="connsiteY7" fmla="*/ 231837 h 1720169"/>
                <a:gd name="connsiteX8" fmla="*/ 3454939 w 6412147"/>
                <a:gd name="connsiteY8" fmla="*/ 270748 h 1720169"/>
                <a:gd name="connsiteX9" fmla="*/ 3863501 w 6412147"/>
                <a:gd name="connsiteY9" fmla="*/ 37284 h 1720169"/>
                <a:gd name="connsiteX10" fmla="*/ 4408249 w 6412147"/>
                <a:gd name="connsiteY10" fmla="*/ 173471 h 1720169"/>
                <a:gd name="connsiteX11" fmla="*/ 4894632 w 6412147"/>
                <a:gd name="connsiteY11" fmla="*/ 572306 h 1720169"/>
                <a:gd name="connsiteX12" fmla="*/ 5653390 w 6412147"/>
                <a:gd name="connsiteY12" fmla="*/ 251293 h 1720169"/>
                <a:gd name="connsiteX13" fmla="*/ 5906310 w 6412147"/>
                <a:gd name="connsiteY13" fmla="*/ 183170 h 1720169"/>
                <a:gd name="connsiteX14" fmla="*/ 6412147 w 6412147"/>
                <a:gd name="connsiteY14" fmla="*/ 1720169 h 1720169"/>
                <a:gd name="connsiteX15" fmla="*/ 21075 w 6412147"/>
                <a:gd name="connsiteY15" fmla="*/ 1389429 h 1720169"/>
                <a:gd name="connsiteX0" fmla="*/ 21075 w 5935492"/>
                <a:gd name="connsiteY0" fmla="*/ 1389429 h 1389429"/>
                <a:gd name="connsiteX1" fmla="*/ 79442 w 5935492"/>
                <a:gd name="connsiteY1" fmla="*/ 465272 h 1389429"/>
                <a:gd name="connsiteX2" fmla="*/ 497730 w 5935492"/>
                <a:gd name="connsiteY2" fmla="*/ 17829 h 1389429"/>
                <a:gd name="connsiteX3" fmla="*/ 1052207 w 5935492"/>
                <a:gd name="connsiteY3" fmla="*/ 358297 h 1389429"/>
                <a:gd name="connsiteX4" fmla="*/ 1616411 w 5935492"/>
                <a:gd name="connsiteY4" fmla="*/ 358297 h 1389429"/>
                <a:gd name="connsiteX5" fmla="*/ 2180615 w 5935492"/>
                <a:gd name="connsiteY5" fmla="*/ 397208 h 1389429"/>
                <a:gd name="connsiteX6" fmla="*/ 2618360 w 5935492"/>
                <a:gd name="connsiteY6" fmla="*/ 698765 h 1389429"/>
                <a:gd name="connsiteX7" fmla="*/ 3114471 w 5935492"/>
                <a:gd name="connsiteY7" fmla="*/ 231837 h 1389429"/>
                <a:gd name="connsiteX8" fmla="*/ 3454939 w 5935492"/>
                <a:gd name="connsiteY8" fmla="*/ 270748 h 1389429"/>
                <a:gd name="connsiteX9" fmla="*/ 3863501 w 5935492"/>
                <a:gd name="connsiteY9" fmla="*/ 37284 h 1389429"/>
                <a:gd name="connsiteX10" fmla="*/ 4408249 w 5935492"/>
                <a:gd name="connsiteY10" fmla="*/ 173471 h 1389429"/>
                <a:gd name="connsiteX11" fmla="*/ 4894632 w 5935492"/>
                <a:gd name="connsiteY11" fmla="*/ 572306 h 1389429"/>
                <a:gd name="connsiteX12" fmla="*/ 5653390 w 5935492"/>
                <a:gd name="connsiteY12" fmla="*/ 251293 h 1389429"/>
                <a:gd name="connsiteX13" fmla="*/ 5906310 w 5935492"/>
                <a:gd name="connsiteY13" fmla="*/ 183170 h 1389429"/>
                <a:gd name="connsiteX14" fmla="*/ 5935492 w 5935492"/>
                <a:gd name="connsiteY14" fmla="*/ 1389429 h 1389429"/>
                <a:gd name="connsiteX15" fmla="*/ 21075 w 5935492"/>
                <a:gd name="connsiteY15" fmla="*/ 1389429 h 1389429"/>
                <a:gd name="connsiteX0" fmla="*/ 21075 w 5935492"/>
                <a:gd name="connsiteY0" fmla="*/ 961412 h 1389429"/>
                <a:gd name="connsiteX1" fmla="*/ 79442 w 5935492"/>
                <a:gd name="connsiteY1" fmla="*/ 465272 h 1389429"/>
                <a:gd name="connsiteX2" fmla="*/ 497730 w 5935492"/>
                <a:gd name="connsiteY2" fmla="*/ 17829 h 1389429"/>
                <a:gd name="connsiteX3" fmla="*/ 1052207 w 5935492"/>
                <a:gd name="connsiteY3" fmla="*/ 358297 h 1389429"/>
                <a:gd name="connsiteX4" fmla="*/ 1616411 w 5935492"/>
                <a:gd name="connsiteY4" fmla="*/ 358297 h 1389429"/>
                <a:gd name="connsiteX5" fmla="*/ 2180615 w 5935492"/>
                <a:gd name="connsiteY5" fmla="*/ 397208 h 1389429"/>
                <a:gd name="connsiteX6" fmla="*/ 2618360 w 5935492"/>
                <a:gd name="connsiteY6" fmla="*/ 698765 h 1389429"/>
                <a:gd name="connsiteX7" fmla="*/ 3114471 w 5935492"/>
                <a:gd name="connsiteY7" fmla="*/ 231837 h 1389429"/>
                <a:gd name="connsiteX8" fmla="*/ 3454939 w 5935492"/>
                <a:gd name="connsiteY8" fmla="*/ 270748 h 1389429"/>
                <a:gd name="connsiteX9" fmla="*/ 3863501 w 5935492"/>
                <a:gd name="connsiteY9" fmla="*/ 37284 h 1389429"/>
                <a:gd name="connsiteX10" fmla="*/ 4408249 w 5935492"/>
                <a:gd name="connsiteY10" fmla="*/ 173471 h 1389429"/>
                <a:gd name="connsiteX11" fmla="*/ 4894632 w 5935492"/>
                <a:gd name="connsiteY11" fmla="*/ 572306 h 1389429"/>
                <a:gd name="connsiteX12" fmla="*/ 5653390 w 5935492"/>
                <a:gd name="connsiteY12" fmla="*/ 251293 h 1389429"/>
                <a:gd name="connsiteX13" fmla="*/ 5906310 w 5935492"/>
                <a:gd name="connsiteY13" fmla="*/ 183170 h 1389429"/>
                <a:gd name="connsiteX14" fmla="*/ 5935492 w 5935492"/>
                <a:gd name="connsiteY14" fmla="*/ 1389429 h 1389429"/>
                <a:gd name="connsiteX15" fmla="*/ 21075 w 5935492"/>
                <a:gd name="connsiteY15" fmla="*/ 961412 h 1389429"/>
                <a:gd name="connsiteX0" fmla="*/ 21075 w 5935492"/>
                <a:gd name="connsiteY0" fmla="*/ 961412 h 1389429"/>
                <a:gd name="connsiteX1" fmla="*/ 79442 w 5935492"/>
                <a:gd name="connsiteY1" fmla="*/ 465272 h 1389429"/>
                <a:gd name="connsiteX2" fmla="*/ 497730 w 5935492"/>
                <a:gd name="connsiteY2" fmla="*/ 17829 h 1389429"/>
                <a:gd name="connsiteX3" fmla="*/ 1052207 w 5935492"/>
                <a:gd name="connsiteY3" fmla="*/ 358297 h 1389429"/>
                <a:gd name="connsiteX4" fmla="*/ 1616411 w 5935492"/>
                <a:gd name="connsiteY4" fmla="*/ 358297 h 1389429"/>
                <a:gd name="connsiteX5" fmla="*/ 2180615 w 5935492"/>
                <a:gd name="connsiteY5" fmla="*/ 397208 h 1389429"/>
                <a:gd name="connsiteX6" fmla="*/ 2618360 w 5935492"/>
                <a:gd name="connsiteY6" fmla="*/ 698765 h 1389429"/>
                <a:gd name="connsiteX7" fmla="*/ 3114471 w 5935492"/>
                <a:gd name="connsiteY7" fmla="*/ 231837 h 1389429"/>
                <a:gd name="connsiteX8" fmla="*/ 3454939 w 5935492"/>
                <a:gd name="connsiteY8" fmla="*/ 270748 h 1389429"/>
                <a:gd name="connsiteX9" fmla="*/ 3863501 w 5935492"/>
                <a:gd name="connsiteY9" fmla="*/ 37284 h 1389429"/>
                <a:gd name="connsiteX10" fmla="*/ 4408249 w 5935492"/>
                <a:gd name="connsiteY10" fmla="*/ 173471 h 1389429"/>
                <a:gd name="connsiteX11" fmla="*/ 4894632 w 5935492"/>
                <a:gd name="connsiteY11" fmla="*/ 572306 h 1389429"/>
                <a:gd name="connsiteX12" fmla="*/ 5653390 w 5935492"/>
                <a:gd name="connsiteY12" fmla="*/ 251293 h 1389429"/>
                <a:gd name="connsiteX13" fmla="*/ 5906310 w 5935492"/>
                <a:gd name="connsiteY13" fmla="*/ 183170 h 1389429"/>
                <a:gd name="connsiteX14" fmla="*/ 5935492 w 5935492"/>
                <a:gd name="connsiteY14" fmla="*/ 1389429 h 1389429"/>
                <a:gd name="connsiteX15" fmla="*/ 5916034 w 5935492"/>
                <a:gd name="connsiteY15" fmla="*/ 951679 h 1389429"/>
                <a:gd name="connsiteX16" fmla="*/ 21075 w 5935492"/>
                <a:gd name="connsiteY16" fmla="*/ 961412 h 1389429"/>
                <a:gd name="connsiteX0" fmla="*/ 5916034 w 6026932"/>
                <a:gd name="connsiteY0" fmla="*/ 951679 h 1480869"/>
                <a:gd name="connsiteX1" fmla="*/ 21075 w 6026932"/>
                <a:gd name="connsiteY1" fmla="*/ 961412 h 1480869"/>
                <a:gd name="connsiteX2" fmla="*/ 79442 w 6026932"/>
                <a:gd name="connsiteY2" fmla="*/ 465272 h 1480869"/>
                <a:gd name="connsiteX3" fmla="*/ 497730 w 6026932"/>
                <a:gd name="connsiteY3" fmla="*/ 17829 h 1480869"/>
                <a:gd name="connsiteX4" fmla="*/ 1052207 w 6026932"/>
                <a:gd name="connsiteY4" fmla="*/ 358297 h 1480869"/>
                <a:gd name="connsiteX5" fmla="*/ 1616411 w 6026932"/>
                <a:gd name="connsiteY5" fmla="*/ 358297 h 1480869"/>
                <a:gd name="connsiteX6" fmla="*/ 2180615 w 6026932"/>
                <a:gd name="connsiteY6" fmla="*/ 397208 h 1480869"/>
                <a:gd name="connsiteX7" fmla="*/ 2618360 w 6026932"/>
                <a:gd name="connsiteY7" fmla="*/ 698765 h 1480869"/>
                <a:gd name="connsiteX8" fmla="*/ 3114471 w 6026932"/>
                <a:gd name="connsiteY8" fmla="*/ 231837 h 1480869"/>
                <a:gd name="connsiteX9" fmla="*/ 3454939 w 6026932"/>
                <a:gd name="connsiteY9" fmla="*/ 270748 h 1480869"/>
                <a:gd name="connsiteX10" fmla="*/ 3863501 w 6026932"/>
                <a:gd name="connsiteY10" fmla="*/ 37284 h 1480869"/>
                <a:gd name="connsiteX11" fmla="*/ 4408249 w 6026932"/>
                <a:gd name="connsiteY11" fmla="*/ 173471 h 1480869"/>
                <a:gd name="connsiteX12" fmla="*/ 4894632 w 6026932"/>
                <a:gd name="connsiteY12" fmla="*/ 572306 h 1480869"/>
                <a:gd name="connsiteX13" fmla="*/ 5653390 w 6026932"/>
                <a:gd name="connsiteY13" fmla="*/ 251293 h 1480869"/>
                <a:gd name="connsiteX14" fmla="*/ 5906310 w 6026932"/>
                <a:gd name="connsiteY14" fmla="*/ 183170 h 1480869"/>
                <a:gd name="connsiteX15" fmla="*/ 6026932 w 6026932"/>
                <a:gd name="connsiteY15" fmla="*/ 1480869 h 1480869"/>
                <a:gd name="connsiteX0" fmla="*/ 5916034 w 6026932"/>
                <a:gd name="connsiteY0" fmla="*/ 951679 h 1480869"/>
                <a:gd name="connsiteX1" fmla="*/ 21075 w 6026932"/>
                <a:gd name="connsiteY1" fmla="*/ 961412 h 1480869"/>
                <a:gd name="connsiteX2" fmla="*/ 79442 w 6026932"/>
                <a:gd name="connsiteY2" fmla="*/ 465272 h 1480869"/>
                <a:gd name="connsiteX3" fmla="*/ 497730 w 6026932"/>
                <a:gd name="connsiteY3" fmla="*/ 17829 h 1480869"/>
                <a:gd name="connsiteX4" fmla="*/ 1052207 w 6026932"/>
                <a:gd name="connsiteY4" fmla="*/ 358297 h 1480869"/>
                <a:gd name="connsiteX5" fmla="*/ 1616411 w 6026932"/>
                <a:gd name="connsiteY5" fmla="*/ 358297 h 1480869"/>
                <a:gd name="connsiteX6" fmla="*/ 2180615 w 6026932"/>
                <a:gd name="connsiteY6" fmla="*/ 397208 h 1480869"/>
                <a:gd name="connsiteX7" fmla="*/ 2618360 w 6026932"/>
                <a:gd name="connsiteY7" fmla="*/ 698765 h 1480869"/>
                <a:gd name="connsiteX8" fmla="*/ 3114471 w 6026932"/>
                <a:gd name="connsiteY8" fmla="*/ 231837 h 1480869"/>
                <a:gd name="connsiteX9" fmla="*/ 3454939 w 6026932"/>
                <a:gd name="connsiteY9" fmla="*/ 270748 h 1480869"/>
                <a:gd name="connsiteX10" fmla="*/ 3863501 w 6026932"/>
                <a:gd name="connsiteY10" fmla="*/ 37284 h 1480869"/>
                <a:gd name="connsiteX11" fmla="*/ 4408249 w 6026932"/>
                <a:gd name="connsiteY11" fmla="*/ 173471 h 1480869"/>
                <a:gd name="connsiteX12" fmla="*/ 4894632 w 6026932"/>
                <a:gd name="connsiteY12" fmla="*/ 572306 h 1480869"/>
                <a:gd name="connsiteX13" fmla="*/ 5653390 w 6026932"/>
                <a:gd name="connsiteY13" fmla="*/ 251293 h 1480869"/>
                <a:gd name="connsiteX14" fmla="*/ 5906310 w 6026932"/>
                <a:gd name="connsiteY14" fmla="*/ 183170 h 1480869"/>
                <a:gd name="connsiteX15" fmla="*/ 6026932 w 6026932"/>
                <a:gd name="connsiteY15" fmla="*/ 1480869 h 1480869"/>
                <a:gd name="connsiteX0" fmla="*/ 5916034 w 5916037"/>
                <a:gd name="connsiteY0" fmla="*/ 951679 h 961412"/>
                <a:gd name="connsiteX1" fmla="*/ 21075 w 5916037"/>
                <a:gd name="connsiteY1" fmla="*/ 961412 h 961412"/>
                <a:gd name="connsiteX2" fmla="*/ 79442 w 5916037"/>
                <a:gd name="connsiteY2" fmla="*/ 465272 h 961412"/>
                <a:gd name="connsiteX3" fmla="*/ 497730 w 5916037"/>
                <a:gd name="connsiteY3" fmla="*/ 17829 h 961412"/>
                <a:gd name="connsiteX4" fmla="*/ 1052207 w 5916037"/>
                <a:gd name="connsiteY4" fmla="*/ 358297 h 961412"/>
                <a:gd name="connsiteX5" fmla="*/ 1616411 w 5916037"/>
                <a:gd name="connsiteY5" fmla="*/ 358297 h 961412"/>
                <a:gd name="connsiteX6" fmla="*/ 2180615 w 5916037"/>
                <a:gd name="connsiteY6" fmla="*/ 397208 h 961412"/>
                <a:gd name="connsiteX7" fmla="*/ 2618360 w 5916037"/>
                <a:gd name="connsiteY7" fmla="*/ 698765 h 961412"/>
                <a:gd name="connsiteX8" fmla="*/ 3114471 w 5916037"/>
                <a:gd name="connsiteY8" fmla="*/ 231837 h 961412"/>
                <a:gd name="connsiteX9" fmla="*/ 3454939 w 5916037"/>
                <a:gd name="connsiteY9" fmla="*/ 270748 h 961412"/>
                <a:gd name="connsiteX10" fmla="*/ 3863501 w 5916037"/>
                <a:gd name="connsiteY10" fmla="*/ 37284 h 961412"/>
                <a:gd name="connsiteX11" fmla="*/ 4408249 w 5916037"/>
                <a:gd name="connsiteY11" fmla="*/ 173471 h 961412"/>
                <a:gd name="connsiteX12" fmla="*/ 4894632 w 5916037"/>
                <a:gd name="connsiteY12" fmla="*/ 572306 h 961412"/>
                <a:gd name="connsiteX13" fmla="*/ 5653390 w 5916037"/>
                <a:gd name="connsiteY13" fmla="*/ 251293 h 961412"/>
                <a:gd name="connsiteX14" fmla="*/ 5906310 w 5916037"/>
                <a:gd name="connsiteY14" fmla="*/ 183170 h 961412"/>
                <a:gd name="connsiteX15" fmla="*/ 5900473 w 5916037"/>
                <a:gd name="connsiteY15" fmla="*/ 916665 h 961412"/>
                <a:gd name="connsiteX0" fmla="*/ 5916034 w 5916034"/>
                <a:gd name="connsiteY0" fmla="*/ 951679 h 961412"/>
                <a:gd name="connsiteX1" fmla="*/ 21075 w 5916034"/>
                <a:gd name="connsiteY1" fmla="*/ 961412 h 961412"/>
                <a:gd name="connsiteX2" fmla="*/ 79442 w 5916034"/>
                <a:gd name="connsiteY2" fmla="*/ 465272 h 961412"/>
                <a:gd name="connsiteX3" fmla="*/ 497730 w 5916034"/>
                <a:gd name="connsiteY3" fmla="*/ 17829 h 961412"/>
                <a:gd name="connsiteX4" fmla="*/ 1052207 w 5916034"/>
                <a:gd name="connsiteY4" fmla="*/ 358297 h 961412"/>
                <a:gd name="connsiteX5" fmla="*/ 1616411 w 5916034"/>
                <a:gd name="connsiteY5" fmla="*/ 358297 h 961412"/>
                <a:gd name="connsiteX6" fmla="*/ 2180615 w 5916034"/>
                <a:gd name="connsiteY6" fmla="*/ 397208 h 961412"/>
                <a:gd name="connsiteX7" fmla="*/ 2618360 w 5916034"/>
                <a:gd name="connsiteY7" fmla="*/ 698765 h 961412"/>
                <a:gd name="connsiteX8" fmla="*/ 3114471 w 5916034"/>
                <a:gd name="connsiteY8" fmla="*/ 231837 h 961412"/>
                <a:gd name="connsiteX9" fmla="*/ 3454939 w 5916034"/>
                <a:gd name="connsiteY9" fmla="*/ 270748 h 961412"/>
                <a:gd name="connsiteX10" fmla="*/ 3863501 w 5916034"/>
                <a:gd name="connsiteY10" fmla="*/ 37284 h 961412"/>
                <a:gd name="connsiteX11" fmla="*/ 4408249 w 5916034"/>
                <a:gd name="connsiteY11" fmla="*/ 173471 h 961412"/>
                <a:gd name="connsiteX12" fmla="*/ 4894632 w 5916034"/>
                <a:gd name="connsiteY12" fmla="*/ 572306 h 961412"/>
                <a:gd name="connsiteX13" fmla="*/ 5653390 w 5916034"/>
                <a:gd name="connsiteY13" fmla="*/ 251293 h 961412"/>
                <a:gd name="connsiteX14" fmla="*/ 5906310 w 5916034"/>
                <a:gd name="connsiteY14" fmla="*/ 183170 h 961412"/>
                <a:gd name="connsiteX15" fmla="*/ 5900473 w 5916034"/>
                <a:gd name="connsiteY15" fmla="*/ 916665 h 961412"/>
                <a:gd name="connsiteX0" fmla="*/ 5916034 w 5916034"/>
                <a:gd name="connsiteY0" fmla="*/ 951679 h 961412"/>
                <a:gd name="connsiteX1" fmla="*/ 21075 w 5916034"/>
                <a:gd name="connsiteY1" fmla="*/ 961412 h 961412"/>
                <a:gd name="connsiteX2" fmla="*/ 79442 w 5916034"/>
                <a:gd name="connsiteY2" fmla="*/ 465272 h 961412"/>
                <a:gd name="connsiteX3" fmla="*/ 497730 w 5916034"/>
                <a:gd name="connsiteY3" fmla="*/ 17829 h 961412"/>
                <a:gd name="connsiteX4" fmla="*/ 1052207 w 5916034"/>
                <a:gd name="connsiteY4" fmla="*/ 358297 h 961412"/>
                <a:gd name="connsiteX5" fmla="*/ 1616411 w 5916034"/>
                <a:gd name="connsiteY5" fmla="*/ 358297 h 961412"/>
                <a:gd name="connsiteX6" fmla="*/ 2180615 w 5916034"/>
                <a:gd name="connsiteY6" fmla="*/ 397208 h 961412"/>
                <a:gd name="connsiteX7" fmla="*/ 2618360 w 5916034"/>
                <a:gd name="connsiteY7" fmla="*/ 698765 h 961412"/>
                <a:gd name="connsiteX8" fmla="*/ 3114471 w 5916034"/>
                <a:gd name="connsiteY8" fmla="*/ 231837 h 961412"/>
                <a:gd name="connsiteX9" fmla="*/ 3454939 w 5916034"/>
                <a:gd name="connsiteY9" fmla="*/ 270748 h 961412"/>
                <a:gd name="connsiteX10" fmla="*/ 3863501 w 5916034"/>
                <a:gd name="connsiteY10" fmla="*/ 37284 h 961412"/>
                <a:gd name="connsiteX11" fmla="*/ 4408249 w 5916034"/>
                <a:gd name="connsiteY11" fmla="*/ 173471 h 961412"/>
                <a:gd name="connsiteX12" fmla="*/ 4894632 w 5916034"/>
                <a:gd name="connsiteY12" fmla="*/ 572306 h 961412"/>
                <a:gd name="connsiteX13" fmla="*/ 5653390 w 5916034"/>
                <a:gd name="connsiteY13" fmla="*/ 251293 h 961412"/>
                <a:gd name="connsiteX14" fmla="*/ 5906310 w 5916034"/>
                <a:gd name="connsiteY14" fmla="*/ 183170 h 961412"/>
                <a:gd name="connsiteX0" fmla="*/ 5916034 w 5916034"/>
                <a:gd name="connsiteY0" fmla="*/ 951679 h 961412"/>
                <a:gd name="connsiteX1" fmla="*/ 21075 w 5916034"/>
                <a:gd name="connsiteY1" fmla="*/ 961412 h 961412"/>
                <a:gd name="connsiteX2" fmla="*/ 79442 w 5916034"/>
                <a:gd name="connsiteY2" fmla="*/ 465272 h 961412"/>
                <a:gd name="connsiteX3" fmla="*/ 497730 w 5916034"/>
                <a:gd name="connsiteY3" fmla="*/ 17829 h 961412"/>
                <a:gd name="connsiteX4" fmla="*/ 1052207 w 5916034"/>
                <a:gd name="connsiteY4" fmla="*/ 358297 h 961412"/>
                <a:gd name="connsiteX5" fmla="*/ 1616411 w 5916034"/>
                <a:gd name="connsiteY5" fmla="*/ 358297 h 961412"/>
                <a:gd name="connsiteX6" fmla="*/ 2180615 w 5916034"/>
                <a:gd name="connsiteY6" fmla="*/ 397208 h 961412"/>
                <a:gd name="connsiteX7" fmla="*/ 2618360 w 5916034"/>
                <a:gd name="connsiteY7" fmla="*/ 698765 h 961412"/>
                <a:gd name="connsiteX8" fmla="*/ 3114471 w 5916034"/>
                <a:gd name="connsiteY8" fmla="*/ 231837 h 961412"/>
                <a:gd name="connsiteX9" fmla="*/ 3454939 w 5916034"/>
                <a:gd name="connsiteY9" fmla="*/ 270748 h 961412"/>
                <a:gd name="connsiteX10" fmla="*/ 3863501 w 5916034"/>
                <a:gd name="connsiteY10" fmla="*/ 37284 h 961412"/>
                <a:gd name="connsiteX11" fmla="*/ 4408249 w 5916034"/>
                <a:gd name="connsiteY11" fmla="*/ 173471 h 961412"/>
                <a:gd name="connsiteX12" fmla="*/ 4894632 w 5916034"/>
                <a:gd name="connsiteY12" fmla="*/ 572306 h 961412"/>
                <a:gd name="connsiteX13" fmla="*/ 5653390 w 5916034"/>
                <a:gd name="connsiteY13" fmla="*/ 251293 h 961412"/>
                <a:gd name="connsiteX14" fmla="*/ 5906310 w 5916034"/>
                <a:gd name="connsiteY14" fmla="*/ 183170 h 961412"/>
                <a:gd name="connsiteX15" fmla="*/ 5916034 w 5916034"/>
                <a:gd name="connsiteY15" fmla="*/ 951679 h 96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16034" h="961412">
                  <a:moveTo>
                    <a:pt x="5916034" y="951679"/>
                  </a:moveTo>
                  <a:lnTo>
                    <a:pt x="21075" y="961412"/>
                  </a:lnTo>
                  <a:cubicBezTo>
                    <a:pt x="55122" y="844675"/>
                    <a:pt x="0" y="622536"/>
                    <a:pt x="79442" y="465272"/>
                  </a:cubicBezTo>
                  <a:cubicBezTo>
                    <a:pt x="158884" y="308008"/>
                    <a:pt x="335603" y="35658"/>
                    <a:pt x="497730" y="17829"/>
                  </a:cubicBezTo>
                  <a:cubicBezTo>
                    <a:pt x="659857" y="0"/>
                    <a:pt x="865760" y="301552"/>
                    <a:pt x="1052207" y="358297"/>
                  </a:cubicBezTo>
                  <a:cubicBezTo>
                    <a:pt x="1238654" y="415042"/>
                    <a:pt x="1428343" y="351812"/>
                    <a:pt x="1616411" y="358297"/>
                  </a:cubicBezTo>
                  <a:cubicBezTo>
                    <a:pt x="1804479" y="364782"/>
                    <a:pt x="2013624" y="340463"/>
                    <a:pt x="2180615" y="397208"/>
                  </a:cubicBezTo>
                  <a:cubicBezTo>
                    <a:pt x="2347606" y="453953"/>
                    <a:pt x="2462717" y="726327"/>
                    <a:pt x="2618360" y="698765"/>
                  </a:cubicBezTo>
                  <a:cubicBezTo>
                    <a:pt x="2774003" y="671203"/>
                    <a:pt x="2975041" y="303173"/>
                    <a:pt x="3114471" y="231837"/>
                  </a:cubicBezTo>
                  <a:cubicBezTo>
                    <a:pt x="3253901" y="160501"/>
                    <a:pt x="3330101" y="303174"/>
                    <a:pt x="3454939" y="270748"/>
                  </a:cubicBezTo>
                  <a:cubicBezTo>
                    <a:pt x="3579777" y="238323"/>
                    <a:pt x="3704616" y="53497"/>
                    <a:pt x="3863501" y="37284"/>
                  </a:cubicBezTo>
                  <a:cubicBezTo>
                    <a:pt x="4022386" y="21071"/>
                    <a:pt x="4236394" y="84301"/>
                    <a:pt x="4408249" y="173471"/>
                  </a:cubicBezTo>
                  <a:cubicBezTo>
                    <a:pt x="4580104" y="262641"/>
                    <a:pt x="4687109" y="559336"/>
                    <a:pt x="4894632" y="572306"/>
                  </a:cubicBezTo>
                  <a:cubicBezTo>
                    <a:pt x="5102156" y="585276"/>
                    <a:pt x="5484777" y="316149"/>
                    <a:pt x="5653390" y="251293"/>
                  </a:cubicBezTo>
                  <a:cubicBezTo>
                    <a:pt x="5822003" y="186437"/>
                    <a:pt x="5862535" y="116703"/>
                    <a:pt x="5906310" y="183170"/>
                  </a:cubicBezTo>
                  <a:lnTo>
                    <a:pt x="5916034" y="951679"/>
                  </a:lnTo>
                  <a:close/>
                </a:path>
              </a:pathLst>
            </a:custGeom>
            <a:solidFill>
              <a:schemeClr val="bg1">
                <a:lumMod val="75000"/>
              </a:schemeClr>
            </a:solidFill>
            <a:ln w="19050" cap="flat" cmpd="sng" algn="ctr">
              <a:solidFill>
                <a:schemeClr val="tx1"/>
              </a:solidFill>
              <a:prstDash val="solid"/>
              <a:round/>
              <a:headEnd type="none" w="med" len="med"/>
              <a:tailEnd type="none" w="med" len="med"/>
            </a:ln>
            <a:effectLst/>
          </p:spPr>
          <p:txBody>
            <a:bodyPr/>
            <a:lstStyle/>
            <a:p>
              <a:pPr algn="ctr">
                <a:spcBef>
                  <a:spcPct val="50000"/>
                </a:spcBef>
                <a:defRPr/>
              </a:pPr>
              <a:endParaRPr lang="fr-FR">
                <a:solidFill>
                  <a:schemeClr val="tx1"/>
                </a:solidFill>
                <a:sym typeface="Times New Roman" charset="0"/>
              </a:endParaRPr>
            </a:p>
          </p:txBody>
        </p:sp>
        <p:grpSp>
          <p:nvGrpSpPr>
            <p:cNvPr id="11" name="Groupe 41"/>
            <p:cNvGrpSpPr>
              <a:grpSpLocks/>
            </p:cNvGrpSpPr>
            <p:nvPr/>
          </p:nvGrpSpPr>
          <p:grpSpPr bwMode="auto">
            <a:xfrm rot="769094">
              <a:off x="2052638" y="2596430"/>
              <a:ext cx="1041400" cy="566738"/>
              <a:chOff x="1118681" y="3735421"/>
              <a:chExt cx="1040859" cy="567717"/>
            </a:xfrm>
          </p:grpSpPr>
          <p:sp>
            <p:nvSpPr>
              <p:cNvPr id="12" name="Line 19"/>
              <p:cNvSpPr>
                <a:spLocks noChangeShapeType="1"/>
              </p:cNvSpPr>
              <p:nvPr/>
            </p:nvSpPr>
            <p:spPr bwMode="auto">
              <a:xfrm>
                <a:off x="1121620" y="4023738"/>
                <a:ext cx="87313" cy="279400"/>
              </a:xfrm>
              <a:prstGeom prst="line">
                <a:avLst/>
              </a:prstGeom>
              <a:noFill/>
              <a:ln w="19050">
                <a:solidFill>
                  <a:srgbClr val="000000"/>
                </a:solidFill>
                <a:round/>
                <a:headEnd/>
                <a:tailEnd/>
              </a:ln>
            </p:spPr>
            <p:txBody>
              <a:bodyPr/>
              <a:lstStyle/>
              <a:p>
                <a:endParaRPr lang="fr-FR"/>
              </a:p>
            </p:txBody>
          </p:sp>
          <p:sp>
            <p:nvSpPr>
              <p:cNvPr id="13" name="Line 20"/>
              <p:cNvSpPr>
                <a:spLocks noChangeShapeType="1"/>
              </p:cNvSpPr>
              <p:nvPr/>
            </p:nvSpPr>
            <p:spPr bwMode="auto">
              <a:xfrm flipH="1">
                <a:off x="1197820" y="3993576"/>
                <a:ext cx="38100" cy="298450"/>
              </a:xfrm>
              <a:prstGeom prst="line">
                <a:avLst/>
              </a:prstGeom>
              <a:noFill/>
              <a:ln w="19050">
                <a:solidFill>
                  <a:srgbClr val="000000"/>
                </a:solidFill>
                <a:round/>
                <a:headEnd/>
                <a:tailEnd/>
              </a:ln>
            </p:spPr>
            <p:txBody>
              <a:bodyPr/>
              <a:lstStyle/>
              <a:p>
                <a:endParaRPr lang="fr-FR"/>
              </a:p>
            </p:txBody>
          </p:sp>
          <p:sp>
            <p:nvSpPr>
              <p:cNvPr id="14" name="Forme libre 44"/>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sp>
          <p:nvSpPr>
            <p:cNvPr id="15" name="Text Box 22"/>
            <p:cNvSpPr txBox="1">
              <a:spLocks noChangeArrowheads="1"/>
            </p:cNvSpPr>
            <p:nvPr/>
          </p:nvSpPr>
          <p:spPr bwMode="auto">
            <a:xfrm>
              <a:off x="694309" y="2906307"/>
              <a:ext cx="1088752" cy="523220"/>
            </a:xfrm>
            <a:prstGeom prst="rect">
              <a:avLst/>
            </a:prstGeom>
            <a:noFill/>
            <a:ln w="9525">
              <a:noFill/>
              <a:miter lim="800000"/>
              <a:headEnd/>
              <a:tailEnd/>
            </a:ln>
          </p:spPr>
          <p:txBody>
            <a:bodyPr wrap="square">
              <a:spAutoFit/>
            </a:bodyPr>
            <a:lstStyle/>
            <a:p>
              <a:pPr algn="ctr" eaLnBrk="0" hangingPunct="0">
                <a:spcBef>
                  <a:spcPct val="50000"/>
                </a:spcBef>
              </a:pPr>
              <a:r>
                <a:rPr lang="fr-FR" sz="1400" dirty="0">
                  <a:solidFill>
                    <a:srgbClr val="FF0000"/>
                  </a:solidFill>
                  <a:latin typeface="Arial Narrow" panose="020B0606020202030204" pitchFamily="34" charset="0"/>
                </a:rPr>
                <a:t>Trajectoire de la pointe</a:t>
              </a:r>
            </a:p>
          </p:txBody>
        </p:sp>
        <p:grpSp>
          <p:nvGrpSpPr>
            <p:cNvPr id="16" name="Groupe 51"/>
            <p:cNvGrpSpPr>
              <a:grpSpLocks/>
            </p:cNvGrpSpPr>
            <p:nvPr/>
          </p:nvGrpSpPr>
          <p:grpSpPr bwMode="auto">
            <a:xfrm rot="769094">
              <a:off x="3219450" y="2926630"/>
              <a:ext cx="1041400" cy="568325"/>
              <a:chOff x="1118681" y="3735421"/>
              <a:chExt cx="1040859" cy="567717"/>
            </a:xfrm>
          </p:grpSpPr>
          <p:sp>
            <p:nvSpPr>
              <p:cNvPr id="17" name="Line 19"/>
              <p:cNvSpPr>
                <a:spLocks noChangeShapeType="1"/>
              </p:cNvSpPr>
              <p:nvPr/>
            </p:nvSpPr>
            <p:spPr bwMode="auto">
              <a:xfrm>
                <a:off x="1121620" y="4023738"/>
                <a:ext cx="87313" cy="279400"/>
              </a:xfrm>
              <a:prstGeom prst="line">
                <a:avLst/>
              </a:prstGeom>
              <a:noFill/>
              <a:ln w="19050">
                <a:solidFill>
                  <a:srgbClr val="000000"/>
                </a:solidFill>
                <a:round/>
                <a:headEnd/>
                <a:tailEnd/>
              </a:ln>
            </p:spPr>
            <p:txBody>
              <a:bodyPr/>
              <a:lstStyle/>
              <a:p>
                <a:endParaRPr lang="fr-FR"/>
              </a:p>
            </p:txBody>
          </p:sp>
          <p:sp>
            <p:nvSpPr>
              <p:cNvPr id="18" name="Line 20"/>
              <p:cNvSpPr>
                <a:spLocks noChangeShapeType="1"/>
              </p:cNvSpPr>
              <p:nvPr/>
            </p:nvSpPr>
            <p:spPr bwMode="auto">
              <a:xfrm flipH="1">
                <a:off x="1197820" y="3993576"/>
                <a:ext cx="38100" cy="298450"/>
              </a:xfrm>
              <a:prstGeom prst="line">
                <a:avLst/>
              </a:prstGeom>
              <a:noFill/>
              <a:ln w="19050">
                <a:solidFill>
                  <a:srgbClr val="000000"/>
                </a:solidFill>
                <a:round/>
                <a:headEnd/>
                <a:tailEnd/>
              </a:ln>
            </p:spPr>
            <p:txBody>
              <a:bodyPr/>
              <a:lstStyle/>
              <a:p>
                <a:endParaRPr lang="fr-FR"/>
              </a:p>
            </p:txBody>
          </p:sp>
          <p:sp>
            <p:nvSpPr>
              <p:cNvPr id="19" name="Forme libre 54"/>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grpSp>
          <p:nvGrpSpPr>
            <p:cNvPr id="20" name="Groupe 55"/>
            <p:cNvGrpSpPr>
              <a:grpSpLocks/>
            </p:cNvGrpSpPr>
            <p:nvPr/>
          </p:nvGrpSpPr>
          <p:grpSpPr bwMode="auto">
            <a:xfrm rot="769094">
              <a:off x="4970463" y="2820268"/>
              <a:ext cx="1041400" cy="566737"/>
              <a:chOff x="1118681" y="3735421"/>
              <a:chExt cx="1040859" cy="567717"/>
            </a:xfrm>
          </p:grpSpPr>
          <p:sp>
            <p:nvSpPr>
              <p:cNvPr id="21" name="Line 19"/>
              <p:cNvSpPr>
                <a:spLocks noChangeShapeType="1"/>
              </p:cNvSpPr>
              <p:nvPr/>
            </p:nvSpPr>
            <p:spPr bwMode="auto">
              <a:xfrm>
                <a:off x="1121620" y="4023738"/>
                <a:ext cx="87313" cy="279400"/>
              </a:xfrm>
              <a:prstGeom prst="line">
                <a:avLst/>
              </a:prstGeom>
              <a:noFill/>
              <a:ln w="19050">
                <a:solidFill>
                  <a:srgbClr val="000000"/>
                </a:solidFill>
                <a:round/>
                <a:headEnd/>
                <a:tailEnd/>
              </a:ln>
            </p:spPr>
            <p:txBody>
              <a:bodyPr/>
              <a:lstStyle/>
              <a:p>
                <a:endParaRPr lang="fr-FR"/>
              </a:p>
            </p:txBody>
          </p:sp>
          <p:sp>
            <p:nvSpPr>
              <p:cNvPr id="22" name="Line 20"/>
              <p:cNvSpPr>
                <a:spLocks noChangeShapeType="1"/>
              </p:cNvSpPr>
              <p:nvPr/>
            </p:nvSpPr>
            <p:spPr bwMode="auto">
              <a:xfrm flipH="1">
                <a:off x="1197820" y="3993576"/>
                <a:ext cx="38100" cy="298450"/>
              </a:xfrm>
              <a:prstGeom prst="line">
                <a:avLst/>
              </a:prstGeom>
              <a:noFill/>
              <a:ln w="19050">
                <a:solidFill>
                  <a:srgbClr val="000000"/>
                </a:solidFill>
                <a:round/>
                <a:headEnd/>
                <a:tailEnd/>
              </a:ln>
            </p:spPr>
            <p:txBody>
              <a:bodyPr/>
              <a:lstStyle/>
              <a:p>
                <a:endParaRPr lang="fr-FR"/>
              </a:p>
            </p:txBody>
          </p:sp>
          <p:sp>
            <p:nvSpPr>
              <p:cNvPr id="23" name="Forme libre 58"/>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grpSp>
          <p:nvGrpSpPr>
            <p:cNvPr id="24" name="Groupe 59"/>
            <p:cNvGrpSpPr>
              <a:grpSpLocks/>
            </p:cNvGrpSpPr>
            <p:nvPr/>
          </p:nvGrpSpPr>
          <p:grpSpPr bwMode="auto">
            <a:xfrm rot="769094">
              <a:off x="6469063" y="3140943"/>
              <a:ext cx="1041400" cy="568325"/>
              <a:chOff x="1118681" y="3735421"/>
              <a:chExt cx="1040859" cy="567717"/>
            </a:xfrm>
          </p:grpSpPr>
          <p:sp>
            <p:nvSpPr>
              <p:cNvPr id="25" name="Line 19"/>
              <p:cNvSpPr>
                <a:spLocks noChangeShapeType="1"/>
              </p:cNvSpPr>
              <p:nvPr/>
            </p:nvSpPr>
            <p:spPr bwMode="auto">
              <a:xfrm>
                <a:off x="1121620" y="4023738"/>
                <a:ext cx="87313" cy="279400"/>
              </a:xfrm>
              <a:prstGeom prst="line">
                <a:avLst/>
              </a:prstGeom>
              <a:noFill/>
              <a:ln w="19050">
                <a:solidFill>
                  <a:srgbClr val="000000"/>
                </a:solidFill>
                <a:round/>
                <a:headEnd/>
                <a:tailEnd/>
              </a:ln>
            </p:spPr>
            <p:txBody>
              <a:bodyPr/>
              <a:lstStyle/>
              <a:p>
                <a:endParaRPr lang="fr-FR"/>
              </a:p>
            </p:txBody>
          </p:sp>
          <p:sp>
            <p:nvSpPr>
              <p:cNvPr id="26" name="Line 20"/>
              <p:cNvSpPr>
                <a:spLocks noChangeShapeType="1"/>
              </p:cNvSpPr>
              <p:nvPr/>
            </p:nvSpPr>
            <p:spPr bwMode="auto">
              <a:xfrm flipH="1">
                <a:off x="1197820" y="3993576"/>
                <a:ext cx="38100" cy="298450"/>
              </a:xfrm>
              <a:prstGeom prst="line">
                <a:avLst/>
              </a:prstGeom>
              <a:noFill/>
              <a:ln w="19050">
                <a:solidFill>
                  <a:srgbClr val="000000"/>
                </a:solidFill>
                <a:round/>
                <a:headEnd/>
                <a:tailEnd/>
              </a:ln>
            </p:spPr>
            <p:txBody>
              <a:bodyPr/>
              <a:lstStyle/>
              <a:p>
                <a:endParaRPr lang="fr-FR"/>
              </a:p>
            </p:txBody>
          </p:sp>
          <p:sp>
            <p:nvSpPr>
              <p:cNvPr id="27" name="Forme libre 62"/>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grpSp>
          <p:nvGrpSpPr>
            <p:cNvPr id="28" name="Groupe 63"/>
            <p:cNvGrpSpPr>
              <a:grpSpLocks/>
            </p:cNvGrpSpPr>
            <p:nvPr/>
          </p:nvGrpSpPr>
          <p:grpSpPr bwMode="auto">
            <a:xfrm rot="769094">
              <a:off x="7343775" y="2752005"/>
              <a:ext cx="1041400" cy="566738"/>
              <a:chOff x="1118681" y="3735421"/>
              <a:chExt cx="1040859" cy="567717"/>
            </a:xfrm>
          </p:grpSpPr>
          <p:sp>
            <p:nvSpPr>
              <p:cNvPr id="29" name="Line 19"/>
              <p:cNvSpPr>
                <a:spLocks noChangeShapeType="1"/>
              </p:cNvSpPr>
              <p:nvPr/>
            </p:nvSpPr>
            <p:spPr bwMode="auto">
              <a:xfrm>
                <a:off x="1121620" y="4023738"/>
                <a:ext cx="87313" cy="279400"/>
              </a:xfrm>
              <a:prstGeom prst="line">
                <a:avLst/>
              </a:prstGeom>
              <a:noFill/>
              <a:ln w="19050">
                <a:solidFill>
                  <a:srgbClr val="000000"/>
                </a:solidFill>
                <a:round/>
                <a:headEnd/>
                <a:tailEnd/>
              </a:ln>
            </p:spPr>
            <p:txBody>
              <a:bodyPr/>
              <a:lstStyle/>
              <a:p>
                <a:endParaRPr lang="fr-FR"/>
              </a:p>
            </p:txBody>
          </p:sp>
          <p:sp>
            <p:nvSpPr>
              <p:cNvPr id="30" name="Line 20"/>
              <p:cNvSpPr>
                <a:spLocks noChangeShapeType="1"/>
              </p:cNvSpPr>
              <p:nvPr/>
            </p:nvSpPr>
            <p:spPr bwMode="auto">
              <a:xfrm flipH="1">
                <a:off x="1197820" y="3993576"/>
                <a:ext cx="38100" cy="298450"/>
              </a:xfrm>
              <a:prstGeom prst="line">
                <a:avLst/>
              </a:prstGeom>
              <a:noFill/>
              <a:ln w="19050">
                <a:solidFill>
                  <a:srgbClr val="000000"/>
                </a:solidFill>
                <a:round/>
                <a:headEnd/>
                <a:tailEnd/>
              </a:ln>
            </p:spPr>
            <p:txBody>
              <a:bodyPr/>
              <a:lstStyle/>
              <a:p>
                <a:endParaRPr lang="fr-FR"/>
              </a:p>
            </p:txBody>
          </p:sp>
          <p:sp>
            <p:nvSpPr>
              <p:cNvPr id="31" name="Forme libre 66"/>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sp>
          <p:nvSpPr>
            <p:cNvPr id="32" name="Oval 5"/>
            <p:cNvSpPr>
              <a:spLocks noChangeArrowheads="1"/>
            </p:cNvSpPr>
            <p:nvPr/>
          </p:nvSpPr>
          <p:spPr bwMode="auto">
            <a:xfrm>
              <a:off x="1903413" y="2021755"/>
              <a:ext cx="474662"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33" name="Line 6"/>
            <p:cNvSpPr>
              <a:spLocks noChangeShapeType="1"/>
            </p:cNvSpPr>
            <p:nvPr/>
          </p:nvSpPr>
          <p:spPr bwMode="auto">
            <a:xfrm>
              <a:off x="1903413" y="2258293"/>
              <a:ext cx="474662" cy="0"/>
            </a:xfrm>
            <a:prstGeom prst="line">
              <a:avLst/>
            </a:prstGeom>
            <a:noFill/>
            <a:ln w="19050">
              <a:solidFill>
                <a:schemeClr val="tx1"/>
              </a:solidFill>
              <a:round/>
              <a:headEnd/>
              <a:tailEnd/>
            </a:ln>
          </p:spPr>
          <p:txBody>
            <a:bodyPr/>
            <a:lstStyle/>
            <a:p>
              <a:endParaRPr lang="fr-FR"/>
            </a:p>
          </p:txBody>
        </p:sp>
        <p:sp>
          <p:nvSpPr>
            <p:cNvPr id="34" name="Line 7"/>
            <p:cNvSpPr>
              <a:spLocks noChangeShapeType="1"/>
            </p:cNvSpPr>
            <p:nvPr/>
          </p:nvSpPr>
          <p:spPr bwMode="auto">
            <a:xfrm>
              <a:off x="2139950" y="2021755"/>
              <a:ext cx="0" cy="474663"/>
            </a:xfrm>
            <a:prstGeom prst="line">
              <a:avLst/>
            </a:prstGeom>
            <a:noFill/>
            <a:ln w="19050">
              <a:solidFill>
                <a:schemeClr val="tx1"/>
              </a:solidFill>
              <a:round/>
              <a:headEnd/>
              <a:tailEnd/>
            </a:ln>
          </p:spPr>
          <p:txBody>
            <a:bodyPr/>
            <a:lstStyle/>
            <a:p>
              <a:endParaRPr lang="fr-FR"/>
            </a:p>
          </p:txBody>
        </p:sp>
        <p:sp>
          <p:nvSpPr>
            <p:cNvPr id="35" name="Oval 5"/>
            <p:cNvSpPr>
              <a:spLocks noChangeArrowheads="1"/>
            </p:cNvSpPr>
            <p:nvPr/>
          </p:nvSpPr>
          <p:spPr bwMode="auto">
            <a:xfrm>
              <a:off x="3089275" y="2021755"/>
              <a:ext cx="474663"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36" name="Line 6"/>
            <p:cNvSpPr>
              <a:spLocks noChangeShapeType="1"/>
            </p:cNvSpPr>
            <p:nvPr/>
          </p:nvSpPr>
          <p:spPr bwMode="auto">
            <a:xfrm>
              <a:off x="3089275" y="2258293"/>
              <a:ext cx="474663" cy="0"/>
            </a:xfrm>
            <a:prstGeom prst="line">
              <a:avLst/>
            </a:prstGeom>
            <a:noFill/>
            <a:ln w="19050">
              <a:solidFill>
                <a:schemeClr val="tx1"/>
              </a:solidFill>
              <a:round/>
              <a:headEnd/>
              <a:tailEnd/>
            </a:ln>
          </p:spPr>
          <p:txBody>
            <a:bodyPr/>
            <a:lstStyle/>
            <a:p>
              <a:endParaRPr lang="fr-FR"/>
            </a:p>
          </p:txBody>
        </p:sp>
        <p:sp>
          <p:nvSpPr>
            <p:cNvPr id="37" name="Line 7"/>
            <p:cNvSpPr>
              <a:spLocks noChangeShapeType="1"/>
            </p:cNvSpPr>
            <p:nvPr/>
          </p:nvSpPr>
          <p:spPr bwMode="auto">
            <a:xfrm>
              <a:off x="3327400" y="2021755"/>
              <a:ext cx="0" cy="474663"/>
            </a:xfrm>
            <a:prstGeom prst="line">
              <a:avLst/>
            </a:prstGeom>
            <a:noFill/>
            <a:ln w="19050">
              <a:solidFill>
                <a:schemeClr val="tx1"/>
              </a:solidFill>
              <a:round/>
              <a:headEnd/>
              <a:tailEnd/>
            </a:ln>
          </p:spPr>
          <p:txBody>
            <a:bodyPr/>
            <a:lstStyle/>
            <a:p>
              <a:endParaRPr lang="fr-FR"/>
            </a:p>
          </p:txBody>
        </p:sp>
        <p:sp>
          <p:nvSpPr>
            <p:cNvPr id="38" name="Oval 5"/>
            <p:cNvSpPr>
              <a:spLocks noChangeArrowheads="1"/>
            </p:cNvSpPr>
            <p:nvPr/>
          </p:nvSpPr>
          <p:spPr bwMode="auto">
            <a:xfrm>
              <a:off x="4811713" y="2021755"/>
              <a:ext cx="474662"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39" name="Line 6"/>
            <p:cNvSpPr>
              <a:spLocks noChangeShapeType="1"/>
            </p:cNvSpPr>
            <p:nvPr/>
          </p:nvSpPr>
          <p:spPr bwMode="auto">
            <a:xfrm>
              <a:off x="4811713" y="2258293"/>
              <a:ext cx="474662" cy="0"/>
            </a:xfrm>
            <a:prstGeom prst="line">
              <a:avLst/>
            </a:prstGeom>
            <a:noFill/>
            <a:ln w="19050">
              <a:solidFill>
                <a:schemeClr val="tx1"/>
              </a:solidFill>
              <a:round/>
              <a:headEnd/>
              <a:tailEnd/>
            </a:ln>
          </p:spPr>
          <p:txBody>
            <a:bodyPr/>
            <a:lstStyle/>
            <a:p>
              <a:endParaRPr lang="fr-FR"/>
            </a:p>
          </p:txBody>
        </p:sp>
        <p:sp>
          <p:nvSpPr>
            <p:cNvPr id="40" name="Line 7"/>
            <p:cNvSpPr>
              <a:spLocks noChangeShapeType="1"/>
            </p:cNvSpPr>
            <p:nvPr/>
          </p:nvSpPr>
          <p:spPr bwMode="auto">
            <a:xfrm>
              <a:off x="5049838" y="2021755"/>
              <a:ext cx="0" cy="474663"/>
            </a:xfrm>
            <a:prstGeom prst="line">
              <a:avLst/>
            </a:prstGeom>
            <a:noFill/>
            <a:ln w="19050">
              <a:solidFill>
                <a:schemeClr val="tx1"/>
              </a:solidFill>
              <a:round/>
              <a:headEnd/>
              <a:tailEnd/>
            </a:ln>
          </p:spPr>
          <p:txBody>
            <a:bodyPr/>
            <a:lstStyle/>
            <a:p>
              <a:endParaRPr lang="fr-FR"/>
            </a:p>
          </p:txBody>
        </p:sp>
        <p:sp>
          <p:nvSpPr>
            <p:cNvPr id="41" name="Oval 5"/>
            <p:cNvSpPr>
              <a:spLocks noChangeArrowheads="1"/>
            </p:cNvSpPr>
            <p:nvPr/>
          </p:nvSpPr>
          <p:spPr bwMode="auto">
            <a:xfrm>
              <a:off x="6348413" y="2021755"/>
              <a:ext cx="474662"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42" name="Line 6"/>
            <p:cNvSpPr>
              <a:spLocks noChangeShapeType="1"/>
            </p:cNvSpPr>
            <p:nvPr/>
          </p:nvSpPr>
          <p:spPr bwMode="auto">
            <a:xfrm>
              <a:off x="6348413" y="2258293"/>
              <a:ext cx="474662" cy="0"/>
            </a:xfrm>
            <a:prstGeom prst="line">
              <a:avLst/>
            </a:prstGeom>
            <a:noFill/>
            <a:ln w="19050">
              <a:solidFill>
                <a:schemeClr val="tx1"/>
              </a:solidFill>
              <a:round/>
              <a:headEnd/>
              <a:tailEnd/>
            </a:ln>
          </p:spPr>
          <p:txBody>
            <a:bodyPr/>
            <a:lstStyle/>
            <a:p>
              <a:endParaRPr lang="fr-FR"/>
            </a:p>
          </p:txBody>
        </p:sp>
        <p:sp>
          <p:nvSpPr>
            <p:cNvPr id="43" name="Line 7"/>
            <p:cNvSpPr>
              <a:spLocks noChangeShapeType="1"/>
            </p:cNvSpPr>
            <p:nvPr/>
          </p:nvSpPr>
          <p:spPr bwMode="auto">
            <a:xfrm>
              <a:off x="6586538" y="2021755"/>
              <a:ext cx="0" cy="474663"/>
            </a:xfrm>
            <a:prstGeom prst="line">
              <a:avLst/>
            </a:prstGeom>
            <a:noFill/>
            <a:ln w="19050">
              <a:solidFill>
                <a:schemeClr val="tx1"/>
              </a:solidFill>
              <a:round/>
              <a:headEnd/>
              <a:tailEnd/>
            </a:ln>
          </p:spPr>
          <p:txBody>
            <a:bodyPr/>
            <a:lstStyle/>
            <a:p>
              <a:endParaRPr lang="fr-FR"/>
            </a:p>
          </p:txBody>
        </p:sp>
        <p:sp>
          <p:nvSpPr>
            <p:cNvPr id="44" name="Oval 5"/>
            <p:cNvSpPr>
              <a:spLocks noChangeArrowheads="1"/>
            </p:cNvSpPr>
            <p:nvPr/>
          </p:nvSpPr>
          <p:spPr bwMode="auto">
            <a:xfrm>
              <a:off x="7194550" y="2021755"/>
              <a:ext cx="474663"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45" name="Line 6"/>
            <p:cNvSpPr>
              <a:spLocks noChangeShapeType="1"/>
            </p:cNvSpPr>
            <p:nvPr/>
          </p:nvSpPr>
          <p:spPr bwMode="auto">
            <a:xfrm>
              <a:off x="7194550" y="2258293"/>
              <a:ext cx="474663" cy="0"/>
            </a:xfrm>
            <a:prstGeom prst="line">
              <a:avLst/>
            </a:prstGeom>
            <a:noFill/>
            <a:ln w="19050">
              <a:solidFill>
                <a:schemeClr val="tx1"/>
              </a:solidFill>
              <a:round/>
              <a:headEnd/>
              <a:tailEnd/>
            </a:ln>
          </p:spPr>
          <p:txBody>
            <a:bodyPr/>
            <a:lstStyle/>
            <a:p>
              <a:endParaRPr lang="fr-FR"/>
            </a:p>
          </p:txBody>
        </p:sp>
        <p:sp>
          <p:nvSpPr>
            <p:cNvPr id="46" name="Line 7"/>
            <p:cNvSpPr>
              <a:spLocks noChangeShapeType="1"/>
            </p:cNvSpPr>
            <p:nvPr/>
          </p:nvSpPr>
          <p:spPr bwMode="auto">
            <a:xfrm>
              <a:off x="7432675" y="2021755"/>
              <a:ext cx="0" cy="474663"/>
            </a:xfrm>
            <a:prstGeom prst="line">
              <a:avLst/>
            </a:prstGeom>
            <a:noFill/>
            <a:ln w="19050">
              <a:solidFill>
                <a:schemeClr val="tx1"/>
              </a:solidFill>
              <a:round/>
              <a:headEnd/>
              <a:tailEnd/>
            </a:ln>
          </p:spPr>
          <p:txBody>
            <a:bodyPr/>
            <a:lstStyle/>
            <a:p>
              <a:endParaRPr lang="fr-FR"/>
            </a:p>
          </p:txBody>
        </p:sp>
        <p:cxnSp>
          <p:nvCxnSpPr>
            <p:cNvPr id="47" name="Connecteur droit avec flèche 54"/>
            <p:cNvCxnSpPr>
              <a:cxnSpLocks noChangeShapeType="1"/>
            </p:cNvCxnSpPr>
            <p:nvPr/>
          </p:nvCxnSpPr>
          <p:spPr bwMode="auto">
            <a:xfrm rot="5400000" flipH="1" flipV="1">
              <a:off x="1929607" y="2678186"/>
              <a:ext cx="368300" cy="1587"/>
            </a:xfrm>
            <a:prstGeom prst="straightConnector1">
              <a:avLst/>
            </a:prstGeom>
            <a:noFill/>
            <a:ln w="12700" algn="ctr">
              <a:solidFill>
                <a:srgbClr val="000000"/>
              </a:solidFill>
              <a:round/>
              <a:headEnd/>
              <a:tailEnd type="arrow" w="med" len="med"/>
            </a:ln>
          </p:spPr>
        </p:cxnSp>
        <p:cxnSp>
          <p:nvCxnSpPr>
            <p:cNvPr id="48" name="Connecteur droit avec flèche 56"/>
            <p:cNvCxnSpPr>
              <a:cxnSpLocks noChangeShapeType="1"/>
            </p:cNvCxnSpPr>
            <p:nvPr/>
          </p:nvCxnSpPr>
          <p:spPr bwMode="auto">
            <a:xfrm rot="5400000" flipH="1" flipV="1">
              <a:off x="7284244" y="2851224"/>
              <a:ext cx="260350" cy="1588"/>
            </a:xfrm>
            <a:prstGeom prst="straightConnector1">
              <a:avLst/>
            </a:prstGeom>
            <a:noFill/>
            <a:ln w="12700" algn="ctr">
              <a:solidFill>
                <a:srgbClr val="000000"/>
              </a:solidFill>
              <a:round/>
              <a:headEnd/>
              <a:tailEnd type="arrow" w="med" len="med"/>
            </a:ln>
          </p:spPr>
        </p:cxnSp>
        <p:cxnSp>
          <p:nvCxnSpPr>
            <p:cNvPr id="49" name="Connecteur droit avec flèche 58"/>
            <p:cNvCxnSpPr>
              <a:cxnSpLocks noChangeShapeType="1"/>
            </p:cNvCxnSpPr>
            <p:nvPr/>
          </p:nvCxnSpPr>
          <p:spPr bwMode="auto">
            <a:xfrm rot="5400000">
              <a:off x="3155951" y="3364780"/>
              <a:ext cx="196850" cy="15875"/>
            </a:xfrm>
            <a:prstGeom prst="straightConnector1">
              <a:avLst/>
            </a:prstGeom>
            <a:noFill/>
            <a:ln w="12700" algn="ctr">
              <a:solidFill>
                <a:srgbClr val="000000"/>
              </a:solidFill>
              <a:round/>
              <a:headEnd/>
              <a:tailEnd type="arrow" w="med" len="med"/>
            </a:ln>
          </p:spPr>
        </p:cxnSp>
        <p:cxnSp>
          <p:nvCxnSpPr>
            <p:cNvPr id="50" name="Connecteur droit avec flèche 61"/>
            <p:cNvCxnSpPr>
              <a:cxnSpLocks noChangeShapeType="1"/>
            </p:cNvCxnSpPr>
            <p:nvPr/>
          </p:nvCxnSpPr>
          <p:spPr bwMode="auto">
            <a:xfrm rot="5400000" flipH="1" flipV="1">
              <a:off x="4910138" y="2901230"/>
              <a:ext cx="261938" cy="1587"/>
            </a:xfrm>
            <a:prstGeom prst="straightConnector1">
              <a:avLst/>
            </a:prstGeom>
            <a:noFill/>
            <a:ln w="12700" algn="ctr">
              <a:solidFill>
                <a:srgbClr val="000000"/>
              </a:solidFill>
              <a:round/>
              <a:headEnd/>
              <a:tailEnd type="arrow" w="med" len="med"/>
            </a:ln>
          </p:spPr>
        </p:cxnSp>
        <p:cxnSp>
          <p:nvCxnSpPr>
            <p:cNvPr id="51" name="Connecteur droit avec flèche 62"/>
            <p:cNvCxnSpPr>
              <a:cxnSpLocks noChangeShapeType="1"/>
            </p:cNvCxnSpPr>
            <p:nvPr/>
          </p:nvCxnSpPr>
          <p:spPr bwMode="auto">
            <a:xfrm rot="5400000">
              <a:off x="6411119" y="3567186"/>
              <a:ext cx="196850" cy="14288"/>
            </a:xfrm>
            <a:prstGeom prst="straightConnector1">
              <a:avLst/>
            </a:prstGeom>
            <a:noFill/>
            <a:ln w="12700" algn="ctr">
              <a:solidFill>
                <a:srgbClr val="000000"/>
              </a:solidFill>
              <a:round/>
              <a:headEnd/>
              <a:tailEnd type="arrow" w="med" len="med"/>
            </a:ln>
          </p:spPr>
        </p:cxnSp>
        <p:grpSp>
          <p:nvGrpSpPr>
            <p:cNvPr id="52" name="Groupe 51"/>
            <p:cNvGrpSpPr/>
            <p:nvPr/>
          </p:nvGrpSpPr>
          <p:grpSpPr>
            <a:xfrm>
              <a:off x="1855825" y="2665715"/>
              <a:ext cx="152400" cy="550479"/>
              <a:chOff x="1020763" y="1574800"/>
              <a:chExt cx="1217612" cy="762000"/>
            </a:xfrm>
          </p:grpSpPr>
          <p:grpSp>
            <p:nvGrpSpPr>
              <p:cNvPr id="53" name="Group 38"/>
              <p:cNvGrpSpPr>
                <a:grpSpLocks/>
              </p:cNvGrpSpPr>
              <p:nvPr/>
            </p:nvGrpSpPr>
            <p:grpSpPr bwMode="auto">
              <a:xfrm>
                <a:off x="1020763" y="1574800"/>
                <a:ext cx="609600" cy="762000"/>
                <a:chOff x="3504" y="3360"/>
                <a:chExt cx="768" cy="672"/>
              </a:xfrm>
            </p:grpSpPr>
            <p:sp>
              <p:nvSpPr>
                <p:cNvPr id="59" name="Arc 39"/>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60" name="Arc 40"/>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61" name="Arc 41"/>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62" name="Arc 42"/>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nvGrpSpPr>
              <p:cNvPr id="54" name="Group 43"/>
              <p:cNvGrpSpPr>
                <a:grpSpLocks/>
              </p:cNvGrpSpPr>
              <p:nvPr/>
            </p:nvGrpSpPr>
            <p:grpSpPr bwMode="auto">
              <a:xfrm>
                <a:off x="1628775" y="1574800"/>
                <a:ext cx="609600" cy="762000"/>
                <a:chOff x="3504" y="3360"/>
                <a:chExt cx="768" cy="672"/>
              </a:xfrm>
            </p:grpSpPr>
            <p:sp>
              <p:nvSpPr>
                <p:cNvPr id="55" name="Arc 44"/>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56" name="Arc 45"/>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57" name="Arc 46"/>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58" name="Arc 47"/>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grpSp>
          <p:nvGrpSpPr>
            <p:cNvPr id="63" name="Groupe 62"/>
            <p:cNvGrpSpPr/>
            <p:nvPr/>
          </p:nvGrpSpPr>
          <p:grpSpPr>
            <a:xfrm>
              <a:off x="3013075" y="2962398"/>
              <a:ext cx="152400" cy="550479"/>
              <a:chOff x="1020763" y="1574800"/>
              <a:chExt cx="1217612" cy="762000"/>
            </a:xfrm>
          </p:grpSpPr>
          <p:grpSp>
            <p:nvGrpSpPr>
              <p:cNvPr id="64" name="Group 38"/>
              <p:cNvGrpSpPr>
                <a:grpSpLocks/>
              </p:cNvGrpSpPr>
              <p:nvPr/>
            </p:nvGrpSpPr>
            <p:grpSpPr bwMode="auto">
              <a:xfrm>
                <a:off x="1020763" y="1574800"/>
                <a:ext cx="609600" cy="762000"/>
                <a:chOff x="3504" y="3360"/>
                <a:chExt cx="768" cy="672"/>
              </a:xfrm>
            </p:grpSpPr>
            <p:sp>
              <p:nvSpPr>
                <p:cNvPr id="70" name="Arc 39"/>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71" name="Arc 40"/>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72" name="Arc 41"/>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73" name="Arc 42"/>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nvGrpSpPr>
              <p:cNvPr id="65" name="Group 43"/>
              <p:cNvGrpSpPr>
                <a:grpSpLocks/>
              </p:cNvGrpSpPr>
              <p:nvPr/>
            </p:nvGrpSpPr>
            <p:grpSpPr bwMode="auto">
              <a:xfrm>
                <a:off x="1628775" y="1574800"/>
                <a:ext cx="609600" cy="762000"/>
                <a:chOff x="3504" y="3360"/>
                <a:chExt cx="768" cy="672"/>
              </a:xfrm>
            </p:grpSpPr>
            <p:sp>
              <p:nvSpPr>
                <p:cNvPr id="66" name="Arc 44"/>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67" name="Arc 45"/>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68" name="Arc 46"/>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69" name="Arc 47"/>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grpSp>
          <p:nvGrpSpPr>
            <p:cNvPr id="74" name="Groupe 73"/>
            <p:cNvGrpSpPr/>
            <p:nvPr/>
          </p:nvGrpSpPr>
          <p:grpSpPr>
            <a:xfrm>
              <a:off x="4771039" y="2796155"/>
              <a:ext cx="152400" cy="550479"/>
              <a:chOff x="1020763" y="1574800"/>
              <a:chExt cx="1217612" cy="762000"/>
            </a:xfrm>
          </p:grpSpPr>
          <p:grpSp>
            <p:nvGrpSpPr>
              <p:cNvPr id="75" name="Group 38"/>
              <p:cNvGrpSpPr>
                <a:grpSpLocks/>
              </p:cNvGrpSpPr>
              <p:nvPr/>
            </p:nvGrpSpPr>
            <p:grpSpPr bwMode="auto">
              <a:xfrm>
                <a:off x="1020763" y="1574800"/>
                <a:ext cx="609600" cy="762000"/>
                <a:chOff x="3504" y="3360"/>
                <a:chExt cx="768" cy="672"/>
              </a:xfrm>
            </p:grpSpPr>
            <p:sp>
              <p:nvSpPr>
                <p:cNvPr id="81" name="Arc 39"/>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82" name="Arc 40"/>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83" name="Arc 41"/>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84" name="Arc 42"/>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nvGrpSpPr>
              <p:cNvPr id="76" name="Group 43"/>
              <p:cNvGrpSpPr>
                <a:grpSpLocks/>
              </p:cNvGrpSpPr>
              <p:nvPr/>
            </p:nvGrpSpPr>
            <p:grpSpPr bwMode="auto">
              <a:xfrm>
                <a:off x="1628775" y="1574800"/>
                <a:ext cx="609600" cy="762000"/>
                <a:chOff x="3504" y="3360"/>
                <a:chExt cx="768" cy="672"/>
              </a:xfrm>
            </p:grpSpPr>
            <p:sp>
              <p:nvSpPr>
                <p:cNvPr id="77" name="Arc 44"/>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78" name="Arc 45"/>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79" name="Arc 46"/>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80" name="Arc 47"/>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grpSp>
          <p:nvGrpSpPr>
            <p:cNvPr id="85" name="Groupe 84"/>
            <p:cNvGrpSpPr/>
            <p:nvPr/>
          </p:nvGrpSpPr>
          <p:grpSpPr>
            <a:xfrm>
              <a:off x="6268427" y="3063319"/>
              <a:ext cx="152400" cy="550479"/>
              <a:chOff x="1020763" y="1574800"/>
              <a:chExt cx="1217612" cy="762000"/>
            </a:xfrm>
          </p:grpSpPr>
          <p:grpSp>
            <p:nvGrpSpPr>
              <p:cNvPr id="86" name="Group 38"/>
              <p:cNvGrpSpPr>
                <a:grpSpLocks/>
              </p:cNvGrpSpPr>
              <p:nvPr/>
            </p:nvGrpSpPr>
            <p:grpSpPr bwMode="auto">
              <a:xfrm>
                <a:off x="1020763" y="1574800"/>
                <a:ext cx="609600" cy="762000"/>
                <a:chOff x="3504" y="3360"/>
                <a:chExt cx="768" cy="672"/>
              </a:xfrm>
            </p:grpSpPr>
            <p:sp>
              <p:nvSpPr>
                <p:cNvPr id="92" name="Arc 39"/>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93" name="Arc 40"/>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94" name="Arc 41"/>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95" name="Arc 42"/>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nvGrpSpPr>
              <p:cNvPr id="87" name="Group 43"/>
              <p:cNvGrpSpPr>
                <a:grpSpLocks/>
              </p:cNvGrpSpPr>
              <p:nvPr/>
            </p:nvGrpSpPr>
            <p:grpSpPr bwMode="auto">
              <a:xfrm>
                <a:off x="1628775" y="1574800"/>
                <a:ext cx="609600" cy="762000"/>
                <a:chOff x="3504" y="3360"/>
                <a:chExt cx="768" cy="672"/>
              </a:xfrm>
            </p:grpSpPr>
            <p:sp>
              <p:nvSpPr>
                <p:cNvPr id="88" name="Arc 44"/>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89" name="Arc 45"/>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90" name="Arc 46"/>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91" name="Arc 47"/>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grpSp>
          <p:nvGrpSpPr>
            <p:cNvPr id="96" name="Groupe 95"/>
            <p:cNvGrpSpPr/>
            <p:nvPr/>
          </p:nvGrpSpPr>
          <p:grpSpPr>
            <a:xfrm>
              <a:off x="7145265" y="2803335"/>
              <a:ext cx="152400" cy="550479"/>
              <a:chOff x="1020763" y="1574800"/>
              <a:chExt cx="1217612" cy="762000"/>
            </a:xfrm>
          </p:grpSpPr>
          <p:grpSp>
            <p:nvGrpSpPr>
              <p:cNvPr id="97" name="Group 38"/>
              <p:cNvGrpSpPr>
                <a:grpSpLocks/>
              </p:cNvGrpSpPr>
              <p:nvPr/>
            </p:nvGrpSpPr>
            <p:grpSpPr bwMode="auto">
              <a:xfrm>
                <a:off x="1020763" y="1574800"/>
                <a:ext cx="609600" cy="762000"/>
                <a:chOff x="3504" y="3360"/>
                <a:chExt cx="768" cy="672"/>
              </a:xfrm>
            </p:grpSpPr>
            <p:sp>
              <p:nvSpPr>
                <p:cNvPr id="103" name="Arc 39"/>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104" name="Arc 40"/>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105" name="Arc 41"/>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106" name="Arc 42"/>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nvGrpSpPr>
              <p:cNvPr id="98" name="Group 43"/>
              <p:cNvGrpSpPr>
                <a:grpSpLocks/>
              </p:cNvGrpSpPr>
              <p:nvPr/>
            </p:nvGrpSpPr>
            <p:grpSpPr bwMode="auto">
              <a:xfrm>
                <a:off x="1628775" y="1574800"/>
                <a:ext cx="609600" cy="762000"/>
                <a:chOff x="3504" y="3360"/>
                <a:chExt cx="768" cy="672"/>
              </a:xfrm>
            </p:grpSpPr>
            <p:sp>
              <p:nvSpPr>
                <p:cNvPr id="99" name="Arc 44"/>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100" name="Arc 45"/>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101" name="Arc 46"/>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102" name="Arc 47"/>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sp>
          <p:nvSpPr>
            <p:cNvPr id="107" name="Rectangle 106"/>
            <p:cNvSpPr/>
            <p:nvPr/>
          </p:nvSpPr>
          <p:spPr>
            <a:xfrm>
              <a:off x="2074863" y="2136750"/>
              <a:ext cx="131763" cy="257274"/>
            </a:xfrm>
            <a:prstGeom prst="rect">
              <a:avLst/>
            </a:prstGeom>
            <a:solidFill>
              <a:srgbClr val="FF33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8" name="Oval 17"/>
            <p:cNvSpPr>
              <a:spLocks noChangeArrowheads="1"/>
            </p:cNvSpPr>
            <p:nvPr/>
          </p:nvSpPr>
          <p:spPr bwMode="auto">
            <a:xfrm>
              <a:off x="2074863" y="2324968"/>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09" name="Oval 17"/>
            <p:cNvSpPr>
              <a:spLocks noChangeArrowheads="1"/>
            </p:cNvSpPr>
            <p:nvPr/>
          </p:nvSpPr>
          <p:spPr bwMode="auto">
            <a:xfrm>
              <a:off x="2074863" y="2067694"/>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10" name="Rectangle 109"/>
            <p:cNvSpPr/>
            <p:nvPr/>
          </p:nvSpPr>
          <p:spPr>
            <a:xfrm>
              <a:off x="3260724" y="2136750"/>
              <a:ext cx="131763" cy="257274"/>
            </a:xfrm>
            <a:prstGeom prst="rect">
              <a:avLst/>
            </a:prstGeom>
            <a:solidFill>
              <a:srgbClr val="FF33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1" name="Oval 17"/>
            <p:cNvSpPr>
              <a:spLocks noChangeArrowheads="1"/>
            </p:cNvSpPr>
            <p:nvPr/>
          </p:nvSpPr>
          <p:spPr bwMode="auto">
            <a:xfrm>
              <a:off x="3260724" y="2324968"/>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12" name="Oval 17"/>
            <p:cNvSpPr>
              <a:spLocks noChangeArrowheads="1"/>
            </p:cNvSpPr>
            <p:nvPr/>
          </p:nvSpPr>
          <p:spPr bwMode="auto">
            <a:xfrm>
              <a:off x="3260724" y="2067694"/>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13" name="Rectangle 112"/>
            <p:cNvSpPr/>
            <p:nvPr/>
          </p:nvSpPr>
          <p:spPr>
            <a:xfrm>
              <a:off x="4983956" y="2136750"/>
              <a:ext cx="131763" cy="257274"/>
            </a:xfrm>
            <a:prstGeom prst="rect">
              <a:avLst/>
            </a:prstGeom>
            <a:solidFill>
              <a:srgbClr val="FF33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4" name="Oval 17"/>
            <p:cNvSpPr>
              <a:spLocks noChangeArrowheads="1"/>
            </p:cNvSpPr>
            <p:nvPr/>
          </p:nvSpPr>
          <p:spPr bwMode="auto">
            <a:xfrm>
              <a:off x="4983956" y="2324968"/>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15" name="Oval 17"/>
            <p:cNvSpPr>
              <a:spLocks noChangeArrowheads="1"/>
            </p:cNvSpPr>
            <p:nvPr/>
          </p:nvSpPr>
          <p:spPr bwMode="auto">
            <a:xfrm>
              <a:off x="4983956" y="2067694"/>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16" name="Rectangle 115"/>
            <p:cNvSpPr/>
            <p:nvPr/>
          </p:nvSpPr>
          <p:spPr>
            <a:xfrm>
              <a:off x="6520657" y="2136750"/>
              <a:ext cx="131763" cy="257274"/>
            </a:xfrm>
            <a:prstGeom prst="rect">
              <a:avLst/>
            </a:prstGeom>
            <a:solidFill>
              <a:srgbClr val="FF33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7" name="Oval 17"/>
            <p:cNvSpPr>
              <a:spLocks noChangeArrowheads="1"/>
            </p:cNvSpPr>
            <p:nvPr/>
          </p:nvSpPr>
          <p:spPr bwMode="auto">
            <a:xfrm>
              <a:off x="6520657" y="2324968"/>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18" name="Oval 17"/>
            <p:cNvSpPr>
              <a:spLocks noChangeArrowheads="1"/>
            </p:cNvSpPr>
            <p:nvPr/>
          </p:nvSpPr>
          <p:spPr bwMode="auto">
            <a:xfrm>
              <a:off x="6520657" y="2067694"/>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19" name="Rectangle 118"/>
            <p:cNvSpPr/>
            <p:nvPr/>
          </p:nvSpPr>
          <p:spPr>
            <a:xfrm>
              <a:off x="7370281" y="2136750"/>
              <a:ext cx="131763" cy="257274"/>
            </a:xfrm>
            <a:prstGeom prst="rect">
              <a:avLst/>
            </a:prstGeom>
            <a:solidFill>
              <a:srgbClr val="FF33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0" name="Oval 17"/>
            <p:cNvSpPr>
              <a:spLocks noChangeArrowheads="1"/>
            </p:cNvSpPr>
            <p:nvPr/>
          </p:nvSpPr>
          <p:spPr bwMode="auto">
            <a:xfrm>
              <a:off x="7370281" y="2324968"/>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21" name="Oval 17"/>
            <p:cNvSpPr>
              <a:spLocks noChangeArrowheads="1"/>
            </p:cNvSpPr>
            <p:nvPr/>
          </p:nvSpPr>
          <p:spPr bwMode="auto">
            <a:xfrm>
              <a:off x="7370281" y="2067694"/>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grpSp>
      <p:sp>
        <p:nvSpPr>
          <p:cNvPr id="3" name="Espace réservé de la date 4">
            <a:extLst>
              <a:ext uri="{FF2B5EF4-FFF2-40B4-BE49-F238E27FC236}">
                <a16:creationId xmlns:a16="http://schemas.microsoft.com/office/drawing/2014/main" id="{4C3277D5-0F68-C1A3-3ACF-2367BDECC4F4}"/>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3958538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6</a:t>
            </a:fld>
            <a:endParaRPr lang="fr-FR" noProof="0" dirty="0"/>
          </a:p>
        </p:txBody>
      </p:sp>
      <p:sp>
        <p:nvSpPr>
          <p:cNvPr id="5" name="Espace réservé de la date 4"/>
          <p:cNvSpPr>
            <a:spLocks noGrp="1"/>
          </p:cNvSpPr>
          <p:nvPr>
            <p:ph type="dt" sz="half" idx="10"/>
          </p:nvPr>
        </p:nvSpPr>
        <p:spPr/>
        <p:txBody>
          <a:bodyPr/>
          <a:lstStyle/>
          <a:p>
            <a:r>
              <a:rPr lang="fr-FR" noProof="0" dirty="0"/>
              <a:t>2020-10-08 : formation ME104</a:t>
            </a:r>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Qu’est ce que mesurer ? Mesurer c’est comparer</a:t>
            </a:r>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602"/>
          <a:stretch/>
        </p:blipFill>
        <p:spPr bwMode="auto">
          <a:xfrm>
            <a:off x="-1860" y="408204"/>
            <a:ext cx="9145860" cy="4755834"/>
          </a:xfrm>
          <a:prstGeom prst="rect">
            <a:avLst/>
          </a:prstGeom>
          <a:noFill/>
          <a:ln w="9525">
            <a:noFill/>
            <a:miter lim="800000"/>
            <a:headEnd/>
            <a:tailEnd/>
          </a:ln>
        </p:spPr>
      </p:pic>
      <p:sp>
        <p:nvSpPr>
          <p:cNvPr id="8" name="Text Box 18"/>
          <p:cNvSpPr txBox="1">
            <a:spLocks noChangeArrowheads="1"/>
          </p:cNvSpPr>
          <p:nvPr/>
        </p:nvSpPr>
        <p:spPr bwMode="auto">
          <a:xfrm>
            <a:off x="63644" y="627534"/>
            <a:ext cx="4220324" cy="738664"/>
          </a:xfrm>
          <a:prstGeom prst="rect">
            <a:avLst/>
          </a:prstGeom>
          <a:noFill/>
          <a:ln w="12700">
            <a:noFill/>
            <a:miter lim="800000"/>
            <a:headEnd/>
            <a:tailEnd/>
          </a:ln>
          <a:effectLst/>
        </p:spPr>
        <p:txBody>
          <a:bodyPr wrap="square">
            <a:spAutoFit/>
          </a:bodyPr>
          <a:lstStyle>
            <a:defPPr>
              <a:defRPr lang="fr-FR"/>
            </a:defPPr>
            <a:lvl1pPr algn="just">
              <a:tabLst>
                <a:tab pos="982663" algn="l"/>
              </a:tabLst>
              <a:defRPr sz="1400">
                <a:latin typeface="Arial Narrow" panose="020B0606020202030204" pitchFamily="34" charset="0"/>
              </a:defRPr>
            </a:lvl1pPr>
          </a:lstStyle>
          <a:p>
            <a:r>
              <a:rPr lang="fr-FR" sz="1400" noProof="0" dirty="0">
                <a:solidFill>
                  <a:schemeClr val="bg1"/>
                </a:solidFill>
                <a:latin typeface="Arial Narrow" panose="020B0606020202030204" pitchFamily="34" charset="0"/>
              </a:rPr>
              <a:t>Il en est de même pour ces nanoparticules observées ici par microscopie à force atomique. Sans échelle, sans point de comparaison, l’évaluation de leurs tailles est impossible.</a:t>
            </a:r>
            <a:endParaRPr lang="fr-FR" sz="1400" noProof="0" dirty="0">
              <a:solidFill>
                <a:schemeClr val="bg1"/>
              </a:solidFill>
            </a:endParaRPr>
          </a:p>
        </p:txBody>
      </p:sp>
      <p:pic>
        <p:nvPicPr>
          <p:cNvPr id="9" name="Picture 4" descr="C:\Users\ducourtieux\Desktop\Nanotour\PMMA +5% SiO2 +  10% APP - phase 2 µm x 2 µm copie.jpg"/>
          <p:cNvPicPr>
            <a:picLocks noChangeAspect="1" noChangeArrowheads="1"/>
          </p:cNvPicPr>
          <p:nvPr/>
        </p:nvPicPr>
        <p:blipFill>
          <a:blip r:embed="rId3" cstate="print">
            <a:lum contrast="18000"/>
          </a:blip>
          <a:srcRect/>
          <a:stretch>
            <a:fillRect/>
          </a:stretch>
        </p:blipFill>
        <p:spPr bwMode="auto">
          <a:xfrm>
            <a:off x="4384124" y="400963"/>
            <a:ext cx="4759876" cy="4763075"/>
          </a:xfrm>
          <a:prstGeom prst="rect">
            <a:avLst/>
          </a:prstGeom>
          <a:noFill/>
          <a:ln w="9525">
            <a:noFill/>
            <a:miter lim="800000"/>
            <a:headEnd/>
            <a:tailEnd/>
          </a:ln>
        </p:spPr>
      </p:pic>
    </p:spTree>
    <p:extLst>
      <p:ext uri="{BB962C8B-B14F-4D97-AF65-F5344CB8AC3E}">
        <p14:creationId xmlns:p14="http://schemas.microsoft.com/office/powerpoint/2010/main" val="6738495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MODE NON CONTACT</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60</a:t>
            </a:fld>
            <a:endParaRPr lang="fr-FR" dirty="0"/>
          </a:p>
        </p:txBody>
      </p:sp>
      <p:sp>
        <p:nvSpPr>
          <p:cNvPr id="8" name="Text Box 4"/>
          <p:cNvSpPr txBox="1">
            <a:spLocks noChangeArrowheads="1"/>
          </p:cNvSpPr>
          <p:nvPr/>
        </p:nvSpPr>
        <p:spPr bwMode="auto">
          <a:xfrm>
            <a:off x="107504" y="680958"/>
            <a:ext cx="8784976" cy="1169551"/>
          </a:xfrm>
          <a:prstGeom prst="rect">
            <a:avLst/>
          </a:prstGeom>
          <a:noFill/>
          <a:ln w="9525">
            <a:noFill/>
            <a:miter lim="800000"/>
            <a:headEnd/>
            <a:tailEnd/>
          </a:ln>
        </p:spPr>
        <p:txBody>
          <a:bodyPr wrap="square">
            <a:spAutoFit/>
          </a:bodyPr>
          <a:lstStyle/>
          <a:p>
            <a:pPr algn="just" eaLnBrk="0" hangingPunct="0">
              <a:spcBef>
                <a:spcPct val="50000"/>
              </a:spcBef>
            </a:pPr>
            <a:r>
              <a:rPr lang="fr-FR" sz="1400" dirty="0">
                <a:latin typeface="Arial Narrow" panose="020B0606020202030204" pitchFamily="34" charset="0"/>
              </a:rPr>
              <a:t>Dans le </a:t>
            </a:r>
            <a:r>
              <a:rPr lang="fr-FR" sz="1400" b="1" dirty="0">
                <a:latin typeface="Arial Narrow" panose="020B0606020202030204" pitchFamily="34" charset="0"/>
              </a:rPr>
              <a:t>mode non contact</a:t>
            </a:r>
            <a:r>
              <a:rPr lang="fr-FR" sz="1400" dirty="0">
                <a:latin typeface="Arial Narrow" panose="020B0606020202030204" pitchFamily="34" charset="0"/>
              </a:rPr>
              <a:t>, la pointe est également en oscillation proche ou à la fréquence de résonnance avec une amplitude beaucoup plus faible qu’en mode </a:t>
            </a:r>
            <a:r>
              <a:rPr lang="fr-FR" sz="1400" dirty="0" err="1">
                <a:latin typeface="Arial Narrow" panose="020B0606020202030204" pitchFamily="34" charset="0"/>
              </a:rPr>
              <a:t>tapping</a:t>
            </a:r>
            <a:r>
              <a:rPr lang="fr-FR" sz="1400" dirty="0">
                <a:latin typeface="Arial Narrow" panose="020B0606020202030204" pitchFamily="34" charset="0"/>
              </a:rPr>
              <a:t>, typiquement de 0,5 à 15 nm. Dans ce mode, la pointe ne pénètre que dans le champ attractif pour sonder les forces de van der </a:t>
            </a:r>
            <a:r>
              <a:rPr lang="fr-FR" sz="1400" dirty="0" err="1">
                <a:latin typeface="Arial Narrow" panose="020B0606020202030204" pitchFamily="34" charset="0"/>
              </a:rPr>
              <a:t>Waals</a:t>
            </a:r>
            <a:r>
              <a:rPr lang="fr-FR" sz="1400" dirty="0">
                <a:latin typeface="Arial Narrow" panose="020B0606020202030204" pitchFamily="34" charset="0"/>
              </a:rPr>
              <a:t>. Les forces étant plus faibles qu’en régime répulsif, la détection doit être plus sensible. Elle est généralement basée sur la mesure des variations d’amplitude, de phase ou de fréquence du résonateur dans le gradient de forces.</a:t>
            </a:r>
          </a:p>
        </p:txBody>
      </p:sp>
      <p:sp>
        <p:nvSpPr>
          <p:cNvPr id="9" name="Forme libre 27"/>
          <p:cNvSpPr>
            <a:spLocks noChangeArrowheads="1"/>
          </p:cNvSpPr>
          <p:nvPr/>
        </p:nvSpPr>
        <p:spPr bwMode="auto">
          <a:xfrm>
            <a:off x="1665287" y="3351351"/>
            <a:ext cx="5932487" cy="682275"/>
          </a:xfrm>
          <a:custGeom>
            <a:avLst/>
            <a:gdLst>
              <a:gd name="T0" fmla="*/ 0 w 5836596"/>
              <a:gd name="T1" fmla="*/ 404733 h 718226"/>
              <a:gd name="T2" fmla="*/ 340838 w 5836596"/>
              <a:gd name="T3" fmla="*/ 9638 h 718226"/>
              <a:gd name="T4" fmla="*/ 895925 w 5836596"/>
              <a:gd name="T5" fmla="*/ 346914 h 718226"/>
              <a:gd name="T6" fmla="*/ 1460749 w 5836596"/>
              <a:gd name="T7" fmla="*/ 346914 h 718226"/>
              <a:gd name="T8" fmla="*/ 2025573 w 5836596"/>
              <a:gd name="T9" fmla="*/ 385460 h 718226"/>
              <a:gd name="T10" fmla="*/ 2463799 w 5836596"/>
              <a:gd name="T11" fmla="*/ 684191 h 718226"/>
              <a:gd name="T12" fmla="*/ 2960449 w 5836596"/>
              <a:gd name="T13" fmla="*/ 221639 h 718226"/>
              <a:gd name="T14" fmla="*/ 3301296 w 5836596"/>
              <a:gd name="T15" fmla="*/ 260185 h 718226"/>
              <a:gd name="T16" fmla="*/ 3710299 w 5836596"/>
              <a:gd name="T17" fmla="*/ 28913 h 718226"/>
              <a:gd name="T18" fmla="*/ 4255656 w 5836596"/>
              <a:gd name="T19" fmla="*/ 163821 h 718226"/>
              <a:gd name="T20" fmla="*/ 4742569 w 5836596"/>
              <a:gd name="T21" fmla="*/ 558920 h 718226"/>
              <a:gd name="T22" fmla="*/ 5502168 w 5836596"/>
              <a:gd name="T23" fmla="*/ 240913 h 718226"/>
              <a:gd name="T24" fmla="*/ 5842998 w 5836596"/>
              <a:gd name="T25" fmla="*/ 154185 h 7182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836596"/>
              <a:gd name="T40" fmla="*/ 0 h 718226"/>
              <a:gd name="T41" fmla="*/ 5836596 w 5836596"/>
              <a:gd name="T42" fmla="*/ 718226 h 718226"/>
              <a:gd name="connsiteX0" fmla="*/ 0 w 5884216"/>
              <a:gd name="connsiteY0" fmla="*/ 370296 h 682952"/>
              <a:gd name="connsiteX1" fmla="*/ 388088 w 5884216"/>
              <a:gd name="connsiteY1" fmla="*/ 64 h 682952"/>
              <a:gd name="connsiteX2" fmla="*/ 942565 w 5884216"/>
              <a:gd name="connsiteY2" fmla="*/ 340532 h 682952"/>
              <a:gd name="connsiteX3" fmla="*/ 1506769 w 5884216"/>
              <a:gd name="connsiteY3" fmla="*/ 340532 h 682952"/>
              <a:gd name="connsiteX4" fmla="*/ 2070973 w 5884216"/>
              <a:gd name="connsiteY4" fmla="*/ 379443 h 682952"/>
              <a:gd name="connsiteX5" fmla="*/ 2508718 w 5884216"/>
              <a:gd name="connsiteY5" fmla="*/ 681000 h 682952"/>
              <a:gd name="connsiteX6" fmla="*/ 3004829 w 5884216"/>
              <a:gd name="connsiteY6" fmla="*/ 214072 h 682952"/>
              <a:gd name="connsiteX7" fmla="*/ 3345297 w 5884216"/>
              <a:gd name="connsiteY7" fmla="*/ 252983 h 682952"/>
              <a:gd name="connsiteX8" fmla="*/ 3753859 w 5884216"/>
              <a:gd name="connsiteY8" fmla="*/ 19519 h 682952"/>
              <a:gd name="connsiteX9" fmla="*/ 4298607 w 5884216"/>
              <a:gd name="connsiteY9" fmla="*/ 155706 h 682952"/>
              <a:gd name="connsiteX10" fmla="*/ 4784990 w 5884216"/>
              <a:gd name="connsiteY10" fmla="*/ 554541 h 682952"/>
              <a:gd name="connsiteX11" fmla="*/ 5543748 w 5884216"/>
              <a:gd name="connsiteY11" fmla="*/ 233528 h 682952"/>
              <a:gd name="connsiteX12" fmla="*/ 5884216 w 5884216"/>
              <a:gd name="connsiteY12" fmla="*/ 145979 h 682952"/>
              <a:gd name="connsiteX0" fmla="*/ 0 w 5884216"/>
              <a:gd name="connsiteY0" fmla="*/ 370296 h 682952"/>
              <a:gd name="connsiteX1" fmla="*/ 388088 w 5884216"/>
              <a:gd name="connsiteY1" fmla="*/ 64 h 682952"/>
              <a:gd name="connsiteX2" fmla="*/ 942565 w 5884216"/>
              <a:gd name="connsiteY2" fmla="*/ 340532 h 682952"/>
              <a:gd name="connsiteX3" fmla="*/ 1506769 w 5884216"/>
              <a:gd name="connsiteY3" fmla="*/ 340532 h 682952"/>
              <a:gd name="connsiteX4" fmla="*/ 2070973 w 5884216"/>
              <a:gd name="connsiteY4" fmla="*/ 379443 h 682952"/>
              <a:gd name="connsiteX5" fmla="*/ 2508718 w 5884216"/>
              <a:gd name="connsiteY5" fmla="*/ 681000 h 682952"/>
              <a:gd name="connsiteX6" fmla="*/ 3004829 w 5884216"/>
              <a:gd name="connsiteY6" fmla="*/ 214072 h 682952"/>
              <a:gd name="connsiteX7" fmla="*/ 3345297 w 5884216"/>
              <a:gd name="connsiteY7" fmla="*/ 252983 h 682952"/>
              <a:gd name="connsiteX8" fmla="*/ 3753859 w 5884216"/>
              <a:gd name="connsiteY8" fmla="*/ 19519 h 682952"/>
              <a:gd name="connsiteX9" fmla="*/ 4298607 w 5884216"/>
              <a:gd name="connsiteY9" fmla="*/ 155706 h 682952"/>
              <a:gd name="connsiteX10" fmla="*/ 4784990 w 5884216"/>
              <a:gd name="connsiteY10" fmla="*/ 554541 h 682952"/>
              <a:gd name="connsiteX11" fmla="*/ 5543748 w 5884216"/>
              <a:gd name="connsiteY11" fmla="*/ 233528 h 682952"/>
              <a:gd name="connsiteX12" fmla="*/ 5884216 w 5884216"/>
              <a:gd name="connsiteY12" fmla="*/ 145979 h 682952"/>
              <a:gd name="connsiteX0" fmla="*/ 0 w 5903264"/>
              <a:gd name="connsiteY0" fmla="*/ 379875 h 682997"/>
              <a:gd name="connsiteX1" fmla="*/ 407136 w 5903264"/>
              <a:gd name="connsiteY1" fmla="*/ 109 h 682997"/>
              <a:gd name="connsiteX2" fmla="*/ 961613 w 5903264"/>
              <a:gd name="connsiteY2" fmla="*/ 340577 h 682997"/>
              <a:gd name="connsiteX3" fmla="*/ 1525817 w 5903264"/>
              <a:gd name="connsiteY3" fmla="*/ 340577 h 682997"/>
              <a:gd name="connsiteX4" fmla="*/ 2090021 w 5903264"/>
              <a:gd name="connsiteY4" fmla="*/ 379488 h 682997"/>
              <a:gd name="connsiteX5" fmla="*/ 2527766 w 5903264"/>
              <a:gd name="connsiteY5" fmla="*/ 681045 h 682997"/>
              <a:gd name="connsiteX6" fmla="*/ 3023877 w 5903264"/>
              <a:gd name="connsiteY6" fmla="*/ 214117 h 682997"/>
              <a:gd name="connsiteX7" fmla="*/ 3364345 w 5903264"/>
              <a:gd name="connsiteY7" fmla="*/ 253028 h 682997"/>
              <a:gd name="connsiteX8" fmla="*/ 3772907 w 5903264"/>
              <a:gd name="connsiteY8" fmla="*/ 19564 h 682997"/>
              <a:gd name="connsiteX9" fmla="*/ 4317655 w 5903264"/>
              <a:gd name="connsiteY9" fmla="*/ 155751 h 682997"/>
              <a:gd name="connsiteX10" fmla="*/ 4804038 w 5903264"/>
              <a:gd name="connsiteY10" fmla="*/ 554586 h 682997"/>
              <a:gd name="connsiteX11" fmla="*/ 5562796 w 5903264"/>
              <a:gd name="connsiteY11" fmla="*/ 233573 h 682997"/>
              <a:gd name="connsiteX12" fmla="*/ 5903264 w 5903264"/>
              <a:gd name="connsiteY12" fmla="*/ 146024 h 682997"/>
              <a:gd name="connsiteX0" fmla="*/ 0 w 5903264"/>
              <a:gd name="connsiteY0" fmla="*/ 379875 h 682997"/>
              <a:gd name="connsiteX1" fmla="*/ 407136 w 5903264"/>
              <a:gd name="connsiteY1" fmla="*/ 109 h 682997"/>
              <a:gd name="connsiteX2" fmla="*/ 961613 w 5903264"/>
              <a:gd name="connsiteY2" fmla="*/ 340577 h 682997"/>
              <a:gd name="connsiteX3" fmla="*/ 1525817 w 5903264"/>
              <a:gd name="connsiteY3" fmla="*/ 340577 h 682997"/>
              <a:gd name="connsiteX4" fmla="*/ 2090021 w 5903264"/>
              <a:gd name="connsiteY4" fmla="*/ 379488 h 682997"/>
              <a:gd name="connsiteX5" fmla="*/ 2527766 w 5903264"/>
              <a:gd name="connsiteY5" fmla="*/ 681045 h 682997"/>
              <a:gd name="connsiteX6" fmla="*/ 3023877 w 5903264"/>
              <a:gd name="connsiteY6" fmla="*/ 214117 h 682997"/>
              <a:gd name="connsiteX7" fmla="*/ 3364345 w 5903264"/>
              <a:gd name="connsiteY7" fmla="*/ 253028 h 682997"/>
              <a:gd name="connsiteX8" fmla="*/ 3772907 w 5903264"/>
              <a:gd name="connsiteY8" fmla="*/ 19564 h 682997"/>
              <a:gd name="connsiteX9" fmla="*/ 4317655 w 5903264"/>
              <a:gd name="connsiteY9" fmla="*/ 155751 h 682997"/>
              <a:gd name="connsiteX10" fmla="*/ 4804038 w 5903264"/>
              <a:gd name="connsiteY10" fmla="*/ 554586 h 682997"/>
              <a:gd name="connsiteX11" fmla="*/ 5562796 w 5903264"/>
              <a:gd name="connsiteY11" fmla="*/ 233573 h 682997"/>
              <a:gd name="connsiteX12" fmla="*/ 5903264 w 5903264"/>
              <a:gd name="connsiteY12" fmla="*/ 146024 h 682997"/>
              <a:gd name="connsiteX0" fmla="*/ 0 w 5931836"/>
              <a:gd name="connsiteY0" fmla="*/ 360728 h 682918"/>
              <a:gd name="connsiteX1" fmla="*/ 435708 w 5931836"/>
              <a:gd name="connsiteY1" fmla="*/ 30 h 682918"/>
              <a:gd name="connsiteX2" fmla="*/ 990185 w 5931836"/>
              <a:gd name="connsiteY2" fmla="*/ 340498 h 682918"/>
              <a:gd name="connsiteX3" fmla="*/ 1554389 w 5931836"/>
              <a:gd name="connsiteY3" fmla="*/ 340498 h 682918"/>
              <a:gd name="connsiteX4" fmla="*/ 2118593 w 5931836"/>
              <a:gd name="connsiteY4" fmla="*/ 379409 h 682918"/>
              <a:gd name="connsiteX5" fmla="*/ 2556338 w 5931836"/>
              <a:gd name="connsiteY5" fmla="*/ 680966 h 682918"/>
              <a:gd name="connsiteX6" fmla="*/ 3052449 w 5931836"/>
              <a:gd name="connsiteY6" fmla="*/ 214038 h 682918"/>
              <a:gd name="connsiteX7" fmla="*/ 3392917 w 5931836"/>
              <a:gd name="connsiteY7" fmla="*/ 252949 h 682918"/>
              <a:gd name="connsiteX8" fmla="*/ 3801479 w 5931836"/>
              <a:gd name="connsiteY8" fmla="*/ 19485 h 682918"/>
              <a:gd name="connsiteX9" fmla="*/ 4346227 w 5931836"/>
              <a:gd name="connsiteY9" fmla="*/ 155672 h 682918"/>
              <a:gd name="connsiteX10" fmla="*/ 4832610 w 5931836"/>
              <a:gd name="connsiteY10" fmla="*/ 554507 h 682918"/>
              <a:gd name="connsiteX11" fmla="*/ 5591368 w 5931836"/>
              <a:gd name="connsiteY11" fmla="*/ 233494 h 682918"/>
              <a:gd name="connsiteX12" fmla="*/ 5931836 w 5931836"/>
              <a:gd name="connsiteY12" fmla="*/ 145945 h 68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1836" h="682918">
                <a:moveTo>
                  <a:pt x="0" y="360728"/>
                </a:moveTo>
                <a:cubicBezTo>
                  <a:pt x="152799" y="175709"/>
                  <a:pt x="270677" y="3402"/>
                  <a:pt x="435708" y="30"/>
                </a:cubicBezTo>
                <a:cubicBezTo>
                  <a:pt x="600739" y="-3342"/>
                  <a:pt x="803738" y="283753"/>
                  <a:pt x="990185" y="340498"/>
                </a:cubicBezTo>
                <a:cubicBezTo>
                  <a:pt x="1176632" y="397243"/>
                  <a:pt x="1366321" y="334013"/>
                  <a:pt x="1554389" y="340498"/>
                </a:cubicBezTo>
                <a:cubicBezTo>
                  <a:pt x="1742457" y="346983"/>
                  <a:pt x="1951602" y="322664"/>
                  <a:pt x="2118593" y="379409"/>
                </a:cubicBezTo>
                <a:cubicBezTo>
                  <a:pt x="2285584" y="436154"/>
                  <a:pt x="2400695" y="708528"/>
                  <a:pt x="2556338" y="680966"/>
                </a:cubicBezTo>
                <a:cubicBezTo>
                  <a:pt x="2711981" y="653404"/>
                  <a:pt x="2913019" y="285374"/>
                  <a:pt x="3052449" y="214038"/>
                </a:cubicBezTo>
                <a:cubicBezTo>
                  <a:pt x="3191879" y="142702"/>
                  <a:pt x="3268079" y="285375"/>
                  <a:pt x="3392917" y="252949"/>
                </a:cubicBezTo>
                <a:cubicBezTo>
                  <a:pt x="3517755" y="220524"/>
                  <a:pt x="3642594" y="35698"/>
                  <a:pt x="3801479" y="19485"/>
                </a:cubicBezTo>
                <a:cubicBezTo>
                  <a:pt x="3960364" y="3272"/>
                  <a:pt x="4174372" y="66502"/>
                  <a:pt x="4346227" y="155672"/>
                </a:cubicBezTo>
                <a:cubicBezTo>
                  <a:pt x="4518082" y="244842"/>
                  <a:pt x="4625087" y="541537"/>
                  <a:pt x="4832610" y="554507"/>
                </a:cubicBezTo>
                <a:cubicBezTo>
                  <a:pt x="5040134" y="567477"/>
                  <a:pt x="5408164" y="301588"/>
                  <a:pt x="5591368" y="233494"/>
                </a:cubicBezTo>
                <a:cubicBezTo>
                  <a:pt x="5774572" y="165400"/>
                  <a:pt x="5853204" y="155672"/>
                  <a:pt x="5931836" y="145945"/>
                </a:cubicBezTo>
              </a:path>
            </a:pathLst>
          </a:custGeom>
          <a:noFill/>
          <a:ln w="19050" algn="ctr">
            <a:solidFill>
              <a:srgbClr val="FF0000"/>
            </a:solidFill>
            <a:prstDash val="sysDot"/>
            <a:round/>
            <a:headEnd/>
            <a:tailEnd/>
          </a:ln>
        </p:spPr>
        <p:txBody>
          <a:bodyPr/>
          <a:lstStyle/>
          <a:p>
            <a:endParaRPr lang="fr-FR"/>
          </a:p>
        </p:txBody>
      </p:sp>
      <p:sp>
        <p:nvSpPr>
          <p:cNvPr id="10" name="Forme libre 9"/>
          <p:cNvSpPr/>
          <p:nvPr/>
        </p:nvSpPr>
        <p:spPr bwMode="auto">
          <a:xfrm>
            <a:off x="1603375" y="3411512"/>
            <a:ext cx="5916613" cy="960438"/>
          </a:xfrm>
          <a:custGeom>
            <a:avLst/>
            <a:gdLst>
              <a:gd name="connsiteX0" fmla="*/ 0 w 5836596"/>
              <a:gd name="connsiteY0" fmla="*/ 408562 h 718226"/>
              <a:gd name="connsiteX1" fmla="*/ 340468 w 5836596"/>
              <a:gd name="connsiteY1" fmla="*/ 9728 h 718226"/>
              <a:gd name="connsiteX2" fmla="*/ 894945 w 5836596"/>
              <a:gd name="connsiteY2" fmla="*/ 350196 h 718226"/>
              <a:gd name="connsiteX3" fmla="*/ 1459149 w 5836596"/>
              <a:gd name="connsiteY3" fmla="*/ 350196 h 718226"/>
              <a:gd name="connsiteX4" fmla="*/ 2023353 w 5836596"/>
              <a:gd name="connsiteY4" fmla="*/ 389107 h 718226"/>
              <a:gd name="connsiteX5" fmla="*/ 2461098 w 5836596"/>
              <a:gd name="connsiteY5" fmla="*/ 690664 h 718226"/>
              <a:gd name="connsiteX6" fmla="*/ 2957209 w 5836596"/>
              <a:gd name="connsiteY6" fmla="*/ 223736 h 718226"/>
              <a:gd name="connsiteX7" fmla="*/ 3297677 w 5836596"/>
              <a:gd name="connsiteY7" fmla="*/ 262647 h 718226"/>
              <a:gd name="connsiteX8" fmla="*/ 3706239 w 5836596"/>
              <a:gd name="connsiteY8" fmla="*/ 29183 h 718226"/>
              <a:gd name="connsiteX9" fmla="*/ 4250987 w 5836596"/>
              <a:gd name="connsiteY9" fmla="*/ 165370 h 718226"/>
              <a:gd name="connsiteX10" fmla="*/ 4737370 w 5836596"/>
              <a:gd name="connsiteY10" fmla="*/ 564205 h 718226"/>
              <a:gd name="connsiteX11" fmla="*/ 5496128 w 5836596"/>
              <a:gd name="connsiteY11" fmla="*/ 243192 h 718226"/>
              <a:gd name="connsiteX12" fmla="*/ 5836596 w 5836596"/>
              <a:gd name="connsiteY12" fmla="*/ 155643 h 718226"/>
              <a:gd name="connsiteX0" fmla="*/ 0 w 5972783"/>
              <a:gd name="connsiteY0" fmla="*/ 1543455 h 1543455"/>
              <a:gd name="connsiteX1" fmla="*/ 476655 w 5972783"/>
              <a:gd name="connsiteY1" fmla="*/ 171855 h 1543455"/>
              <a:gd name="connsiteX2" fmla="*/ 1031132 w 5972783"/>
              <a:gd name="connsiteY2" fmla="*/ 512323 h 1543455"/>
              <a:gd name="connsiteX3" fmla="*/ 1595336 w 5972783"/>
              <a:gd name="connsiteY3" fmla="*/ 512323 h 1543455"/>
              <a:gd name="connsiteX4" fmla="*/ 2159540 w 5972783"/>
              <a:gd name="connsiteY4" fmla="*/ 551234 h 1543455"/>
              <a:gd name="connsiteX5" fmla="*/ 2597285 w 5972783"/>
              <a:gd name="connsiteY5" fmla="*/ 852791 h 1543455"/>
              <a:gd name="connsiteX6" fmla="*/ 3093396 w 5972783"/>
              <a:gd name="connsiteY6" fmla="*/ 385863 h 1543455"/>
              <a:gd name="connsiteX7" fmla="*/ 3433864 w 5972783"/>
              <a:gd name="connsiteY7" fmla="*/ 424774 h 1543455"/>
              <a:gd name="connsiteX8" fmla="*/ 3842426 w 5972783"/>
              <a:gd name="connsiteY8" fmla="*/ 191310 h 1543455"/>
              <a:gd name="connsiteX9" fmla="*/ 4387174 w 5972783"/>
              <a:gd name="connsiteY9" fmla="*/ 327497 h 1543455"/>
              <a:gd name="connsiteX10" fmla="*/ 4873557 w 5972783"/>
              <a:gd name="connsiteY10" fmla="*/ 726332 h 1543455"/>
              <a:gd name="connsiteX11" fmla="*/ 5632315 w 5972783"/>
              <a:gd name="connsiteY11" fmla="*/ 405319 h 1543455"/>
              <a:gd name="connsiteX12" fmla="*/ 5972783 w 5972783"/>
              <a:gd name="connsiteY12" fmla="*/ 317770 h 1543455"/>
              <a:gd name="connsiteX0" fmla="*/ 0 w 5972783"/>
              <a:gd name="connsiteY0" fmla="*/ 1426719 h 1426719"/>
              <a:gd name="connsiteX1" fmla="*/ 204282 w 5972783"/>
              <a:gd name="connsiteY1" fmla="*/ 726298 h 1426719"/>
              <a:gd name="connsiteX2" fmla="*/ 476655 w 5972783"/>
              <a:gd name="connsiteY2" fmla="*/ 55119 h 1426719"/>
              <a:gd name="connsiteX3" fmla="*/ 1031132 w 5972783"/>
              <a:gd name="connsiteY3" fmla="*/ 395587 h 1426719"/>
              <a:gd name="connsiteX4" fmla="*/ 1595336 w 5972783"/>
              <a:gd name="connsiteY4" fmla="*/ 395587 h 1426719"/>
              <a:gd name="connsiteX5" fmla="*/ 2159540 w 5972783"/>
              <a:gd name="connsiteY5" fmla="*/ 434498 h 1426719"/>
              <a:gd name="connsiteX6" fmla="*/ 2597285 w 5972783"/>
              <a:gd name="connsiteY6" fmla="*/ 736055 h 1426719"/>
              <a:gd name="connsiteX7" fmla="*/ 3093396 w 5972783"/>
              <a:gd name="connsiteY7" fmla="*/ 269127 h 1426719"/>
              <a:gd name="connsiteX8" fmla="*/ 3433864 w 5972783"/>
              <a:gd name="connsiteY8" fmla="*/ 308038 h 1426719"/>
              <a:gd name="connsiteX9" fmla="*/ 3842426 w 5972783"/>
              <a:gd name="connsiteY9" fmla="*/ 74574 h 1426719"/>
              <a:gd name="connsiteX10" fmla="*/ 4387174 w 5972783"/>
              <a:gd name="connsiteY10" fmla="*/ 210761 h 1426719"/>
              <a:gd name="connsiteX11" fmla="*/ 4873557 w 5972783"/>
              <a:gd name="connsiteY11" fmla="*/ 609596 h 1426719"/>
              <a:gd name="connsiteX12" fmla="*/ 5632315 w 5972783"/>
              <a:gd name="connsiteY12" fmla="*/ 288583 h 1426719"/>
              <a:gd name="connsiteX13" fmla="*/ 5972783 w 5972783"/>
              <a:gd name="connsiteY13" fmla="*/ 201034 h 1426719"/>
              <a:gd name="connsiteX0" fmla="*/ 21075 w 5993858"/>
              <a:gd name="connsiteY0" fmla="*/ 1389429 h 1389429"/>
              <a:gd name="connsiteX1" fmla="*/ 79442 w 5993858"/>
              <a:gd name="connsiteY1" fmla="*/ 465272 h 1389429"/>
              <a:gd name="connsiteX2" fmla="*/ 497730 w 5993858"/>
              <a:gd name="connsiteY2" fmla="*/ 17829 h 1389429"/>
              <a:gd name="connsiteX3" fmla="*/ 1052207 w 5993858"/>
              <a:gd name="connsiteY3" fmla="*/ 358297 h 1389429"/>
              <a:gd name="connsiteX4" fmla="*/ 1616411 w 5993858"/>
              <a:gd name="connsiteY4" fmla="*/ 358297 h 1389429"/>
              <a:gd name="connsiteX5" fmla="*/ 2180615 w 5993858"/>
              <a:gd name="connsiteY5" fmla="*/ 397208 h 1389429"/>
              <a:gd name="connsiteX6" fmla="*/ 2618360 w 5993858"/>
              <a:gd name="connsiteY6" fmla="*/ 698765 h 1389429"/>
              <a:gd name="connsiteX7" fmla="*/ 3114471 w 5993858"/>
              <a:gd name="connsiteY7" fmla="*/ 231837 h 1389429"/>
              <a:gd name="connsiteX8" fmla="*/ 3454939 w 5993858"/>
              <a:gd name="connsiteY8" fmla="*/ 270748 h 1389429"/>
              <a:gd name="connsiteX9" fmla="*/ 3863501 w 5993858"/>
              <a:gd name="connsiteY9" fmla="*/ 37284 h 1389429"/>
              <a:gd name="connsiteX10" fmla="*/ 4408249 w 5993858"/>
              <a:gd name="connsiteY10" fmla="*/ 173471 h 1389429"/>
              <a:gd name="connsiteX11" fmla="*/ 4894632 w 5993858"/>
              <a:gd name="connsiteY11" fmla="*/ 572306 h 1389429"/>
              <a:gd name="connsiteX12" fmla="*/ 5653390 w 5993858"/>
              <a:gd name="connsiteY12" fmla="*/ 251293 h 1389429"/>
              <a:gd name="connsiteX13" fmla="*/ 5993858 w 5993858"/>
              <a:gd name="connsiteY13" fmla="*/ 163744 h 1389429"/>
              <a:gd name="connsiteX0" fmla="*/ 21075 w 5993858"/>
              <a:gd name="connsiteY0" fmla="*/ 1389429 h 1389429"/>
              <a:gd name="connsiteX1" fmla="*/ 79442 w 5993858"/>
              <a:gd name="connsiteY1" fmla="*/ 465272 h 1389429"/>
              <a:gd name="connsiteX2" fmla="*/ 497730 w 5993858"/>
              <a:gd name="connsiteY2" fmla="*/ 17829 h 1389429"/>
              <a:gd name="connsiteX3" fmla="*/ 1052207 w 5993858"/>
              <a:gd name="connsiteY3" fmla="*/ 358297 h 1389429"/>
              <a:gd name="connsiteX4" fmla="*/ 1616411 w 5993858"/>
              <a:gd name="connsiteY4" fmla="*/ 358297 h 1389429"/>
              <a:gd name="connsiteX5" fmla="*/ 2180615 w 5993858"/>
              <a:gd name="connsiteY5" fmla="*/ 397208 h 1389429"/>
              <a:gd name="connsiteX6" fmla="*/ 2618360 w 5993858"/>
              <a:gd name="connsiteY6" fmla="*/ 698765 h 1389429"/>
              <a:gd name="connsiteX7" fmla="*/ 3114471 w 5993858"/>
              <a:gd name="connsiteY7" fmla="*/ 231837 h 1389429"/>
              <a:gd name="connsiteX8" fmla="*/ 3454939 w 5993858"/>
              <a:gd name="connsiteY8" fmla="*/ 270748 h 1389429"/>
              <a:gd name="connsiteX9" fmla="*/ 3863501 w 5993858"/>
              <a:gd name="connsiteY9" fmla="*/ 37284 h 1389429"/>
              <a:gd name="connsiteX10" fmla="*/ 4408249 w 5993858"/>
              <a:gd name="connsiteY10" fmla="*/ 173471 h 1389429"/>
              <a:gd name="connsiteX11" fmla="*/ 4894632 w 5993858"/>
              <a:gd name="connsiteY11" fmla="*/ 572306 h 1389429"/>
              <a:gd name="connsiteX12" fmla="*/ 5653390 w 5993858"/>
              <a:gd name="connsiteY12" fmla="*/ 251293 h 1389429"/>
              <a:gd name="connsiteX13" fmla="*/ 5906310 w 5993858"/>
              <a:gd name="connsiteY13" fmla="*/ 183170 h 1389429"/>
              <a:gd name="connsiteX14" fmla="*/ 5993858 w 5993858"/>
              <a:gd name="connsiteY14" fmla="*/ 163744 h 1389429"/>
              <a:gd name="connsiteX0" fmla="*/ 21075 w 5943599"/>
              <a:gd name="connsiteY0" fmla="*/ 1405676 h 1467280"/>
              <a:gd name="connsiteX1" fmla="*/ 79442 w 5943599"/>
              <a:gd name="connsiteY1" fmla="*/ 481519 h 1467280"/>
              <a:gd name="connsiteX2" fmla="*/ 497730 w 5943599"/>
              <a:gd name="connsiteY2" fmla="*/ 34076 h 1467280"/>
              <a:gd name="connsiteX3" fmla="*/ 1052207 w 5943599"/>
              <a:gd name="connsiteY3" fmla="*/ 374544 h 1467280"/>
              <a:gd name="connsiteX4" fmla="*/ 1616411 w 5943599"/>
              <a:gd name="connsiteY4" fmla="*/ 374544 h 1467280"/>
              <a:gd name="connsiteX5" fmla="*/ 2180615 w 5943599"/>
              <a:gd name="connsiteY5" fmla="*/ 413455 h 1467280"/>
              <a:gd name="connsiteX6" fmla="*/ 2618360 w 5943599"/>
              <a:gd name="connsiteY6" fmla="*/ 715012 h 1467280"/>
              <a:gd name="connsiteX7" fmla="*/ 3114471 w 5943599"/>
              <a:gd name="connsiteY7" fmla="*/ 248084 h 1467280"/>
              <a:gd name="connsiteX8" fmla="*/ 3454939 w 5943599"/>
              <a:gd name="connsiteY8" fmla="*/ 286995 h 1467280"/>
              <a:gd name="connsiteX9" fmla="*/ 3863501 w 5943599"/>
              <a:gd name="connsiteY9" fmla="*/ 53531 h 1467280"/>
              <a:gd name="connsiteX10" fmla="*/ 4408249 w 5943599"/>
              <a:gd name="connsiteY10" fmla="*/ 189718 h 1467280"/>
              <a:gd name="connsiteX11" fmla="*/ 4894632 w 5943599"/>
              <a:gd name="connsiteY11" fmla="*/ 588553 h 1467280"/>
              <a:gd name="connsiteX12" fmla="*/ 5653390 w 5943599"/>
              <a:gd name="connsiteY12" fmla="*/ 267540 h 1467280"/>
              <a:gd name="connsiteX13" fmla="*/ 5906310 w 5943599"/>
              <a:gd name="connsiteY13" fmla="*/ 199417 h 1467280"/>
              <a:gd name="connsiteX14" fmla="*/ 5877126 w 5943599"/>
              <a:gd name="connsiteY14" fmla="*/ 1464042 h 1467280"/>
              <a:gd name="connsiteX0" fmla="*/ 21075 w 5943599"/>
              <a:gd name="connsiteY0" fmla="*/ 1405676 h 1467280"/>
              <a:gd name="connsiteX1" fmla="*/ 79442 w 5943599"/>
              <a:gd name="connsiteY1" fmla="*/ 481519 h 1467280"/>
              <a:gd name="connsiteX2" fmla="*/ 497730 w 5943599"/>
              <a:gd name="connsiteY2" fmla="*/ 34076 h 1467280"/>
              <a:gd name="connsiteX3" fmla="*/ 1052207 w 5943599"/>
              <a:gd name="connsiteY3" fmla="*/ 374544 h 1467280"/>
              <a:gd name="connsiteX4" fmla="*/ 1616411 w 5943599"/>
              <a:gd name="connsiteY4" fmla="*/ 374544 h 1467280"/>
              <a:gd name="connsiteX5" fmla="*/ 2180615 w 5943599"/>
              <a:gd name="connsiteY5" fmla="*/ 413455 h 1467280"/>
              <a:gd name="connsiteX6" fmla="*/ 2618360 w 5943599"/>
              <a:gd name="connsiteY6" fmla="*/ 715012 h 1467280"/>
              <a:gd name="connsiteX7" fmla="*/ 3114471 w 5943599"/>
              <a:gd name="connsiteY7" fmla="*/ 248084 h 1467280"/>
              <a:gd name="connsiteX8" fmla="*/ 3454939 w 5943599"/>
              <a:gd name="connsiteY8" fmla="*/ 286995 h 1467280"/>
              <a:gd name="connsiteX9" fmla="*/ 3863501 w 5943599"/>
              <a:gd name="connsiteY9" fmla="*/ 53531 h 1467280"/>
              <a:gd name="connsiteX10" fmla="*/ 4408249 w 5943599"/>
              <a:gd name="connsiteY10" fmla="*/ 189718 h 1467280"/>
              <a:gd name="connsiteX11" fmla="*/ 4894632 w 5943599"/>
              <a:gd name="connsiteY11" fmla="*/ 588553 h 1467280"/>
              <a:gd name="connsiteX12" fmla="*/ 5653390 w 5943599"/>
              <a:gd name="connsiteY12" fmla="*/ 267540 h 1467280"/>
              <a:gd name="connsiteX13" fmla="*/ 5906310 w 5943599"/>
              <a:gd name="connsiteY13" fmla="*/ 199417 h 1467280"/>
              <a:gd name="connsiteX14" fmla="*/ 5877126 w 5943599"/>
              <a:gd name="connsiteY14" fmla="*/ 1464042 h 1467280"/>
              <a:gd name="connsiteX15" fmla="*/ 21075 w 5943599"/>
              <a:gd name="connsiteY15" fmla="*/ 1405676 h 1467280"/>
              <a:gd name="connsiteX0" fmla="*/ 21075 w 6859620"/>
              <a:gd name="connsiteY0" fmla="*/ 1389429 h 1447795"/>
              <a:gd name="connsiteX1" fmla="*/ 79442 w 6859620"/>
              <a:gd name="connsiteY1" fmla="*/ 465272 h 1447795"/>
              <a:gd name="connsiteX2" fmla="*/ 497730 w 6859620"/>
              <a:gd name="connsiteY2" fmla="*/ 17829 h 1447795"/>
              <a:gd name="connsiteX3" fmla="*/ 1052207 w 6859620"/>
              <a:gd name="connsiteY3" fmla="*/ 358297 h 1447795"/>
              <a:gd name="connsiteX4" fmla="*/ 1616411 w 6859620"/>
              <a:gd name="connsiteY4" fmla="*/ 358297 h 1447795"/>
              <a:gd name="connsiteX5" fmla="*/ 2180615 w 6859620"/>
              <a:gd name="connsiteY5" fmla="*/ 397208 h 1447795"/>
              <a:gd name="connsiteX6" fmla="*/ 2618360 w 6859620"/>
              <a:gd name="connsiteY6" fmla="*/ 698765 h 1447795"/>
              <a:gd name="connsiteX7" fmla="*/ 3114471 w 6859620"/>
              <a:gd name="connsiteY7" fmla="*/ 231837 h 1447795"/>
              <a:gd name="connsiteX8" fmla="*/ 3454939 w 6859620"/>
              <a:gd name="connsiteY8" fmla="*/ 270748 h 1447795"/>
              <a:gd name="connsiteX9" fmla="*/ 3863501 w 6859620"/>
              <a:gd name="connsiteY9" fmla="*/ 37284 h 1447795"/>
              <a:gd name="connsiteX10" fmla="*/ 4408249 w 6859620"/>
              <a:gd name="connsiteY10" fmla="*/ 173471 h 1447795"/>
              <a:gd name="connsiteX11" fmla="*/ 4894632 w 6859620"/>
              <a:gd name="connsiteY11" fmla="*/ 572306 h 1447795"/>
              <a:gd name="connsiteX12" fmla="*/ 5653390 w 6859620"/>
              <a:gd name="connsiteY12" fmla="*/ 251293 h 1447795"/>
              <a:gd name="connsiteX13" fmla="*/ 5906310 w 6859620"/>
              <a:gd name="connsiteY13" fmla="*/ 183170 h 1447795"/>
              <a:gd name="connsiteX14" fmla="*/ 5916039 w 6859620"/>
              <a:gd name="connsiteY14" fmla="*/ 650097 h 1447795"/>
              <a:gd name="connsiteX15" fmla="*/ 5877126 w 6859620"/>
              <a:gd name="connsiteY15" fmla="*/ 1447795 h 1447795"/>
              <a:gd name="connsiteX16" fmla="*/ 21075 w 6859620"/>
              <a:gd name="connsiteY16" fmla="*/ 1389429 h 1447795"/>
              <a:gd name="connsiteX0" fmla="*/ 21075 w 5950085"/>
              <a:gd name="connsiteY0" fmla="*/ 1389429 h 1447795"/>
              <a:gd name="connsiteX1" fmla="*/ 79442 w 5950085"/>
              <a:gd name="connsiteY1" fmla="*/ 465272 h 1447795"/>
              <a:gd name="connsiteX2" fmla="*/ 497730 w 5950085"/>
              <a:gd name="connsiteY2" fmla="*/ 17829 h 1447795"/>
              <a:gd name="connsiteX3" fmla="*/ 1052207 w 5950085"/>
              <a:gd name="connsiteY3" fmla="*/ 358297 h 1447795"/>
              <a:gd name="connsiteX4" fmla="*/ 1616411 w 5950085"/>
              <a:gd name="connsiteY4" fmla="*/ 358297 h 1447795"/>
              <a:gd name="connsiteX5" fmla="*/ 2180615 w 5950085"/>
              <a:gd name="connsiteY5" fmla="*/ 397208 h 1447795"/>
              <a:gd name="connsiteX6" fmla="*/ 2618360 w 5950085"/>
              <a:gd name="connsiteY6" fmla="*/ 698765 h 1447795"/>
              <a:gd name="connsiteX7" fmla="*/ 3114471 w 5950085"/>
              <a:gd name="connsiteY7" fmla="*/ 231837 h 1447795"/>
              <a:gd name="connsiteX8" fmla="*/ 3454939 w 5950085"/>
              <a:gd name="connsiteY8" fmla="*/ 270748 h 1447795"/>
              <a:gd name="connsiteX9" fmla="*/ 3863501 w 5950085"/>
              <a:gd name="connsiteY9" fmla="*/ 37284 h 1447795"/>
              <a:gd name="connsiteX10" fmla="*/ 4408249 w 5950085"/>
              <a:gd name="connsiteY10" fmla="*/ 173471 h 1447795"/>
              <a:gd name="connsiteX11" fmla="*/ 4894632 w 5950085"/>
              <a:gd name="connsiteY11" fmla="*/ 572306 h 1447795"/>
              <a:gd name="connsiteX12" fmla="*/ 5653390 w 5950085"/>
              <a:gd name="connsiteY12" fmla="*/ 251293 h 1447795"/>
              <a:gd name="connsiteX13" fmla="*/ 5906310 w 5950085"/>
              <a:gd name="connsiteY13" fmla="*/ 183170 h 1447795"/>
              <a:gd name="connsiteX14" fmla="*/ 5916039 w 5950085"/>
              <a:gd name="connsiteY14" fmla="*/ 650097 h 1447795"/>
              <a:gd name="connsiteX15" fmla="*/ 5877126 w 5950085"/>
              <a:gd name="connsiteY15" fmla="*/ 1447795 h 1447795"/>
              <a:gd name="connsiteX16" fmla="*/ 21075 w 5950085"/>
              <a:gd name="connsiteY16" fmla="*/ 1389429 h 1447795"/>
              <a:gd name="connsiteX0" fmla="*/ 21075 w 5916039"/>
              <a:gd name="connsiteY0" fmla="*/ 1389429 h 1447795"/>
              <a:gd name="connsiteX1" fmla="*/ 79442 w 5916039"/>
              <a:gd name="connsiteY1" fmla="*/ 465272 h 1447795"/>
              <a:gd name="connsiteX2" fmla="*/ 497730 w 5916039"/>
              <a:gd name="connsiteY2" fmla="*/ 17829 h 1447795"/>
              <a:gd name="connsiteX3" fmla="*/ 1052207 w 5916039"/>
              <a:gd name="connsiteY3" fmla="*/ 358297 h 1447795"/>
              <a:gd name="connsiteX4" fmla="*/ 1616411 w 5916039"/>
              <a:gd name="connsiteY4" fmla="*/ 358297 h 1447795"/>
              <a:gd name="connsiteX5" fmla="*/ 2180615 w 5916039"/>
              <a:gd name="connsiteY5" fmla="*/ 397208 h 1447795"/>
              <a:gd name="connsiteX6" fmla="*/ 2618360 w 5916039"/>
              <a:gd name="connsiteY6" fmla="*/ 698765 h 1447795"/>
              <a:gd name="connsiteX7" fmla="*/ 3114471 w 5916039"/>
              <a:gd name="connsiteY7" fmla="*/ 231837 h 1447795"/>
              <a:gd name="connsiteX8" fmla="*/ 3454939 w 5916039"/>
              <a:gd name="connsiteY8" fmla="*/ 270748 h 1447795"/>
              <a:gd name="connsiteX9" fmla="*/ 3863501 w 5916039"/>
              <a:gd name="connsiteY9" fmla="*/ 37284 h 1447795"/>
              <a:gd name="connsiteX10" fmla="*/ 4408249 w 5916039"/>
              <a:gd name="connsiteY10" fmla="*/ 173471 h 1447795"/>
              <a:gd name="connsiteX11" fmla="*/ 4894632 w 5916039"/>
              <a:gd name="connsiteY11" fmla="*/ 572306 h 1447795"/>
              <a:gd name="connsiteX12" fmla="*/ 5653390 w 5916039"/>
              <a:gd name="connsiteY12" fmla="*/ 251293 h 1447795"/>
              <a:gd name="connsiteX13" fmla="*/ 5906310 w 5916039"/>
              <a:gd name="connsiteY13" fmla="*/ 183170 h 1447795"/>
              <a:gd name="connsiteX14" fmla="*/ 5916039 w 5916039"/>
              <a:gd name="connsiteY14" fmla="*/ 650097 h 1447795"/>
              <a:gd name="connsiteX15" fmla="*/ 5877126 w 5916039"/>
              <a:gd name="connsiteY15" fmla="*/ 1447795 h 1447795"/>
              <a:gd name="connsiteX16" fmla="*/ 21075 w 5916039"/>
              <a:gd name="connsiteY16" fmla="*/ 1389429 h 1447795"/>
              <a:gd name="connsiteX0" fmla="*/ 21075 w 5906310"/>
              <a:gd name="connsiteY0" fmla="*/ 1389429 h 1447795"/>
              <a:gd name="connsiteX1" fmla="*/ 79442 w 5906310"/>
              <a:gd name="connsiteY1" fmla="*/ 465272 h 1447795"/>
              <a:gd name="connsiteX2" fmla="*/ 497730 w 5906310"/>
              <a:gd name="connsiteY2" fmla="*/ 17829 h 1447795"/>
              <a:gd name="connsiteX3" fmla="*/ 1052207 w 5906310"/>
              <a:gd name="connsiteY3" fmla="*/ 358297 h 1447795"/>
              <a:gd name="connsiteX4" fmla="*/ 1616411 w 5906310"/>
              <a:gd name="connsiteY4" fmla="*/ 358297 h 1447795"/>
              <a:gd name="connsiteX5" fmla="*/ 2180615 w 5906310"/>
              <a:gd name="connsiteY5" fmla="*/ 397208 h 1447795"/>
              <a:gd name="connsiteX6" fmla="*/ 2618360 w 5906310"/>
              <a:gd name="connsiteY6" fmla="*/ 698765 h 1447795"/>
              <a:gd name="connsiteX7" fmla="*/ 3114471 w 5906310"/>
              <a:gd name="connsiteY7" fmla="*/ 231837 h 1447795"/>
              <a:gd name="connsiteX8" fmla="*/ 3454939 w 5906310"/>
              <a:gd name="connsiteY8" fmla="*/ 270748 h 1447795"/>
              <a:gd name="connsiteX9" fmla="*/ 3863501 w 5906310"/>
              <a:gd name="connsiteY9" fmla="*/ 37284 h 1447795"/>
              <a:gd name="connsiteX10" fmla="*/ 4408249 w 5906310"/>
              <a:gd name="connsiteY10" fmla="*/ 173471 h 1447795"/>
              <a:gd name="connsiteX11" fmla="*/ 4894632 w 5906310"/>
              <a:gd name="connsiteY11" fmla="*/ 572306 h 1447795"/>
              <a:gd name="connsiteX12" fmla="*/ 5653390 w 5906310"/>
              <a:gd name="connsiteY12" fmla="*/ 251293 h 1447795"/>
              <a:gd name="connsiteX13" fmla="*/ 5906310 w 5906310"/>
              <a:gd name="connsiteY13" fmla="*/ 183170 h 1447795"/>
              <a:gd name="connsiteX14" fmla="*/ 5877126 w 5906310"/>
              <a:gd name="connsiteY14" fmla="*/ 1447795 h 1447795"/>
              <a:gd name="connsiteX15" fmla="*/ 21075 w 5906310"/>
              <a:gd name="connsiteY15" fmla="*/ 1389429 h 1447795"/>
              <a:gd name="connsiteX0" fmla="*/ 21075 w 6402420"/>
              <a:gd name="connsiteY0" fmla="*/ 1389429 h 1447795"/>
              <a:gd name="connsiteX1" fmla="*/ 79442 w 6402420"/>
              <a:gd name="connsiteY1" fmla="*/ 465272 h 1447795"/>
              <a:gd name="connsiteX2" fmla="*/ 497730 w 6402420"/>
              <a:gd name="connsiteY2" fmla="*/ 17829 h 1447795"/>
              <a:gd name="connsiteX3" fmla="*/ 1052207 w 6402420"/>
              <a:gd name="connsiteY3" fmla="*/ 358297 h 1447795"/>
              <a:gd name="connsiteX4" fmla="*/ 1616411 w 6402420"/>
              <a:gd name="connsiteY4" fmla="*/ 358297 h 1447795"/>
              <a:gd name="connsiteX5" fmla="*/ 2180615 w 6402420"/>
              <a:gd name="connsiteY5" fmla="*/ 397208 h 1447795"/>
              <a:gd name="connsiteX6" fmla="*/ 2618360 w 6402420"/>
              <a:gd name="connsiteY6" fmla="*/ 698765 h 1447795"/>
              <a:gd name="connsiteX7" fmla="*/ 3114471 w 6402420"/>
              <a:gd name="connsiteY7" fmla="*/ 231837 h 1447795"/>
              <a:gd name="connsiteX8" fmla="*/ 3454939 w 6402420"/>
              <a:gd name="connsiteY8" fmla="*/ 270748 h 1447795"/>
              <a:gd name="connsiteX9" fmla="*/ 3863501 w 6402420"/>
              <a:gd name="connsiteY9" fmla="*/ 37284 h 1447795"/>
              <a:gd name="connsiteX10" fmla="*/ 4408249 w 6402420"/>
              <a:gd name="connsiteY10" fmla="*/ 173471 h 1447795"/>
              <a:gd name="connsiteX11" fmla="*/ 4894632 w 6402420"/>
              <a:gd name="connsiteY11" fmla="*/ 572306 h 1447795"/>
              <a:gd name="connsiteX12" fmla="*/ 5653390 w 6402420"/>
              <a:gd name="connsiteY12" fmla="*/ 251293 h 1447795"/>
              <a:gd name="connsiteX13" fmla="*/ 5906310 w 6402420"/>
              <a:gd name="connsiteY13" fmla="*/ 183170 h 1447795"/>
              <a:gd name="connsiteX14" fmla="*/ 6402420 w 6402420"/>
              <a:gd name="connsiteY14" fmla="*/ 1447795 h 1447795"/>
              <a:gd name="connsiteX15" fmla="*/ 21075 w 6402420"/>
              <a:gd name="connsiteY15" fmla="*/ 1389429 h 1447795"/>
              <a:gd name="connsiteX0" fmla="*/ 21075 w 5935492"/>
              <a:gd name="connsiteY0" fmla="*/ 1389429 h 1447795"/>
              <a:gd name="connsiteX1" fmla="*/ 79442 w 5935492"/>
              <a:gd name="connsiteY1" fmla="*/ 465272 h 1447795"/>
              <a:gd name="connsiteX2" fmla="*/ 497730 w 5935492"/>
              <a:gd name="connsiteY2" fmla="*/ 17829 h 1447795"/>
              <a:gd name="connsiteX3" fmla="*/ 1052207 w 5935492"/>
              <a:gd name="connsiteY3" fmla="*/ 358297 h 1447795"/>
              <a:gd name="connsiteX4" fmla="*/ 1616411 w 5935492"/>
              <a:gd name="connsiteY4" fmla="*/ 358297 h 1447795"/>
              <a:gd name="connsiteX5" fmla="*/ 2180615 w 5935492"/>
              <a:gd name="connsiteY5" fmla="*/ 397208 h 1447795"/>
              <a:gd name="connsiteX6" fmla="*/ 2618360 w 5935492"/>
              <a:gd name="connsiteY6" fmla="*/ 698765 h 1447795"/>
              <a:gd name="connsiteX7" fmla="*/ 3114471 w 5935492"/>
              <a:gd name="connsiteY7" fmla="*/ 231837 h 1447795"/>
              <a:gd name="connsiteX8" fmla="*/ 3454939 w 5935492"/>
              <a:gd name="connsiteY8" fmla="*/ 270748 h 1447795"/>
              <a:gd name="connsiteX9" fmla="*/ 3863501 w 5935492"/>
              <a:gd name="connsiteY9" fmla="*/ 37284 h 1447795"/>
              <a:gd name="connsiteX10" fmla="*/ 4408249 w 5935492"/>
              <a:gd name="connsiteY10" fmla="*/ 173471 h 1447795"/>
              <a:gd name="connsiteX11" fmla="*/ 4894632 w 5935492"/>
              <a:gd name="connsiteY11" fmla="*/ 572306 h 1447795"/>
              <a:gd name="connsiteX12" fmla="*/ 5653390 w 5935492"/>
              <a:gd name="connsiteY12" fmla="*/ 251293 h 1447795"/>
              <a:gd name="connsiteX13" fmla="*/ 5906310 w 5935492"/>
              <a:gd name="connsiteY13" fmla="*/ 183170 h 1447795"/>
              <a:gd name="connsiteX14" fmla="*/ 5935492 w 5935492"/>
              <a:gd name="connsiteY14" fmla="*/ 1447795 h 1447795"/>
              <a:gd name="connsiteX15" fmla="*/ 21075 w 5935492"/>
              <a:gd name="connsiteY15" fmla="*/ 1389429 h 1447795"/>
              <a:gd name="connsiteX0" fmla="*/ 21075 w 5906310"/>
              <a:gd name="connsiteY0" fmla="*/ 1389429 h 1447795"/>
              <a:gd name="connsiteX1" fmla="*/ 79442 w 5906310"/>
              <a:gd name="connsiteY1" fmla="*/ 465272 h 1447795"/>
              <a:gd name="connsiteX2" fmla="*/ 497730 w 5906310"/>
              <a:gd name="connsiteY2" fmla="*/ 17829 h 1447795"/>
              <a:gd name="connsiteX3" fmla="*/ 1052207 w 5906310"/>
              <a:gd name="connsiteY3" fmla="*/ 358297 h 1447795"/>
              <a:gd name="connsiteX4" fmla="*/ 1616411 w 5906310"/>
              <a:gd name="connsiteY4" fmla="*/ 358297 h 1447795"/>
              <a:gd name="connsiteX5" fmla="*/ 2180615 w 5906310"/>
              <a:gd name="connsiteY5" fmla="*/ 397208 h 1447795"/>
              <a:gd name="connsiteX6" fmla="*/ 2618360 w 5906310"/>
              <a:gd name="connsiteY6" fmla="*/ 698765 h 1447795"/>
              <a:gd name="connsiteX7" fmla="*/ 3114471 w 5906310"/>
              <a:gd name="connsiteY7" fmla="*/ 231837 h 1447795"/>
              <a:gd name="connsiteX8" fmla="*/ 3454939 w 5906310"/>
              <a:gd name="connsiteY8" fmla="*/ 270748 h 1447795"/>
              <a:gd name="connsiteX9" fmla="*/ 3863501 w 5906310"/>
              <a:gd name="connsiteY9" fmla="*/ 37284 h 1447795"/>
              <a:gd name="connsiteX10" fmla="*/ 4408249 w 5906310"/>
              <a:gd name="connsiteY10" fmla="*/ 173471 h 1447795"/>
              <a:gd name="connsiteX11" fmla="*/ 4894632 w 5906310"/>
              <a:gd name="connsiteY11" fmla="*/ 572306 h 1447795"/>
              <a:gd name="connsiteX12" fmla="*/ 5653390 w 5906310"/>
              <a:gd name="connsiteY12" fmla="*/ 251293 h 1447795"/>
              <a:gd name="connsiteX13" fmla="*/ 5906310 w 5906310"/>
              <a:gd name="connsiteY13" fmla="*/ 183170 h 1447795"/>
              <a:gd name="connsiteX14" fmla="*/ 5546385 w 5906310"/>
              <a:gd name="connsiteY14" fmla="*/ 1447795 h 1447795"/>
              <a:gd name="connsiteX15" fmla="*/ 21075 w 5906310"/>
              <a:gd name="connsiteY15" fmla="*/ 1389429 h 1447795"/>
              <a:gd name="connsiteX0" fmla="*/ 21075 w 5906310"/>
              <a:gd name="connsiteY0" fmla="*/ 1389429 h 1720169"/>
              <a:gd name="connsiteX1" fmla="*/ 79442 w 5906310"/>
              <a:gd name="connsiteY1" fmla="*/ 465272 h 1720169"/>
              <a:gd name="connsiteX2" fmla="*/ 497730 w 5906310"/>
              <a:gd name="connsiteY2" fmla="*/ 17829 h 1720169"/>
              <a:gd name="connsiteX3" fmla="*/ 1052207 w 5906310"/>
              <a:gd name="connsiteY3" fmla="*/ 358297 h 1720169"/>
              <a:gd name="connsiteX4" fmla="*/ 1616411 w 5906310"/>
              <a:gd name="connsiteY4" fmla="*/ 358297 h 1720169"/>
              <a:gd name="connsiteX5" fmla="*/ 2180615 w 5906310"/>
              <a:gd name="connsiteY5" fmla="*/ 397208 h 1720169"/>
              <a:gd name="connsiteX6" fmla="*/ 2618360 w 5906310"/>
              <a:gd name="connsiteY6" fmla="*/ 698765 h 1720169"/>
              <a:gd name="connsiteX7" fmla="*/ 3114471 w 5906310"/>
              <a:gd name="connsiteY7" fmla="*/ 231837 h 1720169"/>
              <a:gd name="connsiteX8" fmla="*/ 3454939 w 5906310"/>
              <a:gd name="connsiteY8" fmla="*/ 270748 h 1720169"/>
              <a:gd name="connsiteX9" fmla="*/ 3863501 w 5906310"/>
              <a:gd name="connsiteY9" fmla="*/ 37284 h 1720169"/>
              <a:gd name="connsiteX10" fmla="*/ 4408249 w 5906310"/>
              <a:gd name="connsiteY10" fmla="*/ 173471 h 1720169"/>
              <a:gd name="connsiteX11" fmla="*/ 4894632 w 5906310"/>
              <a:gd name="connsiteY11" fmla="*/ 572306 h 1720169"/>
              <a:gd name="connsiteX12" fmla="*/ 5653390 w 5906310"/>
              <a:gd name="connsiteY12" fmla="*/ 251293 h 1720169"/>
              <a:gd name="connsiteX13" fmla="*/ 5906310 w 5906310"/>
              <a:gd name="connsiteY13" fmla="*/ 183170 h 1720169"/>
              <a:gd name="connsiteX14" fmla="*/ 5886853 w 5906310"/>
              <a:gd name="connsiteY14" fmla="*/ 1720169 h 1720169"/>
              <a:gd name="connsiteX15" fmla="*/ 21075 w 5906310"/>
              <a:gd name="connsiteY15" fmla="*/ 1389429 h 1720169"/>
              <a:gd name="connsiteX0" fmla="*/ 21075 w 6412147"/>
              <a:gd name="connsiteY0" fmla="*/ 1389429 h 1720169"/>
              <a:gd name="connsiteX1" fmla="*/ 79442 w 6412147"/>
              <a:gd name="connsiteY1" fmla="*/ 465272 h 1720169"/>
              <a:gd name="connsiteX2" fmla="*/ 497730 w 6412147"/>
              <a:gd name="connsiteY2" fmla="*/ 17829 h 1720169"/>
              <a:gd name="connsiteX3" fmla="*/ 1052207 w 6412147"/>
              <a:gd name="connsiteY3" fmla="*/ 358297 h 1720169"/>
              <a:gd name="connsiteX4" fmla="*/ 1616411 w 6412147"/>
              <a:gd name="connsiteY4" fmla="*/ 358297 h 1720169"/>
              <a:gd name="connsiteX5" fmla="*/ 2180615 w 6412147"/>
              <a:gd name="connsiteY5" fmla="*/ 397208 h 1720169"/>
              <a:gd name="connsiteX6" fmla="*/ 2618360 w 6412147"/>
              <a:gd name="connsiteY6" fmla="*/ 698765 h 1720169"/>
              <a:gd name="connsiteX7" fmla="*/ 3114471 w 6412147"/>
              <a:gd name="connsiteY7" fmla="*/ 231837 h 1720169"/>
              <a:gd name="connsiteX8" fmla="*/ 3454939 w 6412147"/>
              <a:gd name="connsiteY8" fmla="*/ 270748 h 1720169"/>
              <a:gd name="connsiteX9" fmla="*/ 3863501 w 6412147"/>
              <a:gd name="connsiteY9" fmla="*/ 37284 h 1720169"/>
              <a:gd name="connsiteX10" fmla="*/ 4408249 w 6412147"/>
              <a:gd name="connsiteY10" fmla="*/ 173471 h 1720169"/>
              <a:gd name="connsiteX11" fmla="*/ 4894632 w 6412147"/>
              <a:gd name="connsiteY11" fmla="*/ 572306 h 1720169"/>
              <a:gd name="connsiteX12" fmla="*/ 5653390 w 6412147"/>
              <a:gd name="connsiteY12" fmla="*/ 251293 h 1720169"/>
              <a:gd name="connsiteX13" fmla="*/ 5906310 w 6412147"/>
              <a:gd name="connsiteY13" fmla="*/ 183170 h 1720169"/>
              <a:gd name="connsiteX14" fmla="*/ 6412147 w 6412147"/>
              <a:gd name="connsiteY14" fmla="*/ 1720169 h 1720169"/>
              <a:gd name="connsiteX15" fmla="*/ 21075 w 6412147"/>
              <a:gd name="connsiteY15" fmla="*/ 1389429 h 1720169"/>
              <a:gd name="connsiteX0" fmla="*/ 21075 w 5935492"/>
              <a:gd name="connsiteY0" fmla="*/ 1389429 h 1389429"/>
              <a:gd name="connsiteX1" fmla="*/ 79442 w 5935492"/>
              <a:gd name="connsiteY1" fmla="*/ 465272 h 1389429"/>
              <a:gd name="connsiteX2" fmla="*/ 497730 w 5935492"/>
              <a:gd name="connsiteY2" fmla="*/ 17829 h 1389429"/>
              <a:gd name="connsiteX3" fmla="*/ 1052207 w 5935492"/>
              <a:gd name="connsiteY3" fmla="*/ 358297 h 1389429"/>
              <a:gd name="connsiteX4" fmla="*/ 1616411 w 5935492"/>
              <a:gd name="connsiteY4" fmla="*/ 358297 h 1389429"/>
              <a:gd name="connsiteX5" fmla="*/ 2180615 w 5935492"/>
              <a:gd name="connsiteY5" fmla="*/ 397208 h 1389429"/>
              <a:gd name="connsiteX6" fmla="*/ 2618360 w 5935492"/>
              <a:gd name="connsiteY6" fmla="*/ 698765 h 1389429"/>
              <a:gd name="connsiteX7" fmla="*/ 3114471 w 5935492"/>
              <a:gd name="connsiteY7" fmla="*/ 231837 h 1389429"/>
              <a:gd name="connsiteX8" fmla="*/ 3454939 w 5935492"/>
              <a:gd name="connsiteY8" fmla="*/ 270748 h 1389429"/>
              <a:gd name="connsiteX9" fmla="*/ 3863501 w 5935492"/>
              <a:gd name="connsiteY9" fmla="*/ 37284 h 1389429"/>
              <a:gd name="connsiteX10" fmla="*/ 4408249 w 5935492"/>
              <a:gd name="connsiteY10" fmla="*/ 173471 h 1389429"/>
              <a:gd name="connsiteX11" fmla="*/ 4894632 w 5935492"/>
              <a:gd name="connsiteY11" fmla="*/ 572306 h 1389429"/>
              <a:gd name="connsiteX12" fmla="*/ 5653390 w 5935492"/>
              <a:gd name="connsiteY12" fmla="*/ 251293 h 1389429"/>
              <a:gd name="connsiteX13" fmla="*/ 5906310 w 5935492"/>
              <a:gd name="connsiteY13" fmla="*/ 183170 h 1389429"/>
              <a:gd name="connsiteX14" fmla="*/ 5935492 w 5935492"/>
              <a:gd name="connsiteY14" fmla="*/ 1389429 h 1389429"/>
              <a:gd name="connsiteX15" fmla="*/ 21075 w 5935492"/>
              <a:gd name="connsiteY15" fmla="*/ 1389429 h 1389429"/>
              <a:gd name="connsiteX0" fmla="*/ 21075 w 5935492"/>
              <a:gd name="connsiteY0" fmla="*/ 961412 h 1389429"/>
              <a:gd name="connsiteX1" fmla="*/ 79442 w 5935492"/>
              <a:gd name="connsiteY1" fmla="*/ 465272 h 1389429"/>
              <a:gd name="connsiteX2" fmla="*/ 497730 w 5935492"/>
              <a:gd name="connsiteY2" fmla="*/ 17829 h 1389429"/>
              <a:gd name="connsiteX3" fmla="*/ 1052207 w 5935492"/>
              <a:gd name="connsiteY3" fmla="*/ 358297 h 1389429"/>
              <a:gd name="connsiteX4" fmla="*/ 1616411 w 5935492"/>
              <a:gd name="connsiteY4" fmla="*/ 358297 h 1389429"/>
              <a:gd name="connsiteX5" fmla="*/ 2180615 w 5935492"/>
              <a:gd name="connsiteY5" fmla="*/ 397208 h 1389429"/>
              <a:gd name="connsiteX6" fmla="*/ 2618360 w 5935492"/>
              <a:gd name="connsiteY6" fmla="*/ 698765 h 1389429"/>
              <a:gd name="connsiteX7" fmla="*/ 3114471 w 5935492"/>
              <a:gd name="connsiteY7" fmla="*/ 231837 h 1389429"/>
              <a:gd name="connsiteX8" fmla="*/ 3454939 w 5935492"/>
              <a:gd name="connsiteY8" fmla="*/ 270748 h 1389429"/>
              <a:gd name="connsiteX9" fmla="*/ 3863501 w 5935492"/>
              <a:gd name="connsiteY9" fmla="*/ 37284 h 1389429"/>
              <a:gd name="connsiteX10" fmla="*/ 4408249 w 5935492"/>
              <a:gd name="connsiteY10" fmla="*/ 173471 h 1389429"/>
              <a:gd name="connsiteX11" fmla="*/ 4894632 w 5935492"/>
              <a:gd name="connsiteY11" fmla="*/ 572306 h 1389429"/>
              <a:gd name="connsiteX12" fmla="*/ 5653390 w 5935492"/>
              <a:gd name="connsiteY12" fmla="*/ 251293 h 1389429"/>
              <a:gd name="connsiteX13" fmla="*/ 5906310 w 5935492"/>
              <a:gd name="connsiteY13" fmla="*/ 183170 h 1389429"/>
              <a:gd name="connsiteX14" fmla="*/ 5935492 w 5935492"/>
              <a:gd name="connsiteY14" fmla="*/ 1389429 h 1389429"/>
              <a:gd name="connsiteX15" fmla="*/ 21075 w 5935492"/>
              <a:gd name="connsiteY15" fmla="*/ 961412 h 1389429"/>
              <a:gd name="connsiteX0" fmla="*/ 21075 w 5935492"/>
              <a:gd name="connsiteY0" fmla="*/ 961412 h 1389429"/>
              <a:gd name="connsiteX1" fmla="*/ 79442 w 5935492"/>
              <a:gd name="connsiteY1" fmla="*/ 465272 h 1389429"/>
              <a:gd name="connsiteX2" fmla="*/ 497730 w 5935492"/>
              <a:gd name="connsiteY2" fmla="*/ 17829 h 1389429"/>
              <a:gd name="connsiteX3" fmla="*/ 1052207 w 5935492"/>
              <a:gd name="connsiteY3" fmla="*/ 358297 h 1389429"/>
              <a:gd name="connsiteX4" fmla="*/ 1616411 w 5935492"/>
              <a:gd name="connsiteY4" fmla="*/ 358297 h 1389429"/>
              <a:gd name="connsiteX5" fmla="*/ 2180615 w 5935492"/>
              <a:gd name="connsiteY5" fmla="*/ 397208 h 1389429"/>
              <a:gd name="connsiteX6" fmla="*/ 2618360 w 5935492"/>
              <a:gd name="connsiteY6" fmla="*/ 698765 h 1389429"/>
              <a:gd name="connsiteX7" fmla="*/ 3114471 w 5935492"/>
              <a:gd name="connsiteY7" fmla="*/ 231837 h 1389429"/>
              <a:gd name="connsiteX8" fmla="*/ 3454939 w 5935492"/>
              <a:gd name="connsiteY8" fmla="*/ 270748 h 1389429"/>
              <a:gd name="connsiteX9" fmla="*/ 3863501 w 5935492"/>
              <a:gd name="connsiteY9" fmla="*/ 37284 h 1389429"/>
              <a:gd name="connsiteX10" fmla="*/ 4408249 w 5935492"/>
              <a:gd name="connsiteY10" fmla="*/ 173471 h 1389429"/>
              <a:gd name="connsiteX11" fmla="*/ 4894632 w 5935492"/>
              <a:gd name="connsiteY11" fmla="*/ 572306 h 1389429"/>
              <a:gd name="connsiteX12" fmla="*/ 5653390 w 5935492"/>
              <a:gd name="connsiteY12" fmla="*/ 251293 h 1389429"/>
              <a:gd name="connsiteX13" fmla="*/ 5906310 w 5935492"/>
              <a:gd name="connsiteY13" fmla="*/ 183170 h 1389429"/>
              <a:gd name="connsiteX14" fmla="*/ 5935492 w 5935492"/>
              <a:gd name="connsiteY14" fmla="*/ 1389429 h 1389429"/>
              <a:gd name="connsiteX15" fmla="*/ 5916034 w 5935492"/>
              <a:gd name="connsiteY15" fmla="*/ 951679 h 1389429"/>
              <a:gd name="connsiteX16" fmla="*/ 21075 w 5935492"/>
              <a:gd name="connsiteY16" fmla="*/ 961412 h 1389429"/>
              <a:gd name="connsiteX0" fmla="*/ 5916034 w 6026932"/>
              <a:gd name="connsiteY0" fmla="*/ 951679 h 1480869"/>
              <a:gd name="connsiteX1" fmla="*/ 21075 w 6026932"/>
              <a:gd name="connsiteY1" fmla="*/ 961412 h 1480869"/>
              <a:gd name="connsiteX2" fmla="*/ 79442 w 6026932"/>
              <a:gd name="connsiteY2" fmla="*/ 465272 h 1480869"/>
              <a:gd name="connsiteX3" fmla="*/ 497730 w 6026932"/>
              <a:gd name="connsiteY3" fmla="*/ 17829 h 1480869"/>
              <a:gd name="connsiteX4" fmla="*/ 1052207 w 6026932"/>
              <a:gd name="connsiteY4" fmla="*/ 358297 h 1480869"/>
              <a:gd name="connsiteX5" fmla="*/ 1616411 w 6026932"/>
              <a:gd name="connsiteY5" fmla="*/ 358297 h 1480869"/>
              <a:gd name="connsiteX6" fmla="*/ 2180615 w 6026932"/>
              <a:gd name="connsiteY6" fmla="*/ 397208 h 1480869"/>
              <a:gd name="connsiteX7" fmla="*/ 2618360 w 6026932"/>
              <a:gd name="connsiteY7" fmla="*/ 698765 h 1480869"/>
              <a:gd name="connsiteX8" fmla="*/ 3114471 w 6026932"/>
              <a:gd name="connsiteY8" fmla="*/ 231837 h 1480869"/>
              <a:gd name="connsiteX9" fmla="*/ 3454939 w 6026932"/>
              <a:gd name="connsiteY9" fmla="*/ 270748 h 1480869"/>
              <a:gd name="connsiteX10" fmla="*/ 3863501 w 6026932"/>
              <a:gd name="connsiteY10" fmla="*/ 37284 h 1480869"/>
              <a:gd name="connsiteX11" fmla="*/ 4408249 w 6026932"/>
              <a:gd name="connsiteY11" fmla="*/ 173471 h 1480869"/>
              <a:gd name="connsiteX12" fmla="*/ 4894632 w 6026932"/>
              <a:gd name="connsiteY12" fmla="*/ 572306 h 1480869"/>
              <a:gd name="connsiteX13" fmla="*/ 5653390 w 6026932"/>
              <a:gd name="connsiteY13" fmla="*/ 251293 h 1480869"/>
              <a:gd name="connsiteX14" fmla="*/ 5906310 w 6026932"/>
              <a:gd name="connsiteY14" fmla="*/ 183170 h 1480869"/>
              <a:gd name="connsiteX15" fmla="*/ 6026932 w 6026932"/>
              <a:gd name="connsiteY15" fmla="*/ 1480869 h 1480869"/>
              <a:gd name="connsiteX0" fmla="*/ 5916034 w 6026932"/>
              <a:gd name="connsiteY0" fmla="*/ 951679 h 1480869"/>
              <a:gd name="connsiteX1" fmla="*/ 21075 w 6026932"/>
              <a:gd name="connsiteY1" fmla="*/ 961412 h 1480869"/>
              <a:gd name="connsiteX2" fmla="*/ 79442 w 6026932"/>
              <a:gd name="connsiteY2" fmla="*/ 465272 h 1480869"/>
              <a:gd name="connsiteX3" fmla="*/ 497730 w 6026932"/>
              <a:gd name="connsiteY3" fmla="*/ 17829 h 1480869"/>
              <a:gd name="connsiteX4" fmla="*/ 1052207 w 6026932"/>
              <a:gd name="connsiteY4" fmla="*/ 358297 h 1480869"/>
              <a:gd name="connsiteX5" fmla="*/ 1616411 w 6026932"/>
              <a:gd name="connsiteY5" fmla="*/ 358297 h 1480869"/>
              <a:gd name="connsiteX6" fmla="*/ 2180615 w 6026932"/>
              <a:gd name="connsiteY6" fmla="*/ 397208 h 1480869"/>
              <a:gd name="connsiteX7" fmla="*/ 2618360 w 6026932"/>
              <a:gd name="connsiteY7" fmla="*/ 698765 h 1480869"/>
              <a:gd name="connsiteX8" fmla="*/ 3114471 w 6026932"/>
              <a:gd name="connsiteY8" fmla="*/ 231837 h 1480869"/>
              <a:gd name="connsiteX9" fmla="*/ 3454939 w 6026932"/>
              <a:gd name="connsiteY9" fmla="*/ 270748 h 1480869"/>
              <a:gd name="connsiteX10" fmla="*/ 3863501 w 6026932"/>
              <a:gd name="connsiteY10" fmla="*/ 37284 h 1480869"/>
              <a:gd name="connsiteX11" fmla="*/ 4408249 w 6026932"/>
              <a:gd name="connsiteY11" fmla="*/ 173471 h 1480869"/>
              <a:gd name="connsiteX12" fmla="*/ 4894632 w 6026932"/>
              <a:gd name="connsiteY12" fmla="*/ 572306 h 1480869"/>
              <a:gd name="connsiteX13" fmla="*/ 5653390 w 6026932"/>
              <a:gd name="connsiteY13" fmla="*/ 251293 h 1480869"/>
              <a:gd name="connsiteX14" fmla="*/ 5906310 w 6026932"/>
              <a:gd name="connsiteY14" fmla="*/ 183170 h 1480869"/>
              <a:gd name="connsiteX15" fmla="*/ 6026932 w 6026932"/>
              <a:gd name="connsiteY15" fmla="*/ 1480869 h 1480869"/>
              <a:gd name="connsiteX0" fmla="*/ 5916034 w 5916037"/>
              <a:gd name="connsiteY0" fmla="*/ 951679 h 961412"/>
              <a:gd name="connsiteX1" fmla="*/ 21075 w 5916037"/>
              <a:gd name="connsiteY1" fmla="*/ 961412 h 961412"/>
              <a:gd name="connsiteX2" fmla="*/ 79442 w 5916037"/>
              <a:gd name="connsiteY2" fmla="*/ 465272 h 961412"/>
              <a:gd name="connsiteX3" fmla="*/ 497730 w 5916037"/>
              <a:gd name="connsiteY3" fmla="*/ 17829 h 961412"/>
              <a:gd name="connsiteX4" fmla="*/ 1052207 w 5916037"/>
              <a:gd name="connsiteY4" fmla="*/ 358297 h 961412"/>
              <a:gd name="connsiteX5" fmla="*/ 1616411 w 5916037"/>
              <a:gd name="connsiteY5" fmla="*/ 358297 h 961412"/>
              <a:gd name="connsiteX6" fmla="*/ 2180615 w 5916037"/>
              <a:gd name="connsiteY6" fmla="*/ 397208 h 961412"/>
              <a:gd name="connsiteX7" fmla="*/ 2618360 w 5916037"/>
              <a:gd name="connsiteY7" fmla="*/ 698765 h 961412"/>
              <a:gd name="connsiteX8" fmla="*/ 3114471 w 5916037"/>
              <a:gd name="connsiteY8" fmla="*/ 231837 h 961412"/>
              <a:gd name="connsiteX9" fmla="*/ 3454939 w 5916037"/>
              <a:gd name="connsiteY9" fmla="*/ 270748 h 961412"/>
              <a:gd name="connsiteX10" fmla="*/ 3863501 w 5916037"/>
              <a:gd name="connsiteY10" fmla="*/ 37284 h 961412"/>
              <a:gd name="connsiteX11" fmla="*/ 4408249 w 5916037"/>
              <a:gd name="connsiteY11" fmla="*/ 173471 h 961412"/>
              <a:gd name="connsiteX12" fmla="*/ 4894632 w 5916037"/>
              <a:gd name="connsiteY12" fmla="*/ 572306 h 961412"/>
              <a:gd name="connsiteX13" fmla="*/ 5653390 w 5916037"/>
              <a:gd name="connsiteY13" fmla="*/ 251293 h 961412"/>
              <a:gd name="connsiteX14" fmla="*/ 5906310 w 5916037"/>
              <a:gd name="connsiteY14" fmla="*/ 183170 h 961412"/>
              <a:gd name="connsiteX15" fmla="*/ 5900473 w 5916037"/>
              <a:gd name="connsiteY15" fmla="*/ 916665 h 961412"/>
              <a:gd name="connsiteX0" fmla="*/ 5916034 w 5916034"/>
              <a:gd name="connsiteY0" fmla="*/ 951679 h 961412"/>
              <a:gd name="connsiteX1" fmla="*/ 21075 w 5916034"/>
              <a:gd name="connsiteY1" fmla="*/ 961412 h 961412"/>
              <a:gd name="connsiteX2" fmla="*/ 79442 w 5916034"/>
              <a:gd name="connsiteY2" fmla="*/ 465272 h 961412"/>
              <a:gd name="connsiteX3" fmla="*/ 497730 w 5916034"/>
              <a:gd name="connsiteY3" fmla="*/ 17829 h 961412"/>
              <a:gd name="connsiteX4" fmla="*/ 1052207 w 5916034"/>
              <a:gd name="connsiteY4" fmla="*/ 358297 h 961412"/>
              <a:gd name="connsiteX5" fmla="*/ 1616411 w 5916034"/>
              <a:gd name="connsiteY5" fmla="*/ 358297 h 961412"/>
              <a:gd name="connsiteX6" fmla="*/ 2180615 w 5916034"/>
              <a:gd name="connsiteY6" fmla="*/ 397208 h 961412"/>
              <a:gd name="connsiteX7" fmla="*/ 2618360 w 5916034"/>
              <a:gd name="connsiteY7" fmla="*/ 698765 h 961412"/>
              <a:gd name="connsiteX8" fmla="*/ 3114471 w 5916034"/>
              <a:gd name="connsiteY8" fmla="*/ 231837 h 961412"/>
              <a:gd name="connsiteX9" fmla="*/ 3454939 w 5916034"/>
              <a:gd name="connsiteY9" fmla="*/ 270748 h 961412"/>
              <a:gd name="connsiteX10" fmla="*/ 3863501 w 5916034"/>
              <a:gd name="connsiteY10" fmla="*/ 37284 h 961412"/>
              <a:gd name="connsiteX11" fmla="*/ 4408249 w 5916034"/>
              <a:gd name="connsiteY11" fmla="*/ 173471 h 961412"/>
              <a:gd name="connsiteX12" fmla="*/ 4894632 w 5916034"/>
              <a:gd name="connsiteY12" fmla="*/ 572306 h 961412"/>
              <a:gd name="connsiteX13" fmla="*/ 5653390 w 5916034"/>
              <a:gd name="connsiteY13" fmla="*/ 251293 h 961412"/>
              <a:gd name="connsiteX14" fmla="*/ 5906310 w 5916034"/>
              <a:gd name="connsiteY14" fmla="*/ 183170 h 961412"/>
              <a:gd name="connsiteX15" fmla="*/ 5900473 w 5916034"/>
              <a:gd name="connsiteY15" fmla="*/ 916665 h 961412"/>
              <a:gd name="connsiteX0" fmla="*/ 5916034 w 5916034"/>
              <a:gd name="connsiteY0" fmla="*/ 951679 h 961412"/>
              <a:gd name="connsiteX1" fmla="*/ 21075 w 5916034"/>
              <a:gd name="connsiteY1" fmla="*/ 961412 h 961412"/>
              <a:gd name="connsiteX2" fmla="*/ 79442 w 5916034"/>
              <a:gd name="connsiteY2" fmla="*/ 465272 h 961412"/>
              <a:gd name="connsiteX3" fmla="*/ 497730 w 5916034"/>
              <a:gd name="connsiteY3" fmla="*/ 17829 h 961412"/>
              <a:gd name="connsiteX4" fmla="*/ 1052207 w 5916034"/>
              <a:gd name="connsiteY4" fmla="*/ 358297 h 961412"/>
              <a:gd name="connsiteX5" fmla="*/ 1616411 w 5916034"/>
              <a:gd name="connsiteY5" fmla="*/ 358297 h 961412"/>
              <a:gd name="connsiteX6" fmla="*/ 2180615 w 5916034"/>
              <a:gd name="connsiteY6" fmla="*/ 397208 h 961412"/>
              <a:gd name="connsiteX7" fmla="*/ 2618360 w 5916034"/>
              <a:gd name="connsiteY7" fmla="*/ 698765 h 961412"/>
              <a:gd name="connsiteX8" fmla="*/ 3114471 w 5916034"/>
              <a:gd name="connsiteY8" fmla="*/ 231837 h 961412"/>
              <a:gd name="connsiteX9" fmla="*/ 3454939 w 5916034"/>
              <a:gd name="connsiteY9" fmla="*/ 270748 h 961412"/>
              <a:gd name="connsiteX10" fmla="*/ 3863501 w 5916034"/>
              <a:gd name="connsiteY10" fmla="*/ 37284 h 961412"/>
              <a:gd name="connsiteX11" fmla="*/ 4408249 w 5916034"/>
              <a:gd name="connsiteY11" fmla="*/ 173471 h 961412"/>
              <a:gd name="connsiteX12" fmla="*/ 4894632 w 5916034"/>
              <a:gd name="connsiteY12" fmla="*/ 572306 h 961412"/>
              <a:gd name="connsiteX13" fmla="*/ 5653390 w 5916034"/>
              <a:gd name="connsiteY13" fmla="*/ 251293 h 961412"/>
              <a:gd name="connsiteX14" fmla="*/ 5906310 w 5916034"/>
              <a:gd name="connsiteY14" fmla="*/ 183170 h 961412"/>
              <a:gd name="connsiteX0" fmla="*/ 5916034 w 5916034"/>
              <a:gd name="connsiteY0" fmla="*/ 951679 h 961412"/>
              <a:gd name="connsiteX1" fmla="*/ 21075 w 5916034"/>
              <a:gd name="connsiteY1" fmla="*/ 961412 h 961412"/>
              <a:gd name="connsiteX2" fmla="*/ 79442 w 5916034"/>
              <a:gd name="connsiteY2" fmla="*/ 465272 h 961412"/>
              <a:gd name="connsiteX3" fmla="*/ 497730 w 5916034"/>
              <a:gd name="connsiteY3" fmla="*/ 17829 h 961412"/>
              <a:gd name="connsiteX4" fmla="*/ 1052207 w 5916034"/>
              <a:gd name="connsiteY4" fmla="*/ 358297 h 961412"/>
              <a:gd name="connsiteX5" fmla="*/ 1616411 w 5916034"/>
              <a:gd name="connsiteY5" fmla="*/ 358297 h 961412"/>
              <a:gd name="connsiteX6" fmla="*/ 2180615 w 5916034"/>
              <a:gd name="connsiteY6" fmla="*/ 397208 h 961412"/>
              <a:gd name="connsiteX7" fmla="*/ 2618360 w 5916034"/>
              <a:gd name="connsiteY7" fmla="*/ 698765 h 961412"/>
              <a:gd name="connsiteX8" fmla="*/ 3114471 w 5916034"/>
              <a:gd name="connsiteY8" fmla="*/ 231837 h 961412"/>
              <a:gd name="connsiteX9" fmla="*/ 3454939 w 5916034"/>
              <a:gd name="connsiteY9" fmla="*/ 270748 h 961412"/>
              <a:gd name="connsiteX10" fmla="*/ 3863501 w 5916034"/>
              <a:gd name="connsiteY10" fmla="*/ 37284 h 961412"/>
              <a:gd name="connsiteX11" fmla="*/ 4408249 w 5916034"/>
              <a:gd name="connsiteY11" fmla="*/ 173471 h 961412"/>
              <a:gd name="connsiteX12" fmla="*/ 4894632 w 5916034"/>
              <a:gd name="connsiteY12" fmla="*/ 572306 h 961412"/>
              <a:gd name="connsiteX13" fmla="*/ 5653390 w 5916034"/>
              <a:gd name="connsiteY13" fmla="*/ 251293 h 961412"/>
              <a:gd name="connsiteX14" fmla="*/ 5906310 w 5916034"/>
              <a:gd name="connsiteY14" fmla="*/ 183170 h 961412"/>
              <a:gd name="connsiteX15" fmla="*/ 5916034 w 5916034"/>
              <a:gd name="connsiteY15" fmla="*/ 951679 h 96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16034" h="961412">
                <a:moveTo>
                  <a:pt x="5916034" y="951679"/>
                </a:moveTo>
                <a:lnTo>
                  <a:pt x="21075" y="961412"/>
                </a:lnTo>
                <a:cubicBezTo>
                  <a:pt x="55122" y="844675"/>
                  <a:pt x="0" y="622536"/>
                  <a:pt x="79442" y="465272"/>
                </a:cubicBezTo>
                <a:cubicBezTo>
                  <a:pt x="158884" y="308008"/>
                  <a:pt x="335603" y="35658"/>
                  <a:pt x="497730" y="17829"/>
                </a:cubicBezTo>
                <a:cubicBezTo>
                  <a:pt x="659857" y="0"/>
                  <a:pt x="865760" y="301552"/>
                  <a:pt x="1052207" y="358297"/>
                </a:cubicBezTo>
                <a:cubicBezTo>
                  <a:pt x="1238654" y="415042"/>
                  <a:pt x="1428343" y="351812"/>
                  <a:pt x="1616411" y="358297"/>
                </a:cubicBezTo>
                <a:cubicBezTo>
                  <a:pt x="1804479" y="364782"/>
                  <a:pt x="2013624" y="340463"/>
                  <a:pt x="2180615" y="397208"/>
                </a:cubicBezTo>
                <a:cubicBezTo>
                  <a:pt x="2347606" y="453953"/>
                  <a:pt x="2462717" y="726327"/>
                  <a:pt x="2618360" y="698765"/>
                </a:cubicBezTo>
                <a:cubicBezTo>
                  <a:pt x="2774003" y="671203"/>
                  <a:pt x="2975041" y="303173"/>
                  <a:pt x="3114471" y="231837"/>
                </a:cubicBezTo>
                <a:cubicBezTo>
                  <a:pt x="3253901" y="160501"/>
                  <a:pt x="3330101" y="303174"/>
                  <a:pt x="3454939" y="270748"/>
                </a:cubicBezTo>
                <a:cubicBezTo>
                  <a:pt x="3579777" y="238323"/>
                  <a:pt x="3704616" y="53497"/>
                  <a:pt x="3863501" y="37284"/>
                </a:cubicBezTo>
                <a:cubicBezTo>
                  <a:pt x="4022386" y="21071"/>
                  <a:pt x="4236394" y="84301"/>
                  <a:pt x="4408249" y="173471"/>
                </a:cubicBezTo>
                <a:cubicBezTo>
                  <a:pt x="4580104" y="262641"/>
                  <a:pt x="4687109" y="559336"/>
                  <a:pt x="4894632" y="572306"/>
                </a:cubicBezTo>
                <a:cubicBezTo>
                  <a:pt x="5102156" y="585276"/>
                  <a:pt x="5484777" y="316149"/>
                  <a:pt x="5653390" y="251293"/>
                </a:cubicBezTo>
                <a:cubicBezTo>
                  <a:pt x="5822003" y="186437"/>
                  <a:pt x="5862535" y="116703"/>
                  <a:pt x="5906310" y="183170"/>
                </a:cubicBezTo>
                <a:lnTo>
                  <a:pt x="5916034" y="951679"/>
                </a:lnTo>
                <a:close/>
              </a:path>
            </a:pathLst>
          </a:custGeom>
          <a:solidFill>
            <a:schemeClr val="bg1">
              <a:lumMod val="75000"/>
            </a:schemeClr>
          </a:solidFill>
          <a:ln w="19050" cap="flat" cmpd="sng" algn="ctr">
            <a:solidFill>
              <a:schemeClr val="tx1"/>
            </a:solidFill>
            <a:prstDash val="solid"/>
            <a:round/>
            <a:headEnd type="none" w="med" len="med"/>
            <a:tailEnd type="none" w="med" len="med"/>
          </a:ln>
          <a:effectLst/>
        </p:spPr>
        <p:txBody>
          <a:bodyPr/>
          <a:lstStyle/>
          <a:p>
            <a:pPr algn="ctr">
              <a:spcBef>
                <a:spcPct val="50000"/>
              </a:spcBef>
              <a:defRPr/>
            </a:pPr>
            <a:endParaRPr lang="fr-FR">
              <a:solidFill>
                <a:schemeClr val="tx1"/>
              </a:solidFill>
              <a:sym typeface="Times New Roman" charset="0"/>
            </a:endParaRPr>
          </a:p>
        </p:txBody>
      </p:sp>
      <p:grpSp>
        <p:nvGrpSpPr>
          <p:cNvPr id="11" name="Groupe 41"/>
          <p:cNvGrpSpPr>
            <a:grpSpLocks/>
          </p:cNvGrpSpPr>
          <p:nvPr/>
        </p:nvGrpSpPr>
        <p:grpSpPr bwMode="auto">
          <a:xfrm rot="769094">
            <a:off x="2052638" y="2884462"/>
            <a:ext cx="1041400" cy="566738"/>
            <a:chOff x="1118681" y="3735421"/>
            <a:chExt cx="1040859" cy="567717"/>
          </a:xfrm>
        </p:grpSpPr>
        <p:sp>
          <p:nvSpPr>
            <p:cNvPr id="12" name="Line 19"/>
            <p:cNvSpPr>
              <a:spLocks noChangeShapeType="1"/>
            </p:cNvSpPr>
            <p:nvPr/>
          </p:nvSpPr>
          <p:spPr bwMode="auto">
            <a:xfrm>
              <a:off x="1121620" y="4023738"/>
              <a:ext cx="87313" cy="279400"/>
            </a:xfrm>
            <a:prstGeom prst="line">
              <a:avLst/>
            </a:prstGeom>
            <a:noFill/>
            <a:ln w="19050">
              <a:solidFill>
                <a:srgbClr val="000000"/>
              </a:solidFill>
              <a:round/>
              <a:headEnd/>
              <a:tailEnd/>
            </a:ln>
          </p:spPr>
          <p:txBody>
            <a:bodyPr/>
            <a:lstStyle/>
            <a:p>
              <a:endParaRPr lang="fr-FR"/>
            </a:p>
          </p:txBody>
        </p:sp>
        <p:sp>
          <p:nvSpPr>
            <p:cNvPr id="13" name="Line 20"/>
            <p:cNvSpPr>
              <a:spLocks noChangeShapeType="1"/>
            </p:cNvSpPr>
            <p:nvPr/>
          </p:nvSpPr>
          <p:spPr bwMode="auto">
            <a:xfrm flipH="1">
              <a:off x="1197820" y="3993576"/>
              <a:ext cx="38100" cy="298450"/>
            </a:xfrm>
            <a:prstGeom prst="line">
              <a:avLst/>
            </a:prstGeom>
            <a:noFill/>
            <a:ln w="19050">
              <a:solidFill>
                <a:srgbClr val="000000"/>
              </a:solidFill>
              <a:round/>
              <a:headEnd/>
              <a:tailEnd/>
            </a:ln>
          </p:spPr>
          <p:txBody>
            <a:bodyPr/>
            <a:lstStyle/>
            <a:p>
              <a:endParaRPr lang="fr-FR"/>
            </a:p>
          </p:txBody>
        </p:sp>
        <p:sp>
          <p:nvSpPr>
            <p:cNvPr id="14" name="Forme libre 44"/>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sp>
        <p:nvSpPr>
          <p:cNvPr id="15" name="Text Box 22"/>
          <p:cNvSpPr txBox="1">
            <a:spLocks noChangeArrowheads="1"/>
          </p:cNvSpPr>
          <p:nvPr/>
        </p:nvSpPr>
        <p:spPr bwMode="auto">
          <a:xfrm>
            <a:off x="694309" y="3194339"/>
            <a:ext cx="1088752" cy="523220"/>
          </a:xfrm>
          <a:prstGeom prst="rect">
            <a:avLst/>
          </a:prstGeom>
          <a:noFill/>
          <a:ln w="9525">
            <a:noFill/>
            <a:miter lim="800000"/>
            <a:headEnd/>
            <a:tailEnd/>
          </a:ln>
        </p:spPr>
        <p:txBody>
          <a:bodyPr wrap="square">
            <a:spAutoFit/>
          </a:bodyPr>
          <a:lstStyle/>
          <a:p>
            <a:pPr algn="ctr" eaLnBrk="0" hangingPunct="0">
              <a:spcBef>
                <a:spcPct val="50000"/>
              </a:spcBef>
            </a:pPr>
            <a:r>
              <a:rPr lang="fr-FR" sz="1400" dirty="0">
                <a:solidFill>
                  <a:srgbClr val="FF0000"/>
                </a:solidFill>
                <a:latin typeface="Arial Narrow" panose="020B0606020202030204" pitchFamily="34" charset="0"/>
              </a:rPr>
              <a:t>Trajectoire de la pointe</a:t>
            </a:r>
          </a:p>
        </p:txBody>
      </p:sp>
      <p:grpSp>
        <p:nvGrpSpPr>
          <p:cNvPr id="16" name="Groupe 51"/>
          <p:cNvGrpSpPr>
            <a:grpSpLocks/>
          </p:cNvGrpSpPr>
          <p:nvPr/>
        </p:nvGrpSpPr>
        <p:grpSpPr bwMode="auto">
          <a:xfrm rot="769094">
            <a:off x="3219450" y="3214662"/>
            <a:ext cx="1041400" cy="568325"/>
            <a:chOff x="1118681" y="3735421"/>
            <a:chExt cx="1040859" cy="567717"/>
          </a:xfrm>
        </p:grpSpPr>
        <p:sp>
          <p:nvSpPr>
            <p:cNvPr id="17" name="Line 19"/>
            <p:cNvSpPr>
              <a:spLocks noChangeShapeType="1"/>
            </p:cNvSpPr>
            <p:nvPr/>
          </p:nvSpPr>
          <p:spPr bwMode="auto">
            <a:xfrm>
              <a:off x="1121620" y="4023738"/>
              <a:ext cx="87313" cy="279400"/>
            </a:xfrm>
            <a:prstGeom prst="line">
              <a:avLst/>
            </a:prstGeom>
            <a:noFill/>
            <a:ln w="19050">
              <a:solidFill>
                <a:srgbClr val="000000"/>
              </a:solidFill>
              <a:round/>
              <a:headEnd/>
              <a:tailEnd/>
            </a:ln>
          </p:spPr>
          <p:txBody>
            <a:bodyPr/>
            <a:lstStyle/>
            <a:p>
              <a:endParaRPr lang="fr-FR"/>
            </a:p>
          </p:txBody>
        </p:sp>
        <p:sp>
          <p:nvSpPr>
            <p:cNvPr id="18" name="Line 20"/>
            <p:cNvSpPr>
              <a:spLocks noChangeShapeType="1"/>
            </p:cNvSpPr>
            <p:nvPr/>
          </p:nvSpPr>
          <p:spPr bwMode="auto">
            <a:xfrm flipH="1">
              <a:off x="1197820" y="3993576"/>
              <a:ext cx="38100" cy="298450"/>
            </a:xfrm>
            <a:prstGeom prst="line">
              <a:avLst/>
            </a:prstGeom>
            <a:noFill/>
            <a:ln w="19050">
              <a:solidFill>
                <a:srgbClr val="000000"/>
              </a:solidFill>
              <a:round/>
              <a:headEnd/>
              <a:tailEnd/>
            </a:ln>
          </p:spPr>
          <p:txBody>
            <a:bodyPr/>
            <a:lstStyle/>
            <a:p>
              <a:endParaRPr lang="fr-FR"/>
            </a:p>
          </p:txBody>
        </p:sp>
        <p:sp>
          <p:nvSpPr>
            <p:cNvPr id="19" name="Forme libre 54"/>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grpSp>
        <p:nvGrpSpPr>
          <p:cNvPr id="20" name="Groupe 55"/>
          <p:cNvGrpSpPr>
            <a:grpSpLocks/>
          </p:cNvGrpSpPr>
          <p:nvPr/>
        </p:nvGrpSpPr>
        <p:grpSpPr bwMode="auto">
          <a:xfrm rot="769094">
            <a:off x="4970463" y="3108300"/>
            <a:ext cx="1041400" cy="566737"/>
            <a:chOff x="1118681" y="3735421"/>
            <a:chExt cx="1040859" cy="567717"/>
          </a:xfrm>
        </p:grpSpPr>
        <p:sp>
          <p:nvSpPr>
            <p:cNvPr id="21" name="Line 19"/>
            <p:cNvSpPr>
              <a:spLocks noChangeShapeType="1"/>
            </p:cNvSpPr>
            <p:nvPr/>
          </p:nvSpPr>
          <p:spPr bwMode="auto">
            <a:xfrm>
              <a:off x="1121620" y="4023738"/>
              <a:ext cx="87313" cy="279400"/>
            </a:xfrm>
            <a:prstGeom prst="line">
              <a:avLst/>
            </a:prstGeom>
            <a:noFill/>
            <a:ln w="19050">
              <a:solidFill>
                <a:srgbClr val="000000"/>
              </a:solidFill>
              <a:round/>
              <a:headEnd/>
              <a:tailEnd/>
            </a:ln>
          </p:spPr>
          <p:txBody>
            <a:bodyPr/>
            <a:lstStyle/>
            <a:p>
              <a:endParaRPr lang="fr-FR"/>
            </a:p>
          </p:txBody>
        </p:sp>
        <p:sp>
          <p:nvSpPr>
            <p:cNvPr id="22" name="Line 20"/>
            <p:cNvSpPr>
              <a:spLocks noChangeShapeType="1"/>
            </p:cNvSpPr>
            <p:nvPr/>
          </p:nvSpPr>
          <p:spPr bwMode="auto">
            <a:xfrm flipH="1">
              <a:off x="1197820" y="3993576"/>
              <a:ext cx="38100" cy="298450"/>
            </a:xfrm>
            <a:prstGeom prst="line">
              <a:avLst/>
            </a:prstGeom>
            <a:noFill/>
            <a:ln w="19050">
              <a:solidFill>
                <a:srgbClr val="000000"/>
              </a:solidFill>
              <a:round/>
              <a:headEnd/>
              <a:tailEnd/>
            </a:ln>
          </p:spPr>
          <p:txBody>
            <a:bodyPr/>
            <a:lstStyle/>
            <a:p>
              <a:endParaRPr lang="fr-FR"/>
            </a:p>
          </p:txBody>
        </p:sp>
        <p:sp>
          <p:nvSpPr>
            <p:cNvPr id="23" name="Forme libre 58"/>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grpSp>
        <p:nvGrpSpPr>
          <p:cNvPr id="24" name="Groupe 59"/>
          <p:cNvGrpSpPr>
            <a:grpSpLocks/>
          </p:cNvGrpSpPr>
          <p:nvPr/>
        </p:nvGrpSpPr>
        <p:grpSpPr bwMode="auto">
          <a:xfrm rot="769094">
            <a:off x="6469063" y="3428975"/>
            <a:ext cx="1041400" cy="568325"/>
            <a:chOff x="1118681" y="3735421"/>
            <a:chExt cx="1040859" cy="567717"/>
          </a:xfrm>
        </p:grpSpPr>
        <p:sp>
          <p:nvSpPr>
            <p:cNvPr id="25" name="Line 19"/>
            <p:cNvSpPr>
              <a:spLocks noChangeShapeType="1"/>
            </p:cNvSpPr>
            <p:nvPr/>
          </p:nvSpPr>
          <p:spPr bwMode="auto">
            <a:xfrm>
              <a:off x="1121620" y="4023738"/>
              <a:ext cx="87313" cy="279400"/>
            </a:xfrm>
            <a:prstGeom prst="line">
              <a:avLst/>
            </a:prstGeom>
            <a:noFill/>
            <a:ln w="19050">
              <a:solidFill>
                <a:srgbClr val="000000"/>
              </a:solidFill>
              <a:round/>
              <a:headEnd/>
              <a:tailEnd/>
            </a:ln>
          </p:spPr>
          <p:txBody>
            <a:bodyPr/>
            <a:lstStyle/>
            <a:p>
              <a:endParaRPr lang="fr-FR"/>
            </a:p>
          </p:txBody>
        </p:sp>
        <p:sp>
          <p:nvSpPr>
            <p:cNvPr id="26" name="Line 20"/>
            <p:cNvSpPr>
              <a:spLocks noChangeShapeType="1"/>
            </p:cNvSpPr>
            <p:nvPr/>
          </p:nvSpPr>
          <p:spPr bwMode="auto">
            <a:xfrm flipH="1">
              <a:off x="1197820" y="3993576"/>
              <a:ext cx="38100" cy="298450"/>
            </a:xfrm>
            <a:prstGeom prst="line">
              <a:avLst/>
            </a:prstGeom>
            <a:noFill/>
            <a:ln w="19050">
              <a:solidFill>
                <a:srgbClr val="000000"/>
              </a:solidFill>
              <a:round/>
              <a:headEnd/>
              <a:tailEnd/>
            </a:ln>
          </p:spPr>
          <p:txBody>
            <a:bodyPr/>
            <a:lstStyle/>
            <a:p>
              <a:endParaRPr lang="fr-FR"/>
            </a:p>
          </p:txBody>
        </p:sp>
        <p:sp>
          <p:nvSpPr>
            <p:cNvPr id="27" name="Forme libre 62"/>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grpSp>
        <p:nvGrpSpPr>
          <p:cNvPr id="28" name="Groupe 63"/>
          <p:cNvGrpSpPr>
            <a:grpSpLocks/>
          </p:cNvGrpSpPr>
          <p:nvPr/>
        </p:nvGrpSpPr>
        <p:grpSpPr bwMode="auto">
          <a:xfrm rot="769094">
            <a:off x="7343775" y="3040037"/>
            <a:ext cx="1041400" cy="566738"/>
            <a:chOff x="1118681" y="3735421"/>
            <a:chExt cx="1040859" cy="567717"/>
          </a:xfrm>
        </p:grpSpPr>
        <p:sp>
          <p:nvSpPr>
            <p:cNvPr id="29" name="Line 19"/>
            <p:cNvSpPr>
              <a:spLocks noChangeShapeType="1"/>
            </p:cNvSpPr>
            <p:nvPr/>
          </p:nvSpPr>
          <p:spPr bwMode="auto">
            <a:xfrm>
              <a:off x="1121620" y="4023738"/>
              <a:ext cx="87313" cy="279400"/>
            </a:xfrm>
            <a:prstGeom prst="line">
              <a:avLst/>
            </a:prstGeom>
            <a:noFill/>
            <a:ln w="19050">
              <a:solidFill>
                <a:srgbClr val="000000"/>
              </a:solidFill>
              <a:round/>
              <a:headEnd/>
              <a:tailEnd/>
            </a:ln>
          </p:spPr>
          <p:txBody>
            <a:bodyPr/>
            <a:lstStyle/>
            <a:p>
              <a:endParaRPr lang="fr-FR"/>
            </a:p>
          </p:txBody>
        </p:sp>
        <p:sp>
          <p:nvSpPr>
            <p:cNvPr id="30" name="Line 20"/>
            <p:cNvSpPr>
              <a:spLocks noChangeShapeType="1"/>
            </p:cNvSpPr>
            <p:nvPr/>
          </p:nvSpPr>
          <p:spPr bwMode="auto">
            <a:xfrm flipH="1">
              <a:off x="1197820" y="3993576"/>
              <a:ext cx="38100" cy="298450"/>
            </a:xfrm>
            <a:prstGeom prst="line">
              <a:avLst/>
            </a:prstGeom>
            <a:noFill/>
            <a:ln w="19050">
              <a:solidFill>
                <a:srgbClr val="000000"/>
              </a:solidFill>
              <a:round/>
              <a:headEnd/>
              <a:tailEnd/>
            </a:ln>
          </p:spPr>
          <p:txBody>
            <a:bodyPr/>
            <a:lstStyle/>
            <a:p>
              <a:endParaRPr lang="fr-FR"/>
            </a:p>
          </p:txBody>
        </p:sp>
        <p:sp>
          <p:nvSpPr>
            <p:cNvPr id="31" name="Forme libre 66"/>
            <p:cNvSpPr>
              <a:spLocks noChangeArrowheads="1"/>
            </p:cNvSpPr>
            <p:nvPr/>
          </p:nvSpPr>
          <p:spPr bwMode="auto">
            <a:xfrm>
              <a:off x="1118681" y="3735421"/>
              <a:ext cx="1040859" cy="282102"/>
            </a:xfrm>
            <a:custGeom>
              <a:avLst/>
              <a:gdLst>
                <a:gd name="T0" fmla="*/ 0 w 1040859"/>
                <a:gd name="T1" fmla="*/ 282102 h 282102"/>
                <a:gd name="T2" fmla="*/ 603115 w 1040859"/>
                <a:gd name="T3" fmla="*/ 214009 h 282102"/>
                <a:gd name="T4" fmla="*/ 1040859 w 1040859"/>
                <a:gd name="T5" fmla="*/ 0 h 282102"/>
                <a:gd name="T6" fmla="*/ 0 60000 65536"/>
                <a:gd name="T7" fmla="*/ 0 60000 65536"/>
                <a:gd name="T8" fmla="*/ 0 60000 65536"/>
                <a:gd name="T9" fmla="*/ 0 w 1040859"/>
                <a:gd name="T10" fmla="*/ 0 h 282102"/>
                <a:gd name="T11" fmla="*/ 1040859 w 1040859"/>
                <a:gd name="T12" fmla="*/ 282102 h 282102"/>
              </a:gdLst>
              <a:ahLst/>
              <a:cxnLst>
                <a:cxn ang="T6">
                  <a:pos x="T0" y="T1"/>
                </a:cxn>
                <a:cxn ang="T7">
                  <a:pos x="T2" y="T3"/>
                </a:cxn>
                <a:cxn ang="T8">
                  <a:pos x="T4" y="T5"/>
                </a:cxn>
              </a:cxnLst>
              <a:rect l="T9" t="T10" r="T11" b="T12"/>
              <a:pathLst>
                <a:path w="1040859" h="282102">
                  <a:moveTo>
                    <a:pt x="0" y="282102"/>
                  </a:moveTo>
                  <a:cubicBezTo>
                    <a:pt x="214819" y="271564"/>
                    <a:pt x="429639" y="261026"/>
                    <a:pt x="603115" y="214009"/>
                  </a:cubicBezTo>
                  <a:cubicBezTo>
                    <a:pt x="776591" y="166992"/>
                    <a:pt x="908725" y="83496"/>
                    <a:pt x="1040859" y="0"/>
                  </a:cubicBezTo>
                </a:path>
              </a:pathLst>
            </a:custGeom>
            <a:noFill/>
            <a:ln w="19050" algn="ctr">
              <a:solidFill>
                <a:srgbClr val="000000"/>
              </a:solidFill>
              <a:round/>
              <a:headEnd/>
              <a:tailEnd/>
            </a:ln>
          </p:spPr>
          <p:txBody>
            <a:bodyPr/>
            <a:lstStyle/>
            <a:p>
              <a:endParaRPr lang="fr-FR"/>
            </a:p>
          </p:txBody>
        </p:sp>
      </p:grpSp>
      <p:sp>
        <p:nvSpPr>
          <p:cNvPr id="32" name="Oval 5"/>
          <p:cNvSpPr>
            <a:spLocks noChangeArrowheads="1"/>
          </p:cNvSpPr>
          <p:nvPr/>
        </p:nvSpPr>
        <p:spPr bwMode="auto">
          <a:xfrm>
            <a:off x="1903413" y="2309787"/>
            <a:ext cx="474662"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33" name="Line 6"/>
          <p:cNvSpPr>
            <a:spLocks noChangeShapeType="1"/>
          </p:cNvSpPr>
          <p:nvPr/>
        </p:nvSpPr>
        <p:spPr bwMode="auto">
          <a:xfrm>
            <a:off x="1903413" y="2546325"/>
            <a:ext cx="474662" cy="0"/>
          </a:xfrm>
          <a:prstGeom prst="line">
            <a:avLst/>
          </a:prstGeom>
          <a:noFill/>
          <a:ln w="19050">
            <a:solidFill>
              <a:schemeClr val="tx1"/>
            </a:solidFill>
            <a:round/>
            <a:headEnd/>
            <a:tailEnd/>
          </a:ln>
        </p:spPr>
        <p:txBody>
          <a:bodyPr/>
          <a:lstStyle/>
          <a:p>
            <a:endParaRPr lang="fr-FR"/>
          </a:p>
        </p:txBody>
      </p:sp>
      <p:sp>
        <p:nvSpPr>
          <p:cNvPr id="34" name="Line 7"/>
          <p:cNvSpPr>
            <a:spLocks noChangeShapeType="1"/>
          </p:cNvSpPr>
          <p:nvPr/>
        </p:nvSpPr>
        <p:spPr bwMode="auto">
          <a:xfrm>
            <a:off x="2139950" y="2309787"/>
            <a:ext cx="0" cy="474663"/>
          </a:xfrm>
          <a:prstGeom prst="line">
            <a:avLst/>
          </a:prstGeom>
          <a:noFill/>
          <a:ln w="19050">
            <a:solidFill>
              <a:schemeClr val="tx1"/>
            </a:solidFill>
            <a:round/>
            <a:headEnd/>
            <a:tailEnd/>
          </a:ln>
        </p:spPr>
        <p:txBody>
          <a:bodyPr/>
          <a:lstStyle/>
          <a:p>
            <a:endParaRPr lang="fr-FR"/>
          </a:p>
        </p:txBody>
      </p:sp>
      <p:sp>
        <p:nvSpPr>
          <p:cNvPr id="35" name="Oval 5"/>
          <p:cNvSpPr>
            <a:spLocks noChangeArrowheads="1"/>
          </p:cNvSpPr>
          <p:nvPr/>
        </p:nvSpPr>
        <p:spPr bwMode="auto">
          <a:xfrm>
            <a:off x="3089275" y="2309787"/>
            <a:ext cx="474663"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36" name="Line 6"/>
          <p:cNvSpPr>
            <a:spLocks noChangeShapeType="1"/>
          </p:cNvSpPr>
          <p:nvPr/>
        </p:nvSpPr>
        <p:spPr bwMode="auto">
          <a:xfrm>
            <a:off x="3089275" y="2546325"/>
            <a:ext cx="474663" cy="0"/>
          </a:xfrm>
          <a:prstGeom prst="line">
            <a:avLst/>
          </a:prstGeom>
          <a:noFill/>
          <a:ln w="19050">
            <a:solidFill>
              <a:schemeClr val="tx1"/>
            </a:solidFill>
            <a:round/>
            <a:headEnd/>
            <a:tailEnd/>
          </a:ln>
        </p:spPr>
        <p:txBody>
          <a:bodyPr/>
          <a:lstStyle/>
          <a:p>
            <a:endParaRPr lang="fr-FR"/>
          </a:p>
        </p:txBody>
      </p:sp>
      <p:sp>
        <p:nvSpPr>
          <p:cNvPr id="37" name="Line 7"/>
          <p:cNvSpPr>
            <a:spLocks noChangeShapeType="1"/>
          </p:cNvSpPr>
          <p:nvPr/>
        </p:nvSpPr>
        <p:spPr bwMode="auto">
          <a:xfrm>
            <a:off x="3327400" y="2309787"/>
            <a:ext cx="0" cy="474663"/>
          </a:xfrm>
          <a:prstGeom prst="line">
            <a:avLst/>
          </a:prstGeom>
          <a:noFill/>
          <a:ln w="19050">
            <a:solidFill>
              <a:schemeClr val="tx1"/>
            </a:solidFill>
            <a:round/>
            <a:headEnd/>
            <a:tailEnd/>
          </a:ln>
        </p:spPr>
        <p:txBody>
          <a:bodyPr/>
          <a:lstStyle/>
          <a:p>
            <a:endParaRPr lang="fr-FR"/>
          </a:p>
        </p:txBody>
      </p:sp>
      <p:sp>
        <p:nvSpPr>
          <p:cNvPr id="38" name="Oval 5"/>
          <p:cNvSpPr>
            <a:spLocks noChangeArrowheads="1"/>
          </p:cNvSpPr>
          <p:nvPr/>
        </p:nvSpPr>
        <p:spPr bwMode="auto">
          <a:xfrm>
            <a:off x="4811713" y="2309787"/>
            <a:ext cx="474662"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39" name="Line 6"/>
          <p:cNvSpPr>
            <a:spLocks noChangeShapeType="1"/>
          </p:cNvSpPr>
          <p:nvPr/>
        </p:nvSpPr>
        <p:spPr bwMode="auto">
          <a:xfrm>
            <a:off x="4811713" y="2546325"/>
            <a:ext cx="474662" cy="0"/>
          </a:xfrm>
          <a:prstGeom prst="line">
            <a:avLst/>
          </a:prstGeom>
          <a:noFill/>
          <a:ln w="19050">
            <a:solidFill>
              <a:schemeClr val="tx1"/>
            </a:solidFill>
            <a:round/>
            <a:headEnd/>
            <a:tailEnd/>
          </a:ln>
        </p:spPr>
        <p:txBody>
          <a:bodyPr/>
          <a:lstStyle/>
          <a:p>
            <a:endParaRPr lang="fr-FR"/>
          </a:p>
        </p:txBody>
      </p:sp>
      <p:sp>
        <p:nvSpPr>
          <p:cNvPr id="40" name="Line 7"/>
          <p:cNvSpPr>
            <a:spLocks noChangeShapeType="1"/>
          </p:cNvSpPr>
          <p:nvPr/>
        </p:nvSpPr>
        <p:spPr bwMode="auto">
          <a:xfrm>
            <a:off x="5049838" y="2309787"/>
            <a:ext cx="0" cy="474663"/>
          </a:xfrm>
          <a:prstGeom prst="line">
            <a:avLst/>
          </a:prstGeom>
          <a:noFill/>
          <a:ln w="19050">
            <a:solidFill>
              <a:schemeClr val="tx1"/>
            </a:solidFill>
            <a:round/>
            <a:headEnd/>
            <a:tailEnd/>
          </a:ln>
        </p:spPr>
        <p:txBody>
          <a:bodyPr/>
          <a:lstStyle/>
          <a:p>
            <a:endParaRPr lang="fr-FR"/>
          </a:p>
        </p:txBody>
      </p:sp>
      <p:sp>
        <p:nvSpPr>
          <p:cNvPr id="41" name="Oval 5"/>
          <p:cNvSpPr>
            <a:spLocks noChangeArrowheads="1"/>
          </p:cNvSpPr>
          <p:nvPr/>
        </p:nvSpPr>
        <p:spPr bwMode="auto">
          <a:xfrm>
            <a:off x="6348413" y="2309787"/>
            <a:ext cx="474662"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42" name="Line 6"/>
          <p:cNvSpPr>
            <a:spLocks noChangeShapeType="1"/>
          </p:cNvSpPr>
          <p:nvPr/>
        </p:nvSpPr>
        <p:spPr bwMode="auto">
          <a:xfrm>
            <a:off x="6348413" y="2546325"/>
            <a:ext cx="474662" cy="0"/>
          </a:xfrm>
          <a:prstGeom prst="line">
            <a:avLst/>
          </a:prstGeom>
          <a:noFill/>
          <a:ln w="19050">
            <a:solidFill>
              <a:schemeClr val="tx1"/>
            </a:solidFill>
            <a:round/>
            <a:headEnd/>
            <a:tailEnd/>
          </a:ln>
        </p:spPr>
        <p:txBody>
          <a:bodyPr/>
          <a:lstStyle/>
          <a:p>
            <a:endParaRPr lang="fr-FR"/>
          </a:p>
        </p:txBody>
      </p:sp>
      <p:sp>
        <p:nvSpPr>
          <p:cNvPr id="43" name="Line 7"/>
          <p:cNvSpPr>
            <a:spLocks noChangeShapeType="1"/>
          </p:cNvSpPr>
          <p:nvPr/>
        </p:nvSpPr>
        <p:spPr bwMode="auto">
          <a:xfrm>
            <a:off x="6586538" y="2309787"/>
            <a:ext cx="0" cy="474663"/>
          </a:xfrm>
          <a:prstGeom prst="line">
            <a:avLst/>
          </a:prstGeom>
          <a:noFill/>
          <a:ln w="19050">
            <a:solidFill>
              <a:schemeClr val="tx1"/>
            </a:solidFill>
            <a:round/>
            <a:headEnd/>
            <a:tailEnd/>
          </a:ln>
        </p:spPr>
        <p:txBody>
          <a:bodyPr/>
          <a:lstStyle/>
          <a:p>
            <a:endParaRPr lang="fr-FR"/>
          </a:p>
        </p:txBody>
      </p:sp>
      <p:sp>
        <p:nvSpPr>
          <p:cNvPr id="44" name="Oval 5"/>
          <p:cNvSpPr>
            <a:spLocks noChangeArrowheads="1"/>
          </p:cNvSpPr>
          <p:nvPr/>
        </p:nvSpPr>
        <p:spPr bwMode="auto">
          <a:xfrm>
            <a:off x="7194550" y="2309787"/>
            <a:ext cx="474663" cy="474663"/>
          </a:xfrm>
          <a:prstGeom prst="ellipse">
            <a:avLst/>
          </a:prstGeom>
          <a:solidFill>
            <a:srgbClr val="E9D3FF"/>
          </a:solidFill>
          <a:ln w="19050">
            <a:solidFill>
              <a:schemeClr val="tx1"/>
            </a:solidFill>
            <a:round/>
            <a:headEnd/>
            <a:tailEnd/>
          </a:ln>
        </p:spPr>
        <p:txBody>
          <a:bodyPr wrap="none" anchor="ctr"/>
          <a:lstStyle/>
          <a:p>
            <a:pPr algn="ctr">
              <a:spcBef>
                <a:spcPct val="50000"/>
              </a:spcBef>
            </a:pPr>
            <a:endParaRPr lang="fr-FR">
              <a:solidFill>
                <a:schemeClr val="tx1"/>
              </a:solidFill>
            </a:endParaRPr>
          </a:p>
        </p:txBody>
      </p:sp>
      <p:sp>
        <p:nvSpPr>
          <p:cNvPr id="45" name="Line 6"/>
          <p:cNvSpPr>
            <a:spLocks noChangeShapeType="1"/>
          </p:cNvSpPr>
          <p:nvPr/>
        </p:nvSpPr>
        <p:spPr bwMode="auto">
          <a:xfrm>
            <a:off x="7194550" y="2546325"/>
            <a:ext cx="474663" cy="0"/>
          </a:xfrm>
          <a:prstGeom prst="line">
            <a:avLst/>
          </a:prstGeom>
          <a:noFill/>
          <a:ln w="19050">
            <a:solidFill>
              <a:schemeClr val="tx1"/>
            </a:solidFill>
            <a:round/>
            <a:headEnd/>
            <a:tailEnd/>
          </a:ln>
        </p:spPr>
        <p:txBody>
          <a:bodyPr/>
          <a:lstStyle/>
          <a:p>
            <a:endParaRPr lang="fr-FR"/>
          </a:p>
        </p:txBody>
      </p:sp>
      <p:sp>
        <p:nvSpPr>
          <p:cNvPr id="46" name="Line 7"/>
          <p:cNvSpPr>
            <a:spLocks noChangeShapeType="1"/>
          </p:cNvSpPr>
          <p:nvPr/>
        </p:nvSpPr>
        <p:spPr bwMode="auto">
          <a:xfrm>
            <a:off x="7432675" y="2309787"/>
            <a:ext cx="0" cy="474663"/>
          </a:xfrm>
          <a:prstGeom prst="line">
            <a:avLst/>
          </a:prstGeom>
          <a:noFill/>
          <a:ln w="19050">
            <a:solidFill>
              <a:schemeClr val="tx1"/>
            </a:solidFill>
            <a:round/>
            <a:headEnd/>
            <a:tailEnd/>
          </a:ln>
        </p:spPr>
        <p:txBody>
          <a:bodyPr/>
          <a:lstStyle/>
          <a:p>
            <a:endParaRPr lang="fr-FR"/>
          </a:p>
        </p:txBody>
      </p:sp>
      <p:cxnSp>
        <p:nvCxnSpPr>
          <p:cNvPr id="47" name="Connecteur droit avec flèche 54"/>
          <p:cNvCxnSpPr>
            <a:cxnSpLocks noChangeShapeType="1"/>
          </p:cNvCxnSpPr>
          <p:nvPr/>
        </p:nvCxnSpPr>
        <p:spPr bwMode="auto">
          <a:xfrm rot="5400000" flipH="1" flipV="1">
            <a:off x="1929607" y="2966218"/>
            <a:ext cx="368300" cy="1587"/>
          </a:xfrm>
          <a:prstGeom prst="straightConnector1">
            <a:avLst/>
          </a:prstGeom>
          <a:noFill/>
          <a:ln w="12700" algn="ctr">
            <a:solidFill>
              <a:srgbClr val="000000"/>
            </a:solidFill>
            <a:round/>
            <a:headEnd/>
            <a:tailEnd type="arrow" w="med" len="med"/>
          </a:ln>
        </p:spPr>
      </p:cxnSp>
      <p:cxnSp>
        <p:nvCxnSpPr>
          <p:cNvPr id="48" name="Connecteur droit avec flèche 56"/>
          <p:cNvCxnSpPr>
            <a:cxnSpLocks noChangeShapeType="1"/>
          </p:cNvCxnSpPr>
          <p:nvPr/>
        </p:nvCxnSpPr>
        <p:spPr bwMode="auto">
          <a:xfrm rot="5400000" flipH="1" flipV="1">
            <a:off x="7284244" y="3139256"/>
            <a:ext cx="260350" cy="1588"/>
          </a:xfrm>
          <a:prstGeom prst="straightConnector1">
            <a:avLst/>
          </a:prstGeom>
          <a:noFill/>
          <a:ln w="12700" algn="ctr">
            <a:solidFill>
              <a:srgbClr val="000000"/>
            </a:solidFill>
            <a:round/>
            <a:headEnd/>
            <a:tailEnd type="arrow" w="med" len="med"/>
          </a:ln>
        </p:spPr>
      </p:cxnSp>
      <p:cxnSp>
        <p:nvCxnSpPr>
          <p:cNvPr id="49" name="Connecteur droit avec flèche 58"/>
          <p:cNvCxnSpPr>
            <a:cxnSpLocks noChangeShapeType="1"/>
          </p:cNvCxnSpPr>
          <p:nvPr/>
        </p:nvCxnSpPr>
        <p:spPr bwMode="auto">
          <a:xfrm rot="5400000">
            <a:off x="3155951" y="3652812"/>
            <a:ext cx="196850" cy="15875"/>
          </a:xfrm>
          <a:prstGeom prst="straightConnector1">
            <a:avLst/>
          </a:prstGeom>
          <a:noFill/>
          <a:ln w="12700" algn="ctr">
            <a:solidFill>
              <a:srgbClr val="000000"/>
            </a:solidFill>
            <a:round/>
            <a:headEnd/>
            <a:tailEnd type="arrow" w="med" len="med"/>
          </a:ln>
        </p:spPr>
      </p:cxnSp>
      <p:cxnSp>
        <p:nvCxnSpPr>
          <p:cNvPr id="50" name="Connecteur droit avec flèche 61"/>
          <p:cNvCxnSpPr>
            <a:cxnSpLocks noChangeShapeType="1"/>
          </p:cNvCxnSpPr>
          <p:nvPr/>
        </p:nvCxnSpPr>
        <p:spPr bwMode="auto">
          <a:xfrm rot="5400000" flipH="1" flipV="1">
            <a:off x="4910138" y="3189262"/>
            <a:ext cx="261938" cy="1587"/>
          </a:xfrm>
          <a:prstGeom prst="straightConnector1">
            <a:avLst/>
          </a:prstGeom>
          <a:noFill/>
          <a:ln w="12700" algn="ctr">
            <a:solidFill>
              <a:srgbClr val="000000"/>
            </a:solidFill>
            <a:round/>
            <a:headEnd/>
            <a:tailEnd type="arrow" w="med" len="med"/>
          </a:ln>
        </p:spPr>
      </p:cxnSp>
      <p:cxnSp>
        <p:nvCxnSpPr>
          <p:cNvPr id="51" name="Connecteur droit avec flèche 62"/>
          <p:cNvCxnSpPr>
            <a:cxnSpLocks noChangeShapeType="1"/>
          </p:cNvCxnSpPr>
          <p:nvPr/>
        </p:nvCxnSpPr>
        <p:spPr bwMode="auto">
          <a:xfrm rot="5400000">
            <a:off x="6411119" y="3855218"/>
            <a:ext cx="196850" cy="14288"/>
          </a:xfrm>
          <a:prstGeom prst="straightConnector1">
            <a:avLst/>
          </a:prstGeom>
          <a:noFill/>
          <a:ln w="12700" algn="ctr">
            <a:solidFill>
              <a:srgbClr val="000000"/>
            </a:solidFill>
            <a:round/>
            <a:headEnd/>
            <a:tailEnd type="arrow" w="med" len="med"/>
          </a:ln>
        </p:spPr>
      </p:cxnSp>
      <p:grpSp>
        <p:nvGrpSpPr>
          <p:cNvPr id="52" name="Groupe 51"/>
          <p:cNvGrpSpPr/>
          <p:nvPr/>
        </p:nvGrpSpPr>
        <p:grpSpPr>
          <a:xfrm>
            <a:off x="1855824" y="2931790"/>
            <a:ext cx="153435" cy="183010"/>
            <a:chOff x="1020763" y="1574800"/>
            <a:chExt cx="1217612" cy="762000"/>
          </a:xfrm>
        </p:grpSpPr>
        <p:grpSp>
          <p:nvGrpSpPr>
            <p:cNvPr id="53" name="Group 38"/>
            <p:cNvGrpSpPr>
              <a:grpSpLocks/>
            </p:cNvGrpSpPr>
            <p:nvPr/>
          </p:nvGrpSpPr>
          <p:grpSpPr bwMode="auto">
            <a:xfrm>
              <a:off x="1020763" y="1574800"/>
              <a:ext cx="609600" cy="762000"/>
              <a:chOff x="3504" y="3360"/>
              <a:chExt cx="768" cy="672"/>
            </a:xfrm>
          </p:grpSpPr>
          <p:sp>
            <p:nvSpPr>
              <p:cNvPr id="59" name="Arc 39"/>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60" name="Arc 40"/>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61" name="Arc 41"/>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62" name="Arc 42"/>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nvGrpSpPr>
            <p:cNvPr id="54" name="Group 43"/>
            <p:cNvGrpSpPr>
              <a:grpSpLocks/>
            </p:cNvGrpSpPr>
            <p:nvPr/>
          </p:nvGrpSpPr>
          <p:grpSpPr bwMode="auto">
            <a:xfrm>
              <a:off x="1628775" y="1574800"/>
              <a:ext cx="609600" cy="762000"/>
              <a:chOff x="3504" y="3360"/>
              <a:chExt cx="768" cy="672"/>
            </a:xfrm>
          </p:grpSpPr>
          <p:sp>
            <p:nvSpPr>
              <p:cNvPr id="55" name="Arc 44"/>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56" name="Arc 45"/>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57" name="Arc 46"/>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58" name="Arc 47"/>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grpSp>
        <p:nvGrpSpPr>
          <p:cNvPr id="63" name="Groupe 62"/>
          <p:cNvGrpSpPr/>
          <p:nvPr/>
        </p:nvGrpSpPr>
        <p:grpSpPr>
          <a:xfrm>
            <a:off x="3013074" y="3228473"/>
            <a:ext cx="153435" cy="183010"/>
            <a:chOff x="1020763" y="1574800"/>
            <a:chExt cx="1217612" cy="762000"/>
          </a:xfrm>
        </p:grpSpPr>
        <p:grpSp>
          <p:nvGrpSpPr>
            <p:cNvPr id="64" name="Group 38"/>
            <p:cNvGrpSpPr>
              <a:grpSpLocks/>
            </p:cNvGrpSpPr>
            <p:nvPr/>
          </p:nvGrpSpPr>
          <p:grpSpPr bwMode="auto">
            <a:xfrm>
              <a:off x="1020763" y="1574800"/>
              <a:ext cx="609600" cy="762000"/>
              <a:chOff x="3504" y="3360"/>
              <a:chExt cx="768" cy="672"/>
            </a:xfrm>
          </p:grpSpPr>
          <p:sp>
            <p:nvSpPr>
              <p:cNvPr id="70" name="Arc 39"/>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71" name="Arc 40"/>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72" name="Arc 41"/>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73" name="Arc 42"/>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nvGrpSpPr>
            <p:cNvPr id="65" name="Group 43"/>
            <p:cNvGrpSpPr>
              <a:grpSpLocks/>
            </p:cNvGrpSpPr>
            <p:nvPr/>
          </p:nvGrpSpPr>
          <p:grpSpPr bwMode="auto">
            <a:xfrm>
              <a:off x="1628775" y="1574800"/>
              <a:ext cx="609600" cy="762000"/>
              <a:chOff x="3504" y="3360"/>
              <a:chExt cx="768" cy="672"/>
            </a:xfrm>
          </p:grpSpPr>
          <p:sp>
            <p:nvSpPr>
              <p:cNvPr id="66" name="Arc 44"/>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67" name="Arc 45"/>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68" name="Arc 46"/>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69" name="Arc 47"/>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grpSp>
        <p:nvGrpSpPr>
          <p:cNvPr id="74" name="Groupe 73"/>
          <p:cNvGrpSpPr/>
          <p:nvPr/>
        </p:nvGrpSpPr>
        <p:grpSpPr>
          <a:xfrm>
            <a:off x="4771038" y="3147814"/>
            <a:ext cx="153435" cy="183010"/>
            <a:chOff x="1020763" y="1574800"/>
            <a:chExt cx="1217612" cy="762000"/>
          </a:xfrm>
        </p:grpSpPr>
        <p:grpSp>
          <p:nvGrpSpPr>
            <p:cNvPr id="75" name="Group 38"/>
            <p:cNvGrpSpPr>
              <a:grpSpLocks/>
            </p:cNvGrpSpPr>
            <p:nvPr/>
          </p:nvGrpSpPr>
          <p:grpSpPr bwMode="auto">
            <a:xfrm>
              <a:off x="1020763" y="1574800"/>
              <a:ext cx="609600" cy="762000"/>
              <a:chOff x="3504" y="3360"/>
              <a:chExt cx="768" cy="672"/>
            </a:xfrm>
          </p:grpSpPr>
          <p:sp>
            <p:nvSpPr>
              <p:cNvPr id="81" name="Arc 39"/>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82" name="Arc 40"/>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83" name="Arc 41"/>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84" name="Arc 42"/>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nvGrpSpPr>
            <p:cNvPr id="76" name="Group 43"/>
            <p:cNvGrpSpPr>
              <a:grpSpLocks/>
            </p:cNvGrpSpPr>
            <p:nvPr/>
          </p:nvGrpSpPr>
          <p:grpSpPr bwMode="auto">
            <a:xfrm>
              <a:off x="1628775" y="1574800"/>
              <a:ext cx="609600" cy="762000"/>
              <a:chOff x="3504" y="3360"/>
              <a:chExt cx="768" cy="672"/>
            </a:xfrm>
          </p:grpSpPr>
          <p:sp>
            <p:nvSpPr>
              <p:cNvPr id="77" name="Arc 44"/>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78" name="Arc 45"/>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79" name="Arc 46"/>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80" name="Arc 47"/>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grpSp>
        <p:nvGrpSpPr>
          <p:cNvPr id="85" name="Groupe 84"/>
          <p:cNvGrpSpPr/>
          <p:nvPr/>
        </p:nvGrpSpPr>
        <p:grpSpPr>
          <a:xfrm>
            <a:off x="6268426" y="3486986"/>
            <a:ext cx="153435" cy="183010"/>
            <a:chOff x="1020763" y="1574800"/>
            <a:chExt cx="1217612" cy="762000"/>
          </a:xfrm>
        </p:grpSpPr>
        <p:grpSp>
          <p:nvGrpSpPr>
            <p:cNvPr id="86" name="Group 38"/>
            <p:cNvGrpSpPr>
              <a:grpSpLocks/>
            </p:cNvGrpSpPr>
            <p:nvPr/>
          </p:nvGrpSpPr>
          <p:grpSpPr bwMode="auto">
            <a:xfrm>
              <a:off x="1020763" y="1574800"/>
              <a:ext cx="609600" cy="762000"/>
              <a:chOff x="3504" y="3360"/>
              <a:chExt cx="768" cy="672"/>
            </a:xfrm>
          </p:grpSpPr>
          <p:sp>
            <p:nvSpPr>
              <p:cNvPr id="92" name="Arc 39"/>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93" name="Arc 40"/>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94" name="Arc 41"/>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95" name="Arc 42"/>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nvGrpSpPr>
            <p:cNvPr id="87" name="Group 43"/>
            <p:cNvGrpSpPr>
              <a:grpSpLocks/>
            </p:cNvGrpSpPr>
            <p:nvPr/>
          </p:nvGrpSpPr>
          <p:grpSpPr bwMode="auto">
            <a:xfrm>
              <a:off x="1628775" y="1574800"/>
              <a:ext cx="609600" cy="762000"/>
              <a:chOff x="3504" y="3360"/>
              <a:chExt cx="768" cy="672"/>
            </a:xfrm>
          </p:grpSpPr>
          <p:sp>
            <p:nvSpPr>
              <p:cNvPr id="88" name="Arc 44"/>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89" name="Arc 45"/>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90" name="Arc 46"/>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91" name="Arc 47"/>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grpSp>
        <p:nvGrpSpPr>
          <p:cNvPr id="96" name="Groupe 95"/>
          <p:cNvGrpSpPr/>
          <p:nvPr/>
        </p:nvGrpSpPr>
        <p:grpSpPr>
          <a:xfrm>
            <a:off x="7145264" y="3108820"/>
            <a:ext cx="153435" cy="183010"/>
            <a:chOff x="1020763" y="1574800"/>
            <a:chExt cx="1217612" cy="762000"/>
          </a:xfrm>
        </p:grpSpPr>
        <p:grpSp>
          <p:nvGrpSpPr>
            <p:cNvPr id="97" name="Group 38"/>
            <p:cNvGrpSpPr>
              <a:grpSpLocks/>
            </p:cNvGrpSpPr>
            <p:nvPr/>
          </p:nvGrpSpPr>
          <p:grpSpPr bwMode="auto">
            <a:xfrm>
              <a:off x="1020763" y="1574800"/>
              <a:ext cx="609600" cy="762000"/>
              <a:chOff x="3504" y="3360"/>
              <a:chExt cx="768" cy="672"/>
            </a:xfrm>
          </p:grpSpPr>
          <p:sp>
            <p:nvSpPr>
              <p:cNvPr id="103" name="Arc 39"/>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104" name="Arc 40"/>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105" name="Arc 41"/>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106" name="Arc 42"/>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nvGrpSpPr>
            <p:cNvPr id="98" name="Group 43"/>
            <p:cNvGrpSpPr>
              <a:grpSpLocks/>
            </p:cNvGrpSpPr>
            <p:nvPr/>
          </p:nvGrpSpPr>
          <p:grpSpPr bwMode="auto">
            <a:xfrm>
              <a:off x="1628775" y="1574800"/>
              <a:ext cx="609600" cy="762000"/>
              <a:chOff x="3504" y="3360"/>
              <a:chExt cx="768" cy="672"/>
            </a:xfrm>
          </p:grpSpPr>
          <p:sp>
            <p:nvSpPr>
              <p:cNvPr id="99" name="Arc 44"/>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100" name="Arc 45"/>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101" name="Arc 46"/>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102" name="Arc 47"/>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sp>
        <p:nvSpPr>
          <p:cNvPr id="107" name="Oval 17"/>
          <p:cNvSpPr>
            <a:spLocks noChangeArrowheads="1"/>
          </p:cNvSpPr>
          <p:nvPr/>
        </p:nvSpPr>
        <p:spPr bwMode="auto">
          <a:xfrm>
            <a:off x="2074863" y="2505645"/>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08" name="Oval 17"/>
          <p:cNvSpPr>
            <a:spLocks noChangeArrowheads="1"/>
          </p:cNvSpPr>
          <p:nvPr/>
        </p:nvSpPr>
        <p:spPr bwMode="auto">
          <a:xfrm>
            <a:off x="2074863" y="2439540"/>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09" name="Oval 17"/>
          <p:cNvSpPr>
            <a:spLocks noChangeArrowheads="1"/>
          </p:cNvSpPr>
          <p:nvPr/>
        </p:nvSpPr>
        <p:spPr bwMode="auto">
          <a:xfrm>
            <a:off x="3262314" y="2505645"/>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10" name="Oval 17"/>
          <p:cNvSpPr>
            <a:spLocks noChangeArrowheads="1"/>
          </p:cNvSpPr>
          <p:nvPr/>
        </p:nvSpPr>
        <p:spPr bwMode="auto">
          <a:xfrm>
            <a:off x="3262314" y="2439540"/>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11" name="Oval 17"/>
          <p:cNvSpPr>
            <a:spLocks noChangeArrowheads="1"/>
          </p:cNvSpPr>
          <p:nvPr/>
        </p:nvSpPr>
        <p:spPr bwMode="auto">
          <a:xfrm>
            <a:off x="4983162" y="2502693"/>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12" name="Oval 17"/>
          <p:cNvSpPr>
            <a:spLocks noChangeArrowheads="1"/>
          </p:cNvSpPr>
          <p:nvPr/>
        </p:nvSpPr>
        <p:spPr bwMode="auto">
          <a:xfrm>
            <a:off x="4983162" y="2436588"/>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13" name="Oval 17"/>
          <p:cNvSpPr>
            <a:spLocks noChangeArrowheads="1"/>
          </p:cNvSpPr>
          <p:nvPr/>
        </p:nvSpPr>
        <p:spPr bwMode="auto">
          <a:xfrm>
            <a:off x="6519862" y="2522388"/>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14" name="Oval 17"/>
          <p:cNvSpPr>
            <a:spLocks noChangeArrowheads="1"/>
          </p:cNvSpPr>
          <p:nvPr/>
        </p:nvSpPr>
        <p:spPr bwMode="auto">
          <a:xfrm>
            <a:off x="6519862" y="2456283"/>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15" name="Oval 17"/>
          <p:cNvSpPr>
            <a:spLocks noChangeArrowheads="1"/>
          </p:cNvSpPr>
          <p:nvPr/>
        </p:nvSpPr>
        <p:spPr bwMode="auto">
          <a:xfrm>
            <a:off x="7370281" y="2522388"/>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116" name="Oval 17"/>
          <p:cNvSpPr>
            <a:spLocks noChangeArrowheads="1"/>
          </p:cNvSpPr>
          <p:nvPr/>
        </p:nvSpPr>
        <p:spPr bwMode="auto">
          <a:xfrm>
            <a:off x="7370281" y="2456283"/>
            <a:ext cx="131763" cy="138113"/>
          </a:xfrm>
          <a:prstGeom prst="ellipse">
            <a:avLst/>
          </a:prstGeom>
          <a:solidFill>
            <a:srgbClr val="FF0000"/>
          </a:solidFill>
          <a:ln w="19050">
            <a:noFill/>
            <a:round/>
            <a:headEnd/>
            <a:tailEnd/>
          </a:ln>
        </p:spPr>
        <p:txBody>
          <a:bodyPr wrap="none" anchor="ctr"/>
          <a:lstStyle/>
          <a:p>
            <a:pPr algn="ctr">
              <a:spcBef>
                <a:spcPct val="50000"/>
              </a:spcBef>
            </a:pPr>
            <a:endParaRPr lang="fr-FR">
              <a:solidFill>
                <a:schemeClr val="tx1"/>
              </a:solidFill>
            </a:endParaRPr>
          </a:p>
        </p:txBody>
      </p:sp>
      <p:sp>
        <p:nvSpPr>
          <p:cNvPr id="3" name="Espace réservé de la date 4">
            <a:extLst>
              <a:ext uri="{FF2B5EF4-FFF2-40B4-BE49-F238E27FC236}">
                <a16:creationId xmlns:a16="http://schemas.microsoft.com/office/drawing/2014/main" id="{29AE37AD-60D8-D2A7-6008-47A90AC5108B}"/>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15159667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Mode contact intermittent</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61</a:t>
            </a:fld>
            <a:endParaRPr lang="fr-FR" dirty="0"/>
          </a:p>
        </p:txBody>
      </p:sp>
      <p:sp>
        <p:nvSpPr>
          <p:cNvPr id="8" name="Text Box 4"/>
          <p:cNvSpPr txBox="1">
            <a:spLocks noChangeArrowheads="1"/>
          </p:cNvSpPr>
          <p:nvPr/>
        </p:nvSpPr>
        <p:spPr bwMode="auto">
          <a:xfrm>
            <a:off x="179512" y="699542"/>
            <a:ext cx="8784976" cy="307777"/>
          </a:xfrm>
          <a:prstGeom prst="rect">
            <a:avLst/>
          </a:prstGeom>
          <a:noFill/>
          <a:ln w="9525">
            <a:noFill/>
            <a:miter lim="800000"/>
            <a:headEnd/>
            <a:tailEnd/>
          </a:ln>
        </p:spPr>
        <p:txBody>
          <a:bodyPr wrap="square">
            <a:spAutoFit/>
          </a:bodyPr>
          <a:lstStyle/>
          <a:p>
            <a:pPr algn="just" eaLnBrk="0" hangingPunct="0">
              <a:spcBef>
                <a:spcPct val="50000"/>
              </a:spcBef>
            </a:pPr>
            <a:r>
              <a:rPr lang="fr-FR" sz="1400" dirty="0">
                <a:latin typeface="Arial Narrow" panose="020B0606020202030204" pitchFamily="34" charset="0"/>
              </a:rPr>
              <a:t>Equation du déplacement de l’extrémité de la pointe en mode contact intermittent : l’oscillateur amorti et entretenu</a:t>
            </a:r>
          </a:p>
        </p:txBody>
      </p:sp>
      <p:sp>
        <p:nvSpPr>
          <p:cNvPr id="9" name="AutoShape 28"/>
          <p:cNvSpPr>
            <a:spLocks noChangeArrowheads="1"/>
          </p:cNvSpPr>
          <p:nvPr/>
        </p:nvSpPr>
        <p:spPr bwMode="auto">
          <a:xfrm rot="20827828" flipH="1" flipV="1">
            <a:off x="1072802" y="1652277"/>
            <a:ext cx="188912" cy="246063"/>
          </a:xfrm>
          <a:prstGeom prst="triangle">
            <a:avLst>
              <a:gd name="adj" fmla="val 50000"/>
            </a:avLst>
          </a:prstGeom>
          <a:solidFill>
            <a:srgbClr val="C0C0C0"/>
          </a:solidFill>
          <a:ln w="63500" algn="ctr">
            <a:solidFill>
              <a:srgbClr val="C0C0C0"/>
            </a:solidFill>
            <a:miter lim="800000"/>
            <a:headEnd/>
            <a:tailEnd/>
          </a:ln>
        </p:spPr>
        <p:txBody>
          <a:bodyPr rot="10800000"/>
          <a:lstStyle/>
          <a:p>
            <a:pPr>
              <a:spcBef>
                <a:spcPct val="0"/>
              </a:spcBef>
            </a:pPr>
            <a:endParaRPr lang="fr-FR" sz="2400">
              <a:solidFill>
                <a:srgbClr val="000000"/>
              </a:solidFill>
              <a:latin typeface="Times New Roman" pitchFamily="18" charset="0"/>
              <a:sym typeface="Times New Roman" pitchFamily="18" charset="0"/>
            </a:endParaRPr>
          </a:p>
        </p:txBody>
      </p:sp>
      <p:sp>
        <p:nvSpPr>
          <p:cNvPr id="10" name="AutoShape 27"/>
          <p:cNvSpPr>
            <a:spLocks noChangeArrowheads="1"/>
          </p:cNvSpPr>
          <p:nvPr/>
        </p:nvSpPr>
        <p:spPr bwMode="auto">
          <a:xfrm rot="1213260" flipH="1" flipV="1">
            <a:off x="979139" y="1310965"/>
            <a:ext cx="188913" cy="247650"/>
          </a:xfrm>
          <a:prstGeom prst="triangle">
            <a:avLst>
              <a:gd name="adj" fmla="val 50000"/>
            </a:avLst>
          </a:prstGeom>
          <a:solidFill>
            <a:srgbClr val="C0C0C0"/>
          </a:solidFill>
          <a:ln w="63500" algn="ctr">
            <a:solidFill>
              <a:srgbClr val="C0C0C0"/>
            </a:solidFill>
            <a:miter lim="800000"/>
            <a:headEnd/>
            <a:tailEnd/>
          </a:ln>
        </p:spPr>
        <p:txBody>
          <a:bodyPr rot="10800000"/>
          <a:lstStyle/>
          <a:p>
            <a:pPr>
              <a:spcBef>
                <a:spcPct val="0"/>
              </a:spcBef>
            </a:pPr>
            <a:endParaRPr lang="fr-FR" sz="2400">
              <a:solidFill>
                <a:srgbClr val="000000"/>
              </a:solidFill>
              <a:latin typeface="Times New Roman" pitchFamily="18" charset="0"/>
              <a:sym typeface="Times New Roman" pitchFamily="18" charset="0"/>
            </a:endParaRPr>
          </a:p>
        </p:txBody>
      </p:sp>
      <p:sp>
        <p:nvSpPr>
          <p:cNvPr id="11" name="Freeform 25"/>
          <p:cNvSpPr>
            <a:spLocks/>
          </p:cNvSpPr>
          <p:nvPr/>
        </p:nvSpPr>
        <p:spPr bwMode="auto">
          <a:xfrm flipV="1">
            <a:off x="1046385" y="1501465"/>
            <a:ext cx="1504950" cy="196850"/>
          </a:xfrm>
          <a:custGeom>
            <a:avLst/>
            <a:gdLst>
              <a:gd name="T0" fmla="*/ 0 w 2087"/>
              <a:gd name="T1" fmla="*/ 0 h 272"/>
              <a:gd name="T2" fmla="*/ 2147483647 w 2087"/>
              <a:gd name="T3" fmla="*/ 2147483647 h 272"/>
              <a:gd name="T4" fmla="*/ 2147483647 w 2087"/>
              <a:gd name="T5" fmla="*/ 2147483647 h 272"/>
              <a:gd name="T6" fmla="*/ 0 60000 65536"/>
              <a:gd name="T7" fmla="*/ 0 60000 65536"/>
              <a:gd name="T8" fmla="*/ 0 60000 65536"/>
              <a:gd name="T9" fmla="*/ 0 w 2087"/>
              <a:gd name="T10" fmla="*/ 0 h 272"/>
              <a:gd name="T11" fmla="*/ 2087 w 2087"/>
              <a:gd name="T12" fmla="*/ 272 h 272"/>
            </a:gdLst>
            <a:ahLst/>
            <a:cxnLst>
              <a:cxn ang="T6">
                <a:pos x="T0" y="T1"/>
              </a:cxn>
              <a:cxn ang="T7">
                <a:pos x="T2" y="T3"/>
              </a:cxn>
              <a:cxn ang="T8">
                <a:pos x="T4" y="T5"/>
              </a:cxn>
            </a:cxnLst>
            <a:rect l="T9" t="T10" r="T11" b="T12"/>
            <a:pathLst>
              <a:path w="2087" h="272">
                <a:moveTo>
                  <a:pt x="0" y="0"/>
                </a:moveTo>
                <a:cubicBezTo>
                  <a:pt x="257" y="91"/>
                  <a:pt x="514" y="182"/>
                  <a:pt x="862" y="227"/>
                </a:cubicBezTo>
                <a:cubicBezTo>
                  <a:pt x="1210" y="272"/>
                  <a:pt x="1648" y="272"/>
                  <a:pt x="2087" y="272"/>
                </a:cubicBezTo>
              </a:path>
            </a:pathLst>
          </a:custGeom>
          <a:noFill/>
          <a:ln w="28575">
            <a:solidFill>
              <a:srgbClr val="C0C0C0"/>
            </a:solidFill>
            <a:round/>
            <a:headEnd/>
            <a:tailEnd/>
          </a:ln>
        </p:spPr>
        <p:txBody>
          <a:bodyPr rot="10800000"/>
          <a:lstStyle/>
          <a:p>
            <a:pPr>
              <a:spcBef>
                <a:spcPct val="0"/>
              </a:spcBef>
            </a:pPr>
            <a:endParaRPr lang="fr-FR" sz="2400">
              <a:solidFill>
                <a:srgbClr val="000000"/>
              </a:solidFill>
              <a:latin typeface="Times New Roman" pitchFamily="18" charset="0"/>
              <a:sym typeface="Times New Roman" pitchFamily="18" charset="0"/>
            </a:endParaRPr>
          </a:p>
        </p:txBody>
      </p:sp>
      <p:sp>
        <p:nvSpPr>
          <p:cNvPr id="12" name="Freeform 24"/>
          <p:cNvSpPr>
            <a:spLocks/>
          </p:cNvSpPr>
          <p:nvPr/>
        </p:nvSpPr>
        <p:spPr bwMode="auto">
          <a:xfrm>
            <a:off x="1046385" y="1260165"/>
            <a:ext cx="1504950" cy="196850"/>
          </a:xfrm>
          <a:custGeom>
            <a:avLst/>
            <a:gdLst>
              <a:gd name="T0" fmla="*/ 0 w 2087"/>
              <a:gd name="T1" fmla="*/ 0 h 272"/>
              <a:gd name="T2" fmla="*/ 2147483647 w 2087"/>
              <a:gd name="T3" fmla="*/ 2147483647 h 272"/>
              <a:gd name="T4" fmla="*/ 2147483647 w 2087"/>
              <a:gd name="T5" fmla="*/ 2147483647 h 272"/>
              <a:gd name="T6" fmla="*/ 0 60000 65536"/>
              <a:gd name="T7" fmla="*/ 0 60000 65536"/>
              <a:gd name="T8" fmla="*/ 0 60000 65536"/>
              <a:gd name="T9" fmla="*/ 0 w 2087"/>
              <a:gd name="T10" fmla="*/ 0 h 272"/>
              <a:gd name="T11" fmla="*/ 2087 w 2087"/>
              <a:gd name="T12" fmla="*/ 272 h 272"/>
            </a:gdLst>
            <a:ahLst/>
            <a:cxnLst>
              <a:cxn ang="T6">
                <a:pos x="T0" y="T1"/>
              </a:cxn>
              <a:cxn ang="T7">
                <a:pos x="T2" y="T3"/>
              </a:cxn>
              <a:cxn ang="T8">
                <a:pos x="T4" y="T5"/>
              </a:cxn>
            </a:cxnLst>
            <a:rect l="T9" t="T10" r="T11" b="T12"/>
            <a:pathLst>
              <a:path w="2087" h="272">
                <a:moveTo>
                  <a:pt x="0" y="0"/>
                </a:moveTo>
                <a:cubicBezTo>
                  <a:pt x="257" y="91"/>
                  <a:pt x="514" y="182"/>
                  <a:pt x="862" y="227"/>
                </a:cubicBezTo>
                <a:cubicBezTo>
                  <a:pt x="1210" y="272"/>
                  <a:pt x="1648" y="272"/>
                  <a:pt x="2087" y="272"/>
                </a:cubicBezTo>
              </a:path>
            </a:pathLst>
          </a:custGeom>
          <a:noFill/>
          <a:ln w="28575">
            <a:solidFill>
              <a:srgbClr val="C0C0C0"/>
            </a:solidFill>
            <a:round/>
            <a:headEnd/>
            <a:tailEnd/>
          </a:ln>
        </p:spPr>
        <p:txBody>
          <a:bodyPr/>
          <a:lstStyle/>
          <a:p>
            <a:pPr>
              <a:spcBef>
                <a:spcPct val="0"/>
              </a:spcBef>
            </a:pPr>
            <a:endParaRPr lang="fr-FR" sz="2400">
              <a:solidFill>
                <a:srgbClr val="000000"/>
              </a:solidFill>
              <a:latin typeface="Times New Roman" pitchFamily="18" charset="0"/>
              <a:sym typeface="Times New Roman" pitchFamily="18" charset="0"/>
            </a:endParaRPr>
          </a:p>
        </p:txBody>
      </p:sp>
      <p:sp>
        <p:nvSpPr>
          <p:cNvPr id="13" name="AutoShape 18"/>
          <p:cNvSpPr>
            <a:spLocks noChangeArrowheads="1"/>
          </p:cNvSpPr>
          <p:nvPr/>
        </p:nvSpPr>
        <p:spPr bwMode="auto">
          <a:xfrm flipH="1" flipV="1">
            <a:off x="1097185" y="1471302"/>
            <a:ext cx="188912" cy="246063"/>
          </a:xfrm>
          <a:prstGeom prst="triangle">
            <a:avLst>
              <a:gd name="adj" fmla="val 50000"/>
            </a:avLst>
          </a:prstGeom>
          <a:solidFill>
            <a:srgbClr val="080808"/>
          </a:solidFill>
          <a:ln w="9525">
            <a:solidFill>
              <a:srgbClr val="080808"/>
            </a:solidFill>
            <a:miter lim="800000"/>
            <a:headEnd/>
            <a:tailEnd/>
          </a:ln>
        </p:spPr>
        <p:txBody>
          <a:bodyPr rot="10800000" wrap="none" anchor="ctr"/>
          <a:lstStyle/>
          <a:p>
            <a:pPr>
              <a:spcBef>
                <a:spcPct val="0"/>
              </a:spcBef>
            </a:pPr>
            <a:endParaRPr lang="fr-FR" sz="2400">
              <a:solidFill>
                <a:srgbClr val="000000"/>
              </a:solidFill>
              <a:latin typeface="Times New Roman" pitchFamily="18" charset="0"/>
              <a:sym typeface="Times New Roman" pitchFamily="18" charset="0"/>
            </a:endParaRPr>
          </a:p>
        </p:txBody>
      </p:sp>
      <p:sp>
        <p:nvSpPr>
          <p:cNvPr id="14" name="Rectangle 20"/>
          <p:cNvSpPr>
            <a:spLocks noChangeArrowheads="1"/>
          </p:cNvSpPr>
          <p:nvPr/>
        </p:nvSpPr>
        <p:spPr bwMode="auto">
          <a:xfrm flipH="1">
            <a:off x="974377" y="1461777"/>
            <a:ext cx="1504950" cy="33338"/>
          </a:xfrm>
          <a:prstGeom prst="rect">
            <a:avLst/>
          </a:prstGeom>
          <a:solidFill>
            <a:srgbClr val="000000"/>
          </a:solidFill>
          <a:ln w="9525" algn="ctr">
            <a:solidFill>
              <a:srgbClr val="000000"/>
            </a:solidFill>
            <a:miter lim="800000"/>
            <a:headEnd/>
            <a:tailEnd/>
          </a:ln>
        </p:spPr>
        <p:txBody>
          <a:bodyPr wrap="none" anchor="ctr"/>
          <a:lstStyle/>
          <a:p>
            <a:pPr>
              <a:spcBef>
                <a:spcPct val="0"/>
              </a:spcBef>
            </a:pPr>
            <a:endParaRPr lang="fr-FR" sz="2400">
              <a:solidFill>
                <a:srgbClr val="000000"/>
              </a:solidFill>
              <a:latin typeface="Times New Roman" pitchFamily="18" charset="0"/>
              <a:sym typeface="Times New Roman" pitchFamily="18" charset="0"/>
            </a:endParaRPr>
          </a:p>
        </p:txBody>
      </p:sp>
      <p:grpSp>
        <p:nvGrpSpPr>
          <p:cNvPr id="15" name="Groupe 14"/>
          <p:cNvGrpSpPr/>
          <p:nvPr/>
        </p:nvGrpSpPr>
        <p:grpSpPr>
          <a:xfrm>
            <a:off x="413642" y="1438678"/>
            <a:ext cx="210295" cy="420801"/>
            <a:chOff x="1171575" y="792163"/>
            <a:chExt cx="1219200" cy="782637"/>
          </a:xfrm>
        </p:grpSpPr>
        <p:grpSp>
          <p:nvGrpSpPr>
            <p:cNvPr id="16" name="Group 38"/>
            <p:cNvGrpSpPr>
              <a:grpSpLocks/>
            </p:cNvGrpSpPr>
            <p:nvPr/>
          </p:nvGrpSpPr>
          <p:grpSpPr bwMode="auto">
            <a:xfrm>
              <a:off x="1171575" y="792163"/>
              <a:ext cx="609600" cy="762000"/>
              <a:chOff x="3504" y="3360"/>
              <a:chExt cx="768" cy="672"/>
            </a:xfrm>
          </p:grpSpPr>
          <p:sp>
            <p:nvSpPr>
              <p:cNvPr id="22" name="Arc 39"/>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23" name="Arc 40"/>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24" name="Arc 41"/>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25" name="Arc 42"/>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nvGrpSpPr>
            <p:cNvPr id="17" name="Group 43"/>
            <p:cNvGrpSpPr>
              <a:grpSpLocks/>
            </p:cNvGrpSpPr>
            <p:nvPr/>
          </p:nvGrpSpPr>
          <p:grpSpPr bwMode="auto">
            <a:xfrm>
              <a:off x="1781175" y="812800"/>
              <a:ext cx="609600" cy="762000"/>
              <a:chOff x="3504" y="3360"/>
              <a:chExt cx="768" cy="672"/>
            </a:xfrm>
          </p:grpSpPr>
          <p:sp>
            <p:nvSpPr>
              <p:cNvPr id="18" name="Arc 44"/>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19" name="Arc 45"/>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20" name="Arc 46"/>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21" name="Arc 47"/>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mc:AlternateContent xmlns:mc="http://schemas.openxmlformats.org/markup-compatibility/2006" xmlns:a14="http://schemas.microsoft.com/office/drawing/2010/main">
        <mc:Choice Requires="a14">
          <p:sp>
            <p:nvSpPr>
              <p:cNvPr id="26" name="Text Box 22"/>
              <p:cNvSpPr txBox="1">
                <a:spLocks noChangeArrowheads="1"/>
              </p:cNvSpPr>
              <p:nvPr/>
            </p:nvSpPr>
            <p:spPr bwMode="auto">
              <a:xfrm>
                <a:off x="179512" y="3151297"/>
                <a:ext cx="8580437" cy="1384995"/>
              </a:xfrm>
              <a:prstGeom prst="rect">
                <a:avLst/>
              </a:prstGeom>
              <a:noFill/>
              <a:ln w="9525">
                <a:noFill/>
                <a:miter lim="800000"/>
                <a:headEnd/>
                <a:tailEnd/>
              </a:ln>
            </p:spPr>
            <p:txBody>
              <a:bodyPr>
                <a:spAutoFit/>
              </a:bodyPr>
              <a:lstStyle/>
              <a:p>
                <a:pPr algn="just" eaLnBrk="0" hangingPunct="0"/>
                <a:r>
                  <a:rPr lang="fr-FR" sz="1400" dirty="0">
                    <a:latin typeface="Arial Narrow" panose="020B0606020202030204" pitchFamily="34" charset="0"/>
                  </a:rPr>
                  <a:t>Avec </a:t>
                </a:r>
                <a14:m>
                  <m:oMath xmlns:m="http://schemas.openxmlformats.org/officeDocument/2006/math">
                    <m:r>
                      <a:rPr lang="fr-FR" sz="1400" i="1">
                        <a:latin typeface="Cambria Math"/>
                      </a:rPr>
                      <m:t>𝑚</m:t>
                    </m:r>
                  </m:oMath>
                </a14:m>
                <a:r>
                  <a:rPr lang="fr-FR" sz="1400" dirty="0">
                    <a:latin typeface="Arial Narrow" panose="020B0606020202030204" pitchFamily="34" charset="0"/>
                    <a:ea typeface="Cambria Math"/>
                  </a:rPr>
                  <a:t> la masse, </a:t>
                </a:r>
                <a14:m>
                  <m:oMath xmlns:m="http://schemas.openxmlformats.org/officeDocument/2006/math">
                    <m:r>
                      <a:rPr lang="fr-FR" sz="1400" i="1">
                        <a:latin typeface="Cambria Math"/>
                      </a:rPr>
                      <m:t>𝑘</m:t>
                    </m:r>
                  </m:oMath>
                </a14:m>
                <a:r>
                  <a:rPr lang="fr-FR" sz="1400" dirty="0">
                    <a:latin typeface="Arial Narrow" panose="020B0606020202030204" pitchFamily="34" charset="0"/>
                    <a:ea typeface="Cambria Math"/>
                  </a:rPr>
                  <a:t> la raideur, </a:t>
                </a:r>
                <a14:m>
                  <m:oMath xmlns:m="http://schemas.openxmlformats.org/officeDocument/2006/math">
                    <m:sSub>
                      <m:sSubPr>
                        <m:ctrlPr>
                          <a:rPr lang="fr-FR" sz="1400" i="1">
                            <a:latin typeface="Cambria Math" panose="02040503050406030204" pitchFamily="18" charset="0"/>
                            <a:ea typeface="Cambria Math"/>
                          </a:rPr>
                        </m:ctrlPr>
                      </m:sSubPr>
                      <m:e>
                        <m:r>
                          <a:rPr lang="fr-FR" sz="1400" i="1">
                            <a:latin typeface="Cambria Math"/>
                            <a:ea typeface="Cambria Math"/>
                          </a:rPr>
                          <m:t>𝜔</m:t>
                        </m:r>
                      </m:e>
                      <m:sub>
                        <m:r>
                          <a:rPr lang="fr-FR" sz="1400" i="1">
                            <a:latin typeface="Cambria Math"/>
                            <a:ea typeface="Cambria Math"/>
                          </a:rPr>
                          <m:t>0</m:t>
                        </m:r>
                      </m:sub>
                    </m:sSub>
                  </m:oMath>
                </a14:m>
                <a:r>
                  <a:rPr lang="fr-FR" sz="1400" dirty="0">
                    <a:latin typeface="Arial Narrow" panose="020B0606020202030204" pitchFamily="34" charset="0"/>
                    <a:ea typeface="Cambria Math"/>
                  </a:rPr>
                  <a:t> la fréquence de résonance et </a:t>
                </a:r>
                <a14:m>
                  <m:oMath xmlns:m="http://schemas.openxmlformats.org/officeDocument/2006/math">
                    <m:r>
                      <a:rPr lang="fr-FR" sz="1400" i="1">
                        <a:latin typeface="Cambria Math"/>
                      </a:rPr>
                      <m:t>𝑄</m:t>
                    </m:r>
                  </m:oMath>
                </a14:m>
                <a:r>
                  <a:rPr lang="fr-FR" sz="1400" dirty="0">
                    <a:latin typeface="Arial Narrow" panose="020B0606020202030204" pitchFamily="34" charset="0"/>
                    <a:ea typeface="Cambria Math"/>
                  </a:rPr>
                  <a:t> le facteur de qualité de la pointe utilisée.</a:t>
                </a:r>
              </a:p>
              <a:p>
                <a:pPr algn="just" eaLnBrk="0" hangingPunct="0"/>
                <a:endParaRPr lang="fr-FR" sz="1400" dirty="0">
                  <a:latin typeface="Arial Narrow" panose="020B0606020202030204" pitchFamily="34" charset="0"/>
                  <a:ea typeface="Cambria Math"/>
                </a:endParaRPr>
              </a:p>
              <a:p>
                <a:pPr algn="just" eaLnBrk="0" hangingPunct="0"/>
                <a:endParaRPr lang="fr-FR" sz="1400" dirty="0">
                  <a:latin typeface="Arial Narrow" panose="020B0606020202030204" pitchFamily="34" charset="0"/>
                  <a:ea typeface="Cambria Math"/>
                </a:endParaRPr>
              </a:p>
              <a:p>
                <a:pPr algn="just" eaLnBrk="0" hangingPunct="0"/>
                <a:r>
                  <a:rPr lang="fr-FR" sz="1400" dirty="0">
                    <a:latin typeface="Arial Narrow" panose="020B0606020202030204" pitchFamily="34" charset="0"/>
                    <a:ea typeface="Cambria Math"/>
                  </a:rPr>
                  <a:t>La solution simplifiée est celle d’un oscillateur harmonique oscillant à la fréquence de la force d’excitation avec un déphasage </a:t>
                </a:r>
                <a14:m>
                  <m:oMath xmlns:m="http://schemas.openxmlformats.org/officeDocument/2006/math">
                    <m:r>
                      <a:rPr lang="fr-FR" sz="1400" i="1">
                        <a:latin typeface="Cambria Math"/>
                        <a:ea typeface="Cambria Math"/>
                      </a:rPr>
                      <m:t>𝜑</m:t>
                    </m:r>
                    <m:r>
                      <a:rPr lang="fr-FR" sz="1400" i="1">
                        <a:latin typeface="Cambria Math"/>
                        <a:ea typeface="Cambria Math"/>
                      </a:rPr>
                      <m:t> </m:t>
                    </m:r>
                  </m:oMath>
                </a14:m>
                <a:r>
                  <a:rPr lang="fr-FR" sz="1400" dirty="0">
                    <a:latin typeface="Arial Narrow" panose="020B0606020202030204" pitchFamily="34" charset="0"/>
                    <a:ea typeface="Cambria Math"/>
                  </a:rPr>
                  <a:t>:</a:t>
                </a:r>
              </a:p>
              <a:p>
                <a:pPr algn="just" eaLnBrk="0" hangingPunct="0"/>
                <a:endParaRPr lang="fr-FR" sz="1400" dirty="0">
                  <a:latin typeface="Arial Narrow" panose="020B0606020202030204" pitchFamily="34" charset="0"/>
                  <a:ea typeface="Cambria Math"/>
                </a:endParaRPr>
              </a:p>
              <a:p>
                <a:pPr algn="ctr" eaLnBrk="0" hangingPunct="0"/>
                <a14:m>
                  <m:oMath xmlns:m="http://schemas.openxmlformats.org/officeDocument/2006/math">
                    <m:r>
                      <a:rPr lang="fr-FR" sz="1400" b="0" i="1" smtClean="0">
                        <a:latin typeface="Cambria Math"/>
                      </a:rPr>
                      <m:t>𝑧</m:t>
                    </m:r>
                    <m:d>
                      <m:dPr>
                        <m:ctrlPr>
                          <a:rPr lang="fr-FR" sz="1400" i="1" smtClean="0">
                            <a:latin typeface="Cambria Math" panose="02040503050406030204" pitchFamily="18" charset="0"/>
                          </a:rPr>
                        </m:ctrlPr>
                      </m:dPr>
                      <m:e>
                        <m:r>
                          <a:rPr lang="fr-FR" sz="1400" b="0" i="1" smtClean="0">
                            <a:latin typeface="Cambria Math"/>
                          </a:rPr>
                          <m:t>𝑡</m:t>
                        </m:r>
                      </m:e>
                    </m:d>
                    <m:sSub>
                      <m:sSubPr>
                        <m:ctrlPr>
                          <a:rPr lang="fr-FR" sz="1400" i="1">
                            <a:latin typeface="Cambria Math" panose="02040503050406030204" pitchFamily="18" charset="0"/>
                          </a:rPr>
                        </m:ctrlPr>
                      </m:sSubPr>
                      <m:e>
                        <m:r>
                          <a:rPr lang="fr-FR" sz="1400" b="0" i="1" smtClean="0">
                            <a:latin typeface="Cambria Math"/>
                          </a:rPr>
                          <m:t>=</m:t>
                        </m:r>
                        <m:r>
                          <a:rPr lang="fr-FR" sz="1400" b="0" i="1" smtClean="0">
                            <a:latin typeface="Cambria Math"/>
                          </a:rPr>
                          <m:t>𝐴</m:t>
                        </m:r>
                      </m:e>
                      <m:sub>
                        <m:r>
                          <a:rPr lang="fr-FR" sz="1400" i="1">
                            <a:latin typeface="Cambria Math"/>
                          </a:rPr>
                          <m:t>0</m:t>
                        </m:r>
                      </m:sub>
                    </m:sSub>
                    <m:func>
                      <m:funcPr>
                        <m:ctrlPr>
                          <a:rPr lang="fr-FR" sz="1400" i="1">
                            <a:latin typeface="Cambria Math" panose="02040503050406030204" pitchFamily="18" charset="0"/>
                          </a:rPr>
                        </m:ctrlPr>
                      </m:funcPr>
                      <m:fName>
                        <m:r>
                          <m:rPr>
                            <m:sty m:val="p"/>
                          </m:rPr>
                          <a:rPr lang="fr-FR" sz="1400">
                            <a:latin typeface="Cambria Math"/>
                          </a:rPr>
                          <m:t>cos</m:t>
                        </m:r>
                      </m:fName>
                      <m:e>
                        <m:d>
                          <m:dPr>
                            <m:ctrlPr>
                              <a:rPr lang="fr-FR" sz="1400" i="1">
                                <a:latin typeface="Cambria Math" panose="02040503050406030204" pitchFamily="18" charset="0"/>
                              </a:rPr>
                            </m:ctrlPr>
                          </m:dPr>
                          <m:e>
                            <m:r>
                              <a:rPr lang="fr-FR" sz="1400" i="1">
                                <a:latin typeface="Cambria Math"/>
                                <a:ea typeface="Cambria Math"/>
                              </a:rPr>
                              <m:t>𝜔</m:t>
                            </m:r>
                            <m:r>
                              <a:rPr lang="fr-FR" sz="1400" i="1">
                                <a:latin typeface="Cambria Math"/>
                                <a:ea typeface="Cambria Math"/>
                              </a:rPr>
                              <m:t>𝑡</m:t>
                            </m:r>
                            <m:r>
                              <a:rPr lang="fr-FR" sz="1400" b="0" i="1" smtClean="0">
                                <a:latin typeface="Cambria Math"/>
                                <a:ea typeface="Cambria Math"/>
                              </a:rPr>
                              <m:t>+</m:t>
                            </m:r>
                            <m:r>
                              <a:rPr lang="fr-FR" sz="1400" b="0" i="1" smtClean="0">
                                <a:latin typeface="Cambria Math"/>
                                <a:ea typeface="Cambria Math"/>
                              </a:rPr>
                              <m:t>𝜑</m:t>
                            </m:r>
                          </m:e>
                        </m:d>
                      </m:e>
                    </m:func>
                  </m:oMath>
                </a14:m>
                <a:r>
                  <a:rPr lang="fr-FR" sz="1400" dirty="0">
                    <a:latin typeface="Arial Narrow" panose="020B0606020202030204" pitchFamily="34" charset="0"/>
                    <a:ea typeface="Cambria Math"/>
                  </a:rPr>
                  <a:t> </a:t>
                </a:r>
              </a:p>
            </p:txBody>
          </p:sp>
        </mc:Choice>
        <mc:Fallback xmlns="">
          <p:sp>
            <p:nvSpPr>
              <p:cNvPr id="26" name="Text Box 22"/>
              <p:cNvSpPr txBox="1">
                <a:spLocks noRot="1" noChangeAspect="1" noMove="1" noResize="1" noEditPoints="1" noAdjustHandles="1" noChangeArrowheads="1" noChangeShapeType="1" noTextEdit="1"/>
              </p:cNvSpPr>
              <p:nvPr/>
            </p:nvSpPr>
            <p:spPr bwMode="auto">
              <a:xfrm>
                <a:off x="179512" y="3151297"/>
                <a:ext cx="8580437" cy="1384995"/>
              </a:xfrm>
              <a:prstGeom prst="rect">
                <a:avLst/>
              </a:prstGeom>
              <a:blipFill>
                <a:blip r:embed="rId3"/>
                <a:stretch>
                  <a:fillRect l="-213" t="-881" b="-441"/>
                </a:stretch>
              </a:blipFill>
              <a:ln w="9525">
                <a:noFill/>
                <a:miter lim="800000"/>
                <a:headEnd/>
                <a:tailEnd/>
              </a:ln>
            </p:spPr>
            <p:txBody>
              <a:bodyPr/>
              <a:lstStyle/>
              <a:p>
                <a:r>
                  <a:rPr lang="fr-FR">
                    <a:noFill/>
                  </a:rPr>
                  <a:t> </a:t>
                </a:r>
              </a:p>
            </p:txBody>
          </p:sp>
        </mc:Fallback>
      </mc:AlternateContent>
      <p:grpSp>
        <p:nvGrpSpPr>
          <p:cNvPr id="27" name="Groupe 26"/>
          <p:cNvGrpSpPr/>
          <p:nvPr/>
        </p:nvGrpSpPr>
        <p:grpSpPr>
          <a:xfrm>
            <a:off x="623938" y="1438678"/>
            <a:ext cx="210295" cy="420801"/>
            <a:chOff x="1171575" y="792163"/>
            <a:chExt cx="1219200" cy="782637"/>
          </a:xfrm>
        </p:grpSpPr>
        <p:grpSp>
          <p:nvGrpSpPr>
            <p:cNvPr id="28" name="Group 38"/>
            <p:cNvGrpSpPr>
              <a:grpSpLocks/>
            </p:cNvGrpSpPr>
            <p:nvPr/>
          </p:nvGrpSpPr>
          <p:grpSpPr bwMode="auto">
            <a:xfrm>
              <a:off x="1171575" y="792163"/>
              <a:ext cx="609600" cy="762000"/>
              <a:chOff x="3504" y="3360"/>
              <a:chExt cx="768" cy="672"/>
            </a:xfrm>
          </p:grpSpPr>
          <p:sp>
            <p:nvSpPr>
              <p:cNvPr id="34" name="Arc 39"/>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35" name="Arc 40"/>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36" name="Arc 41"/>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37" name="Arc 42"/>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p:nvGrpSpPr>
            <p:cNvPr id="29" name="Group 43"/>
            <p:cNvGrpSpPr>
              <a:grpSpLocks/>
            </p:cNvGrpSpPr>
            <p:nvPr/>
          </p:nvGrpSpPr>
          <p:grpSpPr bwMode="auto">
            <a:xfrm>
              <a:off x="1781175" y="812800"/>
              <a:ext cx="609600" cy="762000"/>
              <a:chOff x="3504" y="3360"/>
              <a:chExt cx="768" cy="672"/>
            </a:xfrm>
          </p:grpSpPr>
          <p:sp>
            <p:nvSpPr>
              <p:cNvPr id="30" name="Arc 44"/>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31" name="Arc 45"/>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32" name="Arc 46"/>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sp>
            <p:nvSpPr>
              <p:cNvPr id="33" name="Arc 47"/>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solidFill>
                    <a:srgbClr val="000000"/>
                  </a:solidFill>
                </a:endParaRPr>
              </a:p>
            </p:txBody>
          </p:sp>
        </p:grpSp>
      </p:grpSp>
      <mc:AlternateContent xmlns:mc="http://schemas.openxmlformats.org/markup-compatibility/2006" xmlns:a14="http://schemas.microsoft.com/office/drawing/2010/main">
        <mc:Choice Requires="a14">
          <p:sp>
            <p:nvSpPr>
              <p:cNvPr id="38" name="ZoneTexte 37"/>
              <p:cNvSpPr txBox="1"/>
              <p:nvPr/>
            </p:nvSpPr>
            <p:spPr>
              <a:xfrm>
                <a:off x="2915816" y="1141158"/>
                <a:ext cx="4646657" cy="6231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600" b="0" i="1" smtClean="0">
                          <a:latin typeface="Cambria Math"/>
                        </a:rPr>
                        <m:t>𝑚</m:t>
                      </m:r>
                      <m:f>
                        <m:fPr>
                          <m:ctrlPr>
                            <a:rPr lang="fr-FR" sz="1600" b="0" i="1" smtClean="0">
                              <a:latin typeface="Cambria Math" panose="02040503050406030204" pitchFamily="18" charset="0"/>
                            </a:rPr>
                          </m:ctrlPr>
                        </m:fPr>
                        <m:num>
                          <m:sSup>
                            <m:sSupPr>
                              <m:ctrlPr>
                                <a:rPr lang="fr-FR" sz="1600" b="0" i="1" smtClean="0">
                                  <a:latin typeface="Cambria Math" panose="02040503050406030204" pitchFamily="18" charset="0"/>
                                </a:rPr>
                              </m:ctrlPr>
                            </m:sSupPr>
                            <m:e>
                              <m:r>
                                <a:rPr lang="fr-FR" sz="1600" b="0" i="1" smtClean="0">
                                  <a:latin typeface="Cambria Math"/>
                                </a:rPr>
                                <m:t>𝑑</m:t>
                              </m:r>
                            </m:e>
                            <m:sup>
                              <m:r>
                                <a:rPr lang="fr-FR" sz="1600" b="0" i="1" smtClean="0">
                                  <a:latin typeface="Cambria Math"/>
                                </a:rPr>
                                <m:t>2</m:t>
                              </m:r>
                            </m:sup>
                          </m:sSup>
                          <m:r>
                            <a:rPr lang="fr-FR" sz="1600" b="0" i="1" smtClean="0">
                              <a:latin typeface="Cambria Math"/>
                            </a:rPr>
                            <m:t>𝑧</m:t>
                          </m:r>
                        </m:num>
                        <m:den>
                          <m:r>
                            <a:rPr lang="fr-FR" sz="1600" b="0" i="1" smtClean="0">
                              <a:latin typeface="Cambria Math"/>
                            </a:rPr>
                            <m:t>𝑑</m:t>
                          </m:r>
                          <m:sSup>
                            <m:sSupPr>
                              <m:ctrlPr>
                                <a:rPr lang="fr-FR" sz="1600" b="0" i="1" smtClean="0">
                                  <a:latin typeface="Cambria Math" panose="02040503050406030204" pitchFamily="18" charset="0"/>
                                </a:rPr>
                              </m:ctrlPr>
                            </m:sSupPr>
                            <m:e>
                              <m:r>
                                <a:rPr lang="fr-FR" sz="1600" b="0" i="1" smtClean="0">
                                  <a:latin typeface="Cambria Math"/>
                                </a:rPr>
                                <m:t>𝑡</m:t>
                              </m:r>
                            </m:e>
                            <m:sup>
                              <m:r>
                                <a:rPr lang="fr-FR" sz="1600" b="0" i="1" smtClean="0">
                                  <a:latin typeface="Cambria Math"/>
                                </a:rPr>
                                <m:t>2</m:t>
                              </m:r>
                            </m:sup>
                          </m:sSup>
                        </m:den>
                      </m:f>
                      <m:r>
                        <a:rPr lang="fr-FR" sz="1600" b="0" i="1" smtClean="0">
                          <a:latin typeface="Cambria Math"/>
                        </a:rPr>
                        <m:t>=−</m:t>
                      </m:r>
                      <m:r>
                        <a:rPr lang="fr-FR" sz="1600" b="0" i="1" smtClean="0">
                          <a:latin typeface="Cambria Math"/>
                        </a:rPr>
                        <m:t>𝑘</m:t>
                      </m:r>
                      <m:r>
                        <a:rPr lang="fr-FR" sz="1600" b="0" i="1" smtClean="0">
                          <a:latin typeface="Cambria Math"/>
                        </a:rPr>
                        <m:t>.</m:t>
                      </m:r>
                      <m:r>
                        <a:rPr lang="fr-FR" sz="1600" b="0" i="1" smtClean="0">
                          <a:latin typeface="Cambria Math"/>
                        </a:rPr>
                        <m:t>𝑧</m:t>
                      </m:r>
                      <m:r>
                        <a:rPr lang="fr-FR" sz="1600" b="0" i="1" smtClean="0">
                          <a:latin typeface="Cambria Math"/>
                        </a:rPr>
                        <m:t>−</m:t>
                      </m:r>
                      <m:f>
                        <m:fPr>
                          <m:ctrlPr>
                            <a:rPr lang="fr-FR" sz="1600" b="0" i="1" smtClean="0">
                              <a:latin typeface="Cambria Math" panose="02040503050406030204" pitchFamily="18" charset="0"/>
                            </a:rPr>
                          </m:ctrlPr>
                        </m:fPr>
                        <m:num>
                          <m:r>
                            <a:rPr lang="fr-FR" sz="1600" b="0" i="1" smtClean="0">
                              <a:latin typeface="Cambria Math"/>
                            </a:rPr>
                            <m:t>𝑚</m:t>
                          </m:r>
                          <m:r>
                            <a:rPr lang="fr-FR" sz="1600" b="0" i="1" smtClean="0">
                              <a:latin typeface="Cambria Math"/>
                            </a:rPr>
                            <m:t>.</m:t>
                          </m:r>
                          <m:sSub>
                            <m:sSubPr>
                              <m:ctrlPr>
                                <a:rPr lang="fr-FR" sz="1600" i="1">
                                  <a:latin typeface="Cambria Math" panose="02040503050406030204" pitchFamily="18" charset="0"/>
                                  <a:ea typeface="Cambria Math"/>
                                </a:rPr>
                              </m:ctrlPr>
                            </m:sSubPr>
                            <m:e>
                              <m:r>
                                <a:rPr lang="fr-FR" sz="1600" i="1">
                                  <a:latin typeface="Cambria Math"/>
                                  <a:ea typeface="Cambria Math"/>
                                </a:rPr>
                                <m:t>𝜔</m:t>
                              </m:r>
                            </m:e>
                            <m:sub>
                              <m:r>
                                <a:rPr lang="fr-FR" sz="1600" i="1">
                                  <a:latin typeface="Cambria Math"/>
                                  <a:ea typeface="Cambria Math"/>
                                </a:rPr>
                                <m:t>0</m:t>
                              </m:r>
                            </m:sub>
                          </m:sSub>
                        </m:num>
                        <m:den>
                          <m:r>
                            <a:rPr lang="fr-FR" sz="1600" b="0" i="1" smtClean="0">
                              <a:latin typeface="Cambria Math"/>
                            </a:rPr>
                            <m:t>𝑄</m:t>
                          </m:r>
                        </m:den>
                      </m:f>
                      <m:r>
                        <a:rPr lang="fr-FR" sz="1600" b="0" i="1" smtClean="0">
                          <a:latin typeface="Cambria Math"/>
                        </a:rPr>
                        <m:t>.</m:t>
                      </m:r>
                      <m:f>
                        <m:fPr>
                          <m:ctrlPr>
                            <a:rPr lang="fr-FR" sz="1600" i="1">
                              <a:latin typeface="Cambria Math" panose="02040503050406030204" pitchFamily="18" charset="0"/>
                            </a:rPr>
                          </m:ctrlPr>
                        </m:fPr>
                        <m:num>
                          <m:r>
                            <a:rPr lang="fr-FR" sz="1600" b="0" i="1" smtClean="0">
                              <a:latin typeface="Cambria Math"/>
                            </a:rPr>
                            <m:t>𝑑</m:t>
                          </m:r>
                          <m:r>
                            <a:rPr lang="fr-FR" sz="1600" i="1">
                              <a:latin typeface="Cambria Math"/>
                            </a:rPr>
                            <m:t>𝑧</m:t>
                          </m:r>
                        </m:num>
                        <m:den>
                          <m:r>
                            <a:rPr lang="fr-FR" sz="1600" i="1">
                              <a:latin typeface="Cambria Math"/>
                            </a:rPr>
                            <m:t>𝑑</m:t>
                          </m:r>
                          <m:r>
                            <a:rPr lang="fr-FR" sz="1600" b="0" i="1" smtClean="0">
                              <a:latin typeface="Cambria Math"/>
                            </a:rPr>
                            <m:t>𝑡</m:t>
                          </m:r>
                        </m:den>
                      </m:f>
                      <m:r>
                        <a:rPr lang="fr-FR" sz="1600" b="0" i="1" smtClean="0">
                          <a:latin typeface="Cambria Math"/>
                        </a:rPr>
                        <m:t>+</m:t>
                      </m:r>
                      <m:sSub>
                        <m:sSubPr>
                          <m:ctrlPr>
                            <a:rPr lang="fr-FR" sz="1600" b="0" i="1" smtClean="0">
                              <a:latin typeface="Cambria Math" panose="02040503050406030204" pitchFamily="18" charset="0"/>
                            </a:rPr>
                          </m:ctrlPr>
                        </m:sSubPr>
                        <m:e>
                          <m:r>
                            <a:rPr lang="fr-FR" sz="1600" b="0" i="1" smtClean="0">
                              <a:latin typeface="Cambria Math"/>
                            </a:rPr>
                            <m:t>𝐹</m:t>
                          </m:r>
                        </m:e>
                        <m:sub>
                          <m:r>
                            <a:rPr lang="fr-FR" sz="1600" b="0" i="1" smtClean="0">
                              <a:latin typeface="Cambria Math"/>
                            </a:rPr>
                            <m:t>0</m:t>
                          </m:r>
                        </m:sub>
                      </m:sSub>
                      <m:func>
                        <m:funcPr>
                          <m:ctrlPr>
                            <a:rPr lang="fr-FR" sz="1600" b="0" i="1" smtClean="0">
                              <a:latin typeface="Cambria Math" panose="02040503050406030204" pitchFamily="18" charset="0"/>
                            </a:rPr>
                          </m:ctrlPr>
                        </m:funcPr>
                        <m:fName>
                          <m:r>
                            <m:rPr>
                              <m:sty m:val="p"/>
                            </m:rPr>
                            <a:rPr lang="fr-FR" sz="1600" b="0" i="0" smtClean="0">
                              <a:latin typeface="Cambria Math"/>
                            </a:rPr>
                            <m:t>cos</m:t>
                          </m:r>
                        </m:fName>
                        <m:e>
                          <m:d>
                            <m:dPr>
                              <m:ctrlPr>
                                <a:rPr lang="fr-FR" sz="1600" b="0" i="1" smtClean="0">
                                  <a:latin typeface="Cambria Math" panose="02040503050406030204" pitchFamily="18" charset="0"/>
                                </a:rPr>
                              </m:ctrlPr>
                            </m:dPr>
                            <m:e>
                              <m:r>
                                <a:rPr lang="fr-FR" sz="1600" b="0" i="1" smtClean="0">
                                  <a:latin typeface="Cambria Math"/>
                                  <a:ea typeface="Cambria Math"/>
                                </a:rPr>
                                <m:t>𝜔</m:t>
                              </m:r>
                              <m:r>
                                <a:rPr lang="fr-FR" sz="1600" b="0" i="1" smtClean="0">
                                  <a:latin typeface="Cambria Math"/>
                                  <a:ea typeface="Cambria Math"/>
                                </a:rPr>
                                <m:t>𝑡</m:t>
                              </m:r>
                            </m:e>
                          </m:d>
                        </m:e>
                      </m:func>
                      <m:r>
                        <a:rPr lang="fr-FR" sz="1600" b="0" i="1" smtClean="0">
                          <a:latin typeface="Cambria Math"/>
                        </a:rPr>
                        <m:t>+</m:t>
                      </m:r>
                      <m:r>
                        <a:rPr lang="fr-FR" sz="1600" b="0" i="1" smtClean="0">
                          <a:latin typeface="Cambria Math"/>
                        </a:rPr>
                        <m:t>𝐹</m:t>
                      </m:r>
                      <m:r>
                        <a:rPr lang="fr-FR" sz="1600" b="0" i="1" smtClean="0">
                          <a:latin typeface="Cambria Math"/>
                        </a:rPr>
                        <m:t>(</m:t>
                      </m:r>
                      <m:r>
                        <a:rPr lang="fr-FR" sz="1600" b="0" i="1" smtClean="0">
                          <a:latin typeface="Cambria Math"/>
                        </a:rPr>
                        <m:t>𝑧</m:t>
                      </m:r>
                      <m:r>
                        <a:rPr lang="fr-FR" sz="1600" b="0" i="1" smtClean="0">
                          <a:latin typeface="Cambria Math"/>
                        </a:rPr>
                        <m:t>,</m:t>
                      </m:r>
                      <m:sSub>
                        <m:sSubPr>
                          <m:ctrlPr>
                            <a:rPr lang="fr-FR" sz="1600" b="0" i="1" smtClean="0">
                              <a:latin typeface="Cambria Math" panose="02040503050406030204" pitchFamily="18" charset="0"/>
                            </a:rPr>
                          </m:ctrlPr>
                        </m:sSubPr>
                        <m:e>
                          <m:r>
                            <a:rPr lang="fr-FR" sz="1600" b="0" i="1" smtClean="0">
                              <a:latin typeface="Cambria Math"/>
                            </a:rPr>
                            <m:t>𝑧</m:t>
                          </m:r>
                        </m:e>
                        <m:sub>
                          <m:r>
                            <a:rPr lang="fr-FR" sz="1600" b="0" i="1" smtClean="0">
                              <a:latin typeface="Cambria Math"/>
                            </a:rPr>
                            <m:t>𝑐</m:t>
                          </m:r>
                        </m:sub>
                      </m:sSub>
                      <m:r>
                        <a:rPr lang="fr-FR" sz="1600" b="0" i="1" smtClean="0">
                          <a:latin typeface="Cambria Math"/>
                        </a:rPr>
                        <m:t>)</m:t>
                      </m:r>
                    </m:oMath>
                  </m:oMathPara>
                </a14:m>
                <a:endParaRPr lang="fr-FR" sz="1600" dirty="0"/>
              </a:p>
            </p:txBody>
          </p:sp>
        </mc:Choice>
        <mc:Fallback xmlns="">
          <p:sp>
            <p:nvSpPr>
              <p:cNvPr id="38" name="ZoneTexte 37"/>
              <p:cNvSpPr txBox="1">
                <a:spLocks noRot="1" noChangeAspect="1" noMove="1" noResize="1" noEditPoints="1" noAdjustHandles="1" noChangeArrowheads="1" noChangeShapeType="1" noTextEdit="1"/>
              </p:cNvSpPr>
              <p:nvPr/>
            </p:nvSpPr>
            <p:spPr>
              <a:xfrm>
                <a:off x="2915816" y="1141158"/>
                <a:ext cx="4646657" cy="623119"/>
              </a:xfrm>
              <a:prstGeom prst="rect">
                <a:avLst/>
              </a:prstGeom>
              <a:blipFill>
                <a:blip r:embed="rId4"/>
                <a:stretch>
                  <a:fillRect/>
                </a:stretch>
              </a:blipFill>
            </p:spPr>
            <p:txBody>
              <a:bodyPr/>
              <a:lstStyle/>
              <a:p>
                <a:r>
                  <a:rPr lang="fr-FR">
                    <a:noFill/>
                  </a:rPr>
                  <a:t> </a:t>
                </a:r>
              </a:p>
            </p:txBody>
          </p:sp>
        </mc:Fallback>
      </mc:AlternateContent>
      <p:cxnSp>
        <p:nvCxnSpPr>
          <p:cNvPr id="39" name="Connecteur droit avec flèche 38"/>
          <p:cNvCxnSpPr>
            <a:stCxn id="40" idx="0"/>
          </p:cNvCxnSpPr>
          <p:nvPr/>
        </p:nvCxnSpPr>
        <p:spPr>
          <a:xfrm flipV="1">
            <a:off x="2699792" y="1636043"/>
            <a:ext cx="1440160" cy="720844"/>
          </a:xfrm>
          <a:prstGeom prst="straightConnector1">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1835696" y="2356887"/>
            <a:ext cx="1728192" cy="523220"/>
          </a:xfrm>
          <a:prstGeom prst="rect">
            <a:avLst/>
          </a:prstGeom>
        </p:spPr>
        <p:txBody>
          <a:bodyPr wrap="square">
            <a:spAutoFit/>
          </a:bodyPr>
          <a:lstStyle/>
          <a:p>
            <a:pPr algn="ctr"/>
            <a:r>
              <a:rPr lang="fr-FR" sz="1400" dirty="0">
                <a:latin typeface="Arial Narrow" panose="020B0606020202030204" pitchFamily="34" charset="0"/>
              </a:rPr>
              <a:t>La force de rappel due à la raideur du levier</a:t>
            </a:r>
          </a:p>
        </p:txBody>
      </p:sp>
      <p:sp>
        <p:nvSpPr>
          <p:cNvPr id="41" name="Rectangle 40"/>
          <p:cNvSpPr/>
          <p:nvPr/>
        </p:nvSpPr>
        <p:spPr>
          <a:xfrm>
            <a:off x="3563888" y="2356887"/>
            <a:ext cx="1728192" cy="307777"/>
          </a:xfrm>
          <a:prstGeom prst="rect">
            <a:avLst/>
          </a:prstGeom>
        </p:spPr>
        <p:txBody>
          <a:bodyPr wrap="square">
            <a:spAutoFit/>
          </a:bodyPr>
          <a:lstStyle/>
          <a:p>
            <a:pPr algn="ctr"/>
            <a:r>
              <a:rPr lang="fr-FR" sz="1400" dirty="0">
                <a:latin typeface="Arial Narrow" panose="020B0606020202030204" pitchFamily="34" charset="0"/>
              </a:rPr>
              <a:t>L’amortissement</a:t>
            </a:r>
          </a:p>
        </p:txBody>
      </p:sp>
      <p:cxnSp>
        <p:nvCxnSpPr>
          <p:cNvPr id="42" name="Connecteur droit avec flèche 41"/>
          <p:cNvCxnSpPr>
            <a:stCxn id="41" idx="0"/>
          </p:cNvCxnSpPr>
          <p:nvPr/>
        </p:nvCxnSpPr>
        <p:spPr>
          <a:xfrm flipV="1">
            <a:off x="4427984" y="1764277"/>
            <a:ext cx="360040" cy="592610"/>
          </a:xfrm>
          <a:prstGeom prst="straightConnector1">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364088" y="2356887"/>
            <a:ext cx="1728192" cy="307777"/>
          </a:xfrm>
          <a:prstGeom prst="rect">
            <a:avLst/>
          </a:prstGeom>
        </p:spPr>
        <p:txBody>
          <a:bodyPr wrap="square">
            <a:spAutoFit/>
          </a:bodyPr>
          <a:lstStyle/>
          <a:p>
            <a:pPr algn="ctr"/>
            <a:r>
              <a:rPr lang="fr-FR" sz="1400" dirty="0">
                <a:latin typeface="Arial Narrow" panose="020B0606020202030204" pitchFamily="34" charset="0"/>
              </a:rPr>
              <a:t>La force d’excitation</a:t>
            </a:r>
          </a:p>
        </p:txBody>
      </p:sp>
      <p:cxnSp>
        <p:nvCxnSpPr>
          <p:cNvPr id="44" name="Connecteur droit avec flèche 43"/>
          <p:cNvCxnSpPr>
            <a:stCxn id="43" idx="0"/>
          </p:cNvCxnSpPr>
          <p:nvPr/>
        </p:nvCxnSpPr>
        <p:spPr>
          <a:xfrm flipH="1" flipV="1">
            <a:off x="6047984" y="1678785"/>
            <a:ext cx="180200" cy="678102"/>
          </a:xfrm>
          <a:prstGeom prst="straightConnector1">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7164288" y="2356887"/>
            <a:ext cx="1728192" cy="738664"/>
          </a:xfrm>
          <a:prstGeom prst="rect">
            <a:avLst/>
          </a:prstGeom>
        </p:spPr>
        <p:txBody>
          <a:bodyPr wrap="square">
            <a:spAutoFit/>
          </a:bodyPr>
          <a:lstStyle/>
          <a:p>
            <a:pPr algn="ctr"/>
            <a:r>
              <a:rPr lang="fr-FR" sz="1400" dirty="0">
                <a:latin typeface="Arial Narrow" panose="020B0606020202030204" pitchFamily="34" charset="0"/>
              </a:rPr>
              <a:t>La force d’interaction entre la pointe et la surface</a:t>
            </a:r>
          </a:p>
        </p:txBody>
      </p:sp>
      <p:cxnSp>
        <p:nvCxnSpPr>
          <p:cNvPr id="46" name="Connecteur droit avec flèche 45"/>
          <p:cNvCxnSpPr>
            <a:stCxn id="45" idx="0"/>
          </p:cNvCxnSpPr>
          <p:nvPr/>
        </p:nvCxnSpPr>
        <p:spPr>
          <a:xfrm flipH="1" flipV="1">
            <a:off x="7092280" y="1636043"/>
            <a:ext cx="936104" cy="720844"/>
          </a:xfrm>
          <a:prstGeom prst="straightConnector1">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3" name="Espace réservé de la date 4">
            <a:extLst>
              <a:ext uri="{FF2B5EF4-FFF2-40B4-BE49-F238E27FC236}">
                <a16:creationId xmlns:a16="http://schemas.microsoft.com/office/drawing/2014/main" id="{19FCA670-6E7D-1326-A41A-102755D8C989}"/>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22077511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MODE </a:t>
            </a:r>
            <a:r>
              <a:rPr lang="fr-FR" dirty="0" err="1"/>
              <a:t>CONTact</a:t>
            </a:r>
            <a:r>
              <a:rPr lang="fr-FR" dirty="0"/>
              <a:t> intermittent: exemple d’une résonance</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62</a:t>
            </a:fld>
            <a:endParaRPr lang="fr-FR" dirty="0"/>
          </a:p>
        </p:txBody>
      </p:sp>
      <p:sp>
        <p:nvSpPr>
          <p:cNvPr id="20" name="Text Box 4"/>
          <p:cNvSpPr txBox="1">
            <a:spLocks noChangeArrowheads="1"/>
          </p:cNvSpPr>
          <p:nvPr/>
        </p:nvSpPr>
        <p:spPr bwMode="auto">
          <a:xfrm>
            <a:off x="5004048" y="4090266"/>
            <a:ext cx="3810998" cy="307777"/>
          </a:xfrm>
          <a:prstGeom prst="rect">
            <a:avLst/>
          </a:prstGeom>
          <a:noFill/>
          <a:ln w="9525">
            <a:noFill/>
            <a:miter lim="800000"/>
            <a:headEnd/>
            <a:tailEnd/>
          </a:ln>
        </p:spPr>
        <p:txBody>
          <a:bodyPr wrap="square">
            <a:spAutoFit/>
          </a:bodyPr>
          <a:lstStyle/>
          <a:p>
            <a:pPr algn="ctr" eaLnBrk="0" hangingPunct="0">
              <a:spcBef>
                <a:spcPct val="50000"/>
              </a:spcBef>
            </a:pPr>
            <a:r>
              <a:rPr lang="fr-FR" sz="1400" b="1" i="1" dirty="0">
                <a:latin typeface="Arial Narrow" panose="020B0606020202030204" pitchFamily="34" charset="0"/>
              </a:rPr>
              <a:t>Réponse en fréquence de la pointe</a:t>
            </a:r>
          </a:p>
        </p:txBody>
      </p:sp>
      <p:pic>
        <p:nvPicPr>
          <p:cNvPr id="21" name="Picture 2" descr="spectre1"/>
          <p:cNvPicPr>
            <a:picLocks noChangeAspect="1" noChangeArrowheads="1"/>
          </p:cNvPicPr>
          <p:nvPr/>
        </p:nvPicPr>
        <p:blipFill>
          <a:blip r:embed="rId3" cstate="print"/>
          <a:srcRect/>
          <a:stretch>
            <a:fillRect/>
          </a:stretch>
        </p:blipFill>
        <p:spPr bwMode="auto">
          <a:xfrm>
            <a:off x="4851032" y="902169"/>
            <a:ext cx="4001827" cy="2999312"/>
          </a:xfrm>
          <a:prstGeom prst="rect">
            <a:avLst/>
          </a:prstGeom>
          <a:noFill/>
          <a:ln w="9525">
            <a:noFill/>
            <a:miter lim="800000"/>
            <a:headEnd/>
            <a:tailEnd/>
          </a:ln>
        </p:spPr>
      </p:pic>
      <p:sp>
        <p:nvSpPr>
          <p:cNvPr id="22" name="Line 4"/>
          <p:cNvSpPr>
            <a:spLocks noChangeShapeType="1"/>
          </p:cNvSpPr>
          <p:nvPr/>
        </p:nvSpPr>
        <p:spPr bwMode="auto">
          <a:xfrm>
            <a:off x="6580187" y="1708315"/>
            <a:ext cx="606425" cy="0"/>
          </a:xfrm>
          <a:prstGeom prst="line">
            <a:avLst/>
          </a:prstGeom>
          <a:ln w="12700">
            <a:solidFill>
              <a:schemeClr val="tx1"/>
            </a:solidFill>
            <a:headEnd type="triangle" w="sm" len="med"/>
            <a:tailEnd type="triangl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sp>
        <p:nvSpPr>
          <p:cNvPr id="23" name="Text Box 5"/>
          <p:cNvSpPr txBox="1">
            <a:spLocks noChangeArrowheads="1"/>
          </p:cNvSpPr>
          <p:nvPr/>
        </p:nvSpPr>
        <p:spPr bwMode="auto">
          <a:xfrm>
            <a:off x="6815534" y="1569986"/>
            <a:ext cx="1212850" cy="261610"/>
          </a:xfrm>
          <a:prstGeom prst="rect">
            <a:avLst/>
          </a:prstGeom>
          <a:noFill/>
          <a:ln w="9525">
            <a:noFill/>
            <a:miter lim="800000"/>
            <a:headEnd/>
            <a:tailEnd/>
          </a:ln>
        </p:spPr>
        <p:txBody>
          <a:bodyPr>
            <a:spAutoFit/>
          </a:bodyPr>
          <a:lstStyle/>
          <a:p>
            <a:pPr algn="ctr" eaLnBrk="0" hangingPunct="0"/>
            <a:r>
              <a:rPr lang="fr-FR" sz="1050" dirty="0">
                <a:latin typeface="Arial Narrow" panose="020B0606020202030204" pitchFamily="34" charset="0"/>
              </a:rPr>
              <a:t>FWMH</a:t>
            </a:r>
          </a:p>
        </p:txBody>
      </p:sp>
      <p:sp>
        <p:nvSpPr>
          <p:cNvPr id="24" name="Rectangle 7"/>
          <p:cNvSpPr>
            <a:spLocks noChangeArrowheads="1"/>
          </p:cNvSpPr>
          <p:nvPr/>
        </p:nvSpPr>
        <p:spPr bwMode="auto">
          <a:xfrm>
            <a:off x="6051550" y="3218109"/>
            <a:ext cx="322263" cy="336550"/>
          </a:xfrm>
          <a:prstGeom prst="rect">
            <a:avLst/>
          </a:prstGeom>
          <a:noFill/>
          <a:ln w="9525">
            <a:noFill/>
            <a:miter lim="800000"/>
            <a:headEnd/>
            <a:tailEnd/>
          </a:ln>
        </p:spPr>
        <p:txBody>
          <a:bodyPr wrap="none">
            <a:spAutoFit/>
          </a:bodyPr>
          <a:lstStyle/>
          <a:p>
            <a:pPr algn="l" eaLnBrk="0" hangingPunct="0">
              <a:spcBef>
                <a:spcPct val="0"/>
              </a:spcBef>
            </a:pPr>
            <a:r>
              <a:rPr lang="fr-FR" sz="1600" dirty="0">
                <a:latin typeface="Symbol" pitchFamily="18" charset="2"/>
              </a:rPr>
              <a:t>f</a:t>
            </a:r>
            <a:r>
              <a:rPr lang="fr-FR" sz="1600" baseline="-25000" dirty="0">
                <a:latin typeface="Symbol" pitchFamily="18" charset="2"/>
              </a:rPr>
              <a:t>0</a:t>
            </a:r>
          </a:p>
        </p:txBody>
      </p:sp>
      <p:sp>
        <p:nvSpPr>
          <p:cNvPr id="25" name="Line 6"/>
          <p:cNvSpPr>
            <a:spLocks noChangeShapeType="1"/>
          </p:cNvSpPr>
          <p:nvPr/>
        </p:nvSpPr>
        <p:spPr bwMode="auto">
          <a:xfrm flipV="1">
            <a:off x="6874558" y="1240315"/>
            <a:ext cx="0" cy="909406"/>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sp>
        <p:nvSpPr>
          <p:cNvPr id="26" name="Line 6"/>
          <p:cNvSpPr>
            <a:spLocks noChangeShapeType="1"/>
          </p:cNvSpPr>
          <p:nvPr/>
        </p:nvSpPr>
        <p:spPr bwMode="auto">
          <a:xfrm flipV="1">
            <a:off x="6874558" y="2510943"/>
            <a:ext cx="0" cy="1043716"/>
          </a:xfrm>
          <a:prstGeom prst="line">
            <a:avLst/>
          </a:prstGeom>
          <a:ln w="12700">
            <a:solidFill>
              <a:schemeClr val="tx1"/>
            </a:solidFill>
            <a:prstDash val="sysDot"/>
            <a:tailEnd type="non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sp>
        <p:nvSpPr>
          <p:cNvPr id="27" name="Line 6"/>
          <p:cNvSpPr>
            <a:spLocks noChangeShapeType="1"/>
          </p:cNvSpPr>
          <p:nvPr/>
        </p:nvSpPr>
        <p:spPr bwMode="auto">
          <a:xfrm flipH="1">
            <a:off x="3131839" y="1627657"/>
            <a:ext cx="0" cy="199179"/>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sp>
        <p:nvSpPr>
          <p:cNvPr id="28" name="Text Box 4"/>
          <p:cNvSpPr txBox="1">
            <a:spLocks noChangeArrowheads="1"/>
          </p:cNvSpPr>
          <p:nvPr/>
        </p:nvSpPr>
        <p:spPr bwMode="auto">
          <a:xfrm>
            <a:off x="2159736" y="1319881"/>
            <a:ext cx="1944216" cy="261610"/>
          </a:xfrm>
          <a:prstGeom prst="rect">
            <a:avLst/>
          </a:prstGeom>
          <a:noFill/>
          <a:ln w="9525">
            <a:noFill/>
            <a:miter lim="800000"/>
            <a:headEnd/>
            <a:tailEnd/>
          </a:ln>
        </p:spPr>
        <p:txBody>
          <a:bodyPr wrap="square">
            <a:spAutoFit/>
          </a:bodyPr>
          <a:lstStyle/>
          <a:p>
            <a:pPr algn="ctr" eaLnBrk="0" hangingPunct="0">
              <a:spcBef>
                <a:spcPct val="50000"/>
              </a:spcBef>
            </a:pPr>
            <a:r>
              <a:rPr lang="fr-FR" sz="1100" dirty="0">
                <a:latin typeface="Arial Narrow" panose="020B0606020202030204" pitchFamily="34" charset="0"/>
              </a:rPr>
              <a:t>amplitude à la résonance</a:t>
            </a:r>
          </a:p>
        </p:txBody>
      </p:sp>
      <p:sp>
        <p:nvSpPr>
          <p:cNvPr id="29" name="Text Box 4"/>
          <p:cNvSpPr txBox="1">
            <a:spLocks noChangeArrowheads="1"/>
          </p:cNvSpPr>
          <p:nvPr/>
        </p:nvSpPr>
        <p:spPr bwMode="auto">
          <a:xfrm>
            <a:off x="1668163" y="2491754"/>
            <a:ext cx="2950715" cy="515526"/>
          </a:xfrm>
          <a:prstGeom prst="rect">
            <a:avLst/>
          </a:prstGeom>
          <a:noFill/>
          <a:ln w="9525">
            <a:noFill/>
            <a:miter lim="800000"/>
            <a:headEnd/>
            <a:tailEnd/>
          </a:ln>
        </p:spPr>
        <p:txBody>
          <a:bodyPr wrap="square">
            <a:spAutoFit/>
          </a:bodyPr>
          <a:lstStyle>
            <a:defPPr>
              <a:defRPr lang="fr-FR"/>
            </a:defPPr>
            <a:lvl1pPr algn="ctr" eaLnBrk="0" hangingPunct="0">
              <a:spcBef>
                <a:spcPct val="50000"/>
              </a:spcBef>
              <a:defRPr sz="1400">
                <a:latin typeface="Arial Narrow" panose="020B0606020202030204" pitchFamily="34" charset="0"/>
              </a:defRPr>
            </a:lvl1pPr>
          </a:lstStyle>
          <a:p>
            <a:r>
              <a:rPr lang="fr-FR" sz="1100" dirty="0"/>
              <a:t>largeur à mi-hauteur</a:t>
            </a:r>
          </a:p>
          <a:p>
            <a:r>
              <a:rPr lang="fr-FR" sz="1100" dirty="0"/>
              <a:t>(Full </a:t>
            </a:r>
            <a:r>
              <a:rPr lang="fr-FR" sz="1100" dirty="0" err="1"/>
              <a:t>Width</a:t>
            </a:r>
            <a:r>
              <a:rPr lang="fr-FR" sz="1100" dirty="0"/>
              <a:t> Middle </a:t>
            </a:r>
            <a:r>
              <a:rPr lang="fr-FR" sz="1100" dirty="0" err="1"/>
              <a:t>Height</a:t>
            </a:r>
            <a:r>
              <a:rPr lang="fr-FR" sz="1100" dirty="0"/>
              <a:t> )</a:t>
            </a:r>
          </a:p>
        </p:txBody>
      </p:sp>
      <p:sp>
        <p:nvSpPr>
          <p:cNvPr id="30" name="Line 6"/>
          <p:cNvSpPr>
            <a:spLocks noChangeShapeType="1"/>
          </p:cNvSpPr>
          <p:nvPr/>
        </p:nvSpPr>
        <p:spPr bwMode="auto">
          <a:xfrm flipH="1" flipV="1">
            <a:off x="3131839" y="2241039"/>
            <a:ext cx="0" cy="199179"/>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mc:AlternateContent xmlns:mc="http://schemas.openxmlformats.org/markup-compatibility/2006" xmlns:a14="http://schemas.microsoft.com/office/drawing/2010/main">
        <mc:Choice Requires="a14">
          <p:sp>
            <p:nvSpPr>
              <p:cNvPr id="31" name="Text Box 3"/>
              <p:cNvSpPr txBox="1">
                <a:spLocks noChangeArrowheads="1"/>
              </p:cNvSpPr>
              <p:nvPr/>
            </p:nvSpPr>
            <p:spPr bwMode="auto">
              <a:xfrm>
                <a:off x="107504" y="771550"/>
                <a:ext cx="4320480" cy="3875035"/>
              </a:xfrm>
              <a:prstGeom prst="rect">
                <a:avLst/>
              </a:prstGeom>
              <a:noFill/>
              <a:ln w="9525">
                <a:noFill/>
                <a:miter lim="800000"/>
                <a:headEnd/>
                <a:tailEnd/>
              </a:ln>
            </p:spPr>
            <p:txBody>
              <a:bodyPr wrap="square">
                <a:spAutoFit/>
              </a:bodyPr>
              <a:lstStyle>
                <a:defPPr>
                  <a:defRPr lang="fr-FR"/>
                </a:defPPr>
                <a:lvl1pPr algn="just" eaLnBrk="0" hangingPunct="0">
                  <a:spcBef>
                    <a:spcPct val="50000"/>
                  </a:spcBef>
                  <a:defRPr sz="1400">
                    <a:latin typeface="Arial Narrow" panose="020B0606020202030204" pitchFamily="34" charset="0"/>
                  </a:defRPr>
                </a:lvl1pPr>
              </a:lstStyle>
              <a:p>
                <a:r>
                  <a:rPr lang="fr-FR" dirty="0"/>
                  <a:t>Fréquence de résonance : </a:t>
                </a:r>
                <a14:m>
                  <m:oMath xmlns:m="http://schemas.openxmlformats.org/officeDocument/2006/math">
                    <m:sSub>
                      <m:sSubPr>
                        <m:ctrlPr>
                          <a:rPr lang="fr-FR" i="1" dirty="0" smtClean="0">
                            <a:latin typeface="Cambria Math" panose="02040503050406030204" pitchFamily="18" charset="0"/>
                          </a:rPr>
                        </m:ctrlPr>
                      </m:sSubPr>
                      <m:e>
                        <m:r>
                          <a:rPr lang="fr-FR" b="0" i="1" dirty="0" smtClean="0">
                            <a:latin typeface="Cambria Math"/>
                          </a:rPr>
                          <m:t>𝑓</m:t>
                        </m:r>
                      </m:e>
                      <m:sub>
                        <m:r>
                          <a:rPr lang="fr-FR" b="0" i="1" dirty="0" smtClean="0">
                            <a:latin typeface="Cambria Math"/>
                          </a:rPr>
                          <m:t>0</m:t>
                        </m:r>
                      </m:sub>
                    </m:sSub>
                    <m:r>
                      <a:rPr lang="fr-FR" b="0" i="1" dirty="0" smtClean="0">
                        <a:latin typeface="Cambria Math"/>
                      </a:rPr>
                      <m:t>=154457 </m:t>
                    </m:r>
                    <m:r>
                      <a:rPr lang="fr-FR" b="0" i="1" dirty="0" smtClean="0">
                        <a:latin typeface="Cambria Math"/>
                      </a:rPr>
                      <m:t>𝑘𝐻𝑧</m:t>
                    </m:r>
                  </m:oMath>
                </a14:m>
                <a:endParaRPr lang="fr-FR" b="0" dirty="0"/>
              </a:p>
              <a:p>
                <a:endParaRPr lang="fr-FR" b="0" dirty="0"/>
              </a:p>
              <a:p>
                <a:endParaRPr lang="fr-FR" b="0" dirty="0"/>
              </a:p>
              <a:p>
                <a:r>
                  <a:rPr lang="fr-FR" dirty="0"/>
                  <a:t>Facteur de qualité de la résonance : </a:t>
                </a:r>
                <a14:m>
                  <m:oMath xmlns:m="http://schemas.openxmlformats.org/officeDocument/2006/math">
                    <m:r>
                      <a:rPr lang="fr-FR" b="0" i="1" smtClean="0">
                        <a:latin typeface="Cambria Math"/>
                      </a:rPr>
                      <m:t>𝑄</m:t>
                    </m:r>
                    <m:r>
                      <a:rPr lang="fr-FR" b="0" i="1" smtClean="0">
                        <a:latin typeface="Cambria Math"/>
                      </a:rPr>
                      <m:t>=</m:t>
                    </m:r>
                    <m:f>
                      <m:fPr>
                        <m:ctrlPr>
                          <a:rPr lang="fr-FR" b="0" i="1" smtClean="0">
                            <a:latin typeface="Cambria Math" panose="02040503050406030204" pitchFamily="18" charset="0"/>
                          </a:rPr>
                        </m:ctrlPr>
                      </m:fPr>
                      <m:num>
                        <m:r>
                          <a:rPr lang="fr-FR" b="0" i="1" smtClean="0">
                            <a:latin typeface="Cambria Math"/>
                          </a:rPr>
                          <m:t>𝐴</m:t>
                        </m:r>
                        <m:d>
                          <m:dPr>
                            <m:ctrlPr>
                              <a:rPr lang="fr-FR" b="0" i="1" smtClean="0">
                                <a:latin typeface="Cambria Math" panose="02040503050406030204" pitchFamily="18" charset="0"/>
                              </a:rPr>
                            </m:ctrlPr>
                          </m:dPr>
                          <m:e>
                            <m:sSub>
                              <m:sSubPr>
                                <m:ctrlPr>
                                  <a:rPr lang="fr-FR" i="1" dirty="0">
                                    <a:latin typeface="Cambria Math" panose="02040503050406030204" pitchFamily="18" charset="0"/>
                                  </a:rPr>
                                </m:ctrlPr>
                              </m:sSubPr>
                              <m:e>
                                <m:r>
                                  <a:rPr lang="fr-FR" i="1" dirty="0">
                                    <a:latin typeface="Cambria Math"/>
                                  </a:rPr>
                                  <m:t>𝑓</m:t>
                                </m:r>
                              </m:e>
                              <m:sub>
                                <m:r>
                                  <a:rPr lang="fr-FR" i="1" dirty="0">
                                    <a:latin typeface="Cambria Math"/>
                                  </a:rPr>
                                  <m:t>0</m:t>
                                </m:r>
                              </m:sub>
                            </m:sSub>
                          </m:e>
                        </m:d>
                      </m:num>
                      <m:den>
                        <m:r>
                          <a:rPr lang="fr-FR" b="0" i="1" smtClean="0">
                            <a:latin typeface="Cambria Math"/>
                          </a:rPr>
                          <m:t>𝐹𝑊𝑀𝐻</m:t>
                        </m:r>
                      </m:den>
                    </m:f>
                    <m:r>
                      <a:rPr lang="fr-FR" b="0" i="1" smtClean="0">
                        <a:latin typeface="Cambria Math"/>
                        <a:ea typeface="Cambria Math"/>
                      </a:rPr>
                      <m:t>≈250</m:t>
                    </m:r>
                  </m:oMath>
                </a14:m>
                <a:endParaRPr lang="fr-FR" b="0" dirty="0">
                  <a:ea typeface="Cambria Math"/>
                </a:endParaRPr>
              </a:p>
              <a:p>
                <a:endParaRPr lang="fr-FR" b="0" dirty="0"/>
              </a:p>
              <a:p>
                <a:endParaRPr lang="fr-FR" dirty="0"/>
              </a:p>
              <a:p>
                <a:endParaRPr lang="fr-FR" b="0" dirty="0"/>
              </a:p>
              <a:p>
                <a:r>
                  <a:rPr lang="fr-FR" dirty="0"/>
                  <a:t>Temps de réponse de l’oscillateur : </a:t>
                </a:r>
                <a14:m>
                  <m:oMath xmlns:m="http://schemas.openxmlformats.org/officeDocument/2006/math">
                    <m:r>
                      <a:rPr lang="fr-FR" i="1" smtClean="0">
                        <a:latin typeface="Cambria Math"/>
                        <a:ea typeface="Cambria Math"/>
                      </a:rPr>
                      <m:t>𝜏</m:t>
                    </m:r>
                    <m:r>
                      <a:rPr lang="fr-FR" i="1">
                        <a:latin typeface="Cambria Math"/>
                      </a:rPr>
                      <m:t>=</m:t>
                    </m:r>
                    <m:f>
                      <m:fPr>
                        <m:ctrlPr>
                          <a:rPr lang="fr-FR" i="1">
                            <a:latin typeface="Cambria Math" panose="02040503050406030204" pitchFamily="18" charset="0"/>
                          </a:rPr>
                        </m:ctrlPr>
                      </m:fPr>
                      <m:num>
                        <m:r>
                          <a:rPr lang="fr-FR" b="0" i="1" smtClean="0">
                            <a:latin typeface="Cambria Math"/>
                          </a:rPr>
                          <m:t>2</m:t>
                        </m:r>
                        <m:r>
                          <a:rPr lang="fr-FR" b="0" i="1" smtClean="0">
                            <a:latin typeface="Cambria Math"/>
                            <a:ea typeface="Cambria Math"/>
                          </a:rPr>
                          <m:t>×</m:t>
                        </m:r>
                        <m:r>
                          <a:rPr lang="fr-FR" b="0" i="1" smtClean="0">
                            <a:latin typeface="Cambria Math"/>
                          </a:rPr>
                          <m:t>𝑄</m:t>
                        </m:r>
                      </m:num>
                      <m:den>
                        <m:sSub>
                          <m:sSubPr>
                            <m:ctrlPr>
                              <a:rPr lang="fr-FR" i="1" dirty="0">
                                <a:latin typeface="Cambria Math" panose="02040503050406030204" pitchFamily="18" charset="0"/>
                              </a:rPr>
                            </m:ctrlPr>
                          </m:sSubPr>
                          <m:e>
                            <m:r>
                              <a:rPr lang="fr-FR" i="1" dirty="0">
                                <a:latin typeface="Cambria Math"/>
                              </a:rPr>
                              <m:t>𝑓</m:t>
                            </m:r>
                          </m:e>
                          <m:sub>
                            <m:r>
                              <a:rPr lang="fr-FR" i="1" dirty="0">
                                <a:latin typeface="Cambria Math"/>
                              </a:rPr>
                              <m:t>0</m:t>
                            </m:r>
                          </m:sub>
                        </m:sSub>
                      </m:den>
                    </m:f>
                    <m:r>
                      <a:rPr lang="fr-FR" i="1">
                        <a:latin typeface="Cambria Math"/>
                        <a:ea typeface="Cambria Math"/>
                      </a:rPr>
                      <m:t>≈</m:t>
                    </m:r>
                    <m:r>
                      <a:rPr lang="fr-FR" b="0" i="1" smtClean="0">
                        <a:latin typeface="Cambria Math"/>
                        <a:ea typeface="Cambria Math"/>
                      </a:rPr>
                      <m:t>3 </m:t>
                    </m:r>
                    <m:r>
                      <a:rPr lang="fr-FR" b="0" i="1" smtClean="0">
                        <a:latin typeface="Cambria Math"/>
                        <a:ea typeface="Cambria Math"/>
                      </a:rPr>
                      <m:t>𝑚𝑠</m:t>
                    </m:r>
                  </m:oMath>
                </a14:m>
                <a:r>
                  <a:rPr lang="fr-FR" b="0" dirty="0"/>
                  <a:t> ce qui représente environ 460 oscillations !!!</a:t>
                </a:r>
              </a:p>
              <a:p>
                <a:pPr marL="285750" indent="-285750">
                  <a:buFont typeface="Symbol"/>
                  <a:buChar char="Þ"/>
                </a:pPr>
                <a:r>
                  <a:rPr lang="fr-FR" dirty="0"/>
                  <a:t>Le système à la résonance est long à répondre, c’est pourquoi l’AFM en mode </a:t>
                </a:r>
                <a:r>
                  <a:rPr lang="fr-FR" dirty="0" err="1"/>
                  <a:t>tapping</a:t>
                </a:r>
                <a:r>
                  <a:rPr lang="fr-FR" dirty="0"/>
                  <a:t> est plus lent qu’en mode contact.</a:t>
                </a:r>
              </a:p>
            </p:txBody>
          </p:sp>
        </mc:Choice>
        <mc:Fallback xmlns="">
          <p:sp>
            <p:nvSpPr>
              <p:cNvPr id="31" name="Text Box 3"/>
              <p:cNvSpPr txBox="1">
                <a:spLocks noRot="1" noChangeAspect="1" noMove="1" noResize="1" noEditPoints="1" noAdjustHandles="1" noChangeArrowheads="1" noChangeShapeType="1" noTextEdit="1"/>
              </p:cNvSpPr>
              <p:nvPr/>
            </p:nvSpPr>
            <p:spPr bwMode="auto">
              <a:xfrm>
                <a:off x="107504" y="771550"/>
                <a:ext cx="4320480" cy="3875035"/>
              </a:xfrm>
              <a:prstGeom prst="rect">
                <a:avLst/>
              </a:prstGeom>
              <a:blipFill>
                <a:blip r:embed="rId4"/>
                <a:stretch>
                  <a:fillRect l="-424" t="-315" r="-565" b="-630"/>
                </a:stretch>
              </a:blipFill>
              <a:ln w="9525">
                <a:noFill/>
                <a:miter lim="800000"/>
                <a:headEnd/>
                <a:tailEnd/>
              </a:ln>
            </p:spPr>
            <p:txBody>
              <a:bodyPr/>
              <a:lstStyle/>
              <a:p>
                <a:r>
                  <a:rPr lang="fr-FR">
                    <a:noFill/>
                  </a:rPr>
                  <a:t> </a:t>
                </a:r>
              </a:p>
            </p:txBody>
          </p:sp>
        </mc:Fallback>
      </mc:AlternateContent>
      <p:sp>
        <p:nvSpPr>
          <p:cNvPr id="3" name="Espace réservé de la date 4">
            <a:extLst>
              <a:ext uri="{FF2B5EF4-FFF2-40B4-BE49-F238E27FC236}">
                <a16:creationId xmlns:a16="http://schemas.microsoft.com/office/drawing/2014/main" id="{435350A4-8186-81B6-F99C-B3E8B26BAF82}"/>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42736957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Mode contact intermittent: réaction à l’approche </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63</a:t>
            </a:fld>
            <a:endParaRPr lang="fr-FR" dirty="0"/>
          </a:p>
        </p:txBody>
      </p:sp>
      <p:pic>
        <p:nvPicPr>
          <p:cNvPr id="8" name="Picture 2" descr="spectre1"/>
          <p:cNvPicPr>
            <a:picLocks noChangeAspect="1" noChangeArrowheads="1"/>
          </p:cNvPicPr>
          <p:nvPr/>
        </p:nvPicPr>
        <p:blipFill rotWithShape="1">
          <a:blip r:embed="rId2" cstate="print">
            <a:grayscl/>
          </a:blip>
          <a:srcRect b="47182"/>
          <a:stretch/>
        </p:blipFill>
        <p:spPr bwMode="auto">
          <a:xfrm>
            <a:off x="4962661" y="627534"/>
            <a:ext cx="4001827" cy="1584176"/>
          </a:xfrm>
          <a:prstGeom prst="rect">
            <a:avLst/>
          </a:prstGeom>
          <a:noFill/>
          <a:ln w="9525">
            <a:noFill/>
            <a:miter lim="800000"/>
            <a:headEnd/>
            <a:tailEnd/>
          </a:ln>
        </p:spPr>
      </p:pic>
      <p:sp>
        <p:nvSpPr>
          <p:cNvPr id="9" name="Text Box 3"/>
          <p:cNvSpPr txBox="1">
            <a:spLocks noChangeArrowheads="1"/>
          </p:cNvSpPr>
          <p:nvPr/>
        </p:nvSpPr>
        <p:spPr bwMode="auto">
          <a:xfrm>
            <a:off x="219133" y="702244"/>
            <a:ext cx="4743528" cy="3862596"/>
          </a:xfrm>
          <a:prstGeom prst="rect">
            <a:avLst/>
          </a:prstGeom>
          <a:noFill/>
          <a:ln w="9525">
            <a:noFill/>
            <a:miter lim="800000"/>
            <a:headEnd/>
            <a:tailEnd/>
          </a:ln>
        </p:spPr>
        <p:txBody>
          <a:bodyPr wrap="square">
            <a:spAutoFit/>
          </a:bodyPr>
          <a:lstStyle>
            <a:defPPr>
              <a:defRPr lang="fr-FR"/>
            </a:defPPr>
            <a:lvl1pPr algn="just" eaLnBrk="0" hangingPunct="0">
              <a:spcBef>
                <a:spcPct val="50000"/>
              </a:spcBef>
              <a:defRPr sz="1400">
                <a:latin typeface="Arial Narrow" panose="020B0606020202030204" pitchFamily="34" charset="0"/>
              </a:defRPr>
            </a:lvl1pPr>
          </a:lstStyle>
          <a:p>
            <a:r>
              <a:rPr lang="fr-FR" dirty="0"/>
              <a:t>Impact des forces d’interaction sur la résonance et consigne d’asservissement :</a:t>
            </a:r>
          </a:p>
          <a:p>
            <a:endParaRPr lang="fr-FR" b="0" dirty="0"/>
          </a:p>
          <a:p>
            <a:endParaRPr lang="fr-FR" dirty="0"/>
          </a:p>
          <a:p>
            <a:endParaRPr lang="fr-FR" b="0" dirty="0"/>
          </a:p>
          <a:p>
            <a:endParaRPr lang="fr-FR" dirty="0"/>
          </a:p>
          <a:p>
            <a:endParaRPr lang="fr-FR" b="0" dirty="0"/>
          </a:p>
          <a:p>
            <a:endParaRPr lang="fr-FR" dirty="0"/>
          </a:p>
          <a:p>
            <a:endParaRPr lang="fr-FR" b="0" dirty="0"/>
          </a:p>
          <a:p>
            <a:r>
              <a:rPr lang="fr-FR" b="0" dirty="0"/>
              <a:t>En régime attractif, le résonateur voit sa résonance se déplacer vers les basses fréquences et l’amplitude d’oscillation augmente.</a:t>
            </a:r>
          </a:p>
          <a:p>
            <a:r>
              <a:rPr lang="fr-FR" dirty="0"/>
              <a:t>A l’inverse, en régime répulsif, la résonance se déplace vers les hautes fréquences et l’amplitude d’oscillation diminue.</a:t>
            </a:r>
            <a:endParaRPr lang="fr-FR" b="0" dirty="0"/>
          </a:p>
        </p:txBody>
      </p:sp>
      <p:sp>
        <p:nvSpPr>
          <p:cNvPr id="10" name="Line 6"/>
          <p:cNvSpPr>
            <a:spLocks noChangeShapeType="1"/>
          </p:cNvSpPr>
          <p:nvPr/>
        </p:nvSpPr>
        <p:spPr bwMode="auto">
          <a:xfrm>
            <a:off x="5463557" y="1183095"/>
            <a:ext cx="1380312" cy="0"/>
          </a:xfrm>
          <a:prstGeom prst="line">
            <a:avLst/>
          </a:prstGeom>
          <a:ln w="12700">
            <a:solidFill>
              <a:schemeClr val="tx1"/>
            </a:solidFill>
            <a:prstDash val="sysDot"/>
            <a:tailEnd type="non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pic>
        <p:nvPicPr>
          <p:cNvPr id="11" name="Picture 2" descr="spectre1"/>
          <p:cNvPicPr>
            <a:picLocks noChangeAspect="1" noChangeArrowheads="1"/>
          </p:cNvPicPr>
          <p:nvPr/>
        </p:nvPicPr>
        <p:blipFill rotWithShape="1">
          <a:blip r:embed="rId2" cstate="print">
            <a:grayscl/>
          </a:blip>
          <a:srcRect t="6528" b="52751"/>
          <a:stretch/>
        </p:blipFill>
        <p:spPr bwMode="auto">
          <a:xfrm>
            <a:off x="4962661" y="2191492"/>
            <a:ext cx="4001827" cy="1221348"/>
          </a:xfrm>
          <a:prstGeom prst="rect">
            <a:avLst/>
          </a:prstGeom>
          <a:noFill/>
          <a:ln w="9525">
            <a:noFill/>
            <a:miter lim="800000"/>
            <a:headEnd/>
            <a:tailEnd/>
          </a:ln>
        </p:spPr>
      </p:pic>
      <p:pic>
        <p:nvPicPr>
          <p:cNvPr id="12" name="Picture 2" descr="spectre1"/>
          <p:cNvPicPr>
            <a:picLocks noChangeAspect="1" noChangeArrowheads="1"/>
          </p:cNvPicPr>
          <p:nvPr/>
        </p:nvPicPr>
        <p:blipFill rotWithShape="1">
          <a:blip r:embed="rId2" cstate="print">
            <a:grayscl/>
          </a:blip>
          <a:srcRect t="6528" b="52739"/>
          <a:stretch/>
        </p:blipFill>
        <p:spPr bwMode="auto">
          <a:xfrm>
            <a:off x="4962661" y="3501563"/>
            <a:ext cx="4001827" cy="1221677"/>
          </a:xfrm>
          <a:prstGeom prst="rect">
            <a:avLst/>
          </a:prstGeom>
          <a:noFill/>
          <a:ln w="9525">
            <a:noFill/>
            <a:miter lim="800000"/>
            <a:headEnd/>
            <a:tailEnd/>
          </a:ln>
        </p:spPr>
      </p:pic>
      <p:sp>
        <p:nvSpPr>
          <p:cNvPr id="13" name="Forme libre 12"/>
          <p:cNvSpPr/>
          <p:nvPr/>
        </p:nvSpPr>
        <p:spPr>
          <a:xfrm>
            <a:off x="5440053" y="2327014"/>
            <a:ext cx="3088800" cy="820800"/>
          </a:xfrm>
          <a:custGeom>
            <a:avLst/>
            <a:gdLst>
              <a:gd name="connsiteX0" fmla="*/ 0 w 3088800"/>
              <a:gd name="connsiteY0" fmla="*/ 806402 h 820802"/>
              <a:gd name="connsiteX1" fmla="*/ 820800 w 3088800"/>
              <a:gd name="connsiteY1" fmla="*/ 669602 h 820802"/>
              <a:gd name="connsiteX2" fmla="*/ 1497600 w 3088800"/>
              <a:gd name="connsiteY2" fmla="*/ 2 h 820802"/>
              <a:gd name="connsiteX3" fmla="*/ 2044800 w 3088800"/>
              <a:gd name="connsiteY3" fmla="*/ 676802 h 820802"/>
              <a:gd name="connsiteX4" fmla="*/ 3088800 w 3088800"/>
              <a:gd name="connsiteY4" fmla="*/ 820802 h 820802"/>
              <a:gd name="connsiteX0" fmla="*/ 0 w 3088800"/>
              <a:gd name="connsiteY0" fmla="*/ 806400 h 820800"/>
              <a:gd name="connsiteX1" fmla="*/ 820800 w 3088800"/>
              <a:gd name="connsiteY1" fmla="*/ 669600 h 820800"/>
              <a:gd name="connsiteX2" fmla="*/ 1497600 w 3088800"/>
              <a:gd name="connsiteY2" fmla="*/ 0 h 820800"/>
              <a:gd name="connsiteX3" fmla="*/ 2059200 w 3088800"/>
              <a:gd name="connsiteY3" fmla="*/ 669600 h 820800"/>
              <a:gd name="connsiteX4" fmla="*/ 3088800 w 3088800"/>
              <a:gd name="connsiteY4" fmla="*/ 820800 h 820800"/>
              <a:gd name="connsiteX0" fmla="*/ 0 w 3088800"/>
              <a:gd name="connsiteY0" fmla="*/ 806400 h 820800"/>
              <a:gd name="connsiteX1" fmla="*/ 820800 w 3088800"/>
              <a:gd name="connsiteY1" fmla="*/ 669600 h 820800"/>
              <a:gd name="connsiteX2" fmla="*/ 1497600 w 3088800"/>
              <a:gd name="connsiteY2" fmla="*/ 0 h 820800"/>
              <a:gd name="connsiteX3" fmla="*/ 2059200 w 3088800"/>
              <a:gd name="connsiteY3" fmla="*/ 669600 h 820800"/>
              <a:gd name="connsiteX4" fmla="*/ 3088800 w 3088800"/>
              <a:gd name="connsiteY4" fmla="*/ 820800 h 820800"/>
              <a:gd name="connsiteX0" fmla="*/ 0 w 3088800"/>
              <a:gd name="connsiteY0" fmla="*/ 806400 h 820800"/>
              <a:gd name="connsiteX1" fmla="*/ 820800 w 3088800"/>
              <a:gd name="connsiteY1" fmla="*/ 669600 h 820800"/>
              <a:gd name="connsiteX2" fmla="*/ 1497600 w 3088800"/>
              <a:gd name="connsiteY2" fmla="*/ 0 h 820800"/>
              <a:gd name="connsiteX3" fmla="*/ 2059200 w 3088800"/>
              <a:gd name="connsiteY3" fmla="*/ 669600 h 820800"/>
              <a:gd name="connsiteX4" fmla="*/ 3088800 w 3088800"/>
              <a:gd name="connsiteY4" fmla="*/ 820800 h 820800"/>
              <a:gd name="connsiteX0" fmla="*/ 0 w 3088800"/>
              <a:gd name="connsiteY0" fmla="*/ 806400 h 820800"/>
              <a:gd name="connsiteX1" fmla="*/ 820800 w 3088800"/>
              <a:gd name="connsiteY1" fmla="*/ 669600 h 820800"/>
              <a:gd name="connsiteX2" fmla="*/ 1497600 w 3088800"/>
              <a:gd name="connsiteY2" fmla="*/ 0 h 820800"/>
              <a:gd name="connsiteX3" fmla="*/ 2059200 w 3088800"/>
              <a:gd name="connsiteY3" fmla="*/ 669600 h 820800"/>
              <a:gd name="connsiteX4" fmla="*/ 3088800 w 3088800"/>
              <a:gd name="connsiteY4" fmla="*/ 820800 h 820800"/>
              <a:gd name="connsiteX0" fmla="*/ 0 w 3088800"/>
              <a:gd name="connsiteY0" fmla="*/ 806400 h 820800"/>
              <a:gd name="connsiteX1" fmla="*/ 820800 w 3088800"/>
              <a:gd name="connsiteY1" fmla="*/ 669600 h 820800"/>
              <a:gd name="connsiteX2" fmla="*/ 1497600 w 3088800"/>
              <a:gd name="connsiteY2" fmla="*/ 0 h 820800"/>
              <a:gd name="connsiteX3" fmla="*/ 2059200 w 3088800"/>
              <a:gd name="connsiteY3" fmla="*/ 669600 h 820800"/>
              <a:gd name="connsiteX4" fmla="*/ 3088800 w 3088800"/>
              <a:gd name="connsiteY4" fmla="*/ 820800 h 820800"/>
              <a:gd name="connsiteX0" fmla="*/ 0 w 3088800"/>
              <a:gd name="connsiteY0" fmla="*/ 806400 h 820800"/>
              <a:gd name="connsiteX1" fmla="*/ 820800 w 3088800"/>
              <a:gd name="connsiteY1" fmla="*/ 669600 h 820800"/>
              <a:gd name="connsiteX2" fmla="*/ 1497600 w 3088800"/>
              <a:gd name="connsiteY2" fmla="*/ 0 h 820800"/>
              <a:gd name="connsiteX3" fmla="*/ 2059200 w 3088800"/>
              <a:gd name="connsiteY3" fmla="*/ 669600 h 820800"/>
              <a:gd name="connsiteX4" fmla="*/ 3088800 w 3088800"/>
              <a:gd name="connsiteY4" fmla="*/ 820800 h 820800"/>
              <a:gd name="connsiteX0" fmla="*/ 0 w 3088800"/>
              <a:gd name="connsiteY0" fmla="*/ 806400 h 820800"/>
              <a:gd name="connsiteX1" fmla="*/ 820800 w 3088800"/>
              <a:gd name="connsiteY1" fmla="*/ 669600 h 820800"/>
              <a:gd name="connsiteX2" fmla="*/ 1497600 w 3088800"/>
              <a:gd name="connsiteY2" fmla="*/ 0 h 820800"/>
              <a:gd name="connsiteX3" fmla="*/ 2059200 w 3088800"/>
              <a:gd name="connsiteY3" fmla="*/ 669600 h 820800"/>
              <a:gd name="connsiteX4" fmla="*/ 3088800 w 3088800"/>
              <a:gd name="connsiteY4" fmla="*/ 820800 h 8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8800" h="820800">
                <a:moveTo>
                  <a:pt x="0" y="806400"/>
                </a:moveTo>
                <a:cubicBezTo>
                  <a:pt x="559200" y="747600"/>
                  <a:pt x="283200" y="789600"/>
                  <a:pt x="820800" y="669600"/>
                </a:cubicBezTo>
                <a:cubicBezTo>
                  <a:pt x="1358400" y="549600"/>
                  <a:pt x="1370400" y="0"/>
                  <a:pt x="1497600" y="0"/>
                </a:cubicBezTo>
                <a:cubicBezTo>
                  <a:pt x="1624800" y="0"/>
                  <a:pt x="1635600" y="525600"/>
                  <a:pt x="2059200" y="669600"/>
                </a:cubicBezTo>
                <a:cubicBezTo>
                  <a:pt x="2482800" y="813600"/>
                  <a:pt x="2699400" y="817200"/>
                  <a:pt x="3088800" y="820800"/>
                </a:cubicBezTo>
              </a:path>
            </a:pathLst>
          </a:custGeom>
          <a:noFill/>
          <a:ln w="1587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Forme libre 13"/>
          <p:cNvSpPr/>
          <p:nvPr/>
        </p:nvSpPr>
        <p:spPr>
          <a:xfrm>
            <a:off x="5627277" y="3651870"/>
            <a:ext cx="3088800" cy="820800"/>
          </a:xfrm>
          <a:custGeom>
            <a:avLst/>
            <a:gdLst>
              <a:gd name="connsiteX0" fmla="*/ 0 w 3088800"/>
              <a:gd name="connsiteY0" fmla="*/ 806402 h 820802"/>
              <a:gd name="connsiteX1" fmla="*/ 820800 w 3088800"/>
              <a:gd name="connsiteY1" fmla="*/ 669602 h 820802"/>
              <a:gd name="connsiteX2" fmla="*/ 1497600 w 3088800"/>
              <a:gd name="connsiteY2" fmla="*/ 2 h 820802"/>
              <a:gd name="connsiteX3" fmla="*/ 2044800 w 3088800"/>
              <a:gd name="connsiteY3" fmla="*/ 676802 h 820802"/>
              <a:gd name="connsiteX4" fmla="*/ 3088800 w 3088800"/>
              <a:gd name="connsiteY4" fmla="*/ 820802 h 820802"/>
              <a:gd name="connsiteX0" fmla="*/ 0 w 3088800"/>
              <a:gd name="connsiteY0" fmla="*/ 806400 h 820800"/>
              <a:gd name="connsiteX1" fmla="*/ 820800 w 3088800"/>
              <a:gd name="connsiteY1" fmla="*/ 669600 h 820800"/>
              <a:gd name="connsiteX2" fmla="*/ 1497600 w 3088800"/>
              <a:gd name="connsiteY2" fmla="*/ 0 h 820800"/>
              <a:gd name="connsiteX3" fmla="*/ 2059200 w 3088800"/>
              <a:gd name="connsiteY3" fmla="*/ 669600 h 820800"/>
              <a:gd name="connsiteX4" fmla="*/ 3088800 w 3088800"/>
              <a:gd name="connsiteY4" fmla="*/ 820800 h 820800"/>
              <a:gd name="connsiteX0" fmla="*/ 0 w 3088800"/>
              <a:gd name="connsiteY0" fmla="*/ 806400 h 820800"/>
              <a:gd name="connsiteX1" fmla="*/ 820800 w 3088800"/>
              <a:gd name="connsiteY1" fmla="*/ 669600 h 820800"/>
              <a:gd name="connsiteX2" fmla="*/ 1497600 w 3088800"/>
              <a:gd name="connsiteY2" fmla="*/ 0 h 820800"/>
              <a:gd name="connsiteX3" fmla="*/ 2059200 w 3088800"/>
              <a:gd name="connsiteY3" fmla="*/ 669600 h 820800"/>
              <a:gd name="connsiteX4" fmla="*/ 3088800 w 3088800"/>
              <a:gd name="connsiteY4" fmla="*/ 820800 h 820800"/>
              <a:gd name="connsiteX0" fmla="*/ 0 w 3088800"/>
              <a:gd name="connsiteY0" fmla="*/ 806400 h 820800"/>
              <a:gd name="connsiteX1" fmla="*/ 820800 w 3088800"/>
              <a:gd name="connsiteY1" fmla="*/ 669600 h 820800"/>
              <a:gd name="connsiteX2" fmla="*/ 1497600 w 3088800"/>
              <a:gd name="connsiteY2" fmla="*/ 0 h 820800"/>
              <a:gd name="connsiteX3" fmla="*/ 2059200 w 3088800"/>
              <a:gd name="connsiteY3" fmla="*/ 669600 h 820800"/>
              <a:gd name="connsiteX4" fmla="*/ 3088800 w 3088800"/>
              <a:gd name="connsiteY4" fmla="*/ 820800 h 820800"/>
              <a:gd name="connsiteX0" fmla="*/ 0 w 3088800"/>
              <a:gd name="connsiteY0" fmla="*/ 806400 h 820800"/>
              <a:gd name="connsiteX1" fmla="*/ 820800 w 3088800"/>
              <a:gd name="connsiteY1" fmla="*/ 669600 h 820800"/>
              <a:gd name="connsiteX2" fmla="*/ 1497600 w 3088800"/>
              <a:gd name="connsiteY2" fmla="*/ 0 h 820800"/>
              <a:gd name="connsiteX3" fmla="*/ 2059200 w 3088800"/>
              <a:gd name="connsiteY3" fmla="*/ 669600 h 820800"/>
              <a:gd name="connsiteX4" fmla="*/ 3088800 w 3088800"/>
              <a:gd name="connsiteY4" fmla="*/ 820800 h 820800"/>
              <a:gd name="connsiteX0" fmla="*/ 0 w 3088800"/>
              <a:gd name="connsiteY0" fmla="*/ 806400 h 820800"/>
              <a:gd name="connsiteX1" fmla="*/ 820800 w 3088800"/>
              <a:gd name="connsiteY1" fmla="*/ 669600 h 820800"/>
              <a:gd name="connsiteX2" fmla="*/ 1497600 w 3088800"/>
              <a:gd name="connsiteY2" fmla="*/ 0 h 820800"/>
              <a:gd name="connsiteX3" fmla="*/ 2059200 w 3088800"/>
              <a:gd name="connsiteY3" fmla="*/ 669600 h 820800"/>
              <a:gd name="connsiteX4" fmla="*/ 3088800 w 3088800"/>
              <a:gd name="connsiteY4" fmla="*/ 820800 h 820800"/>
              <a:gd name="connsiteX0" fmla="*/ 0 w 3088800"/>
              <a:gd name="connsiteY0" fmla="*/ 806400 h 820800"/>
              <a:gd name="connsiteX1" fmla="*/ 820800 w 3088800"/>
              <a:gd name="connsiteY1" fmla="*/ 669600 h 820800"/>
              <a:gd name="connsiteX2" fmla="*/ 1497600 w 3088800"/>
              <a:gd name="connsiteY2" fmla="*/ 0 h 820800"/>
              <a:gd name="connsiteX3" fmla="*/ 2059200 w 3088800"/>
              <a:gd name="connsiteY3" fmla="*/ 669600 h 820800"/>
              <a:gd name="connsiteX4" fmla="*/ 3088800 w 3088800"/>
              <a:gd name="connsiteY4" fmla="*/ 820800 h 820800"/>
              <a:gd name="connsiteX0" fmla="*/ 0 w 3088800"/>
              <a:gd name="connsiteY0" fmla="*/ 806400 h 820800"/>
              <a:gd name="connsiteX1" fmla="*/ 820800 w 3088800"/>
              <a:gd name="connsiteY1" fmla="*/ 669600 h 820800"/>
              <a:gd name="connsiteX2" fmla="*/ 1497600 w 3088800"/>
              <a:gd name="connsiteY2" fmla="*/ 0 h 820800"/>
              <a:gd name="connsiteX3" fmla="*/ 2059200 w 3088800"/>
              <a:gd name="connsiteY3" fmla="*/ 669600 h 820800"/>
              <a:gd name="connsiteX4" fmla="*/ 3088800 w 3088800"/>
              <a:gd name="connsiteY4" fmla="*/ 820800 h 82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8800" h="820800">
                <a:moveTo>
                  <a:pt x="0" y="806400"/>
                </a:moveTo>
                <a:cubicBezTo>
                  <a:pt x="559200" y="747600"/>
                  <a:pt x="283200" y="789600"/>
                  <a:pt x="820800" y="669600"/>
                </a:cubicBezTo>
                <a:cubicBezTo>
                  <a:pt x="1358400" y="549600"/>
                  <a:pt x="1370400" y="0"/>
                  <a:pt x="1497600" y="0"/>
                </a:cubicBezTo>
                <a:cubicBezTo>
                  <a:pt x="1624800" y="0"/>
                  <a:pt x="1635600" y="525600"/>
                  <a:pt x="2059200" y="669600"/>
                </a:cubicBezTo>
                <a:cubicBezTo>
                  <a:pt x="2482800" y="813600"/>
                  <a:pt x="2699400" y="817200"/>
                  <a:pt x="3088800" y="820800"/>
                </a:cubicBezTo>
              </a:path>
            </a:pathLst>
          </a:custGeom>
          <a:noFill/>
          <a:ln w="158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Line 6"/>
          <p:cNvSpPr>
            <a:spLocks noChangeShapeType="1"/>
          </p:cNvSpPr>
          <p:nvPr/>
        </p:nvSpPr>
        <p:spPr bwMode="auto">
          <a:xfrm flipV="1">
            <a:off x="6843869" y="1183094"/>
            <a:ext cx="0" cy="740584"/>
          </a:xfrm>
          <a:prstGeom prst="line">
            <a:avLst/>
          </a:prstGeom>
          <a:ln w="12700">
            <a:solidFill>
              <a:schemeClr val="tx1"/>
            </a:solidFill>
            <a:prstDash val="sysDot"/>
            <a:tailEnd type="non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grpSp>
        <p:nvGrpSpPr>
          <p:cNvPr id="16" name="Group 3"/>
          <p:cNvGrpSpPr>
            <a:grpSpLocks/>
          </p:cNvGrpSpPr>
          <p:nvPr/>
        </p:nvGrpSpPr>
        <p:grpSpPr bwMode="auto">
          <a:xfrm>
            <a:off x="1011221" y="1350503"/>
            <a:ext cx="2926145" cy="1941327"/>
            <a:chOff x="2995" y="1676"/>
            <a:chExt cx="2497" cy="1675"/>
          </a:xfrm>
        </p:grpSpPr>
        <p:grpSp>
          <p:nvGrpSpPr>
            <p:cNvPr id="17" name="Group 4"/>
            <p:cNvGrpSpPr>
              <a:grpSpLocks/>
            </p:cNvGrpSpPr>
            <p:nvPr/>
          </p:nvGrpSpPr>
          <p:grpSpPr bwMode="auto">
            <a:xfrm>
              <a:off x="2995" y="1968"/>
              <a:ext cx="2335" cy="1383"/>
              <a:chOff x="815" y="2165"/>
              <a:chExt cx="2335" cy="1383"/>
            </a:xfrm>
          </p:grpSpPr>
          <p:pic>
            <p:nvPicPr>
              <p:cNvPr id="21" name="Picture 5"/>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59" y="2165"/>
                <a:ext cx="2291" cy="1383"/>
              </a:xfrm>
              <a:prstGeom prst="rect">
                <a:avLst/>
              </a:prstGeom>
              <a:noFill/>
              <a:ln w="12700">
                <a:noFill/>
                <a:miter lim="800000"/>
                <a:headEnd/>
                <a:tailEnd/>
              </a:ln>
            </p:spPr>
          </p:pic>
          <p:sp>
            <p:nvSpPr>
              <p:cNvPr id="22" name="Rectangle 6"/>
              <p:cNvSpPr>
                <a:spLocks/>
              </p:cNvSpPr>
              <p:nvPr/>
            </p:nvSpPr>
            <p:spPr bwMode="auto">
              <a:xfrm>
                <a:off x="815" y="2168"/>
                <a:ext cx="2335" cy="1380"/>
              </a:xfrm>
              <a:prstGeom prst="rect">
                <a:avLst/>
              </a:prstGeom>
              <a:noFill/>
              <a:ln w="12700">
                <a:solidFill>
                  <a:srgbClr val="000000"/>
                </a:solidFill>
                <a:miter lim="800000"/>
                <a:headEnd/>
                <a:tailEnd/>
              </a:ln>
            </p:spPr>
            <p:txBody>
              <a:bodyPr wrap="none" anchor="ctr"/>
              <a:lstStyle/>
              <a:p>
                <a:endParaRPr lang="fr-FR"/>
              </a:p>
            </p:txBody>
          </p:sp>
          <p:sp>
            <p:nvSpPr>
              <p:cNvPr id="23" name="Line 7"/>
              <p:cNvSpPr>
                <a:spLocks noChangeShapeType="1"/>
              </p:cNvSpPr>
              <p:nvPr/>
            </p:nvSpPr>
            <p:spPr bwMode="auto">
              <a:xfrm>
                <a:off x="815" y="2854"/>
                <a:ext cx="2335" cy="0"/>
              </a:xfrm>
              <a:prstGeom prst="line">
                <a:avLst/>
              </a:prstGeom>
              <a:noFill/>
              <a:ln w="12700">
                <a:solidFill>
                  <a:schemeClr val="tx1"/>
                </a:solidFill>
                <a:round/>
                <a:headEnd/>
                <a:tailEnd/>
              </a:ln>
            </p:spPr>
            <p:txBody>
              <a:bodyPr/>
              <a:lstStyle/>
              <a:p>
                <a:endParaRPr lang="fr-FR"/>
              </a:p>
            </p:txBody>
          </p:sp>
        </p:grpSp>
        <p:sp>
          <p:nvSpPr>
            <p:cNvPr id="18" name="Rectangle 15"/>
            <p:cNvSpPr>
              <a:spLocks/>
            </p:cNvSpPr>
            <p:nvPr/>
          </p:nvSpPr>
          <p:spPr bwMode="auto">
            <a:xfrm>
              <a:off x="4162" y="2049"/>
              <a:ext cx="1330" cy="247"/>
            </a:xfrm>
            <a:prstGeom prst="rect">
              <a:avLst/>
            </a:prstGeom>
            <a:noFill/>
            <a:ln w="12700">
              <a:noFill/>
              <a:miter lim="800000"/>
              <a:headEnd/>
              <a:tailEnd/>
            </a:ln>
          </p:spPr>
          <p:txBody>
            <a:bodyPr wrap="none">
              <a:spAutoFit/>
            </a:bodyPr>
            <a:lstStyle/>
            <a:p>
              <a:r>
                <a:rPr lang="fr-FR" sz="1100" dirty="0">
                  <a:solidFill>
                    <a:srgbClr val="0000CC"/>
                  </a:solidFill>
                  <a:latin typeface="Arial Narrow" panose="020B0606020202030204" pitchFamily="34" charset="0"/>
                </a:rPr>
                <a:t>- Composante attractive</a:t>
              </a:r>
            </a:p>
          </p:txBody>
        </p:sp>
        <p:sp>
          <p:nvSpPr>
            <p:cNvPr id="19" name="Rectangle 16"/>
            <p:cNvSpPr>
              <a:spLocks/>
            </p:cNvSpPr>
            <p:nvPr/>
          </p:nvSpPr>
          <p:spPr bwMode="auto">
            <a:xfrm>
              <a:off x="4162" y="1925"/>
              <a:ext cx="1324" cy="247"/>
            </a:xfrm>
            <a:prstGeom prst="rect">
              <a:avLst/>
            </a:prstGeom>
            <a:noFill/>
            <a:ln w="12700">
              <a:noFill/>
              <a:miter lim="800000"/>
              <a:headEnd/>
              <a:tailEnd/>
            </a:ln>
          </p:spPr>
          <p:txBody>
            <a:bodyPr wrap="none">
              <a:spAutoFit/>
            </a:bodyPr>
            <a:lstStyle/>
            <a:p>
              <a:r>
                <a:rPr lang="fr-FR" sz="1100" dirty="0">
                  <a:solidFill>
                    <a:srgbClr val="FF0000"/>
                  </a:solidFill>
                  <a:latin typeface="Arial Narrow" panose="020B0606020202030204" pitchFamily="34" charset="0"/>
                </a:rPr>
                <a:t>- Composante répulsive</a:t>
              </a:r>
            </a:p>
          </p:txBody>
        </p:sp>
        <p:sp>
          <p:nvSpPr>
            <p:cNvPr id="20" name="Rectangle 17"/>
            <p:cNvSpPr>
              <a:spLocks/>
            </p:cNvSpPr>
            <p:nvPr/>
          </p:nvSpPr>
          <p:spPr bwMode="auto">
            <a:xfrm>
              <a:off x="2995" y="1676"/>
              <a:ext cx="2335" cy="247"/>
            </a:xfrm>
            <a:prstGeom prst="rect">
              <a:avLst/>
            </a:prstGeom>
            <a:noFill/>
            <a:ln w="12700">
              <a:noFill/>
              <a:miter lim="800000"/>
              <a:headEnd/>
              <a:tailEnd/>
            </a:ln>
          </p:spPr>
          <p:txBody>
            <a:bodyPr wrap="square">
              <a:spAutoFit/>
            </a:bodyPr>
            <a:lstStyle/>
            <a:p>
              <a:pPr algn="ctr"/>
              <a:r>
                <a:rPr lang="fr-FR" sz="1100" dirty="0">
                  <a:latin typeface="Arial Narrow" panose="020B0606020202030204" pitchFamily="34" charset="0"/>
                </a:rPr>
                <a:t>Potentiel de Lennard-Jones</a:t>
              </a:r>
            </a:p>
          </p:txBody>
        </p:sp>
      </p:grpSp>
      <p:sp>
        <p:nvSpPr>
          <p:cNvPr id="24" name="Line 6"/>
          <p:cNvSpPr>
            <a:spLocks noChangeShapeType="1"/>
          </p:cNvSpPr>
          <p:nvPr/>
        </p:nvSpPr>
        <p:spPr bwMode="auto">
          <a:xfrm>
            <a:off x="5463557" y="2571750"/>
            <a:ext cx="1380312" cy="0"/>
          </a:xfrm>
          <a:prstGeom prst="line">
            <a:avLst/>
          </a:prstGeom>
          <a:ln w="12700">
            <a:solidFill>
              <a:schemeClr val="tx1"/>
            </a:solidFill>
            <a:prstDash val="sysDot"/>
            <a:tailEnd type="non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sp>
        <p:nvSpPr>
          <p:cNvPr id="25" name="Line 6"/>
          <p:cNvSpPr>
            <a:spLocks noChangeShapeType="1"/>
          </p:cNvSpPr>
          <p:nvPr/>
        </p:nvSpPr>
        <p:spPr bwMode="auto">
          <a:xfrm>
            <a:off x="5463557" y="3867894"/>
            <a:ext cx="1380312" cy="0"/>
          </a:xfrm>
          <a:prstGeom prst="line">
            <a:avLst/>
          </a:prstGeom>
          <a:ln w="12700">
            <a:solidFill>
              <a:schemeClr val="tx1"/>
            </a:solidFill>
            <a:prstDash val="sysDot"/>
            <a:tailEnd type="non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sp>
        <p:nvSpPr>
          <p:cNvPr id="26" name="Rectangle 25"/>
          <p:cNvSpPr/>
          <p:nvPr/>
        </p:nvSpPr>
        <p:spPr>
          <a:xfrm>
            <a:off x="7486453" y="2211710"/>
            <a:ext cx="1157616" cy="261610"/>
          </a:xfrm>
          <a:prstGeom prst="rect">
            <a:avLst/>
          </a:prstGeom>
        </p:spPr>
        <p:txBody>
          <a:bodyPr wrap="square">
            <a:spAutoFit/>
          </a:bodyPr>
          <a:lstStyle/>
          <a:p>
            <a:pPr algn="r"/>
            <a:r>
              <a:rPr lang="fr-FR" sz="1100" dirty="0">
                <a:solidFill>
                  <a:srgbClr val="0000FF"/>
                </a:solidFill>
                <a:latin typeface="Arial Narrow" panose="020B0606020202030204" pitchFamily="34" charset="0"/>
              </a:rPr>
              <a:t>régime attractif</a:t>
            </a:r>
          </a:p>
        </p:txBody>
      </p:sp>
      <p:sp>
        <p:nvSpPr>
          <p:cNvPr id="27" name="Rectangle 26"/>
          <p:cNvSpPr/>
          <p:nvPr/>
        </p:nvSpPr>
        <p:spPr>
          <a:xfrm>
            <a:off x="7486453" y="3531533"/>
            <a:ext cx="1157616" cy="261610"/>
          </a:xfrm>
          <a:prstGeom prst="rect">
            <a:avLst/>
          </a:prstGeom>
        </p:spPr>
        <p:txBody>
          <a:bodyPr wrap="square">
            <a:spAutoFit/>
          </a:bodyPr>
          <a:lstStyle/>
          <a:p>
            <a:pPr algn="r"/>
            <a:r>
              <a:rPr lang="fr-FR" sz="1100" dirty="0">
                <a:solidFill>
                  <a:srgbClr val="FF0000"/>
                </a:solidFill>
                <a:latin typeface="Arial Narrow" panose="020B0606020202030204" pitchFamily="34" charset="0"/>
              </a:rPr>
              <a:t>régime répulsif</a:t>
            </a:r>
          </a:p>
        </p:txBody>
      </p:sp>
      <p:sp>
        <p:nvSpPr>
          <p:cNvPr id="28" name="Line 6"/>
          <p:cNvSpPr>
            <a:spLocks noChangeShapeType="1"/>
          </p:cNvSpPr>
          <p:nvPr/>
        </p:nvSpPr>
        <p:spPr bwMode="auto">
          <a:xfrm>
            <a:off x="5463557" y="2427734"/>
            <a:ext cx="1380312" cy="0"/>
          </a:xfrm>
          <a:prstGeom prst="line">
            <a:avLst/>
          </a:prstGeom>
          <a:ln w="12700">
            <a:solidFill>
              <a:srgbClr val="0000FF"/>
            </a:solidFill>
            <a:prstDash val="sysDot"/>
            <a:tailEnd type="non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sp>
        <p:nvSpPr>
          <p:cNvPr id="29" name="Line 6"/>
          <p:cNvSpPr>
            <a:spLocks noChangeShapeType="1"/>
          </p:cNvSpPr>
          <p:nvPr/>
        </p:nvSpPr>
        <p:spPr bwMode="auto">
          <a:xfrm>
            <a:off x="5463557" y="4077964"/>
            <a:ext cx="1380312" cy="0"/>
          </a:xfrm>
          <a:prstGeom prst="line">
            <a:avLst/>
          </a:prstGeom>
          <a:ln w="12700">
            <a:solidFill>
              <a:srgbClr val="FF0000"/>
            </a:solidFill>
            <a:prstDash val="sysDot"/>
            <a:tailEnd type="non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sp>
        <p:nvSpPr>
          <p:cNvPr id="30" name="Rectangle 29"/>
          <p:cNvSpPr/>
          <p:nvPr/>
        </p:nvSpPr>
        <p:spPr>
          <a:xfrm>
            <a:off x="5403709" y="972766"/>
            <a:ext cx="1358360" cy="230832"/>
          </a:xfrm>
          <a:prstGeom prst="rect">
            <a:avLst/>
          </a:prstGeom>
        </p:spPr>
        <p:txBody>
          <a:bodyPr wrap="square">
            <a:spAutoFit/>
          </a:bodyPr>
          <a:lstStyle/>
          <a:p>
            <a:pPr algn="r"/>
            <a:r>
              <a:rPr lang="fr-FR" sz="900" dirty="0">
                <a:latin typeface="Arial Narrow" panose="020B0606020202030204" pitchFamily="34" charset="0"/>
              </a:rPr>
              <a:t>Consigne d’asservissement</a:t>
            </a:r>
          </a:p>
        </p:txBody>
      </p:sp>
      <p:sp>
        <p:nvSpPr>
          <p:cNvPr id="31" name="Rectangle 30"/>
          <p:cNvSpPr/>
          <p:nvPr/>
        </p:nvSpPr>
        <p:spPr>
          <a:xfrm>
            <a:off x="7486453" y="843558"/>
            <a:ext cx="1157616" cy="261610"/>
          </a:xfrm>
          <a:prstGeom prst="rect">
            <a:avLst/>
          </a:prstGeom>
        </p:spPr>
        <p:txBody>
          <a:bodyPr wrap="square">
            <a:spAutoFit/>
          </a:bodyPr>
          <a:lstStyle/>
          <a:p>
            <a:pPr algn="r"/>
            <a:r>
              <a:rPr lang="fr-FR" sz="1100" dirty="0">
                <a:latin typeface="Arial Narrow" panose="020B0606020202030204" pitchFamily="34" charset="0"/>
              </a:rPr>
              <a:t>oscillation libre</a:t>
            </a:r>
          </a:p>
        </p:txBody>
      </p:sp>
      <p:sp>
        <p:nvSpPr>
          <p:cNvPr id="32" name="Line 6"/>
          <p:cNvSpPr>
            <a:spLocks noChangeShapeType="1"/>
          </p:cNvSpPr>
          <p:nvPr/>
        </p:nvSpPr>
        <p:spPr bwMode="auto">
          <a:xfrm flipH="1">
            <a:off x="5835757" y="3863091"/>
            <a:ext cx="0" cy="199179"/>
          </a:xfrm>
          <a:prstGeom prst="line">
            <a:avLst/>
          </a:prstGeom>
          <a:ln w="12700">
            <a:solidFill>
              <a:srgbClr val="FF0000"/>
            </a:solidFill>
            <a:tailEnd type="triangl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sp>
        <p:nvSpPr>
          <p:cNvPr id="33" name="Line 6"/>
          <p:cNvSpPr>
            <a:spLocks noChangeShapeType="1"/>
          </p:cNvSpPr>
          <p:nvPr/>
        </p:nvSpPr>
        <p:spPr bwMode="auto">
          <a:xfrm flipH="1" flipV="1">
            <a:off x="5835757" y="2417221"/>
            <a:ext cx="0" cy="129278"/>
          </a:xfrm>
          <a:prstGeom prst="line">
            <a:avLst/>
          </a:prstGeom>
          <a:ln w="12700">
            <a:solidFill>
              <a:srgbClr val="0000FF"/>
            </a:solidFill>
            <a:tailEnd type="triangl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sp>
        <p:nvSpPr>
          <p:cNvPr id="34" name="Line 6"/>
          <p:cNvSpPr>
            <a:spLocks noChangeShapeType="1"/>
          </p:cNvSpPr>
          <p:nvPr/>
        </p:nvSpPr>
        <p:spPr bwMode="auto">
          <a:xfrm rot="16200000" flipH="1">
            <a:off x="7271267" y="3552281"/>
            <a:ext cx="0" cy="199179"/>
          </a:xfrm>
          <a:prstGeom prst="line">
            <a:avLst/>
          </a:prstGeom>
          <a:ln w="12700">
            <a:solidFill>
              <a:srgbClr val="FF0000"/>
            </a:solidFill>
            <a:tailEnd type="triangl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sp>
        <p:nvSpPr>
          <p:cNvPr id="35" name="Line 6"/>
          <p:cNvSpPr>
            <a:spLocks noChangeShapeType="1"/>
          </p:cNvSpPr>
          <p:nvPr/>
        </p:nvSpPr>
        <p:spPr bwMode="auto">
          <a:xfrm rot="16200000" flipH="1" flipV="1">
            <a:off x="6851238" y="2219079"/>
            <a:ext cx="0" cy="129278"/>
          </a:xfrm>
          <a:prstGeom prst="line">
            <a:avLst/>
          </a:prstGeom>
          <a:ln w="12700">
            <a:solidFill>
              <a:srgbClr val="0000FF"/>
            </a:solidFill>
            <a:tailEnd type="triangl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sp>
        <p:nvSpPr>
          <p:cNvPr id="36" name="Line 6"/>
          <p:cNvSpPr>
            <a:spLocks noChangeShapeType="1"/>
          </p:cNvSpPr>
          <p:nvPr/>
        </p:nvSpPr>
        <p:spPr bwMode="auto">
          <a:xfrm flipV="1">
            <a:off x="6843869" y="2571750"/>
            <a:ext cx="0" cy="675490"/>
          </a:xfrm>
          <a:prstGeom prst="line">
            <a:avLst/>
          </a:prstGeom>
          <a:ln w="12700">
            <a:solidFill>
              <a:schemeClr val="tx1"/>
            </a:solidFill>
            <a:prstDash val="sysDot"/>
            <a:tailEnd type="non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sp>
        <p:nvSpPr>
          <p:cNvPr id="37" name="Line 6"/>
          <p:cNvSpPr>
            <a:spLocks noChangeShapeType="1"/>
          </p:cNvSpPr>
          <p:nvPr/>
        </p:nvSpPr>
        <p:spPr bwMode="auto">
          <a:xfrm flipV="1">
            <a:off x="6843869" y="3867894"/>
            <a:ext cx="0" cy="696946"/>
          </a:xfrm>
          <a:prstGeom prst="line">
            <a:avLst/>
          </a:prstGeom>
          <a:ln w="12700">
            <a:solidFill>
              <a:schemeClr val="tx1"/>
            </a:solidFill>
            <a:prstDash val="sysDot"/>
            <a:tailEnd type="non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sp>
        <p:nvSpPr>
          <p:cNvPr id="3" name="Espace réservé de la date 4">
            <a:extLst>
              <a:ext uri="{FF2B5EF4-FFF2-40B4-BE49-F238E27FC236}">
                <a16:creationId xmlns:a16="http://schemas.microsoft.com/office/drawing/2014/main" id="{D77B2559-E0D1-C745-4DCC-1D16625B5280}"/>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23925440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MODE contact intermittent</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64</a:t>
            </a:fld>
            <a:endParaRPr lang="fr-FR" dirty="0"/>
          </a:p>
        </p:txBody>
      </p:sp>
      <p:sp>
        <p:nvSpPr>
          <p:cNvPr id="8" name="Forme libre 7"/>
          <p:cNvSpPr/>
          <p:nvPr/>
        </p:nvSpPr>
        <p:spPr>
          <a:xfrm>
            <a:off x="6560443" y="1854646"/>
            <a:ext cx="1495425" cy="1514475"/>
          </a:xfrm>
          <a:custGeom>
            <a:avLst/>
            <a:gdLst>
              <a:gd name="connsiteX0" fmla="*/ 0 w 1495425"/>
              <a:gd name="connsiteY0" fmla="*/ 0 h 1514475"/>
              <a:gd name="connsiteX1" fmla="*/ 0 w 1495425"/>
              <a:gd name="connsiteY1" fmla="*/ 1514475 h 1514475"/>
              <a:gd name="connsiteX2" fmla="*/ 1495425 w 1495425"/>
              <a:gd name="connsiteY2" fmla="*/ 1514475 h 1514475"/>
              <a:gd name="connsiteX3" fmla="*/ 0 w 1495425"/>
              <a:gd name="connsiteY3" fmla="*/ 0 h 1514475"/>
            </a:gdLst>
            <a:ahLst/>
            <a:cxnLst>
              <a:cxn ang="0">
                <a:pos x="connsiteX0" y="connsiteY0"/>
              </a:cxn>
              <a:cxn ang="0">
                <a:pos x="connsiteX1" y="connsiteY1"/>
              </a:cxn>
              <a:cxn ang="0">
                <a:pos x="connsiteX2" y="connsiteY2"/>
              </a:cxn>
              <a:cxn ang="0">
                <a:pos x="connsiteX3" y="connsiteY3"/>
              </a:cxn>
            </a:cxnLst>
            <a:rect l="l" t="t" r="r" b="b"/>
            <a:pathLst>
              <a:path w="1495425" h="1514475">
                <a:moveTo>
                  <a:pt x="0" y="0"/>
                </a:moveTo>
                <a:lnTo>
                  <a:pt x="0" y="1514475"/>
                </a:lnTo>
                <a:lnTo>
                  <a:pt x="1495425" y="1514475"/>
                </a:lnTo>
                <a:lnTo>
                  <a:pt x="0" y="0"/>
                </a:lnTo>
                <a:close/>
              </a:path>
            </a:pathLst>
          </a:custGeom>
          <a:solidFill>
            <a:srgbClr val="FFC5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145"/>
          <p:cNvSpPr/>
          <p:nvPr/>
        </p:nvSpPr>
        <p:spPr>
          <a:xfrm>
            <a:off x="5652120" y="1470471"/>
            <a:ext cx="911912" cy="1904876"/>
          </a:xfrm>
          <a:custGeom>
            <a:avLst/>
            <a:gdLst>
              <a:gd name="connsiteX0" fmla="*/ 0 w 911912"/>
              <a:gd name="connsiteY0" fmla="*/ 0 h 1520331"/>
              <a:gd name="connsiteX1" fmla="*/ 911912 w 911912"/>
              <a:gd name="connsiteY1" fmla="*/ 0 h 1520331"/>
              <a:gd name="connsiteX2" fmla="*/ 911912 w 911912"/>
              <a:gd name="connsiteY2" fmla="*/ 1520331 h 1520331"/>
              <a:gd name="connsiteX3" fmla="*/ 0 w 911912"/>
              <a:gd name="connsiteY3" fmla="*/ 1520331 h 1520331"/>
              <a:gd name="connsiteX4" fmla="*/ 0 w 911912"/>
              <a:gd name="connsiteY4" fmla="*/ 0 h 1520331"/>
              <a:gd name="connsiteX0" fmla="*/ 0 w 911912"/>
              <a:gd name="connsiteY0" fmla="*/ 375020 h 1895351"/>
              <a:gd name="connsiteX1" fmla="*/ 532086 w 911912"/>
              <a:gd name="connsiteY1" fmla="*/ 0 h 1895351"/>
              <a:gd name="connsiteX2" fmla="*/ 911912 w 911912"/>
              <a:gd name="connsiteY2" fmla="*/ 375020 h 1895351"/>
              <a:gd name="connsiteX3" fmla="*/ 911912 w 911912"/>
              <a:gd name="connsiteY3" fmla="*/ 1895351 h 1895351"/>
              <a:gd name="connsiteX4" fmla="*/ 0 w 911912"/>
              <a:gd name="connsiteY4" fmla="*/ 1895351 h 1895351"/>
              <a:gd name="connsiteX5" fmla="*/ 0 w 911912"/>
              <a:gd name="connsiteY5" fmla="*/ 375020 h 1895351"/>
              <a:gd name="connsiteX0" fmla="*/ 0 w 911912"/>
              <a:gd name="connsiteY0" fmla="*/ 375020 h 1895351"/>
              <a:gd name="connsiteX1" fmla="*/ 532086 w 911912"/>
              <a:gd name="connsiteY1" fmla="*/ 0 h 1895351"/>
              <a:gd name="connsiteX2" fmla="*/ 911912 w 911912"/>
              <a:gd name="connsiteY2" fmla="*/ 375020 h 1895351"/>
              <a:gd name="connsiteX3" fmla="*/ 911912 w 911912"/>
              <a:gd name="connsiteY3" fmla="*/ 1895351 h 1895351"/>
              <a:gd name="connsiteX4" fmla="*/ 0 w 911912"/>
              <a:gd name="connsiteY4" fmla="*/ 1895351 h 1895351"/>
              <a:gd name="connsiteX5" fmla="*/ 0 w 911912"/>
              <a:gd name="connsiteY5" fmla="*/ 375020 h 1895351"/>
              <a:gd name="connsiteX0" fmla="*/ 0 w 911912"/>
              <a:gd name="connsiteY0" fmla="*/ 375020 h 1895351"/>
              <a:gd name="connsiteX1" fmla="*/ 532086 w 911912"/>
              <a:gd name="connsiteY1" fmla="*/ 0 h 1895351"/>
              <a:gd name="connsiteX2" fmla="*/ 911912 w 911912"/>
              <a:gd name="connsiteY2" fmla="*/ 375020 h 1895351"/>
              <a:gd name="connsiteX3" fmla="*/ 911912 w 911912"/>
              <a:gd name="connsiteY3" fmla="*/ 1895351 h 1895351"/>
              <a:gd name="connsiteX4" fmla="*/ 0 w 911912"/>
              <a:gd name="connsiteY4" fmla="*/ 1895351 h 1895351"/>
              <a:gd name="connsiteX5" fmla="*/ 0 w 911912"/>
              <a:gd name="connsiteY5" fmla="*/ 375020 h 1895351"/>
              <a:gd name="connsiteX0" fmla="*/ 0 w 911912"/>
              <a:gd name="connsiteY0" fmla="*/ 355970 h 1895351"/>
              <a:gd name="connsiteX1" fmla="*/ 532086 w 911912"/>
              <a:gd name="connsiteY1" fmla="*/ 0 h 1895351"/>
              <a:gd name="connsiteX2" fmla="*/ 911912 w 911912"/>
              <a:gd name="connsiteY2" fmla="*/ 375020 h 1895351"/>
              <a:gd name="connsiteX3" fmla="*/ 911912 w 911912"/>
              <a:gd name="connsiteY3" fmla="*/ 1895351 h 1895351"/>
              <a:gd name="connsiteX4" fmla="*/ 0 w 911912"/>
              <a:gd name="connsiteY4" fmla="*/ 1895351 h 1895351"/>
              <a:gd name="connsiteX5" fmla="*/ 0 w 911912"/>
              <a:gd name="connsiteY5" fmla="*/ 355970 h 1895351"/>
              <a:gd name="connsiteX0" fmla="*/ 0 w 911912"/>
              <a:gd name="connsiteY0" fmla="*/ 355970 h 1895351"/>
              <a:gd name="connsiteX1" fmla="*/ 532086 w 911912"/>
              <a:gd name="connsiteY1" fmla="*/ 0 h 1895351"/>
              <a:gd name="connsiteX2" fmla="*/ 911912 w 911912"/>
              <a:gd name="connsiteY2" fmla="*/ 375020 h 1895351"/>
              <a:gd name="connsiteX3" fmla="*/ 911912 w 911912"/>
              <a:gd name="connsiteY3" fmla="*/ 1895351 h 1895351"/>
              <a:gd name="connsiteX4" fmla="*/ 0 w 911912"/>
              <a:gd name="connsiteY4" fmla="*/ 1895351 h 1895351"/>
              <a:gd name="connsiteX5" fmla="*/ 0 w 911912"/>
              <a:gd name="connsiteY5" fmla="*/ 355970 h 1895351"/>
              <a:gd name="connsiteX0" fmla="*/ 0 w 911912"/>
              <a:gd name="connsiteY0" fmla="*/ 360733 h 1900114"/>
              <a:gd name="connsiteX1" fmla="*/ 522561 w 911912"/>
              <a:gd name="connsiteY1" fmla="*/ 0 h 1900114"/>
              <a:gd name="connsiteX2" fmla="*/ 911912 w 911912"/>
              <a:gd name="connsiteY2" fmla="*/ 379783 h 1900114"/>
              <a:gd name="connsiteX3" fmla="*/ 911912 w 911912"/>
              <a:gd name="connsiteY3" fmla="*/ 1900114 h 1900114"/>
              <a:gd name="connsiteX4" fmla="*/ 0 w 911912"/>
              <a:gd name="connsiteY4" fmla="*/ 1900114 h 1900114"/>
              <a:gd name="connsiteX5" fmla="*/ 0 w 911912"/>
              <a:gd name="connsiteY5" fmla="*/ 360733 h 1900114"/>
              <a:gd name="connsiteX0" fmla="*/ 0 w 911912"/>
              <a:gd name="connsiteY0" fmla="*/ 365495 h 1904876"/>
              <a:gd name="connsiteX1" fmla="*/ 520180 w 911912"/>
              <a:gd name="connsiteY1" fmla="*/ 0 h 1904876"/>
              <a:gd name="connsiteX2" fmla="*/ 911912 w 911912"/>
              <a:gd name="connsiteY2" fmla="*/ 384545 h 1904876"/>
              <a:gd name="connsiteX3" fmla="*/ 911912 w 911912"/>
              <a:gd name="connsiteY3" fmla="*/ 1904876 h 1904876"/>
              <a:gd name="connsiteX4" fmla="*/ 0 w 911912"/>
              <a:gd name="connsiteY4" fmla="*/ 1904876 h 1904876"/>
              <a:gd name="connsiteX5" fmla="*/ 0 w 911912"/>
              <a:gd name="connsiteY5" fmla="*/ 365495 h 1904876"/>
              <a:gd name="connsiteX0" fmla="*/ 0 w 911912"/>
              <a:gd name="connsiteY0" fmla="*/ 365495 h 1904876"/>
              <a:gd name="connsiteX1" fmla="*/ 520180 w 911912"/>
              <a:gd name="connsiteY1" fmla="*/ 0 h 1904876"/>
              <a:gd name="connsiteX2" fmla="*/ 911912 w 911912"/>
              <a:gd name="connsiteY2" fmla="*/ 384545 h 1904876"/>
              <a:gd name="connsiteX3" fmla="*/ 911912 w 911912"/>
              <a:gd name="connsiteY3" fmla="*/ 1904876 h 1904876"/>
              <a:gd name="connsiteX4" fmla="*/ 0 w 911912"/>
              <a:gd name="connsiteY4" fmla="*/ 1904876 h 1904876"/>
              <a:gd name="connsiteX5" fmla="*/ 0 w 911912"/>
              <a:gd name="connsiteY5" fmla="*/ 365495 h 1904876"/>
              <a:gd name="connsiteX0" fmla="*/ 0 w 911912"/>
              <a:gd name="connsiteY0" fmla="*/ 365495 h 1904876"/>
              <a:gd name="connsiteX1" fmla="*/ 520180 w 911912"/>
              <a:gd name="connsiteY1" fmla="*/ 0 h 1904876"/>
              <a:gd name="connsiteX2" fmla="*/ 911912 w 911912"/>
              <a:gd name="connsiteY2" fmla="*/ 384545 h 1904876"/>
              <a:gd name="connsiteX3" fmla="*/ 911912 w 911912"/>
              <a:gd name="connsiteY3" fmla="*/ 1904876 h 1904876"/>
              <a:gd name="connsiteX4" fmla="*/ 0 w 911912"/>
              <a:gd name="connsiteY4" fmla="*/ 1904876 h 1904876"/>
              <a:gd name="connsiteX5" fmla="*/ 0 w 911912"/>
              <a:gd name="connsiteY5" fmla="*/ 365495 h 1904876"/>
              <a:gd name="connsiteX0" fmla="*/ 0 w 911912"/>
              <a:gd name="connsiteY0" fmla="*/ 365495 h 1904876"/>
              <a:gd name="connsiteX1" fmla="*/ 520180 w 911912"/>
              <a:gd name="connsiteY1" fmla="*/ 0 h 1904876"/>
              <a:gd name="connsiteX2" fmla="*/ 911912 w 911912"/>
              <a:gd name="connsiteY2" fmla="*/ 384545 h 1904876"/>
              <a:gd name="connsiteX3" fmla="*/ 911912 w 911912"/>
              <a:gd name="connsiteY3" fmla="*/ 1904876 h 1904876"/>
              <a:gd name="connsiteX4" fmla="*/ 0 w 911912"/>
              <a:gd name="connsiteY4" fmla="*/ 1904876 h 1904876"/>
              <a:gd name="connsiteX5" fmla="*/ 0 w 911912"/>
              <a:gd name="connsiteY5" fmla="*/ 365495 h 1904876"/>
              <a:gd name="connsiteX0" fmla="*/ 0 w 911912"/>
              <a:gd name="connsiteY0" fmla="*/ 365495 h 1904876"/>
              <a:gd name="connsiteX1" fmla="*/ 520180 w 911912"/>
              <a:gd name="connsiteY1" fmla="*/ 0 h 1904876"/>
              <a:gd name="connsiteX2" fmla="*/ 911912 w 911912"/>
              <a:gd name="connsiteY2" fmla="*/ 384545 h 1904876"/>
              <a:gd name="connsiteX3" fmla="*/ 911912 w 911912"/>
              <a:gd name="connsiteY3" fmla="*/ 1904876 h 1904876"/>
              <a:gd name="connsiteX4" fmla="*/ 0 w 911912"/>
              <a:gd name="connsiteY4" fmla="*/ 1904876 h 1904876"/>
              <a:gd name="connsiteX5" fmla="*/ 0 w 911912"/>
              <a:gd name="connsiteY5" fmla="*/ 365495 h 1904876"/>
              <a:gd name="connsiteX0" fmla="*/ 0 w 911912"/>
              <a:gd name="connsiteY0" fmla="*/ 365495 h 1904876"/>
              <a:gd name="connsiteX1" fmla="*/ 520180 w 911912"/>
              <a:gd name="connsiteY1" fmla="*/ 0 h 1904876"/>
              <a:gd name="connsiteX2" fmla="*/ 911912 w 911912"/>
              <a:gd name="connsiteY2" fmla="*/ 384545 h 1904876"/>
              <a:gd name="connsiteX3" fmla="*/ 911912 w 911912"/>
              <a:gd name="connsiteY3" fmla="*/ 1904876 h 1904876"/>
              <a:gd name="connsiteX4" fmla="*/ 0 w 911912"/>
              <a:gd name="connsiteY4" fmla="*/ 1904876 h 1904876"/>
              <a:gd name="connsiteX5" fmla="*/ 0 w 911912"/>
              <a:gd name="connsiteY5" fmla="*/ 365495 h 1904876"/>
              <a:gd name="connsiteX0" fmla="*/ 0 w 911912"/>
              <a:gd name="connsiteY0" fmla="*/ 365495 h 1904876"/>
              <a:gd name="connsiteX1" fmla="*/ 520180 w 911912"/>
              <a:gd name="connsiteY1" fmla="*/ 0 h 1904876"/>
              <a:gd name="connsiteX2" fmla="*/ 911912 w 911912"/>
              <a:gd name="connsiteY2" fmla="*/ 384545 h 1904876"/>
              <a:gd name="connsiteX3" fmla="*/ 911912 w 911912"/>
              <a:gd name="connsiteY3" fmla="*/ 1904876 h 1904876"/>
              <a:gd name="connsiteX4" fmla="*/ 0 w 911912"/>
              <a:gd name="connsiteY4" fmla="*/ 1904876 h 1904876"/>
              <a:gd name="connsiteX5" fmla="*/ 0 w 911912"/>
              <a:gd name="connsiteY5" fmla="*/ 365495 h 19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912" h="1904876">
                <a:moveTo>
                  <a:pt x="0" y="365495"/>
                </a:moveTo>
                <a:cubicBezTo>
                  <a:pt x="347224" y="273825"/>
                  <a:pt x="330118" y="298839"/>
                  <a:pt x="520180" y="0"/>
                </a:cubicBezTo>
                <a:cubicBezTo>
                  <a:pt x="574558" y="23407"/>
                  <a:pt x="686085" y="170638"/>
                  <a:pt x="911912" y="384545"/>
                </a:cubicBezTo>
                <a:lnTo>
                  <a:pt x="911912" y="1904876"/>
                </a:lnTo>
                <a:lnTo>
                  <a:pt x="0" y="1904876"/>
                </a:lnTo>
                <a:lnTo>
                  <a:pt x="0" y="365495"/>
                </a:lnTo>
                <a:close/>
              </a:path>
            </a:pathLst>
          </a:custGeom>
          <a:solidFill>
            <a:srgbClr val="D1D1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4478368" y="1855016"/>
            <a:ext cx="1173752" cy="152033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Line 6"/>
          <p:cNvSpPr>
            <a:spLocks noChangeShapeType="1"/>
          </p:cNvSpPr>
          <p:nvPr/>
        </p:nvSpPr>
        <p:spPr bwMode="auto">
          <a:xfrm rot="16200000" flipH="1" flipV="1">
            <a:off x="5531918" y="821735"/>
            <a:ext cx="0" cy="2066562"/>
          </a:xfrm>
          <a:prstGeom prst="line">
            <a:avLst/>
          </a:prstGeom>
          <a:ln w="12700">
            <a:solidFill>
              <a:schemeClr val="tx1"/>
            </a:solidFill>
            <a:prstDash val="sysDot"/>
            <a:tailEnd type="non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sp>
        <p:nvSpPr>
          <p:cNvPr id="12" name="Line 8"/>
          <p:cNvSpPr>
            <a:spLocks noChangeShapeType="1"/>
          </p:cNvSpPr>
          <p:nvPr/>
        </p:nvSpPr>
        <p:spPr bwMode="auto">
          <a:xfrm rot="5400000" flipV="1">
            <a:off x="6432018" y="1416107"/>
            <a:ext cx="0" cy="3912812"/>
          </a:xfrm>
          <a:prstGeom prst="line">
            <a:avLst/>
          </a:prstGeom>
          <a:noFill/>
          <a:ln w="15875">
            <a:solidFill>
              <a:schemeClr val="tx1"/>
            </a:solidFill>
            <a:round/>
            <a:headEnd/>
            <a:tailEnd type="triangle" w="med" len="med"/>
          </a:ln>
        </p:spPr>
        <p:txBody>
          <a:bodyPr/>
          <a:lstStyle/>
          <a:p>
            <a:endParaRPr lang="fr-FR">
              <a:solidFill>
                <a:srgbClr val="000000"/>
              </a:solidFill>
            </a:endParaRPr>
          </a:p>
        </p:txBody>
      </p:sp>
      <p:sp>
        <p:nvSpPr>
          <p:cNvPr id="13" name="Line 8"/>
          <p:cNvSpPr>
            <a:spLocks noChangeShapeType="1"/>
          </p:cNvSpPr>
          <p:nvPr/>
        </p:nvSpPr>
        <p:spPr bwMode="auto">
          <a:xfrm rot="10800000">
            <a:off x="4475612" y="1124176"/>
            <a:ext cx="0" cy="2258988"/>
          </a:xfrm>
          <a:prstGeom prst="line">
            <a:avLst/>
          </a:prstGeom>
          <a:noFill/>
          <a:ln w="15875">
            <a:solidFill>
              <a:schemeClr val="tx1"/>
            </a:solidFill>
            <a:round/>
            <a:headEnd/>
            <a:tailEnd type="triangle" w="med" len="med"/>
          </a:ln>
        </p:spPr>
        <p:txBody>
          <a:bodyPr/>
          <a:lstStyle/>
          <a:p>
            <a:endParaRPr lang="fr-FR">
              <a:solidFill>
                <a:srgbClr val="000000"/>
              </a:solidFill>
            </a:endParaRPr>
          </a:p>
        </p:txBody>
      </p:sp>
      <p:sp>
        <p:nvSpPr>
          <p:cNvPr id="14" name="Text Box 8"/>
          <p:cNvSpPr txBox="1">
            <a:spLocks/>
          </p:cNvSpPr>
          <p:nvPr/>
        </p:nvSpPr>
        <p:spPr bwMode="auto">
          <a:xfrm rot="16200000">
            <a:off x="3639299" y="2473661"/>
            <a:ext cx="1184940" cy="307777"/>
          </a:xfrm>
          <a:prstGeom prst="rect">
            <a:avLst/>
          </a:prstGeom>
          <a:noFill/>
          <a:ln w="12700">
            <a:noFill/>
            <a:miter lim="800000"/>
            <a:headEnd/>
            <a:tailEnd/>
          </a:ln>
        </p:spPr>
        <p:txBody>
          <a:bodyPr wrap="none">
            <a:spAutoFit/>
          </a:bodyPr>
          <a:lstStyle/>
          <a:p>
            <a:r>
              <a:rPr lang="fr-FR" sz="1400" dirty="0">
                <a:solidFill>
                  <a:schemeClr val="tx2"/>
                </a:solidFill>
                <a:latin typeface="Arial Narrow" panose="020B0606020202030204" pitchFamily="34" charset="0"/>
              </a:rPr>
              <a:t>Amplitude (nm)</a:t>
            </a:r>
          </a:p>
        </p:txBody>
      </p:sp>
      <p:sp>
        <p:nvSpPr>
          <p:cNvPr id="15" name="Text Box 4"/>
          <p:cNvSpPr txBox="1">
            <a:spLocks noChangeArrowheads="1"/>
          </p:cNvSpPr>
          <p:nvPr/>
        </p:nvSpPr>
        <p:spPr bwMode="auto">
          <a:xfrm>
            <a:off x="4427982" y="862565"/>
            <a:ext cx="3810998" cy="523220"/>
          </a:xfrm>
          <a:prstGeom prst="rect">
            <a:avLst/>
          </a:prstGeom>
          <a:noFill/>
          <a:ln w="9525">
            <a:noFill/>
            <a:miter lim="800000"/>
            <a:headEnd/>
            <a:tailEnd/>
          </a:ln>
        </p:spPr>
        <p:txBody>
          <a:bodyPr wrap="square">
            <a:spAutoFit/>
          </a:bodyPr>
          <a:lstStyle/>
          <a:p>
            <a:pPr algn="ctr" eaLnBrk="0" hangingPunct="0">
              <a:spcBef>
                <a:spcPct val="50000"/>
              </a:spcBef>
            </a:pPr>
            <a:r>
              <a:rPr lang="fr-FR" sz="1400" b="1" i="1" dirty="0">
                <a:latin typeface="Arial Narrow" panose="020B0606020202030204" pitchFamily="34" charset="0"/>
              </a:rPr>
              <a:t>Amplitude d’oscillation de la pointe lors de l’approche retrait</a:t>
            </a:r>
          </a:p>
        </p:txBody>
      </p:sp>
      <p:sp>
        <p:nvSpPr>
          <p:cNvPr id="16" name="Forme libre 15"/>
          <p:cNvSpPr/>
          <p:nvPr/>
        </p:nvSpPr>
        <p:spPr>
          <a:xfrm>
            <a:off x="4478368" y="1475266"/>
            <a:ext cx="3588775" cy="1907281"/>
          </a:xfrm>
          <a:custGeom>
            <a:avLst/>
            <a:gdLst>
              <a:gd name="connsiteX0" fmla="*/ 0 w 2664000"/>
              <a:gd name="connsiteY0" fmla="*/ 346405 h 1901605"/>
              <a:gd name="connsiteX1" fmla="*/ 1332000 w 2664000"/>
              <a:gd name="connsiteY1" fmla="*/ 346405 h 1901605"/>
              <a:gd name="connsiteX2" fmla="*/ 1692000 w 2664000"/>
              <a:gd name="connsiteY2" fmla="*/ 15205 h 1901605"/>
              <a:gd name="connsiteX3" fmla="*/ 1886400 w 2664000"/>
              <a:gd name="connsiteY3" fmla="*/ 252805 h 1901605"/>
              <a:gd name="connsiteX4" fmla="*/ 2664000 w 2664000"/>
              <a:gd name="connsiteY4" fmla="*/ 1901605 h 1901605"/>
              <a:gd name="connsiteX0" fmla="*/ 0 w 2656800"/>
              <a:gd name="connsiteY0" fmla="*/ 368005 h 1901605"/>
              <a:gd name="connsiteX1" fmla="*/ 1324800 w 2656800"/>
              <a:gd name="connsiteY1" fmla="*/ 346405 h 1901605"/>
              <a:gd name="connsiteX2" fmla="*/ 1684800 w 2656800"/>
              <a:gd name="connsiteY2" fmla="*/ 15205 h 1901605"/>
              <a:gd name="connsiteX3" fmla="*/ 1879200 w 2656800"/>
              <a:gd name="connsiteY3" fmla="*/ 252805 h 1901605"/>
              <a:gd name="connsiteX4" fmla="*/ 2656800 w 2656800"/>
              <a:gd name="connsiteY4" fmla="*/ 1901605 h 1901605"/>
              <a:gd name="connsiteX0" fmla="*/ 0 w 2656800"/>
              <a:gd name="connsiteY0" fmla="*/ 368005 h 1901605"/>
              <a:gd name="connsiteX1" fmla="*/ 1324800 w 2656800"/>
              <a:gd name="connsiteY1" fmla="*/ 346405 h 1901605"/>
              <a:gd name="connsiteX2" fmla="*/ 1684800 w 2656800"/>
              <a:gd name="connsiteY2" fmla="*/ 15205 h 1901605"/>
              <a:gd name="connsiteX3" fmla="*/ 1879200 w 2656800"/>
              <a:gd name="connsiteY3" fmla="*/ 252805 h 1901605"/>
              <a:gd name="connsiteX4" fmla="*/ 2656800 w 2656800"/>
              <a:gd name="connsiteY4" fmla="*/ 1901605 h 1901605"/>
              <a:gd name="connsiteX0" fmla="*/ 0 w 2664000"/>
              <a:gd name="connsiteY0" fmla="*/ 404005 h 1901605"/>
              <a:gd name="connsiteX1" fmla="*/ 1332000 w 2664000"/>
              <a:gd name="connsiteY1" fmla="*/ 346405 h 1901605"/>
              <a:gd name="connsiteX2" fmla="*/ 1692000 w 2664000"/>
              <a:gd name="connsiteY2" fmla="*/ 15205 h 1901605"/>
              <a:gd name="connsiteX3" fmla="*/ 1886400 w 2664000"/>
              <a:gd name="connsiteY3" fmla="*/ 252805 h 1901605"/>
              <a:gd name="connsiteX4" fmla="*/ 2664000 w 2664000"/>
              <a:gd name="connsiteY4" fmla="*/ 1901605 h 1901605"/>
              <a:gd name="connsiteX0" fmla="*/ 0 w 2664000"/>
              <a:gd name="connsiteY0" fmla="*/ 404005 h 1901605"/>
              <a:gd name="connsiteX1" fmla="*/ 1332000 w 2664000"/>
              <a:gd name="connsiteY1" fmla="*/ 346405 h 1901605"/>
              <a:gd name="connsiteX2" fmla="*/ 1692000 w 2664000"/>
              <a:gd name="connsiteY2" fmla="*/ 15205 h 1901605"/>
              <a:gd name="connsiteX3" fmla="*/ 1886400 w 2664000"/>
              <a:gd name="connsiteY3" fmla="*/ 252805 h 1901605"/>
              <a:gd name="connsiteX4" fmla="*/ 2664000 w 2664000"/>
              <a:gd name="connsiteY4" fmla="*/ 1901605 h 1901605"/>
              <a:gd name="connsiteX0" fmla="*/ 0 w 2664000"/>
              <a:gd name="connsiteY0" fmla="*/ 395540 h 1893140"/>
              <a:gd name="connsiteX1" fmla="*/ 1332000 w 2664000"/>
              <a:gd name="connsiteY1" fmla="*/ 337940 h 1893140"/>
              <a:gd name="connsiteX2" fmla="*/ 1692000 w 2664000"/>
              <a:gd name="connsiteY2" fmla="*/ 6740 h 1893140"/>
              <a:gd name="connsiteX3" fmla="*/ 1886400 w 2664000"/>
              <a:gd name="connsiteY3" fmla="*/ 244340 h 1893140"/>
              <a:gd name="connsiteX4" fmla="*/ 2664000 w 2664000"/>
              <a:gd name="connsiteY4" fmla="*/ 1893140 h 1893140"/>
              <a:gd name="connsiteX0" fmla="*/ 0 w 2664000"/>
              <a:gd name="connsiteY0" fmla="*/ 388833 h 1886433"/>
              <a:gd name="connsiteX1" fmla="*/ 1332000 w 2664000"/>
              <a:gd name="connsiteY1" fmla="*/ 331233 h 1886433"/>
              <a:gd name="connsiteX2" fmla="*/ 1692000 w 2664000"/>
              <a:gd name="connsiteY2" fmla="*/ 33 h 1886433"/>
              <a:gd name="connsiteX3" fmla="*/ 1886400 w 2664000"/>
              <a:gd name="connsiteY3" fmla="*/ 237633 h 1886433"/>
              <a:gd name="connsiteX4" fmla="*/ 2664000 w 2664000"/>
              <a:gd name="connsiteY4" fmla="*/ 1886433 h 1886433"/>
              <a:gd name="connsiteX0" fmla="*/ 0 w 2664000"/>
              <a:gd name="connsiteY0" fmla="*/ 388918 h 1886518"/>
              <a:gd name="connsiteX1" fmla="*/ 1332000 w 2664000"/>
              <a:gd name="connsiteY1" fmla="*/ 331318 h 1886518"/>
              <a:gd name="connsiteX2" fmla="*/ 1692000 w 2664000"/>
              <a:gd name="connsiteY2" fmla="*/ 118 h 1886518"/>
              <a:gd name="connsiteX3" fmla="*/ 1886400 w 2664000"/>
              <a:gd name="connsiteY3" fmla="*/ 237718 h 1886518"/>
              <a:gd name="connsiteX4" fmla="*/ 2664000 w 2664000"/>
              <a:gd name="connsiteY4" fmla="*/ 1886518 h 1886518"/>
              <a:gd name="connsiteX0" fmla="*/ 0 w 2664000"/>
              <a:gd name="connsiteY0" fmla="*/ 388918 h 1886518"/>
              <a:gd name="connsiteX1" fmla="*/ 1332000 w 2664000"/>
              <a:gd name="connsiteY1" fmla="*/ 331318 h 1886518"/>
              <a:gd name="connsiteX2" fmla="*/ 1692000 w 2664000"/>
              <a:gd name="connsiteY2" fmla="*/ 118 h 1886518"/>
              <a:gd name="connsiteX3" fmla="*/ 1886400 w 2664000"/>
              <a:gd name="connsiteY3" fmla="*/ 237718 h 1886518"/>
              <a:gd name="connsiteX4" fmla="*/ 2664000 w 2664000"/>
              <a:gd name="connsiteY4" fmla="*/ 1886518 h 1886518"/>
              <a:gd name="connsiteX0" fmla="*/ 0 w 2664000"/>
              <a:gd name="connsiteY0" fmla="*/ 389422 h 1887022"/>
              <a:gd name="connsiteX1" fmla="*/ 1332000 w 2664000"/>
              <a:gd name="connsiteY1" fmla="*/ 331822 h 1887022"/>
              <a:gd name="connsiteX2" fmla="*/ 1692000 w 2664000"/>
              <a:gd name="connsiteY2" fmla="*/ 622 h 1887022"/>
              <a:gd name="connsiteX3" fmla="*/ 1886400 w 2664000"/>
              <a:gd name="connsiteY3" fmla="*/ 238222 h 1887022"/>
              <a:gd name="connsiteX4" fmla="*/ 2664000 w 2664000"/>
              <a:gd name="connsiteY4" fmla="*/ 1887022 h 1887022"/>
              <a:gd name="connsiteX0" fmla="*/ 0 w 2664000"/>
              <a:gd name="connsiteY0" fmla="*/ 389422 h 1887022"/>
              <a:gd name="connsiteX1" fmla="*/ 1332000 w 2664000"/>
              <a:gd name="connsiteY1" fmla="*/ 331822 h 1887022"/>
              <a:gd name="connsiteX2" fmla="*/ 1692000 w 2664000"/>
              <a:gd name="connsiteY2" fmla="*/ 622 h 1887022"/>
              <a:gd name="connsiteX3" fmla="*/ 1886400 w 2664000"/>
              <a:gd name="connsiteY3" fmla="*/ 238222 h 1887022"/>
              <a:gd name="connsiteX4" fmla="*/ 2664000 w 2664000"/>
              <a:gd name="connsiteY4" fmla="*/ 1887022 h 1887022"/>
              <a:gd name="connsiteX0" fmla="*/ 0 w 2664000"/>
              <a:gd name="connsiteY0" fmla="*/ 389153 h 1886753"/>
              <a:gd name="connsiteX1" fmla="*/ 1332000 w 2664000"/>
              <a:gd name="connsiteY1" fmla="*/ 331553 h 1886753"/>
              <a:gd name="connsiteX2" fmla="*/ 1692000 w 2664000"/>
              <a:gd name="connsiteY2" fmla="*/ 353 h 1886753"/>
              <a:gd name="connsiteX3" fmla="*/ 1921325 w 2664000"/>
              <a:gd name="connsiteY3" fmla="*/ 380828 h 1886753"/>
              <a:gd name="connsiteX4" fmla="*/ 2664000 w 2664000"/>
              <a:gd name="connsiteY4" fmla="*/ 1886753 h 1886753"/>
              <a:gd name="connsiteX0" fmla="*/ 0 w 2664000"/>
              <a:gd name="connsiteY0" fmla="*/ 389235 h 1886835"/>
              <a:gd name="connsiteX1" fmla="*/ 1332000 w 2664000"/>
              <a:gd name="connsiteY1" fmla="*/ 331635 h 1886835"/>
              <a:gd name="connsiteX2" fmla="*/ 1692000 w 2664000"/>
              <a:gd name="connsiteY2" fmla="*/ 435 h 1886835"/>
              <a:gd name="connsiteX3" fmla="*/ 1921325 w 2664000"/>
              <a:gd name="connsiteY3" fmla="*/ 380910 h 1886835"/>
              <a:gd name="connsiteX4" fmla="*/ 2664000 w 2664000"/>
              <a:gd name="connsiteY4" fmla="*/ 1886835 h 1886835"/>
              <a:gd name="connsiteX0" fmla="*/ 0 w 2667175"/>
              <a:gd name="connsiteY0" fmla="*/ 390056 h 1900356"/>
              <a:gd name="connsiteX1" fmla="*/ 1332000 w 2667175"/>
              <a:gd name="connsiteY1" fmla="*/ 332456 h 1900356"/>
              <a:gd name="connsiteX2" fmla="*/ 1692000 w 2667175"/>
              <a:gd name="connsiteY2" fmla="*/ 1256 h 1900356"/>
              <a:gd name="connsiteX3" fmla="*/ 1921325 w 2667175"/>
              <a:gd name="connsiteY3" fmla="*/ 381731 h 1900356"/>
              <a:gd name="connsiteX4" fmla="*/ 2667175 w 2667175"/>
              <a:gd name="connsiteY4" fmla="*/ 1900356 h 1900356"/>
              <a:gd name="connsiteX0" fmla="*/ 0 w 2667175"/>
              <a:gd name="connsiteY0" fmla="*/ 390056 h 1900356"/>
              <a:gd name="connsiteX1" fmla="*/ 1332000 w 2667175"/>
              <a:gd name="connsiteY1" fmla="*/ 332456 h 1900356"/>
              <a:gd name="connsiteX2" fmla="*/ 1692000 w 2667175"/>
              <a:gd name="connsiteY2" fmla="*/ 1256 h 1900356"/>
              <a:gd name="connsiteX3" fmla="*/ 1921325 w 2667175"/>
              <a:gd name="connsiteY3" fmla="*/ 381731 h 1900356"/>
              <a:gd name="connsiteX4" fmla="*/ 2667175 w 2667175"/>
              <a:gd name="connsiteY4" fmla="*/ 1900356 h 1900356"/>
              <a:gd name="connsiteX0" fmla="*/ 0 w 3660775"/>
              <a:gd name="connsiteY0" fmla="*/ 390381 h 2030281"/>
              <a:gd name="connsiteX1" fmla="*/ 1332000 w 3660775"/>
              <a:gd name="connsiteY1" fmla="*/ 332781 h 2030281"/>
              <a:gd name="connsiteX2" fmla="*/ 1692000 w 3660775"/>
              <a:gd name="connsiteY2" fmla="*/ 1581 h 2030281"/>
              <a:gd name="connsiteX3" fmla="*/ 1921325 w 3660775"/>
              <a:gd name="connsiteY3" fmla="*/ 382056 h 2030281"/>
              <a:gd name="connsiteX4" fmla="*/ 3660775 w 3660775"/>
              <a:gd name="connsiteY4" fmla="*/ 2030281 h 2030281"/>
              <a:gd name="connsiteX0" fmla="*/ 0 w 3660775"/>
              <a:gd name="connsiteY0" fmla="*/ 390256 h 2030156"/>
              <a:gd name="connsiteX1" fmla="*/ 1332000 w 3660775"/>
              <a:gd name="connsiteY1" fmla="*/ 332656 h 2030156"/>
              <a:gd name="connsiteX2" fmla="*/ 1692000 w 3660775"/>
              <a:gd name="connsiteY2" fmla="*/ 1456 h 2030156"/>
              <a:gd name="connsiteX3" fmla="*/ 2079725 w 3660775"/>
              <a:gd name="connsiteY3" fmla="*/ 389131 h 2030156"/>
              <a:gd name="connsiteX4" fmla="*/ 3660775 w 3660775"/>
              <a:gd name="connsiteY4" fmla="*/ 2030156 h 2030156"/>
              <a:gd name="connsiteX0" fmla="*/ 0 w 3588775"/>
              <a:gd name="connsiteY0" fmla="*/ 389985 h 1907485"/>
              <a:gd name="connsiteX1" fmla="*/ 1332000 w 3588775"/>
              <a:gd name="connsiteY1" fmla="*/ 332385 h 1907485"/>
              <a:gd name="connsiteX2" fmla="*/ 1692000 w 3588775"/>
              <a:gd name="connsiteY2" fmla="*/ 1185 h 1907485"/>
              <a:gd name="connsiteX3" fmla="*/ 2079725 w 3588775"/>
              <a:gd name="connsiteY3" fmla="*/ 388860 h 1907485"/>
              <a:gd name="connsiteX4" fmla="*/ 3588775 w 3588775"/>
              <a:gd name="connsiteY4" fmla="*/ 1907485 h 1907485"/>
              <a:gd name="connsiteX0" fmla="*/ 0 w 3588775"/>
              <a:gd name="connsiteY0" fmla="*/ 389985 h 1907485"/>
              <a:gd name="connsiteX1" fmla="*/ 1332000 w 3588775"/>
              <a:gd name="connsiteY1" fmla="*/ 332385 h 1907485"/>
              <a:gd name="connsiteX2" fmla="*/ 1692000 w 3588775"/>
              <a:gd name="connsiteY2" fmla="*/ 1185 h 1907485"/>
              <a:gd name="connsiteX3" fmla="*/ 2079725 w 3588775"/>
              <a:gd name="connsiteY3" fmla="*/ 388860 h 1907485"/>
              <a:gd name="connsiteX4" fmla="*/ 3588775 w 3588775"/>
              <a:gd name="connsiteY4" fmla="*/ 1907485 h 1907485"/>
              <a:gd name="connsiteX0" fmla="*/ 0 w 3588775"/>
              <a:gd name="connsiteY0" fmla="*/ 389781 h 1907281"/>
              <a:gd name="connsiteX1" fmla="*/ 1332000 w 3588775"/>
              <a:gd name="connsiteY1" fmla="*/ 332181 h 1907281"/>
              <a:gd name="connsiteX2" fmla="*/ 1692000 w 3588775"/>
              <a:gd name="connsiteY2" fmla="*/ 981 h 1907281"/>
              <a:gd name="connsiteX3" fmla="*/ 2101325 w 3588775"/>
              <a:gd name="connsiteY3" fmla="*/ 410256 h 1907281"/>
              <a:gd name="connsiteX4" fmla="*/ 3588775 w 3588775"/>
              <a:gd name="connsiteY4" fmla="*/ 1907281 h 1907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775" h="1907281">
                <a:moveTo>
                  <a:pt x="0" y="389781"/>
                </a:moveTo>
                <a:cubicBezTo>
                  <a:pt x="841800" y="374181"/>
                  <a:pt x="1050000" y="396981"/>
                  <a:pt x="1332000" y="332181"/>
                </a:cubicBezTo>
                <a:cubicBezTo>
                  <a:pt x="1614000" y="267381"/>
                  <a:pt x="1621825" y="10231"/>
                  <a:pt x="1692000" y="981"/>
                </a:cubicBezTo>
                <a:cubicBezTo>
                  <a:pt x="1724075" y="-11444"/>
                  <a:pt x="1785196" y="92539"/>
                  <a:pt x="2101325" y="410256"/>
                </a:cubicBezTo>
                <a:cubicBezTo>
                  <a:pt x="2417454" y="727973"/>
                  <a:pt x="3002675" y="1294406"/>
                  <a:pt x="3588775" y="1907281"/>
                </a:cubicBezTo>
              </a:path>
            </a:pathLst>
          </a:custGeom>
          <a:noFill/>
          <a:ln w="1587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Text Box 8"/>
          <p:cNvSpPr txBox="1">
            <a:spLocks/>
          </p:cNvSpPr>
          <p:nvPr/>
        </p:nvSpPr>
        <p:spPr bwMode="auto">
          <a:xfrm>
            <a:off x="4163040" y="1688107"/>
            <a:ext cx="336952" cy="307777"/>
          </a:xfrm>
          <a:prstGeom prst="rect">
            <a:avLst/>
          </a:prstGeom>
          <a:noFill/>
          <a:ln w="12700">
            <a:noFill/>
            <a:miter lim="800000"/>
            <a:headEnd/>
            <a:tailEnd/>
          </a:ln>
        </p:spPr>
        <p:txBody>
          <a:bodyPr wrap="none">
            <a:spAutoFit/>
          </a:bodyPr>
          <a:lstStyle/>
          <a:p>
            <a:r>
              <a:rPr lang="fr-FR" sz="1400" dirty="0">
                <a:solidFill>
                  <a:schemeClr val="tx2"/>
                </a:solidFill>
                <a:latin typeface="Arial Narrow" panose="020B0606020202030204" pitchFamily="34" charset="0"/>
              </a:rPr>
              <a:t>A</a:t>
            </a:r>
            <a:r>
              <a:rPr lang="fr-FR" sz="1400" baseline="-25000" dirty="0">
                <a:solidFill>
                  <a:schemeClr val="tx2"/>
                </a:solidFill>
                <a:latin typeface="Arial Narrow" panose="020B0606020202030204" pitchFamily="34" charset="0"/>
              </a:rPr>
              <a:t>0</a:t>
            </a:r>
          </a:p>
        </p:txBody>
      </p:sp>
      <p:sp>
        <p:nvSpPr>
          <p:cNvPr id="18" name="Line 6"/>
          <p:cNvSpPr>
            <a:spLocks noChangeShapeType="1"/>
          </p:cNvSpPr>
          <p:nvPr/>
        </p:nvSpPr>
        <p:spPr bwMode="auto">
          <a:xfrm flipV="1">
            <a:off x="5652120" y="1841995"/>
            <a:ext cx="0" cy="1533352"/>
          </a:xfrm>
          <a:prstGeom prst="line">
            <a:avLst/>
          </a:prstGeom>
          <a:ln w="12700">
            <a:solidFill>
              <a:schemeClr val="tx1"/>
            </a:solidFill>
            <a:prstDash val="sysDot"/>
            <a:tailEnd type="non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sp>
        <p:nvSpPr>
          <p:cNvPr id="19" name="Line 6"/>
          <p:cNvSpPr>
            <a:spLocks noChangeShapeType="1"/>
          </p:cNvSpPr>
          <p:nvPr/>
        </p:nvSpPr>
        <p:spPr bwMode="auto">
          <a:xfrm flipV="1">
            <a:off x="6564032" y="1865046"/>
            <a:ext cx="2335" cy="1498990"/>
          </a:xfrm>
          <a:prstGeom prst="line">
            <a:avLst/>
          </a:prstGeom>
          <a:ln w="12700">
            <a:solidFill>
              <a:schemeClr val="tx1"/>
            </a:solidFill>
            <a:prstDash val="sysDot"/>
            <a:tailEnd type="none" w="sm" len="med"/>
          </a:ln>
          <a:effectLst/>
        </p:spPr>
        <p:style>
          <a:lnRef idx="2">
            <a:schemeClr val="accent1"/>
          </a:lnRef>
          <a:fillRef idx="0">
            <a:schemeClr val="accent1"/>
          </a:fillRef>
          <a:effectRef idx="1">
            <a:schemeClr val="accent1"/>
          </a:effectRef>
          <a:fontRef idx="minor">
            <a:schemeClr val="tx1"/>
          </a:fontRef>
        </p:style>
        <p:txBody>
          <a:bodyPr wrap="none" anchor="ctr"/>
          <a:lstStyle/>
          <a:p>
            <a:endParaRPr lang="fr-FR"/>
          </a:p>
        </p:txBody>
      </p:sp>
      <p:sp>
        <p:nvSpPr>
          <p:cNvPr id="20" name="Text Box 8"/>
          <p:cNvSpPr txBox="1">
            <a:spLocks/>
          </p:cNvSpPr>
          <p:nvPr/>
        </p:nvSpPr>
        <p:spPr bwMode="auto">
          <a:xfrm>
            <a:off x="7922658" y="3382313"/>
            <a:ext cx="266420" cy="307777"/>
          </a:xfrm>
          <a:prstGeom prst="rect">
            <a:avLst/>
          </a:prstGeom>
          <a:noFill/>
          <a:ln w="12700">
            <a:noFill/>
            <a:miter lim="800000"/>
            <a:headEnd/>
            <a:tailEnd/>
          </a:ln>
        </p:spPr>
        <p:txBody>
          <a:bodyPr wrap="none">
            <a:spAutoFit/>
          </a:bodyPr>
          <a:lstStyle/>
          <a:p>
            <a:r>
              <a:rPr lang="fr-FR" sz="1400" dirty="0">
                <a:solidFill>
                  <a:schemeClr val="tx2"/>
                </a:solidFill>
                <a:latin typeface="Arial Narrow" panose="020B0606020202030204" pitchFamily="34" charset="0"/>
              </a:rPr>
              <a:t>0</a:t>
            </a:r>
            <a:endParaRPr lang="fr-FR" sz="1400" baseline="-25000" dirty="0">
              <a:solidFill>
                <a:schemeClr val="tx2"/>
              </a:solidFill>
              <a:latin typeface="Arial Narrow" panose="020B0606020202030204" pitchFamily="34" charset="0"/>
            </a:endParaRPr>
          </a:p>
        </p:txBody>
      </p:sp>
      <p:sp>
        <p:nvSpPr>
          <p:cNvPr id="21" name="Rectangle 20"/>
          <p:cNvSpPr/>
          <p:nvPr/>
        </p:nvSpPr>
        <p:spPr>
          <a:xfrm>
            <a:off x="5664358" y="2395069"/>
            <a:ext cx="895291" cy="769441"/>
          </a:xfrm>
          <a:prstGeom prst="rect">
            <a:avLst/>
          </a:prstGeom>
        </p:spPr>
        <p:txBody>
          <a:bodyPr wrap="square">
            <a:spAutoFit/>
          </a:bodyPr>
          <a:lstStyle/>
          <a:p>
            <a:pPr algn="ctr"/>
            <a:r>
              <a:rPr lang="fr-FR" sz="1100" dirty="0">
                <a:solidFill>
                  <a:srgbClr val="0000FF"/>
                </a:solidFill>
                <a:latin typeface="Arial Narrow" panose="020B0606020202030204" pitchFamily="34" charset="0"/>
              </a:rPr>
              <a:t>régime dominé par les forces attractives</a:t>
            </a:r>
          </a:p>
        </p:txBody>
      </p:sp>
      <p:sp>
        <p:nvSpPr>
          <p:cNvPr id="22" name="Rectangle 21"/>
          <p:cNvSpPr/>
          <p:nvPr/>
        </p:nvSpPr>
        <p:spPr>
          <a:xfrm>
            <a:off x="4465929" y="2395069"/>
            <a:ext cx="1157616" cy="261610"/>
          </a:xfrm>
          <a:prstGeom prst="rect">
            <a:avLst/>
          </a:prstGeom>
        </p:spPr>
        <p:txBody>
          <a:bodyPr wrap="square">
            <a:spAutoFit/>
          </a:bodyPr>
          <a:lstStyle/>
          <a:p>
            <a:pPr algn="ctr"/>
            <a:r>
              <a:rPr lang="fr-FR" sz="1100" dirty="0">
                <a:latin typeface="Arial Narrow" panose="020B0606020202030204" pitchFamily="34" charset="0"/>
              </a:rPr>
              <a:t>oscillation libre</a:t>
            </a:r>
          </a:p>
        </p:txBody>
      </p:sp>
      <p:sp>
        <p:nvSpPr>
          <p:cNvPr id="23" name="Rectangle 22"/>
          <p:cNvSpPr/>
          <p:nvPr/>
        </p:nvSpPr>
        <p:spPr>
          <a:xfrm>
            <a:off x="6490509" y="2395069"/>
            <a:ext cx="895291" cy="938719"/>
          </a:xfrm>
          <a:prstGeom prst="rect">
            <a:avLst/>
          </a:prstGeom>
        </p:spPr>
        <p:txBody>
          <a:bodyPr wrap="square">
            <a:spAutoFit/>
          </a:bodyPr>
          <a:lstStyle/>
          <a:p>
            <a:pPr algn="ctr"/>
            <a:r>
              <a:rPr lang="fr-FR" sz="1100" dirty="0">
                <a:solidFill>
                  <a:srgbClr val="FF0000"/>
                </a:solidFill>
                <a:latin typeface="Arial Narrow" panose="020B0606020202030204" pitchFamily="34" charset="0"/>
              </a:rPr>
              <a:t>régime dominé </a:t>
            </a:r>
          </a:p>
          <a:p>
            <a:pPr algn="ctr"/>
            <a:r>
              <a:rPr lang="fr-FR" sz="1100" dirty="0">
                <a:solidFill>
                  <a:srgbClr val="FF0000"/>
                </a:solidFill>
                <a:latin typeface="Arial Narrow" panose="020B0606020202030204" pitchFamily="34" charset="0"/>
              </a:rPr>
              <a:t>par les </a:t>
            </a:r>
          </a:p>
          <a:p>
            <a:pPr algn="ctr"/>
            <a:r>
              <a:rPr lang="fr-FR" sz="1100" dirty="0">
                <a:solidFill>
                  <a:srgbClr val="FF0000"/>
                </a:solidFill>
                <a:latin typeface="Arial Narrow" panose="020B0606020202030204" pitchFamily="34" charset="0"/>
              </a:rPr>
              <a:t>forces répulsives</a:t>
            </a:r>
          </a:p>
        </p:txBody>
      </p:sp>
      <p:sp>
        <p:nvSpPr>
          <p:cNvPr id="24" name="Text Box 8"/>
          <p:cNvSpPr txBox="1">
            <a:spLocks/>
          </p:cNvSpPr>
          <p:nvPr/>
        </p:nvSpPr>
        <p:spPr bwMode="auto">
          <a:xfrm>
            <a:off x="6305352" y="1816108"/>
            <a:ext cx="336952" cy="307777"/>
          </a:xfrm>
          <a:prstGeom prst="rect">
            <a:avLst/>
          </a:prstGeom>
          <a:noFill/>
          <a:ln w="12700">
            <a:noFill/>
            <a:miter lim="800000"/>
            <a:headEnd/>
            <a:tailEnd/>
          </a:ln>
        </p:spPr>
        <p:txBody>
          <a:bodyPr wrap="none">
            <a:spAutoFit/>
          </a:bodyPr>
          <a:lstStyle/>
          <a:p>
            <a:r>
              <a:rPr lang="fr-FR" sz="1400" dirty="0">
                <a:solidFill>
                  <a:schemeClr val="tx2"/>
                </a:solidFill>
                <a:latin typeface="Arial Narrow" panose="020B0606020202030204" pitchFamily="34" charset="0"/>
              </a:rPr>
              <a:t>A</a:t>
            </a:r>
            <a:r>
              <a:rPr lang="fr-FR" sz="1400" baseline="-25000" dirty="0">
                <a:solidFill>
                  <a:schemeClr val="tx2"/>
                </a:solidFill>
                <a:latin typeface="Arial Narrow" panose="020B0606020202030204" pitchFamily="34" charset="0"/>
              </a:rPr>
              <a:t>0</a:t>
            </a:r>
          </a:p>
        </p:txBody>
      </p:sp>
      <p:sp>
        <p:nvSpPr>
          <p:cNvPr id="25" name="Text Box 8"/>
          <p:cNvSpPr txBox="1">
            <a:spLocks/>
          </p:cNvSpPr>
          <p:nvPr/>
        </p:nvSpPr>
        <p:spPr bwMode="auto">
          <a:xfrm>
            <a:off x="5542245" y="3339407"/>
            <a:ext cx="266420" cy="307777"/>
          </a:xfrm>
          <a:prstGeom prst="rect">
            <a:avLst/>
          </a:prstGeom>
          <a:noFill/>
          <a:ln w="12700">
            <a:noFill/>
            <a:miter lim="800000"/>
            <a:headEnd/>
            <a:tailEnd/>
          </a:ln>
        </p:spPr>
        <p:txBody>
          <a:bodyPr wrap="none">
            <a:spAutoFit/>
          </a:bodyPr>
          <a:lstStyle/>
          <a:p>
            <a:r>
              <a:rPr lang="fr-FR" sz="1400" dirty="0">
                <a:solidFill>
                  <a:schemeClr val="tx2"/>
                </a:solidFill>
                <a:latin typeface="Arial Narrow" panose="020B0606020202030204" pitchFamily="34" charset="0"/>
              </a:rPr>
              <a:t>d</a:t>
            </a:r>
            <a:endParaRPr lang="fr-FR" sz="1400" baseline="-25000" dirty="0">
              <a:solidFill>
                <a:schemeClr val="tx2"/>
              </a:solidFill>
              <a:latin typeface="Arial Narrow" panose="020B0606020202030204" pitchFamily="34" charset="0"/>
            </a:endParaRPr>
          </a:p>
        </p:txBody>
      </p:sp>
      <p:sp>
        <p:nvSpPr>
          <p:cNvPr id="26" name="Text Box 8"/>
          <p:cNvSpPr txBox="1">
            <a:spLocks/>
          </p:cNvSpPr>
          <p:nvPr/>
        </p:nvSpPr>
        <p:spPr bwMode="auto">
          <a:xfrm>
            <a:off x="6324643" y="3347831"/>
            <a:ext cx="505267" cy="307777"/>
          </a:xfrm>
          <a:prstGeom prst="rect">
            <a:avLst/>
          </a:prstGeom>
          <a:noFill/>
          <a:ln w="12700">
            <a:noFill/>
            <a:miter lim="800000"/>
            <a:headEnd/>
            <a:tailEnd/>
          </a:ln>
        </p:spPr>
        <p:txBody>
          <a:bodyPr wrap="none">
            <a:spAutoFit/>
          </a:bodyPr>
          <a:lstStyle/>
          <a:p>
            <a:r>
              <a:rPr lang="fr-FR" sz="1400" dirty="0">
                <a:solidFill>
                  <a:schemeClr val="tx2"/>
                </a:solidFill>
                <a:latin typeface="Arial Narrow" panose="020B0606020202030204" pitchFamily="34" charset="0"/>
              </a:rPr>
              <a:t>d+A</a:t>
            </a:r>
            <a:r>
              <a:rPr lang="fr-FR" sz="1400" baseline="-25000" dirty="0">
                <a:solidFill>
                  <a:schemeClr val="tx2"/>
                </a:solidFill>
                <a:latin typeface="Arial Narrow" panose="020B0606020202030204" pitchFamily="34" charset="0"/>
              </a:rPr>
              <a:t>0</a:t>
            </a:r>
          </a:p>
        </p:txBody>
      </p:sp>
      <p:grpSp>
        <p:nvGrpSpPr>
          <p:cNvPr id="27" name="Group 3"/>
          <p:cNvGrpSpPr>
            <a:grpSpLocks/>
          </p:cNvGrpSpPr>
          <p:nvPr/>
        </p:nvGrpSpPr>
        <p:grpSpPr bwMode="auto">
          <a:xfrm>
            <a:off x="611560" y="1422709"/>
            <a:ext cx="2926145" cy="1941327"/>
            <a:chOff x="2995" y="1676"/>
            <a:chExt cx="2497" cy="1675"/>
          </a:xfrm>
        </p:grpSpPr>
        <p:grpSp>
          <p:nvGrpSpPr>
            <p:cNvPr id="28" name="Group 4"/>
            <p:cNvGrpSpPr>
              <a:grpSpLocks/>
            </p:cNvGrpSpPr>
            <p:nvPr/>
          </p:nvGrpSpPr>
          <p:grpSpPr bwMode="auto">
            <a:xfrm>
              <a:off x="2995" y="1968"/>
              <a:ext cx="2335" cy="1383"/>
              <a:chOff x="815" y="2165"/>
              <a:chExt cx="2335" cy="1383"/>
            </a:xfrm>
          </p:grpSpPr>
          <p:pic>
            <p:nvPicPr>
              <p:cNvPr id="32" name="Picture 5"/>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859" y="2165"/>
                <a:ext cx="2291" cy="1383"/>
              </a:xfrm>
              <a:prstGeom prst="rect">
                <a:avLst/>
              </a:prstGeom>
              <a:noFill/>
              <a:ln w="12700">
                <a:noFill/>
                <a:miter lim="800000"/>
                <a:headEnd/>
                <a:tailEnd/>
              </a:ln>
            </p:spPr>
          </p:pic>
          <p:sp>
            <p:nvSpPr>
              <p:cNvPr id="33" name="Rectangle 6"/>
              <p:cNvSpPr>
                <a:spLocks/>
              </p:cNvSpPr>
              <p:nvPr/>
            </p:nvSpPr>
            <p:spPr bwMode="auto">
              <a:xfrm>
                <a:off x="815" y="2168"/>
                <a:ext cx="2335" cy="1380"/>
              </a:xfrm>
              <a:prstGeom prst="rect">
                <a:avLst/>
              </a:prstGeom>
              <a:noFill/>
              <a:ln w="12700">
                <a:solidFill>
                  <a:srgbClr val="000000"/>
                </a:solidFill>
                <a:miter lim="800000"/>
                <a:headEnd/>
                <a:tailEnd/>
              </a:ln>
            </p:spPr>
            <p:txBody>
              <a:bodyPr wrap="none" anchor="ctr"/>
              <a:lstStyle/>
              <a:p>
                <a:endParaRPr lang="fr-FR"/>
              </a:p>
            </p:txBody>
          </p:sp>
          <p:sp>
            <p:nvSpPr>
              <p:cNvPr id="34" name="Line 7"/>
              <p:cNvSpPr>
                <a:spLocks noChangeShapeType="1"/>
              </p:cNvSpPr>
              <p:nvPr/>
            </p:nvSpPr>
            <p:spPr bwMode="auto">
              <a:xfrm>
                <a:off x="815" y="2854"/>
                <a:ext cx="2335" cy="0"/>
              </a:xfrm>
              <a:prstGeom prst="line">
                <a:avLst/>
              </a:prstGeom>
              <a:noFill/>
              <a:ln w="12700">
                <a:solidFill>
                  <a:schemeClr val="tx1"/>
                </a:solidFill>
                <a:round/>
                <a:headEnd/>
                <a:tailEnd/>
              </a:ln>
            </p:spPr>
            <p:txBody>
              <a:bodyPr/>
              <a:lstStyle/>
              <a:p>
                <a:endParaRPr lang="fr-FR"/>
              </a:p>
            </p:txBody>
          </p:sp>
        </p:grpSp>
        <p:sp>
          <p:nvSpPr>
            <p:cNvPr id="29" name="Rectangle 15"/>
            <p:cNvSpPr>
              <a:spLocks/>
            </p:cNvSpPr>
            <p:nvPr/>
          </p:nvSpPr>
          <p:spPr bwMode="auto">
            <a:xfrm>
              <a:off x="4162" y="2049"/>
              <a:ext cx="1330" cy="247"/>
            </a:xfrm>
            <a:prstGeom prst="rect">
              <a:avLst/>
            </a:prstGeom>
            <a:noFill/>
            <a:ln w="12700">
              <a:noFill/>
              <a:miter lim="800000"/>
              <a:headEnd/>
              <a:tailEnd/>
            </a:ln>
          </p:spPr>
          <p:txBody>
            <a:bodyPr wrap="none">
              <a:spAutoFit/>
            </a:bodyPr>
            <a:lstStyle/>
            <a:p>
              <a:r>
                <a:rPr lang="fr-FR" sz="1100" dirty="0">
                  <a:solidFill>
                    <a:srgbClr val="0000CC"/>
                  </a:solidFill>
                  <a:latin typeface="Arial Narrow" panose="020B0606020202030204" pitchFamily="34" charset="0"/>
                </a:rPr>
                <a:t>- Composante attractive</a:t>
              </a:r>
            </a:p>
          </p:txBody>
        </p:sp>
        <p:sp>
          <p:nvSpPr>
            <p:cNvPr id="30" name="Rectangle 16"/>
            <p:cNvSpPr>
              <a:spLocks/>
            </p:cNvSpPr>
            <p:nvPr/>
          </p:nvSpPr>
          <p:spPr bwMode="auto">
            <a:xfrm>
              <a:off x="4162" y="1925"/>
              <a:ext cx="1324" cy="247"/>
            </a:xfrm>
            <a:prstGeom prst="rect">
              <a:avLst/>
            </a:prstGeom>
            <a:noFill/>
            <a:ln w="12700">
              <a:noFill/>
              <a:miter lim="800000"/>
              <a:headEnd/>
              <a:tailEnd/>
            </a:ln>
          </p:spPr>
          <p:txBody>
            <a:bodyPr wrap="none">
              <a:spAutoFit/>
            </a:bodyPr>
            <a:lstStyle/>
            <a:p>
              <a:r>
                <a:rPr lang="fr-FR" sz="1100" dirty="0">
                  <a:solidFill>
                    <a:srgbClr val="FF0000"/>
                  </a:solidFill>
                  <a:latin typeface="Arial Narrow" panose="020B0606020202030204" pitchFamily="34" charset="0"/>
                </a:rPr>
                <a:t>- Composante répulsive</a:t>
              </a:r>
            </a:p>
          </p:txBody>
        </p:sp>
        <p:sp>
          <p:nvSpPr>
            <p:cNvPr id="31" name="Rectangle 17"/>
            <p:cNvSpPr>
              <a:spLocks/>
            </p:cNvSpPr>
            <p:nvPr/>
          </p:nvSpPr>
          <p:spPr bwMode="auto">
            <a:xfrm>
              <a:off x="2995" y="1676"/>
              <a:ext cx="2335" cy="247"/>
            </a:xfrm>
            <a:prstGeom prst="rect">
              <a:avLst/>
            </a:prstGeom>
            <a:noFill/>
            <a:ln w="12700">
              <a:noFill/>
              <a:miter lim="800000"/>
              <a:headEnd/>
              <a:tailEnd/>
            </a:ln>
          </p:spPr>
          <p:txBody>
            <a:bodyPr wrap="square">
              <a:spAutoFit/>
            </a:bodyPr>
            <a:lstStyle/>
            <a:p>
              <a:pPr algn="ctr"/>
              <a:r>
                <a:rPr lang="fr-FR" sz="1100" dirty="0">
                  <a:latin typeface="Arial Narrow" panose="020B0606020202030204" pitchFamily="34" charset="0"/>
                </a:rPr>
                <a:t>Potentiel de Lennard-Jones</a:t>
              </a:r>
            </a:p>
          </p:txBody>
        </p:sp>
      </p:grpSp>
      <p:sp>
        <p:nvSpPr>
          <p:cNvPr id="35" name="Text Box 14"/>
          <p:cNvSpPr txBox="1">
            <a:spLocks/>
          </p:cNvSpPr>
          <p:nvPr/>
        </p:nvSpPr>
        <p:spPr bwMode="auto">
          <a:xfrm>
            <a:off x="4465929" y="3704133"/>
            <a:ext cx="3589939" cy="307777"/>
          </a:xfrm>
          <a:prstGeom prst="rect">
            <a:avLst/>
          </a:prstGeom>
          <a:noFill/>
          <a:ln w="12700">
            <a:noFill/>
            <a:miter lim="800000"/>
            <a:headEnd/>
            <a:tailEnd/>
          </a:ln>
        </p:spPr>
        <p:txBody>
          <a:bodyPr wrap="square">
            <a:spAutoFit/>
          </a:bodyPr>
          <a:lstStyle>
            <a:defPPr>
              <a:defRPr lang="fr-FR"/>
            </a:defPPr>
            <a:lvl1pPr>
              <a:defRPr sz="1400">
                <a:solidFill>
                  <a:schemeClr val="tx2"/>
                </a:solidFill>
                <a:latin typeface="Arial Narrow" panose="020B0606020202030204" pitchFamily="34" charset="0"/>
              </a:defRPr>
            </a:lvl1pPr>
          </a:lstStyle>
          <a:p>
            <a:pPr algn="ctr"/>
            <a:r>
              <a:rPr lang="fr-FR" dirty="0"/>
              <a:t>Distance pointe échantillon (nm)</a:t>
            </a:r>
          </a:p>
        </p:txBody>
      </p:sp>
      <p:sp>
        <p:nvSpPr>
          <p:cNvPr id="3" name="Espace réservé de la date 4">
            <a:extLst>
              <a:ext uri="{FF2B5EF4-FFF2-40B4-BE49-F238E27FC236}">
                <a16:creationId xmlns:a16="http://schemas.microsoft.com/office/drawing/2014/main" id="{E83B881D-F4DC-5B67-8CCA-42F36FB8D99B}"/>
              </a:ext>
            </a:extLst>
          </p:cNvPr>
          <p:cNvSpPr>
            <a:spLocks noGrp="1"/>
          </p:cNvSpPr>
          <p:nvPr>
            <p:ph type="dt" sz="half" idx="10"/>
          </p:nvPr>
        </p:nvSpPr>
        <p:spPr>
          <a:xfrm>
            <a:off x="2555776" y="4803998"/>
            <a:ext cx="3024336" cy="216024"/>
          </a:xfrm>
        </p:spPr>
        <p:txBody>
          <a:bodyPr/>
          <a:lstStyle/>
          <a:p>
            <a:r>
              <a:rPr lang="fr-FR" dirty="0"/>
              <a:t>JTRTV 2025 @ SOLEIL</a:t>
            </a:r>
          </a:p>
        </p:txBody>
      </p:sp>
      <p:sp>
        <p:nvSpPr>
          <p:cNvPr id="5" name="Oval 4">
            <a:extLst>
              <a:ext uri="{FF2B5EF4-FFF2-40B4-BE49-F238E27FC236}">
                <a16:creationId xmlns:a16="http://schemas.microsoft.com/office/drawing/2014/main" id="{9F21C077-2E84-7F9D-1F93-42DF7B0C0E4A}"/>
              </a:ext>
            </a:extLst>
          </p:cNvPr>
          <p:cNvSpPr/>
          <p:nvPr/>
        </p:nvSpPr>
        <p:spPr>
          <a:xfrm>
            <a:off x="5845896" y="1429439"/>
            <a:ext cx="396015" cy="397101"/>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6" name="Oval 5">
            <a:extLst>
              <a:ext uri="{FF2B5EF4-FFF2-40B4-BE49-F238E27FC236}">
                <a16:creationId xmlns:a16="http://schemas.microsoft.com/office/drawing/2014/main" id="{BA3ADA0E-EAEC-5FD7-4B72-224E65F4DB9E}"/>
              </a:ext>
            </a:extLst>
          </p:cNvPr>
          <p:cNvSpPr/>
          <p:nvPr/>
        </p:nvSpPr>
        <p:spPr>
          <a:xfrm rot="2552185">
            <a:off x="6291590" y="1863404"/>
            <a:ext cx="938373" cy="343350"/>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7" name="Text Box 8">
            <a:extLst>
              <a:ext uri="{FF2B5EF4-FFF2-40B4-BE49-F238E27FC236}">
                <a16:creationId xmlns:a16="http://schemas.microsoft.com/office/drawing/2014/main" id="{61C253EA-7931-D57D-82FA-CF80F3997ABC}"/>
              </a:ext>
            </a:extLst>
          </p:cNvPr>
          <p:cNvSpPr txBox="1">
            <a:spLocks/>
          </p:cNvSpPr>
          <p:nvPr/>
        </p:nvSpPr>
        <p:spPr bwMode="auto">
          <a:xfrm>
            <a:off x="6825480" y="1711157"/>
            <a:ext cx="698974" cy="307777"/>
          </a:xfrm>
          <a:prstGeom prst="rect">
            <a:avLst/>
          </a:prstGeom>
          <a:noFill/>
          <a:ln w="12700">
            <a:noFill/>
            <a:miter lim="800000"/>
            <a:headEnd/>
            <a:tailEnd/>
          </a:ln>
        </p:spPr>
        <p:txBody>
          <a:bodyPr wrap="none">
            <a:spAutoFit/>
          </a:bodyPr>
          <a:lstStyle/>
          <a:p>
            <a:r>
              <a:rPr lang="fr-FR" sz="1400" dirty="0">
                <a:solidFill>
                  <a:schemeClr val="tx2"/>
                </a:solidFill>
                <a:latin typeface="Arial Narrow" panose="020B0606020202030204" pitchFamily="34" charset="0"/>
              </a:rPr>
              <a:t>Tapping</a:t>
            </a:r>
            <a:endParaRPr lang="fr-FR" sz="1400" baseline="-25000" dirty="0">
              <a:solidFill>
                <a:schemeClr val="tx2"/>
              </a:solidFill>
              <a:latin typeface="Arial Narrow" panose="020B0606020202030204" pitchFamily="34" charset="0"/>
            </a:endParaRPr>
          </a:p>
        </p:txBody>
      </p:sp>
      <p:sp>
        <p:nvSpPr>
          <p:cNvPr id="36" name="Text Box 8">
            <a:extLst>
              <a:ext uri="{FF2B5EF4-FFF2-40B4-BE49-F238E27FC236}">
                <a16:creationId xmlns:a16="http://schemas.microsoft.com/office/drawing/2014/main" id="{A9A8599C-9D1D-6DB6-D1C3-38B30925158E}"/>
              </a:ext>
            </a:extLst>
          </p:cNvPr>
          <p:cNvSpPr txBox="1">
            <a:spLocks/>
          </p:cNvSpPr>
          <p:nvPr/>
        </p:nvSpPr>
        <p:spPr bwMode="auto">
          <a:xfrm>
            <a:off x="4973704" y="1375159"/>
            <a:ext cx="1112962" cy="297517"/>
          </a:xfrm>
          <a:prstGeom prst="rect">
            <a:avLst/>
          </a:prstGeom>
          <a:noFill/>
          <a:ln w="12700">
            <a:noFill/>
            <a:miter lim="800000"/>
            <a:headEnd/>
            <a:tailEnd/>
          </a:ln>
        </p:spPr>
        <p:txBody>
          <a:bodyPr wrap="square">
            <a:spAutoFit/>
          </a:bodyPr>
          <a:lstStyle/>
          <a:p>
            <a:r>
              <a:rPr lang="fr-FR" sz="2000" baseline="-25000" dirty="0">
                <a:solidFill>
                  <a:schemeClr val="tx2"/>
                </a:solidFill>
                <a:latin typeface="Arial Narrow" panose="020B0606020202030204" pitchFamily="34" charset="0"/>
              </a:rPr>
              <a:t>Non-contact</a:t>
            </a:r>
          </a:p>
        </p:txBody>
      </p:sp>
    </p:spTree>
    <p:extLst>
      <p:ext uri="{BB962C8B-B14F-4D97-AF65-F5344CB8AC3E}">
        <p14:creationId xmlns:p14="http://schemas.microsoft.com/office/powerpoint/2010/main" val="1814836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MODE CONTACT INTERMITTENT</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65</a:t>
            </a:fld>
            <a:endParaRPr lang="fr-FR" dirty="0"/>
          </a:p>
        </p:txBody>
      </p:sp>
      <p:sp>
        <p:nvSpPr>
          <p:cNvPr id="6" name="Espace réservé de la date 5"/>
          <p:cNvSpPr>
            <a:spLocks noGrp="1"/>
          </p:cNvSpPr>
          <p:nvPr>
            <p:ph type="dt" sz="half" idx="10"/>
          </p:nvPr>
        </p:nvSpPr>
        <p:spPr>
          <a:xfrm>
            <a:off x="5139234" y="4515966"/>
            <a:ext cx="2061592" cy="165628"/>
          </a:xfrm>
        </p:spPr>
        <p:txBody>
          <a:bodyPr/>
          <a:lstStyle/>
          <a:p>
            <a:r>
              <a:rPr lang="fr-FR"/>
              <a:t>Date</a:t>
            </a:r>
            <a:endParaRPr lang="fr-FR" dirty="0"/>
          </a:p>
        </p:txBody>
      </p:sp>
      <p:sp>
        <p:nvSpPr>
          <p:cNvPr id="8" name="Text Box 4"/>
          <p:cNvSpPr txBox="1">
            <a:spLocks noChangeArrowheads="1"/>
          </p:cNvSpPr>
          <p:nvPr/>
        </p:nvSpPr>
        <p:spPr bwMode="auto">
          <a:xfrm>
            <a:off x="179512" y="679797"/>
            <a:ext cx="4176464" cy="307777"/>
          </a:xfrm>
          <a:prstGeom prst="rect">
            <a:avLst/>
          </a:prstGeom>
          <a:noFill/>
          <a:ln w="9525">
            <a:noFill/>
            <a:miter lim="800000"/>
            <a:headEnd/>
            <a:tailEnd/>
          </a:ln>
        </p:spPr>
        <p:txBody>
          <a:bodyPr wrap="square">
            <a:spAutoFit/>
          </a:bodyPr>
          <a:lstStyle/>
          <a:p>
            <a:pPr algn="just" eaLnBrk="0" hangingPunct="0">
              <a:spcBef>
                <a:spcPct val="50000"/>
              </a:spcBef>
            </a:pPr>
            <a:r>
              <a:rPr lang="fr-FR" sz="1400" dirty="0">
                <a:latin typeface="Arial Narrow" panose="020B0606020202030204" pitchFamily="34" charset="0"/>
              </a:rPr>
              <a:t>Imagerie de phase simultanément à la topographie</a:t>
            </a:r>
          </a:p>
        </p:txBody>
      </p:sp>
      <p:sp>
        <p:nvSpPr>
          <p:cNvPr id="9" name="AutoShape 28"/>
          <p:cNvSpPr>
            <a:spLocks noChangeArrowheads="1"/>
          </p:cNvSpPr>
          <p:nvPr/>
        </p:nvSpPr>
        <p:spPr bwMode="auto">
          <a:xfrm rot="20827828" flipH="1" flipV="1">
            <a:off x="1388429" y="2599993"/>
            <a:ext cx="188912" cy="246062"/>
          </a:xfrm>
          <a:prstGeom prst="triangle">
            <a:avLst>
              <a:gd name="adj" fmla="val 50000"/>
            </a:avLst>
          </a:prstGeom>
          <a:solidFill>
            <a:srgbClr val="C0C0C0"/>
          </a:solidFill>
          <a:ln w="63500" algn="ctr">
            <a:solidFill>
              <a:srgbClr val="C0C0C0"/>
            </a:solidFill>
            <a:miter lim="800000"/>
            <a:headEnd/>
            <a:tailEnd/>
          </a:ln>
        </p:spPr>
        <p:txBody>
          <a:bodyPr rot="10800000"/>
          <a:lstStyle/>
          <a:p>
            <a:pPr>
              <a:spcBef>
                <a:spcPct val="0"/>
              </a:spcBef>
            </a:pPr>
            <a:endParaRPr lang="fr-FR" sz="2400">
              <a:solidFill>
                <a:srgbClr val="4D4D4D"/>
              </a:solidFill>
              <a:latin typeface="Times New Roman" pitchFamily="18" charset="0"/>
              <a:sym typeface="Times New Roman" pitchFamily="18" charset="0"/>
            </a:endParaRPr>
          </a:p>
        </p:txBody>
      </p:sp>
      <p:sp>
        <p:nvSpPr>
          <p:cNvPr id="10" name="AutoShape 27"/>
          <p:cNvSpPr>
            <a:spLocks noChangeArrowheads="1"/>
          </p:cNvSpPr>
          <p:nvPr/>
        </p:nvSpPr>
        <p:spPr bwMode="auto">
          <a:xfrm rot="1213260" flipH="1" flipV="1">
            <a:off x="1294766" y="2258680"/>
            <a:ext cx="188913" cy="247650"/>
          </a:xfrm>
          <a:prstGeom prst="triangle">
            <a:avLst>
              <a:gd name="adj" fmla="val 50000"/>
            </a:avLst>
          </a:prstGeom>
          <a:solidFill>
            <a:srgbClr val="C0C0C0"/>
          </a:solidFill>
          <a:ln w="63500" algn="ctr">
            <a:solidFill>
              <a:srgbClr val="C0C0C0"/>
            </a:solidFill>
            <a:miter lim="800000"/>
            <a:headEnd/>
            <a:tailEnd/>
          </a:ln>
        </p:spPr>
        <p:txBody>
          <a:bodyPr rot="10800000"/>
          <a:lstStyle/>
          <a:p>
            <a:pPr>
              <a:spcBef>
                <a:spcPct val="0"/>
              </a:spcBef>
            </a:pPr>
            <a:endParaRPr lang="fr-FR" sz="2400">
              <a:solidFill>
                <a:srgbClr val="4D4D4D"/>
              </a:solidFill>
              <a:latin typeface="Times New Roman" pitchFamily="18" charset="0"/>
              <a:sym typeface="Times New Roman" pitchFamily="18" charset="0"/>
            </a:endParaRPr>
          </a:p>
        </p:txBody>
      </p:sp>
      <p:sp>
        <p:nvSpPr>
          <p:cNvPr id="11" name="Freeform 25"/>
          <p:cNvSpPr>
            <a:spLocks/>
          </p:cNvSpPr>
          <p:nvPr/>
        </p:nvSpPr>
        <p:spPr bwMode="auto">
          <a:xfrm flipV="1">
            <a:off x="1290004" y="2449180"/>
            <a:ext cx="1504950" cy="196850"/>
          </a:xfrm>
          <a:custGeom>
            <a:avLst/>
            <a:gdLst>
              <a:gd name="T0" fmla="*/ 0 w 2087"/>
              <a:gd name="T1" fmla="*/ 0 h 272"/>
              <a:gd name="T2" fmla="*/ 2147483647 w 2087"/>
              <a:gd name="T3" fmla="*/ 2147483647 h 272"/>
              <a:gd name="T4" fmla="*/ 2147483647 w 2087"/>
              <a:gd name="T5" fmla="*/ 2147483647 h 272"/>
              <a:gd name="T6" fmla="*/ 0 60000 65536"/>
              <a:gd name="T7" fmla="*/ 0 60000 65536"/>
              <a:gd name="T8" fmla="*/ 0 60000 65536"/>
              <a:gd name="T9" fmla="*/ 0 w 2087"/>
              <a:gd name="T10" fmla="*/ 0 h 272"/>
              <a:gd name="T11" fmla="*/ 2087 w 2087"/>
              <a:gd name="T12" fmla="*/ 272 h 272"/>
            </a:gdLst>
            <a:ahLst/>
            <a:cxnLst>
              <a:cxn ang="T6">
                <a:pos x="T0" y="T1"/>
              </a:cxn>
              <a:cxn ang="T7">
                <a:pos x="T2" y="T3"/>
              </a:cxn>
              <a:cxn ang="T8">
                <a:pos x="T4" y="T5"/>
              </a:cxn>
            </a:cxnLst>
            <a:rect l="T9" t="T10" r="T11" b="T12"/>
            <a:pathLst>
              <a:path w="2087" h="272">
                <a:moveTo>
                  <a:pt x="0" y="0"/>
                </a:moveTo>
                <a:cubicBezTo>
                  <a:pt x="257" y="91"/>
                  <a:pt x="514" y="182"/>
                  <a:pt x="862" y="227"/>
                </a:cubicBezTo>
                <a:cubicBezTo>
                  <a:pt x="1210" y="272"/>
                  <a:pt x="1648" y="272"/>
                  <a:pt x="2087" y="272"/>
                </a:cubicBezTo>
              </a:path>
            </a:pathLst>
          </a:custGeom>
          <a:noFill/>
          <a:ln w="28575">
            <a:solidFill>
              <a:srgbClr val="C0C0C0"/>
            </a:solidFill>
            <a:round/>
            <a:headEnd/>
            <a:tailEnd/>
          </a:ln>
        </p:spPr>
        <p:txBody>
          <a:bodyPr rot="10800000"/>
          <a:lstStyle/>
          <a:p>
            <a:pPr>
              <a:spcBef>
                <a:spcPct val="0"/>
              </a:spcBef>
            </a:pPr>
            <a:endParaRPr lang="fr-FR" sz="2400">
              <a:solidFill>
                <a:srgbClr val="4D4D4D"/>
              </a:solidFill>
              <a:latin typeface="Times New Roman" pitchFamily="18" charset="0"/>
              <a:sym typeface="Times New Roman" pitchFamily="18" charset="0"/>
            </a:endParaRPr>
          </a:p>
        </p:txBody>
      </p:sp>
      <p:sp>
        <p:nvSpPr>
          <p:cNvPr id="12" name="Freeform 19"/>
          <p:cNvSpPr>
            <a:spLocks/>
          </p:cNvSpPr>
          <p:nvPr/>
        </p:nvSpPr>
        <p:spPr bwMode="auto">
          <a:xfrm flipH="1">
            <a:off x="853441" y="2876218"/>
            <a:ext cx="1038225" cy="312737"/>
          </a:xfrm>
          <a:custGeom>
            <a:avLst/>
            <a:gdLst>
              <a:gd name="T0" fmla="*/ 0 w 1152"/>
              <a:gd name="T1" fmla="*/ 2147483647 h 242"/>
              <a:gd name="T2" fmla="*/ 0 w 1152"/>
              <a:gd name="T3" fmla="*/ 2147483647 h 242"/>
              <a:gd name="T4" fmla="*/ 2147483647 w 1152"/>
              <a:gd name="T5" fmla="*/ 2147483647 h 242"/>
              <a:gd name="T6" fmla="*/ 2147483647 w 1152"/>
              <a:gd name="T7" fmla="*/ 2147483647 h 242"/>
              <a:gd name="T8" fmla="*/ 2147483647 w 1152"/>
              <a:gd name="T9" fmla="*/ 2147483647 h 242"/>
              <a:gd name="T10" fmla="*/ 2147483647 w 1152"/>
              <a:gd name="T11" fmla="*/ 2147483647 h 242"/>
              <a:gd name="T12" fmla="*/ 2147483647 w 1152"/>
              <a:gd name="T13" fmla="*/ 2147483647 h 242"/>
              <a:gd name="T14" fmla="*/ 2147483647 w 1152"/>
              <a:gd name="T15" fmla="*/ 2147483647 h 242"/>
              <a:gd name="T16" fmla="*/ 2147483647 w 1152"/>
              <a:gd name="T17" fmla="*/ 2147483647 h 242"/>
              <a:gd name="T18" fmla="*/ 2147483647 w 1152"/>
              <a:gd name="T19" fmla="*/ 2147483647 h 242"/>
              <a:gd name="T20" fmla="*/ 2147483647 w 1152"/>
              <a:gd name="T21" fmla="*/ 2147483647 h 242"/>
              <a:gd name="T22" fmla="*/ 2147483647 w 1152"/>
              <a:gd name="T23" fmla="*/ 2147483647 h 242"/>
              <a:gd name="T24" fmla="*/ 2147483647 w 1152"/>
              <a:gd name="T25" fmla="*/ 2147483647 h 242"/>
              <a:gd name="T26" fmla="*/ 2147483647 w 1152"/>
              <a:gd name="T27" fmla="*/ 2147483647 h 242"/>
              <a:gd name="T28" fmla="*/ 2147483647 w 1152"/>
              <a:gd name="T29" fmla="*/ 2147483647 h 242"/>
              <a:gd name="T30" fmla="*/ 2147483647 w 1152"/>
              <a:gd name="T31" fmla="*/ 2147483647 h 242"/>
              <a:gd name="T32" fmla="*/ 2147483647 w 1152"/>
              <a:gd name="T33" fmla="*/ 2147483647 h 242"/>
              <a:gd name="T34" fmla="*/ 2147483647 w 1152"/>
              <a:gd name="T35" fmla="*/ 2147483647 h 242"/>
              <a:gd name="T36" fmla="*/ 2147483647 w 1152"/>
              <a:gd name="T37" fmla="*/ 2147483647 h 242"/>
              <a:gd name="T38" fmla="*/ 2147483647 w 1152"/>
              <a:gd name="T39" fmla="*/ 2147483647 h 242"/>
              <a:gd name="T40" fmla="*/ 2147483647 w 1152"/>
              <a:gd name="T41" fmla="*/ 2147483647 h 242"/>
              <a:gd name="T42" fmla="*/ 2147483647 w 1152"/>
              <a:gd name="T43" fmla="*/ 2147483647 h 242"/>
              <a:gd name="T44" fmla="*/ 2147483647 w 1152"/>
              <a:gd name="T45" fmla="*/ 2147483647 h 242"/>
              <a:gd name="T46" fmla="*/ 2147483647 w 1152"/>
              <a:gd name="T47" fmla="*/ 2147483647 h 242"/>
              <a:gd name="T48" fmla="*/ 2147483647 w 1152"/>
              <a:gd name="T49" fmla="*/ 2147483647 h 242"/>
              <a:gd name="T50" fmla="*/ 0 w 1152"/>
              <a:gd name="T51" fmla="*/ 2147483647 h 2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52"/>
              <a:gd name="T79" fmla="*/ 0 h 242"/>
              <a:gd name="T80" fmla="*/ 1152 w 1152"/>
              <a:gd name="T81" fmla="*/ 242 h 2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52" h="242">
                <a:moveTo>
                  <a:pt x="0" y="98"/>
                </a:moveTo>
                <a:lnTo>
                  <a:pt x="0" y="242"/>
                </a:lnTo>
                <a:lnTo>
                  <a:pt x="1152" y="242"/>
                </a:lnTo>
                <a:cubicBezTo>
                  <a:pt x="1139" y="192"/>
                  <a:pt x="1131" y="140"/>
                  <a:pt x="1112" y="92"/>
                </a:cubicBezTo>
                <a:cubicBezTo>
                  <a:pt x="1109" y="84"/>
                  <a:pt x="1095" y="90"/>
                  <a:pt x="1089" y="84"/>
                </a:cubicBezTo>
                <a:cubicBezTo>
                  <a:pt x="1083" y="78"/>
                  <a:pt x="1087" y="66"/>
                  <a:pt x="1081" y="60"/>
                </a:cubicBezTo>
                <a:cubicBezTo>
                  <a:pt x="1067" y="46"/>
                  <a:pt x="1044" y="46"/>
                  <a:pt x="1026" y="37"/>
                </a:cubicBezTo>
                <a:cubicBezTo>
                  <a:pt x="969" y="47"/>
                  <a:pt x="951" y="67"/>
                  <a:pt x="902" y="92"/>
                </a:cubicBezTo>
                <a:cubicBezTo>
                  <a:pt x="868" y="89"/>
                  <a:pt x="833" y="92"/>
                  <a:pt x="800" y="84"/>
                </a:cubicBezTo>
                <a:cubicBezTo>
                  <a:pt x="789" y="81"/>
                  <a:pt x="787" y="66"/>
                  <a:pt x="777" y="60"/>
                </a:cubicBezTo>
                <a:cubicBezTo>
                  <a:pt x="768" y="55"/>
                  <a:pt x="756" y="55"/>
                  <a:pt x="746" y="53"/>
                </a:cubicBezTo>
                <a:cubicBezTo>
                  <a:pt x="728" y="55"/>
                  <a:pt x="707" y="51"/>
                  <a:pt x="691" y="60"/>
                </a:cubicBezTo>
                <a:cubicBezTo>
                  <a:pt x="681" y="66"/>
                  <a:pt x="687" y="89"/>
                  <a:pt x="676" y="92"/>
                </a:cubicBezTo>
                <a:cubicBezTo>
                  <a:pt x="656" y="98"/>
                  <a:pt x="634" y="87"/>
                  <a:pt x="613" y="84"/>
                </a:cubicBezTo>
                <a:cubicBezTo>
                  <a:pt x="587" y="87"/>
                  <a:pt x="561" y="99"/>
                  <a:pt x="536" y="92"/>
                </a:cubicBezTo>
                <a:cubicBezTo>
                  <a:pt x="525" y="89"/>
                  <a:pt x="534" y="70"/>
                  <a:pt x="528" y="60"/>
                </a:cubicBezTo>
                <a:cubicBezTo>
                  <a:pt x="520" y="46"/>
                  <a:pt x="494" y="30"/>
                  <a:pt x="481" y="21"/>
                </a:cubicBezTo>
                <a:cubicBezTo>
                  <a:pt x="449" y="29"/>
                  <a:pt x="427" y="45"/>
                  <a:pt x="395" y="53"/>
                </a:cubicBezTo>
                <a:cubicBezTo>
                  <a:pt x="359" y="25"/>
                  <a:pt x="347" y="0"/>
                  <a:pt x="317" y="45"/>
                </a:cubicBezTo>
                <a:cubicBezTo>
                  <a:pt x="304" y="89"/>
                  <a:pt x="320" y="94"/>
                  <a:pt x="271" y="107"/>
                </a:cubicBezTo>
                <a:cubicBezTo>
                  <a:pt x="250" y="103"/>
                  <a:pt x="225" y="105"/>
                  <a:pt x="208" y="92"/>
                </a:cubicBezTo>
                <a:cubicBezTo>
                  <a:pt x="156" y="51"/>
                  <a:pt x="238" y="79"/>
                  <a:pt x="161" y="60"/>
                </a:cubicBezTo>
                <a:cubicBezTo>
                  <a:pt x="159" y="68"/>
                  <a:pt x="162" y="83"/>
                  <a:pt x="154" y="84"/>
                </a:cubicBezTo>
                <a:cubicBezTo>
                  <a:pt x="138" y="86"/>
                  <a:pt x="123" y="70"/>
                  <a:pt x="107" y="68"/>
                </a:cubicBezTo>
                <a:cubicBezTo>
                  <a:pt x="88" y="66"/>
                  <a:pt x="76" y="87"/>
                  <a:pt x="60" y="92"/>
                </a:cubicBezTo>
                <a:cubicBezTo>
                  <a:pt x="24" y="103"/>
                  <a:pt x="22" y="102"/>
                  <a:pt x="0" y="98"/>
                </a:cubicBezTo>
                <a:close/>
              </a:path>
            </a:pathLst>
          </a:custGeom>
          <a:solidFill>
            <a:schemeClr val="bg1">
              <a:lumMod val="65000"/>
            </a:schemeClr>
          </a:solidFill>
          <a:ln w="12700">
            <a:solidFill>
              <a:srgbClr val="080808"/>
            </a:solidFill>
            <a:round/>
            <a:headEnd/>
            <a:tailEnd/>
          </a:ln>
        </p:spPr>
        <p:txBody>
          <a:bodyPr wrap="none" anchor="ctr"/>
          <a:lstStyle/>
          <a:p>
            <a:pPr>
              <a:spcBef>
                <a:spcPct val="0"/>
              </a:spcBef>
            </a:pPr>
            <a:endParaRPr lang="fr-FR" sz="2400">
              <a:solidFill>
                <a:srgbClr val="4D4D4D"/>
              </a:solidFill>
              <a:latin typeface="Times New Roman" pitchFamily="18" charset="0"/>
              <a:sym typeface="Times New Roman" pitchFamily="18" charset="0"/>
            </a:endParaRPr>
          </a:p>
        </p:txBody>
      </p:sp>
      <p:sp>
        <p:nvSpPr>
          <p:cNvPr id="13" name="Freeform 24"/>
          <p:cNvSpPr>
            <a:spLocks/>
          </p:cNvSpPr>
          <p:nvPr/>
        </p:nvSpPr>
        <p:spPr bwMode="auto">
          <a:xfrm>
            <a:off x="1290004" y="2207880"/>
            <a:ext cx="1504950" cy="196850"/>
          </a:xfrm>
          <a:custGeom>
            <a:avLst/>
            <a:gdLst>
              <a:gd name="T0" fmla="*/ 0 w 2087"/>
              <a:gd name="T1" fmla="*/ 0 h 272"/>
              <a:gd name="T2" fmla="*/ 2147483647 w 2087"/>
              <a:gd name="T3" fmla="*/ 2147483647 h 272"/>
              <a:gd name="T4" fmla="*/ 2147483647 w 2087"/>
              <a:gd name="T5" fmla="*/ 2147483647 h 272"/>
              <a:gd name="T6" fmla="*/ 0 60000 65536"/>
              <a:gd name="T7" fmla="*/ 0 60000 65536"/>
              <a:gd name="T8" fmla="*/ 0 60000 65536"/>
              <a:gd name="T9" fmla="*/ 0 w 2087"/>
              <a:gd name="T10" fmla="*/ 0 h 272"/>
              <a:gd name="T11" fmla="*/ 2087 w 2087"/>
              <a:gd name="T12" fmla="*/ 272 h 272"/>
            </a:gdLst>
            <a:ahLst/>
            <a:cxnLst>
              <a:cxn ang="T6">
                <a:pos x="T0" y="T1"/>
              </a:cxn>
              <a:cxn ang="T7">
                <a:pos x="T2" y="T3"/>
              </a:cxn>
              <a:cxn ang="T8">
                <a:pos x="T4" y="T5"/>
              </a:cxn>
            </a:cxnLst>
            <a:rect l="T9" t="T10" r="T11" b="T12"/>
            <a:pathLst>
              <a:path w="2087" h="272">
                <a:moveTo>
                  <a:pt x="0" y="0"/>
                </a:moveTo>
                <a:cubicBezTo>
                  <a:pt x="257" y="91"/>
                  <a:pt x="514" y="182"/>
                  <a:pt x="862" y="227"/>
                </a:cubicBezTo>
                <a:cubicBezTo>
                  <a:pt x="1210" y="272"/>
                  <a:pt x="1648" y="272"/>
                  <a:pt x="2087" y="272"/>
                </a:cubicBezTo>
              </a:path>
            </a:pathLst>
          </a:custGeom>
          <a:noFill/>
          <a:ln w="28575">
            <a:solidFill>
              <a:srgbClr val="C0C0C0"/>
            </a:solidFill>
            <a:round/>
            <a:headEnd/>
            <a:tailEnd/>
          </a:ln>
        </p:spPr>
        <p:txBody>
          <a:bodyPr/>
          <a:lstStyle/>
          <a:p>
            <a:pPr>
              <a:spcBef>
                <a:spcPct val="0"/>
              </a:spcBef>
            </a:pPr>
            <a:endParaRPr lang="fr-FR" sz="2400">
              <a:solidFill>
                <a:srgbClr val="4D4D4D"/>
              </a:solidFill>
              <a:latin typeface="Times New Roman" pitchFamily="18" charset="0"/>
              <a:sym typeface="Times New Roman" pitchFamily="18" charset="0"/>
            </a:endParaRPr>
          </a:p>
        </p:txBody>
      </p:sp>
      <p:sp>
        <p:nvSpPr>
          <p:cNvPr id="14" name="AutoShape 18"/>
          <p:cNvSpPr>
            <a:spLocks noChangeArrowheads="1"/>
          </p:cNvSpPr>
          <p:nvPr/>
        </p:nvSpPr>
        <p:spPr bwMode="auto">
          <a:xfrm flipH="1" flipV="1">
            <a:off x="1340804" y="2419018"/>
            <a:ext cx="188912" cy="246062"/>
          </a:xfrm>
          <a:prstGeom prst="triangle">
            <a:avLst>
              <a:gd name="adj" fmla="val 50000"/>
            </a:avLst>
          </a:prstGeom>
          <a:solidFill>
            <a:srgbClr val="080808"/>
          </a:solidFill>
          <a:ln w="9525">
            <a:solidFill>
              <a:srgbClr val="080808"/>
            </a:solidFill>
            <a:miter lim="800000"/>
            <a:headEnd/>
            <a:tailEnd/>
          </a:ln>
        </p:spPr>
        <p:txBody>
          <a:bodyPr rot="10800000" wrap="none" anchor="ctr"/>
          <a:lstStyle/>
          <a:p>
            <a:pPr>
              <a:spcBef>
                <a:spcPct val="0"/>
              </a:spcBef>
            </a:pPr>
            <a:endParaRPr lang="fr-FR" sz="2400">
              <a:solidFill>
                <a:srgbClr val="4D4D4D"/>
              </a:solidFill>
              <a:latin typeface="Times New Roman" pitchFamily="18" charset="0"/>
              <a:sym typeface="Times New Roman" pitchFamily="18" charset="0"/>
            </a:endParaRPr>
          </a:p>
        </p:txBody>
      </p:sp>
      <p:sp>
        <p:nvSpPr>
          <p:cNvPr id="15" name="Rectangle 20"/>
          <p:cNvSpPr>
            <a:spLocks noChangeArrowheads="1"/>
          </p:cNvSpPr>
          <p:nvPr/>
        </p:nvSpPr>
        <p:spPr bwMode="auto">
          <a:xfrm flipH="1">
            <a:off x="1290004" y="2409493"/>
            <a:ext cx="1504950" cy="33337"/>
          </a:xfrm>
          <a:prstGeom prst="rect">
            <a:avLst/>
          </a:prstGeom>
          <a:solidFill>
            <a:srgbClr val="000000"/>
          </a:solidFill>
          <a:ln w="9525" algn="ctr">
            <a:solidFill>
              <a:srgbClr val="000000"/>
            </a:solidFill>
            <a:miter lim="800000"/>
            <a:headEnd/>
            <a:tailEnd/>
          </a:ln>
        </p:spPr>
        <p:txBody>
          <a:bodyPr wrap="none" anchor="ctr"/>
          <a:lstStyle/>
          <a:p>
            <a:pPr>
              <a:spcBef>
                <a:spcPct val="0"/>
              </a:spcBef>
            </a:pPr>
            <a:endParaRPr lang="fr-FR" sz="2400">
              <a:solidFill>
                <a:srgbClr val="080808"/>
              </a:solidFill>
              <a:latin typeface="Times New Roman" pitchFamily="18" charset="0"/>
              <a:sym typeface="Times New Roman" pitchFamily="18" charset="0"/>
            </a:endParaRPr>
          </a:p>
        </p:txBody>
      </p:sp>
      <p:sp>
        <p:nvSpPr>
          <p:cNvPr id="16" name="Line 152"/>
          <p:cNvSpPr>
            <a:spLocks noChangeShapeType="1"/>
          </p:cNvSpPr>
          <p:nvPr/>
        </p:nvSpPr>
        <p:spPr bwMode="auto">
          <a:xfrm>
            <a:off x="2606041" y="1718360"/>
            <a:ext cx="0" cy="609600"/>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txBody>
          <a:bodyPr/>
          <a:lstStyle/>
          <a:p>
            <a:endParaRPr lang="fr-FR"/>
          </a:p>
        </p:txBody>
      </p:sp>
      <p:sp>
        <p:nvSpPr>
          <p:cNvPr id="17" name="Line 153"/>
          <p:cNvSpPr>
            <a:spLocks noChangeShapeType="1"/>
          </p:cNvSpPr>
          <p:nvPr/>
        </p:nvSpPr>
        <p:spPr bwMode="auto">
          <a:xfrm>
            <a:off x="1259891" y="2653833"/>
            <a:ext cx="0" cy="278557"/>
          </a:xfrm>
          <a:prstGeom prst="line">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txBody>
          <a:bodyPr/>
          <a:lstStyle/>
          <a:p>
            <a:endParaRPr lang="fr-FR"/>
          </a:p>
        </p:txBody>
      </p:sp>
      <p:sp>
        <p:nvSpPr>
          <p:cNvPr id="18" name="Rectangle 17"/>
          <p:cNvSpPr/>
          <p:nvPr/>
        </p:nvSpPr>
        <p:spPr>
          <a:xfrm>
            <a:off x="2412019" y="2326552"/>
            <a:ext cx="379412" cy="666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Text Box 4"/>
          <p:cNvSpPr txBox="1">
            <a:spLocks noChangeArrowheads="1"/>
          </p:cNvSpPr>
          <p:nvPr/>
        </p:nvSpPr>
        <p:spPr bwMode="auto">
          <a:xfrm>
            <a:off x="2810780" y="2157408"/>
            <a:ext cx="969391" cy="415498"/>
          </a:xfrm>
          <a:prstGeom prst="rect">
            <a:avLst/>
          </a:prstGeom>
          <a:noFill/>
          <a:ln w="9525">
            <a:noFill/>
            <a:miter lim="800000"/>
            <a:headEnd/>
            <a:tailEnd/>
          </a:ln>
        </p:spPr>
        <p:txBody>
          <a:bodyPr wrap="square">
            <a:spAutoFit/>
          </a:bodyPr>
          <a:lstStyle/>
          <a:p>
            <a:pPr algn="just" eaLnBrk="0" hangingPunct="0">
              <a:spcBef>
                <a:spcPct val="50000"/>
              </a:spcBef>
            </a:pPr>
            <a:r>
              <a:rPr lang="fr-FR" sz="1050" dirty="0">
                <a:solidFill>
                  <a:srgbClr val="FF0000"/>
                </a:solidFill>
                <a:latin typeface="Arial Narrow" panose="020B0606020202030204" pitchFamily="34" charset="0"/>
              </a:rPr>
              <a:t>Céramique piézo-électrique</a:t>
            </a:r>
          </a:p>
        </p:txBody>
      </p:sp>
      <mc:AlternateContent xmlns:mc="http://schemas.openxmlformats.org/markup-compatibility/2006" xmlns:a14="http://schemas.microsoft.com/office/drawing/2010/main">
        <mc:Choice Requires="a14">
          <p:sp>
            <p:nvSpPr>
              <p:cNvPr id="20" name="Rectangle 19"/>
              <p:cNvSpPr/>
              <p:nvPr/>
            </p:nvSpPr>
            <p:spPr>
              <a:xfrm>
                <a:off x="922569" y="1260514"/>
                <a:ext cx="1417183" cy="261610"/>
              </a:xfrm>
              <a:prstGeom prst="rect">
                <a:avLst/>
              </a:prstGeom>
            </p:spPr>
            <p:txBody>
              <a:bodyPr wrap="none">
                <a:spAutoFit/>
              </a:bodyPr>
              <a:lstStyle/>
              <a:p>
                <a:r>
                  <a:rPr lang="fr-FR" sz="1100" dirty="0">
                    <a:latin typeface="Arial Narrow" panose="020B0606020202030204" pitchFamily="34" charset="0"/>
                  </a:rPr>
                  <a:t>Excitation :</a:t>
                </a:r>
                <a14:m>
                  <m:oMath xmlns:m="http://schemas.openxmlformats.org/officeDocument/2006/math">
                    <m:r>
                      <a:rPr lang="fr-FR" sz="1100" b="0" i="0" smtClean="0">
                        <a:latin typeface="Cambria Math"/>
                      </a:rPr>
                      <m:t> </m:t>
                    </m:r>
                    <m:sSub>
                      <m:sSubPr>
                        <m:ctrlPr>
                          <a:rPr lang="fr-FR" sz="1100" i="1" smtClean="0">
                            <a:latin typeface="Cambria Math" panose="02040503050406030204" pitchFamily="18" charset="0"/>
                          </a:rPr>
                        </m:ctrlPr>
                      </m:sSubPr>
                      <m:e>
                        <m:r>
                          <a:rPr lang="fr-FR" sz="1100" i="1">
                            <a:latin typeface="Cambria Math"/>
                          </a:rPr>
                          <m:t>𝐹</m:t>
                        </m:r>
                      </m:e>
                      <m:sub>
                        <m:r>
                          <a:rPr lang="fr-FR" sz="1100" i="1">
                            <a:latin typeface="Cambria Math"/>
                          </a:rPr>
                          <m:t>0</m:t>
                        </m:r>
                      </m:sub>
                    </m:sSub>
                    <m:func>
                      <m:funcPr>
                        <m:ctrlPr>
                          <a:rPr lang="fr-FR" sz="1100" i="1">
                            <a:latin typeface="Cambria Math" panose="02040503050406030204" pitchFamily="18" charset="0"/>
                          </a:rPr>
                        </m:ctrlPr>
                      </m:funcPr>
                      <m:fName>
                        <m:r>
                          <m:rPr>
                            <m:sty m:val="p"/>
                          </m:rPr>
                          <a:rPr lang="fr-FR" sz="1100">
                            <a:latin typeface="Cambria Math"/>
                          </a:rPr>
                          <m:t>cos</m:t>
                        </m:r>
                      </m:fName>
                      <m:e>
                        <m:d>
                          <m:dPr>
                            <m:ctrlPr>
                              <a:rPr lang="fr-FR" sz="1100" i="1">
                                <a:latin typeface="Cambria Math" panose="02040503050406030204" pitchFamily="18" charset="0"/>
                              </a:rPr>
                            </m:ctrlPr>
                          </m:dPr>
                          <m:e>
                            <m:r>
                              <a:rPr lang="fr-FR" sz="1100" i="1">
                                <a:latin typeface="Cambria Math"/>
                                <a:ea typeface="Cambria Math"/>
                              </a:rPr>
                              <m:t>𝜔</m:t>
                            </m:r>
                            <m:r>
                              <a:rPr lang="fr-FR" sz="1100" i="1">
                                <a:latin typeface="Cambria Math"/>
                                <a:ea typeface="Cambria Math"/>
                              </a:rPr>
                              <m:t>𝑡</m:t>
                            </m:r>
                          </m:e>
                        </m:d>
                      </m:e>
                    </m:func>
                  </m:oMath>
                </a14:m>
                <a:endParaRPr lang="fr-FR" sz="1100" dirty="0"/>
              </a:p>
            </p:txBody>
          </p:sp>
        </mc:Choice>
        <mc:Fallback xmlns="">
          <p:sp>
            <p:nvSpPr>
              <p:cNvPr id="20" name="Rectangle 19"/>
              <p:cNvSpPr>
                <a:spLocks noRot="1" noChangeAspect="1" noMove="1" noResize="1" noEditPoints="1" noAdjustHandles="1" noChangeArrowheads="1" noChangeShapeType="1" noTextEdit="1"/>
              </p:cNvSpPr>
              <p:nvPr/>
            </p:nvSpPr>
            <p:spPr>
              <a:xfrm>
                <a:off x="922569" y="1260514"/>
                <a:ext cx="1417183" cy="261610"/>
              </a:xfrm>
              <a:prstGeom prst="rect">
                <a:avLst/>
              </a:prstGeom>
              <a:blipFill>
                <a:blip r:embed="rId2"/>
                <a:stretch>
                  <a:fillRect t="-2326" b="-13953"/>
                </a:stretch>
              </a:blipFill>
            </p:spPr>
            <p:txBody>
              <a:bodyPr/>
              <a:lstStyle/>
              <a:p>
                <a:r>
                  <a:rPr lang="fr-FR">
                    <a:noFill/>
                  </a:rPr>
                  <a:t> </a:t>
                </a:r>
              </a:p>
            </p:txBody>
          </p:sp>
        </mc:Fallback>
      </mc:AlternateContent>
      <p:grpSp>
        <p:nvGrpSpPr>
          <p:cNvPr id="21" name="Groupe 20"/>
          <p:cNvGrpSpPr/>
          <p:nvPr/>
        </p:nvGrpSpPr>
        <p:grpSpPr>
          <a:xfrm>
            <a:off x="2350247" y="1214845"/>
            <a:ext cx="210295" cy="420801"/>
            <a:chOff x="1171575" y="792163"/>
            <a:chExt cx="1219200" cy="782637"/>
          </a:xfrm>
        </p:grpSpPr>
        <p:grpSp>
          <p:nvGrpSpPr>
            <p:cNvPr id="22" name="Group 38"/>
            <p:cNvGrpSpPr>
              <a:grpSpLocks/>
            </p:cNvGrpSpPr>
            <p:nvPr/>
          </p:nvGrpSpPr>
          <p:grpSpPr bwMode="auto">
            <a:xfrm>
              <a:off x="1171575" y="792163"/>
              <a:ext cx="609600" cy="762000"/>
              <a:chOff x="3504" y="3360"/>
              <a:chExt cx="768" cy="672"/>
            </a:xfrm>
          </p:grpSpPr>
          <p:sp>
            <p:nvSpPr>
              <p:cNvPr id="28" name="Arc 39"/>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chemeClr val="tx1"/>
                </a:solidFill>
                <a:round/>
                <a:headEnd/>
                <a:tailEnd/>
              </a:ln>
            </p:spPr>
            <p:txBody>
              <a:bodyPr wrap="none" anchor="ctr"/>
              <a:lstStyle/>
              <a:p>
                <a:endParaRPr lang="fr-FR">
                  <a:solidFill>
                    <a:srgbClr val="000000"/>
                  </a:solidFill>
                </a:endParaRPr>
              </a:p>
            </p:txBody>
          </p:sp>
          <p:sp>
            <p:nvSpPr>
              <p:cNvPr id="29" name="Arc 40"/>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chemeClr val="tx1"/>
                </a:solidFill>
                <a:round/>
                <a:headEnd/>
                <a:tailEnd/>
              </a:ln>
            </p:spPr>
            <p:txBody>
              <a:bodyPr wrap="none" anchor="ctr"/>
              <a:lstStyle/>
              <a:p>
                <a:endParaRPr lang="fr-FR">
                  <a:solidFill>
                    <a:srgbClr val="000000"/>
                  </a:solidFill>
                </a:endParaRPr>
              </a:p>
            </p:txBody>
          </p:sp>
          <p:sp>
            <p:nvSpPr>
              <p:cNvPr id="30" name="Arc 41"/>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chemeClr val="tx1"/>
                </a:solidFill>
                <a:round/>
                <a:headEnd/>
                <a:tailEnd/>
              </a:ln>
            </p:spPr>
            <p:txBody>
              <a:bodyPr wrap="none" anchor="ctr"/>
              <a:lstStyle/>
              <a:p>
                <a:endParaRPr lang="fr-FR">
                  <a:solidFill>
                    <a:srgbClr val="000000"/>
                  </a:solidFill>
                </a:endParaRPr>
              </a:p>
            </p:txBody>
          </p:sp>
          <p:sp>
            <p:nvSpPr>
              <p:cNvPr id="31" name="Arc 42"/>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chemeClr val="tx1"/>
                </a:solidFill>
                <a:round/>
                <a:headEnd/>
                <a:tailEnd/>
              </a:ln>
            </p:spPr>
            <p:txBody>
              <a:bodyPr wrap="none" anchor="ctr"/>
              <a:lstStyle/>
              <a:p>
                <a:endParaRPr lang="fr-FR">
                  <a:solidFill>
                    <a:srgbClr val="000000"/>
                  </a:solidFill>
                </a:endParaRPr>
              </a:p>
            </p:txBody>
          </p:sp>
        </p:grpSp>
        <p:grpSp>
          <p:nvGrpSpPr>
            <p:cNvPr id="23" name="Group 43"/>
            <p:cNvGrpSpPr>
              <a:grpSpLocks/>
            </p:cNvGrpSpPr>
            <p:nvPr/>
          </p:nvGrpSpPr>
          <p:grpSpPr bwMode="auto">
            <a:xfrm>
              <a:off x="1781175" y="812800"/>
              <a:ext cx="609600" cy="762000"/>
              <a:chOff x="3504" y="3360"/>
              <a:chExt cx="768" cy="672"/>
            </a:xfrm>
          </p:grpSpPr>
          <p:sp>
            <p:nvSpPr>
              <p:cNvPr id="24" name="Arc 44"/>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chemeClr val="tx1"/>
                </a:solidFill>
                <a:round/>
                <a:headEnd/>
                <a:tailEnd/>
              </a:ln>
            </p:spPr>
            <p:txBody>
              <a:bodyPr wrap="none" anchor="ctr"/>
              <a:lstStyle/>
              <a:p>
                <a:endParaRPr lang="fr-FR">
                  <a:solidFill>
                    <a:srgbClr val="000000"/>
                  </a:solidFill>
                </a:endParaRPr>
              </a:p>
            </p:txBody>
          </p:sp>
          <p:sp>
            <p:nvSpPr>
              <p:cNvPr id="25" name="Arc 45"/>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chemeClr val="tx1"/>
                </a:solidFill>
                <a:round/>
                <a:headEnd/>
                <a:tailEnd/>
              </a:ln>
            </p:spPr>
            <p:txBody>
              <a:bodyPr wrap="none" anchor="ctr"/>
              <a:lstStyle/>
              <a:p>
                <a:endParaRPr lang="fr-FR">
                  <a:solidFill>
                    <a:srgbClr val="000000"/>
                  </a:solidFill>
                </a:endParaRPr>
              </a:p>
            </p:txBody>
          </p:sp>
          <p:sp>
            <p:nvSpPr>
              <p:cNvPr id="26" name="Arc 46"/>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chemeClr val="tx1"/>
                </a:solidFill>
                <a:round/>
                <a:headEnd/>
                <a:tailEnd/>
              </a:ln>
            </p:spPr>
            <p:txBody>
              <a:bodyPr wrap="none" anchor="ctr"/>
              <a:lstStyle/>
              <a:p>
                <a:endParaRPr lang="fr-FR">
                  <a:solidFill>
                    <a:srgbClr val="000000"/>
                  </a:solidFill>
                </a:endParaRPr>
              </a:p>
            </p:txBody>
          </p:sp>
          <p:sp>
            <p:nvSpPr>
              <p:cNvPr id="27" name="Arc 47"/>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chemeClr val="tx1"/>
                </a:solidFill>
                <a:round/>
                <a:headEnd/>
                <a:tailEnd/>
              </a:ln>
            </p:spPr>
            <p:txBody>
              <a:bodyPr wrap="none" anchor="ctr"/>
              <a:lstStyle/>
              <a:p>
                <a:endParaRPr lang="fr-FR">
                  <a:solidFill>
                    <a:srgbClr val="000000"/>
                  </a:solidFill>
                </a:endParaRPr>
              </a:p>
            </p:txBody>
          </p:sp>
        </p:grpSp>
      </p:grpSp>
      <p:grpSp>
        <p:nvGrpSpPr>
          <p:cNvPr id="32" name="Groupe 31"/>
          <p:cNvGrpSpPr/>
          <p:nvPr/>
        </p:nvGrpSpPr>
        <p:grpSpPr>
          <a:xfrm>
            <a:off x="2560543" y="1214845"/>
            <a:ext cx="210295" cy="420801"/>
            <a:chOff x="1171575" y="792163"/>
            <a:chExt cx="1219200" cy="782637"/>
          </a:xfrm>
        </p:grpSpPr>
        <p:grpSp>
          <p:nvGrpSpPr>
            <p:cNvPr id="33" name="Group 38"/>
            <p:cNvGrpSpPr>
              <a:grpSpLocks/>
            </p:cNvGrpSpPr>
            <p:nvPr/>
          </p:nvGrpSpPr>
          <p:grpSpPr bwMode="auto">
            <a:xfrm>
              <a:off x="1171575" y="792163"/>
              <a:ext cx="609600" cy="762000"/>
              <a:chOff x="3504" y="3360"/>
              <a:chExt cx="768" cy="672"/>
            </a:xfrm>
          </p:grpSpPr>
          <p:sp>
            <p:nvSpPr>
              <p:cNvPr id="39" name="Arc 39"/>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chemeClr val="tx1"/>
                </a:solidFill>
                <a:round/>
                <a:headEnd/>
                <a:tailEnd/>
              </a:ln>
            </p:spPr>
            <p:txBody>
              <a:bodyPr wrap="none" anchor="ctr"/>
              <a:lstStyle/>
              <a:p>
                <a:endParaRPr lang="fr-FR">
                  <a:solidFill>
                    <a:srgbClr val="000000"/>
                  </a:solidFill>
                </a:endParaRPr>
              </a:p>
            </p:txBody>
          </p:sp>
          <p:sp>
            <p:nvSpPr>
              <p:cNvPr id="40" name="Arc 40"/>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chemeClr val="tx1"/>
                </a:solidFill>
                <a:round/>
                <a:headEnd/>
                <a:tailEnd/>
              </a:ln>
            </p:spPr>
            <p:txBody>
              <a:bodyPr wrap="none" anchor="ctr"/>
              <a:lstStyle/>
              <a:p>
                <a:endParaRPr lang="fr-FR">
                  <a:solidFill>
                    <a:srgbClr val="000000"/>
                  </a:solidFill>
                </a:endParaRPr>
              </a:p>
            </p:txBody>
          </p:sp>
          <p:sp>
            <p:nvSpPr>
              <p:cNvPr id="41" name="Arc 41"/>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chemeClr val="tx1"/>
                </a:solidFill>
                <a:round/>
                <a:headEnd/>
                <a:tailEnd/>
              </a:ln>
            </p:spPr>
            <p:txBody>
              <a:bodyPr wrap="none" anchor="ctr"/>
              <a:lstStyle/>
              <a:p>
                <a:endParaRPr lang="fr-FR">
                  <a:solidFill>
                    <a:srgbClr val="000000"/>
                  </a:solidFill>
                </a:endParaRPr>
              </a:p>
            </p:txBody>
          </p:sp>
          <p:sp>
            <p:nvSpPr>
              <p:cNvPr id="42" name="Arc 42"/>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chemeClr val="tx1"/>
                </a:solidFill>
                <a:round/>
                <a:headEnd/>
                <a:tailEnd/>
              </a:ln>
            </p:spPr>
            <p:txBody>
              <a:bodyPr wrap="none" anchor="ctr"/>
              <a:lstStyle/>
              <a:p>
                <a:endParaRPr lang="fr-FR">
                  <a:solidFill>
                    <a:srgbClr val="000000"/>
                  </a:solidFill>
                </a:endParaRPr>
              </a:p>
            </p:txBody>
          </p:sp>
        </p:grpSp>
        <p:grpSp>
          <p:nvGrpSpPr>
            <p:cNvPr id="34" name="Group 43"/>
            <p:cNvGrpSpPr>
              <a:grpSpLocks/>
            </p:cNvGrpSpPr>
            <p:nvPr/>
          </p:nvGrpSpPr>
          <p:grpSpPr bwMode="auto">
            <a:xfrm>
              <a:off x="1781175" y="812800"/>
              <a:ext cx="609600" cy="762000"/>
              <a:chOff x="3504" y="3360"/>
              <a:chExt cx="768" cy="672"/>
            </a:xfrm>
          </p:grpSpPr>
          <p:sp>
            <p:nvSpPr>
              <p:cNvPr id="35" name="Arc 44"/>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chemeClr val="tx1"/>
                </a:solidFill>
                <a:round/>
                <a:headEnd/>
                <a:tailEnd/>
              </a:ln>
            </p:spPr>
            <p:txBody>
              <a:bodyPr wrap="none" anchor="ctr"/>
              <a:lstStyle/>
              <a:p>
                <a:endParaRPr lang="fr-FR">
                  <a:solidFill>
                    <a:srgbClr val="000000"/>
                  </a:solidFill>
                </a:endParaRPr>
              </a:p>
            </p:txBody>
          </p:sp>
          <p:sp>
            <p:nvSpPr>
              <p:cNvPr id="36" name="Arc 45"/>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chemeClr val="tx1"/>
                </a:solidFill>
                <a:round/>
                <a:headEnd/>
                <a:tailEnd/>
              </a:ln>
            </p:spPr>
            <p:txBody>
              <a:bodyPr wrap="none" anchor="ctr"/>
              <a:lstStyle/>
              <a:p>
                <a:endParaRPr lang="fr-FR">
                  <a:solidFill>
                    <a:srgbClr val="000000"/>
                  </a:solidFill>
                </a:endParaRPr>
              </a:p>
            </p:txBody>
          </p:sp>
          <p:sp>
            <p:nvSpPr>
              <p:cNvPr id="37" name="Arc 46"/>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chemeClr val="tx1"/>
                </a:solidFill>
                <a:round/>
                <a:headEnd/>
                <a:tailEnd/>
              </a:ln>
            </p:spPr>
            <p:txBody>
              <a:bodyPr wrap="none" anchor="ctr"/>
              <a:lstStyle/>
              <a:p>
                <a:endParaRPr lang="fr-FR">
                  <a:solidFill>
                    <a:srgbClr val="000000"/>
                  </a:solidFill>
                </a:endParaRPr>
              </a:p>
            </p:txBody>
          </p:sp>
          <p:sp>
            <p:nvSpPr>
              <p:cNvPr id="38" name="Arc 47"/>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chemeClr val="tx1"/>
                </a:solidFill>
                <a:round/>
                <a:headEnd/>
                <a:tailEnd/>
              </a:ln>
            </p:spPr>
            <p:txBody>
              <a:bodyPr wrap="none" anchor="ctr"/>
              <a:lstStyle/>
              <a:p>
                <a:endParaRPr lang="fr-FR">
                  <a:solidFill>
                    <a:srgbClr val="000000"/>
                  </a:solidFill>
                </a:endParaRPr>
              </a:p>
            </p:txBody>
          </p:sp>
        </p:grpSp>
      </p:grpSp>
      <mc:AlternateContent xmlns:mc="http://schemas.openxmlformats.org/markup-compatibility/2006" xmlns:a14="http://schemas.microsoft.com/office/drawing/2010/main">
        <mc:Choice Requires="a14">
          <p:sp>
            <p:nvSpPr>
              <p:cNvPr id="43" name="Rectangle 42"/>
              <p:cNvSpPr/>
              <p:nvPr/>
            </p:nvSpPr>
            <p:spPr>
              <a:xfrm>
                <a:off x="35496" y="1852270"/>
                <a:ext cx="2277355" cy="261610"/>
              </a:xfrm>
              <a:prstGeom prst="rect">
                <a:avLst/>
              </a:prstGeom>
            </p:spPr>
            <p:txBody>
              <a:bodyPr wrap="none">
                <a:spAutoFit/>
              </a:bodyPr>
              <a:lstStyle/>
              <a:p>
                <a:r>
                  <a:rPr lang="fr-FR" sz="1100" dirty="0">
                    <a:solidFill>
                      <a:srgbClr val="0033CC"/>
                    </a:solidFill>
                    <a:latin typeface="Arial Narrow" panose="020B0606020202030204" pitchFamily="34" charset="0"/>
                  </a:rPr>
                  <a:t>Réponse de la pointe</a:t>
                </a:r>
                <a14:m>
                  <m:oMath xmlns:m="http://schemas.openxmlformats.org/officeDocument/2006/math">
                    <m:r>
                      <a:rPr lang="fr-FR" sz="1050">
                        <a:solidFill>
                          <a:srgbClr val="0033CC"/>
                        </a:solidFill>
                        <a:latin typeface="Cambria Math"/>
                      </a:rPr>
                      <m:t> </m:t>
                    </m:r>
                    <m:r>
                      <a:rPr lang="fr-FR" sz="1050" b="0" i="0" smtClean="0">
                        <a:solidFill>
                          <a:srgbClr val="0033CC"/>
                        </a:solidFill>
                        <a:latin typeface="Cambria Math"/>
                      </a:rPr>
                      <m:t>:</m:t>
                    </m:r>
                    <m:sSub>
                      <m:sSubPr>
                        <m:ctrlPr>
                          <a:rPr lang="fr-FR" sz="1100" i="1">
                            <a:solidFill>
                              <a:srgbClr val="0033CC"/>
                            </a:solidFill>
                            <a:latin typeface="Cambria Math" panose="02040503050406030204" pitchFamily="18" charset="0"/>
                          </a:rPr>
                        </m:ctrlPr>
                      </m:sSubPr>
                      <m:e>
                        <m:r>
                          <a:rPr lang="fr-FR" sz="1100" i="1">
                            <a:solidFill>
                              <a:srgbClr val="0033CC"/>
                            </a:solidFill>
                            <a:latin typeface="Cambria Math"/>
                          </a:rPr>
                          <m:t>𝐴</m:t>
                        </m:r>
                      </m:e>
                      <m:sub>
                        <m:r>
                          <a:rPr lang="fr-FR" sz="1100" i="1">
                            <a:solidFill>
                              <a:srgbClr val="0033CC"/>
                            </a:solidFill>
                            <a:latin typeface="Cambria Math"/>
                          </a:rPr>
                          <m:t>0</m:t>
                        </m:r>
                      </m:sub>
                    </m:sSub>
                    <m:func>
                      <m:funcPr>
                        <m:ctrlPr>
                          <a:rPr lang="fr-FR" sz="1100" i="1">
                            <a:solidFill>
                              <a:srgbClr val="0033CC"/>
                            </a:solidFill>
                            <a:latin typeface="Cambria Math" panose="02040503050406030204" pitchFamily="18" charset="0"/>
                          </a:rPr>
                        </m:ctrlPr>
                      </m:funcPr>
                      <m:fName>
                        <m:r>
                          <m:rPr>
                            <m:sty m:val="p"/>
                          </m:rPr>
                          <a:rPr lang="fr-FR" sz="1100">
                            <a:solidFill>
                              <a:srgbClr val="0033CC"/>
                            </a:solidFill>
                            <a:latin typeface="Cambria Math"/>
                          </a:rPr>
                          <m:t>cos</m:t>
                        </m:r>
                      </m:fName>
                      <m:e>
                        <m:d>
                          <m:dPr>
                            <m:ctrlPr>
                              <a:rPr lang="fr-FR" sz="1100" i="1">
                                <a:solidFill>
                                  <a:srgbClr val="0033CC"/>
                                </a:solidFill>
                                <a:latin typeface="Cambria Math" panose="02040503050406030204" pitchFamily="18" charset="0"/>
                              </a:rPr>
                            </m:ctrlPr>
                          </m:dPr>
                          <m:e>
                            <m:r>
                              <a:rPr lang="fr-FR" sz="1100" i="1">
                                <a:solidFill>
                                  <a:srgbClr val="0033CC"/>
                                </a:solidFill>
                                <a:latin typeface="Cambria Math"/>
                                <a:ea typeface="Cambria Math"/>
                              </a:rPr>
                              <m:t>𝜔</m:t>
                            </m:r>
                            <m:r>
                              <a:rPr lang="fr-FR" sz="1100" i="1">
                                <a:solidFill>
                                  <a:srgbClr val="0033CC"/>
                                </a:solidFill>
                                <a:latin typeface="Cambria Math"/>
                                <a:ea typeface="Cambria Math"/>
                              </a:rPr>
                              <m:t>𝑡</m:t>
                            </m:r>
                            <m:r>
                              <a:rPr lang="fr-FR" sz="1100" i="1">
                                <a:solidFill>
                                  <a:srgbClr val="0033CC"/>
                                </a:solidFill>
                                <a:latin typeface="Cambria Math"/>
                                <a:ea typeface="Cambria Math"/>
                              </a:rPr>
                              <m:t>+</m:t>
                            </m:r>
                            <m:r>
                              <a:rPr lang="fr-FR" sz="1100" i="1">
                                <a:solidFill>
                                  <a:srgbClr val="0033CC"/>
                                </a:solidFill>
                                <a:latin typeface="Cambria Math"/>
                                <a:ea typeface="Cambria Math"/>
                              </a:rPr>
                              <m:t>𝜑</m:t>
                            </m:r>
                          </m:e>
                        </m:d>
                      </m:e>
                    </m:func>
                  </m:oMath>
                </a14:m>
                <a:endParaRPr lang="fr-FR" sz="1400" dirty="0">
                  <a:solidFill>
                    <a:srgbClr val="0033CC"/>
                  </a:solidFill>
                  <a:latin typeface="Arial Narrow" panose="020B060602020203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35496" y="1852270"/>
                <a:ext cx="2277355" cy="261610"/>
              </a:xfrm>
              <a:prstGeom prst="rect">
                <a:avLst/>
              </a:prstGeom>
              <a:blipFill>
                <a:blip r:embed="rId3"/>
                <a:stretch>
                  <a:fillRect t="-2326" b="-13953"/>
                </a:stretch>
              </a:blipFill>
            </p:spPr>
            <p:txBody>
              <a:bodyPr/>
              <a:lstStyle/>
              <a:p>
                <a:r>
                  <a:rPr lang="fr-FR">
                    <a:noFill/>
                  </a:rPr>
                  <a:t> </a:t>
                </a:r>
              </a:p>
            </p:txBody>
          </p:sp>
        </mc:Fallback>
      </mc:AlternateContent>
      <p:grpSp>
        <p:nvGrpSpPr>
          <p:cNvPr id="44" name="Groupe 43"/>
          <p:cNvGrpSpPr/>
          <p:nvPr/>
        </p:nvGrpSpPr>
        <p:grpSpPr>
          <a:xfrm>
            <a:off x="695284" y="2247711"/>
            <a:ext cx="210295" cy="420801"/>
            <a:chOff x="1171575" y="792163"/>
            <a:chExt cx="1219200" cy="782637"/>
          </a:xfrm>
        </p:grpSpPr>
        <p:grpSp>
          <p:nvGrpSpPr>
            <p:cNvPr id="45" name="Group 38"/>
            <p:cNvGrpSpPr>
              <a:grpSpLocks/>
            </p:cNvGrpSpPr>
            <p:nvPr/>
          </p:nvGrpSpPr>
          <p:grpSpPr bwMode="auto">
            <a:xfrm>
              <a:off x="1171575" y="792163"/>
              <a:ext cx="609600" cy="762000"/>
              <a:chOff x="3504" y="3360"/>
              <a:chExt cx="768" cy="672"/>
            </a:xfrm>
          </p:grpSpPr>
          <p:sp>
            <p:nvSpPr>
              <p:cNvPr id="51" name="Arc 39"/>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33CC"/>
                </a:solidFill>
                <a:round/>
                <a:headEnd/>
                <a:tailEnd/>
              </a:ln>
            </p:spPr>
            <p:txBody>
              <a:bodyPr wrap="none" anchor="ctr"/>
              <a:lstStyle/>
              <a:p>
                <a:endParaRPr lang="fr-FR">
                  <a:solidFill>
                    <a:srgbClr val="000000"/>
                  </a:solidFill>
                </a:endParaRPr>
              </a:p>
            </p:txBody>
          </p:sp>
          <p:sp>
            <p:nvSpPr>
              <p:cNvPr id="52" name="Arc 40"/>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33CC"/>
                </a:solidFill>
                <a:round/>
                <a:headEnd/>
                <a:tailEnd/>
              </a:ln>
            </p:spPr>
            <p:txBody>
              <a:bodyPr wrap="none" anchor="ctr"/>
              <a:lstStyle/>
              <a:p>
                <a:endParaRPr lang="fr-FR">
                  <a:solidFill>
                    <a:srgbClr val="000000"/>
                  </a:solidFill>
                </a:endParaRPr>
              </a:p>
            </p:txBody>
          </p:sp>
          <p:sp>
            <p:nvSpPr>
              <p:cNvPr id="53" name="Arc 41"/>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33CC"/>
                </a:solidFill>
                <a:round/>
                <a:headEnd/>
                <a:tailEnd/>
              </a:ln>
            </p:spPr>
            <p:txBody>
              <a:bodyPr wrap="none" anchor="ctr"/>
              <a:lstStyle/>
              <a:p>
                <a:endParaRPr lang="fr-FR">
                  <a:solidFill>
                    <a:srgbClr val="000000"/>
                  </a:solidFill>
                </a:endParaRPr>
              </a:p>
            </p:txBody>
          </p:sp>
          <p:sp>
            <p:nvSpPr>
              <p:cNvPr id="54" name="Arc 42"/>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33CC"/>
                </a:solidFill>
                <a:round/>
                <a:headEnd/>
                <a:tailEnd/>
              </a:ln>
            </p:spPr>
            <p:txBody>
              <a:bodyPr wrap="none" anchor="ctr"/>
              <a:lstStyle/>
              <a:p>
                <a:endParaRPr lang="fr-FR">
                  <a:solidFill>
                    <a:srgbClr val="000000"/>
                  </a:solidFill>
                </a:endParaRPr>
              </a:p>
            </p:txBody>
          </p:sp>
        </p:grpSp>
        <p:grpSp>
          <p:nvGrpSpPr>
            <p:cNvPr id="46" name="Group 43"/>
            <p:cNvGrpSpPr>
              <a:grpSpLocks/>
            </p:cNvGrpSpPr>
            <p:nvPr/>
          </p:nvGrpSpPr>
          <p:grpSpPr bwMode="auto">
            <a:xfrm>
              <a:off x="1781175" y="812800"/>
              <a:ext cx="609600" cy="762000"/>
              <a:chOff x="3504" y="3360"/>
              <a:chExt cx="768" cy="672"/>
            </a:xfrm>
          </p:grpSpPr>
          <p:sp>
            <p:nvSpPr>
              <p:cNvPr id="47" name="Arc 44"/>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33CC"/>
                </a:solidFill>
                <a:round/>
                <a:headEnd/>
                <a:tailEnd/>
              </a:ln>
            </p:spPr>
            <p:txBody>
              <a:bodyPr wrap="none" anchor="ctr"/>
              <a:lstStyle/>
              <a:p>
                <a:endParaRPr lang="fr-FR">
                  <a:solidFill>
                    <a:srgbClr val="000000"/>
                  </a:solidFill>
                </a:endParaRPr>
              </a:p>
            </p:txBody>
          </p:sp>
          <p:sp>
            <p:nvSpPr>
              <p:cNvPr id="48" name="Arc 45"/>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33CC"/>
                </a:solidFill>
                <a:round/>
                <a:headEnd/>
                <a:tailEnd/>
              </a:ln>
            </p:spPr>
            <p:txBody>
              <a:bodyPr wrap="none" anchor="ctr"/>
              <a:lstStyle/>
              <a:p>
                <a:endParaRPr lang="fr-FR">
                  <a:solidFill>
                    <a:srgbClr val="000000"/>
                  </a:solidFill>
                </a:endParaRPr>
              </a:p>
            </p:txBody>
          </p:sp>
          <p:sp>
            <p:nvSpPr>
              <p:cNvPr id="49" name="Arc 46"/>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33CC"/>
                </a:solidFill>
                <a:round/>
                <a:headEnd/>
                <a:tailEnd/>
              </a:ln>
            </p:spPr>
            <p:txBody>
              <a:bodyPr wrap="none" anchor="ctr"/>
              <a:lstStyle/>
              <a:p>
                <a:endParaRPr lang="fr-FR">
                  <a:solidFill>
                    <a:srgbClr val="000000"/>
                  </a:solidFill>
                </a:endParaRPr>
              </a:p>
            </p:txBody>
          </p:sp>
          <p:sp>
            <p:nvSpPr>
              <p:cNvPr id="50" name="Arc 47"/>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33CC"/>
                </a:solidFill>
                <a:round/>
                <a:headEnd/>
                <a:tailEnd/>
              </a:ln>
            </p:spPr>
            <p:txBody>
              <a:bodyPr wrap="none" anchor="ctr"/>
              <a:lstStyle/>
              <a:p>
                <a:endParaRPr lang="fr-FR">
                  <a:solidFill>
                    <a:srgbClr val="000000"/>
                  </a:solidFill>
                </a:endParaRPr>
              </a:p>
            </p:txBody>
          </p:sp>
        </p:grpSp>
      </p:grpSp>
      <p:grpSp>
        <p:nvGrpSpPr>
          <p:cNvPr id="55" name="Groupe 54"/>
          <p:cNvGrpSpPr/>
          <p:nvPr/>
        </p:nvGrpSpPr>
        <p:grpSpPr>
          <a:xfrm>
            <a:off x="905580" y="2247711"/>
            <a:ext cx="210295" cy="420801"/>
            <a:chOff x="1171575" y="792163"/>
            <a:chExt cx="1219200" cy="782637"/>
          </a:xfrm>
        </p:grpSpPr>
        <p:grpSp>
          <p:nvGrpSpPr>
            <p:cNvPr id="56" name="Group 38"/>
            <p:cNvGrpSpPr>
              <a:grpSpLocks/>
            </p:cNvGrpSpPr>
            <p:nvPr/>
          </p:nvGrpSpPr>
          <p:grpSpPr bwMode="auto">
            <a:xfrm>
              <a:off x="1171575" y="792163"/>
              <a:ext cx="609600" cy="762000"/>
              <a:chOff x="3504" y="3360"/>
              <a:chExt cx="768" cy="672"/>
            </a:xfrm>
          </p:grpSpPr>
          <p:sp>
            <p:nvSpPr>
              <p:cNvPr id="62" name="Arc 39"/>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33CC"/>
                </a:solidFill>
                <a:round/>
                <a:headEnd/>
                <a:tailEnd/>
              </a:ln>
            </p:spPr>
            <p:txBody>
              <a:bodyPr wrap="none" anchor="ctr"/>
              <a:lstStyle/>
              <a:p>
                <a:endParaRPr lang="fr-FR">
                  <a:solidFill>
                    <a:srgbClr val="000000"/>
                  </a:solidFill>
                </a:endParaRPr>
              </a:p>
            </p:txBody>
          </p:sp>
          <p:sp>
            <p:nvSpPr>
              <p:cNvPr id="63" name="Arc 40"/>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33CC"/>
                </a:solidFill>
                <a:round/>
                <a:headEnd/>
                <a:tailEnd/>
              </a:ln>
            </p:spPr>
            <p:txBody>
              <a:bodyPr wrap="none" anchor="ctr"/>
              <a:lstStyle/>
              <a:p>
                <a:endParaRPr lang="fr-FR">
                  <a:solidFill>
                    <a:srgbClr val="000000"/>
                  </a:solidFill>
                </a:endParaRPr>
              </a:p>
            </p:txBody>
          </p:sp>
          <p:sp>
            <p:nvSpPr>
              <p:cNvPr id="64" name="Arc 41"/>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33CC"/>
                </a:solidFill>
                <a:round/>
                <a:headEnd/>
                <a:tailEnd/>
              </a:ln>
            </p:spPr>
            <p:txBody>
              <a:bodyPr wrap="none" anchor="ctr"/>
              <a:lstStyle/>
              <a:p>
                <a:endParaRPr lang="fr-FR">
                  <a:solidFill>
                    <a:srgbClr val="000000"/>
                  </a:solidFill>
                </a:endParaRPr>
              </a:p>
            </p:txBody>
          </p:sp>
          <p:sp>
            <p:nvSpPr>
              <p:cNvPr id="65" name="Arc 42"/>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33CC"/>
                </a:solidFill>
                <a:round/>
                <a:headEnd/>
                <a:tailEnd/>
              </a:ln>
            </p:spPr>
            <p:txBody>
              <a:bodyPr wrap="none" anchor="ctr"/>
              <a:lstStyle/>
              <a:p>
                <a:endParaRPr lang="fr-FR">
                  <a:solidFill>
                    <a:srgbClr val="000000"/>
                  </a:solidFill>
                </a:endParaRPr>
              </a:p>
            </p:txBody>
          </p:sp>
        </p:grpSp>
        <p:grpSp>
          <p:nvGrpSpPr>
            <p:cNvPr id="57" name="Group 43"/>
            <p:cNvGrpSpPr>
              <a:grpSpLocks/>
            </p:cNvGrpSpPr>
            <p:nvPr/>
          </p:nvGrpSpPr>
          <p:grpSpPr bwMode="auto">
            <a:xfrm>
              <a:off x="1781175" y="812800"/>
              <a:ext cx="609600" cy="762000"/>
              <a:chOff x="3504" y="3360"/>
              <a:chExt cx="768" cy="672"/>
            </a:xfrm>
          </p:grpSpPr>
          <p:sp>
            <p:nvSpPr>
              <p:cNvPr id="58" name="Arc 44"/>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33CC"/>
                </a:solidFill>
                <a:round/>
                <a:headEnd/>
                <a:tailEnd/>
              </a:ln>
            </p:spPr>
            <p:txBody>
              <a:bodyPr wrap="none" anchor="ctr"/>
              <a:lstStyle/>
              <a:p>
                <a:endParaRPr lang="fr-FR">
                  <a:solidFill>
                    <a:srgbClr val="000000"/>
                  </a:solidFill>
                </a:endParaRPr>
              </a:p>
            </p:txBody>
          </p:sp>
          <p:sp>
            <p:nvSpPr>
              <p:cNvPr id="59" name="Arc 45"/>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33CC"/>
                </a:solidFill>
                <a:round/>
                <a:headEnd/>
                <a:tailEnd/>
              </a:ln>
            </p:spPr>
            <p:txBody>
              <a:bodyPr wrap="none" anchor="ctr"/>
              <a:lstStyle/>
              <a:p>
                <a:endParaRPr lang="fr-FR">
                  <a:solidFill>
                    <a:srgbClr val="000000"/>
                  </a:solidFill>
                </a:endParaRPr>
              </a:p>
            </p:txBody>
          </p:sp>
          <p:sp>
            <p:nvSpPr>
              <p:cNvPr id="60" name="Arc 46"/>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33CC"/>
                </a:solidFill>
                <a:round/>
                <a:headEnd/>
                <a:tailEnd/>
              </a:ln>
            </p:spPr>
            <p:txBody>
              <a:bodyPr wrap="none" anchor="ctr"/>
              <a:lstStyle/>
              <a:p>
                <a:endParaRPr lang="fr-FR">
                  <a:solidFill>
                    <a:srgbClr val="000000"/>
                  </a:solidFill>
                </a:endParaRPr>
              </a:p>
            </p:txBody>
          </p:sp>
          <p:sp>
            <p:nvSpPr>
              <p:cNvPr id="61" name="Arc 47"/>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33CC"/>
                </a:solidFill>
                <a:round/>
                <a:headEnd/>
                <a:tailEnd/>
              </a:ln>
            </p:spPr>
            <p:txBody>
              <a:bodyPr wrap="none" anchor="ctr"/>
              <a:lstStyle/>
              <a:p>
                <a:endParaRPr lang="fr-FR">
                  <a:solidFill>
                    <a:srgbClr val="000000"/>
                  </a:solidFill>
                </a:endParaRPr>
              </a:p>
            </p:txBody>
          </p:sp>
        </p:grpSp>
      </p:grpSp>
      <p:grpSp>
        <p:nvGrpSpPr>
          <p:cNvPr id="66" name="Group 135"/>
          <p:cNvGrpSpPr>
            <a:grpSpLocks/>
          </p:cNvGrpSpPr>
          <p:nvPr/>
        </p:nvGrpSpPr>
        <p:grpSpPr bwMode="auto">
          <a:xfrm>
            <a:off x="552128" y="3372222"/>
            <a:ext cx="609600" cy="762000"/>
            <a:chOff x="3504" y="3360"/>
            <a:chExt cx="768" cy="672"/>
          </a:xfrm>
        </p:grpSpPr>
        <p:sp>
          <p:nvSpPr>
            <p:cNvPr id="67" name="Arc 136"/>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68" name="Arc 137"/>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69" name="Arc 138"/>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70" name="Arc 139"/>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grpSp>
      <p:grpSp>
        <p:nvGrpSpPr>
          <p:cNvPr id="71" name="Group 140"/>
          <p:cNvGrpSpPr>
            <a:grpSpLocks/>
          </p:cNvGrpSpPr>
          <p:nvPr/>
        </p:nvGrpSpPr>
        <p:grpSpPr bwMode="auto">
          <a:xfrm>
            <a:off x="399728" y="3372222"/>
            <a:ext cx="609600" cy="762000"/>
            <a:chOff x="3504" y="3360"/>
            <a:chExt cx="768" cy="672"/>
          </a:xfrm>
        </p:grpSpPr>
        <p:sp>
          <p:nvSpPr>
            <p:cNvPr id="72" name="Arc 141"/>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73" name="Arc 142"/>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74" name="Arc 143"/>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75" name="Arc 144"/>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grpSp>
      <p:sp>
        <p:nvSpPr>
          <p:cNvPr id="76" name="Line 145"/>
          <p:cNvSpPr>
            <a:spLocks noChangeShapeType="1"/>
          </p:cNvSpPr>
          <p:nvPr/>
        </p:nvSpPr>
        <p:spPr bwMode="auto">
          <a:xfrm>
            <a:off x="552128" y="3219822"/>
            <a:ext cx="0" cy="1143000"/>
          </a:xfrm>
          <a:prstGeom prst="line">
            <a:avLst/>
          </a:prstGeom>
          <a:noFill/>
          <a:ln w="12700">
            <a:solidFill>
              <a:srgbClr val="0000FF"/>
            </a:solidFill>
            <a:prstDash val="dash"/>
            <a:round/>
            <a:headEnd/>
            <a:tailEnd/>
          </a:ln>
        </p:spPr>
        <p:txBody>
          <a:bodyPr/>
          <a:lstStyle/>
          <a:p>
            <a:endParaRPr lang="fr-FR"/>
          </a:p>
        </p:txBody>
      </p:sp>
      <p:sp>
        <p:nvSpPr>
          <p:cNvPr id="77" name="Line 146"/>
          <p:cNvSpPr>
            <a:spLocks noChangeShapeType="1"/>
          </p:cNvSpPr>
          <p:nvPr/>
        </p:nvSpPr>
        <p:spPr bwMode="auto">
          <a:xfrm>
            <a:off x="704528" y="3227760"/>
            <a:ext cx="0" cy="1143000"/>
          </a:xfrm>
          <a:prstGeom prst="line">
            <a:avLst/>
          </a:prstGeom>
          <a:noFill/>
          <a:ln w="12700">
            <a:solidFill>
              <a:srgbClr val="000000"/>
            </a:solidFill>
            <a:prstDash val="dash"/>
            <a:round/>
            <a:headEnd/>
            <a:tailEnd/>
          </a:ln>
        </p:spPr>
        <p:txBody>
          <a:bodyPr/>
          <a:lstStyle/>
          <a:p>
            <a:endParaRPr lang="fr-FR"/>
          </a:p>
        </p:txBody>
      </p:sp>
      <p:sp>
        <p:nvSpPr>
          <p:cNvPr id="78" name="Line 147"/>
          <p:cNvSpPr>
            <a:spLocks noChangeShapeType="1"/>
          </p:cNvSpPr>
          <p:nvPr/>
        </p:nvSpPr>
        <p:spPr bwMode="auto">
          <a:xfrm>
            <a:off x="323528" y="4286622"/>
            <a:ext cx="228600" cy="0"/>
          </a:xfrm>
          <a:prstGeom prst="line">
            <a:avLst/>
          </a:prstGeom>
          <a:noFill/>
          <a:ln w="12700">
            <a:solidFill>
              <a:srgbClr val="0000FF"/>
            </a:solidFill>
            <a:round/>
            <a:headEnd/>
            <a:tailEnd type="triangle" w="med" len="med"/>
          </a:ln>
        </p:spPr>
        <p:txBody>
          <a:bodyPr/>
          <a:lstStyle/>
          <a:p>
            <a:endParaRPr lang="fr-FR"/>
          </a:p>
        </p:txBody>
      </p:sp>
      <p:sp>
        <p:nvSpPr>
          <p:cNvPr id="79" name="Line 148"/>
          <p:cNvSpPr>
            <a:spLocks noChangeShapeType="1"/>
          </p:cNvSpPr>
          <p:nvPr/>
        </p:nvSpPr>
        <p:spPr bwMode="auto">
          <a:xfrm flipH="1">
            <a:off x="704528" y="4286622"/>
            <a:ext cx="228600" cy="0"/>
          </a:xfrm>
          <a:prstGeom prst="line">
            <a:avLst/>
          </a:prstGeom>
          <a:noFill/>
          <a:ln w="12700">
            <a:solidFill>
              <a:srgbClr val="0000FF"/>
            </a:solidFill>
            <a:round/>
            <a:headEnd/>
            <a:tailEnd type="triangle" w="med" len="med"/>
          </a:ln>
        </p:spPr>
        <p:txBody>
          <a:bodyPr/>
          <a:lstStyle/>
          <a:p>
            <a:endParaRPr lang="fr-FR"/>
          </a:p>
        </p:txBody>
      </p:sp>
      <p:sp>
        <p:nvSpPr>
          <p:cNvPr id="80" name="Text Box 40"/>
          <p:cNvSpPr txBox="1">
            <a:spLocks noChangeArrowheads="1"/>
          </p:cNvSpPr>
          <p:nvPr/>
        </p:nvSpPr>
        <p:spPr bwMode="auto">
          <a:xfrm>
            <a:off x="475928" y="4219113"/>
            <a:ext cx="381000" cy="336550"/>
          </a:xfrm>
          <a:prstGeom prst="rect">
            <a:avLst/>
          </a:prstGeom>
          <a:noFill/>
          <a:ln w="9525">
            <a:noFill/>
            <a:miter lim="800000"/>
            <a:headEnd/>
            <a:tailEnd/>
          </a:ln>
        </p:spPr>
        <p:txBody>
          <a:bodyPr>
            <a:spAutoFit/>
          </a:bodyPr>
          <a:lstStyle/>
          <a:p>
            <a:pPr algn="l" eaLnBrk="0" hangingPunct="0"/>
            <a:r>
              <a:rPr lang="fr-FR" sz="1600" dirty="0">
                <a:solidFill>
                  <a:srgbClr val="0000FF"/>
                </a:solidFill>
                <a:sym typeface="Symbol" pitchFamily="18" charset="2"/>
              </a:rPr>
              <a:t></a:t>
            </a:r>
            <a:endParaRPr lang="fr-FR" sz="1600" dirty="0">
              <a:solidFill>
                <a:srgbClr val="0000FF"/>
              </a:solidFill>
              <a:sym typeface="Times New Roman" pitchFamily="18" charset="0"/>
            </a:endParaRPr>
          </a:p>
        </p:txBody>
      </p:sp>
      <p:grpSp>
        <p:nvGrpSpPr>
          <p:cNvPr id="81" name="Group 174"/>
          <p:cNvGrpSpPr>
            <a:grpSpLocks/>
          </p:cNvGrpSpPr>
          <p:nvPr/>
        </p:nvGrpSpPr>
        <p:grpSpPr bwMode="auto">
          <a:xfrm>
            <a:off x="1163316" y="3372222"/>
            <a:ext cx="609600" cy="762000"/>
            <a:chOff x="3504" y="3360"/>
            <a:chExt cx="768" cy="672"/>
          </a:xfrm>
        </p:grpSpPr>
        <p:sp>
          <p:nvSpPr>
            <p:cNvPr id="82" name="Arc 175"/>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83" name="Arc 176"/>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84" name="Arc 177"/>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85" name="Arc 178"/>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grpSp>
      <p:grpSp>
        <p:nvGrpSpPr>
          <p:cNvPr id="86" name="Group 179"/>
          <p:cNvGrpSpPr>
            <a:grpSpLocks/>
          </p:cNvGrpSpPr>
          <p:nvPr/>
        </p:nvGrpSpPr>
        <p:grpSpPr bwMode="auto">
          <a:xfrm>
            <a:off x="1007741" y="3372222"/>
            <a:ext cx="609600" cy="762000"/>
            <a:chOff x="3504" y="3360"/>
            <a:chExt cx="768" cy="672"/>
          </a:xfrm>
        </p:grpSpPr>
        <p:sp>
          <p:nvSpPr>
            <p:cNvPr id="87" name="Arc 180"/>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88" name="Arc 181"/>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89" name="Arc 182"/>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90" name="Arc 183"/>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grpSp>
      <p:sp>
        <p:nvSpPr>
          <p:cNvPr id="91" name="Rectangle 90"/>
          <p:cNvSpPr/>
          <p:nvPr/>
        </p:nvSpPr>
        <p:spPr>
          <a:xfrm>
            <a:off x="1928450" y="3119788"/>
            <a:ext cx="2015828" cy="1384995"/>
          </a:xfrm>
          <a:prstGeom prst="rect">
            <a:avLst/>
          </a:prstGeom>
        </p:spPr>
        <p:txBody>
          <a:bodyPr wrap="square">
            <a:spAutoFit/>
          </a:bodyPr>
          <a:lstStyle/>
          <a:p>
            <a:pPr algn="just" eaLnBrk="0" hangingPunct="0"/>
            <a:r>
              <a:rPr lang="fr-FR" sz="1200" dirty="0">
                <a:latin typeface="Arial Narrow" panose="020B0606020202030204" pitchFamily="34" charset="0"/>
              </a:rPr>
              <a:t>Le déphasage </a:t>
            </a:r>
            <a:r>
              <a:rPr lang="fr-FR" sz="1200" dirty="0">
                <a:latin typeface="Arial Narrow" panose="020B0606020202030204" pitchFamily="34" charset="0"/>
                <a:sym typeface="Symbol"/>
              </a:rPr>
              <a:t> entre la pointe et le signal d’excitation </a:t>
            </a:r>
            <a:r>
              <a:rPr lang="fr-FR" sz="1200" dirty="0">
                <a:latin typeface="Arial Narrow" panose="020B0606020202030204" pitchFamily="34" charset="0"/>
              </a:rPr>
              <a:t>est en lien avec la dissipation en énergie du résonateur pendant l’oscillation, donc aux propriétés de dissipation en énergie du couple pointe/surface.</a:t>
            </a:r>
          </a:p>
        </p:txBody>
      </p:sp>
      <p:sp>
        <p:nvSpPr>
          <p:cNvPr id="92" name="Rectangle 159"/>
          <p:cNvSpPr>
            <a:spLocks noChangeArrowheads="1"/>
          </p:cNvSpPr>
          <p:nvPr/>
        </p:nvSpPr>
        <p:spPr bwMode="auto">
          <a:xfrm>
            <a:off x="4868862" y="2374376"/>
            <a:ext cx="4187825" cy="341390"/>
          </a:xfrm>
          <a:prstGeom prst="rect">
            <a:avLst/>
          </a:prstGeom>
          <a:solidFill>
            <a:srgbClr val="EAEAEA"/>
          </a:solidFill>
          <a:ln w="19050">
            <a:solidFill>
              <a:schemeClr val="tx1"/>
            </a:solidFill>
            <a:miter lim="800000"/>
            <a:headEnd/>
            <a:tailEnd/>
          </a:ln>
        </p:spPr>
        <p:txBody>
          <a:bodyPr wrap="none" anchor="ctr"/>
          <a:lstStyle/>
          <a:p>
            <a:endParaRPr lang="fr-FR"/>
          </a:p>
        </p:txBody>
      </p:sp>
      <p:sp>
        <p:nvSpPr>
          <p:cNvPr id="93" name="Freeform 161"/>
          <p:cNvSpPr>
            <a:spLocks/>
          </p:cNvSpPr>
          <p:nvPr/>
        </p:nvSpPr>
        <p:spPr bwMode="auto">
          <a:xfrm>
            <a:off x="5837237" y="2355726"/>
            <a:ext cx="2128837" cy="217248"/>
          </a:xfrm>
          <a:custGeom>
            <a:avLst/>
            <a:gdLst>
              <a:gd name="T0" fmla="*/ 2147483647 w 1341"/>
              <a:gd name="T1" fmla="*/ 2147483647 h 266"/>
              <a:gd name="T2" fmla="*/ 2147483647 w 1341"/>
              <a:gd name="T3" fmla="*/ 2147483647 h 266"/>
              <a:gd name="T4" fmla="*/ 2147483647 w 1341"/>
              <a:gd name="T5" fmla="*/ 2147483647 h 266"/>
              <a:gd name="T6" fmla="*/ 2147483647 w 1341"/>
              <a:gd name="T7" fmla="*/ 2147483647 h 266"/>
              <a:gd name="T8" fmla="*/ 2147483647 w 1341"/>
              <a:gd name="T9" fmla="*/ 2147483647 h 266"/>
              <a:gd name="T10" fmla="*/ 2147483647 w 1341"/>
              <a:gd name="T11" fmla="*/ 2147483647 h 266"/>
              <a:gd name="T12" fmla="*/ 2147483647 w 1341"/>
              <a:gd name="T13" fmla="*/ 2147483647 h 266"/>
              <a:gd name="T14" fmla="*/ 2147483647 w 1341"/>
              <a:gd name="T15" fmla="*/ 2147483647 h 266"/>
              <a:gd name="T16" fmla="*/ 2147483647 w 1341"/>
              <a:gd name="T17" fmla="*/ 2147483647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266"/>
              <a:gd name="T29" fmla="*/ 1341 w 1341"/>
              <a:gd name="T30" fmla="*/ 266 h 2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266">
                <a:moveTo>
                  <a:pt x="166" y="24"/>
                </a:moveTo>
                <a:cubicBezTo>
                  <a:pt x="0" y="48"/>
                  <a:pt x="109" y="144"/>
                  <a:pt x="154" y="169"/>
                </a:cubicBezTo>
                <a:cubicBezTo>
                  <a:pt x="199" y="194"/>
                  <a:pt x="346" y="159"/>
                  <a:pt x="439" y="175"/>
                </a:cubicBezTo>
                <a:cubicBezTo>
                  <a:pt x="532" y="191"/>
                  <a:pt x="613" y="266"/>
                  <a:pt x="712" y="266"/>
                </a:cubicBezTo>
                <a:cubicBezTo>
                  <a:pt x="811" y="266"/>
                  <a:pt x="952" y="185"/>
                  <a:pt x="1033" y="175"/>
                </a:cubicBezTo>
                <a:cubicBezTo>
                  <a:pt x="1114" y="165"/>
                  <a:pt x="1149" y="219"/>
                  <a:pt x="1197" y="205"/>
                </a:cubicBezTo>
                <a:cubicBezTo>
                  <a:pt x="1245" y="191"/>
                  <a:pt x="1332" y="120"/>
                  <a:pt x="1324" y="90"/>
                </a:cubicBezTo>
                <a:cubicBezTo>
                  <a:pt x="1316" y="60"/>
                  <a:pt x="1341" y="35"/>
                  <a:pt x="1148" y="24"/>
                </a:cubicBezTo>
                <a:cubicBezTo>
                  <a:pt x="955" y="13"/>
                  <a:pt x="332" y="0"/>
                  <a:pt x="166" y="24"/>
                </a:cubicBezTo>
                <a:close/>
              </a:path>
            </a:pathLst>
          </a:custGeom>
          <a:solidFill>
            <a:srgbClr val="99CCFF"/>
          </a:solidFill>
          <a:ln w="9525">
            <a:solidFill>
              <a:schemeClr val="tx1"/>
            </a:solidFill>
            <a:round/>
            <a:headEnd/>
            <a:tailEnd/>
          </a:ln>
        </p:spPr>
        <p:txBody>
          <a:bodyPr/>
          <a:lstStyle/>
          <a:p>
            <a:endParaRPr lang="fr-FR"/>
          </a:p>
        </p:txBody>
      </p:sp>
      <p:sp>
        <p:nvSpPr>
          <p:cNvPr id="94" name="AutoShape 28"/>
          <p:cNvSpPr>
            <a:spLocks noChangeArrowheads="1"/>
          </p:cNvSpPr>
          <p:nvPr/>
        </p:nvSpPr>
        <p:spPr bwMode="auto">
          <a:xfrm rot="20827828" flipH="1" flipV="1">
            <a:off x="4984749" y="2047330"/>
            <a:ext cx="188913" cy="246062"/>
          </a:xfrm>
          <a:prstGeom prst="triangle">
            <a:avLst>
              <a:gd name="adj" fmla="val 50000"/>
            </a:avLst>
          </a:prstGeom>
          <a:solidFill>
            <a:srgbClr val="C0C0C0"/>
          </a:solidFill>
          <a:ln w="63500" algn="ctr">
            <a:solidFill>
              <a:srgbClr val="C0C0C0"/>
            </a:solidFill>
            <a:miter lim="800000"/>
            <a:headEnd/>
            <a:tailEnd/>
          </a:ln>
        </p:spPr>
        <p:txBody>
          <a:bodyPr rot="10800000"/>
          <a:lstStyle/>
          <a:p>
            <a:pPr>
              <a:spcBef>
                <a:spcPct val="0"/>
              </a:spcBef>
            </a:pPr>
            <a:endParaRPr lang="fr-FR" sz="2400">
              <a:solidFill>
                <a:srgbClr val="4D4D4D"/>
              </a:solidFill>
              <a:latin typeface="Times New Roman" pitchFamily="18" charset="0"/>
              <a:sym typeface="Times New Roman" pitchFamily="18" charset="0"/>
            </a:endParaRPr>
          </a:p>
        </p:txBody>
      </p:sp>
      <p:sp>
        <p:nvSpPr>
          <p:cNvPr id="95" name="AutoShape 27"/>
          <p:cNvSpPr>
            <a:spLocks noChangeArrowheads="1"/>
          </p:cNvSpPr>
          <p:nvPr/>
        </p:nvSpPr>
        <p:spPr bwMode="auto">
          <a:xfrm rot="1213260" flipH="1" flipV="1">
            <a:off x="4891087" y="1706017"/>
            <a:ext cx="188912" cy="247650"/>
          </a:xfrm>
          <a:prstGeom prst="triangle">
            <a:avLst>
              <a:gd name="adj" fmla="val 50000"/>
            </a:avLst>
          </a:prstGeom>
          <a:solidFill>
            <a:srgbClr val="C0C0C0"/>
          </a:solidFill>
          <a:ln w="63500" algn="ctr">
            <a:solidFill>
              <a:srgbClr val="C0C0C0"/>
            </a:solidFill>
            <a:miter lim="800000"/>
            <a:headEnd/>
            <a:tailEnd/>
          </a:ln>
        </p:spPr>
        <p:txBody>
          <a:bodyPr rot="10800000"/>
          <a:lstStyle/>
          <a:p>
            <a:pPr>
              <a:spcBef>
                <a:spcPct val="0"/>
              </a:spcBef>
            </a:pPr>
            <a:endParaRPr lang="fr-FR" sz="2400">
              <a:solidFill>
                <a:srgbClr val="4D4D4D"/>
              </a:solidFill>
              <a:latin typeface="Times New Roman" pitchFamily="18" charset="0"/>
              <a:sym typeface="Times New Roman" pitchFamily="18" charset="0"/>
            </a:endParaRPr>
          </a:p>
        </p:txBody>
      </p:sp>
      <p:sp>
        <p:nvSpPr>
          <p:cNvPr id="96" name="Freeform 25"/>
          <p:cNvSpPr>
            <a:spLocks/>
          </p:cNvSpPr>
          <p:nvPr/>
        </p:nvSpPr>
        <p:spPr bwMode="auto">
          <a:xfrm flipV="1">
            <a:off x="4886324" y="1896517"/>
            <a:ext cx="1504950" cy="196850"/>
          </a:xfrm>
          <a:custGeom>
            <a:avLst/>
            <a:gdLst>
              <a:gd name="T0" fmla="*/ 0 w 2087"/>
              <a:gd name="T1" fmla="*/ 0 h 272"/>
              <a:gd name="T2" fmla="*/ 2147483647 w 2087"/>
              <a:gd name="T3" fmla="*/ 2147483647 h 272"/>
              <a:gd name="T4" fmla="*/ 2147483647 w 2087"/>
              <a:gd name="T5" fmla="*/ 2147483647 h 272"/>
              <a:gd name="T6" fmla="*/ 0 60000 65536"/>
              <a:gd name="T7" fmla="*/ 0 60000 65536"/>
              <a:gd name="T8" fmla="*/ 0 60000 65536"/>
              <a:gd name="T9" fmla="*/ 0 w 2087"/>
              <a:gd name="T10" fmla="*/ 0 h 272"/>
              <a:gd name="T11" fmla="*/ 2087 w 2087"/>
              <a:gd name="T12" fmla="*/ 272 h 272"/>
            </a:gdLst>
            <a:ahLst/>
            <a:cxnLst>
              <a:cxn ang="T6">
                <a:pos x="T0" y="T1"/>
              </a:cxn>
              <a:cxn ang="T7">
                <a:pos x="T2" y="T3"/>
              </a:cxn>
              <a:cxn ang="T8">
                <a:pos x="T4" y="T5"/>
              </a:cxn>
            </a:cxnLst>
            <a:rect l="T9" t="T10" r="T11" b="T12"/>
            <a:pathLst>
              <a:path w="2087" h="272">
                <a:moveTo>
                  <a:pt x="0" y="0"/>
                </a:moveTo>
                <a:cubicBezTo>
                  <a:pt x="257" y="91"/>
                  <a:pt x="514" y="182"/>
                  <a:pt x="862" y="227"/>
                </a:cubicBezTo>
                <a:cubicBezTo>
                  <a:pt x="1210" y="272"/>
                  <a:pt x="1648" y="272"/>
                  <a:pt x="2087" y="272"/>
                </a:cubicBezTo>
              </a:path>
            </a:pathLst>
          </a:custGeom>
          <a:noFill/>
          <a:ln w="28575">
            <a:solidFill>
              <a:srgbClr val="C0C0C0"/>
            </a:solidFill>
            <a:round/>
            <a:headEnd/>
            <a:tailEnd/>
          </a:ln>
        </p:spPr>
        <p:txBody>
          <a:bodyPr rot="10800000"/>
          <a:lstStyle/>
          <a:p>
            <a:pPr>
              <a:spcBef>
                <a:spcPct val="0"/>
              </a:spcBef>
            </a:pPr>
            <a:endParaRPr lang="fr-FR" sz="2400">
              <a:solidFill>
                <a:srgbClr val="4D4D4D"/>
              </a:solidFill>
              <a:latin typeface="Times New Roman" pitchFamily="18" charset="0"/>
              <a:sym typeface="Times New Roman" pitchFamily="18" charset="0"/>
            </a:endParaRPr>
          </a:p>
        </p:txBody>
      </p:sp>
      <p:sp>
        <p:nvSpPr>
          <p:cNvPr id="97" name="Freeform 24"/>
          <p:cNvSpPr>
            <a:spLocks/>
          </p:cNvSpPr>
          <p:nvPr/>
        </p:nvSpPr>
        <p:spPr bwMode="auto">
          <a:xfrm>
            <a:off x="4886324" y="1655217"/>
            <a:ext cx="1504950" cy="196850"/>
          </a:xfrm>
          <a:custGeom>
            <a:avLst/>
            <a:gdLst>
              <a:gd name="T0" fmla="*/ 0 w 2087"/>
              <a:gd name="T1" fmla="*/ 0 h 272"/>
              <a:gd name="T2" fmla="*/ 2147483647 w 2087"/>
              <a:gd name="T3" fmla="*/ 2147483647 h 272"/>
              <a:gd name="T4" fmla="*/ 2147483647 w 2087"/>
              <a:gd name="T5" fmla="*/ 2147483647 h 272"/>
              <a:gd name="T6" fmla="*/ 0 60000 65536"/>
              <a:gd name="T7" fmla="*/ 0 60000 65536"/>
              <a:gd name="T8" fmla="*/ 0 60000 65536"/>
              <a:gd name="T9" fmla="*/ 0 w 2087"/>
              <a:gd name="T10" fmla="*/ 0 h 272"/>
              <a:gd name="T11" fmla="*/ 2087 w 2087"/>
              <a:gd name="T12" fmla="*/ 272 h 272"/>
            </a:gdLst>
            <a:ahLst/>
            <a:cxnLst>
              <a:cxn ang="T6">
                <a:pos x="T0" y="T1"/>
              </a:cxn>
              <a:cxn ang="T7">
                <a:pos x="T2" y="T3"/>
              </a:cxn>
              <a:cxn ang="T8">
                <a:pos x="T4" y="T5"/>
              </a:cxn>
            </a:cxnLst>
            <a:rect l="T9" t="T10" r="T11" b="T12"/>
            <a:pathLst>
              <a:path w="2087" h="272">
                <a:moveTo>
                  <a:pt x="0" y="0"/>
                </a:moveTo>
                <a:cubicBezTo>
                  <a:pt x="257" y="91"/>
                  <a:pt x="514" y="182"/>
                  <a:pt x="862" y="227"/>
                </a:cubicBezTo>
                <a:cubicBezTo>
                  <a:pt x="1210" y="272"/>
                  <a:pt x="1648" y="272"/>
                  <a:pt x="2087" y="272"/>
                </a:cubicBezTo>
              </a:path>
            </a:pathLst>
          </a:custGeom>
          <a:noFill/>
          <a:ln w="28575">
            <a:solidFill>
              <a:srgbClr val="C0C0C0"/>
            </a:solidFill>
            <a:round/>
            <a:headEnd/>
            <a:tailEnd/>
          </a:ln>
        </p:spPr>
        <p:txBody>
          <a:bodyPr/>
          <a:lstStyle/>
          <a:p>
            <a:pPr>
              <a:spcBef>
                <a:spcPct val="0"/>
              </a:spcBef>
            </a:pPr>
            <a:endParaRPr lang="fr-FR" sz="2400">
              <a:solidFill>
                <a:srgbClr val="4D4D4D"/>
              </a:solidFill>
              <a:latin typeface="Times New Roman" pitchFamily="18" charset="0"/>
              <a:sym typeface="Times New Roman" pitchFamily="18" charset="0"/>
            </a:endParaRPr>
          </a:p>
        </p:txBody>
      </p:sp>
      <p:sp>
        <p:nvSpPr>
          <p:cNvPr id="98" name="AutoShape 18"/>
          <p:cNvSpPr>
            <a:spLocks noChangeArrowheads="1"/>
          </p:cNvSpPr>
          <p:nvPr/>
        </p:nvSpPr>
        <p:spPr bwMode="auto">
          <a:xfrm flipH="1" flipV="1">
            <a:off x="4937124" y="1866355"/>
            <a:ext cx="188913" cy="246062"/>
          </a:xfrm>
          <a:prstGeom prst="triangle">
            <a:avLst>
              <a:gd name="adj" fmla="val 50000"/>
            </a:avLst>
          </a:prstGeom>
          <a:solidFill>
            <a:srgbClr val="080808"/>
          </a:solidFill>
          <a:ln w="9525">
            <a:solidFill>
              <a:srgbClr val="080808"/>
            </a:solidFill>
            <a:miter lim="800000"/>
            <a:headEnd/>
            <a:tailEnd/>
          </a:ln>
        </p:spPr>
        <p:txBody>
          <a:bodyPr rot="10800000" wrap="none" anchor="ctr"/>
          <a:lstStyle/>
          <a:p>
            <a:pPr>
              <a:spcBef>
                <a:spcPct val="0"/>
              </a:spcBef>
            </a:pPr>
            <a:endParaRPr lang="fr-FR" sz="2400">
              <a:solidFill>
                <a:srgbClr val="4D4D4D"/>
              </a:solidFill>
              <a:latin typeface="Times New Roman" pitchFamily="18" charset="0"/>
              <a:sym typeface="Times New Roman" pitchFamily="18" charset="0"/>
            </a:endParaRPr>
          </a:p>
        </p:txBody>
      </p:sp>
      <p:sp>
        <p:nvSpPr>
          <p:cNvPr id="99" name="Rectangle 20"/>
          <p:cNvSpPr>
            <a:spLocks noChangeArrowheads="1"/>
          </p:cNvSpPr>
          <p:nvPr/>
        </p:nvSpPr>
        <p:spPr bwMode="auto">
          <a:xfrm flipH="1">
            <a:off x="4886324" y="1856830"/>
            <a:ext cx="1504950" cy="33337"/>
          </a:xfrm>
          <a:prstGeom prst="rect">
            <a:avLst/>
          </a:prstGeom>
          <a:solidFill>
            <a:srgbClr val="000000"/>
          </a:solidFill>
          <a:ln w="9525" algn="ctr">
            <a:solidFill>
              <a:srgbClr val="000000"/>
            </a:solidFill>
            <a:miter lim="800000"/>
            <a:headEnd/>
            <a:tailEnd/>
          </a:ln>
        </p:spPr>
        <p:txBody>
          <a:bodyPr wrap="none" anchor="ctr"/>
          <a:lstStyle/>
          <a:p>
            <a:pPr>
              <a:spcBef>
                <a:spcPct val="0"/>
              </a:spcBef>
            </a:pPr>
            <a:endParaRPr lang="fr-FR" sz="2400">
              <a:solidFill>
                <a:srgbClr val="080808"/>
              </a:solidFill>
              <a:latin typeface="Times New Roman" pitchFamily="18" charset="0"/>
              <a:sym typeface="Times New Roman" pitchFamily="18" charset="0"/>
            </a:endParaRPr>
          </a:p>
        </p:txBody>
      </p:sp>
      <p:sp>
        <p:nvSpPr>
          <p:cNvPr id="100" name="AutoShape 28"/>
          <p:cNvSpPr>
            <a:spLocks noChangeArrowheads="1"/>
          </p:cNvSpPr>
          <p:nvPr/>
        </p:nvSpPr>
        <p:spPr bwMode="auto">
          <a:xfrm rot="20827828" flipH="1" flipV="1">
            <a:off x="7005637" y="2047330"/>
            <a:ext cx="188912" cy="246062"/>
          </a:xfrm>
          <a:prstGeom prst="triangle">
            <a:avLst>
              <a:gd name="adj" fmla="val 50000"/>
            </a:avLst>
          </a:prstGeom>
          <a:solidFill>
            <a:srgbClr val="C0C0C0"/>
          </a:solidFill>
          <a:ln w="63500" algn="ctr">
            <a:solidFill>
              <a:srgbClr val="C0C0C0"/>
            </a:solidFill>
            <a:miter lim="800000"/>
            <a:headEnd/>
            <a:tailEnd/>
          </a:ln>
        </p:spPr>
        <p:txBody>
          <a:bodyPr rot="10800000"/>
          <a:lstStyle/>
          <a:p>
            <a:pPr>
              <a:spcBef>
                <a:spcPct val="0"/>
              </a:spcBef>
            </a:pPr>
            <a:endParaRPr lang="fr-FR" sz="2400">
              <a:solidFill>
                <a:srgbClr val="4D4D4D"/>
              </a:solidFill>
              <a:latin typeface="Times New Roman" pitchFamily="18" charset="0"/>
              <a:sym typeface="Times New Roman" pitchFamily="18" charset="0"/>
            </a:endParaRPr>
          </a:p>
        </p:txBody>
      </p:sp>
      <p:sp>
        <p:nvSpPr>
          <p:cNvPr id="101" name="AutoShape 27"/>
          <p:cNvSpPr>
            <a:spLocks noChangeArrowheads="1"/>
          </p:cNvSpPr>
          <p:nvPr/>
        </p:nvSpPr>
        <p:spPr bwMode="auto">
          <a:xfrm rot="1213260" flipH="1" flipV="1">
            <a:off x="6911974" y="1706017"/>
            <a:ext cx="188913" cy="247650"/>
          </a:xfrm>
          <a:prstGeom prst="triangle">
            <a:avLst>
              <a:gd name="adj" fmla="val 50000"/>
            </a:avLst>
          </a:prstGeom>
          <a:solidFill>
            <a:srgbClr val="C0C0C0"/>
          </a:solidFill>
          <a:ln w="63500" algn="ctr">
            <a:solidFill>
              <a:srgbClr val="C0C0C0"/>
            </a:solidFill>
            <a:miter lim="800000"/>
            <a:headEnd/>
            <a:tailEnd/>
          </a:ln>
        </p:spPr>
        <p:txBody>
          <a:bodyPr rot="10800000"/>
          <a:lstStyle/>
          <a:p>
            <a:pPr>
              <a:spcBef>
                <a:spcPct val="0"/>
              </a:spcBef>
            </a:pPr>
            <a:endParaRPr lang="fr-FR" sz="2400">
              <a:solidFill>
                <a:srgbClr val="4D4D4D"/>
              </a:solidFill>
              <a:latin typeface="Times New Roman" pitchFamily="18" charset="0"/>
              <a:sym typeface="Times New Roman" pitchFamily="18" charset="0"/>
            </a:endParaRPr>
          </a:p>
        </p:txBody>
      </p:sp>
      <p:sp>
        <p:nvSpPr>
          <p:cNvPr id="102" name="Freeform 25"/>
          <p:cNvSpPr>
            <a:spLocks/>
          </p:cNvSpPr>
          <p:nvPr/>
        </p:nvSpPr>
        <p:spPr bwMode="auto">
          <a:xfrm flipV="1">
            <a:off x="6907212" y="1896517"/>
            <a:ext cx="1504950" cy="196850"/>
          </a:xfrm>
          <a:custGeom>
            <a:avLst/>
            <a:gdLst>
              <a:gd name="T0" fmla="*/ 0 w 2087"/>
              <a:gd name="T1" fmla="*/ 0 h 272"/>
              <a:gd name="T2" fmla="*/ 2147483647 w 2087"/>
              <a:gd name="T3" fmla="*/ 2147483647 h 272"/>
              <a:gd name="T4" fmla="*/ 2147483647 w 2087"/>
              <a:gd name="T5" fmla="*/ 2147483647 h 272"/>
              <a:gd name="T6" fmla="*/ 0 60000 65536"/>
              <a:gd name="T7" fmla="*/ 0 60000 65536"/>
              <a:gd name="T8" fmla="*/ 0 60000 65536"/>
              <a:gd name="T9" fmla="*/ 0 w 2087"/>
              <a:gd name="T10" fmla="*/ 0 h 272"/>
              <a:gd name="T11" fmla="*/ 2087 w 2087"/>
              <a:gd name="T12" fmla="*/ 272 h 272"/>
            </a:gdLst>
            <a:ahLst/>
            <a:cxnLst>
              <a:cxn ang="T6">
                <a:pos x="T0" y="T1"/>
              </a:cxn>
              <a:cxn ang="T7">
                <a:pos x="T2" y="T3"/>
              </a:cxn>
              <a:cxn ang="T8">
                <a:pos x="T4" y="T5"/>
              </a:cxn>
            </a:cxnLst>
            <a:rect l="T9" t="T10" r="T11" b="T12"/>
            <a:pathLst>
              <a:path w="2087" h="272">
                <a:moveTo>
                  <a:pt x="0" y="0"/>
                </a:moveTo>
                <a:cubicBezTo>
                  <a:pt x="257" y="91"/>
                  <a:pt x="514" y="182"/>
                  <a:pt x="862" y="227"/>
                </a:cubicBezTo>
                <a:cubicBezTo>
                  <a:pt x="1210" y="272"/>
                  <a:pt x="1648" y="272"/>
                  <a:pt x="2087" y="272"/>
                </a:cubicBezTo>
              </a:path>
            </a:pathLst>
          </a:custGeom>
          <a:noFill/>
          <a:ln w="28575">
            <a:solidFill>
              <a:srgbClr val="C0C0C0"/>
            </a:solidFill>
            <a:round/>
            <a:headEnd/>
            <a:tailEnd/>
          </a:ln>
        </p:spPr>
        <p:txBody>
          <a:bodyPr rot="10800000"/>
          <a:lstStyle/>
          <a:p>
            <a:pPr>
              <a:spcBef>
                <a:spcPct val="0"/>
              </a:spcBef>
            </a:pPr>
            <a:endParaRPr lang="fr-FR" sz="2400">
              <a:solidFill>
                <a:srgbClr val="4D4D4D"/>
              </a:solidFill>
              <a:latin typeface="Times New Roman" pitchFamily="18" charset="0"/>
              <a:sym typeface="Times New Roman" pitchFamily="18" charset="0"/>
            </a:endParaRPr>
          </a:p>
        </p:txBody>
      </p:sp>
      <p:sp>
        <p:nvSpPr>
          <p:cNvPr id="103" name="Freeform 24"/>
          <p:cNvSpPr>
            <a:spLocks/>
          </p:cNvSpPr>
          <p:nvPr/>
        </p:nvSpPr>
        <p:spPr bwMode="auto">
          <a:xfrm>
            <a:off x="6907212" y="1655217"/>
            <a:ext cx="1504950" cy="196850"/>
          </a:xfrm>
          <a:custGeom>
            <a:avLst/>
            <a:gdLst>
              <a:gd name="T0" fmla="*/ 0 w 2087"/>
              <a:gd name="T1" fmla="*/ 0 h 272"/>
              <a:gd name="T2" fmla="*/ 2147483647 w 2087"/>
              <a:gd name="T3" fmla="*/ 2147483647 h 272"/>
              <a:gd name="T4" fmla="*/ 2147483647 w 2087"/>
              <a:gd name="T5" fmla="*/ 2147483647 h 272"/>
              <a:gd name="T6" fmla="*/ 0 60000 65536"/>
              <a:gd name="T7" fmla="*/ 0 60000 65536"/>
              <a:gd name="T8" fmla="*/ 0 60000 65536"/>
              <a:gd name="T9" fmla="*/ 0 w 2087"/>
              <a:gd name="T10" fmla="*/ 0 h 272"/>
              <a:gd name="T11" fmla="*/ 2087 w 2087"/>
              <a:gd name="T12" fmla="*/ 272 h 272"/>
            </a:gdLst>
            <a:ahLst/>
            <a:cxnLst>
              <a:cxn ang="T6">
                <a:pos x="T0" y="T1"/>
              </a:cxn>
              <a:cxn ang="T7">
                <a:pos x="T2" y="T3"/>
              </a:cxn>
              <a:cxn ang="T8">
                <a:pos x="T4" y="T5"/>
              </a:cxn>
            </a:cxnLst>
            <a:rect l="T9" t="T10" r="T11" b="T12"/>
            <a:pathLst>
              <a:path w="2087" h="272">
                <a:moveTo>
                  <a:pt x="0" y="0"/>
                </a:moveTo>
                <a:cubicBezTo>
                  <a:pt x="257" y="91"/>
                  <a:pt x="514" y="182"/>
                  <a:pt x="862" y="227"/>
                </a:cubicBezTo>
                <a:cubicBezTo>
                  <a:pt x="1210" y="272"/>
                  <a:pt x="1648" y="272"/>
                  <a:pt x="2087" y="272"/>
                </a:cubicBezTo>
              </a:path>
            </a:pathLst>
          </a:custGeom>
          <a:noFill/>
          <a:ln w="28575">
            <a:solidFill>
              <a:srgbClr val="C0C0C0"/>
            </a:solidFill>
            <a:round/>
            <a:headEnd/>
            <a:tailEnd/>
          </a:ln>
        </p:spPr>
        <p:txBody>
          <a:bodyPr/>
          <a:lstStyle/>
          <a:p>
            <a:pPr>
              <a:spcBef>
                <a:spcPct val="0"/>
              </a:spcBef>
            </a:pPr>
            <a:endParaRPr lang="fr-FR" sz="2400">
              <a:solidFill>
                <a:srgbClr val="4D4D4D"/>
              </a:solidFill>
              <a:latin typeface="Times New Roman" pitchFamily="18" charset="0"/>
              <a:sym typeface="Times New Roman" pitchFamily="18" charset="0"/>
            </a:endParaRPr>
          </a:p>
        </p:txBody>
      </p:sp>
      <p:sp>
        <p:nvSpPr>
          <p:cNvPr id="104" name="AutoShape 18"/>
          <p:cNvSpPr>
            <a:spLocks noChangeArrowheads="1"/>
          </p:cNvSpPr>
          <p:nvPr/>
        </p:nvSpPr>
        <p:spPr bwMode="auto">
          <a:xfrm flipH="1" flipV="1">
            <a:off x="6958012" y="1866355"/>
            <a:ext cx="188912" cy="246062"/>
          </a:xfrm>
          <a:prstGeom prst="triangle">
            <a:avLst>
              <a:gd name="adj" fmla="val 50000"/>
            </a:avLst>
          </a:prstGeom>
          <a:solidFill>
            <a:srgbClr val="080808"/>
          </a:solidFill>
          <a:ln w="9525">
            <a:solidFill>
              <a:srgbClr val="080808"/>
            </a:solidFill>
            <a:miter lim="800000"/>
            <a:headEnd/>
            <a:tailEnd/>
          </a:ln>
        </p:spPr>
        <p:txBody>
          <a:bodyPr rot="10800000" wrap="none" anchor="ctr"/>
          <a:lstStyle/>
          <a:p>
            <a:pPr>
              <a:spcBef>
                <a:spcPct val="0"/>
              </a:spcBef>
            </a:pPr>
            <a:endParaRPr lang="fr-FR" sz="2400">
              <a:solidFill>
                <a:srgbClr val="4D4D4D"/>
              </a:solidFill>
              <a:latin typeface="Times New Roman" pitchFamily="18" charset="0"/>
              <a:sym typeface="Times New Roman" pitchFamily="18" charset="0"/>
            </a:endParaRPr>
          </a:p>
        </p:txBody>
      </p:sp>
      <p:sp>
        <p:nvSpPr>
          <p:cNvPr id="105" name="Rectangle 20"/>
          <p:cNvSpPr>
            <a:spLocks noChangeArrowheads="1"/>
          </p:cNvSpPr>
          <p:nvPr/>
        </p:nvSpPr>
        <p:spPr bwMode="auto">
          <a:xfrm flipH="1">
            <a:off x="6907212" y="1856830"/>
            <a:ext cx="1504950" cy="33337"/>
          </a:xfrm>
          <a:prstGeom prst="rect">
            <a:avLst/>
          </a:prstGeom>
          <a:solidFill>
            <a:srgbClr val="000000"/>
          </a:solidFill>
          <a:ln w="9525" algn="ctr">
            <a:solidFill>
              <a:srgbClr val="000000"/>
            </a:solidFill>
            <a:miter lim="800000"/>
            <a:headEnd/>
            <a:tailEnd/>
          </a:ln>
        </p:spPr>
        <p:txBody>
          <a:bodyPr wrap="none" anchor="ctr"/>
          <a:lstStyle/>
          <a:p>
            <a:pPr>
              <a:spcBef>
                <a:spcPct val="0"/>
              </a:spcBef>
            </a:pPr>
            <a:endParaRPr lang="fr-FR" sz="2400">
              <a:solidFill>
                <a:srgbClr val="080808"/>
              </a:solidFill>
              <a:latin typeface="Times New Roman" pitchFamily="18" charset="0"/>
              <a:sym typeface="Times New Roman" pitchFamily="18" charset="0"/>
            </a:endParaRPr>
          </a:p>
        </p:txBody>
      </p:sp>
      <p:grpSp>
        <p:nvGrpSpPr>
          <p:cNvPr id="106" name="Group 184"/>
          <p:cNvGrpSpPr>
            <a:grpSpLocks/>
          </p:cNvGrpSpPr>
          <p:nvPr/>
        </p:nvGrpSpPr>
        <p:grpSpPr bwMode="auto">
          <a:xfrm>
            <a:off x="5106987" y="699542"/>
            <a:ext cx="609600" cy="762000"/>
            <a:chOff x="3504" y="3360"/>
            <a:chExt cx="768" cy="672"/>
          </a:xfrm>
        </p:grpSpPr>
        <p:sp>
          <p:nvSpPr>
            <p:cNvPr id="107" name="Arc 185"/>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108" name="Arc 186"/>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109" name="Arc 187"/>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110" name="Arc 188"/>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grpSp>
      <p:grpSp>
        <p:nvGrpSpPr>
          <p:cNvPr id="111" name="Group 189"/>
          <p:cNvGrpSpPr>
            <a:grpSpLocks/>
          </p:cNvGrpSpPr>
          <p:nvPr/>
        </p:nvGrpSpPr>
        <p:grpSpPr bwMode="auto">
          <a:xfrm>
            <a:off x="5040312" y="699542"/>
            <a:ext cx="609600" cy="762000"/>
            <a:chOff x="3504" y="3360"/>
            <a:chExt cx="768" cy="672"/>
          </a:xfrm>
        </p:grpSpPr>
        <p:sp>
          <p:nvSpPr>
            <p:cNvPr id="112" name="Arc 190"/>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113" name="Arc 191"/>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114" name="Arc 192"/>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115" name="Arc 193"/>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grpSp>
      <p:grpSp>
        <p:nvGrpSpPr>
          <p:cNvPr id="116" name="Group 194"/>
          <p:cNvGrpSpPr>
            <a:grpSpLocks/>
          </p:cNvGrpSpPr>
          <p:nvPr/>
        </p:nvGrpSpPr>
        <p:grpSpPr bwMode="auto">
          <a:xfrm>
            <a:off x="5718174" y="699542"/>
            <a:ext cx="609600" cy="762000"/>
            <a:chOff x="3504" y="3360"/>
            <a:chExt cx="768" cy="672"/>
          </a:xfrm>
        </p:grpSpPr>
        <p:sp>
          <p:nvSpPr>
            <p:cNvPr id="117" name="Arc 195"/>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118" name="Arc 196"/>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119" name="Arc 197"/>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120" name="Arc 198"/>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grpSp>
      <p:grpSp>
        <p:nvGrpSpPr>
          <p:cNvPr id="121" name="Group 199"/>
          <p:cNvGrpSpPr>
            <a:grpSpLocks/>
          </p:cNvGrpSpPr>
          <p:nvPr/>
        </p:nvGrpSpPr>
        <p:grpSpPr bwMode="auto">
          <a:xfrm>
            <a:off x="5648324" y="699542"/>
            <a:ext cx="609600" cy="762000"/>
            <a:chOff x="3504" y="3360"/>
            <a:chExt cx="768" cy="672"/>
          </a:xfrm>
        </p:grpSpPr>
        <p:sp>
          <p:nvSpPr>
            <p:cNvPr id="122" name="Arc 200"/>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123" name="Arc 201"/>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124" name="Arc 202"/>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125" name="Arc 203"/>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grpSp>
      <p:grpSp>
        <p:nvGrpSpPr>
          <p:cNvPr id="126" name="Group 204"/>
          <p:cNvGrpSpPr>
            <a:grpSpLocks/>
          </p:cNvGrpSpPr>
          <p:nvPr/>
        </p:nvGrpSpPr>
        <p:grpSpPr bwMode="auto">
          <a:xfrm>
            <a:off x="7089774" y="699542"/>
            <a:ext cx="609600" cy="762000"/>
            <a:chOff x="3504" y="3360"/>
            <a:chExt cx="768" cy="672"/>
          </a:xfrm>
        </p:grpSpPr>
        <p:sp>
          <p:nvSpPr>
            <p:cNvPr id="127" name="Arc 205"/>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128" name="Arc 206"/>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129" name="Arc 207"/>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130" name="Arc 208"/>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grpSp>
      <p:grpSp>
        <p:nvGrpSpPr>
          <p:cNvPr id="131" name="Group 209"/>
          <p:cNvGrpSpPr>
            <a:grpSpLocks/>
          </p:cNvGrpSpPr>
          <p:nvPr/>
        </p:nvGrpSpPr>
        <p:grpSpPr bwMode="auto">
          <a:xfrm>
            <a:off x="6851649" y="699542"/>
            <a:ext cx="609600" cy="762000"/>
            <a:chOff x="3504" y="3360"/>
            <a:chExt cx="768" cy="672"/>
          </a:xfrm>
        </p:grpSpPr>
        <p:sp>
          <p:nvSpPr>
            <p:cNvPr id="132" name="Arc 210"/>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133" name="Arc 211"/>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134" name="Arc 212"/>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135" name="Arc 213"/>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grpSp>
      <p:grpSp>
        <p:nvGrpSpPr>
          <p:cNvPr id="136" name="Group 214"/>
          <p:cNvGrpSpPr>
            <a:grpSpLocks/>
          </p:cNvGrpSpPr>
          <p:nvPr/>
        </p:nvGrpSpPr>
        <p:grpSpPr bwMode="auto">
          <a:xfrm>
            <a:off x="7700962" y="699542"/>
            <a:ext cx="609600" cy="762000"/>
            <a:chOff x="3504" y="3360"/>
            <a:chExt cx="768" cy="672"/>
          </a:xfrm>
        </p:grpSpPr>
        <p:sp>
          <p:nvSpPr>
            <p:cNvPr id="137" name="Arc 215"/>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138" name="Arc 216"/>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139" name="Arc 217"/>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sp>
          <p:nvSpPr>
            <p:cNvPr id="140" name="Arc 218"/>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00"/>
              </a:solidFill>
              <a:round/>
              <a:headEnd/>
              <a:tailEnd/>
            </a:ln>
          </p:spPr>
          <p:txBody>
            <a:bodyPr wrap="none" anchor="ctr"/>
            <a:lstStyle/>
            <a:p>
              <a:endParaRPr lang="fr-FR"/>
            </a:p>
          </p:txBody>
        </p:sp>
      </p:grpSp>
      <p:grpSp>
        <p:nvGrpSpPr>
          <p:cNvPr id="141" name="Group 219"/>
          <p:cNvGrpSpPr>
            <a:grpSpLocks/>
          </p:cNvGrpSpPr>
          <p:nvPr/>
        </p:nvGrpSpPr>
        <p:grpSpPr bwMode="auto">
          <a:xfrm>
            <a:off x="7459662" y="699542"/>
            <a:ext cx="609600" cy="762000"/>
            <a:chOff x="3504" y="3360"/>
            <a:chExt cx="768" cy="672"/>
          </a:xfrm>
        </p:grpSpPr>
        <p:sp>
          <p:nvSpPr>
            <p:cNvPr id="142" name="Arc 220"/>
            <p:cNvSpPr>
              <a:spLocks/>
            </p:cNvSpPr>
            <p:nvPr/>
          </p:nvSpPr>
          <p:spPr bwMode="auto">
            <a:xfrm>
              <a:off x="3696"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143" name="Arc 221"/>
            <p:cNvSpPr>
              <a:spLocks/>
            </p:cNvSpPr>
            <p:nvPr/>
          </p:nvSpPr>
          <p:spPr bwMode="auto">
            <a:xfrm flipH="1">
              <a:off x="3504" y="3360"/>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144" name="Arc 222"/>
            <p:cNvSpPr>
              <a:spLocks/>
            </p:cNvSpPr>
            <p:nvPr/>
          </p:nvSpPr>
          <p:spPr bwMode="auto">
            <a:xfrm flipV="1">
              <a:off x="4080"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sp>
          <p:nvSpPr>
            <p:cNvPr id="145" name="Arc 223"/>
            <p:cNvSpPr>
              <a:spLocks/>
            </p:cNvSpPr>
            <p:nvPr/>
          </p:nvSpPr>
          <p:spPr bwMode="auto">
            <a:xfrm flipH="1" flipV="1">
              <a:off x="3888" y="3696"/>
              <a:ext cx="192" cy="3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0000FF"/>
              </a:solidFill>
              <a:round/>
              <a:headEnd/>
              <a:tailEnd/>
            </a:ln>
          </p:spPr>
          <p:txBody>
            <a:bodyPr wrap="none" anchor="ctr"/>
            <a:lstStyle/>
            <a:p>
              <a:endParaRPr lang="fr-FR"/>
            </a:p>
          </p:txBody>
        </p:sp>
      </p:grpSp>
      <p:sp>
        <p:nvSpPr>
          <p:cNvPr id="146" name="Line 224"/>
          <p:cNvSpPr>
            <a:spLocks noChangeShapeType="1"/>
          </p:cNvSpPr>
          <p:nvPr/>
        </p:nvSpPr>
        <p:spPr bwMode="auto">
          <a:xfrm flipV="1">
            <a:off x="4788024" y="3003798"/>
            <a:ext cx="0" cy="1440160"/>
          </a:xfrm>
          <a:prstGeom prst="line">
            <a:avLst/>
          </a:prstGeom>
          <a:noFill/>
          <a:ln w="19050">
            <a:solidFill>
              <a:schemeClr val="tx1"/>
            </a:solidFill>
            <a:round/>
            <a:headEnd/>
            <a:tailEnd type="triangle" w="med" len="med"/>
          </a:ln>
        </p:spPr>
        <p:txBody>
          <a:bodyPr/>
          <a:lstStyle/>
          <a:p>
            <a:endParaRPr lang="fr-FR"/>
          </a:p>
        </p:txBody>
      </p:sp>
      <p:sp>
        <p:nvSpPr>
          <p:cNvPr id="147" name="Line 225"/>
          <p:cNvSpPr>
            <a:spLocks noChangeShapeType="1"/>
          </p:cNvSpPr>
          <p:nvPr/>
        </p:nvSpPr>
        <p:spPr bwMode="auto">
          <a:xfrm>
            <a:off x="4788024" y="3331245"/>
            <a:ext cx="4311650" cy="0"/>
          </a:xfrm>
          <a:prstGeom prst="line">
            <a:avLst/>
          </a:prstGeom>
          <a:noFill/>
          <a:ln w="19050">
            <a:solidFill>
              <a:schemeClr val="tx1"/>
            </a:solidFill>
            <a:round/>
            <a:headEnd/>
            <a:tailEnd type="triangle" w="med" len="med"/>
          </a:ln>
        </p:spPr>
        <p:txBody>
          <a:bodyPr/>
          <a:lstStyle/>
          <a:p>
            <a:endParaRPr lang="fr-FR"/>
          </a:p>
        </p:txBody>
      </p:sp>
      <p:sp>
        <p:nvSpPr>
          <p:cNvPr id="148" name="Line 226"/>
          <p:cNvSpPr>
            <a:spLocks noChangeShapeType="1"/>
          </p:cNvSpPr>
          <p:nvPr/>
        </p:nvSpPr>
        <p:spPr bwMode="auto">
          <a:xfrm>
            <a:off x="4788024" y="4323432"/>
            <a:ext cx="4311650" cy="0"/>
          </a:xfrm>
          <a:prstGeom prst="line">
            <a:avLst/>
          </a:prstGeom>
          <a:noFill/>
          <a:ln w="19050">
            <a:solidFill>
              <a:schemeClr val="tx1"/>
            </a:solidFill>
            <a:round/>
            <a:headEnd/>
            <a:tailEnd type="triangle" w="med" len="med"/>
          </a:ln>
        </p:spPr>
        <p:txBody>
          <a:bodyPr/>
          <a:lstStyle/>
          <a:p>
            <a:endParaRPr lang="fr-FR"/>
          </a:p>
        </p:txBody>
      </p:sp>
      <p:sp>
        <p:nvSpPr>
          <p:cNvPr id="149" name="Text Box 227"/>
          <p:cNvSpPr txBox="1">
            <a:spLocks noChangeArrowheads="1"/>
          </p:cNvSpPr>
          <p:nvPr/>
        </p:nvSpPr>
        <p:spPr bwMode="auto">
          <a:xfrm>
            <a:off x="7085136" y="3014831"/>
            <a:ext cx="1970088" cy="276999"/>
          </a:xfrm>
          <a:prstGeom prst="rect">
            <a:avLst/>
          </a:prstGeom>
          <a:noFill/>
          <a:ln w="12700">
            <a:noFill/>
            <a:miter lim="800000"/>
            <a:headEnd/>
            <a:tailEnd/>
          </a:ln>
        </p:spPr>
        <p:txBody>
          <a:bodyPr wrap="square">
            <a:spAutoFit/>
          </a:bodyPr>
          <a:lstStyle/>
          <a:p>
            <a:pPr algn="r"/>
            <a:r>
              <a:rPr lang="fr-FR" sz="1200" dirty="0">
                <a:solidFill>
                  <a:srgbClr val="FF0000"/>
                </a:solidFill>
                <a:latin typeface="Arial Narrow" panose="020B0606020202030204" pitchFamily="34" charset="0"/>
                <a:sym typeface="Times New Roman" pitchFamily="18" charset="0"/>
              </a:rPr>
              <a:t>Signal de topographie</a:t>
            </a:r>
          </a:p>
        </p:txBody>
      </p:sp>
      <p:sp>
        <p:nvSpPr>
          <p:cNvPr id="150" name="Line 229"/>
          <p:cNvSpPr>
            <a:spLocks noChangeShapeType="1"/>
          </p:cNvSpPr>
          <p:nvPr/>
        </p:nvSpPr>
        <p:spPr bwMode="auto">
          <a:xfrm>
            <a:off x="4791771" y="3274095"/>
            <a:ext cx="4163888" cy="0"/>
          </a:xfrm>
          <a:prstGeom prst="line">
            <a:avLst/>
          </a:prstGeom>
          <a:noFill/>
          <a:ln w="19050">
            <a:solidFill>
              <a:srgbClr val="FF0000"/>
            </a:solidFill>
            <a:round/>
            <a:headEnd/>
            <a:tailEnd/>
          </a:ln>
        </p:spPr>
        <p:txBody>
          <a:bodyPr/>
          <a:lstStyle/>
          <a:p>
            <a:endParaRPr lang="fr-FR"/>
          </a:p>
        </p:txBody>
      </p:sp>
      <p:sp>
        <p:nvSpPr>
          <p:cNvPr id="151" name="Text Box 227"/>
          <p:cNvSpPr txBox="1">
            <a:spLocks noChangeArrowheads="1"/>
          </p:cNvSpPr>
          <p:nvPr/>
        </p:nvSpPr>
        <p:spPr bwMode="auto">
          <a:xfrm>
            <a:off x="7085136" y="3939902"/>
            <a:ext cx="1970088" cy="276999"/>
          </a:xfrm>
          <a:prstGeom prst="rect">
            <a:avLst/>
          </a:prstGeom>
          <a:noFill/>
          <a:ln w="12700">
            <a:noFill/>
            <a:miter lim="800000"/>
            <a:headEnd/>
            <a:tailEnd/>
          </a:ln>
        </p:spPr>
        <p:txBody>
          <a:bodyPr wrap="square">
            <a:spAutoFit/>
          </a:bodyPr>
          <a:lstStyle/>
          <a:p>
            <a:pPr algn="r"/>
            <a:r>
              <a:rPr lang="fr-FR" sz="1200" dirty="0">
                <a:solidFill>
                  <a:srgbClr val="0033CC"/>
                </a:solidFill>
                <a:latin typeface="Arial Narrow" panose="020B0606020202030204" pitchFamily="34" charset="0"/>
                <a:sym typeface="Times New Roman" pitchFamily="18" charset="0"/>
              </a:rPr>
              <a:t>Signal de phase</a:t>
            </a:r>
          </a:p>
        </p:txBody>
      </p:sp>
      <p:cxnSp>
        <p:nvCxnSpPr>
          <p:cNvPr id="152" name="Connecteur droit 151"/>
          <p:cNvCxnSpPr/>
          <p:nvPr/>
        </p:nvCxnSpPr>
        <p:spPr>
          <a:xfrm>
            <a:off x="4283968" y="1449965"/>
            <a:ext cx="0" cy="264238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3" name="Forme libre 152"/>
          <p:cNvSpPr/>
          <p:nvPr/>
        </p:nvSpPr>
        <p:spPr>
          <a:xfrm>
            <a:off x="4791770" y="3968908"/>
            <a:ext cx="4181475" cy="247650"/>
          </a:xfrm>
          <a:custGeom>
            <a:avLst/>
            <a:gdLst>
              <a:gd name="connsiteX0" fmla="*/ 0 w 4181475"/>
              <a:gd name="connsiteY0" fmla="*/ 247650 h 247650"/>
              <a:gd name="connsiteX1" fmla="*/ 1114425 w 4181475"/>
              <a:gd name="connsiteY1" fmla="*/ 247650 h 247650"/>
              <a:gd name="connsiteX2" fmla="*/ 1228725 w 4181475"/>
              <a:gd name="connsiteY2" fmla="*/ 133350 h 247650"/>
              <a:gd name="connsiteX3" fmla="*/ 1619250 w 4181475"/>
              <a:gd name="connsiteY3" fmla="*/ 133350 h 247650"/>
              <a:gd name="connsiteX4" fmla="*/ 1790700 w 4181475"/>
              <a:gd name="connsiteY4" fmla="*/ 142875 h 247650"/>
              <a:gd name="connsiteX5" fmla="*/ 1924050 w 4181475"/>
              <a:gd name="connsiteY5" fmla="*/ 0 h 247650"/>
              <a:gd name="connsiteX6" fmla="*/ 2266950 w 4181475"/>
              <a:gd name="connsiteY6" fmla="*/ 0 h 247650"/>
              <a:gd name="connsiteX7" fmla="*/ 2562225 w 4181475"/>
              <a:gd name="connsiteY7" fmla="*/ 133350 h 247650"/>
              <a:gd name="connsiteX8" fmla="*/ 2800350 w 4181475"/>
              <a:gd name="connsiteY8" fmla="*/ 133350 h 247650"/>
              <a:gd name="connsiteX9" fmla="*/ 3038475 w 4181475"/>
              <a:gd name="connsiteY9" fmla="*/ 247650 h 247650"/>
              <a:gd name="connsiteX10" fmla="*/ 4181475 w 4181475"/>
              <a:gd name="connsiteY10" fmla="*/ 238125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1475" h="247650">
                <a:moveTo>
                  <a:pt x="0" y="247650"/>
                </a:moveTo>
                <a:lnTo>
                  <a:pt x="1114425" y="247650"/>
                </a:lnTo>
                <a:lnTo>
                  <a:pt x="1228725" y="133350"/>
                </a:lnTo>
                <a:lnTo>
                  <a:pt x="1619250" y="133350"/>
                </a:lnTo>
                <a:lnTo>
                  <a:pt x="1790700" y="142875"/>
                </a:lnTo>
                <a:lnTo>
                  <a:pt x="1924050" y="0"/>
                </a:lnTo>
                <a:lnTo>
                  <a:pt x="2266950" y="0"/>
                </a:lnTo>
                <a:lnTo>
                  <a:pt x="2562225" y="133350"/>
                </a:lnTo>
                <a:lnTo>
                  <a:pt x="2800350" y="133350"/>
                </a:lnTo>
                <a:lnTo>
                  <a:pt x="3038475" y="247650"/>
                </a:lnTo>
                <a:lnTo>
                  <a:pt x="4181475" y="238125"/>
                </a:lnTo>
              </a:path>
            </a:pathLst>
          </a:custGeom>
          <a:noFill/>
          <a:ln w="19050">
            <a:solidFill>
              <a:srgbClr val="0033CC"/>
            </a:solidFill>
            <a:round/>
            <a:headEnd/>
            <a:tailEnd/>
          </a:ln>
        </p:spPr>
        <p:txBody>
          <a:bodyPr/>
          <a:lstStyle/>
          <a:p>
            <a:endParaRPr lang="fr-FR">
              <a:solidFill>
                <a:schemeClr val="tx1"/>
              </a:solidFill>
            </a:endParaRPr>
          </a:p>
        </p:txBody>
      </p:sp>
      <p:cxnSp>
        <p:nvCxnSpPr>
          <p:cNvPr id="154" name="Connecteur droit avec flèche 153"/>
          <p:cNvCxnSpPr/>
          <p:nvPr/>
        </p:nvCxnSpPr>
        <p:spPr>
          <a:xfrm flipV="1">
            <a:off x="6327774" y="2414041"/>
            <a:ext cx="332458" cy="589757"/>
          </a:xfrm>
          <a:prstGeom prst="straightConnector1">
            <a:avLst/>
          </a:prstGeom>
          <a:ln w="12700">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155" name="Rectangle 154"/>
          <p:cNvSpPr/>
          <p:nvPr/>
        </p:nvSpPr>
        <p:spPr>
          <a:xfrm>
            <a:off x="5814620" y="3003798"/>
            <a:ext cx="1133644" cy="261610"/>
          </a:xfrm>
          <a:prstGeom prst="rect">
            <a:avLst/>
          </a:prstGeom>
        </p:spPr>
        <p:txBody>
          <a:bodyPr wrap="none">
            <a:spAutoFit/>
          </a:bodyPr>
          <a:lstStyle/>
          <a:p>
            <a:r>
              <a:rPr lang="fr-FR" sz="1100" dirty="0">
                <a:latin typeface="Arial Narrow" panose="020B0606020202030204" pitchFamily="34" charset="0"/>
              </a:rPr>
              <a:t>matériau plus mou</a:t>
            </a:r>
            <a:endParaRPr lang="fr-FR" sz="1100" dirty="0"/>
          </a:p>
        </p:txBody>
      </p:sp>
      <p:sp>
        <p:nvSpPr>
          <p:cNvPr id="3" name="Espace réservé de la date 4">
            <a:extLst>
              <a:ext uri="{FF2B5EF4-FFF2-40B4-BE49-F238E27FC236}">
                <a16:creationId xmlns:a16="http://schemas.microsoft.com/office/drawing/2014/main" id="{778A395B-25E5-89CB-1E72-07D6F67715CE}"/>
              </a:ext>
            </a:extLst>
          </p:cNvPr>
          <p:cNvSpPr txBox="1">
            <a:spLocks/>
          </p:cNvSpPr>
          <p:nvPr/>
        </p:nvSpPr>
        <p:spPr>
          <a:xfrm>
            <a:off x="2555776" y="4803998"/>
            <a:ext cx="3024336" cy="216024"/>
          </a:xfrm>
          <a:prstGeom prst="rect">
            <a:avLst/>
          </a:prstGeom>
        </p:spPr>
        <p:txBody>
          <a:bodyPr lIns="0" tIns="0" rIns="0" bIns="0"/>
          <a:lstStyle>
            <a:defPPr>
              <a:defRPr lang="fr-FR"/>
            </a:defPPr>
            <a:lvl1pPr marL="0" algn="l" defTabSz="914400" rtl="0" eaLnBrk="1" latinLnBrk="0" hangingPunct="1">
              <a:defRPr sz="1200" b="0" i="0" kern="1200" baseline="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JTRTV 2025 @ SOLEIL</a:t>
            </a:r>
            <a:endParaRPr lang="fr-FR" dirty="0"/>
          </a:p>
        </p:txBody>
      </p:sp>
    </p:spTree>
    <p:extLst>
      <p:ext uri="{BB962C8B-B14F-4D97-AF65-F5344CB8AC3E}">
        <p14:creationId xmlns:p14="http://schemas.microsoft.com/office/powerpoint/2010/main" val="27732556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MODE CONTACT INTERMITTENT</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66</a:t>
            </a:fld>
            <a:endParaRPr lang="fr-FR" dirty="0"/>
          </a:p>
        </p:txBody>
      </p:sp>
      <p:sp>
        <p:nvSpPr>
          <p:cNvPr id="8" name="Text Box 4"/>
          <p:cNvSpPr txBox="1">
            <a:spLocks noChangeArrowheads="1"/>
          </p:cNvSpPr>
          <p:nvPr/>
        </p:nvSpPr>
        <p:spPr bwMode="auto">
          <a:xfrm>
            <a:off x="142856" y="937216"/>
            <a:ext cx="5472608" cy="307777"/>
          </a:xfrm>
          <a:prstGeom prst="rect">
            <a:avLst/>
          </a:prstGeom>
          <a:noFill/>
          <a:ln w="9525">
            <a:noFill/>
            <a:miter lim="800000"/>
            <a:headEnd/>
            <a:tailEnd/>
          </a:ln>
        </p:spPr>
        <p:txBody>
          <a:bodyPr wrap="square">
            <a:spAutoFit/>
          </a:bodyPr>
          <a:lstStyle/>
          <a:p>
            <a:pPr algn="just" eaLnBrk="0" hangingPunct="0">
              <a:spcBef>
                <a:spcPct val="50000"/>
              </a:spcBef>
            </a:pPr>
            <a:r>
              <a:rPr lang="fr-FR" sz="1400" dirty="0">
                <a:latin typeface="Arial Narrow" panose="020B0606020202030204" pitchFamily="34" charset="0"/>
              </a:rPr>
              <a:t>Exemple d’imagerie de phase sur des nanoparticules de silice</a:t>
            </a:r>
          </a:p>
        </p:txBody>
      </p:sp>
      <p:pic>
        <p:nvPicPr>
          <p:cNvPr id="9" name="Image 8"/>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14679" r="23319" b="5351"/>
          <a:stretch/>
        </p:blipFill>
        <p:spPr bwMode="auto">
          <a:xfrm>
            <a:off x="179512" y="1370251"/>
            <a:ext cx="2699648" cy="2523078"/>
          </a:xfrm>
          <a:prstGeom prst="rect">
            <a:avLst/>
          </a:prstGeom>
          <a:ln>
            <a:noFill/>
          </a:ln>
          <a:extLst>
            <a:ext uri="{53640926-AAD7-44D8-BBD7-CCE9431645EC}">
              <a14:shadowObscured xmlns:a14="http://schemas.microsoft.com/office/drawing/2010/main"/>
            </a:ext>
          </a:extLst>
        </p:spPr>
      </p:pic>
      <p:pic>
        <p:nvPicPr>
          <p:cNvPr id="10" name="Image 9"/>
          <p:cNvPicPr/>
          <p:nvPr/>
        </p:nvPicPr>
        <p:blipFill rotWithShape="1">
          <a:blip r:embed="rId5"/>
          <a:srcRect l="895" t="4544" r="1381" b="3892"/>
          <a:stretch/>
        </p:blipFill>
        <p:spPr>
          <a:xfrm>
            <a:off x="3086367" y="1370251"/>
            <a:ext cx="2932756" cy="2750591"/>
          </a:xfrm>
          <a:prstGeom prst="rect">
            <a:avLst/>
          </a:prstGeom>
        </p:spPr>
      </p:pic>
      <p:pic>
        <p:nvPicPr>
          <p:cNvPr id="11" name="Image 10"/>
          <p:cNvPicPr/>
          <p:nvPr/>
        </p:nvPicPr>
        <p:blipFill rotWithShape="1">
          <a:blip r:embed="rId6"/>
          <a:srcRect l="1093" t="2430" r="467" b="3430"/>
          <a:stretch/>
        </p:blipFill>
        <p:spPr>
          <a:xfrm>
            <a:off x="6226330" y="1310382"/>
            <a:ext cx="2882174" cy="2845544"/>
          </a:xfrm>
          <a:prstGeom prst="rect">
            <a:avLst/>
          </a:prstGeom>
        </p:spPr>
      </p:pic>
      <p:sp>
        <p:nvSpPr>
          <p:cNvPr id="12" name="Text Box 4"/>
          <p:cNvSpPr txBox="1">
            <a:spLocks noChangeArrowheads="1"/>
          </p:cNvSpPr>
          <p:nvPr/>
        </p:nvSpPr>
        <p:spPr bwMode="auto">
          <a:xfrm>
            <a:off x="940818" y="4120842"/>
            <a:ext cx="1177035" cy="261610"/>
          </a:xfrm>
          <a:prstGeom prst="rect">
            <a:avLst/>
          </a:prstGeom>
          <a:noFill/>
          <a:ln w="9525">
            <a:noFill/>
            <a:miter lim="800000"/>
            <a:headEnd/>
            <a:tailEnd/>
          </a:ln>
        </p:spPr>
        <p:txBody>
          <a:bodyPr wrap="square">
            <a:spAutoFit/>
          </a:bodyPr>
          <a:lstStyle/>
          <a:p>
            <a:pPr algn="ctr" eaLnBrk="0" hangingPunct="0">
              <a:spcBef>
                <a:spcPct val="50000"/>
              </a:spcBef>
            </a:pPr>
            <a:r>
              <a:rPr lang="fr-FR" sz="1100" i="1" dirty="0">
                <a:latin typeface="Arial Narrow" panose="020B0606020202030204" pitchFamily="34" charset="0"/>
              </a:rPr>
              <a:t>Topographie 3D</a:t>
            </a:r>
          </a:p>
        </p:txBody>
      </p:sp>
      <p:sp>
        <p:nvSpPr>
          <p:cNvPr id="13" name="Text Box 4"/>
          <p:cNvSpPr txBox="1">
            <a:spLocks noChangeArrowheads="1"/>
          </p:cNvSpPr>
          <p:nvPr/>
        </p:nvSpPr>
        <p:spPr bwMode="auto">
          <a:xfrm>
            <a:off x="3707904" y="4096926"/>
            <a:ext cx="1177035" cy="261610"/>
          </a:xfrm>
          <a:prstGeom prst="rect">
            <a:avLst/>
          </a:prstGeom>
          <a:noFill/>
          <a:ln w="9525">
            <a:noFill/>
            <a:miter lim="800000"/>
            <a:headEnd/>
            <a:tailEnd/>
          </a:ln>
        </p:spPr>
        <p:txBody>
          <a:bodyPr wrap="square">
            <a:spAutoFit/>
          </a:bodyPr>
          <a:lstStyle/>
          <a:p>
            <a:pPr algn="ctr" eaLnBrk="0" hangingPunct="0">
              <a:spcBef>
                <a:spcPct val="50000"/>
              </a:spcBef>
            </a:pPr>
            <a:r>
              <a:rPr lang="fr-FR" sz="1100" i="1" dirty="0">
                <a:latin typeface="Arial Narrow" panose="020B0606020202030204" pitchFamily="34" charset="0"/>
              </a:rPr>
              <a:t>Topographie</a:t>
            </a:r>
          </a:p>
        </p:txBody>
      </p:sp>
      <p:sp>
        <p:nvSpPr>
          <p:cNvPr id="14" name="Text Box 4"/>
          <p:cNvSpPr txBox="1">
            <a:spLocks noChangeArrowheads="1"/>
          </p:cNvSpPr>
          <p:nvPr/>
        </p:nvSpPr>
        <p:spPr bwMode="auto">
          <a:xfrm>
            <a:off x="6877660" y="4120842"/>
            <a:ext cx="1294739" cy="261610"/>
          </a:xfrm>
          <a:prstGeom prst="rect">
            <a:avLst/>
          </a:prstGeom>
          <a:noFill/>
          <a:ln w="9525">
            <a:noFill/>
            <a:miter lim="800000"/>
            <a:headEnd/>
            <a:tailEnd/>
          </a:ln>
        </p:spPr>
        <p:txBody>
          <a:bodyPr wrap="square">
            <a:spAutoFit/>
          </a:bodyPr>
          <a:lstStyle/>
          <a:p>
            <a:pPr algn="ctr" eaLnBrk="0" hangingPunct="0">
              <a:spcBef>
                <a:spcPct val="50000"/>
              </a:spcBef>
            </a:pPr>
            <a:r>
              <a:rPr lang="fr-FR" sz="1100" i="1" dirty="0">
                <a:latin typeface="Arial Narrow" panose="020B0606020202030204" pitchFamily="34" charset="0"/>
              </a:rPr>
              <a:t>Phase</a:t>
            </a:r>
          </a:p>
        </p:txBody>
      </p:sp>
      <p:sp>
        <p:nvSpPr>
          <p:cNvPr id="15" name="Text Box 4"/>
          <p:cNvSpPr txBox="1">
            <a:spLocks noChangeArrowheads="1"/>
          </p:cNvSpPr>
          <p:nvPr/>
        </p:nvSpPr>
        <p:spPr bwMode="auto">
          <a:xfrm>
            <a:off x="7525030" y="837342"/>
            <a:ext cx="1177035" cy="261610"/>
          </a:xfrm>
          <a:prstGeom prst="rect">
            <a:avLst/>
          </a:prstGeom>
          <a:noFill/>
          <a:ln w="9525">
            <a:noFill/>
            <a:miter lim="800000"/>
            <a:headEnd/>
            <a:tailEnd/>
          </a:ln>
        </p:spPr>
        <p:txBody>
          <a:bodyPr wrap="square">
            <a:spAutoFit/>
          </a:bodyPr>
          <a:lstStyle/>
          <a:p>
            <a:pPr algn="ctr" eaLnBrk="0" hangingPunct="0">
              <a:spcBef>
                <a:spcPct val="50000"/>
              </a:spcBef>
            </a:pPr>
            <a:r>
              <a:rPr lang="fr-FR" sz="1100" i="1" dirty="0">
                <a:solidFill>
                  <a:srgbClr val="0033CC"/>
                </a:solidFill>
                <a:latin typeface="Arial Narrow" panose="020B0606020202030204" pitchFamily="34" charset="0"/>
              </a:rPr>
              <a:t>Contaminations </a:t>
            </a:r>
          </a:p>
        </p:txBody>
      </p:sp>
      <p:cxnSp>
        <p:nvCxnSpPr>
          <p:cNvPr id="16" name="Connecteur droit avec flèche 15"/>
          <p:cNvCxnSpPr/>
          <p:nvPr/>
        </p:nvCxnSpPr>
        <p:spPr>
          <a:xfrm flipH="1">
            <a:off x="7769092" y="1098952"/>
            <a:ext cx="360040" cy="594648"/>
          </a:xfrm>
          <a:prstGeom prst="straightConnector1">
            <a:avLst/>
          </a:prstGeom>
          <a:ln w="12700">
            <a:solidFill>
              <a:srgbClr val="0033CC"/>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3" name="Espace réservé de la date 4">
            <a:extLst>
              <a:ext uri="{FF2B5EF4-FFF2-40B4-BE49-F238E27FC236}">
                <a16:creationId xmlns:a16="http://schemas.microsoft.com/office/drawing/2014/main" id="{978A88BA-49AE-90B0-A7CA-9A55A7711626}"/>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12990064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MODE </a:t>
            </a:r>
            <a:r>
              <a:rPr lang="fr-FR" dirty="0" err="1"/>
              <a:t>CONtact</a:t>
            </a:r>
            <a:r>
              <a:rPr lang="fr-FR" dirty="0"/>
              <a:t> intermittent</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67</a:t>
            </a:fld>
            <a:endParaRPr lang="fr-FR" dirty="0"/>
          </a:p>
        </p:txBody>
      </p:sp>
      <p:sp>
        <p:nvSpPr>
          <p:cNvPr id="8" name="Text Box 4"/>
          <p:cNvSpPr txBox="1">
            <a:spLocks noChangeArrowheads="1"/>
          </p:cNvSpPr>
          <p:nvPr/>
        </p:nvSpPr>
        <p:spPr bwMode="auto">
          <a:xfrm>
            <a:off x="179512" y="683352"/>
            <a:ext cx="8784976" cy="846386"/>
          </a:xfrm>
          <a:prstGeom prst="rect">
            <a:avLst/>
          </a:prstGeom>
          <a:noFill/>
          <a:ln w="9525">
            <a:noFill/>
            <a:miter lim="800000"/>
            <a:headEnd/>
            <a:tailEnd/>
          </a:ln>
        </p:spPr>
        <p:txBody>
          <a:bodyPr wrap="square">
            <a:spAutoFit/>
          </a:bodyPr>
          <a:lstStyle/>
          <a:p>
            <a:pPr algn="just" eaLnBrk="0" hangingPunct="0"/>
            <a:r>
              <a:rPr lang="fr-FR" sz="1400" dirty="0">
                <a:latin typeface="Arial Narrow" panose="020B0606020202030204" pitchFamily="34" charset="0"/>
              </a:rPr>
              <a:t>Dans le </a:t>
            </a:r>
            <a:r>
              <a:rPr lang="fr-FR" sz="1400" b="1" dirty="0">
                <a:latin typeface="Arial Narrow" panose="020B0606020202030204" pitchFamily="34" charset="0"/>
              </a:rPr>
              <a:t>mode contact intermittent</a:t>
            </a:r>
            <a:r>
              <a:rPr lang="fr-FR" sz="1400" dirty="0">
                <a:latin typeface="Arial Narrow" panose="020B0606020202030204" pitchFamily="34" charset="0"/>
              </a:rPr>
              <a:t>, le signal issu de la photodiode quatre quadrants doit être traité par une détection synchrone capable d’extraire l’amplitude et la phase du signal.</a:t>
            </a:r>
            <a:endParaRPr lang="fr-FR" sz="1400" dirty="0">
              <a:latin typeface="Arial Narrow" panose="020B0606020202030204" pitchFamily="34" charset="0"/>
              <a:ea typeface="Cambria Math"/>
            </a:endParaRPr>
          </a:p>
          <a:p>
            <a:pPr algn="just" eaLnBrk="0" hangingPunct="0">
              <a:spcBef>
                <a:spcPct val="50000"/>
              </a:spcBef>
            </a:pPr>
            <a:endParaRPr lang="fr-FR" sz="1400" dirty="0">
              <a:latin typeface="Arial Narrow" panose="020B0606020202030204" pitchFamily="34" charset="0"/>
            </a:endParaRPr>
          </a:p>
        </p:txBody>
      </p:sp>
      <p:sp>
        <p:nvSpPr>
          <p:cNvPr id="9" name="Text Box 4"/>
          <p:cNvSpPr txBox="1">
            <a:spLocks noChangeArrowheads="1"/>
          </p:cNvSpPr>
          <p:nvPr/>
        </p:nvSpPr>
        <p:spPr bwMode="auto">
          <a:xfrm>
            <a:off x="221941" y="1320126"/>
            <a:ext cx="4203414" cy="3046988"/>
          </a:xfrm>
          <a:prstGeom prst="rect">
            <a:avLst/>
          </a:prstGeom>
          <a:noFill/>
          <a:ln w="9525">
            <a:noFill/>
            <a:miter lim="800000"/>
            <a:headEnd/>
            <a:tailEnd/>
          </a:ln>
        </p:spPr>
        <p:txBody>
          <a:bodyPr wrap="square">
            <a:spAutoFit/>
          </a:bodyPr>
          <a:lstStyle/>
          <a:p>
            <a:pPr algn="just" eaLnBrk="0" hangingPunct="0">
              <a:spcBef>
                <a:spcPct val="50000"/>
              </a:spcBef>
            </a:pPr>
            <a:r>
              <a:rPr lang="fr-FR" sz="1200" u="sng" dirty="0">
                <a:latin typeface="Arial Narrow" panose="020B0606020202030204" pitchFamily="34" charset="0"/>
              </a:rPr>
              <a:t>Avantages</a:t>
            </a:r>
            <a:r>
              <a:rPr lang="fr-FR" sz="1200" dirty="0">
                <a:latin typeface="Arial Narrow" panose="020B0606020202030204" pitchFamily="34" charset="0"/>
              </a:rPr>
              <a:t> :</a:t>
            </a:r>
          </a:p>
          <a:p>
            <a:pPr algn="just" eaLnBrk="0" hangingPunct="0">
              <a:spcBef>
                <a:spcPct val="50000"/>
              </a:spcBef>
            </a:pPr>
            <a:r>
              <a:rPr lang="fr-FR" sz="1200" dirty="0">
                <a:latin typeface="Arial Narrow" panose="020B0606020202030204" pitchFamily="34" charset="0"/>
              </a:rPr>
              <a:t>C’est une mode d’imagerie très stable et reproductible sur des reliefs importants.</a:t>
            </a:r>
          </a:p>
          <a:p>
            <a:pPr algn="just" eaLnBrk="0" hangingPunct="0">
              <a:spcBef>
                <a:spcPct val="50000"/>
              </a:spcBef>
            </a:pPr>
            <a:r>
              <a:rPr lang="fr-FR" sz="1200" dirty="0">
                <a:latin typeface="Arial Narrow" panose="020B0606020202030204" pitchFamily="34" charset="0"/>
              </a:rPr>
              <a:t>Le contact n’est plus permanent. Ce mode permet donc d’imager des substrats fragiles et qui ne supporterait pas le mode contact.</a:t>
            </a:r>
          </a:p>
          <a:p>
            <a:pPr algn="just" eaLnBrk="0" hangingPunct="0">
              <a:spcBef>
                <a:spcPct val="50000"/>
              </a:spcBef>
            </a:pPr>
            <a:r>
              <a:rPr lang="fr-FR" sz="1200" dirty="0">
                <a:latin typeface="Arial Narrow" panose="020B0606020202030204" pitchFamily="34" charset="0"/>
              </a:rPr>
              <a:t>Il fonctionne aussi bien à l’air libre, qu’en milieu liquide ou sous vide.</a:t>
            </a:r>
          </a:p>
          <a:p>
            <a:pPr algn="just" eaLnBrk="0" hangingPunct="0">
              <a:spcBef>
                <a:spcPct val="50000"/>
              </a:spcBef>
            </a:pPr>
            <a:r>
              <a:rPr lang="fr-FR" sz="1200" dirty="0">
                <a:latin typeface="Arial Narrow" panose="020B0606020202030204" pitchFamily="34" charset="0"/>
              </a:rPr>
              <a:t>Il permet d’effleurer la surface de l’échantillon et de réduire les forces de friction.</a:t>
            </a:r>
          </a:p>
          <a:p>
            <a:pPr algn="just" eaLnBrk="0" hangingPunct="0">
              <a:spcBef>
                <a:spcPct val="50000"/>
              </a:spcBef>
            </a:pPr>
            <a:r>
              <a:rPr lang="fr-FR" sz="1200" dirty="0">
                <a:latin typeface="Arial Narrow" panose="020B0606020202030204" pitchFamily="34" charset="0"/>
              </a:rPr>
              <a:t>Il limite le collage de la pointe sur la surface.</a:t>
            </a:r>
          </a:p>
          <a:p>
            <a:pPr algn="just" eaLnBrk="0" hangingPunct="0">
              <a:spcBef>
                <a:spcPct val="50000"/>
              </a:spcBef>
            </a:pPr>
            <a:r>
              <a:rPr lang="fr-FR" sz="1200" dirty="0">
                <a:latin typeface="Arial Narrow" panose="020B0606020202030204" pitchFamily="34" charset="0"/>
              </a:rPr>
              <a:t>L’intermittence du contact permet de s’affranchir en partie des problèmes de friction, d’adhésion et de force électrostatique qui sont critiques pour le  mode contact, de plus le contact intermittent permet de préserver la pointe plus longtemps.</a:t>
            </a:r>
          </a:p>
        </p:txBody>
      </p:sp>
      <p:sp>
        <p:nvSpPr>
          <p:cNvPr id="10" name="Text Box 4"/>
          <p:cNvSpPr txBox="1">
            <a:spLocks noChangeArrowheads="1"/>
          </p:cNvSpPr>
          <p:nvPr/>
        </p:nvSpPr>
        <p:spPr bwMode="auto">
          <a:xfrm>
            <a:off x="4616314" y="1491630"/>
            <a:ext cx="4203414" cy="1846659"/>
          </a:xfrm>
          <a:prstGeom prst="rect">
            <a:avLst/>
          </a:prstGeom>
          <a:noFill/>
          <a:ln w="9525">
            <a:noFill/>
            <a:miter lim="800000"/>
            <a:headEnd/>
            <a:tailEnd/>
          </a:ln>
        </p:spPr>
        <p:txBody>
          <a:bodyPr wrap="square">
            <a:spAutoFit/>
          </a:bodyPr>
          <a:lstStyle/>
          <a:p>
            <a:pPr algn="just" eaLnBrk="0" hangingPunct="0">
              <a:spcBef>
                <a:spcPct val="50000"/>
              </a:spcBef>
            </a:pPr>
            <a:r>
              <a:rPr lang="fr-FR" sz="1200" u="sng" dirty="0">
                <a:latin typeface="Arial Narrow" panose="020B0606020202030204" pitchFamily="34" charset="0"/>
              </a:rPr>
              <a:t>Inconvénients </a:t>
            </a:r>
            <a:r>
              <a:rPr lang="fr-FR" sz="1200" dirty="0">
                <a:latin typeface="Arial Narrow" panose="020B0606020202030204" pitchFamily="34" charset="0"/>
              </a:rPr>
              <a:t>: </a:t>
            </a:r>
          </a:p>
          <a:p>
            <a:pPr algn="just" eaLnBrk="0" hangingPunct="0">
              <a:spcBef>
                <a:spcPct val="50000"/>
              </a:spcBef>
            </a:pPr>
            <a:r>
              <a:rPr lang="fr-FR" sz="1200" dirty="0">
                <a:latin typeface="Arial Narrow" panose="020B0606020202030204" pitchFamily="34" charset="0"/>
              </a:rPr>
              <a:t>La force appliquée lors du contact intermittent n’est absolument pas contrôlée.</a:t>
            </a:r>
          </a:p>
          <a:p>
            <a:pPr algn="just" eaLnBrk="0" hangingPunct="0">
              <a:spcBef>
                <a:spcPct val="50000"/>
              </a:spcBef>
            </a:pPr>
            <a:r>
              <a:rPr lang="fr-FR" sz="1200" dirty="0">
                <a:latin typeface="Arial Narrow" panose="020B0606020202030204" pitchFamily="34" charset="0"/>
              </a:rPr>
              <a:t>Le traitement du signal nécessaire pour ce mode n’est pas très rapide. Il requière généralement le temps équivalent à une 100</a:t>
            </a:r>
            <a:r>
              <a:rPr lang="fr-FR" sz="1200" baseline="30000" dirty="0">
                <a:latin typeface="Arial Narrow" panose="020B0606020202030204" pitchFamily="34" charset="0"/>
              </a:rPr>
              <a:t>aine</a:t>
            </a:r>
            <a:r>
              <a:rPr lang="fr-FR" sz="1200" dirty="0">
                <a:latin typeface="Arial Narrow" panose="020B0606020202030204" pitchFamily="34" charset="0"/>
              </a:rPr>
              <a:t> d’oscillation de la pointe. Conséquence, ce mode est plus lent et le balayage ne peut pas être aussi rapide qu’en mode contact.</a:t>
            </a:r>
          </a:p>
          <a:p>
            <a:pPr algn="just" eaLnBrk="0" hangingPunct="0">
              <a:spcBef>
                <a:spcPct val="50000"/>
              </a:spcBef>
            </a:pPr>
            <a:endParaRPr lang="fr-FR" sz="1200" dirty="0">
              <a:latin typeface="Arial Narrow" panose="020B0606020202030204" pitchFamily="34" charset="0"/>
            </a:endParaRPr>
          </a:p>
        </p:txBody>
      </p:sp>
      <p:sp>
        <p:nvSpPr>
          <p:cNvPr id="3" name="Espace réservé de la date 4">
            <a:extLst>
              <a:ext uri="{FF2B5EF4-FFF2-40B4-BE49-F238E27FC236}">
                <a16:creationId xmlns:a16="http://schemas.microsoft.com/office/drawing/2014/main" id="{453A6316-48E0-D527-5882-75EA9ACDE80C}"/>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568317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1C5D5-4178-DBE5-AC15-34AC79AE4C9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FCE870-47E3-2279-378C-96AA8CE59FDA}"/>
              </a:ext>
            </a:extLst>
          </p:cNvPr>
          <p:cNvSpPr>
            <a:spLocks noGrp="1"/>
          </p:cNvSpPr>
          <p:nvPr>
            <p:ph type="sldNum" sz="quarter" idx="12"/>
          </p:nvPr>
        </p:nvSpPr>
        <p:spPr/>
        <p:txBody>
          <a:bodyPr/>
          <a:lstStyle/>
          <a:p>
            <a:fld id="{6CD2ADAA-5F34-4877-8AC9-30E1FF774256}" type="slidenum">
              <a:rPr lang="fr-FR" smtClean="0"/>
              <a:pPr/>
              <a:t>68</a:t>
            </a:fld>
            <a:endParaRPr lang="fr-FR" dirty="0"/>
          </a:p>
        </p:txBody>
      </p:sp>
      <p:sp>
        <p:nvSpPr>
          <p:cNvPr id="6" name="Content Placeholder 5">
            <a:extLst>
              <a:ext uri="{FF2B5EF4-FFF2-40B4-BE49-F238E27FC236}">
                <a16:creationId xmlns:a16="http://schemas.microsoft.com/office/drawing/2014/main" id="{8ADE079B-0536-411C-6C88-6F290F64FB80}"/>
              </a:ext>
            </a:extLst>
          </p:cNvPr>
          <p:cNvSpPr>
            <a:spLocks noGrp="1"/>
          </p:cNvSpPr>
          <p:nvPr>
            <p:ph sz="quarter" idx="25"/>
          </p:nvPr>
        </p:nvSpPr>
        <p:spPr/>
        <p:txBody>
          <a:bodyPr/>
          <a:lstStyle/>
          <a:p>
            <a:r>
              <a:rPr lang="fr-FR" dirty="0"/>
              <a:t>Quelles sont les limites d’un AFM ?</a:t>
            </a:r>
          </a:p>
        </p:txBody>
      </p:sp>
      <p:sp>
        <p:nvSpPr>
          <p:cNvPr id="2" name="Espace réservé de la date 4">
            <a:extLst>
              <a:ext uri="{FF2B5EF4-FFF2-40B4-BE49-F238E27FC236}">
                <a16:creationId xmlns:a16="http://schemas.microsoft.com/office/drawing/2014/main" id="{4E4C3FD3-76BC-5AF6-E641-790BE5D193A0}"/>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39965672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Convolution de pointe</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69</a:t>
            </a:fld>
            <a:endParaRPr lang="fr-FR" dirty="0"/>
          </a:p>
        </p:txBody>
      </p:sp>
      <p:pic>
        <p:nvPicPr>
          <p:cNvPr id="8" name="Image 7"/>
          <p:cNvPicPr>
            <a:picLocks noChangeAspect="1"/>
          </p:cNvPicPr>
          <p:nvPr/>
        </p:nvPicPr>
        <p:blipFill>
          <a:blip r:embed="rId2"/>
          <a:stretch>
            <a:fillRect/>
          </a:stretch>
        </p:blipFill>
        <p:spPr>
          <a:xfrm>
            <a:off x="179512" y="915566"/>
            <a:ext cx="5040560" cy="2924515"/>
          </a:xfrm>
          <a:prstGeom prst="rect">
            <a:avLst/>
          </a:prstGeom>
        </p:spPr>
      </p:pic>
      <p:pic>
        <p:nvPicPr>
          <p:cNvPr id="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4088" y="1563638"/>
            <a:ext cx="3408661" cy="1919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e la date 4">
            <a:extLst>
              <a:ext uri="{FF2B5EF4-FFF2-40B4-BE49-F238E27FC236}">
                <a16:creationId xmlns:a16="http://schemas.microsoft.com/office/drawing/2014/main" id="{7A4CB724-C31A-6174-6929-8F588A52448E}"/>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2755223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5AF5A-430F-F24B-E490-36BE7BEB356A}"/>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2F2A3B9-F770-1C24-139C-0B1B9A4ACE78}"/>
              </a:ext>
            </a:extLst>
          </p:cNvPr>
          <p:cNvSpPr>
            <a:spLocks noGrp="1"/>
          </p:cNvSpPr>
          <p:nvPr>
            <p:ph type="sldNum" sz="quarter" idx="12"/>
          </p:nvPr>
        </p:nvSpPr>
        <p:spPr/>
        <p:txBody>
          <a:bodyPr/>
          <a:lstStyle/>
          <a:p>
            <a:fld id="{6CD2ADAA-5F34-4877-8AC9-30E1FF774256}" type="slidenum">
              <a:rPr lang="fr-FR" noProof="0" smtClean="0"/>
              <a:pPr/>
              <a:t>7</a:t>
            </a:fld>
            <a:endParaRPr lang="fr-FR" noProof="0" dirty="0"/>
          </a:p>
        </p:txBody>
      </p:sp>
      <p:sp>
        <p:nvSpPr>
          <p:cNvPr id="5" name="Espace réservé de la date 4">
            <a:extLst>
              <a:ext uri="{FF2B5EF4-FFF2-40B4-BE49-F238E27FC236}">
                <a16:creationId xmlns:a16="http://schemas.microsoft.com/office/drawing/2014/main" id="{7E4CFC70-2E98-CAB7-A510-D3F9969C7A98}"/>
              </a:ext>
            </a:extLst>
          </p:cNvPr>
          <p:cNvSpPr>
            <a:spLocks noGrp="1"/>
          </p:cNvSpPr>
          <p:nvPr>
            <p:ph type="dt" sz="half" idx="10"/>
          </p:nvPr>
        </p:nvSpPr>
        <p:spPr/>
        <p:txBody>
          <a:bodyPr/>
          <a:lstStyle/>
          <a:p>
            <a:r>
              <a:rPr lang="fr-FR" noProof="0" dirty="0"/>
              <a:t>2020-10-08 : formation ME104</a:t>
            </a:r>
          </a:p>
        </p:txBody>
      </p:sp>
      <p:pic>
        <p:nvPicPr>
          <p:cNvPr id="6" name="Picture 2">
            <a:extLst>
              <a:ext uri="{FF2B5EF4-FFF2-40B4-BE49-F238E27FC236}">
                <a16:creationId xmlns:a16="http://schemas.microsoft.com/office/drawing/2014/main" id="{19847E96-3B00-43AC-BF5E-561CC64F73A3}"/>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602"/>
          <a:stretch/>
        </p:blipFill>
        <p:spPr bwMode="auto">
          <a:xfrm>
            <a:off x="-1860" y="432197"/>
            <a:ext cx="9145860" cy="4755834"/>
          </a:xfrm>
          <a:prstGeom prst="rect">
            <a:avLst/>
          </a:prstGeom>
          <a:noFill/>
          <a:ln w="9525">
            <a:noFill/>
            <a:miter lim="800000"/>
            <a:headEnd/>
            <a:tailEnd/>
          </a:ln>
        </p:spPr>
      </p:pic>
      <p:sp>
        <p:nvSpPr>
          <p:cNvPr id="7" name="Text Box 18">
            <a:extLst>
              <a:ext uri="{FF2B5EF4-FFF2-40B4-BE49-F238E27FC236}">
                <a16:creationId xmlns:a16="http://schemas.microsoft.com/office/drawing/2014/main" id="{13E3F8D0-69C8-C97F-DECB-6854F069878F}"/>
              </a:ext>
            </a:extLst>
          </p:cNvPr>
          <p:cNvSpPr txBox="1">
            <a:spLocks noChangeArrowheads="1"/>
          </p:cNvSpPr>
          <p:nvPr/>
        </p:nvSpPr>
        <p:spPr bwMode="auto">
          <a:xfrm>
            <a:off x="2267744" y="699542"/>
            <a:ext cx="4320480" cy="523220"/>
          </a:xfrm>
          <a:prstGeom prst="rect">
            <a:avLst/>
          </a:prstGeom>
          <a:noFill/>
          <a:ln w="12700">
            <a:noFill/>
            <a:miter lim="800000"/>
            <a:headEnd/>
            <a:tailEnd/>
          </a:ln>
          <a:effectLst/>
        </p:spPr>
        <p:txBody>
          <a:bodyPr wrap="square">
            <a:spAutoFit/>
          </a:bodyPr>
          <a:lstStyle>
            <a:defPPr>
              <a:defRPr lang="fr-FR"/>
            </a:defPPr>
            <a:lvl1pPr algn="just">
              <a:tabLst>
                <a:tab pos="982663" algn="l"/>
              </a:tabLst>
              <a:defRPr sz="1400">
                <a:latin typeface="Arial Narrow" panose="020B0606020202030204" pitchFamily="34" charset="0"/>
              </a:defRPr>
            </a:lvl1pPr>
          </a:lstStyle>
          <a:p>
            <a:r>
              <a:rPr lang="fr-FR" sz="1400" noProof="0" dirty="0">
                <a:solidFill>
                  <a:schemeClr val="bg1"/>
                </a:solidFill>
                <a:latin typeface="Arial Narrow" panose="020B0606020202030204" pitchFamily="34" charset="0"/>
              </a:rPr>
              <a:t>Cet objet fait 2.8 astronautes de haut et 6 </a:t>
            </a:r>
            <a:r>
              <a:rPr lang="fr-FR" sz="1400" noProof="0" dirty="0" err="1">
                <a:solidFill>
                  <a:schemeClr val="bg1"/>
                </a:solidFill>
                <a:latin typeface="Arial Narrow" panose="020B0606020202030204" pitchFamily="34" charset="0"/>
              </a:rPr>
              <a:t>rovers</a:t>
            </a:r>
            <a:r>
              <a:rPr lang="fr-FR" sz="1400" noProof="0" dirty="0">
                <a:solidFill>
                  <a:schemeClr val="bg1"/>
                </a:solidFill>
                <a:latin typeface="Arial Narrow" panose="020B0606020202030204" pitchFamily="34" charset="0"/>
              </a:rPr>
              <a:t> de large</a:t>
            </a:r>
            <a:r>
              <a:rPr lang="fr-FR" noProof="0" dirty="0">
                <a:solidFill>
                  <a:schemeClr val="bg1"/>
                </a:solidFill>
              </a:rPr>
              <a:t>.</a:t>
            </a:r>
          </a:p>
          <a:p>
            <a:r>
              <a:rPr lang="fr-FR" sz="1400" noProof="0" dirty="0">
                <a:solidFill>
                  <a:schemeClr val="bg1"/>
                </a:solidFill>
              </a:rPr>
              <a:t>Satisfaits ? Moi non plus.</a:t>
            </a:r>
          </a:p>
        </p:txBody>
      </p:sp>
      <p:sp>
        <p:nvSpPr>
          <p:cNvPr id="8" name="Titre 1">
            <a:extLst>
              <a:ext uri="{FF2B5EF4-FFF2-40B4-BE49-F238E27FC236}">
                <a16:creationId xmlns:a16="http://schemas.microsoft.com/office/drawing/2014/main" id="{97D24269-BE0F-0E11-D353-B8439DC0F035}"/>
              </a:ext>
            </a:extLst>
          </p:cNvPr>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Qu’est-ce que mesurer ? Mesurer c’est comparer</a:t>
            </a:r>
          </a:p>
        </p:txBody>
      </p:sp>
      <p:pic>
        <p:nvPicPr>
          <p:cNvPr id="2" name="Picture 2">
            <a:extLst>
              <a:ext uri="{FF2B5EF4-FFF2-40B4-BE49-F238E27FC236}">
                <a16:creationId xmlns:a16="http://schemas.microsoft.com/office/drawing/2014/main" id="{8866A7F5-93C5-24D0-13EE-215A5B88853E}"/>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3915" t="74192" r="87479" b="6124"/>
          <a:stretch/>
        </p:blipFill>
        <p:spPr bwMode="auto">
          <a:xfrm>
            <a:off x="395734" y="3031506"/>
            <a:ext cx="791890" cy="936104"/>
          </a:xfrm>
          <a:prstGeom prst="rect">
            <a:avLst/>
          </a:prstGeom>
          <a:noFill/>
          <a:ln w="9525">
            <a:noFill/>
            <a:miter lim="800000"/>
            <a:headEnd/>
            <a:tailEnd/>
          </a:ln>
        </p:spPr>
      </p:pic>
      <p:pic>
        <p:nvPicPr>
          <p:cNvPr id="3" name="Picture 2">
            <a:extLst>
              <a:ext uri="{FF2B5EF4-FFF2-40B4-BE49-F238E27FC236}">
                <a16:creationId xmlns:a16="http://schemas.microsoft.com/office/drawing/2014/main" id="{C3767F2C-B327-B2B8-A6D9-4BEDA12ECBF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3915" t="74192" r="87479" b="6124"/>
          <a:stretch/>
        </p:blipFill>
        <p:spPr bwMode="auto">
          <a:xfrm>
            <a:off x="416842" y="2105065"/>
            <a:ext cx="791890" cy="936104"/>
          </a:xfrm>
          <a:prstGeom prst="rect">
            <a:avLst/>
          </a:prstGeom>
          <a:noFill/>
          <a:ln w="9525">
            <a:noFill/>
            <a:miter lim="800000"/>
            <a:headEnd/>
            <a:tailEnd/>
          </a:ln>
        </p:spPr>
      </p:pic>
      <p:pic>
        <p:nvPicPr>
          <p:cNvPr id="9" name="Picture 2">
            <a:extLst>
              <a:ext uri="{FF2B5EF4-FFF2-40B4-BE49-F238E27FC236}">
                <a16:creationId xmlns:a16="http://schemas.microsoft.com/office/drawing/2014/main" id="{A2DFBB0F-23F3-57C9-8130-E301273D0A94}"/>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71531" t="55411" r="19863" b="30963"/>
          <a:stretch/>
        </p:blipFill>
        <p:spPr bwMode="auto">
          <a:xfrm>
            <a:off x="4139952" y="4155925"/>
            <a:ext cx="791890" cy="648073"/>
          </a:xfrm>
          <a:prstGeom prst="rect">
            <a:avLst/>
          </a:prstGeom>
          <a:noFill/>
          <a:ln w="9525">
            <a:noFill/>
            <a:miter lim="800000"/>
            <a:headEnd/>
            <a:tailEnd/>
          </a:ln>
        </p:spPr>
      </p:pic>
      <p:pic>
        <p:nvPicPr>
          <p:cNvPr id="10" name="Picture 2">
            <a:extLst>
              <a:ext uri="{FF2B5EF4-FFF2-40B4-BE49-F238E27FC236}">
                <a16:creationId xmlns:a16="http://schemas.microsoft.com/office/drawing/2014/main" id="{C662DB93-1ABF-06B8-27A3-35E4E888EFF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71531" t="55411" r="19863" b="30963"/>
          <a:stretch/>
        </p:blipFill>
        <p:spPr bwMode="auto">
          <a:xfrm>
            <a:off x="3347864" y="4312178"/>
            <a:ext cx="791890" cy="648073"/>
          </a:xfrm>
          <a:prstGeom prst="rect">
            <a:avLst/>
          </a:prstGeom>
          <a:noFill/>
          <a:ln w="9525">
            <a:noFill/>
            <a:miter lim="800000"/>
            <a:headEnd/>
            <a:tailEnd/>
          </a:ln>
        </p:spPr>
      </p:pic>
      <p:pic>
        <p:nvPicPr>
          <p:cNvPr id="11" name="Picture 2">
            <a:extLst>
              <a:ext uri="{FF2B5EF4-FFF2-40B4-BE49-F238E27FC236}">
                <a16:creationId xmlns:a16="http://schemas.microsoft.com/office/drawing/2014/main" id="{805EF433-06FA-93FF-18A2-57EBB5334772}"/>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71531" t="55411" r="19863" b="30963"/>
          <a:stretch/>
        </p:blipFill>
        <p:spPr bwMode="auto">
          <a:xfrm>
            <a:off x="2555776" y="4486867"/>
            <a:ext cx="791890" cy="648073"/>
          </a:xfrm>
          <a:prstGeom prst="rect">
            <a:avLst/>
          </a:prstGeom>
          <a:noFill/>
          <a:ln w="9525">
            <a:noFill/>
            <a:miter lim="800000"/>
            <a:headEnd/>
            <a:tailEnd/>
          </a:ln>
        </p:spPr>
      </p:pic>
      <p:pic>
        <p:nvPicPr>
          <p:cNvPr id="12" name="Picture 2">
            <a:extLst>
              <a:ext uri="{FF2B5EF4-FFF2-40B4-BE49-F238E27FC236}">
                <a16:creationId xmlns:a16="http://schemas.microsoft.com/office/drawing/2014/main" id="{15546494-A73D-FEDF-C923-F3B24D6AF59E}"/>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71531" t="55411" r="19863" b="30963"/>
          <a:stretch/>
        </p:blipFill>
        <p:spPr bwMode="auto">
          <a:xfrm>
            <a:off x="1807838" y="4695985"/>
            <a:ext cx="791890" cy="648073"/>
          </a:xfrm>
          <a:prstGeom prst="rect">
            <a:avLst/>
          </a:prstGeom>
          <a:noFill/>
          <a:ln w="9525">
            <a:noFill/>
            <a:miter lim="800000"/>
            <a:headEnd/>
            <a:tailEnd/>
          </a:ln>
        </p:spPr>
      </p:pic>
      <p:pic>
        <p:nvPicPr>
          <p:cNvPr id="13" name="Picture 2">
            <a:extLst>
              <a:ext uri="{FF2B5EF4-FFF2-40B4-BE49-F238E27FC236}">
                <a16:creationId xmlns:a16="http://schemas.microsoft.com/office/drawing/2014/main" id="{E09CF6A5-9FCC-893D-5FB3-F21C7B5558B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71531" t="55411" r="19863" b="30963"/>
          <a:stretch/>
        </p:blipFill>
        <p:spPr bwMode="auto">
          <a:xfrm>
            <a:off x="4932040" y="3815780"/>
            <a:ext cx="791890" cy="648073"/>
          </a:xfrm>
          <a:prstGeom prst="rect">
            <a:avLst/>
          </a:prstGeom>
          <a:noFill/>
          <a:ln w="9525">
            <a:noFill/>
            <a:miter lim="800000"/>
            <a:headEnd/>
            <a:tailEnd/>
          </a:ln>
        </p:spPr>
      </p:pic>
      <p:pic>
        <p:nvPicPr>
          <p:cNvPr id="14" name="Picture 2">
            <a:extLst>
              <a:ext uri="{FF2B5EF4-FFF2-40B4-BE49-F238E27FC236}">
                <a16:creationId xmlns:a16="http://schemas.microsoft.com/office/drawing/2014/main" id="{89BDA635-FBF7-0244-7701-1635538F6EB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71531" t="55411" r="19863" b="30963"/>
          <a:stretch/>
        </p:blipFill>
        <p:spPr bwMode="auto">
          <a:xfrm>
            <a:off x="5724326" y="3456420"/>
            <a:ext cx="791890" cy="648073"/>
          </a:xfrm>
          <a:prstGeom prst="rect">
            <a:avLst/>
          </a:prstGeom>
          <a:noFill/>
          <a:ln w="9525">
            <a:noFill/>
            <a:miter lim="800000"/>
            <a:headEnd/>
            <a:tailEnd/>
          </a:ln>
        </p:spPr>
      </p:pic>
      <p:cxnSp>
        <p:nvCxnSpPr>
          <p:cNvPr id="16" name="Connecteur droit 15">
            <a:extLst>
              <a:ext uri="{FF2B5EF4-FFF2-40B4-BE49-F238E27FC236}">
                <a16:creationId xmlns:a16="http://schemas.microsoft.com/office/drawing/2014/main" id="{88EC0B43-34F2-EE5E-310B-E3C502211D37}"/>
              </a:ext>
            </a:extLst>
          </p:cNvPr>
          <p:cNvCxnSpPr/>
          <p:nvPr/>
        </p:nvCxnSpPr>
        <p:spPr>
          <a:xfrm flipH="1">
            <a:off x="1208732" y="2283718"/>
            <a:ext cx="3507284"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7" name="Connecteur droit 16">
            <a:extLst>
              <a:ext uri="{FF2B5EF4-FFF2-40B4-BE49-F238E27FC236}">
                <a16:creationId xmlns:a16="http://schemas.microsoft.com/office/drawing/2014/main" id="{301E7D0E-9A7F-78C7-FC19-7DC57B3030E2}"/>
              </a:ext>
            </a:extLst>
          </p:cNvPr>
          <p:cNvCxnSpPr>
            <a:cxnSpLocks/>
          </p:cNvCxnSpPr>
          <p:nvPr/>
        </p:nvCxnSpPr>
        <p:spPr>
          <a:xfrm flipH="1">
            <a:off x="639447" y="4960251"/>
            <a:ext cx="1088504"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9" name="Connecteur droit 18">
            <a:extLst>
              <a:ext uri="{FF2B5EF4-FFF2-40B4-BE49-F238E27FC236}">
                <a16:creationId xmlns:a16="http://schemas.microsoft.com/office/drawing/2014/main" id="{7C4FDD9F-AE49-68EC-AB0E-F9A1A4D37289}"/>
              </a:ext>
            </a:extLst>
          </p:cNvPr>
          <p:cNvCxnSpPr>
            <a:cxnSpLocks/>
          </p:cNvCxnSpPr>
          <p:nvPr/>
        </p:nvCxnSpPr>
        <p:spPr>
          <a:xfrm flipH="1" flipV="1">
            <a:off x="1386851" y="4514690"/>
            <a:ext cx="404695" cy="648798"/>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Connecteur droit 20">
            <a:extLst>
              <a:ext uri="{FF2B5EF4-FFF2-40B4-BE49-F238E27FC236}">
                <a16:creationId xmlns:a16="http://schemas.microsoft.com/office/drawing/2014/main" id="{0D86E264-7064-29E2-2E6C-73ECD168411E}"/>
              </a:ext>
            </a:extLst>
          </p:cNvPr>
          <p:cNvCxnSpPr>
            <a:cxnSpLocks/>
          </p:cNvCxnSpPr>
          <p:nvPr/>
        </p:nvCxnSpPr>
        <p:spPr>
          <a:xfrm flipH="1" flipV="1">
            <a:off x="5868144" y="2850760"/>
            <a:ext cx="404695" cy="648798"/>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23458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err="1"/>
              <a:t>SYSTème</a:t>
            </a:r>
            <a:r>
              <a:rPr lang="fr-FR" dirty="0"/>
              <a:t> antivibratoire</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70</a:t>
            </a:fld>
            <a:endParaRPr lang="fr-FR" dirty="0"/>
          </a:p>
        </p:txBody>
      </p:sp>
      <p:pic>
        <p:nvPicPr>
          <p:cNvPr id="8" name="Picture 8" descr="https://www.microscopex.com/site/assets/files/1564/afm-m.jpg"/>
          <p:cNvPicPr>
            <a:picLocks noChangeAspect="1" noChangeArrowheads="1"/>
          </p:cNvPicPr>
          <p:nvPr/>
        </p:nvPicPr>
        <p:blipFill rotWithShape="1">
          <a:blip r:embed="rId2">
            <a:extLst>
              <a:ext uri="{28A0092B-C50C-407E-A947-70E740481C1C}">
                <a14:useLocalDpi xmlns:a14="http://schemas.microsoft.com/office/drawing/2010/main" val="0"/>
              </a:ext>
            </a:extLst>
          </a:blip>
          <a:srcRect b="7902"/>
          <a:stretch/>
        </p:blipFill>
        <p:spPr bwMode="auto">
          <a:xfrm>
            <a:off x="4499992" y="782250"/>
            <a:ext cx="2705490" cy="2491719"/>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4"/>
          <p:cNvSpPr txBox="1">
            <a:spLocks noChangeArrowheads="1"/>
          </p:cNvSpPr>
          <p:nvPr/>
        </p:nvSpPr>
        <p:spPr bwMode="auto">
          <a:xfrm>
            <a:off x="107504" y="683562"/>
            <a:ext cx="8784976" cy="523220"/>
          </a:xfrm>
          <a:prstGeom prst="rect">
            <a:avLst/>
          </a:prstGeom>
          <a:noFill/>
          <a:ln w="9525">
            <a:noFill/>
            <a:miter lim="800000"/>
            <a:headEnd/>
            <a:tailEnd/>
          </a:ln>
        </p:spPr>
        <p:txBody>
          <a:bodyPr wrap="square">
            <a:spAutoFit/>
          </a:bodyPr>
          <a:lstStyle/>
          <a:p>
            <a:pPr algn="just" eaLnBrk="0" hangingPunct="0">
              <a:spcBef>
                <a:spcPct val="50000"/>
              </a:spcBef>
            </a:pPr>
            <a:r>
              <a:rPr lang="fr-FR" sz="1400" dirty="0">
                <a:latin typeface="Arial Narrow" panose="020B0606020202030204" pitchFamily="34" charset="0"/>
              </a:rPr>
              <a:t>Utilisation de caissons de protections et de systèmes antivibratoires avec pour objectifs d’atténuer les sources de perturbations acoustiques et mécaniques auxquels l’instrument est extrêmement sensible. </a:t>
            </a:r>
          </a:p>
        </p:txBody>
      </p:sp>
      <p:pic>
        <p:nvPicPr>
          <p:cNvPr id="10" name="Picture 5"/>
          <p:cNvPicPr>
            <a:picLocks noChangeAspect="1" noChangeArrowheads="1"/>
          </p:cNvPicPr>
          <p:nvPr/>
        </p:nvPicPr>
        <p:blipFill>
          <a:blip r:embed="rId3" cstate="print"/>
          <a:srcRect/>
          <a:stretch>
            <a:fillRect/>
          </a:stretch>
        </p:blipFill>
        <p:spPr>
          <a:xfrm>
            <a:off x="1978781" y="2194493"/>
            <a:ext cx="2449203" cy="1820910"/>
          </a:xfrm>
          <a:prstGeom prst="rect">
            <a:avLst/>
          </a:prstGeom>
          <a:noFill/>
          <a:ln/>
        </p:spPr>
      </p:pic>
      <p:pic>
        <p:nvPicPr>
          <p:cNvPr id="11" name="Picture 2" descr="https://lh3.googleusercontent.com/proxy/4sIwXs4h-PSC-Ao88MjDQqTjnvUsann8BQWU732wuyWgXc3g6RGhui3igYMrNJksYue9SpkeZj7thavtj2CzIEmCS5c9FRHIMaAGrm85WPodAQrsS606RLcDBNSNY1wjtLENWyGY"/>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0" y="1173089"/>
            <a:ext cx="2592288" cy="166574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427984" y="3511619"/>
            <a:ext cx="674017" cy="354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5482" y="1022222"/>
            <a:ext cx="1858728" cy="1967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descr="AFMCoi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7360" y="3393980"/>
            <a:ext cx="1657128" cy="12428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tablestable.com/uploads/shop/article/45_1_TS-C30-front-l_B%20(web).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7163" b="15070"/>
          <a:stretch/>
        </p:blipFill>
        <p:spPr bwMode="auto">
          <a:xfrm>
            <a:off x="2770349" y="1423387"/>
            <a:ext cx="2592288" cy="9956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s://photonlines-recherche.fr/wp-content/uploads/2018/12/lasertable-bas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3029109"/>
            <a:ext cx="2232248" cy="16741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System1 4-post vibration isolation support systems for optical tabl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97871" y="3298816"/>
            <a:ext cx="2129531" cy="1433174"/>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e la date 4">
            <a:extLst>
              <a:ext uri="{FF2B5EF4-FFF2-40B4-BE49-F238E27FC236}">
                <a16:creationId xmlns:a16="http://schemas.microsoft.com/office/drawing/2014/main" id="{75FCD67F-40D7-9FF5-3964-7B75D8390378}"/>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10958767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CAISSON DE PROTECTION</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smtClean="0"/>
              <a:pPr/>
              <a:t>71</a:t>
            </a:fld>
            <a:endParaRPr lang="fr-FR" dirty="0"/>
          </a:p>
        </p:txBody>
      </p:sp>
      <p:sp>
        <p:nvSpPr>
          <p:cNvPr id="8" name="Text Box 4"/>
          <p:cNvSpPr txBox="1">
            <a:spLocks noChangeArrowheads="1"/>
          </p:cNvSpPr>
          <p:nvPr/>
        </p:nvSpPr>
        <p:spPr bwMode="auto">
          <a:xfrm>
            <a:off x="107504" y="834515"/>
            <a:ext cx="8784976" cy="523220"/>
          </a:xfrm>
          <a:prstGeom prst="rect">
            <a:avLst/>
          </a:prstGeom>
          <a:noFill/>
          <a:ln w="9525">
            <a:noFill/>
            <a:miter lim="800000"/>
            <a:headEnd/>
            <a:tailEnd/>
          </a:ln>
        </p:spPr>
        <p:txBody>
          <a:bodyPr wrap="square">
            <a:spAutoFit/>
          </a:bodyPr>
          <a:lstStyle/>
          <a:p>
            <a:pPr algn="just" eaLnBrk="0" hangingPunct="0">
              <a:spcBef>
                <a:spcPct val="50000"/>
              </a:spcBef>
            </a:pPr>
            <a:r>
              <a:rPr lang="fr-FR" sz="1400" dirty="0">
                <a:latin typeface="Arial Narrow" panose="020B0606020202030204" pitchFamily="34" charset="0"/>
              </a:rPr>
              <a:t>Utilisation de caissons de protections et de systèmes antivibratoires avec pour objectifs d’atténuer les sources de perturbations acoustiques et mécaniques auxquels l’instrument est extrêmement sensible. </a:t>
            </a:r>
          </a:p>
        </p:txBody>
      </p:sp>
      <p:pic>
        <p:nvPicPr>
          <p:cNvPr id="9" name="Picture 4"/>
          <p:cNvPicPr>
            <a:picLocks noChangeAspect="1" noChangeArrowheads="1"/>
          </p:cNvPicPr>
          <p:nvPr/>
        </p:nvPicPr>
        <p:blipFill>
          <a:blip r:embed="rId2" cstate="print"/>
          <a:srcRect/>
          <a:stretch>
            <a:fillRect/>
          </a:stretch>
        </p:blipFill>
        <p:spPr>
          <a:xfrm>
            <a:off x="269649" y="1343261"/>
            <a:ext cx="1846263" cy="2663825"/>
          </a:xfrm>
          <a:prstGeom prst="rect">
            <a:avLst/>
          </a:prstGeom>
          <a:noFill/>
          <a:ln/>
        </p:spPr>
      </p:pic>
      <p:pic>
        <p:nvPicPr>
          <p:cNvPr id="10" name="Picture 4" descr="https://i2.wp.com/new.herzan.com/wp-content/uploads/2015/12/AEK-2002-Side-Open-Door-250x370px-200x300.png?resize=200%2C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8652" y="1532249"/>
            <a:ext cx="1802266" cy="27033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www.nanosurf.com/images/accessories/AE-3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2139302"/>
            <a:ext cx="2859194" cy="22935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NanoCube Acoustic hoods, isolation chambers and enclos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1345009"/>
            <a:ext cx="2143125" cy="155257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e la date 4">
            <a:extLst>
              <a:ext uri="{FF2B5EF4-FFF2-40B4-BE49-F238E27FC236}">
                <a16:creationId xmlns:a16="http://schemas.microsoft.com/office/drawing/2014/main" id="{0C1E4DBE-D42E-F6E4-D733-3326F7453661}"/>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31551971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C5430D-A6A4-1EBF-D3EF-74270248D59E}"/>
              </a:ext>
            </a:extLst>
          </p:cNvPr>
          <p:cNvSpPr>
            <a:spLocks noGrp="1"/>
          </p:cNvSpPr>
          <p:nvPr>
            <p:ph type="sldNum" sz="quarter" idx="12"/>
          </p:nvPr>
        </p:nvSpPr>
        <p:spPr/>
        <p:txBody>
          <a:bodyPr/>
          <a:lstStyle/>
          <a:p>
            <a:fld id="{6CD2ADAA-5F34-4877-8AC9-30E1FF774256}" type="slidenum">
              <a:rPr lang="fr-FR" smtClean="0"/>
              <a:pPr/>
              <a:t>72</a:t>
            </a:fld>
            <a:endParaRPr lang="fr-FR" dirty="0"/>
          </a:p>
        </p:txBody>
      </p:sp>
      <p:sp>
        <p:nvSpPr>
          <p:cNvPr id="6" name="Content Placeholder 5">
            <a:extLst>
              <a:ext uri="{FF2B5EF4-FFF2-40B4-BE49-F238E27FC236}">
                <a16:creationId xmlns:a16="http://schemas.microsoft.com/office/drawing/2014/main" id="{7FDA9B1E-F641-6189-7EE0-747484AE2988}"/>
              </a:ext>
            </a:extLst>
          </p:cNvPr>
          <p:cNvSpPr>
            <a:spLocks noGrp="1"/>
          </p:cNvSpPr>
          <p:nvPr>
            <p:ph sz="quarter" idx="25"/>
          </p:nvPr>
        </p:nvSpPr>
        <p:spPr>
          <a:xfrm>
            <a:off x="220688" y="150066"/>
            <a:ext cx="8136904" cy="540098"/>
          </a:xfrm>
        </p:spPr>
        <p:txBody>
          <a:bodyPr/>
          <a:lstStyle/>
          <a:p>
            <a:r>
              <a:rPr lang="fr-FR" dirty="0"/>
              <a:t>L’AFM du Laboratoire de Métrologie Optique de SOLEIL</a:t>
            </a:r>
          </a:p>
        </p:txBody>
      </p:sp>
      <p:pic>
        <p:nvPicPr>
          <p:cNvPr id="7" name="Picture 2" descr="Advanced Atomic Force Microscopy Platform - INSP">
            <a:extLst>
              <a:ext uri="{FF2B5EF4-FFF2-40B4-BE49-F238E27FC236}">
                <a16:creationId xmlns:a16="http://schemas.microsoft.com/office/drawing/2014/main" id="{909248E0-6F4E-E91A-6F13-7386DC55EC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80" r="19545"/>
          <a:stretch/>
        </p:blipFill>
        <p:spPr bwMode="auto">
          <a:xfrm>
            <a:off x="704156" y="670192"/>
            <a:ext cx="2520280" cy="17288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47B2EAC-224B-7A0B-D955-B4BA0E04245E}"/>
              </a:ext>
            </a:extLst>
          </p:cNvPr>
          <p:cNvPicPr>
            <a:picLocks noChangeAspect="1"/>
          </p:cNvPicPr>
          <p:nvPr/>
        </p:nvPicPr>
        <p:blipFill>
          <a:blip r:embed="rId4"/>
          <a:srcRect l="41732" t="20852" r="9596" b="12818"/>
          <a:stretch/>
        </p:blipFill>
        <p:spPr>
          <a:xfrm>
            <a:off x="4146513" y="670467"/>
            <a:ext cx="3875309" cy="2846896"/>
          </a:xfrm>
          <a:prstGeom prst="rect">
            <a:avLst/>
          </a:prstGeom>
        </p:spPr>
      </p:pic>
      <p:pic>
        <p:nvPicPr>
          <p:cNvPr id="11" name="Picture 10">
            <a:extLst>
              <a:ext uri="{FF2B5EF4-FFF2-40B4-BE49-F238E27FC236}">
                <a16:creationId xmlns:a16="http://schemas.microsoft.com/office/drawing/2014/main" id="{834C736F-6DC8-C07A-40F6-192A63EA5E65}"/>
              </a:ext>
            </a:extLst>
          </p:cNvPr>
          <p:cNvPicPr>
            <a:picLocks noChangeAspect="1"/>
          </p:cNvPicPr>
          <p:nvPr/>
        </p:nvPicPr>
        <p:blipFill>
          <a:blip r:embed="rId5" cstate="print">
            <a:extLst>
              <a:ext uri="{28A0092B-C50C-407E-A947-70E740481C1C}">
                <a14:useLocalDpi xmlns:a14="http://schemas.microsoft.com/office/drawing/2010/main" val="0"/>
              </a:ext>
            </a:extLst>
          </a:blip>
          <a:srcRect l="220" t="2905" r="5611" b="3252"/>
          <a:stretch/>
        </p:blipFill>
        <p:spPr bwMode="auto">
          <a:xfrm>
            <a:off x="220688" y="2472746"/>
            <a:ext cx="3487216" cy="1880589"/>
          </a:xfrm>
          <a:prstGeom prst="rect">
            <a:avLst/>
          </a:prstGeom>
          <a:noFill/>
          <a:ln>
            <a:noFill/>
          </a:ln>
        </p:spPr>
      </p:pic>
      <p:sp>
        <p:nvSpPr>
          <p:cNvPr id="12" name="Content Placeholder 5">
            <a:extLst>
              <a:ext uri="{FF2B5EF4-FFF2-40B4-BE49-F238E27FC236}">
                <a16:creationId xmlns:a16="http://schemas.microsoft.com/office/drawing/2014/main" id="{02A135AE-D7D4-AB4F-DC2C-77B0FABD8682}"/>
              </a:ext>
            </a:extLst>
          </p:cNvPr>
          <p:cNvSpPr txBox="1">
            <a:spLocks/>
          </p:cNvSpPr>
          <p:nvPr/>
        </p:nvSpPr>
        <p:spPr>
          <a:xfrm>
            <a:off x="4355976" y="3427928"/>
            <a:ext cx="3024337" cy="540098"/>
          </a:xfrm>
          <a:prstGeom prst="rect">
            <a:avLst/>
          </a:prstGeom>
        </p:spPr>
        <p:txBody>
          <a:bodyPr vert="horz" lIns="91440" tIns="45720" rIns="91440" bIns="45720" rtlCol="0">
            <a:normAutofit fontScale="92500" lnSpcReduction="20000"/>
          </a:bodyPr>
          <a:lstStyle>
            <a:lvl1pPr marL="0" indent="0" algn="l" defTabSz="457200" rtl="0" eaLnBrk="1" latinLnBrk="0" hangingPunct="1">
              <a:spcBef>
                <a:spcPct val="20000"/>
              </a:spcBef>
              <a:buFont typeface="Arial"/>
              <a:buNone/>
              <a:defRPr sz="2200" kern="1200">
                <a:solidFill>
                  <a:srgbClr val="003A7D"/>
                </a:solidFill>
                <a:latin typeface="+mn-lt"/>
                <a:ea typeface="+mn-ea"/>
                <a:cs typeface="+mn-cs"/>
              </a:defRPr>
            </a:lvl1pPr>
            <a:lvl2pPr marL="358775" indent="-358775" algn="l" defTabSz="457200" rtl="0" eaLnBrk="1" latinLnBrk="0" hangingPunct="1">
              <a:spcBef>
                <a:spcPct val="20000"/>
              </a:spcBef>
              <a:buClr>
                <a:srgbClr val="E6192D"/>
              </a:buClr>
              <a:buFont typeface="Wingdings" panose="05000000000000000000" pitchFamily="2" charset="2"/>
              <a:buChar char=""/>
              <a:defRPr sz="1800" kern="1200" baseline="0">
                <a:solidFill>
                  <a:schemeClr val="accent1"/>
                </a:solidFill>
                <a:latin typeface="+mn-lt"/>
                <a:ea typeface="+mn-ea"/>
                <a:cs typeface="+mn-cs"/>
              </a:defRPr>
            </a:lvl2pPr>
            <a:lvl3pPr marL="541338" indent="-182563" algn="l" defTabSz="457200" rtl="0" eaLnBrk="1" latinLnBrk="0" hangingPunct="1">
              <a:spcBef>
                <a:spcPct val="20000"/>
              </a:spcBef>
              <a:buFont typeface="Arial"/>
              <a:buChar char="•"/>
              <a:defRPr sz="1600" kern="1200" baseline="0">
                <a:solidFill>
                  <a:schemeClr val="tx1"/>
                </a:solidFill>
                <a:latin typeface="+mn-lt"/>
                <a:ea typeface="+mn-ea"/>
                <a:cs typeface="+mn-cs"/>
              </a:defRPr>
            </a:lvl3pPr>
            <a:lvl4pPr marL="808038" indent="-2667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800" dirty="0"/>
              <a:t>Reproductibilité des mesures sur étalon au LMO</a:t>
            </a:r>
          </a:p>
        </p:txBody>
      </p:sp>
      <p:sp>
        <p:nvSpPr>
          <p:cNvPr id="13" name="Content Placeholder 5">
            <a:extLst>
              <a:ext uri="{FF2B5EF4-FFF2-40B4-BE49-F238E27FC236}">
                <a16:creationId xmlns:a16="http://schemas.microsoft.com/office/drawing/2014/main" id="{C7B94D24-CA10-9AEA-4204-6E2E51B3CF41}"/>
              </a:ext>
            </a:extLst>
          </p:cNvPr>
          <p:cNvSpPr txBox="1">
            <a:spLocks/>
          </p:cNvSpPr>
          <p:nvPr/>
        </p:nvSpPr>
        <p:spPr>
          <a:xfrm>
            <a:off x="3851920" y="4024749"/>
            <a:ext cx="4968552" cy="425080"/>
          </a:xfrm>
          <a:prstGeom prst="rect">
            <a:avLst/>
          </a:prstGeom>
          <a:ln w="38100">
            <a:solidFill>
              <a:schemeClr val="accent2"/>
            </a:solidFill>
          </a:ln>
        </p:spPr>
        <p:txBody>
          <a:bodyPr vert="horz" lIns="91440" tIns="45720" rIns="91440" bIns="45720" rtlCol="0">
            <a:normAutofit/>
          </a:bodyPr>
          <a:lstStyle>
            <a:lvl1pPr marL="0" indent="0" algn="l" defTabSz="457200" rtl="0" eaLnBrk="1" latinLnBrk="0" hangingPunct="1">
              <a:spcBef>
                <a:spcPct val="20000"/>
              </a:spcBef>
              <a:buFont typeface="Arial"/>
              <a:buNone/>
              <a:defRPr sz="2200" kern="1200">
                <a:solidFill>
                  <a:srgbClr val="003A7D"/>
                </a:solidFill>
                <a:latin typeface="+mn-lt"/>
                <a:ea typeface="+mn-ea"/>
                <a:cs typeface="+mn-cs"/>
              </a:defRPr>
            </a:lvl1pPr>
            <a:lvl2pPr marL="358775" indent="-358775" algn="l" defTabSz="457200" rtl="0" eaLnBrk="1" latinLnBrk="0" hangingPunct="1">
              <a:spcBef>
                <a:spcPct val="20000"/>
              </a:spcBef>
              <a:buClr>
                <a:srgbClr val="E6192D"/>
              </a:buClr>
              <a:buFont typeface="Wingdings" panose="05000000000000000000" pitchFamily="2" charset="2"/>
              <a:buChar char=""/>
              <a:defRPr sz="1800" kern="1200" baseline="0">
                <a:solidFill>
                  <a:schemeClr val="accent1"/>
                </a:solidFill>
                <a:latin typeface="+mn-lt"/>
                <a:ea typeface="+mn-ea"/>
                <a:cs typeface="+mn-cs"/>
              </a:defRPr>
            </a:lvl2pPr>
            <a:lvl3pPr marL="541338" indent="-182563" algn="l" defTabSz="457200" rtl="0" eaLnBrk="1" latinLnBrk="0" hangingPunct="1">
              <a:spcBef>
                <a:spcPct val="20000"/>
              </a:spcBef>
              <a:buFont typeface="Arial"/>
              <a:buChar char="•"/>
              <a:defRPr sz="1600" kern="1200" baseline="0">
                <a:solidFill>
                  <a:schemeClr val="tx1"/>
                </a:solidFill>
                <a:latin typeface="+mn-lt"/>
                <a:ea typeface="+mn-ea"/>
                <a:cs typeface="+mn-cs"/>
              </a:defRPr>
            </a:lvl3pPr>
            <a:lvl4pPr marL="808038" indent="-2667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sz="1800" dirty="0"/>
              <a:t>Hauteur du réseau = </a:t>
            </a:r>
            <a:r>
              <a:rPr lang="nn-NO" sz="1800" dirty="0"/>
              <a:t>19.763 nm ±1.6 nm (k=2)</a:t>
            </a:r>
            <a:r>
              <a:rPr lang="fr-FR" sz="1800" dirty="0"/>
              <a:t> </a:t>
            </a:r>
          </a:p>
        </p:txBody>
      </p:sp>
      <p:sp>
        <p:nvSpPr>
          <p:cNvPr id="2" name="Espace réservé de la date 4">
            <a:extLst>
              <a:ext uri="{FF2B5EF4-FFF2-40B4-BE49-F238E27FC236}">
                <a16:creationId xmlns:a16="http://schemas.microsoft.com/office/drawing/2014/main" id="{B3ED66FD-DCAC-BF54-85A7-748C8ACEA18F}"/>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39951531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9847BF4-C532-28CB-1330-60A86C17E943}"/>
              </a:ext>
            </a:extLst>
          </p:cNvPr>
          <p:cNvSpPr>
            <a:spLocks noGrp="1"/>
          </p:cNvSpPr>
          <p:nvPr>
            <p:ph sz="quarter" idx="25"/>
          </p:nvPr>
        </p:nvSpPr>
        <p:spPr>
          <a:xfrm>
            <a:off x="539552" y="1599604"/>
            <a:ext cx="8136904" cy="756122"/>
          </a:xfrm>
        </p:spPr>
        <p:txBody>
          <a:bodyPr/>
          <a:lstStyle/>
          <a:p>
            <a:pPr algn="ctr"/>
            <a:r>
              <a:rPr lang="fr-FR" dirty="0"/>
              <a:t>Merci pour votre attention</a:t>
            </a:r>
          </a:p>
        </p:txBody>
      </p:sp>
    </p:spTree>
    <p:extLst>
      <p:ext uri="{BB962C8B-B14F-4D97-AF65-F5344CB8AC3E}">
        <p14:creationId xmlns:p14="http://schemas.microsoft.com/office/powerpoint/2010/main" val="9534888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18396" y="3507854"/>
            <a:ext cx="8690108" cy="265937"/>
          </a:xfrm>
        </p:spPr>
        <p:txBody>
          <a:bodyPr/>
          <a:lstStyle/>
          <a:p>
            <a:r>
              <a:rPr lang="fr-FR" sz="1700" noProof="0" dirty="0"/>
              <a:t>Métrologie à l’échelle nano: application à la mesure de rugosité</a:t>
            </a:r>
            <a:endParaRPr lang="fr-FR" sz="1700" cap="none" noProof="0" dirty="0"/>
          </a:p>
        </p:txBody>
      </p:sp>
      <p:sp>
        <p:nvSpPr>
          <p:cNvPr id="5" name="Espace réservé du texte 4"/>
          <p:cNvSpPr>
            <a:spLocks noGrp="1"/>
          </p:cNvSpPr>
          <p:nvPr>
            <p:ph type="body" sz="quarter" idx="12"/>
          </p:nvPr>
        </p:nvSpPr>
        <p:spPr>
          <a:xfrm>
            <a:off x="418396" y="3867894"/>
            <a:ext cx="6480720" cy="291057"/>
          </a:xfrm>
        </p:spPr>
        <p:txBody>
          <a:bodyPr>
            <a:noAutofit/>
          </a:bodyPr>
          <a:lstStyle/>
          <a:p>
            <a:r>
              <a:rPr lang="fr-FR" sz="1400" i="1" cap="none" noProof="0" dirty="0"/>
              <a:t>Alexandra </a:t>
            </a:r>
            <a:r>
              <a:rPr lang="fr-FR" sz="1400" i="1" cap="none" noProof="0" dirty="0" err="1"/>
              <a:t>Delvallée</a:t>
            </a:r>
            <a:r>
              <a:rPr lang="fr-FR" sz="1400" i="1" cap="none" noProof="0" dirty="0"/>
              <a:t>, Nicolas </a:t>
            </a:r>
            <a:r>
              <a:rPr lang="fr-FR" sz="1400" i="1" cap="none" noProof="0" dirty="0" err="1"/>
              <a:t>Feltin</a:t>
            </a:r>
            <a:endParaRPr lang="fr-FR" sz="1400" i="1" cap="none" noProof="0" dirty="0"/>
          </a:p>
        </p:txBody>
      </p:sp>
    </p:spTree>
    <p:extLst>
      <p:ext uri="{BB962C8B-B14F-4D97-AF65-F5344CB8AC3E}">
        <p14:creationId xmlns:p14="http://schemas.microsoft.com/office/powerpoint/2010/main" val="40195685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75</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pic>
        <p:nvPicPr>
          <p:cNvPr id="7" name="Picture 1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704592" y="195486"/>
            <a:ext cx="2332023" cy="3435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8"/>
          <p:cNvSpPr txBox="1">
            <a:spLocks noChangeArrowheads="1"/>
          </p:cNvSpPr>
          <p:nvPr/>
        </p:nvSpPr>
        <p:spPr bwMode="auto">
          <a:xfrm>
            <a:off x="1187624" y="540425"/>
            <a:ext cx="6048672" cy="2031325"/>
          </a:xfrm>
          <a:prstGeom prst="rect">
            <a:avLst/>
          </a:prstGeom>
          <a:noFill/>
          <a:ln w="12700">
            <a:noFill/>
            <a:miter lim="800000"/>
            <a:headEnd/>
            <a:tailEnd/>
          </a:ln>
          <a:effectLst/>
        </p:spPr>
        <p:txBody>
          <a:bodyPr wrap="square">
            <a:spAutoFit/>
          </a:bodyPr>
          <a:lstStyle>
            <a:defPPr>
              <a:defRPr lang="fr-FR"/>
            </a:defPPr>
            <a:lvl1pPr algn="just">
              <a:tabLst>
                <a:tab pos="982663" algn="l"/>
              </a:tabLst>
              <a:defRPr sz="1400">
                <a:latin typeface="Arial Narrow" panose="020B0606020202030204" pitchFamily="34" charset="0"/>
              </a:defRPr>
            </a:lvl1pPr>
          </a:lstStyle>
          <a:p>
            <a:pPr marL="285750" indent="-285750">
              <a:buFont typeface="Arial" panose="020B0604020202020204" pitchFamily="34" charset="0"/>
              <a:buChar char="•"/>
            </a:pPr>
            <a:r>
              <a:rPr lang="fr-FR" noProof="0" dirty="0"/>
              <a:t>EPIC sous la tutelle du Ministère de l’Industrie (DGE).</a:t>
            </a:r>
          </a:p>
          <a:p>
            <a:pPr marL="285750" indent="-285750">
              <a:buFont typeface="Arial" panose="020B0604020202020204" pitchFamily="34" charset="0"/>
              <a:buChar char="•"/>
            </a:pPr>
            <a:r>
              <a:rPr lang="fr-FR" noProof="0" dirty="0"/>
              <a:t>750 collaborateurs dont ¾ de techniciens, ingénieurs et chercheurs.</a:t>
            </a:r>
          </a:p>
          <a:p>
            <a:pPr marL="285750" indent="-285750">
              <a:buSzPts val="1400"/>
              <a:buFont typeface="Arial" panose="020B0604020202020204" pitchFamily="34" charset="0"/>
              <a:buChar char="•"/>
            </a:pPr>
            <a:r>
              <a:rPr lang="fr-FR" noProof="0" dirty="0"/>
              <a:t> 55 000 m² de laboratoires</a:t>
            </a:r>
          </a:p>
          <a:p>
            <a:pPr marL="285750" indent="-285750">
              <a:buSzPts val="1400"/>
              <a:buFont typeface="Arial" panose="020B0604020202020204" pitchFamily="34" charset="0"/>
              <a:buChar char="•"/>
            </a:pPr>
            <a:r>
              <a:rPr lang="fr-FR" noProof="0" dirty="0"/>
              <a:t> vaste réseau de partenaires</a:t>
            </a:r>
          </a:p>
          <a:p>
            <a:pPr marL="285750" indent="-285750">
              <a:buFont typeface="Arial" panose="020B0604020202020204" pitchFamily="34" charset="0"/>
              <a:buChar char="•"/>
            </a:pPr>
            <a:r>
              <a:rPr lang="fr-FR" noProof="0" dirty="0"/>
              <a:t>CA de 85 M€ dont 75% dans le domaine marchand en 2016.</a:t>
            </a:r>
          </a:p>
          <a:p>
            <a:pPr marL="285750" indent="-285750">
              <a:buFont typeface="Arial" panose="020B0604020202020204" pitchFamily="34" charset="0"/>
              <a:buChar char="•"/>
            </a:pPr>
            <a:r>
              <a:rPr lang="fr-FR" noProof="0" dirty="0"/>
              <a:t>24 % du budget dédié à la R&amp;D.</a:t>
            </a:r>
          </a:p>
          <a:p>
            <a:pPr marL="285750" indent="-285750">
              <a:buFont typeface="Arial" panose="020B0604020202020204" pitchFamily="34" charset="0"/>
              <a:buChar char="•"/>
            </a:pPr>
            <a:r>
              <a:rPr lang="fr-FR" noProof="0" dirty="0"/>
              <a:t>8000 clients dont plus de 70% d’entreprises industrielles, collectivités, associations</a:t>
            </a:r>
          </a:p>
          <a:p>
            <a:endParaRPr lang="fr-FR" noProof="0" dirty="0"/>
          </a:p>
          <a:p>
            <a:endParaRPr lang="fr-FR" sz="1400" noProof="0" dirty="0">
              <a:latin typeface="Arial Narrow" panose="020B0606020202030204" pitchFamily="34" charset="0"/>
            </a:endParaRPr>
          </a:p>
        </p:txBody>
      </p:sp>
      <p:pic>
        <p:nvPicPr>
          <p:cNvPr id="9" name="Picture 2" descr="https://www.lne.fr/sites/default/files/2018-02/logo-LNE-mariann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963" r="22566"/>
          <a:stretch/>
        </p:blipFill>
        <p:spPr bwMode="auto">
          <a:xfrm>
            <a:off x="197021" y="771550"/>
            <a:ext cx="846587" cy="10186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Graphique 1"/>
          <p:cNvGraphicFramePr>
            <a:graphicFrameLocks/>
          </p:cNvGraphicFramePr>
          <p:nvPr/>
        </p:nvGraphicFramePr>
        <p:xfrm>
          <a:off x="107504" y="2139702"/>
          <a:ext cx="2880320" cy="2206314"/>
        </p:xfrm>
        <a:graphic>
          <a:graphicData uri="http://schemas.openxmlformats.org/presentationml/2006/ole">
            <mc:AlternateContent xmlns:mc="http://schemas.openxmlformats.org/markup-compatibility/2006">
              <mc:Choice xmlns:v="urn:schemas-microsoft-com:vml" Requires="v">
                <p:oleObj r:id="rId5" imgW="7535309" imgH="4743099" progId="Excel.Chart.8">
                  <p:embed/>
                </p:oleObj>
              </mc:Choice>
              <mc:Fallback>
                <p:oleObj r:id="rId5" imgW="7535309" imgH="4743099" progId="Excel.Chart.8">
                  <p:embed/>
                  <p:pic>
                    <p:nvPicPr>
                      <p:cNvPr id="10" name="Graphique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2139702"/>
                        <a:ext cx="2880320" cy="2206314"/>
                      </a:xfrm>
                      <a:prstGeom prst="rect">
                        <a:avLst/>
                      </a:prstGeom>
                      <a:noFill/>
                      <a:ln>
                        <a:noFill/>
                      </a:ln>
                    </p:spPr>
                  </p:pic>
                </p:oleObj>
              </mc:Fallback>
            </mc:AlternateContent>
          </a:graphicData>
        </a:graphic>
      </p:graphicFrame>
      <p:sp>
        <p:nvSpPr>
          <p:cNvPr id="11" name="ZoneTexte 10"/>
          <p:cNvSpPr txBox="1"/>
          <p:nvPr/>
        </p:nvSpPr>
        <p:spPr>
          <a:xfrm>
            <a:off x="32812" y="4227934"/>
            <a:ext cx="3024335" cy="307777"/>
          </a:xfrm>
          <a:prstGeom prst="rect">
            <a:avLst/>
          </a:prstGeom>
          <a:noFill/>
        </p:spPr>
        <p:txBody>
          <a:bodyPr wrap="square" rtlCol="0">
            <a:spAutoFit/>
          </a:bodyPr>
          <a:lstStyle/>
          <a:p>
            <a:pPr algn="ctr"/>
            <a:r>
              <a:rPr lang="fr-FR" sz="1400" noProof="0" dirty="0">
                <a:latin typeface="Arial Narrow" panose="020B0606020202030204" pitchFamily="34" charset="0"/>
              </a:rPr>
              <a:t>Répartition des activités par domaine</a:t>
            </a:r>
          </a:p>
        </p:txBody>
      </p:sp>
      <p:pic>
        <p:nvPicPr>
          <p:cNvPr id="12"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7904" y="2283718"/>
            <a:ext cx="1944216" cy="220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p:cNvSpPr txBox="1"/>
          <p:nvPr/>
        </p:nvSpPr>
        <p:spPr>
          <a:xfrm>
            <a:off x="6516216" y="3797627"/>
            <a:ext cx="2736304" cy="646331"/>
          </a:xfrm>
          <a:prstGeom prst="rect">
            <a:avLst/>
          </a:prstGeom>
          <a:noFill/>
        </p:spPr>
        <p:txBody>
          <a:bodyPr wrap="square" rtlCol="0">
            <a:spAutoFit/>
          </a:bodyPr>
          <a:lstStyle/>
          <a:p>
            <a:pPr algn="ctr"/>
            <a:r>
              <a:rPr lang="fr-FR" sz="1200" noProof="0" dirty="0">
                <a:latin typeface="Arial Narrow" panose="020B0606020202030204" pitchFamily="34" charset="0"/>
              </a:rPr>
              <a:t>8 implantations : Paris, Trappes, Saint Denis, Nîmes, Saint-Etienne, Poitiers, </a:t>
            </a:r>
          </a:p>
          <a:p>
            <a:pPr algn="ctr"/>
            <a:r>
              <a:rPr lang="fr-FR" sz="1200" noProof="0" dirty="0">
                <a:latin typeface="Arial Narrow" panose="020B0606020202030204" pitchFamily="34" charset="0"/>
              </a:rPr>
              <a:t>États-Unis (Washington), Chine (Hong Kong)</a:t>
            </a:r>
          </a:p>
        </p:txBody>
      </p:sp>
      <p:sp>
        <p:nvSpPr>
          <p:cNvPr id="14"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Le laboratoire national de métrologie et d’essais (LNE)</a:t>
            </a:r>
          </a:p>
        </p:txBody>
      </p:sp>
    </p:spTree>
    <p:extLst>
      <p:ext uri="{BB962C8B-B14F-4D97-AF65-F5344CB8AC3E}">
        <p14:creationId xmlns:p14="http://schemas.microsoft.com/office/powerpoint/2010/main" val="24120790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4" name="Groupe 53"/>
          <p:cNvGrpSpPr/>
          <p:nvPr/>
        </p:nvGrpSpPr>
        <p:grpSpPr>
          <a:xfrm>
            <a:off x="467544" y="3219822"/>
            <a:ext cx="3816424" cy="905013"/>
            <a:chOff x="467544" y="3362412"/>
            <a:chExt cx="3816424" cy="905013"/>
          </a:xfrm>
        </p:grpSpPr>
        <p:sp>
          <p:nvSpPr>
            <p:cNvPr id="50" name="Rectangle 49"/>
            <p:cNvSpPr/>
            <p:nvPr/>
          </p:nvSpPr>
          <p:spPr>
            <a:xfrm>
              <a:off x="467544" y="3363839"/>
              <a:ext cx="3816424" cy="903586"/>
            </a:xfrm>
            <a:prstGeom prst="rect">
              <a:avLst/>
            </a:prstGeom>
            <a:solidFill>
              <a:schemeClr val="bg1">
                <a:lumMod val="95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8" name="Flèche vers le bas 37"/>
            <p:cNvSpPr/>
            <p:nvPr/>
          </p:nvSpPr>
          <p:spPr>
            <a:xfrm>
              <a:off x="1421999" y="3709680"/>
              <a:ext cx="144016" cy="26971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9" name="ZoneTexte 38"/>
            <p:cNvSpPr txBox="1"/>
            <p:nvPr/>
          </p:nvSpPr>
          <p:spPr>
            <a:xfrm>
              <a:off x="648262" y="3362412"/>
              <a:ext cx="1691490" cy="307777"/>
            </a:xfrm>
            <a:prstGeom prst="rect">
              <a:avLst/>
            </a:prstGeom>
            <a:noFill/>
          </p:spPr>
          <p:txBody>
            <a:bodyPr wrap="square" rtlCol="0">
              <a:spAutoFit/>
            </a:bodyPr>
            <a:lstStyle/>
            <a:p>
              <a:pPr algn="ctr"/>
              <a:r>
                <a:rPr lang="fr-FR" sz="1400" noProof="0" dirty="0">
                  <a:latin typeface="Arial Narrow" panose="020B0606020202030204" pitchFamily="34" charset="0"/>
                </a:rPr>
                <a:t>Etalon de travail</a:t>
              </a:r>
            </a:p>
          </p:txBody>
        </p:sp>
        <p:sp>
          <p:nvSpPr>
            <p:cNvPr id="40" name="ZoneTexte 39"/>
            <p:cNvSpPr txBox="1"/>
            <p:nvPr/>
          </p:nvSpPr>
          <p:spPr>
            <a:xfrm>
              <a:off x="648262" y="3959647"/>
              <a:ext cx="1691490" cy="307777"/>
            </a:xfrm>
            <a:prstGeom prst="rect">
              <a:avLst/>
            </a:prstGeom>
            <a:noFill/>
          </p:spPr>
          <p:txBody>
            <a:bodyPr wrap="square" rtlCol="0">
              <a:spAutoFit/>
            </a:bodyPr>
            <a:lstStyle/>
            <a:p>
              <a:pPr algn="ctr"/>
              <a:r>
                <a:rPr lang="fr-FR" sz="1400" noProof="0" dirty="0">
                  <a:latin typeface="Arial Narrow" panose="020B0606020202030204" pitchFamily="34" charset="0"/>
                </a:rPr>
                <a:t>Instruments</a:t>
              </a:r>
            </a:p>
          </p:txBody>
        </p:sp>
        <p:sp>
          <p:nvSpPr>
            <p:cNvPr id="49" name="ZoneTexte 48"/>
            <p:cNvSpPr txBox="1"/>
            <p:nvPr/>
          </p:nvSpPr>
          <p:spPr>
            <a:xfrm>
              <a:off x="3060558" y="3676866"/>
              <a:ext cx="1088761" cy="261610"/>
            </a:xfrm>
            <a:prstGeom prst="rect">
              <a:avLst/>
            </a:prstGeom>
            <a:noFill/>
          </p:spPr>
          <p:txBody>
            <a:bodyPr wrap="none" rtlCol="0">
              <a:spAutoFit/>
            </a:bodyPr>
            <a:lstStyle/>
            <a:p>
              <a:pPr algn="ctr"/>
              <a:r>
                <a:rPr lang="fr-FR" sz="1100" b="1" i="1" noProof="0" dirty="0">
                  <a:latin typeface="Arial Narrow" panose="020B0606020202030204" pitchFamily="34" charset="0"/>
                </a:rPr>
                <a:t>Entreprise / labo</a:t>
              </a:r>
            </a:p>
          </p:txBody>
        </p:sp>
      </p:grpSp>
      <p:grpSp>
        <p:nvGrpSpPr>
          <p:cNvPr id="53" name="Groupe 52"/>
          <p:cNvGrpSpPr/>
          <p:nvPr/>
        </p:nvGrpSpPr>
        <p:grpSpPr>
          <a:xfrm>
            <a:off x="467544" y="2499742"/>
            <a:ext cx="3816424" cy="720080"/>
            <a:chOff x="467544" y="2650708"/>
            <a:chExt cx="3816424" cy="720080"/>
          </a:xfrm>
        </p:grpSpPr>
        <p:sp>
          <p:nvSpPr>
            <p:cNvPr id="46" name="Rectangle 45"/>
            <p:cNvSpPr/>
            <p:nvPr/>
          </p:nvSpPr>
          <p:spPr>
            <a:xfrm>
              <a:off x="467544" y="2650708"/>
              <a:ext cx="3816424" cy="488683"/>
            </a:xfrm>
            <a:prstGeom prst="rect">
              <a:avLst/>
            </a:prstGeom>
            <a:solidFill>
              <a:schemeClr val="bg1">
                <a:lumMod val="85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6" name="Flèche vers le bas 35"/>
            <p:cNvSpPr/>
            <p:nvPr/>
          </p:nvSpPr>
          <p:spPr>
            <a:xfrm>
              <a:off x="1421999" y="3067383"/>
              <a:ext cx="144016" cy="3034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7" name="ZoneTexte 36"/>
            <p:cNvSpPr txBox="1"/>
            <p:nvPr/>
          </p:nvSpPr>
          <p:spPr>
            <a:xfrm>
              <a:off x="648262" y="2722716"/>
              <a:ext cx="1691490" cy="307777"/>
            </a:xfrm>
            <a:prstGeom prst="rect">
              <a:avLst/>
            </a:prstGeom>
            <a:noFill/>
          </p:spPr>
          <p:txBody>
            <a:bodyPr wrap="square" rtlCol="0">
              <a:spAutoFit/>
            </a:bodyPr>
            <a:lstStyle/>
            <a:p>
              <a:pPr algn="ctr"/>
              <a:r>
                <a:rPr lang="fr-FR" sz="1400" noProof="0" dirty="0">
                  <a:latin typeface="Arial Narrow" panose="020B0606020202030204" pitchFamily="34" charset="0"/>
                </a:rPr>
                <a:t>Etalon Secondaire</a:t>
              </a:r>
            </a:p>
          </p:txBody>
        </p:sp>
        <p:sp>
          <p:nvSpPr>
            <p:cNvPr id="47" name="ZoneTexte 46"/>
            <p:cNvSpPr txBox="1"/>
            <p:nvPr/>
          </p:nvSpPr>
          <p:spPr>
            <a:xfrm>
              <a:off x="2925904" y="2745799"/>
              <a:ext cx="1358064" cy="261610"/>
            </a:xfrm>
            <a:prstGeom prst="rect">
              <a:avLst/>
            </a:prstGeom>
            <a:noFill/>
          </p:spPr>
          <p:txBody>
            <a:bodyPr wrap="none" rtlCol="0">
              <a:spAutoFit/>
            </a:bodyPr>
            <a:lstStyle/>
            <a:p>
              <a:pPr algn="ctr"/>
              <a:r>
                <a:rPr lang="fr-FR" sz="1100" b="1" i="1" noProof="0" dirty="0">
                  <a:latin typeface="Arial Narrow" panose="020B0606020202030204" pitchFamily="34" charset="0"/>
                </a:rPr>
                <a:t>Laboratoire accrédité</a:t>
              </a:r>
            </a:p>
          </p:txBody>
        </p:sp>
      </p:grpSp>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76</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7"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Le LNE, institut national de métrologie Français</a:t>
            </a:r>
          </a:p>
        </p:txBody>
      </p:sp>
      <p:sp>
        <p:nvSpPr>
          <p:cNvPr id="8" name="Text Box 18"/>
          <p:cNvSpPr txBox="1">
            <a:spLocks noChangeArrowheads="1"/>
          </p:cNvSpPr>
          <p:nvPr/>
        </p:nvSpPr>
        <p:spPr bwMode="auto">
          <a:xfrm>
            <a:off x="5396387" y="1835988"/>
            <a:ext cx="3312368" cy="2031325"/>
          </a:xfrm>
          <a:prstGeom prst="rect">
            <a:avLst/>
          </a:prstGeom>
          <a:noFill/>
          <a:ln w="12700">
            <a:noFill/>
            <a:miter lim="800000"/>
            <a:headEnd/>
            <a:tailEnd/>
          </a:ln>
          <a:effectLst/>
        </p:spPr>
        <p:txBody>
          <a:bodyPr wrap="square">
            <a:spAutoFit/>
          </a:bodyPr>
          <a:lstStyle>
            <a:defPPr>
              <a:defRPr lang="fr-FR"/>
            </a:defPPr>
            <a:lvl1pPr algn="just">
              <a:tabLst>
                <a:tab pos="982663" algn="l"/>
              </a:tabLst>
              <a:defRPr sz="1400">
                <a:latin typeface="Arial Narrow" panose="020B0606020202030204" pitchFamily="34" charset="0"/>
              </a:defRPr>
            </a:lvl1pPr>
          </a:lstStyle>
          <a:p>
            <a:r>
              <a:rPr lang="fr-FR" noProof="0" dirty="0"/>
              <a:t>Le LNE, en tant qu’INM, a pour mission d'assurer la mise en place, la conservation, l'amélioration et le transfert des références métrologiques françaises pour quatre des sept grandeurs de base du Système international d'unités : la masse, la longueur, le temps, le courant électrique, la quantité de matière, l'intensité lumineuse et la température thermodynamique.</a:t>
            </a:r>
            <a:endParaRPr lang="fr-FR" sz="1400" noProof="0" dirty="0"/>
          </a:p>
        </p:txBody>
      </p:sp>
      <p:pic>
        <p:nvPicPr>
          <p:cNvPr id="9" name="Picture 2" descr="https://www.lne.fr/sites/default/files/2018-02/logo-LNE-mariann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963" r="22566"/>
          <a:stretch/>
        </p:blipFill>
        <p:spPr bwMode="auto">
          <a:xfrm>
            <a:off x="6629277" y="617005"/>
            <a:ext cx="846587" cy="1018641"/>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oupe 50"/>
          <p:cNvGrpSpPr/>
          <p:nvPr/>
        </p:nvGrpSpPr>
        <p:grpSpPr>
          <a:xfrm>
            <a:off x="467544" y="1320919"/>
            <a:ext cx="3816424" cy="1178823"/>
            <a:chOff x="467544" y="1255861"/>
            <a:chExt cx="3816424" cy="1178823"/>
          </a:xfrm>
        </p:grpSpPr>
        <p:sp>
          <p:nvSpPr>
            <p:cNvPr id="44" name="Rectangle 43"/>
            <p:cNvSpPr/>
            <p:nvPr/>
          </p:nvSpPr>
          <p:spPr>
            <a:xfrm>
              <a:off x="467544" y="1275606"/>
              <a:ext cx="3816424" cy="943054"/>
            </a:xfrm>
            <a:prstGeom prst="rect">
              <a:avLst/>
            </a:prstGeom>
            <a:solidFill>
              <a:schemeClr val="bg1">
                <a:lumMod val="75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2" name="Flèche vers le bas 31"/>
            <p:cNvSpPr/>
            <p:nvPr/>
          </p:nvSpPr>
          <p:spPr>
            <a:xfrm>
              <a:off x="1421999" y="1570588"/>
              <a:ext cx="144016" cy="2880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3" name="ZoneTexte 32"/>
            <p:cNvSpPr txBox="1"/>
            <p:nvPr/>
          </p:nvSpPr>
          <p:spPr>
            <a:xfrm>
              <a:off x="648262" y="1255861"/>
              <a:ext cx="1691489" cy="307777"/>
            </a:xfrm>
            <a:prstGeom prst="rect">
              <a:avLst/>
            </a:prstGeom>
            <a:noFill/>
          </p:spPr>
          <p:txBody>
            <a:bodyPr wrap="square" rtlCol="0">
              <a:spAutoFit/>
            </a:bodyPr>
            <a:lstStyle/>
            <a:p>
              <a:pPr algn="ctr"/>
              <a:r>
                <a:rPr lang="fr-FR" sz="1400" noProof="0" dirty="0">
                  <a:latin typeface="Arial Narrow" panose="020B0606020202030204" pitchFamily="34" charset="0"/>
                </a:rPr>
                <a:t>Mise en pratique</a:t>
              </a:r>
            </a:p>
          </p:txBody>
        </p:sp>
        <p:sp>
          <p:nvSpPr>
            <p:cNvPr id="35" name="ZoneTexte 34"/>
            <p:cNvSpPr txBox="1"/>
            <p:nvPr/>
          </p:nvSpPr>
          <p:spPr>
            <a:xfrm>
              <a:off x="648262" y="1838875"/>
              <a:ext cx="1691490" cy="307777"/>
            </a:xfrm>
            <a:prstGeom prst="rect">
              <a:avLst/>
            </a:prstGeom>
            <a:noFill/>
          </p:spPr>
          <p:txBody>
            <a:bodyPr wrap="square" rtlCol="0">
              <a:spAutoFit/>
            </a:bodyPr>
            <a:lstStyle/>
            <a:p>
              <a:pPr algn="ctr"/>
              <a:r>
                <a:rPr lang="fr-FR" sz="1400" noProof="0" dirty="0">
                  <a:latin typeface="Arial Narrow" panose="020B0606020202030204" pitchFamily="34" charset="0"/>
                </a:rPr>
                <a:t>Etalon Primaire</a:t>
              </a:r>
            </a:p>
          </p:txBody>
        </p:sp>
        <p:sp>
          <p:nvSpPr>
            <p:cNvPr id="45" name="ZoneTexte 44"/>
            <p:cNvSpPr txBox="1"/>
            <p:nvPr/>
          </p:nvSpPr>
          <p:spPr>
            <a:xfrm>
              <a:off x="3813165" y="1570588"/>
              <a:ext cx="396263" cy="261610"/>
            </a:xfrm>
            <a:prstGeom prst="rect">
              <a:avLst/>
            </a:prstGeom>
            <a:noFill/>
          </p:spPr>
          <p:txBody>
            <a:bodyPr wrap="none" rtlCol="0">
              <a:spAutoFit/>
            </a:bodyPr>
            <a:lstStyle/>
            <a:p>
              <a:pPr algn="ctr"/>
              <a:r>
                <a:rPr lang="fr-FR" sz="1100" b="1" i="1" noProof="0" dirty="0">
                  <a:latin typeface="Arial Narrow" panose="020B0606020202030204" pitchFamily="34" charset="0"/>
                </a:rPr>
                <a:t>INM</a:t>
              </a:r>
            </a:p>
          </p:txBody>
        </p:sp>
        <p:sp>
          <p:nvSpPr>
            <p:cNvPr id="57" name="Flèche vers le bas 56"/>
            <p:cNvSpPr/>
            <p:nvPr/>
          </p:nvSpPr>
          <p:spPr>
            <a:xfrm>
              <a:off x="1421999" y="2146652"/>
              <a:ext cx="144016" cy="2880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grpSp>
      <p:grpSp>
        <p:nvGrpSpPr>
          <p:cNvPr id="52" name="Groupe 51"/>
          <p:cNvGrpSpPr/>
          <p:nvPr/>
        </p:nvGrpSpPr>
        <p:grpSpPr>
          <a:xfrm>
            <a:off x="467544" y="771550"/>
            <a:ext cx="3816424" cy="570799"/>
            <a:chOff x="467544" y="483518"/>
            <a:chExt cx="3816424" cy="570799"/>
          </a:xfrm>
        </p:grpSpPr>
        <p:sp>
          <p:nvSpPr>
            <p:cNvPr id="42" name="Rectangle 41"/>
            <p:cNvSpPr/>
            <p:nvPr/>
          </p:nvSpPr>
          <p:spPr>
            <a:xfrm>
              <a:off x="467544" y="483518"/>
              <a:ext cx="3816424" cy="361466"/>
            </a:xfrm>
            <a:prstGeom prst="rect">
              <a:avLst/>
            </a:prstGeom>
            <a:solidFill>
              <a:schemeClr val="bg1">
                <a:lumMod val="50000"/>
              </a:schemeClr>
            </a:solid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0" name="Flèche vers le bas 29"/>
            <p:cNvSpPr/>
            <p:nvPr/>
          </p:nvSpPr>
          <p:spPr>
            <a:xfrm>
              <a:off x="1421999" y="771550"/>
              <a:ext cx="144016" cy="28276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1" name="ZoneTexte 30"/>
            <p:cNvSpPr txBox="1"/>
            <p:nvPr/>
          </p:nvSpPr>
          <p:spPr>
            <a:xfrm>
              <a:off x="648263" y="483518"/>
              <a:ext cx="1691489" cy="307777"/>
            </a:xfrm>
            <a:prstGeom prst="rect">
              <a:avLst/>
            </a:prstGeom>
            <a:noFill/>
          </p:spPr>
          <p:txBody>
            <a:bodyPr wrap="none" rtlCol="0">
              <a:spAutoFit/>
            </a:bodyPr>
            <a:lstStyle/>
            <a:p>
              <a:pPr algn="ctr"/>
              <a:r>
                <a:rPr lang="fr-FR" sz="1400" noProof="0" dirty="0">
                  <a:latin typeface="Arial Narrow" panose="020B0606020202030204" pitchFamily="34" charset="0"/>
                </a:rPr>
                <a:t>Définition des unités SI</a:t>
              </a:r>
            </a:p>
          </p:txBody>
        </p:sp>
        <p:sp>
          <p:nvSpPr>
            <p:cNvPr id="43" name="ZoneTexte 42"/>
            <p:cNvSpPr txBox="1"/>
            <p:nvPr/>
          </p:nvSpPr>
          <p:spPr>
            <a:xfrm>
              <a:off x="3774693" y="506601"/>
              <a:ext cx="473206" cy="261610"/>
            </a:xfrm>
            <a:prstGeom prst="rect">
              <a:avLst/>
            </a:prstGeom>
            <a:noFill/>
          </p:spPr>
          <p:txBody>
            <a:bodyPr wrap="none" rtlCol="0">
              <a:spAutoFit/>
            </a:bodyPr>
            <a:lstStyle/>
            <a:p>
              <a:pPr algn="ctr"/>
              <a:r>
                <a:rPr lang="fr-FR" sz="1100" b="1" i="1" noProof="0" dirty="0">
                  <a:latin typeface="Arial Narrow" panose="020B0606020202030204" pitchFamily="34" charset="0"/>
                </a:rPr>
                <a:t>BIPM</a:t>
              </a:r>
            </a:p>
          </p:txBody>
        </p:sp>
      </p:grpSp>
    </p:spTree>
    <p:extLst>
      <p:ext uri="{BB962C8B-B14F-4D97-AF65-F5344CB8AC3E}">
        <p14:creationId xmlns:p14="http://schemas.microsoft.com/office/powerpoint/2010/main" val="2522299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77</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9" name="Titre 1"/>
          <p:cNvSpPr txBox="1">
            <a:spLocks/>
          </p:cNvSpPr>
          <p:nvPr/>
        </p:nvSpPr>
        <p:spPr>
          <a:xfrm>
            <a:off x="-1860" y="0"/>
            <a:ext cx="9110364"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La plate-forme de </a:t>
            </a:r>
            <a:r>
              <a:rPr lang="fr-FR" cap="none" noProof="0" dirty="0" err="1"/>
              <a:t>CARactérisation</a:t>
            </a:r>
            <a:r>
              <a:rPr lang="fr-FR" cap="none" noProof="0" dirty="0"/>
              <a:t> Métrologique des Nanomatériaux (CARMEN)</a:t>
            </a:r>
          </a:p>
        </p:txBody>
      </p:sp>
      <p:grpSp>
        <p:nvGrpSpPr>
          <p:cNvPr id="15" name="Groupe 14"/>
          <p:cNvGrpSpPr/>
          <p:nvPr/>
        </p:nvGrpSpPr>
        <p:grpSpPr>
          <a:xfrm>
            <a:off x="-1" y="406400"/>
            <a:ext cx="6088207" cy="4160274"/>
            <a:chOff x="-1" y="609600"/>
            <a:chExt cx="9144001" cy="6248400"/>
          </a:xfrm>
        </p:grpSpPr>
        <p:sp>
          <p:nvSpPr>
            <p:cNvPr id="16" name="Rectangle 15"/>
            <p:cNvSpPr/>
            <p:nvPr/>
          </p:nvSpPr>
          <p:spPr bwMode="auto">
            <a:xfrm>
              <a:off x="0" y="609600"/>
              <a:ext cx="9144000" cy="6248400"/>
            </a:xfrm>
            <a:prstGeom prst="rect">
              <a:avLst/>
            </a:prstGeom>
            <a:solidFill>
              <a:srgbClr val="00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noProof="0" dirty="0">
                <a:ln>
                  <a:noFill/>
                </a:ln>
                <a:solidFill>
                  <a:srgbClr val="4D4D4D"/>
                </a:solidFill>
                <a:effectLst/>
                <a:latin typeface="Comic Sans MS" pitchFamily="66" charset="0"/>
                <a:sym typeface="Times New Roman" pitchFamily="18" charset="0"/>
              </a:endParaRPr>
            </a:p>
          </p:txBody>
        </p:sp>
        <p:pic>
          <p:nvPicPr>
            <p:cNvPr id="17" name="Picture 34"/>
            <p:cNvPicPr>
              <a:picLocks noChangeAspect="1" noChangeArrowheads="1"/>
            </p:cNvPicPr>
            <p:nvPr/>
          </p:nvPicPr>
          <p:blipFill>
            <a:blip r:embed="rId2" cstate="print">
              <a:clrChange>
                <a:clrFrom>
                  <a:srgbClr val="FFFFFF"/>
                </a:clrFrom>
                <a:clrTo>
                  <a:srgbClr val="FFFFFF">
                    <a:alpha val="0"/>
                  </a:srgbClr>
                </a:clrTo>
              </a:clrChange>
            </a:blip>
            <a:srcRect l="8031"/>
            <a:stretch>
              <a:fillRect/>
            </a:stretch>
          </p:blipFill>
          <p:spPr bwMode="auto">
            <a:xfrm>
              <a:off x="4563034" y="1981200"/>
              <a:ext cx="2580551" cy="2286000"/>
            </a:xfrm>
            <a:prstGeom prst="rect">
              <a:avLst/>
            </a:prstGeom>
            <a:noFill/>
            <a:ln w="9525">
              <a:noFill/>
              <a:miter lim="800000"/>
              <a:headEnd/>
              <a:tailEnd/>
            </a:ln>
          </p:spPr>
        </p:pic>
        <p:pic>
          <p:nvPicPr>
            <p:cNvPr id="18" name="Picture 7" descr="T:\Presentation generale LNE\photos\2006_370.jpg"/>
            <p:cNvPicPr>
              <a:picLocks noChangeAspect="1" noChangeArrowheads="1"/>
            </p:cNvPicPr>
            <p:nvPr/>
          </p:nvPicPr>
          <p:blipFill>
            <a:blip r:embed="rId3" cstate="print"/>
            <a:srcRect/>
            <a:stretch>
              <a:fillRect/>
            </a:stretch>
          </p:blipFill>
          <p:spPr bwMode="auto">
            <a:xfrm>
              <a:off x="2294965" y="5310747"/>
              <a:ext cx="2348753" cy="1547253"/>
            </a:xfrm>
            <a:prstGeom prst="rect">
              <a:avLst/>
            </a:prstGeom>
            <a:noFill/>
            <a:ln w="127000">
              <a:noFill/>
              <a:miter lim="800000"/>
              <a:headEnd/>
              <a:tailEnd/>
            </a:ln>
          </p:spPr>
        </p:pic>
        <p:pic>
          <p:nvPicPr>
            <p:cNvPr id="19" name="Picture 9"/>
            <p:cNvPicPr>
              <a:picLocks noChangeAspect="1" noChangeArrowheads="1"/>
            </p:cNvPicPr>
            <p:nvPr/>
          </p:nvPicPr>
          <p:blipFill>
            <a:blip r:embed="rId4" cstate="print"/>
            <a:srcRect/>
            <a:stretch>
              <a:fillRect/>
            </a:stretch>
          </p:blipFill>
          <p:spPr bwMode="auto">
            <a:xfrm>
              <a:off x="2313482" y="636494"/>
              <a:ext cx="2498755" cy="1559859"/>
            </a:xfrm>
            <a:prstGeom prst="rect">
              <a:avLst/>
            </a:prstGeom>
            <a:noFill/>
            <a:ln w="127000">
              <a:noFill/>
              <a:miter lim="800000"/>
              <a:headEnd/>
              <a:tailEnd/>
            </a:ln>
          </p:spPr>
        </p:pic>
        <p:pic>
          <p:nvPicPr>
            <p:cNvPr id="20" name="Picture 3"/>
            <p:cNvPicPr>
              <a:picLocks noChangeAspect="1" noChangeArrowheads="1"/>
            </p:cNvPicPr>
            <p:nvPr/>
          </p:nvPicPr>
          <p:blipFill>
            <a:blip r:embed="rId5" cstate="print"/>
            <a:srcRect/>
            <a:stretch>
              <a:fillRect/>
            </a:stretch>
          </p:blipFill>
          <p:spPr bwMode="auto">
            <a:xfrm>
              <a:off x="2282078" y="2204347"/>
              <a:ext cx="2283335" cy="1569793"/>
            </a:xfrm>
            <a:prstGeom prst="rect">
              <a:avLst/>
            </a:prstGeom>
            <a:noFill/>
            <a:ln w="9525">
              <a:noFill/>
              <a:miter lim="800000"/>
              <a:headEnd/>
              <a:tailEnd/>
            </a:ln>
          </p:spPr>
        </p:pic>
        <p:pic>
          <p:nvPicPr>
            <p:cNvPr id="21" name="Picture 4"/>
            <p:cNvPicPr>
              <a:picLocks noChangeAspect="1" noChangeArrowheads="1"/>
            </p:cNvPicPr>
            <p:nvPr/>
          </p:nvPicPr>
          <p:blipFill>
            <a:blip r:embed="rId6" cstate="print"/>
            <a:srcRect r="14391"/>
            <a:stretch>
              <a:fillRect/>
            </a:stretch>
          </p:blipFill>
          <p:spPr bwMode="auto">
            <a:xfrm>
              <a:off x="4814047" y="628800"/>
              <a:ext cx="2132019" cy="1567553"/>
            </a:xfrm>
            <a:prstGeom prst="rect">
              <a:avLst/>
            </a:prstGeom>
            <a:noFill/>
            <a:ln w="9525">
              <a:noFill/>
              <a:miter lim="800000"/>
              <a:headEnd/>
              <a:tailEnd/>
            </a:ln>
          </p:spPr>
        </p:pic>
        <p:pic>
          <p:nvPicPr>
            <p:cNvPr id="22" name="Picture 22"/>
            <p:cNvPicPr>
              <a:picLocks noChangeAspect="1" noChangeArrowheads="1"/>
            </p:cNvPicPr>
            <p:nvPr/>
          </p:nvPicPr>
          <p:blipFill>
            <a:blip r:embed="rId7" cstate="print"/>
            <a:srcRect t="2126"/>
            <a:stretch>
              <a:fillRect/>
            </a:stretch>
          </p:blipFill>
          <p:spPr bwMode="auto">
            <a:xfrm>
              <a:off x="6947647" y="627529"/>
              <a:ext cx="2196353" cy="3231899"/>
            </a:xfrm>
            <a:prstGeom prst="rect">
              <a:avLst/>
            </a:prstGeom>
            <a:noFill/>
            <a:ln w="9525">
              <a:noFill/>
              <a:miter lim="800000"/>
              <a:headEnd/>
              <a:tailEnd/>
            </a:ln>
          </p:spPr>
        </p:pic>
        <p:pic>
          <p:nvPicPr>
            <p:cNvPr id="23" name="Picture 17"/>
            <p:cNvPicPr>
              <a:picLocks noChangeAspect="1" noChangeArrowheads="1"/>
            </p:cNvPicPr>
            <p:nvPr/>
          </p:nvPicPr>
          <p:blipFill>
            <a:blip r:embed="rId8" cstate="print">
              <a:clrChange>
                <a:clrFrom>
                  <a:srgbClr val="FFFFFF"/>
                </a:clrFrom>
                <a:clrTo>
                  <a:srgbClr val="FFFFFF">
                    <a:alpha val="0"/>
                  </a:srgbClr>
                </a:clrTo>
              </a:clrChange>
            </a:blip>
            <a:srcRect r="6123"/>
            <a:stretch>
              <a:fillRect/>
            </a:stretch>
          </p:blipFill>
          <p:spPr bwMode="auto">
            <a:xfrm>
              <a:off x="1981202" y="3778470"/>
              <a:ext cx="2375645" cy="1527916"/>
            </a:xfrm>
            <a:prstGeom prst="rect">
              <a:avLst/>
            </a:prstGeom>
            <a:noFill/>
            <a:ln w="9525">
              <a:noFill/>
              <a:miter lim="800000"/>
              <a:headEnd/>
              <a:tailEnd/>
            </a:ln>
          </p:spPr>
        </p:pic>
        <p:pic>
          <p:nvPicPr>
            <p:cNvPr id="24" name="Picture 8"/>
            <p:cNvPicPr>
              <a:picLocks noChangeAspect="1" noChangeArrowheads="1"/>
            </p:cNvPicPr>
            <p:nvPr/>
          </p:nvPicPr>
          <p:blipFill>
            <a:blip r:embed="rId9" cstate="print"/>
            <a:srcRect b="9135"/>
            <a:stretch>
              <a:fillRect/>
            </a:stretch>
          </p:blipFill>
          <p:spPr bwMode="auto">
            <a:xfrm>
              <a:off x="0" y="627529"/>
              <a:ext cx="2302047" cy="1568823"/>
            </a:xfrm>
            <a:prstGeom prst="rect">
              <a:avLst/>
            </a:prstGeom>
            <a:noFill/>
            <a:ln w="9525">
              <a:noFill/>
              <a:miter lim="800000"/>
              <a:headEnd/>
              <a:tailEnd/>
            </a:ln>
            <a:effectLst/>
          </p:spPr>
        </p:pic>
        <p:pic>
          <p:nvPicPr>
            <p:cNvPr id="25" name="Picture 9"/>
            <p:cNvPicPr>
              <a:picLocks noChangeAspect="1" noChangeArrowheads="1"/>
            </p:cNvPicPr>
            <p:nvPr/>
          </p:nvPicPr>
          <p:blipFill>
            <a:blip r:embed="rId10" cstate="print"/>
            <a:srcRect b="9135"/>
            <a:stretch>
              <a:fillRect/>
            </a:stretch>
          </p:blipFill>
          <p:spPr bwMode="auto">
            <a:xfrm>
              <a:off x="-1" y="2200657"/>
              <a:ext cx="2302047" cy="1568823"/>
            </a:xfrm>
            <a:prstGeom prst="rect">
              <a:avLst/>
            </a:prstGeom>
            <a:noFill/>
            <a:ln w="9525">
              <a:noFill/>
              <a:miter lim="800000"/>
              <a:headEnd/>
              <a:tailEnd/>
            </a:ln>
            <a:effectLst/>
          </p:spPr>
        </p:pic>
        <p:pic>
          <p:nvPicPr>
            <p:cNvPr id="26" name="Picture 10"/>
            <p:cNvPicPr>
              <a:picLocks noChangeAspect="1" noChangeArrowheads="1"/>
            </p:cNvPicPr>
            <p:nvPr/>
          </p:nvPicPr>
          <p:blipFill>
            <a:blip r:embed="rId11" cstate="print"/>
            <a:srcRect b="9615"/>
            <a:stretch>
              <a:fillRect/>
            </a:stretch>
          </p:blipFill>
          <p:spPr bwMode="auto">
            <a:xfrm>
              <a:off x="0" y="3765542"/>
              <a:ext cx="2302048" cy="1560523"/>
            </a:xfrm>
            <a:prstGeom prst="rect">
              <a:avLst/>
            </a:prstGeom>
            <a:noFill/>
            <a:ln w="9525">
              <a:noFill/>
              <a:miter lim="800000"/>
              <a:headEnd/>
              <a:tailEnd/>
            </a:ln>
            <a:effectLst/>
          </p:spPr>
        </p:pic>
        <p:pic>
          <p:nvPicPr>
            <p:cNvPr id="27" name="Picture 11"/>
            <p:cNvPicPr>
              <a:picLocks noChangeAspect="1" noChangeArrowheads="1"/>
            </p:cNvPicPr>
            <p:nvPr/>
          </p:nvPicPr>
          <p:blipFill>
            <a:blip r:embed="rId12" cstate="print"/>
            <a:srcRect b="10096"/>
            <a:stretch>
              <a:fillRect/>
            </a:stretch>
          </p:blipFill>
          <p:spPr bwMode="auto">
            <a:xfrm>
              <a:off x="-1" y="5305779"/>
              <a:ext cx="2302047" cy="1552221"/>
            </a:xfrm>
            <a:prstGeom prst="rect">
              <a:avLst/>
            </a:prstGeom>
            <a:noFill/>
            <a:ln w="9525">
              <a:noFill/>
              <a:miter lim="800000"/>
              <a:headEnd/>
              <a:tailEnd/>
            </a:ln>
            <a:effectLst/>
          </p:spPr>
        </p:pic>
        <p:pic>
          <p:nvPicPr>
            <p:cNvPr id="28" name="Picture 12"/>
            <p:cNvPicPr>
              <a:picLocks noChangeAspect="1" noChangeArrowheads="1"/>
            </p:cNvPicPr>
            <p:nvPr/>
          </p:nvPicPr>
          <p:blipFill>
            <a:blip r:embed="rId13" cstate="print"/>
            <a:srcRect b="5460"/>
            <a:stretch>
              <a:fillRect/>
            </a:stretch>
          </p:blipFill>
          <p:spPr bwMode="auto">
            <a:xfrm>
              <a:off x="6953250" y="5309149"/>
              <a:ext cx="2190750" cy="1548851"/>
            </a:xfrm>
            <a:prstGeom prst="rect">
              <a:avLst/>
            </a:prstGeom>
            <a:noFill/>
            <a:ln w="9525">
              <a:noFill/>
              <a:miter lim="800000"/>
              <a:headEnd/>
              <a:tailEnd/>
            </a:ln>
            <a:effectLst/>
          </p:spPr>
        </p:pic>
        <p:pic>
          <p:nvPicPr>
            <p:cNvPr id="29" name="Picture 2"/>
            <p:cNvPicPr>
              <a:picLocks noChangeAspect="1" noChangeArrowheads="1"/>
            </p:cNvPicPr>
            <p:nvPr/>
          </p:nvPicPr>
          <p:blipFill>
            <a:blip r:embed="rId14" cstate="print">
              <a:lum contrast="30000"/>
            </a:blip>
            <a:srcRect l="25581" t="15504" r="18605" b="19380"/>
            <a:stretch>
              <a:fillRect/>
            </a:stretch>
          </p:blipFill>
          <p:spPr bwMode="auto">
            <a:xfrm>
              <a:off x="7001663" y="663388"/>
              <a:ext cx="716948" cy="627528"/>
            </a:xfrm>
            <a:prstGeom prst="rect">
              <a:avLst/>
            </a:prstGeom>
            <a:noFill/>
            <a:ln w="9525">
              <a:noFill/>
              <a:miter lim="800000"/>
              <a:headEnd/>
              <a:tailEnd/>
            </a:ln>
          </p:spPr>
        </p:pic>
        <p:pic>
          <p:nvPicPr>
            <p:cNvPr id="30" name="Picture 13"/>
            <p:cNvPicPr>
              <a:picLocks noChangeAspect="1" noChangeArrowheads="1"/>
            </p:cNvPicPr>
            <p:nvPr/>
          </p:nvPicPr>
          <p:blipFill>
            <a:blip r:embed="rId15" cstate="print"/>
            <a:srcRect/>
            <a:stretch>
              <a:fillRect/>
            </a:stretch>
          </p:blipFill>
          <p:spPr bwMode="auto">
            <a:xfrm>
              <a:off x="6943725" y="3856785"/>
              <a:ext cx="2200275" cy="1457325"/>
            </a:xfrm>
            <a:prstGeom prst="rect">
              <a:avLst/>
            </a:prstGeom>
            <a:noFill/>
            <a:ln w="9525">
              <a:noFill/>
              <a:miter lim="800000"/>
              <a:headEnd/>
              <a:tailEnd/>
            </a:ln>
            <a:effectLst/>
          </p:spPr>
        </p:pic>
        <p:pic>
          <p:nvPicPr>
            <p:cNvPr id="31" name="Picture 5"/>
            <p:cNvPicPr>
              <a:picLocks noChangeAspect="1" noChangeArrowheads="1"/>
            </p:cNvPicPr>
            <p:nvPr/>
          </p:nvPicPr>
          <p:blipFill>
            <a:blip r:embed="rId16" cstate="print"/>
            <a:srcRect r="18137"/>
            <a:stretch>
              <a:fillRect/>
            </a:stretch>
          </p:blipFill>
          <p:spPr bwMode="auto">
            <a:xfrm>
              <a:off x="3899649" y="2241173"/>
              <a:ext cx="633432" cy="535446"/>
            </a:xfrm>
            <a:prstGeom prst="rect">
              <a:avLst/>
            </a:prstGeom>
            <a:noFill/>
            <a:ln w="9525">
              <a:noFill/>
              <a:miter lim="800000"/>
              <a:headEnd/>
              <a:tailEnd/>
            </a:ln>
          </p:spPr>
        </p:pic>
        <p:pic>
          <p:nvPicPr>
            <p:cNvPr id="32" name="Picture 17"/>
            <p:cNvPicPr>
              <a:picLocks noChangeAspect="1"/>
            </p:cNvPicPr>
            <p:nvPr/>
          </p:nvPicPr>
          <p:blipFill>
            <a:blip r:embed="rId17" cstate="print">
              <a:clrChange>
                <a:clrFrom>
                  <a:srgbClr val="000000"/>
                </a:clrFrom>
                <a:clrTo>
                  <a:srgbClr val="000000">
                    <a:alpha val="0"/>
                  </a:srgbClr>
                </a:clrTo>
              </a:clrChange>
            </a:blip>
            <a:srcRect l="10519" t="10016" r="11334" b="2347"/>
            <a:stretch>
              <a:fillRect/>
            </a:stretch>
          </p:blipFill>
          <p:spPr bwMode="auto">
            <a:xfrm>
              <a:off x="4356757" y="3758060"/>
              <a:ext cx="2528137" cy="1701446"/>
            </a:xfrm>
            <a:prstGeom prst="rect">
              <a:avLst/>
            </a:prstGeom>
            <a:noFill/>
            <a:ln w="12700">
              <a:noFill/>
              <a:miter lim="800000"/>
              <a:headEnd/>
              <a:tailEnd/>
            </a:ln>
          </p:spPr>
        </p:pic>
        <p:pic>
          <p:nvPicPr>
            <p:cNvPr id="33" name="Picture 4"/>
            <p:cNvPicPr>
              <a:picLocks noChangeAspect="1" noChangeArrowheads="1"/>
            </p:cNvPicPr>
            <p:nvPr/>
          </p:nvPicPr>
          <p:blipFill>
            <a:blip r:embed="rId18" cstate="print"/>
            <a:srcRect/>
            <a:stretch>
              <a:fillRect/>
            </a:stretch>
          </p:blipFill>
          <p:spPr bwMode="auto">
            <a:xfrm>
              <a:off x="4641501" y="5307105"/>
              <a:ext cx="2322772" cy="1550895"/>
            </a:xfrm>
            <a:prstGeom prst="rect">
              <a:avLst/>
            </a:prstGeom>
            <a:noFill/>
            <a:ln w="9525">
              <a:noFill/>
              <a:miter lim="800000"/>
              <a:headEnd/>
              <a:tailEnd/>
            </a:ln>
            <a:effectLst/>
          </p:spPr>
        </p:pic>
      </p:grpSp>
      <p:sp>
        <p:nvSpPr>
          <p:cNvPr id="34" name="Rectangle 33"/>
          <p:cNvSpPr/>
          <p:nvPr/>
        </p:nvSpPr>
        <p:spPr>
          <a:xfrm>
            <a:off x="6336704" y="640088"/>
            <a:ext cx="2699792" cy="3539430"/>
          </a:xfrm>
          <a:prstGeom prst="rect">
            <a:avLst/>
          </a:prstGeom>
        </p:spPr>
        <p:txBody>
          <a:bodyPr wrap="square">
            <a:spAutoFit/>
          </a:bodyPr>
          <a:lstStyle/>
          <a:p>
            <a:pPr algn="just"/>
            <a:r>
              <a:rPr lang="fr-FR" sz="1400" noProof="0" dirty="0">
                <a:latin typeface="Arial Narrow" panose="020B0606020202030204" pitchFamily="34" charset="0"/>
              </a:rPr>
              <a:t>Une plateforme hébergée dans le bâtiment le plus moderne du site de Trappes.</a:t>
            </a:r>
          </a:p>
          <a:p>
            <a:pPr algn="just"/>
            <a:endParaRPr lang="fr-FR" sz="1400" noProof="0" dirty="0">
              <a:latin typeface="Arial Narrow" panose="020B0606020202030204" pitchFamily="34" charset="0"/>
            </a:endParaRPr>
          </a:p>
          <a:p>
            <a:pPr algn="just"/>
            <a:r>
              <a:rPr lang="fr-FR" sz="1400" noProof="0" dirty="0">
                <a:latin typeface="Arial Narrow" panose="020B0606020202030204" pitchFamily="34" charset="0"/>
              </a:rPr>
              <a:t>Rassemble tous les principaux équipements nécessaires à la caractérisation de nanomatériaux : </a:t>
            </a:r>
          </a:p>
          <a:p>
            <a:pPr marL="358775" indent="-176213" algn="just">
              <a:buFont typeface="Arial" panose="020B0604020202020204" pitchFamily="34" charset="0"/>
              <a:buChar char="•"/>
            </a:pPr>
            <a:r>
              <a:rPr lang="fr-FR" sz="1400" noProof="0" dirty="0">
                <a:latin typeface="Arial Narrow" panose="020B0606020202030204" pitchFamily="34" charset="0"/>
              </a:rPr>
              <a:t>AFM</a:t>
            </a:r>
          </a:p>
          <a:p>
            <a:pPr marL="358775" indent="-176213" algn="just">
              <a:buFont typeface="Arial" panose="020B0604020202020204" pitchFamily="34" charset="0"/>
              <a:buChar char="•"/>
            </a:pPr>
            <a:r>
              <a:rPr lang="fr-FR" sz="1400" noProof="0" dirty="0">
                <a:latin typeface="Arial Narrow" panose="020B0606020202030204" pitchFamily="34" charset="0"/>
              </a:rPr>
              <a:t>MEB</a:t>
            </a:r>
          </a:p>
          <a:p>
            <a:pPr marL="358775" indent="-176213" algn="just">
              <a:buFont typeface="Arial" panose="020B0604020202020204" pitchFamily="34" charset="0"/>
              <a:buChar char="•"/>
            </a:pPr>
            <a:r>
              <a:rPr lang="fr-FR" sz="1400" noProof="0" dirty="0">
                <a:latin typeface="Arial Narrow" panose="020B0606020202030204" pitchFamily="34" charset="0"/>
              </a:rPr>
              <a:t>EDX</a:t>
            </a:r>
          </a:p>
          <a:p>
            <a:pPr marL="358775" indent="-176213" algn="just">
              <a:buFont typeface="Arial" panose="020B0604020202020204" pitchFamily="34" charset="0"/>
              <a:buChar char="•"/>
            </a:pPr>
            <a:r>
              <a:rPr lang="fr-FR" sz="1400" noProof="0" dirty="0">
                <a:latin typeface="Arial Narrow" panose="020B0606020202030204" pitchFamily="34" charset="0"/>
              </a:rPr>
              <a:t>Microscope optique</a:t>
            </a:r>
          </a:p>
          <a:p>
            <a:pPr marL="358775" indent="-176213" algn="just">
              <a:buFont typeface="Arial" panose="020B0604020202020204" pitchFamily="34" charset="0"/>
              <a:buChar char="•"/>
            </a:pPr>
            <a:r>
              <a:rPr lang="fr-FR" sz="1400" noProof="0" dirty="0">
                <a:latin typeface="Arial Narrow" panose="020B0606020202030204" pitchFamily="34" charset="0"/>
              </a:rPr>
              <a:t>DRX</a:t>
            </a:r>
          </a:p>
          <a:p>
            <a:pPr marL="358775" indent="-176213" algn="just">
              <a:buFont typeface="Arial" panose="020B0604020202020204" pitchFamily="34" charset="0"/>
              <a:buChar char="•"/>
            </a:pPr>
            <a:r>
              <a:rPr lang="fr-FR" sz="1400" noProof="0" dirty="0">
                <a:latin typeface="Arial Narrow" panose="020B0606020202030204" pitchFamily="34" charset="0"/>
              </a:rPr>
              <a:t>BET</a:t>
            </a:r>
          </a:p>
          <a:p>
            <a:pPr marL="358775" indent="-176213" algn="just">
              <a:buFont typeface="Arial" panose="020B0604020202020204" pitchFamily="34" charset="0"/>
              <a:buChar char="•"/>
            </a:pPr>
            <a:r>
              <a:rPr lang="fr-FR" sz="1400" noProof="0" dirty="0">
                <a:latin typeface="Arial Narrow" panose="020B0606020202030204" pitchFamily="34" charset="0"/>
              </a:rPr>
              <a:t>DLS </a:t>
            </a:r>
          </a:p>
          <a:p>
            <a:pPr marL="358775" indent="-176213" algn="just">
              <a:buFont typeface="Arial" panose="020B0604020202020204" pitchFamily="34" charset="0"/>
              <a:buChar char="•"/>
            </a:pPr>
            <a:r>
              <a:rPr lang="fr-FR" sz="1400" noProof="0" dirty="0" err="1">
                <a:latin typeface="Arial Narrow" panose="020B0606020202030204" pitchFamily="34" charset="0"/>
              </a:rPr>
              <a:t>Turbiscan</a:t>
            </a:r>
            <a:endParaRPr lang="fr-FR" sz="1400" noProof="0" dirty="0">
              <a:latin typeface="Arial Narrow" panose="020B0606020202030204" pitchFamily="34" charset="0"/>
            </a:endParaRPr>
          </a:p>
          <a:p>
            <a:pPr marL="358775" indent="-176213" algn="just">
              <a:buFont typeface="Arial" panose="020B0604020202020204" pitchFamily="34" charset="0"/>
              <a:buChar char="•"/>
            </a:pPr>
            <a:r>
              <a:rPr lang="fr-FR" sz="1400" noProof="0" dirty="0">
                <a:latin typeface="Arial Narrow" panose="020B0606020202030204" pitchFamily="34" charset="0"/>
              </a:rPr>
              <a:t>…</a:t>
            </a:r>
          </a:p>
        </p:txBody>
      </p:sp>
    </p:spTree>
    <p:extLst>
      <p:ext uri="{BB962C8B-B14F-4D97-AF65-F5344CB8AC3E}">
        <p14:creationId xmlns:p14="http://schemas.microsoft.com/office/powerpoint/2010/main" val="38259723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78</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Problématique de la comparabilité des mesures</a:t>
            </a:r>
          </a:p>
        </p:txBody>
      </p:sp>
      <p:sp>
        <p:nvSpPr>
          <p:cNvPr id="7" name="Text Box 4"/>
          <p:cNvSpPr txBox="1">
            <a:spLocks noChangeArrowheads="1"/>
          </p:cNvSpPr>
          <p:nvPr/>
        </p:nvSpPr>
        <p:spPr bwMode="auto">
          <a:xfrm>
            <a:off x="107504" y="2515999"/>
            <a:ext cx="4032448" cy="2215991"/>
          </a:xfrm>
          <a:prstGeom prst="rect">
            <a:avLst/>
          </a:prstGeom>
          <a:noFill/>
          <a:ln w="9525">
            <a:noFill/>
            <a:miter lim="800000"/>
            <a:headEnd/>
            <a:tailEnd/>
          </a:ln>
        </p:spPr>
        <p:txBody>
          <a:bodyPr wrap="square">
            <a:spAutoFit/>
          </a:bodyPr>
          <a:lstStyle/>
          <a:p>
            <a:pPr algn="just" eaLnBrk="0" hangingPunct="0">
              <a:spcBef>
                <a:spcPct val="50000"/>
              </a:spcBef>
            </a:pPr>
            <a:r>
              <a:rPr lang="fr-FR" sz="1200" noProof="0" dirty="0">
                <a:latin typeface="Arial Narrow" panose="020B0606020202030204" pitchFamily="34" charset="0"/>
              </a:rPr>
              <a:t>Comment comparer des mesures faites à des moments différents, avec différents instruments, différents opérateurs, dans différents laboratoires, dans différents pays . </a:t>
            </a:r>
          </a:p>
          <a:p>
            <a:pPr marL="171450" indent="-171450" algn="just" eaLnBrk="0" hangingPunct="0">
              <a:spcBef>
                <a:spcPct val="50000"/>
              </a:spcBef>
              <a:buFont typeface="Arial" panose="020B0604020202020204" pitchFamily="34" charset="0"/>
              <a:buChar char="•"/>
            </a:pPr>
            <a:r>
              <a:rPr lang="fr-FR" sz="1200" noProof="0" dirty="0">
                <a:latin typeface="Arial Narrow" panose="020B0606020202030204" pitchFamily="34" charset="0"/>
              </a:rPr>
              <a:t>Peut-on encore comparer ces mesures ?</a:t>
            </a:r>
          </a:p>
          <a:p>
            <a:pPr marL="171450" indent="-171450" algn="just" eaLnBrk="0" hangingPunct="0">
              <a:spcBef>
                <a:spcPct val="50000"/>
              </a:spcBef>
              <a:buFont typeface="Arial" panose="020B0604020202020204" pitchFamily="34" charset="0"/>
              <a:buChar char="•"/>
            </a:pPr>
            <a:r>
              <a:rPr lang="fr-FR" sz="1200" noProof="0" dirty="0">
                <a:latin typeface="Arial Narrow" panose="020B0606020202030204" pitchFamily="34" charset="0"/>
              </a:rPr>
              <a:t>Si des écarts sont constatés, peut-on en tirer des conclusions ?</a:t>
            </a:r>
          </a:p>
          <a:p>
            <a:pPr marL="171450" indent="-171450" algn="just" eaLnBrk="0" hangingPunct="0">
              <a:spcBef>
                <a:spcPct val="50000"/>
              </a:spcBef>
              <a:buFont typeface="Arial" panose="020B0604020202020204" pitchFamily="34" charset="0"/>
              <a:buChar char="•"/>
            </a:pPr>
            <a:r>
              <a:rPr lang="fr-FR" sz="1200" noProof="0" dirty="0">
                <a:latin typeface="Arial Narrow" panose="020B0606020202030204" pitchFamily="34" charset="0"/>
              </a:rPr>
              <a:t>Qui a tort ? Qui a raison ? Qui est le plus proche de la valeur recherchée ?</a:t>
            </a:r>
          </a:p>
          <a:p>
            <a:pPr algn="just" eaLnBrk="0" hangingPunct="0">
              <a:spcBef>
                <a:spcPct val="50000"/>
              </a:spcBef>
            </a:pPr>
            <a:r>
              <a:rPr lang="fr-FR" sz="1200" noProof="0" dirty="0">
                <a:latin typeface="Arial Narrow" panose="020B0606020202030204" pitchFamily="34" charset="0"/>
              </a:rPr>
              <a:t>Que faire pour fiabiliser mes mesures et les rendre comparables ?</a:t>
            </a:r>
          </a:p>
          <a:p>
            <a:pPr algn="just" eaLnBrk="0" hangingPunct="0">
              <a:spcBef>
                <a:spcPct val="50000"/>
              </a:spcBef>
            </a:pPr>
            <a:endParaRPr lang="fr-FR" sz="1200" noProof="0" dirty="0">
              <a:latin typeface="Arial Narrow" panose="020B0606020202030204" pitchFamily="34" charset="0"/>
            </a:endParaRPr>
          </a:p>
        </p:txBody>
      </p:sp>
      <p:sp>
        <p:nvSpPr>
          <p:cNvPr id="8" name="Text Box 4"/>
          <p:cNvSpPr txBox="1">
            <a:spLocks noChangeArrowheads="1"/>
          </p:cNvSpPr>
          <p:nvPr/>
        </p:nvSpPr>
        <p:spPr bwMode="auto">
          <a:xfrm>
            <a:off x="4499992" y="2515999"/>
            <a:ext cx="4644008" cy="2123658"/>
          </a:xfrm>
          <a:prstGeom prst="rect">
            <a:avLst/>
          </a:prstGeom>
          <a:noFill/>
          <a:ln w="9525">
            <a:noFill/>
            <a:miter lim="800000"/>
            <a:headEnd/>
            <a:tailEnd/>
          </a:ln>
        </p:spPr>
        <p:txBody>
          <a:bodyPr wrap="square">
            <a:spAutoFit/>
          </a:bodyPr>
          <a:lstStyle/>
          <a:p>
            <a:pPr algn="just" eaLnBrk="0" hangingPunct="0">
              <a:spcBef>
                <a:spcPct val="50000"/>
              </a:spcBef>
            </a:pPr>
            <a:r>
              <a:rPr lang="fr-FR" sz="1200" b="1" noProof="0" dirty="0">
                <a:latin typeface="Arial Narrow" panose="020B0606020202030204" pitchFamily="34" charset="0"/>
              </a:rPr>
              <a:t>Pour être comparables, ces mesures doivent être traçables, ce qui signifie</a:t>
            </a:r>
          </a:p>
          <a:p>
            <a:pPr marL="228600" indent="-228600" algn="just" eaLnBrk="0" hangingPunct="0">
              <a:spcBef>
                <a:spcPct val="50000"/>
              </a:spcBef>
              <a:buFont typeface="Arial" panose="020B0604020202020204" pitchFamily="34" charset="0"/>
              <a:buChar char="•"/>
            </a:pPr>
            <a:r>
              <a:rPr lang="fr-FR" sz="1200" noProof="0" dirty="0">
                <a:latin typeface="Arial Narrow" panose="020B0606020202030204" pitchFamily="34" charset="0"/>
              </a:rPr>
              <a:t>Que les mesures doivent être exprimées dans un même référentiel, le Système international unité (SI).</a:t>
            </a:r>
          </a:p>
          <a:p>
            <a:pPr marL="228600" indent="-228600" algn="just" eaLnBrk="0" hangingPunct="0">
              <a:spcBef>
                <a:spcPct val="50000"/>
              </a:spcBef>
              <a:buFont typeface="Arial" panose="020B0604020202020204" pitchFamily="34" charset="0"/>
              <a:buChar char="•"/>
            </a:pPr>
            <a:r>
              <a:rPr lang="fr-FR" sz="1200" noProof="0" dirty="0">
                <a:latin typeface="Arial Narrow" panose="020B0606020202030204" pitchFamily="34" charset="0"/>
              </a:rPr>
              <a:t>Que les instruments doivent être étalonnés avec des étalons traçables au SI.</a:t>
            </a:r>
          </a:p>
          <a:p>
            <a:pPr marL="228600" indent="-228600" algn="just" eaLnBrk="0" hangingPunct="0">
              <a:spcBef>
                <a:spcPct val="50000"/>
              </a:spcBef>
              <a:buFont typeface="Arial" panose="020B0604020202020204" pitchFamily="34" charset="0"/>
              <a:buChar char="•"/>
            </a:pPr>
            <a:r>
              <a:rPr lang="fr-FR" sz="1200" noProof="0" dirty="0">
                <a:latin typeface="Arial Narrow" panose="020B0606020202030204" pitchFamily="34" charset="0"/>
              </a:rPr>
              <a:t>Que les résultats doivent être accompagnées d’une incertitude de mesure, un « paramètre non négatif qui caractérise la dispersion des valeurs attribuées à un mesurande, à partir des informations utilisées » (VIM).</a:t>
            </a:r>
          </a:p>
          <a:p>
            <a:pPr algn="just" eaLnBrk="0" hangingPunct="0">
              <a:spcBef>
                <a:spcPct val="50000"/>
              </a:spcBef>
            </a:pPr>
            <a:endParaRPr lang="fr-FR" sz="1200" noProof="0" dirty="0">
              <a:latin typeface="Arial Narrow" panose="020B0606020202030204" pitchFamily="34" charset="0"/>
            </a:endParaRPr>
          </a:p>
        </p:txBody>
      </p:sp>
      <p:grpSp>
        <p:nvGrpSpPr>
          <p:cNvPr id="9" name="Groupe 8"/>
          <p:cNvGrpSpPr/>
          <p:nvPr/>
        </p:nvGrpSpPr>
        <p:grpSpPr>
          <a:xfrm>
            <a:off x="4977947" y="357638"/>
            <a:ext cx="3482485" cy="2142104"/>
            <a:chOff x="4977947" y="432197"/>
            <a:chExt cx="3482485" cy="2142104"/>
          </a:xfrm>
        </p:grpSpPr>
        <p:grpSp>
          <p:nvGrpSpPr>
            <p:cNvPr id="10" name="Groupe 9"/>
            <p:cNvGrpSpPr/>
            <p:nvPr/>
          </p:nvGrpSpPr>
          <p:grpSpPr>
            <a:xfrm>
              <a:off x="4977947" y="483518"/>
              <a:ext cx="3482485" cy="2090783"/>
              <a:chOff x="1197554" y="1101414"/>
              <a:chExt cx="7769171" cy="4664386"/>
            </a:xfrm>
          </p:grpSpPr>
          <p:sp>
            <p:nvSpPr>
              <p:cNvPr id="20" name="Rectangle 19"/>
              <p:cNvSpPr/>
              <p:nvPr/>
            </p:nvSpPr>
            <p:spPr bwMode="auto">
              <a:xfrm>
                <a:off x="3243481" y="1727200"/>
                <a:ext cx="4965700" cy="3416300"/>
              </a:xfrm>
              <a:prstGeom prst="rect">
                <a:avLst/>
              </a:prstGeom>
              <a:gradFill flip="none" rotWithShape="1">
                <a:gsLst>
                  <a:gs pos="32000">
                    <a:schemeClr val="bg1">
                      <a:lumMod val="95000"/>
                    </a:schemeClr>
                  </a:gs>
                  <a:gs pos="61000">
                    <a:schemeClr val="bg1"/>
                  </a:gs>
                </a:gsLst>
                <a:path path="circle">
                  <a:fillToRect t="100000" r="100000"/>
                </a:path>
                <a:tileRect l="-100000" b="-10000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noProof="0" dirty="0">
                  <a:ln>
                    <a:noFill/>
                  </a:ln>
                  <a:solidFill>
                    <a:srgbClr val="4D4D4D"/>
                  </a:solidFill>
                  <a:effectLst/>
                  <a:latin typeface="Comic Sans MS" pitchFamily="66" charset="0"/>
                  <a:sym typeface="Times New Roman" pitchFamily="18" charset="0"/>
                </a:endParaRPr>
              </a:p>
            </p:txBody>
          </p:sp>
          <p:cxnSp>
            <p:nvCxnSpPr>
              <p:cNvPr id="21" name="Connecteur droit avec flèche 20"/>
              <p:cNvCxnSpPr/>
              <p:nvPr/>
            </p:nvCxnSpPr>
            <p:spPr bwMode="auto">
              <a:xfrm flipV="1">
                <a:off x="3256181" y="1168400"/>
                <a:ext cx="0" cy="4597400"/>
              </a:xfrm>
              <a:prstGeom prst="straightConnector1">
                <a:avLst/>
              </a:prstGeom>
              <a:solidFill>
                <a:srgbClr val="F96666"/>
              </a:solidFill>
              <a:ln w="12700" cap="flat" cmpd="sng" algn="ctr">
                <a:solidFill>
                  <a:srgbClr val="000000"/>
                </a:solidFill>
                <a:prstDash val="solid"/>
                <a:round/>
                <a:headEnd type="none" w="med" len="med"/>
                <a:tailEnd type="stealth" w="med" len="lg"/>
              </a:ln>
              <a:effectLst/>
            </p:spPr>
          </p:cxnSp>
          <p:cxnSp>
            <p:nvCxnSpPr>
              <p:cNvPr id="22" name="Connecteur droit avec flèche 21"/>
              <p:cNvCxnSpPr/>
              <p:nvPr/>
            </p:nvCxnSpPr>
            <p:spPr bwMode="auto">
              <a:xfrm>
                <a:off x="2437030" y="5140136"/>
                <a:ext cx="6369051" cy="0"/>
              </a:xfrm>
              <a:prstGeom prst="straightConnector1">
                <a:avLst/>
              </a:prstGeom>
              <a:solidFill>
                <a:srgbClr val="F96666"/>
              </a:solidFill>
              <a:ln w="12700" cap="flat" cmpd="sng" algn="ctr">
                <a:solidFill>
                  <a:srgbClr val="000000"/>
                </a:solidFill>
                <a:prstDash val="solid"/>
                <a:round/>
                <a:headEnd type="none" w="med" len="med"/>
                <a:tailEnd type="stealth" w="med" len="lg"/>
              </a:ln>
              <a:effectLst/>
            </p:spPr>
          </p:cxnSp>
          <p:sp>
            <p:nvSpPr>
              <p:cNvPr id="23" name="ZoneTexte 22"/>
              <p:cNvSpPr txBox="1"/>
              <p:nvPr/>
            </p:nvSpPr>
            <p:spPr>
              <a:xfrm>
                <a:off x="1840132" y="1101414"/>
                <a:ext cx="1193801" cy="514970"/>
              </a:xfrm>
              <a:prstGeom prst="rect">
                <a:avLst/>
              </a:prstGeom>
              <a:noFill/>
            </p:spPr>
            <p:txBody>
              <a:bodyPr wrap="square" rtlCol="0">
                <a:spAutoFit/>
              </a:bodyPr>
              <a:lstStyle/>
              <a:p>
                <a:r>
                  <a:rPr lang="fr-FR" sz="900" noProof="0" dirty="0">
                    <a:solidFill>
                      <a:srgbClr val="000000"/>
                    </a:solidFill>
                    <a:latin typeface="Arial Narrow" panose="020B0606020202030204" pitchFamily="34" charset="0"/>
                  </a:rPr>
                  <a:t>Valeurs</a:t>
                </a:r>
              </a:p>
            </p:txBody>
          </p:sp>
          <p:cxnSp>
            <p:nvCxnSpPr>
              <p:cNvPr id="24" name="Connecteur droit 23"/>
              <p:cNvCxnSpPr/>
              <p:nvPr/>
            </p:nvCxnSpPr>
            <p:spPr bwMode="auto">
              <a:xfrm>
                <a:off x="2811681" y="4140200"/>
                <a:ext cx="5346700" cy="0"/>
              </a:xfrm>
              <a:prstGeom prst="line">
                <a:avLst/>
              </a:prstGeom>
              <a:solidFill>
                <a:srgbClr val="F96666"/>
              </a:solidFill>
              <a:ln w="12700" cap="flat" cmpd="sng" algn="ctr">
                <a:solidFill>
                  <a:srgbClr val="4D4D4D"/>
                </a:solidFill>
                <a:prstDash val="sysDot"/>
                <a:round/>
                <a:headEnd type="none" w="med" len="med"/>
                <a:tailEnd type="none" w="med" len="med"/>
              </a:ln>
              <a:effectLst/>
            </p:spPr>
          </p:cxnSp>
          <p:cxnSp>
            <p:nvCxnSpPr>
              <p:cNvPr id="25" name="Connecteur droit 24"/>
              <p:cNvCxnSpPr/>
              <p:nvPr/>
            </p:nvCxnSpPr>
            <p:spPr bwMode="auto">
              <a:xfrm>
                <a:off x="2811681" y="2590800"/>
                <a:ext cx="5346700" cy="0"/>
              </a:xfrm>
              <a:prstGeom prst="line">
                <a:avLst/>
              </a:prstGeom>
              <a:solidFill>
                <a:srgbClr val="F96666"/>
              </a:solidFill>
              <a:ln w="12700" cap="flat" cmpd="sng" algn="ctr">
                <a:solidFill>
                  <a:srgbClr val="4D4D4D"/>
                </a:solidFill>
                <a:prstDash val="sysDot"/>
                <a:round/>
                <a:headEnd type="none" w="med" len="med"/>
                <a:tailEnd type="none" w="med" len="med"/>
              </a:ln>
              <a:effectLst/>
            </p:spPr>
          </p:cxnSp>
          <p:cxnSp>
            <p:nvCxnSpPr>
              <p:cNvPr id="26" name="Connecteur droit avec flèche 25"/>
              <p:cNvCxnSpPr/>
              <p:nvPr/>
            </p:nvCxnSpPr>
            <p:spPr bwMode="auto">
              <a:xfrm flipH="1">
                <a:off x="2883979" y="2605523"/>
                <a:ext cx="12701" cy="1536701"/>
              </a:xfrm>
              <a:prstGeom prst="straightConnector1">
                <a:avLst/>
              </a:prstGeom>
              <a:solidFill>
                <a:srgbClr val="F96666"/>
              </a:solidFill>
              <a:ln w="12700" cap="flat" cmpd="sng" algn="ctr">
                <a:solidFill>
                  <a:schemeClr val="tx1"/>
                </a:solidFill>
                <a:prstDash val="solid"/>
                <a:round/>
                <a:headEnd type="triangle" w="sm" len="lg"/>
                <a:tailEnd type="triangle" w="sm" len="lg"/>
              </a:ln>
              <a:effectLst/>
            </p:spPr>
          </p:cxnSp>
          <p:sp>
            <p:nvSpPr>
              <p:cNvPr id="27" name="ZoneTexte 26"/>
              <p:cNvSpPr txBox="1"/>
              <p:nvPr/>
            </p:nvSpPr>
            <p:spPr>
              <a:xfrm>
                <a:off x="1197554" y="2961896"/>
                <a:ext cx="1794659" cy="823953"/>
              </a:xfrm>
              <a:prstGeom prst="rect">
                <a:avLst/>
              </a:prstGeom>
              <a:noFill/>
            </p:spPr>
            <p:txBody>
              <a:bodyPr wrap="square" rtlCol="0">
                <a:spAutoFit/>
              </a:bodyPr>
              <a:lstStyle>
                <a:defPPr>
                  <a:defRPr lang="fr-FR"/>
                </a:defPPr>
                <a:lvl1pPr>
                  <a:defRPr sz="900">
                    <a:solidFill>
                      <a:srgbClr val="000000"/>
                    </a:solidFill>
                    <a:latin typeface="Arial Narrow" panose="020B0606020202030204" pitchFamily="34" charset="0"/>
                  </a:defRPr>
                </a:lvl1pPr>
              </a:lstStyle>
              <a:p>
                <a:pPr algn="ctr"/>
                <a:r>
                  <a:rPr lang="fr-FR" noProof="0" dirty="0"/>
                  <a:t>Écart de mesure</a:t>
                </a:r>
              </a:p>
            </p:txBody>
          </p:sp>
          <p:sp>
            <p:nvSpPr>
              <p:cNvPr id="28" name="ZoneTexte 27"/>
              <p:cNvSpPr txBox="1"/>
              <p:nvPr/>
            </p:nvSpPr>
            <p:spPr>
              <a:xfrm>
                <a:off x="4308031" y="4127500"/>
                <a:ext cx="3105728" cy="823953"/>
              </a:xfrm>
              <a:prstGeom prst="rect">
                <a:avLst/>
              </a:prstGeom>
              <a:noFill/>
            </p:spPr>
            <p:txBody>
              <a:bodyPr wrap="square" rtlCol="0">
                <a:spAutoFit/>
              </a:bodyPr>
              <a:lstStyle>
                <a:defPPr>
                  <a:defRPr lang="fr-FR"/>
                </a:defPPr>
                <a:lvl1pPr>
                  <a:defRPr sz="900">
                    <a:solidFill>
                      <a:srgbClr val="000000"/>
                    </a:solidFill>
                    <a:latin typeface="Arial Narrow" panose="020B0606020202030204" pitchFamily="34" charset="0"/>
                  </a:defRPr>
                </a:lvl1pPr>
              </a:lstStyle>
              <a:p>
                <a:pPr algn="ctr"/>
                <a:r>
                  <a:rPr lang="fr-FR" noProof="0" dirty="0">
                    <a:solidFill>
                      <a:srgbClr val="FF0000"/>
                    </a:solidFill>
                  </a:rPr>
                  <a:t>Laboratoire A</a:t>
                </a:r>
              </a:p>
              <a:p>
                <a:pPr algn="ctr"/>
                <a:r>
                  <a:rPr lang="fr-FR" noProof="0" dirty="0">
                    <a:solidFill>
                      <a:srgbClr val="FF0000"/>
                    </a:solidFill>
                  </a:rPr>
                  <a:t>Instrument 1</a:t>
                </a:r>
              </a:p>
            </p:txBody>
          </p:sp>
          <p:sp>
            <p:nvSpPr>
              <p:cNvPr id="29" name="ZoneTexte 28"/>
              <p:cNvSpPr txBox="1"/>
              <p:nvPr/>
            </p:nvSpPr>
            <p:spPr>
              <a:xfrm>
                <a:off x="7028491" y="1723263"/>
                <a:ext cx="1938234" cy="823953"/>
              </a:xfrm>
              <a:prstGeom prst="rect">
                <a:avLst/>
              </a:prstGeom>
              <a:noFill/>
            </p:spPr>
            <p:txBody>
              <a:bodyPr wrap="square" rtlCol="0">
                <a:spAutoFit/>
              </a:bodyPr>
              <a:lstStyle>
                <a:defPPr>
                  <a:defRPr lang="fr-FR"/>
                </a:defPPr>
                <a:lvl1pPr algn="ctr">
                  <a:defRPr sz="900">
                    <a:solidFill>
                      <a:srgbClr val="000000"/>
                    </a:solidFill>
                    <a:latin typeface="Arial Narrow" panose="020B0606020202030204" pitchFamily="34" charset="0"/>
                  </a:defRPr>
                </a:lvl1pPr>
              </a:lstStyle>
              <a:p>
                <a:r>
                  <a:rPr lang="fr-FR" noProof="0" dirty="0">
                    <a:solidFill>
                      <a:srgbClr val="0033CC"/>
                    </a:solidFill>
                  </a:rPr>
                  <a:t>Laboratoire B</a:t>
                </a:r>
              </a:p>
              <a:p>
                <a:r>
                  <a:rPr lang="fr-FR" noProof="0" dirty="0">
                    <a:solidFill>
                      <a:srgbClr val="0033CC"/>
                    </a:solidFill>
                  </a:rPr>
                  <a:t>Instrument 2</a:t>
                </a:r>
              </a:p>
            </p:txBody>
          </p:sp>
        </p:grpSp>
        <p:grpSp>
          <p:nvGrpSpPr>
            <p:cNvPr id="11" name="Groupe 10"/>
            <p:cNvGrpSpPr/>
            <p:nvPr/>
          </p:nvGrpSpPr>
          <p:grpSpPr>
            <a:xfrm>
              <a:off x="6588224" y="1635646"/>
              <a:ext cx="116396" cy="432048"/>
              <a:chOff x="6588224" y="1635646"/>
              <a:chExt cx="116396" cy="432048"/>
            </a:xfrm>
          </p:grpSpPr>
          <p:sp>
            <p:nvSpPr>
              <p:cNvPr id="16" name="Ellipse 15"/>
              <p:cNvSpPr/>
              <p:nvPr/>
            </p:nvSpPr>
            <p:spPr>
              <a:xfrm>
                <a:off x="6609277" y="1815666"/>
                <a:ext cx="72008" cy="7200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cxnSp>
            <p:nvCxnSpPr>
              <p:cNvPr id="17" name="Connecteur droit 16"/>
              <p:cNvCxnSpPr/>
              <p:nvPr/>
            </p:nvCxnSpPr>
            <p:spPr>
              <a:xfrm>
                <a:off x="6645281" y="1635646"/>
                <a:ext cx="0" cy="432048"/>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a:off x="6588224" y="1635646"/>
                <a:ext cx="116396" cy="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a:off x="6588224" y="2067694"/>
                <a:ext cx="116396" cy="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Ellipse 11"/>
            <p:cNvSpPr/>
            <p:nvPr/>
          </p:nvSpPr>
          <p:spPr>
            <a:xfrm>
              <a:off x="7496293" y="1118446"/>
              <a:ext cx="72008" cy="72008"/>
            </a:xfrm>
            <a:prstGeom prst="ellipse">
              <a:avLst/>
            </a:prstGeom>
            <a:solidFill>
              <a:srgbClr val="0033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cxnSp>
          <p:nvCxnSpPr>
            <p:cNvPr id="13" name="Connecteur droit 12"/>
            <p:cNvCxnSpPr/>
            <p:nvPr/>
          </p:nvCxnSpPr>
          <p:spPr>
            <a:xfrm>
              <a:off x="7532297" y="432197"/>
              <a:ext cx="0" cy="1491481"/>
            </a:xfrm>
            <a:prstGeom prst="line">
              <a:avLst/>
            </a:prstGeom>
            <a:ln w="19050">
              <a:solidFill>
                <a:srgbClr val="0033CC"/>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7475240" y="432197"/>
              <a:ext cx="116396" cy="0"/>
            </a:xfrm>
            <a:prstGeom prst="line">
              <a:avLst/>
            </a:prstGeom>
            <a:ln w="19050">
              <a:solidFill>
                <a:srgbClr val="0033CC"/>
              </a:solidFill>
            </a:ln>
            <a:effectLst/>
          </p:spPr>
          <p:style>
            <a:lnRef idx="2">
              <a:schemeClr val="accent1"/>
            </a:lnRef>
            <a:fillRef idx="0">
              <a:schemeClr val="accent1"/>
            </a:fillRef>
            <a:effectRef idx="1">
              <a:schemeClr val="accent1"/>
            </a:effectRef>
            <a:fontRef idx="minor">
              <a:schemeClr val="tx1"/>
            </a:fontRef>
          </p:style>
        </p:cxnSp>
        <p:cxnSp>
          <p:nvCxnSpPr>
            <p:cNvPr id="15" name="Connecteur droit 14"/>
            <p:cNvCxnSpPr/>
            <p:nvPr/>
          </p:nvCxnSpPr>
          <p:spPr>
            <a:xfrm>
              <a:off x="7475240" y="1923678"/>
              <a:ext cx="116396" cy="0"/>
            </a:xfrm>
            <a:prstGeom prst="line">
              <a:avLst/>
            </a:prstGeom>
            <a:ln w="19050">
              <a:solidFill>
                <a:srgbClr val="0033CC"/>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e 29"/>
          <p:cNvGrpSpPr/>
          <p:nvPr/>
        </p:nvGrpSpPr>
        <p:grpSpPr>
          <a:xfrm>
            <a:off x="297427" y="408959"/>
            <a:ext cx="3482485" cy="2090783"/>
            <a:chOff x="4977947" y="483518"/>
            <a:chExt cx="3482485" cy="2090783"/>
          </a:xfrm>
        </p:grpSpPr>
        <p:grpSp>
          <p:nvGrpSpPr>
            <p:cNvPr id="31" name="Groupe 30"/>
            <p:cNvGrpSpPr/>
            <p:nvPr/>
          </p:nvGrpSpPr>
          <p:grpSpPr>
            <a:xfrm>
              <a:off x="4977947" y="483518"/>
              <a:ext cx="3482485" cy="2090783"/>
              <a:chOff x="1197554" y="1101414"/>
              <a:chExt cx="7769171" cy="4664386"/>
            </a:xfrm>
          </p:grpSpPr>
          <p:sp>
            <p:nvSpPr>
              <p:cNvPr id="34" name="Rectangle 33"/>
              <p:cNvSpPr/>
              <p:nvPr/>
            </p:nvSpPr>
            <p:spPr bwMode="auto">
              <a:xfrm>
                <a:off x="3243481" y="1727200"/>
                <a:ext cx="4965700" cy="3416300"/>
              </a:xfrm>
              <a:prstGeom prst="rect">
                <a:avLst/>
              </a:prstGeom>
              <a:gradFill flip="none" rotWithShape="1">
                <a:gsLst>
                  <a:gs pos="32000">
                    <a:schemeClr val="bg1">
                      <a:lumMod val="95000"/>
                    </a:schemeClr>
                  </a:gs>
                  <a:gs pos="61000">
                    <a:schemeClr val="bg1"/>
                  </a:gs>
                </a:gsLst>
                <a:path path="circle">
                  <a:fillToRect t="100000" r="100000"/>
                </a:path>
                <a:tileRect l="-100000" b="-10000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noProof="0" dirty="0">
                  <a:ln>
                    <a:noFill/>
                  </a:ln>
                  <a:solidFill>
                    <a:srgbClr val="4D4D4D"/>
                  </a:solidFill>
                  <a:effectLst/>
                  <a:latin typeface="Comic Sans MS" pitchFamily="66" charset="0"/>
                  <a:sym typeface="Times New Roman" pitchFamily="18" charset="0"/>
                </a:endParaRPr>
              </a:p>
            </p:txBody>
          </p:sp>
          <p:cxnSp>
            <p:nvCxnSpPr>
              <p:cNvPr id="35" name="Connecteur droit avec flèche 34"/>
              <p:cNvCxnSpPr/>
              <p:nvPr/>
            </p:nvCxnSpPr>
            <p:spPr bwMode="auto">
              <a:xfrm flipV="1">
                <a:off x="3256181" y="1168400"/>
                <a:ext cx="0" cy="4597400"/>
              </a:xfrm>
              <a:prstGeom prst="straightConnector1">
                <a:avLst/>
              </a:prstGeom>
              <a:solidFill>
                <a:srgbClr val="F96666"/>
              </a:solidFill>
              <a:ln w="12700" cap="flat" cmpd="sng" algn="ctr">
                <a:solidFill>
                  <a:srgbClr val="000000"/>
                </a:solidFill>
                <a:prstDash val="solid"/>
                <a:round/>
                <a:headEnd type="none" w="med" len="med"/>
                <a:tailEnd type="stealth" w="med" len="lg"/>
              </a:ln>
              <a:effectLst/>
            </p:spPr>
          </p:cxnSp>
          <p:cxnSp>
            <p:nvCxnSpPr>
              <p:cNvPr id="36" name="Connecteur droit avec flèche 35"/>
              <p:cNvCxnSpPr/>
              <p:nvPr/>
            </p:nvCxnSpPr>
            <p:spPr bwMode="auto">
              <a:xfrm>
                <a:off x="2437030" y="5140136"/>
                <a:ext cx="6369051" cy="0"/>
              </a:xfrm>
              <a:prstGeom prst="straightConnector1">
                <a:avLst/>
              </a:prstGeom>
              <a:solidFill>
                <a:srgbClr val="F96666"/>
              </a:solidFill>
              <a:ln w="12700" cap="flat" cmpd="sng" algn="ctr">
                <a:solidFill>
                  <a:srgbClr val="000000"/>
                </a:solidFill>
                <a:prstDash val="solid"/>
                <a:round/>
                <a:headEnd type="none" w="med" len="med"/>
                <a:tailEnd type="stealth" w="med" len="lg"/>
              </a:ln>
              <a:effectLst/>
            </p:spPr>
          </p:cxnSp>
          <p:sp>
            <p:nvSpPr>
              <p:cNvPr id="37" name="ZoneTexte 36"/>
              <p:cNvSpPr txBox="1"/>
              <p:nvPr/>
            </p:nvSpPr>
            <p:spPr>
              <a:xfrm>
                <a:off x="1840132" y="1101414"/>
                <a:ext cx="1193801" cy="514970"/>
              </a:xfrm>
              <a:prstGeom prst="rect">
                <a:avLst/>
              </a:prstGeom>
              <a:noFill/>
            </p:spPr>
            <p:txBody>
              <a:bodyPr wrap="square" rtlCol="0">
                <a:spAutoFit/>
              </a:bodyPr>
              <a:lstStyle/>
              <a:p>
                <a:r>
                  <a:rPr lang="fr-FR" sz="900" noProof="0" dirty="0">
                    <a:solidFill>
                      <a:srgbClr val="000000"/>
                    </a:solidFill>
                    <a:latin typeface="Arial Narrow" panose="020B0606020202030204" pitchFamily="34" charset="0"/>
                  </a:rPr>
                  <a:t>Valeurs</a:t>
                </a:r>
              </a:p>
            </p:txBody>
          </p:sp>
          <p:cxnSp>
            <p:nvCxnSpPr>
              <p:cNvPr id="38" name="Connecteur droit 37"/>
              <p:cNvCxnSpPr/>
              <p:nvPr/>
            </p:nvCxnSpPr>
            <p:spPr bwMode="auto">
              <a:xfrm>
                <a:off x="2811681" y="4140200"/>
                <a:ext cx="5346700" cy="0"/>
              </a:xfrm>
              <a:prstGeom prst="line">
                <a:avLst/>
              </a:prstGeom>
              <a:solidFill>
                <a:srgbClr val="F96666"/>
              </a:solidFill>
              <a:ln w="12700" cap="flat" cmpd="sng" algn="ctr">
                <a:solidFill>
                  <a:srgbClr val="4D4D4D"/>
                </a:solidFill>
                <a:prstDash val="sysDot"/>
                <a:round/>
                <a:headEnd type="none" w="med" len="med"/>
                <a:tailEnd type="none" w="med" len="med"/>
              </a:ln>
              <a:effectLst/>
            </p:spPr>
          </p:cxnSp>
          <p:cxnSp>
            <p:nvCxnSpPr>
              <p:cNvPr id="39" name="Connecteur droit 38"/>
              <p:cNvCxnSpPr/>
              <p:nvPr/>
            </p:nvCxnSpPr>
            <p:spPr bwMode="auto">
              <a:xfrm>
                <a:off x="2811681" y="2590800"/>
                <a:ext cx="5346700" cy="0"/>
              </a:xfrm>
              <a:prstGeom prst="line">
                <a:avLst/>
              </a:prstGeom>
              <a:solidFill>
                <a:srgbClr val="F96666"/>
              </a:solidFill>
              <a:ln w="12700" cap="flat" cmpd="sng" algn="ctr">
                <a:solidFill>
                  <a:srgbClr val="4D4D4D"/>
                </a:solidFill>
                <a:prstDash val="sysDot"/>
                <a:round/>
                <a:headEnd type="none" w="med" len="med"/>
                <a:tailEnd type="none" w="med" len="med"/>
              </a:ln>
              <a:effectLst/>
            </p:spPr>
          </p:cxnSp>
          <p:cxnSp>
            <p:nvCxnSpPr>
              <p:cNvPr id="40" name="Connecteur droit avec flèche 39"/>
              <p:cNvCxnSpPr/>
              <p:nvPr/>
            </p:nvCxnSpPr>
            <p:spPr bwMode="auto">
              <a:xfrm flipH="1">
                <a:off x="2883979" y="2605523"/>
                <a:ext cx="12701" cy="1536701"/>
              </a:xfrm>
              <a:prstGeom prst="straightConnector1">
                <a:avLst/>
              </a:prstGeom>
              <a:solidFill>
                <a:srgbClr val="F96666"/>
              </a:solidFill>
              <a:ln w="12700" cap="flat" cmpd="sng" algn="ctr">
                <a:solidFill>
                  <a:schemeClr val="tx1"/>
                </a:solidFill>
                <a:prstDash val="solid"/>
                <a:round/>
                <a:headEnd type="triangle" w="sm" len="lg"/>
                <a:tailEnd type="triangle" w="sm" len="lg"/>
              </a:ln>
              <a:effectLst/>
            </p:spPr>
          </p:cxnSp>
          <p:sp>
            <p:nvSpPr>
              <p:cNvPr id="41" name="ZoneTexte 40"/>
              <p:cNvSpPr txBox="1"/>
              <p:nvPr/>
            </p:nvSpPr>
            <p:spPr>
              <a:xfrm>
                <a:off x="1197554" y="2961896"/>
                <a:ext cx="1794659" cy="823953"/>
              </a:xfrm>
              <a:prstGeom prst="rect">
                <a:avLst/>
              </a:prstGeom>
              <a:noFill/>
            </p:spPr>
            <p:txBody>
              <a:bodyPr wrap="square" rtlCol="0">
                <a:spAutoFit/>
              </a:bodyPr>
              <a:lstStyle>
                <a:defPPr>
                  <a:defRPr lang="fr-FR"/>
                </a:defPPr>
                <a:lvl1pPr>
                  <a:defRPr sz="900">
                    <a:solidFill>
                      <a:srgbClr val="000000"/>
                    </a:solidFill>
                    <a:latin typeface="Arial Narrow" panose="020B0606020202030204" pitchFamily="34" charset="0"/>
                  </a:defRPr>
                </a:lvl1pPr>
              </a:lstStyle>
              <a:p>
                <a:pPr algn="ctr"/>
                <a:r>
                  <a:rPr lang="fr-FR" noProof="0" dirty="0"/>
                  <a:t>Écart de mesure ???</a:t>
                </a:r>
              </a:p>
            </p:txBody>
          </p:sp>
          <p:sp>
            <p:nvSpPr>
              <p:cNvPr id="42" name="ZoneTexte 41"/>
              <p:cNvSpPr txBox="1"/>
              <p:nvPr/>
            </p:nvSpPr>
            <p:spPr>
              <a:xfrm>
                <a:off x="4308031" y="4127500"/>
                <a:ext cx="3105728" cy="823953"/>
              </a:xfrm>
              <a:prstGeom prst="rect">
                <a:avLst/>
              </a:prstGeom>
              <a:noFill/>
            </p:spPr>
            <p:txBody>
              <a:bodyPr wrap="square" rtlCol="0">
                <a:spAutoFit/>
              </a:bodyPr>
              <a:lstStyle>
                <a:defPPr>
                  <a:defRPr lang="fr-FR"/>
                </a:defPPr>
                <a:lvl1pPr>
                  <a:defRPr sz="900">
                    <a:solidFill>
                      <a:srgbClr val="000000"/>
                    </a:solidFill>
                    <a:latin typeface="Arial Narrow" panose="020B0606020202030204" pitchFamily="34" charset="0"/>
                  </a:defRPr>
                </a:lvl1pPr>
              </a:lstStyle>
              <a:p>
                <a:pPr algn="ctr"/>
                <a:r>
                  <a:rPr lang="fr-FR" noProof="0" dirty="0">
                    <a:solidFill>
                      <a:srgbClr val="FF0000"/>
                    </a:solidFill>
                  </a:rPr>
                  <a:t>Laboratoire A</a:t>
                </a:r>
              </a:p>
              <a:p>
                <a:pPr algn="ctr"/>
                <a:r>
                  <a:rPr lang="fr-FR" noProof="0" dirty="0">
                    <a:solidFill>
                      <a:srgbClr val="FF0000"/>
                    </a:solidFill>
                  </a:rPr>
                  <a:t>Instrument 1</a:t>
                </a:r>
              </a:p>
            </p:txBody>
          </p:sp>
          <p:sp>
            <p:nvSpPr>
              <p:cNvPr id="43" name="ZoneTexte 42"/>
              <p:cNvSpPr txBox="1"/>
              <p:nvPr/>
            </p:nvSpPr>
            <p:spPr>
              <a:xfrm>
                <a:off x="7028491" y="1723263"/>
                <a:ext cx="1938234" cy="823953"/>
              </a:xfrm>
              <a:prstGeom prst="rect">
                <a:avLst/>
              </a:prstGeom>
              <a:noFill/>
            </p:spPr>
            <p:txBody>
              <a:bodyPr wrap="square" rtlCol="0">
                <a:spAutoFit/>
              </a:bodyPr>
              <a:lstStyle>
                <a:defPPr>
                  <a:defRPr lang="fr-FR"/>
                </a:defPPr>
                <a:lvl1pPr algn="ctr">
                  <a:defRPr sz="900">
                    <a:solidFill>
                      <a:srgbClr val="000000"/>
                    </a:solidFill>
                    <a:latin typeface="Arial Narrow" panose="020B0606020202030204" pitchFamily="34" charset="0"/>
                  </a:defRPr>
                </a:lvl1pPr>
              </a:lstStyle>
              <a:p>
                <a:r>
                  <a:rPr lang="fr-FR" noProof="0" dirty="0">
                    <a:solidFill>
                      <a:srgbClr val="0033CC"/>
                    </a:solidFill>
                  </a:rPr>
                  <a:t>Laboratoire B</a:t>
                </a:r>
              </a:p>
              <a:p>
                <a:r>
                  <a:rPr lang="fr-FR" noProof="0" dirty="0">
                    <a:solidFill>
                      <a:srgbClr val="0033CC"/>
                    </a:solidFill>
                  </a:rPr>
                  <a:t>Instrument 2</a:t>
                </a:r>
              </a:p>
            </p:txBody>
          </p:sp>
        </p:grpSp>
        <p:sp>
          <p:nvSpPr>
            <p:cNvPr id="32" name="Ellipse 31"/>
            <p:cNvSpPr/>
            <p:nvPr/>
          </p:nvSpPr>
          <p:spPr>
            <a:xfrm>
              <a:off x="6609277" y="1815666"/>
              <a:ext cx="72008" cy="7200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33" name="Ellipse 32"/>
            <p:cNvSpPr/>
            <p:nvPr/>
          </p:nvSpPr>
          <p:spPr>
            <a:xfrm>
              <a:off x="7496293" y="1118446"/>
              <a:ext cx="72008" cy="72008"/>
            </a:xfrm>
            <a:prstGeom prst="ellipse">
              <a:avLst/>
            </a:prstGeom>
            <a:solidFill>
              <a:srgbClr val="0033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grpSp>
      <p:cxnSp>
        <p:nvCxnSpPr>
          <p:cNvPr id="44" name="Connecteur droit 43"/>
          <p:cNvCxnSpPr/>
          <p:nvPr/>
        </p:nvCxnSpPr>
        <p:spPr>
          <a:xfrm>
            <a:off x="4283968" y="411510"/>
            <a:ext cx="0" cy="3991591"/>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Flèche droite 44"/>
          <p:cNvSpPr/>
          <p:nvPr/>
        </p:nvSpPr>
        <p:spPr>
          <a:xfrm>
            <a:off x="4067944" y="1506909"/>
            <a:ext cx="478225" cy="236878"/>
          </a:xfrm>
          <a:prstGeom prst="rightArrow">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Tree>
    <p:extLst>
      <p:ext uri="{BB962C8B-B14F-4D97-AF65-F5344CB8AC3E}">
        <p14:creationId xmlns:p14="http://schemas.microsoft.com/office/powerpoint/2010/main" val="366683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79</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Problématique de la comparabilité des mesures</a:t>
            </a:r>
          </a:p>
        </p:txBody>
      </p:sp>
      <p:sp>
        <p:nvSpPr>
          <p:cNvPr id="7" name="Text Box 4"/>
          <p:cNvSpPr txBox="1">
            <a:spLocks noChangeArrowheads="1"/>
          </p:cNvSpPr>
          <p:nvPr/>
        </p:nvSpPr>
        <p:spPr bwMode="auto">
          <a:xfrm>
            <a:off x="107504" y="2571750"/>
            <a:ext cx="8712968" cy="1661993"/>
          </a:xfrm>
          <a:prstGeom prst="rect">
            <a:avLst/>
          </a:prstGeom>
          <a:noFill/>
          <a:ln w="9525">
            <a:noFill/>
            <a:miter lim="800000"/>
            <a:headEnd/>
            <a:tailEnd/>
          </a:ln>
        </p:spPr>
        <p:txBody>
          <a:bodyPr wrap="square">
            <a:spAutoFit/>
          </a:bodyPr>
          <a:lstStyle/>
          <a:p>
            <a:pPr algn="just" eaLnBrk="0" hangingPunct="0">
              <a:spcBef>
                <a:spcPct val="50000"/>
              </a:spcBef>
            </a:pPr>
            <a:r>
              <a:rPr lang="fr-FR" sz="1200" noProof="0" dirty="0">
                <a:latin typeface="Arial Narrow" panose="020B0606020202030204" pitchFamily="34" charset="0"/>
              </a:rPr>
              <a:t>Avec ces nouvelles notions, il est possible de :</a:t>
            </a:r>
          </a:p>
          <a:p>
            <a:pPr marL="628650" lvl="1" indent="-171450" algn="just" eaLnBrk="0" hangingPunct="0">
              <a:spcBef>
                <a:spcPct val="50000"/>
              </a:spcBef>
              <a:buFont typeface="Arial" panose="020B0604020202020204" pitchFamily="34" charset="0"/>
              <a:buChar char="•"/>
            </a:pPr>
            <a:r>
              <a:rPr lang="fr-FR" sz="1200" noProof="0" dirty="0">
                <a:latin typeface="Arial Narrow" panose="020B0606020202030204" pitchFamily="34" charset="0"/>
              </a:rPr>
              <a:t>Définir une plage de recouvrement des mesures</a:t>
            </a:r>
          </a:p>
          <a:p>
            <a:pPr marL="628650" lvl="1" indent="-171450" algn="just" eaLnBrk="0" hangingPunct="0">
              <a:spcBef>
                <a:spcPct val="50000"/>
              </a:spcBef>
              <a:buFont typeface="Arial" panose="020B0604020202020204" pitchFamily="34" charset="0"/>
              <a:buChar char="•"/>
            </a:pPr>
            <a:r>
              <a:rPr lang="fr-FR" sz="1200" noProof="0" dirty="0">
                <a:latin typeface="Arial Narrow" panose="020B0606020202030204" pitchFamily="34" charset="0"/>
              </a:rPr>
              <a:t>Faire une moyenne pondérée des résultats en prenant en compte l’incertitude de mesure</a:t>
            </a:r>
          </a:p>
          <a:p>
            <a:pPr marL="628650" lvl="1" indent="-171450" algn="just" eaLnBrk="0" hangingPunct="0">
              <a:spcBef>
                <a:spcPct val="50000"/>
              </a:spcBef>
              <a:buFont typeface="Arial" panose="020B0604020202020204" pitchFamily="34" charset="0"/>
              <a:buChar char="•"/>
            </a:pPr>
            <a:r>
              <a:rPr lang="fr-FR" sz="1200" noProof="0" dirty="0">
                <a:latin typeface="Arial Narrow" panose="020B0606020202030204" pitchFamily="34" charset="0"/>
              </a:rPr>
              <a:t>Annoncer que les résultats du laboratoire A sont a priori plus fiables que ceux du laboratoire B</a:t>
            </a:r>
          </a:p>
          <a:p>
            <a:pPr marL="628650" lvl="1" indent="-171450" algn="just" eaLnBrk="0" hangingPunct="0">
              <a:spcBef>
                <a:spcPct val="50000"/>
              </a:spcBef>
              <a:buFont typeface="Arial" panose="020B0604020202020204" pitchFamily="34" charset="0"/>
              <a:buChar char="•"/>
            </a:pPr>
            <a:r>
              <a:rPr lang="fr-FR" sz="1200" noProof="0" dirty="0">
                <a:latin typeface="Arial Narrow" panose="020B0606020202030204" pitchFamily="34" charset="0"/>
              </a:rPr>
              <a:t>…</a:t>
            </a:r>
          </a:p>
          <a:p>
            <a:pPr algn="just" eaLnBrk="0" hangingPunct="0">
              <a:spcBef>
                <a:spcPct val="50000"/>
              </a:spcBef>
            </a:pPr>
            <a:endParaRPr lang="fr-FR" sz="1200" noProof="0" dirty="0">
              <a:latin typeface="Arial Narrow" panose="020B0606020202030204" pitchFamily="34" charset="0"/>
            </a:endParaRPr>
          </a:p>
        </p:txBody>
      </p:sp>
      <p:sp>
        <p:nvSpPr>
          <p:cNvPr id="8" name="Rectangle 7"/>
          <p:cNvSpPr/>
          <p:nvPr/>
        </p:nvSpPr>
        <p:spPr bwMode="auto">
          <a:xfrm>
            <a:off x="998478" y="764023"/>
            <a:ext cx="2225846" cy="1531336"/>
          </a:xfrm>
          <a:prstGeom prst="rect">
            <a:avLst/>
          </a:prstGeom>
          <a:gradFill flip="none" rotWithShape="1">
            <a:gsLst>
              <a:gs pos="32000">
                <a:schemeClr val="bg1">
                  <a:lumMod val="95000"/>
                </a:schemeClr>
              </a:gs>
              <a:gs pos="61000">
                <a:schemeClr val="bg1"/>
              </a:gs>
            </a:gsLst>
            <a:path path="circle">
              <a:fillToRect t="100000" r="100000"/>
            </a:path>
            <a:tileRect l="-100000" b="-100000"/>
          </a:gra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noProof="0" dirty="0">
              <a:ln>
                <a:noFill/>
              </a:ln>
              <a:solidFill>
                <a:srgbClr val="4D4D4D"/>
              </a:solidFill>
              <a:effectLst/>
              <a:latin typeface="Comic Sans MS" pitchFamily="66" charset="0"/>
              <a:sym typeface="Times New Roman" pitchFamily="18" charset="0"/>
            </a:endParaRPr>
          </a:p>
        </p:txBody>
      </p:sp>
      <p:cxnSp>
        <p:nvCxnSpPr>
          <p:cNvPr id="9" name="Connecteur droit avec flèche 8"/>
          <p:cNvCxnSpPr/>
          <p:nvPr/>
        </p:nvCxnSpPr>
        <p:spPr bwMode="auto">
          <a:xfrm flipV="1">
            <a:off x="1004170" y="513544"/>
            <a:ext cx="0" cy="2060757"/>
          </a:xfrm>
          <a:prstGeom prst="straightConnector1">
            <a:avLst/>
          </a:prstGeom>
          <a:solidFill>
            <a:srgbClr val="F96666"/>
          </a:solidFill>
          <a:ln w="12700" cap="flat" cmpd="sng" algn="ctr">
            <a:solidFill>
              <a:srgbClr val="000000"/>
            </a:solidFill>
            <a:prstDash val="solid"/>
            <a:round/>
            <a:headEnd type="none" w="med" len="med"/>
            <a:tailEnd type="stealth" w="med" len="lg"/>
          </a:ln>
          <a:effectLst/>
        </p:spPr>
      </p:cxnSp>
      <p:cxnSp>
        <p:nvCxnSpPr>
          <p:cNvPr id="10" name="Connecteur droit avec flèche 9"/>
          <p:cNvCxnSpPr/>
          <p:nvPr/>
        </p:nvCxnSpPr>
        <p:spPr bwMode="auto">
          <a:xfrm>
            <a:off x="636991" y="2293851"/>
            <a:ext cx="2854889" cy="0"/>
          </a:xfrm>
          <a:prstGeom prst="straightConnector1">
            <a:avLst/>
          </a:prstGeom>
          <a:solidFill>
            <a:srgbClr val="F96666"/>
          </a:solidFill>
          <a:ln w="12700" cap="flat" cmpd="sng" algn="ctr">
            <a:solidFill>
              <a:srgbClr val="000000"/>
            </a:solidFill>
            <a:prstDash val="solid"/>
            <a:round/>
            <a:headEnd type="none" w="med" len="med"/>
            <a:tailEnd type="stealth" w="med" len="lg"/>
          </a:ln>
          <a:effectLst/>
        </p:spPr>
      </p:cxnSp>
      <p:sp>
        <p:nvSpPr>
          <p:cNvPr id="11" name="Rectangle 10"/>
          <p:cNvSpPr/>
          <p:nvPr/>
        </p:nvSpPr>
        <p:spPr>
          <a:xfrm>
            <a:off x="1004170" y="1635646"/>
            <a:ext cx="2415702" cy="288032"/>
          </a:xfrm>
          <a:prstGeom prst="rect">
            <a:avLst/>
          </a:prstGeom>
          <a:solidFill>
            <a:srgbClr val="00FF00">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12" name="ZoneTexte 11"/>
          <p:cNvSpPr txBox="1"/>
          <p:nvPr/>
        </p:nvSpPr>
        <p:spPr>
          <a:xfrm>
            <a:off x="369435" y="483518"/>
            <a:ext cx="535114" cy="230832"/>
          </a:xfrm>
          <a:prstGeom prst="rect">
            <a:avLst/>
          </a:prstGeom>
          <a:noFill/>
        </p:spPr>
        <p:txBody>
          <a:bodyPr wrap="square" rtlCol="0">
            <a:spAutoFit/>
          </a:bodyPr>
          <a:lstStyle/>
          <a:p>
            <a:r>
              <a:rPr lang="fr-FR" sz="900" noProof="0" dirty="0">
                <a:solidFill>
                  <a:srgbClr val="000000"/>
                </a:solidFill>
                <a:latin typeface="Arial Narrow" panose="020B0606020202030204" pitchFamily="34" charset="0"/>
              </a:rPr>
              <a:t>Valeurs</a:t>
            </a:r>
          </a:p>
        </p:txBody>
      </p:sp>
      <p:cxnSp>
        <p:nvCxnSpPr>
          <p:cNvPr id="13" name="Connecteur droit 12"/>
          <p:cNvCxnSpPr/>
          <p:nvPr/>
        </p:nvCxnSpPr>
        <p:spPr bwMode="auto">
          <a:xfrm>
            <a:off x="804926" y="1845636"/>
            <a:ext cx="2396627" cy="0"/>
          </a:xfrm>
          <a:prstGeom prst="line">
            <a:avLst/>
          </a:prstGeom>
          <a:solidFill>
            <a:srgbClr val="F96666"/>
          </a:solidFill>
          <a:ln w="12700" cap="flat" cmpd="sng" algn="ctr">
            <a:solidFill>
              <a:srgbClr val="4D4D4D"/>
            </a:solidFill>
            <a:prstDash val="sysDot"/>
            <a:round/>
            <a:headEnd type="none" w="med" len="med"/>
            <a:tailEnd type="none" w="med" len="med"/>
          </a:ln>
          <a:effectLst/>
        </p:spPr>
      </p:cxnSp>
      <p:cxnSp>
        <p:nvCxnSpPr>
          <p:cNvPr id="14" name="Connecteur droit 13"/>
          <p:cNvCxnSpPr/>
          <p:nvPr/>
        </p:nvCxnSpPr>
        <p:spPr bwMode="auto">
          <a:xfrm>
            <a:off x="804926" y="1151126"/>
            <a:ext cx="2396627" cy="0"/>
          </a:xfrm>
          <a:prstGeom prst="line">
            <a:avLst/>
          </a:prstGeom>
          <a:solidFill>
            <a:srgbClr val="F96666"/>
          </a:solidFill>
          <a:ln w="12700" cap="flat" cmpd="sng" algn="ctr">
            <a:solidFill>
              <a:srgbClr val="4D4D4D"/>
            </a:solidFill>
            <a:prstDash val="sysDot"/>
            <a:round/>
            <a:headEnd type="none" w="med" len="med"/>
            <a:tailEnd type="none" w="med" len="med"/>
          </a:ln>
          <a:effectLst/>
        </p:spPr>
      </p:cxnSp>
      <p:cxnSp>
        <p:nvCxnSpPr>
          <p:cNvPr id="15" name="Connecteur droit avec flèche 14"/>
          <p:cNvCxnSpPr/>
          <p:nvPr/>
        </p:nvCxnSpPr>
        <p:spPr bwMode="auto">
          <a:xfrm flipH="1">
            <a:off x="837333" y="1157726"/>
            <a:ext cx="5693" cy="688817"/>
          </a:xfrm>
          <a:prstGeom prst="straightConnector1">
            <a:avLst/>
          </a:prstGeom>
          <a:solidFill>
            <a:srgbClr val="F96666"/>
          </a:solidFill>
          <a:ln w="12700" cap="flat" cmpd="sng" algn="ctr">
            <a:solidFill>
              <a:schemeClr val="tx1"/>
            </a:solidFill>
            <a:prstDash val="solid"/>
            <a:round/>
            <a:headEnd type="triangle" w="sm" len="lg"/>
            <a:tailEnd type="triangle" w="sm" len="lg"/>
          </a:ln>
          <a:effectLst/>
        </p:spPr>
      </p:cxnSp>
      <p:sp>
        <p:nvSpPr>
          <p:cNvPr id="16" name="ZoneTexte 15"/>
          <p:cNvSpPr txBox="1"/>
          <p:nvPr/>
        </p:nvSpPr>
        <p:spPr>
          <a:xfrm>
            <a:off x="81403" y="1317468"/>
            <a:ext cx="804445" cy="369332"/>
          </a:xfrm>
          <a:prstGeom prst="rect">
            <a:avLst/>
          </a:prstGeom>
          <a:noFill/>
        </p:spPr>
        <p:txBody>
          <a:bodyPr wrap="square" rtlCol="0">
            <a:spAutoFit/>
          </a:bodyPr>
          <a:lstStyle>
            <a:defPPr>
              <a:defRPr lang="fr-FR"/>
            </a:defPPr>
            <a:lvl1pPr>
              <a:defRPr sz="900">
                <a:solidFill>
                  <a:srgbClr val="000000"/>
                </a:solidFill>
                <a:latin typeface="Arial Narrow" panose="020B0606020202030204" pitchFamily="34" charset="0"/>
              </a:defRPr>
            </a:lvl1pPr>
          </a:lstStyle>
          <a:p>
            <a:pPr algn="ctr"/>
            <a:r>
              <a:rPr lang="fr-FR" noProof="0" dirty="0"/>
              <a:t>Écart de mesure</a:t>
            </a:r>
          </a:p>
        </p:txBody>
      </p:sp>
      <p:sp>
        <p:nvSpPr>
          <p:cNvPr id="17" name="ZoneTexte 16"/>
          <p:cNvSpPr txBox="1"/>
          <p:nvPr/>
        </p:nvSpPr>
        <p:spPr>
          <a:xfrm>
            <a:off x="1475656" y="1839943"/>
            <a:ext cx="1392124" cy="369332"/>
          </a:xfrm>
          <a:prstGeom prst="rect">
            <a:avLst/>
          </a:prstGeom>
          <a:noFill/>
        </p:spPr>
        <p:txBody>
          <a:bodyPr wrap="square" rtlCol="0">
            <a:spAutoFit/>
          </a:bodyPr>
          <a:lstStyle>
            <a:defPPr>
              <a:defRPr lang="fr-FR"/>
            </a:defPPr>
            <a:lvl1pPr>
              <a:defRPr sz="900">
                <a:solidFill>
                  <a:srgbClr val="000000"/>
                </a:solidFill>
                <a:latin typeface="Arial Narrow" panose="020B0606020202030204" pitchFamily="34" charset="0"/>
              </a:defRPr>
            </a:lvl1pPr>
          </a:lstStyle>
          <a:p>
            <a:pPr algn="ctr"/>
            <a:r>
              <a:rPr lang="fr-FR" noProof="0" dirty="0">
                <a:solidFill>
                  <a:srgbClr val="FF0000"/>
                </a:solidFill>
              </a:rPr>
              <a:t>Laboratoire A</a:t>
            </a:r>
          </a:p>
          <a:p>
            <a:pPr algn="ctr"/>
            <a:r>
              <a:rPr lang="fr-FR" noProof="0" dirty="0">
                <a:solidFill>
                  <a:srgbClr val="FF0000"/>
                </a:solidFill>
              </a:rPr>
              <a:t>Instrument 1</a:t>
            </a:r>
          </a:p>
        </p:txBody>
      </p:sp>
      <p:sp>
        <p:nvSpPr>
          <p:cNvPr id="18" name="ZoneTexte 17"/>
          <p:cNvSpPr txBox="1"/>
          <p:nvPr/>
        </p:nvSpPr>
        <p:spPr>
          <a:xfrm>
            <a:off x="2695086" y="762258"/>
            <a:ext cx="868802" cy="369332"/>
          </a:xfrm>
          <a:prstGeom prst="rect">
            <a:avLst/>
          </a:prstGeom>
          <a:noFill/>
        </p:spPr>
        <p:txBody>
          <a:bodyPr wrap="square" rtlCol="0">
            <a:spAutoFit/>
          </a:bodyPr>
          <a:lstStyle>
            <a:defPPr>
              <a:defRPr lang="fr-FR"/>
            </a:defPPr>
            <a:lvl1pPr algn="ctr">
              <a:defRPr sz="900">
                <a:solidFill>
                  <a:srgbClr val="000000"/>
                </a:solidFill>
                <a:latin typeface="Arial Narrow" panose="020B0606020202030204" pitchFamily="34" charset="0"/>
              </a:defRPr>
            </a:lvl1pPr>
          </a:lstStyle>
          <a:p>
            <a:r>
              <a:rPr lang="fr-FR" noProof="0" dirty="0">
                <a:solidFill>
                  <a:srgbClr val="0033CC"/>
                </a:solidFill>
              </a:rPr>
              <a:t>Laboratoire B</a:t>
            </a:r>
          </a:p>
          <a:p>
            <a:r>
              <a:rPr lang="fr-FR" noProof="0" dirty="0">
                <a:solidFill>
                  <a:srgbClr val="0033CC"/>
                </a:solidFill>
              </a:rPr>
              <a:t>Instrument 2</a:t>
            </a:r>
          </a:p>
        </p:txBody>
      </p:sp>
      <p:grpSp>
        <p:nvGrpSpPr>
          <p:cNvPr id="19" name="Groupe 18"/>
          <p:cNvGrpSpPr/>
          <p:nvPr/>
        </p:nvGrpSpPr>
        <p:grpSpPr>
          <a:xfrm>
            <a:off x="1691680" y="1635646"/>
            <a:ext cx="116396" cy="432048"/>
            <a:chOff x="6588224" y="1635646"/>
            <a:chExt cx="116396" cy="432048"/>
          </a:xfrm>
        </p:grpSpPr>
        <p:sp>
          <p:nvSpPr>
            <p:cNvPr id="20" name="Ellipse 19"/>
            <p:cNvSpPr/>
            <p:nvPr/>
          </p:nvSpPr>
          <p:spPr>
            <a:xfrm>
              <a:off x="6609277" y="1815666"/>
              <a:ext cx="72008" cy="72008"/>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cxnSp>
          <p:nvCxnSpPr>
            <p:cNvPr id="21" name="Connecteur droit 20"/>
            <p:cNvCxnSpPr/>
            <p:nvPr/>
          </p:nvCxnSpPr>
          <p:spPr>
            <a:xfrm>
              <a:off x="6645281" y="1635646"/>
              <a:ext cx="0" cy="432048"/>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a:off x="6588224" y="1635646"/>
              <a:ext cx="116396" cy="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a:off x="6588224" y="2067694"/>
              <a:ext cx="116396" cy="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24" name="Ellipse 23"/>
          <p:cNvSpPr/>
          <p:nvPr/>
        </p:nvSpPr>
        <p:spPr>
          <a:xfrm>
            <a:off x="2599749" y="1118446"/>
            <a:ext cx="72008" cy="72008"/>
          </a:xfrm>
          <a:prstGeom prst="ellipse">
            <a:avLst/>
          </a:prstGeom>
          <a:solidFill>
            <a:srgbClr val="0033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cxnSp>
        <p:nvCxnSpPr>
          <p:cNvPr id="25" name="Connecteur droit 24"/>
          <p:cNvCxnSpPr/>
          <p:nvPr/>
        </p:nvCxnSpPr>
        <p:spPr>
          <a:xfrm>
            <a:off x="2635753" y="432197"/>
            <a:ext cx="0" cy="1491481"/>
          </a:xfrm>
          <a:prstGeom prst="line">
            <a:avLst/>
          </a:prstGeom>
          <a:ln w="19050">
            <a:solidFill>
              <a:srgbClr val="0033CC"/>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a:off x="2578696" y="432197"/>
            <a:ext cx="116396" cy="0"/>
          </a:xfrm>
          <a:prstGeom prst="line">
            <a:avLst/>
          </a:prstGeom>
          <a:ln w="19050">
            <a:solidFill>
              <a:srgbClr val="0033CC"/>
            </a:solidFill>
          </a:ln>
          <a:effectLst/>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a:off x="2578696" y="1923678"/>
            <a:ext cx="116396" cy="0"/>
          </a:xfrm>
          <a:prstGeom prst="line">
            <a:avLst/>
          </a:prstGeom>
          <a:ln w="19050">
            <a:solidFill>
              <a:srgbClr val="0033CC"/>
            </a:solidFill>
          </a:ln>
          <a:effectLst/>
        </p:spPr>
        <p:style>
          <a:lnRef idx="2">
            <a:schemeClr val="accent1"/>
          </a:lnRef>
          <a:fillRef idx="0">
            <a:schemeClr val="accent1"/>
          </a:fillRef>
          <a:effectRef idx="1">
            <a:schemeClr val="accent1"/>
          </a:effectRef>
          <a:fontRef idx="minor">
            <a:schemeClr val="tx1"/>
          </a:fontRef>
        </p:style>
      </p:cxnSp>
      <p:sp>
        <p:nvSpPr>
          <p:cNvPr id="28" name="ZoneTexte 27"/>
          <p:cNvSpPr txBox="1"/>
          <p:nvPr/>
        </p:nvSpPr>
        <p:spPr>
          <a:xfrm>
            <a:off x="3131840" y="1635646"/>
            <a:ext cx="1656184" cy="230832"/>
          </a:xfrm>
          <a:prstGeom prst="rect">
            <a:avLst/>
          </a:prstGeom>
          <a:noFill/>
        </p:spPr>
        <p:txBody>
          <a:bodyPr wrap="square" rtlCol="0">
            <a:spAutoFit/>
          </a:bodyPr>
          <a:lstStyle>
            <a:defPPr>
              <a:defRPr lang="fr-FR"/>
            </a:defPPr>
            <a:lvl1pPr algn="ctr">
              <a:defRPr sz="900">
                <a:solidFill>
                  <a:srgbClr val="000000"/>
                </a:solidFill>
                <a:latin typeface="Arial Narrow" panose="020B0606020202030204" pitchFamily="34" charset="0"/>
              </a:defRPr>
            </a:lvl1pPr>
          </a:lstStyle>
          <a:p>
            <a:r>
              <a:rPr lang="fr-FR" noProof="0" dirty="0">
                <a:solidFill>
                  <a:schemeClr val="tx1"/>
                </a:solidFill>
              </a:rPr>
              <a:t>Plage de recouvrement</a:t>
            </a:r>
          </a:p>
        </p:txBody>
      </p:sp>
      <p:sp>
        <p:nvSpPr>
          <p:cNvPr id="29" name="ZoneTexte 28"/>
          <p:cNvSpPr txBox="1"/>
          <p:nvPr/>
        </p:nvSpPr>
        <p:spPr>
          <a:xfrm>
            <a:off x="5061872" y="916218"/>
            <a:ext cx="3744416" cy="1438855"/>
          </a:xfrm>
          <a:prstGeom prst="rect">
            <a:avLst/>
          </a:prstGeom>
          <a:solidFill>
            <a:schemeClr val="bg1">
              <a:lumMod val="95000"/>
            </a:schemeClr>
          </a:solidFill>
        </p:spPr>
        <p:txBody>
          <a:bodyPr wrap="square" rtlCol="0">
            <a:spAutoFit/>
          </a:bodyPr>
          <a:lstStyle/>
          <a:p>
            <a:pPr algn="just"/>
            <a:r>
              <a:rPr lang="fr-FR" sz="1100" noProof="0" dirty="0">
                <a:solidFill>
                  <a:srgbClr val="000000"/>
                </a:solidFill>
                <a:latin typeface="Arial Narrow" panose="020B0606020202030204" pitchFamily="34" charset="0"/>
              </a:rPr>
              <a:t>« Lorsqu'on rend compte du résultat d'un mesurage d'une grandeur physique, il faut obligatoirement donner une indication quantitative sur la qualité du résultat pour que ceux qui l'utiliseront puissent estimer </a:t>
            </a:r>
            <a:r>
              <a:rPr lang="fr-FR" sz="1100" b="1" noProof="0" dirty="0">
                <a:solidFill>
                  <a:srgbClr val="000000"/>
                </a:solidFill>
                <a:latin typeface="Arial Narrow" panose="020B0606020202030204" pitchFamily="34" charset="0"/>
              </a:rPr>
              <a:t>sa fiabilité</a:t>
            </a:r>
            <a:r>
              <a:rPr lang="fr-FR" sz="1100" noProof="0" dirty="0">
                <a:solidFill>
                  <a:srgbClr val="000000"/>
                </a:solidFill>
                <a:latin typeface="Arial Narrow" panose="020B0606020202030204" pitchFamily="34" charset="0"/>
              </a:rPr>
              <a:t>. En l'absence d'une telle indication, </a:t>
            </a:r>
            <a:r>
              <a:rPr lang="fr-FR" sz="1100" b="1" noProof="0" dirty="0">
                <a:solidFill>
                  <a:srgbClr val="000000"/>
                </a:solidFill>
                <a:latin typeface="Arial Narrow" panose="020B0606020202030204" pitchFamily="34" charset="0"/>
              </a:rPr>
              <a:t>les résultats de mesure ne peuvent pas être comparés, soit entre eux, soit par rapport à ces valeurs de référence…</a:t>
            </a:r>
            <a:r>
              <a:rPr lang="fr-FR" sz="1100" i="1" noProof="0" dirty="0">
                <a:solidFill>
                  <a:srgbClr val="000000"/>
                </a:solidFill>
                <a:latin typeface="Arial Narrow" panose="020B0606020202030204" pitchFamily="34" charset="0"/>
              </a:rPr>
              <a:t>»</a:t>
            </a:r>
          </a:p>
          <a:p>
            <a:pPr algn="just"/>
            <a:endParaRPr lang="fr-FR" sz="1100" i="1" noProof="0" dirty="0">
              <a:solidFill>
                <a:srgbClr val="000000"/>
              </a:solidFill>
              <a:latin typeface="Arial Narrow" panose="020B0606020202030204" pitchFamily="34" charset="0"/>
            </a:endParaRPr>
          </a:p>
          <a:p>
            <a:pPr algn="r"/>
            <a:r>
              <a:rPr lang="fr-FR" sz="1050" noProof="0" dirty="0">
                <a:solidFill>
                  <a:srgbClr val="000000"/>
                </a:solidFill>
                <a:latin typeface="Arial Narrow" panose="020B0606020202030204" pitchFamily="34" charset="0"/>
              </a:rPr>
              <a:t>Introduction du GUM</a:t>
            </a:r>
          </a:p>
        </p:txBody>
      </p:sp>
      <p:sp>
        <p:nvSpPr>
          <p:cNvPr id="30" name="Text Box 4"/>
          <p:cNvSpPr txBox="1">
            <a:spLocks noChangeArrowheads="1"/>
          </p:cNvSpPr>
          <p:nvPr/>
        </p:nvSpPr>
        <p:spPr bwMode="auto">
          <a:xfrm>
            <a:off x="5004048" y="555526"/>
            <a:ext cx="3871130" cy="553998"/>
          </a:xfrm>
          <a:prstGeom prst="rect">
            <a:avLst/>
          </a:prstGeom>
          <a:noFill/>
          <a:ln w="9525">
            <a:noFill/>
            <a:miter lim="800000"/>
            <a:headEnd/>
            <a:tailEnd/>
          </a:ln>
        </p:spPr>
        <p:txBody>
          <a:bodyPr wrap="square">
            <a:spAutoFit/>
          </a:bodyPr>
          <a:lstStyle/>
          <a:p>
            <a:pPr algn="just" eaLnBrk="0" hangingPunct="0">
              <a:spcBef>
                <a:spcPct val="50000"/>
              </a:spcBef>
            </a:pPr>
            <a:r>
              <a:rPr lang="fr-FR" sz="1200" noProof="0" dirty="0">
                <a:latin typeface="Arial Narrow" panose="020B0606020202030204" pitchFamily="34" charset="0"/>
              </a:rPr>
              <a:t>Avec cet exemple on prend conscience que :</a:t>
            </a:r>
          </a:p>
          <a:p>
            <a:pPr algn="just" eaLnBrk="0" hangingPunct="0">
              <a:spcBef>
                <a:spcPct val="50000"/>
              </a:spcBef>
            </a:pPr>
            <a:endParaRPr lang="fr-FR" sz="1200" noProof="0" dirty="0">
              <a:latin typeface="Arial Narrow" panose="020B0606020202030204" pitchFamily="34" charset="0"/>
            </a:endParaRPr>
          </a:p>
        </p:txBody>
      </p:sp>
      <p:sp>
        <p:nvSpPr>
          <p:cNvPr id="31" name="Rectangle 30"/>
          <p:cNvSpPr/>
          <p:nvPr/>
        </p:nvSpPr>
        <p:spPr>
          <a:xfrm>
            <a:off x="1053357" y="3795886"/>
            <a:ext cx="6614987" cy="738664"/>
          </a:xfrm>
          <a:prstGeom prst="rect">
            <a:avLst/>
          </a:prstGeom>
        </p:spPr>
        <p:txBody>
          <a:bodyPr wrap="square">
            <a:spAutoFit/>
          </a:bodyPr>
          <a:lstStyle/>
          <a:p>
            <a:pPr marL="171450" indent="-171450" algn="just" eaLnBrk="0" hangingPunct="0">
              <a:spcBef>
                <a:spcPct val="50000"/>
              </a:spcBef>
              <a:buFont typeface="Symbol"/>
              <a:buChar char="Þ"/>
            </a:pPr>
            <a:r>
              <a:rPr lang="fr-FR" sz="1200" noProof="0" dirty="0">
                <a:solidFill>
                  <a:srgbClr val="FF0000"/>
                </a:solidFill>
                <a:latin typeface="Arial Narrow" panose="020B0606020202030204" pitchFamily="34" charset="0"/>
              </a:rPr>
              <a:t>La mesure prend un caractère universel. Celle-ci devient comparable entre différents instituts, laboratoires, entreprises… entre différents instruments.</a:t>
            </a:r>
          </a:p>
          <a:p>
            <a:pPr marL="171450" indent="-171450" algn="just" eaLnBrk="0" hangingPunct="0">
              <a:spcBef>
                <a:spcPct val="50000"/>
              </a:spcBef>
              <a:buFont typeface="Symbol"/>
              <a:buChar char="Þ"/>
            </a:pPr>
            <a:r>
              <a:rPr lang="fr-FR" sz="1200" noProof="0" dirty="0">
                <a:solidFill>
                  <a:srgbClr val="FF0000"/>
                </a:solidFill>
                <a:latin typeface="Arial Narrow" panose="020B0606020202030204" pitchFamily="34" charset="0"/>
              </a:rPr>
              <a:t>Ce sont les problématiques centrales de la métrologie</a:t>
            </a:r>
          </a:p>
        </p:txBody>
      </p:sp>
    </p:spTree>
    <p:extLst>
      <p:ext uri="{BB962C8B-B14F-4D97-AF65-F5344CB8AC3E}">
        <p14:creationId xmlns:p14="http://schemas.microsoft.com/office/powerpoint/2010/main" val="119695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1507CC4-8E99-53CB-A1ED-654B7455EA2A}"/>
              </a:ext>
            </a:extLst>
          </p:cNvPr>
          <p:cNvSpPr>
            <a:spLocks noGrp="1"/>
          </p:cNvSpPr>
          <p:nvPr>
            <p:ph idx="24"/>
          </p:nvPr>
        </p:nvSpPr>
        <p:spPr/>
        <p:txBody>
          <a:bodyPr/>
          <a:lstStyle/>
          <a:p>
            <a:endParaRPr lang="fr-FR" noProof="0" dirty="0"/>
          </a:p>
        </p:txBody>
      </p:sp>
      <p:sp>
        <p:nvSpPr>
          <p:cNvPr id="4" name="Espace réservé du numéro de diapositive 3">
            <a:extLst>
              <a:ext uri="{FF2B5EF4-FFF2-40B4-BE49-F238E27FC236}">
                <a16:creationId xmlns:a16="http://schemas.microsoft.com/office/drawing/2014/main" id="{5AF73D4F-22B7-4EFF-2BB1-5071110C87EC}"/>
              </a:ext>
            </a:extLst>
          </p:cNvPr>
          <p:cNvSpPr>
            <a:spLocks noGrp="1"/>
          </p:cNvSpPr>
          <p:nvPr>
            <p:ph type="sldNum" sz="quarter" idx="12"/>
          </p:nvPr>
        </p:nvSpPr>
        <p:spPr/>
        <p:txBody>
          <a:bodyPr/>
          <a:lstStyle/>
          <a:p>
            <a:fld id="{6CD2ADAA-5F34-4877-8AC9-30E1FF774256}" type="slidenum">
              <a:rPr lang="fr-FR" noProof="0" smtClean="0"/>
              <a:pPr/>
              <a:t>8</a:t>
            </a:fld>
            <a:endParaRPr lang="fr-FR" noProof="0" dirty="0"/>
          </a:p>
        </p:txBody>
      </p:sp>
      <p:sp>
        <p:nvSpPr>
          <p:cNvPr id="6" name="Espace réservé du contenu 5">
            <a:extLst>
              <a:ext uri="{FF2B5EF4-FFF2-40B4-BE49-F238E27FC236}">
                <a16:creationId xmlns:a16="http://schemas.microsoft.com/office/drawing/2014/main" id="{C4B89F18-CC2C-BF5E-80FD-1222287EAED4}"/>
              </a:ext>
            </a:extLst>
          </p:cNvPr>
          <p:cNvSpPr>
            <a:spLocks noGrp="1"/>
          </p:cNvSpPr>
          <p:nvPr>
            <p:ph sz="quarter" idx="25"/>
          </p:nvPr>
        </p:nvSpPr>
        <p:spPr/>
        <p:txBody>
          <a:bodyPr/>
          <a:lstStyle/>
          <a:p>
            <a:r>
              <a:rPr lang="fr-FR" noProof="0" dirty="0"/>
              <a:t>Qu’est ce qu’une mesure ?</a:t>
            </a:r>
          </a:p>
        </p:txBody>
      </p:sp>
      <p:sp>
        <p:nvSpPr>
          <p:cNvPr id="7" name="Espace réservé de la date 4">
            <a:extLst>
              <a:ext uri="{FF2B5EF4-FFF2-40B4-BE49-F238E27FC236}">
                <a16:creationId xmlns:a16="http://schemas.microsoft.com/office/drawing/2014/main" id="{FCE70013-CBCC-9A78-1E0A-F92ECD9FAC97}"/>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5732755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80</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La genèse du SI</a:t>
            </a:r>
          </a:p>
        </p:txBody>
      </p:sp>
      <p:sp>
        <p:nvSpPr>
          <p:cNvPr id="7" name="Rectangle 6"/>
          <p:cNvSpPr/>
          <p:nvPr/>
        </p:nvSpPr>
        <p:spPr>
          <a:xfrm>
            <a:off x="206287" y="3133296"/>
            <a:ext cx="3266728" cy="369332"/>
          </a:xfrm>
          <a:prstGeom prst="rect">
            <a:avLst/>
          </a:prstGeom>
        </p:spPr>
        <p:txBody>
          <a:bodyPr wrap="square">
            <a:spAutoFit/>
          </a:bodyPr>
          <a:lstStyle/>
          <a:p>
            <a:r>
              <a:rPr lang="fr-FR" sz="900" noProof="0" dirty="0">
                <a:hlinkClick r:id="rId2"/>
              </a:rPr>
              <a:t>https://www.lne.fr/fr/comprendre/systeme-international-unites/introduction-si</a:t>
            </a:r>
            <a:r>
              <a:rPr lang="fr-FR" sz="900" noProof="0" dirty="0"/>
              <a:t> </a:t>
            </a:r>
          </a:p>
        </p:txBody>
      </p:sp>
      <p:pic>
        <p:nvPicPr>
          <p:cNvPr id="8" name="Picture 4" descr="Logo SI"/>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29416" y="2355726"/>
            <a:ext cx="1728192" cy="17281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139952" y="555526"/>
            <a:ext cx="4896544" cy="1600438"/>
          </a:xfrm>
          <a:prstGeom prst="rect">
            <a:avLst/>
          </a:prstGeom>
        </p:spPr>
        <p:txBody>
          <a:bodyPr wrap="square">
            <a:spAutoFit/>
          </a:bodyPr>
          <a:lstStyle/>
          <a:p>
            <a:pPr lvl="0" algn="just" fontAlgn="base">
              <a:spcBef>
                <a:spcPct val="0"/>
              </a:spcBef>
              <a:spcAft>
                <a:spcPct val="0"/>
              </a:spcAft>
            </a:pPr>
            <a:r>
              <a:rPr lang="fr-FR" sz="1400" noProof="0" dirty="0">
                <a:latin typeface="Arial Narrow" panose="020B0606020202030204" pitchFamily="34" charset="0"/>
              </a:rPr>
              <a:t>A la fin du XVIIIème siècle, lors de la Révolution française, un système métrique décimal voit le jour avec comme premières grandeurs de base (et unités) la longueur (le mètre), la masse (le kilogramme), et le temps (la seconde). La promotion et la dissémination de ce système à travers le monde a été faite par la voie de la Convention du mètre avec, entre autres, la création d’un Bureau international des poids et mesures (BIPM). </a:t>
            </a: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512" y="610691"/>
            <a:ext cx="3869994" cy="242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39540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81</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La genèse du SI</a:t>
            </a:r>
          </a:p>
        </p:txBody>
      </p:sp>
      <p:pic>
        <p:nvPicPr>
          <p:cNvPr id="7" name="Picture 3">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6513" y="502072"/>
            <a:ext cx="6530975" cy="372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385000" y="4166959"/>
            <a:ext cx="6355352" cy="276999"/>
          </a:xfrm>
          <a:prstGeom prst="rect">
            <a:avLst/>
          </a:prstGeom>
        </p:spPr>
        <p:txBody>
          <a:bodyPr wrap="square">
            <a:spAutoFit/>
          </a:bodyPr>
          <a:lstStyle/>
          <a:p>
            <a:r>
              <a:rPr lang="fr-FR" sz="1200" noProof="0" dirty="0">
                <a:latin typeface="Arial Narrow" panose="020B0606020202030204" pitchFamily="34" charset="0"/>
                <a:hlinkClick r:id="rId4"/>
              </a:rPr>
              <a:t>https://www.youtube.com/watch?v=bInHclEN6zQ&amp;feature=emb_logo</a:t>
            </a:r>
            <a:endParaRPr lang="fr-FR" sz="1200" noProof="0" dirty="0">
              <a:latin typeface="Arial Narrow" panose="020B0606020202030204" pitchFamily="34" charset="0"/>
            </a:endParaRPr>
          </a:p>
        </p:txBody>
      </p:sp>
    </p:spTree>
    <p:extLst>
      <p:ext uri="{BB962C8B-B14F-4D97-AF65-F5344CB8AC3E}">
        <p14:creationId xmlns:p14="http://schemas.microsoft.com/office/powerpoint/2010/main" val="27237302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82</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Les unités du SI</a:t>
            </a:r>
          </a:p>
        </p:txBody>
      </p:sp>
      <p:sp>
        <p:nvSpPr>
          <p:cNvPr id="7" name="Rectangle 6"/>
          <p:cNvSpPr/>
          <p:nvPr/>
        </p:nvSpPr>
        <p:spPr>
          <a:xfrm>
            <a:off x="158089" y="580276"/>
            <a:ext cx="2366543" cy="276999"/>
          </a:xfrm>
          <a:prstGeom prst="rect">
            <a:avLst/>
          </a:prstGeom>
        </p:spPr>
        <p:txBody>
          <a:bodyPr wrap="square">
            <a:spAutoFit/>
          </a:bodyPr>
          <a:lstStyle/>
          <a:p>
            <a:pPr lvl="0" algn="just" fontAlgn="base">
              <a:spcBef>
                <a:spcPct val="0"/>
              </a:spcBef>
              <a:spcAft>
                <a:spcPct val="0"/>
              </a:spcAft>
            </a:pPr>
            <a:r>
              <a:rPr lang="fr-FR" sz="1200" noProof="0" dirty="0">
                <a:latin typeface="Arial Narrow" panose="020B0606020202030204" pitchFamily="34" charset="0"/>
              </a:rPr>
              <a:t>Les unités de base du SI</a:t>
            </a: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35696" y="580276"/>
            <a:ext cx="4778301" cy="2020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Logo SI"/>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92280" y="726644"/>
            <a:ext cx="1728192" cy="17281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835696" y="2715766"/>
            <a:ext cx="5256512" cy="1696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58089" y="2700956"/>
            <a:ext cx="2366543" cy="276999"/>
          </a:xfrm>
          <a:prstGeom prst="rect">
            <a:avLst/>
          </a:prstGeom>
        </p:spPr>
        <p:txBody>
          <a:bodyPr wrap="square">
            <a:spAutoFit/>
          </a:bodyPr>
          <a:lstStyle/>
          <a:p>
            <a:pPr lvl="0" algn="just" fontAlgn="base">
              <a:spcBef>
                <a:spcPct val="0"/>
              </a:spcBef>
              <a:spcAft>
                <a:spcPct val="0"/>
              </a:spcAft>
            </a:pPr>
            <a:r>
              <a:rPr lang="fr-FR" sz="1200" noProof="0" dirty="0">
                <a:latin typeface="Arial Narrow" panose="020B0606020202030204" pitchFamily="34" charset="0"/>
              </a:rPr>
              <a:t>Exemple d’unités dérivées</a:t>
            </a:r>
          </a:p>
        </p:txBody>
      </p:sp>
    </p:spTree>
    <p:extLst>
      <p:ext uri="{BB962C8B-B14F-4D97-AF65-F5344CB8AC3E}">
        <p14:creationId xmlns:p14="http://schemas.microsoft.com/office/powerpoint/2010/main" val="38349017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83</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Multiples et sous-multiples décimaux des unités SI</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03648" y="699542"/>
            <a:ext cx="6307038" cy="3282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987824" y="4083917"/>
            <a:ext cx="2366543" cy="276999"/>
          </a:xfrm>
          <a:prstGeom prst="rect">
            <a:avLst/>
          </a:prstGeom>
        </p:spPr>
        <p:txBody>
          <a:bodyPr wrap="square">
            <a:spAutoFit/>
          </a:bodyPr>
          <a:lstStyle/>
          <a:p>
            <a:pPr lvl="0" algn="ctr" fontAlgn="base">
              <a:spcBef>
                <a:spcPct val="0"/>
              </a:spcBef>
              <a:spcAft>
                <a:spcPct val="0"/>
              </a:spcAft>
            </a:pPr>
            <a:r>
              <a:rPr lang="fr-FR" sz="1200" noProof="0" dirty="0">
                <a:latin typeface="Arial Narrow" panose="020B0606020202030204" pitchFamily="34" charset="0"/>
              </a:rPr>
              <a:t>Préfixes du SI</a:t>
            </a:r>
          </a:p>
        </p:txBody>
      </p:sp>
    </p:spTree>
    <p:extLst>
      <p:ext uri="{BB962C8B-B14F-4D97-AF65-F5344CB8AC3E}">
        <p14:creationId xmlns:p14="http://schemas.microsoft.com/office/powerpoint/2010/main" val="19156514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noProof="0" dirty="0"/>
              <a:t>évolution de la définition du mètre dans le SI</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84</a:t>
            </a:fld>
            <a:endParaRPr lang="fr-FR" noProof="0" dirty="0"/>
          </a:p>
        </p:txBody>
      </p:sp>
      <p:sp>
        <p:nvSpPr>
          <p:cNvPr id="5" name="Espace réservé du pied de page 4"/>
          <p:cNvSpPr>
            <a:spLocks noGrp="1"/>
          </p:cNvSpPr>
          <p:nvPr>
            <p:ph type="ftr" sz="quarter" idx="4294967295"/>
          </p:nvPr>
        </p:nvSpPr>
        <p:spPr/>
        <p:txBody>
          <a:bodyPr/>
          <a:lstStyle/>
          <a:p>
            <a:endParaRPr lang="fr-FR" noProof="0" dirty="0"/>
          </a:p>
        </p:txBody>
      </p:sp>
      <p:sp>
        <p:nvSpPr>
          <p:cNvPr id="6" name="Espace réservé de la date 5"/>
          <p:cNvSpPr>
            <a:spLocks noGrp="1"/>
          </p:cNvSpPr>
          <p:nvPr>
            <p:ph type="dt" sz="half" idx="10"/>
          </p:nvPr>
        </p:nvSpPr>
        <p:spPr/>
        <p:txBody>
          <a:bodyPr/>
          <a:lstStyle/>
          <a:p>
            <a:r>
              <a:rPr lang="fr-FR" noProof="0" dirty="0"/>
              <a:t>Date</a:t>
            </a:r>
          </a:p>
        </p:txBody>
      </p:sp>
      <p:sp>
        <p:nvSpPr>
          <p:cNvPr id="8" name="Rectangle 7"/>
          <p:cNvSpPr/>
          <p:nvPr/>
        </p:nvSpPr>
        <p:spPr>
          <a:xfrm>
            <a:off x="117768" y="843558"/>
            <a:ext cx="8918728" cy="461665"/>
          </a:xfrm>
          <a:prstGeom prst="rect">
            <a:avLst/>
          </a:prstGeom>
        </p:spPr>
        <p:txBody>
          <a:bodyPr wrap="square">
            <a:spAutoFit/>
          </a:bodyPr>
          <a:lstStyle/>
          <a:p>
            <a:pPr lvl="0" algn="just" fontAlgn="base">
              <a:spcBef>
                <a:spcPct val="0"/>
              </a:spcBef>
              <a:spcAft>
                <a:spcPct val="0"/>
              </a:spcAft>
            </a:pPr>
            <a:r>
              <a:rPr lang="fr-FR" sz="1200" u="sng" noProof="0" dirty="0">
                <a:latin typeface="Arial Narrow" panose="020B0606020202030204" pitchFamily="34" charset="0"/>
              </a:rPr>
              <a:t>1789</a:t>
            </a:r>
            <a:r>
              <a:rPr lang="fr-FR" sz="1200" noProof="0" dirty="0">
                <a:latin typeface="Arial Narrow" panose="020B0606020202030204" pitchFamily="34" charset="0"/>
              </a:rPr>
              <a:t> : le mètre est défini comme étant la « mesure de la dix millionième partie de la distance entre l’équateur et le pôle mesurée le long de la surface de la terre (quart du méridien terrestre)». </a:t>
            </a:r>
          </a:p>
        </p:txBody>
      </p:sp>
      <p:pic>
        <p:nvPicPr>
          <p:cNvPr id="9" name="Picture 4" descr="http://fram.aquitaine.fr/uploads/tx_anetarpelmoteur/2009.9.1.2.JPG"/>
          <p:cNvPicPr>
            <a:picLocks noChangeAspect="1" noChangeArrowheads="1"/>
          </p:cNvPicPr>
          <p:nvPr/>
        </p:nvPicPr>
        <p:blipFill>
          <a:blip r:embed="rId2" cstate="print"/>
          <a:srcRect/>
          <a:stretch>
            <a:fillRect/>
          </a:stretch>
        </p:blipFill>
        <p:spPr bwMode="auto">
          <a:xfrm>
            <a:off x="570642" y="2819132"/>
            <a:ext cx="1140174" cy="1717763"/>
          </a:xfrm>
          <a:prstGeom prst="rect">
            <a:avLst/>
          </a:prstGeom>
          <a:noFill/>
        </p:spPr>
      </p:pic>
      <p:pic>
        <p:nvPicPr>
          <p:cNvPr id="10" name="Picture 6" descr="http://fram.aquitaine.fr/uploads/tx_anetarpelmoteur/2009.9.1.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47523" y="2819132"/>
            <a:ext cx="1206557" cy="1715574"/>
          </a:xfrm>
          <a:prstGeom prst="rect">
            <a:avLst/>
          </a:prstGeom>
          <a:noFill/>
        </p:spPr>
      </p:pic>
      <p:pic>
        <p:nvPicPr>
          <p:cNvPr id="11" name="Image 10" descr="meridien.jpg"/>
          <p:cNvPicPr>
            <a:picLocks noChangeAspect="1"/>
          </p:cNvPicPr>
          <p:nvPr/>
        </p:nvPicPr>
        <p:blipFill>
          <a:blip r:embed="rId4" cstate="print">
            <a:extLst>
              <a:ext uri="{28A0092B-C50C-407E-A947-70E740481C1C}">
                <a14:useLocalDpi xmlns:a14="http://schemas.microsoft.com/office/drawing/2010/main"/>
              </a:ext>
            </a:extLst>
          </a:blip>
          <a:srcRect t="1653" r="8116" b="2532"/>
          <a:stretch>
            <a:fillRect/>
          </a:stretch>
        </p:blipFill>
        <p:spPr>
          <a:xfrm>
            <a:off x="7129750" y="1275606"/>
            <a:ext cx="1770296" cy="3027660"/>
          </a:xfrm>
          <a:prstGeom prst="rect">
            <a:avLst/>
          </a:prstGeom>
        </p:spPr>
      </p:pic>
      <p:pic>
        <p:nvPicPr>
          <p:cNvPr id="12" name="Picture 2" descr="http://www.industrie.gouv.fr/metro/aquoisert/delambre-2.jpe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99387" y="1443428"/>
            <a:ext cx="976268" cy="1160470"/>
          </a:xfrm>
          <a:prstGeom prst="rect">
            <a:avLst/>
          </a:prstGeom>
          <a:noFill/>
        </p:spPr>
      </p:pic>
      <p:pic>
        <p:nvPicPr>
          <p:cNvPr id="13" name="Picture 4" descr="http://www.industrie.gouv.fr/metro/aquoisert/mechain.jpeg"/>
          <p:cNvPicPr>
            <a:picLocks noChangeAspect="1" noChangeArrowheads="1"/>
          </p:cNvPicPr>
          <p:nvPr/>
        </p:nvPicPr>
        <p:blipFill>
          <a:blip r:embed="rId6" cstate="print"/>
          <a:srcRect/>
          <a:stretch>
            <a:fillRect/>
          </a:stretch>
        </p:blipFill>
        <p:spPr bwMode="auto">
          <a:xfrm>
            <a:off x="1547663" y="1443428"/>
            <a:ext cx="913523" cy="1164863"/>
          </a:xfrm>
          <a:prstGeom prst="rect">
            <a:avLst/>
          </a:prstGeom>
          <a:noFill/>
        </p:spPr>
      </p:pic>
      <p:sp>
        <p:nvSpPr>
          <p:cNvPr id="14" name="Rectangle 13"/>
          <p:cNvSpPr/>
          <p:nvPr/>
        </p:nvSpPr>
        <p:spPr>
          <a:xfrm>
            <a:off x="2555776" y="1443429"/>
            <a:ext cx="4176464" cy="1200329"/>
          </a:xfrm>
          <a:prstGeom prst="rect">
            <a:avLst/>
          </a:prstGeom>
        </p:spPr>
        <p:txBody>
          <a:bodyPr wrap="square">
            <a:spAutoFit/>
          </a:bodyPr>
          <a:lstStyle/>
          <a:p>
            <a:pPr algn="just"/>
            <a:r>
              <a:rPr lang="fr-FR" sz="1200" noProof="0" dirty="0">
                <a:latin typeface="Arial Narrow" panose="020B0606020202030204" pitchFamily="34" charset="0"/>
              </a:rPr>
              <a:t>De 1792 à 1798, Jean Baptiste Delambre  parcourt le trajet Dunkerque/Rodez alors que Pierre François Méchain prend en charge le trajet Barcelone/Rodez. Par triangulation, il mesure  environ un dixième du quart du méridien terrestre (1075 km soit 550000 toises à l’époque puisque le mètre n’est pas encore défini) et par extrapolation détermine la  longueur totale du méridien.</a:t>
            </a:r>
          </a:p>
        </p:txBody>
      </p:sp>
      <p:pic>
        <p:nvPicPr>
          <p:cNvPr id="15" name="Picture 2" descr="http://upload.wikimedia.org/wikipedia/commons/thumb/3/39/CD-1.47-Cercle_Borda.jpg/480px-CD-1.47-Cercle_Borda.jpg"/>
          <p:cNvPicPr>
            <a:picLocks noChangeAspect="1" noChangeArrowheads="1"/>
          </p:cNvPicPr>
          <p:nvPr/>
        </p:nvPicPr>
        <p:blipFill>
          <a:blip r:embed="rId7" cstate="print">
            <a:extLst>
              <a:ext uri="{28A0092B-C50C-407E-A947-70E740481C1C}">
                <a14:useLocalDpi xmlns:a14="http://schemas.microsoft.com/office/drawing/2010/main"/>
              </a:ext>
            </a:extLst>
          </a:blip>
          <a:srcRect l="50293"/>
          <a:stretch>
            <a:fillRect/>
          </a:stretch>
        </p:blipFill>
        <p:spPr bwMode="auto">
          <a:xfrm>
            <a:off x="4932040" y="2819132"/>
            <a:ext cx="1150683" cy="1707258"/>
          </a:xfrm>
          <a:prstGeom prst="rect">
            <a:avLst/>
          </a:prstGeom>
          <a:noFill/>
        </p:spPr>
      </p:pic>
      <p:sp>
        <p:nvSpPr>
          <p:cNvPr id="16" name="Rectangle 15"/>
          <p:cNvSpPr/>
          <p:nvPr/>
        </p:nvSpPr>
        <p:spPr>
          <a:xfrm>
            <a:off x="2959006" y="2819132"/>
            <a:ext cx="1152128" cy="646331"/>
          </a:xfrm>
          <a:prstGeom prst="rect">
            <a:avLst/>
          </a:prstGeom>
        </p:spPr>
        <p:txBody>
          <a:bodyPr wrap="square">
            <a:spAutoFit/>
          </a:bodyPr>
          <a:lstStyle/>
          <a:p>
            <a:pPr algn="just"/>
            <a:r>
              <a:rPr lang="fr-FR" sz="1200" noProof="0" dirty="0">
                <a:latin typeface="Arial Narrow" panose="020B0606020202030204" pitchFamily="34" charset="0"/>
              </a:rPr>
              <a:t>Cercle répétiteur de Borda et Lenoir</a:t>
            </a:r>
          </a:p>
        </p:txBody>
      </p:sp>
      <p:sp>
        <p:nvSpPr>
          <p:cNvPr id="17" name="Rectangle 16"/>
          <p:cNvSpPr/>
          <p:nvPr/>
        </p:nvSpPr>
        <p:spPr>
          <a:xfrm>
            <a:off x="3635896" y="3756977"/>
            <a:ext cx="1296144" cy="830997"/>
          </a:xfrm>
          <a:prstGeom prst="rect">
            <a:avLst/>
          </a:prstGeom>
        </p:spPr>
        <p:txBody>
          <a:bodyPr wrap="square">
            <a:spAutoFit/>
          </a:bodyPr>
          <a:lstStyle/>
          <a:p>
            <a:pPr algn="just"/>
            <a:r>
              <a:rPr lang="fr-FR" sz="1200" noProof="0" dirty="0">
                <a:latin typeface="Arial Narrow" panose="020B0606020202030204" pitchFamily="34" charset="0"/>
              </a:rPr>
              <a:t>Campagne de mesures au moyen d'un cercle de Borda</a:t>
            </a:r>
          </a:p>
        </p:txBody>
      </p:sp>
    </p:spTree>
    <p:extLst>
      <p:ext uri="{BB962C8B-B14F-4D97-AF65-F5344CB8AC3E}">
        <p14:creationId xmlns:p14="http://schemas.microsoft.com/office/powerpoint/2010/main" val="190793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noProof="0" dirty="0"/>
              <a:t>évolution de la définition du mètre dans le SI</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85</a:t>
            </a:fld>
            <a:endParaRPr lang="fr-FR" noProof="0" dirty="0"/>
          </a:p>
        </p:txBody>
      </p:sp>
      <p:sp>
        <p:nvSpPr>
          <p:cNvPr id="5" name="Espace réservé du pied de page 4"/>
          <p:cNvSpPr>
            <a:spLocks noGrp="1"/>
          </p:cNvSpPr>
          <p:nvPr>
            <p:ph type="ftr" sz="quarter" idx="4294967295"/>
          </p:nvPr>
        </p:nvSpPr>
        <p:spPr/>
        <p:txBody>
          <a:bodyPr/>
          <a:lstStyle/>
          <a:p>
            <a:endParaRPr lang="fr-FR" noProof="0" dirty="0"/>
          </a:p>
        </p:txBody>
      </p:sp>
      <p:sp>
        <p:nvSpPr>
          <p:cNvPr id="6" name="Espace réservé de la date 5"/>
          <p:cNvSpPr>
            <a:spLocks noGrp="1"/>
          </p:cNvSpPr>
          <p:nvPr>
            <p:ph type="dt" sz="half" idx="10"/>
          </p:nvPr>
        </p:nvSpPr>
        <p:spPr/>
        <p:txBody>
          <a:bodyPr/>
          <a:lstStyle/>
          <a:p>
            <a:r>
              <a:rPr lang="fr-FR" noProof="0" dirty="0"/>
              <a:t>Date</a:t>
            </a:r>
          </a:p>
        </p:txBody>
      </p:sp>
      <p:sp>
        <p:nvSpPr>
          <p:cNvPr id="18" name="Rectangle 17"/>
          <p:cNvSpPr/>
          <p:nvPr/>
        </p:nvSpPr>
        <p:spPr>
          <a:xfrm>
            <a:off x="117768" y="888502"/>
            <a:ext cx="8918728" cy="830997"/>
          </a:xfrm>
          <a:prstGeom prst="rect">
            <a:avLst/>
          </a:prstGeom>
        </p:spPr>
        <p:txBody>
          <a:bodyPr wrap="square">
            <a:spAutoFit/>
          </a:bodyPr>
          <a:lstStyle/>
          <a:p>
            <a:pPr lvl="0" algn="just" fontAlgn="base">
              <a:spcBef>
                <a:spcPct val="0"/>
              </a:spcBef>
              <a:spcAft>
                <a:spcPct val="0"/>
              </a:spcAft>
            </a:pPr>
            <a:r>
              <a:rPr lang="fr-FR" sz="1200" u="sng" noProof="0" dirty="0">
                <a:latin typeface="Arial Narrow" panose="020B0606020202030204" pitchFamily="34" charset="0"/>
              </a:rPr>
              <a:t>1789</a:t>
            </a:r>
            <a:r>
              <a:rPr lang="fr-FR" sz="1200" noProof="0" dirty="0">
                <a:latin typeface="Arial Narrow" panose="020B0606020202030204" pitchFamily="34" charset="0"/>
              </a:rPr>
              <a:t> : le mètre est défini comme étant la « mesure de la dix millionième partie de la distance entre l’équateur et le pôle mesurée le long de la surface de la terre (quart du méridien terrestre)». </a:t>
            </a:r>
          </a:p>
          <a:p>
            <a:pPr lvl="0" algn="just" fontAlgn="base">
              <a:spcBef>
                <a:spcPct val="0"/>
              </a:spcBef>
              <a:spcAft>
                <a:spcPct val="0"/>
              </a:spcAft>
            </a:pPr>
            <a:endParaRPr lang="fr-FR" sz="1200" noProof="0" dirty="0">
              <a:latin typeface="Arial Narrow" panose="020B0606020202030204" pitchFamily="34" charset="0"/>
            </a:endParaRPr>
          </a:p>
          <a:p>
            <a:pPr lvl="0" algn="just" fontAlgn="base">
              <a:spcBef>
                <a:spcPct val="0"/>
              </a:spcBef>
              <a:spcAft>
                <a:spcPct val="0"/>
              </a:spcAft>
            </a:pPr>
            <a:r>
              <a:rPr lang="fr-FR" sz="1200" u="sng" noProof="0" dirty="0">
                <a:latin typeface="Arial Narrow" panose="020B0606020202030204" pitchFamily="34" charset="0"/>
              </a:rPr>
              <a:t>1796</a:t>
            </a:r>
            <a:r>
              <a:rPr lang="fr-FR" sz="1200" noProof="0" dirty="0">
                <a:latin typeface="Arial Narrow" panose="020B0606020202030204" pitchFamily="34" charset="0"/>
              </a:rPr>
              <a:t> : des mètres étalons en marbre sont disposés dans les lieux les plus fréquentés de Paris</a:t>
            </a:r>
          </a:p>
        </p:txBody>
      </p:sp>
      <p:pic>
        <p:nvPicPr>
          <p:cNvPr id="19"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a:xfrm>
            <a:off x="395536" y="1968622"/>
            <a:ext cx="2916405" cy="2187304"/>
          </a:xfrm>
          <a:prstGeom prst="rect">
            <a:avLst/>
          </a:prstGeom>
          <a:noFill/>
          <a:ln w="19050">
            <a:noFill/>
          </a:ln>
        </p:spPr>
      </p:pic>
      <p:pic>
        <p:nvPicPr>
          <p:cNvPr id="20"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a:xfrm>
            <a:off x="3808674" y="1968622"/>
            <a:ext cx="2916405" cy="2187303"/>
          </a:xfrm>
          <a:prstGeom prst="rect">
            <a:avLst/>
          </a:prstGeom>
          <a:noFill/>
          <a:ln w="19050">
            <a:noFill/>
          </a:ln>
        </p:spPr>
      </p:pic>
      <p:pic>
        <p:nvPicPr>
          <p:cNvPr id="21" name="Picture 2" descr="https://c8.alamy.com/compfr/g386mm/apres-l-introduction-du-systeme-metrique-au-cours-de-la-revolution-francaise-ce-compteur-standard-a-ete-place-a-l-petit-luxembourg-paris-date-1799-g386mm.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221811" y="1966836"/>
            <a:ext cx="1598661" cy="218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0412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noProof="0" dirty="0"/>
              <a:t>le mètre</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86</a:t>
            </a:fld>
            <a:endParaRPr lang="fr-FR" noProof="0" dirty="0"/>
          </a:p>
        </p:txBody>
      </p:sp>
      <p:sp>
        <p:nvSpPr>
          <p:cNvPr id="5" name="Espace réservé du pied de page 4"/>
          <p:cNvSpPr>
            <a:spLocks noGrp="1"/>
          </p:cNvSpPr>
          <p:nvPr>
            <p:ph type="ftr" sz="quarter" idx="4294967295"/>
          </p:nvPr>
        </p:nvSpPr>
        <p:spPr/>
        <p:txBody>
          <a:bodyPr/>
          <a:lstStyle/>
          <a:p>
            <a:endParaRPr lang="fr-FR" noProof="0" dirty="0"/>
          </a:p>
        </p:txBody>
      </p:sp>
      <p:sp>
        <p:nvSpPr>
          <p:cNvPr id="6" name="Espace réservé de la date 5"/>
          <p:cNvSpPr>
            <a:spLocks noGrp="1"/>
          </p:cNvSpPr>
          <p:nvPr>
            <p:ph type="dt" sz="half" idx="10"/>
          </p:nvPr>
        </p:nvSpPr>
        <p:spPr/>
        <p:txBody>
          <a:bodyPr/>
          <a:lstStyle/>
          <a:p>
            <a:r>
              <a:rPr lang="fr-FR" noProof="0" dirty="0"/>
              <a:t>Date</a:t>
            </a:r>
          </a:p>
        </p:txBody>
      </p:sp>
      <p:sp>
        <p:nvSpPr>
          <p:cNvPr id="8" name="Rectangle 7"/>
          <p:cNvSpPr/>
          <p:nvPr/>
        </p:nvSpPr>
        <p:spPr>
          <a:xfrm>
            <a:off x="117768" y="949128"/>
            <a:ext cx="8918728" cy="1200329"/>
          </a:xfrm>
          <a:prstGeom prst="rect">
            <a:avLst/>
          </a:prstGeom>
        </p:spPr>
        <p:txBody>
          <a:bodyPr wrap="square">
            <a:spAutoFit/>
          </a:bodyPr>
          <a:lstStyle/>
          <a:p>
            <a:pPr lvl="0" algn="just" fontAlgn="base">
              <a:spcBef>
                <a:spcPct val="0"/>
              </a:spcBef>
              <a:spcAft>
                <a:spcPct val="0"/>
              </a:spcAft>
            </a:pPr>
            <a:r>
              <a:rPr lang="fr-FR" sz="1200" u="sng" noProof="0" dirty="0">
                <a:latin typeface="Arial Narrow" panose="020B0606020202030204" pitchFamily="34" charset="0"/>
              </a:rPr>
              <a:t>1789</a:t>
            </a:r>
            <a:r>
              <a:rPr lang="fr-FR" sz="1200" noProof="0" dirty="0">
                <a:latin typeface="Arial Narrow" panose="020B0606020202030204" pitchFamily="34" charset="0"/>
              </a:rPr>
              <a:t> : le mètre est défini comme étant la « mesure de la dix millionième partie de la distance entre l’équateur et le pôle mesurée le long de la surface de la terre (quart du méridien terrestre)». </a:t>
            </a:r>
          </a:p>
          <a:p>
            <a:pPr lvl="0" algn="just" fontAlgn="base">
              <a:spcBef>
                <a:spcPct val="0"/>
              </a:spcBef>
              <a:spcAft>
                <a:spcPct val="0"/>
              </a:spcAft>
            </a:pPr>
            <a:endParaRPr lang="fr-FR" sz="1200" noProof="0" dirty="0">
              <a:latin typeface="Arial Narrow" panose="020B0606020202030204" pitchFamily="34" charset="0"/>
            </a:endParaRPr>
          </a:p>
          <a:p>
            <a:pPr lvl="0" algn="just" fontAlgn="base">
              <a:spcBef>
                <a:spcPct val="0"/>
              </a:spcBef>
              <a:spcAft>
                <a:spcPct val="0"/>
              </a:spcAft>
            </a:pPr>
            <a:r>
              <a:rPr lang="fr-FR" sz="1200" u="sng" noProof="0" dirty="0">
                <a:latin typeface="Arial Narrow" panose="020B0606020202030204" pitchFamily="34" charset="0"/>
              </a:rPr>
              <a:t>1796</a:t>
            </a:r>
            <a:r>
              <a:rPr lang="fr-FR" sz="1200" noProof="0" dirty="0">
                <a:latin typeface="Arial Narrow" panose="020B0606020202030204" pitchFamily="34" charset="0"/>
              </a:rPr>
              <a:t> : des mètres étalons en marbre sont disposés dans les lieux les plus fréquentés de Paris</a:t>
            </a:r>
          </a:p>
          <a:p>
            <a:pPr lvl="0" algn="just" fontAlgn="base">
              <a:spcBef>
                <a:spcPct val="0"/>
              </a:spcBef>
              <a:spcAft>
                <a:spcPct val="0"/>
              </a:spcAft>
            </a:pPr>
            <a:endParaRPr lang="fr-FR" sz="1200" noProof="0" dirty="0">
              <a:latin typeface="Arial Narrow" panose="020B0606020202030204" pitchFamily="34" charset="0"/>
            </a:endParaRPr>
          </a:p>
          <a:p>
            <a:pPr lvl="0" algn="just" fontAlgn="base">
              <a:spcBef>
                <a:spcPct val="0"/>
              </a:spcBef>
              <a:spcAft>
                <a:spcPct val="0"/>
              </a:spcAft>
            </a:pPr>
            <a:r>
              <a:rPr lang="fr-FR" sz="1200" u="sng" noProof="0" dirty="0">
                <a:latin typeface="Arial Narrow" panose="020B0606020202030204" pitchFamily="34" charset="0"/>
              </a:rPr>
              <a:t>1799</a:t>
            </a:r>
            <a:r>
              <a:rPr lang="fr-FR" sz="1200" noProof="0" dirty="0">
                <a:latin typeface="Arial Narrow" panose="020B0606020202030204" pitchFamily="34" charset="0"/>
              </a:rPr>
              <a:t> : matérialisation du mètre étalon par une barre de platine</a:t>
            </a:r>
          </a:p>
        </p:txBody>
      </p:sp>
      <p:pic>
        <p:nvPicPr>
          <p:cNvPr id="9" name="Picture 2" descr="http://images.math.cnrs.fr/local/cache-vignettes/L300xH232/2409_metre-aa87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43349" y="2309200"/>
            <a:ext cx="2857500" cy="220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8433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noProof="0" dirty="0"/>
              <a:t>évolution de la définition du mètre dans le SI</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87</a:t>
            </a:fld>
            <a:endParaRPr lang="fr-FR" noProof="0" dirty="0"/>
          </a:p>
        </p:txBody>
      </p:sp>
      <p:sp>
        <p:nvSpPr>
          <p:cNvPr id="5" name="Espace réservé du pied de page 4"/>
          <p:cNvSpPr>
            <a:spLocks noGrp="1"/>
          </p:cNvSpPr>
          <p:nvPr>
            <p:ph type="ftr" sz="quarter" idx="4294967295"/>
          </p:nvPr>
        </p:nvSpPr>
        <p:spPr/>
        <p:txBody>
          <a:bodyPr/>
          <a:lstStyle/>
          <a:p>
            <a:endParaRPr lang="fr-FR" noProof="0" dirty="0"/>
          </a:p>
        </p:txBody>
      </p:sp>
      <p:sp>
        <p:nvSpPr>
          <p:cNvPr id="6" name="Espace réservé de la date 5"/>
          <p:cNvSpPr>
            <a:spLocks noGrp="1"/>
          </p:cNvSpPr>
          <p:nvPr>
            <p:ph type="dt" sz="half" idx="10"/>
          </p:nvPr>
        </p:nvSpPr>
        <p:spPr/>
        <p:txBody>
          <a:bodyPr/>
          <a:lstStyle/>
          <a:p>
            <a:r>
              <a:rPr lang="fr-FR" noProof="0" dirty="0"/>
              <a:t>Date</a:t>
            </a:r>
          </a:p>
        </p:txBody>
      </p:sp>
      <p:sp>
        <p:nvSpPr>
          <p:cNvPr id="8" name="Rectangle 7"/>
          <p:cNvSpPr/>
          <p:nvPr/>
        </p:nvSpPr>
        <p:spPr>
          <a:xfrm>
            <a:off x="117768" y="758322"/>
            <a:ext cx="8918728" cy="1938992"/>
          </a:xfrm>
          <a:prstGeom prst="rect">
            <a:avLst/>
          </a:prstGeom>
        </p:spPr>
        <p:txBody>
          <a:bodyPr wrap="square">
            <a:spAutoFit/>
          </a:bodyPr>
          <a:lstStyle/>
          <a:p>
            <a:pPr lvl="0" algn="just" fontAlgn="base">
              <a:spcBef>
                <a:spcPct val="0"/>
              </a:spcBef>
              <a:spcAft>
                <a:spcPct val="0"/>
              </a:spcAft>
            </a:pPr>
            <a:r>
              <a:rPr lang="fr-FR" sz="1200" u="sng" noProof="0" dirty="0">
                <a:latin typeface="Arial Narrow" panose="020B0606020202030204" pitchFamily="34" charset="0"/>
              </a:rPr>
              <a:t>1789</a:t>
            </a:r>
            <a:r>
              <a:rPr lang="fr-FR" sz="1200" noProof="0" dirty="0">
                <a:latin typeface="Arial Narrow" panose="020B0606020202030204" pitchFamily="34" charset="0"/>
              </a:rPr>
              <a:t> : le mètre est défini comme étant la « mesure de la dix millionième partie de la distance entre l’équateur et le pôle mesurée le long de la surface de la terre (quart du méridien terrestre)». </a:t>
            </a:r>
          </a:p>
          <a:p>
            <a:pPr lvl="0" algn="just" fontAlgn="base">
              <a:spcBef>
                <a:spcPct val="0"/>
              </a:spcBef>
              <a:spcAft>
                <a:spcPct val="0"/>
              </a:spcAft>
            </a:pPr>
            <a:endParaRPr lang="fr-FR" sz="1200" noProof="0" dirty="0">
              <a:latin typeface="Arial Narrow" panose="020B0606020202030204" pitchFamily="34" charset="0"/>
            </a:endParaRPr>
          </a:p>
          <a:p>
            <a:pPr lvl="0" algn="just" fontAlgn="base">
              <a:spcBef>
                <a:spcPct val="0"/>
              </a:spcBef>
              <a:spcAft>
                <a:spcPct val="0"/>
              </a:spcAft>
            </a:pPr>
            <a:r>
              <a:rPr lang="fr-FR" sz="1200" u="sng" noProof="0" dirty="0">
                <a:latin typeface="Arial Narrow" panose="020B0606020202030204" pitchFamily="34" charset="0"/>
              </a:rPr>
              <a:t>1796</a:t>
            </a:r>
            <a:r>
              <a:rPr lang="fr-FR" sz="1200" noProof="0" dirty="0">
                <a:latin typeface="Arial Narrow" panose="020B0606020202030204" pitchFamily="34" charset="0"/>
              </a:rPr>
              <a:t> : des mètres étalons en marbre sont disposés dans les lieux les plus fréquentés de Paris</a:t>
            </a:r>
          </a:p>
          <a:p>
            <a:pPr lvl="0" algn="just" fontAlgn="base">
              <a:spcBef>
                <a:spcPct val="0"/>
              </a:spcBef>
              <a:spcAft>
                <a:spcPct val="0"/>
              </a:spcAft>
            </a:pPr>
            <a:endParaRPr lang="fr-FR" sz="1200" noProof="0" dirty="0">
              <a:latin typeface="Arial Narrow" panose="020B0606020202030204" pitchFamily="34" charset="0"/>
            </a:endParaRPr>
          </a:p>
          <a:p>
            <a:pPr lvl="0" algn="just" fontAlgn="base">
              <a:spcBef>
                <a:spcPct val="0"/>
              </a:spcBef>
              <a:spcAft>
                <a:spcPct val="0"/>
              </a:spcAft>
            </a:pPr>
            <a:r>
              <a:rPr lang="fr-FR" sz="1200" u="sng" noProof="0" dirty="0">
                <a:latin typeface="Arial Narrow" panose="020B0606020202030204" pitchFamily="34" charset="0"/>
              </a:rPr>
              <a:t>1799</a:t>
            </a:r>
            <a:r>
              <a:rPr lang="fr-FR" sz="1200" noProof="0" dirty="0">
                <a:latin typeface="Arial Narrow" panose="020B0606020202030204" pitchFamily="34" charset="0"/>
              </a:rPr>
              <a:t> : matérialisation du mètre étalon par une barre de platine</a:t>
            </a:r>
          </a:p>
          <a:p>
            <a:pPr lvl="0" algn="just" fontAlgn="base">
              <a:spcBef>
                <a:spcPct val="0"/>
              </a:spcBef>
              <a:spcAft>
                <a:spcPct val="0"/>
              </a:spcAft>
            </a:pPr>
            <a:endParaRPr lang="fr-FR" sz="1200" noProof="0" dirty="0">
              <a:latin typeface="Arial Narrow" panose="020B0606020202030204" pitchFamily="34" charset="0"/>
            </a:endParaRPr>
          </a:p>
          <a:p>
            <a:pPr algn="just" fontAlgn="base">
              <a:spcBef>
                <a:spcPct val="0"/>
              </a:spcBef>
              <a:spcAft>
                <a:spcPct val="0"/>
              </a:spcAft>
            </a:pPr>
            <a:r>
              <a:rPr lang="fr-FR" sz="1200" u="sng" noProof="0" dirty="0">
                <a:latin typeface="Arial Narrow" panose="020B0606020202030204" pitchFamily="34" charset="0"/>
              </a:rPr>
              <a:t>1889</a:t>
            </a:r>
            <a:r>
              <a:rPr lang="fr-FR" sz="1200" noProof="0" dirty="0">
                <a:latin typeface="Arial Narrow" panose="020B0606020202030204" pitchFamily="34" charset="0"/>
              </a:rPr>
              <a:t> : fabrication d’un prototype du mètre étalon (1889, Pavillon de Breteuil) dans une bar de platine-iridium, un des métaux les plus stables connus au 19ème siècle, dont la section a la forme d’un X à talons. Ce prototype matérialise la définition du mètre. Un raffinement est apporté à la définition : l’étalon doit être mesuré au point de fusion de la glace afin d’éviter les phénomènes de dilatation. Ce prototype fut utilisé jusqu’en 1960 !</a:t>
            </a:r>
          </a:p>
        </p:txBody>
      </p:sp>
      <p:pic>
        <p:nvPicPr>
          <p:cNvPr id="9" name="Picture 15"/>
          <p:cNvPicPr>
            <a:picLocks noChangeAspect="1" noChangeArrowheads="1"/>
          </p:cNvPicPr>
          <p:nvPr/>
        </p:nvPicPr>
        <p:blipFill>
          <a:blip r:embed="rId2" cstate="print"/>
          <a:srcRect/>
          <a:stretch>
            <a:fillRect/>
          </a:stretch>
        </p:blipFill>
        <p:spPr bwMode="auto">
          <a:xfrm>
            <a:off x="4355976" y="2787774"/>
            <a:ext cx="2222410" cy="1656184"/>
          </a:xfrm>
          <a:prstGeom prst="rect">
            <a:avLst/>
          </a:prstGeom>
          <a:noFill/>
          <a:ln w="9525">
            <a:noFill/>
            <a:miter lim="800000"/>
            <a:headEnd/>
            <a:tailEnd/>
          </a:ln>
        </p:spPr>
      </p:pic>
      <p:pic>
        <p:nvPicPr>
          <p:cNvPr id="10" name="Picture 2" descr="https://upload.wikimedia.org/wikipedia/commons/thumb/a/a5/US_National_Length_Meter.JPG/220px-US_National_Length_Mete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1135" y="2787774"/>
            <a:ext cx="1937707" cy="1664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8273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noProof="0" dirty="0"/>
              <a:t>évolution de la définition du mètre dans le SI</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88</a:t>
            </a:fld>
            <a:endParaRPr lang="fr-FR" noProof="0" dirty="0"/>
          </a:p>
        </p:txBody>
      </p:sp>
      <p:sp>
        <p:nvSpPr>
          <p:cNvPr id="5" name="Espace réservé du pied de page 4"/>
          <p:cNvSpPr>
            <a:spLocks noGrp="1"/>
          </p:cNvSpPr>
          <p:nvPr>
            <p:ph type="ftr" sz="quarter" idx="4294967295"/>
          </p:nvPr>
        </p:nvSpPr>
        <p:spPr/>
        <p:txBody>
          <a:bodyPr/>
          <a:lstStyle/>
          <a:p>
            <a:endParaRPr lang="fr-FR" noProof="0" dirty="0"/>
          </a:p>
        </p:txBody>
      </p:sp>
      <p:sp>
        <p:nvSpPr>
          <p:cNvPr id="6" name="Espace réservé de la date 5"/>
          <p:cNvSpPr>
            <a:spLocks noGrp="1"/>
          </p:cNvSpPr>
          <p:nvPr>
            <p:ph type="dt" sz="half" idx="10"/>
          </p:nvPr>
        </p:nvSpPr>
        <p:spPr/>
        <p:txBody>
          <a:bodyPr/>
          <a:lstStyle/>
          <a:p>
            <a:r>
              <a:rPr lang="fr-FR" noProof="0" dirty="0"/>
              <a:t>Date</a:t>
            </a:r>
          </a:p>
        </p:txBody>
      </p:sp>
      <p:sp>
        <p:nvSpPr>
          <p:cNvPr id="8" name="Rectangle 7"/>
          <p:cNvSpPr/>
          <p:nvPr/>
        </p:nvSpPr>
        <p:spPr>
          <a:xfrm>
            <a:off x="112735" y="725956"/>
            <a:ext cx="8918728" cy="3231654"/>
          </a:xfrm>
          <a:prstGeom prst="rect">
            <a:avLst/>
          </a:prstGeom>
        </p:spPr>
        <p:txBody>
          <a:bodyPr wrap="square">
            <a:spAutoFit/>
          </a:bodyPr>
          <a:lstStyle/>
          <a:p>
            <a:pPr lvl="0" algn="just" fontAlgn="base">
              <a:spcBef>
                <a:spcPct val="0"/>
              </a:spcBef>
              <a:spcAft>
                <a:spcPct val="0"/>
              </a:spcAft>
            </a:pPr>
            <a:r>
              <a:rPr lang="fr-FR" sz="1200" u="sng" noProof="0" dirty="0">
                <a:latin typeface="Arial Narrow" panose="020B0606020202030204" pitchFamily="34" charset="0"/>
              </a:rPr>
              <a:t>1789</a:t>
            </a:r>
            <a:r>
              <a:rPr lang="fr-FR" sz="1200" noProof="0" dirty="0">
                <a:latin typeface="Arial Narrow" panose="020B0606020202030204" pitchFamily="34" charset="0"/>
              </a:rPr>
              <a:t> : le mètre est défini comme étant la « mesure de la dix millionième partie de la distance entre l’équateur et le pôle mesurée le long de la surface de la terre (quart du méridien terrestre)». </a:t>
            </a:r>
          </a:p>
          <a:p>
            <a:pPr lvl="0" algn="just" fontAlgn="base">
              <a:spcBef>
                <a:spcPct val="0"/>
              </a:spcBef>
              <a:spcAft>
                <a:spcPct val="0"/>
              </a:spcAft>
            </a:pPr>
            <a:endParaRPr lang="fr-FR" sz="1200" noProof="0" dirty="0">
              <a:latin typeface="Arial Narrow" panose="020B0606020202030204" pitchFamily="34" charset="0"/>
            </a:endParaRPr>
          </a:p>
          <a:p>
            <a:pPr lvl="0" algn="just" fontAlgn="base">
              <a:spcBef>
                <a:spcPct val="0"/>
              </a:spcBef>
              <a:spcAft>
                <a:spcPct val="0"/>
              </a:spcAft>
            </a:pPr>
            <a:r>
              <a:rPr lang="fr-FR" sz="1200" u="sng" noProof="0" dirty="0">
                <a:latin typeface="Arial Narrow" panose="020B0606020202030204" pitchFamily="34" charset="0"/>
              </a:rPr>
              <a:t>1796</a:t>
            </a:r>
            <a:r>
              <a:rPr lang="fr-FR" sz="1200" noProof="0" dirty="0">
                <a:latin typeface="Arial Narrow" panose="020B0606020202030204" pitchFamily="34" charset="0"/>
              </a:rPr>
              <a:t> : des mètres étalons en marbre sont disposés dans les lieux les plus fréquentés de Paris</a:t>
            </a:r>
          </a:p>
          <a:p>
            <a:pPr lvl="0" algn="just" fontAlgn="base">
              <a:spcBef>
                <a:spcPct val="0"/>
              </a:spcBef>
              <a:spcAft>
                <a:spcPct val="0"/>
              </a:spcAft>
            </a:pPr>
            <a:endParaRPr lang="fr-FR" sz="1200" noProof="0" dirty="0">
              <a:latin typeface="Arial Narrow" panose="020B0606020202030204" pitchFamily="34" charset="0"/>
            </a:endParaRPr>
          </a:p>
          <a:p>
            <a:pPr lvl="0" algn="just" fontAlgn="base">
              <a:spcBef>
                <a:spcPct val="0"/>
              </a:spcBef>
              <a:spcAft>
                <a:spcPct val="0"/>
              </a:spcAft>
            </a:pPr>
            <a:r>
              <a:rPr lang="fr-FR" sz="1200" u="sng" noProof="0" dirty="0">
                <a:latin typeface="Arial Narrow" panose="020B0606020202030204" pitchFamily="34" charset="0"/>
              </a:rPr>
              <a:t>1799</a:t>
            </a:r>
            <a:r>
              <a:rPr lang="fr-FR" sz="1200" noProof="0" dirty="0">
                <a:latin typeface="Arial Narrow" panose="020B0606020202030204" pitchFamily="34" charset="0"/>
              </a:rPr>
              <a:t> : matérialisation du mètre étalon par une barre de platine</a:t>
            </a:r>
          </a:p>
          <a:p>
            <a:pPr lvl="0" algn="just" fontAlgn="base">
              <a:spcBef>
                <a:spcPct val="0"/>
              </a:spcBef>
              <a:spcAft>
                <a:spcPct val="0"/>
              </a:spcAft>
            </a:pPr>
            <a:endParaRPr lang="fr-FR" sz="1200" noProof="0" dirty="0">
              <a:latin typeface="Arial Narrow" panose="020B0606020202030204" pitchFamily="34" charset="0"/>
            </a:endParaRPr>
          </a:p>
          <a:p>
            <a:pPr algn="just" fontAlgn="base">
              <a:spcBef>
                <a:spcPct val="0"/>
              </a:spcBef>
              <a:spcAft>
                <a:spcPct val="0"/>
              </a:spcAft>
            </a:pPr>
            <a:r>
              <a:rPr lang="fr-FR" sz="1200" u="sng" noProof="0" dirty="0">
                <a:latin typeface="Arial Narrow" panose="020B0606020202030204" pitchFamily="34" charset="0"/>
              </a:rPr>
              <a:t>1889</a:t>
            </a:r>
            <a:r>
              <a:rPr lang="fr-FR" sz="1200" noProof="0" dirty="0">
                <a:latin typeface="Arial Narrow" panose="020B0606020202030204" pitchFamily="34" charset="0"/>
              </a:rPr>
              <a:t> : fabrication d’un prototype du mètre étalon (1889, Pavillon de Breteuil) dans une bar de platine-iridium, un des métaux les plus stables connus au 19ème siècle, dont la section a la forme d’un X à talons. Ce prototype matérialise la définition du mètre. Un raffinement est apporté à la définition : l’étalon doit être mesuré au point de fusion de la glace afin d’éviter les phénomènes de dilatation. Ce prototype fut utilisé jusqu’en 1960 !</a:t>
            </a:r>
          </a:p>
          <a:p>
            <a:pPr algn="just" fontAlgn="base">
              <a:spcBef>
                <a:spcPct val="0"/>
              </a:spcBef>
              <a:spcAft>
                <a:spcPct val="0"/>
              </a:spcAft>
            </a:pPr>
            <a:endParaRPr lang="fr-FR" sz="1200" noProof="0" dirty="0">
              <a:latin typeface="Arial Narrow" panose="020B0606020202030204" pitchFamily="34" charset="0"/>
            </a:endParaRPr>
          </a:p>
          <a:p>
            <a:pPr algn="just" fontAlgn="base">
              <a:spcBef>
                <a:spcPct val="0"/>
              </a:spcBef>
              <a:spcAft>
                <a:spcPct val="0"/>
              </a:spcAft>
            </a:pPr>
            <a:r>
              <a:rPr lang="fr-FR" sz="1200" u="sng" noProof="0" dirty="0">
                <a:latin typeface="Arial Narrow" panose="020B0606020202030204" pitchFamily="34" charset="0"/>
              </a:rPr>
              <a:t>1927</a:t>
            </a:r>
            <a:r>
              <a:rPr lang="fr-FR" sz="1200" noProof="0" dirty="0">
                <a:latin typeface="Arial Narrow" panose="020B0606020202030204" pitchFamily="34" charset="0"/>
              </a:rPr>
              <a:t> : un nouveau raffinement est apporté à la définition : l’étalon doit être mesuré au point de fusion de la glace, à la pression atmosphérique et supportée par deux règles.</a:t>
            </a:r>
          </a:p>
          <a:p>
            <a:pPr algn="just" fontAlgn="base">
              <a:spcBef>
                <a:spcPct val="0"/>
              </a:spcBef>
              <a:spcAft>
                <a:spcPct val="0"/>
              </a:spcAft>
            </a:pPr>
            <a:endParaRPr lang="fr-FR" sz="1200" noProof="0" dirty="0">
              <a:latin typeface="Arial Narrow" panose="020B0606020202030204" pitchFamily="34" charset="0"/>
            </a:endParaRPr>
          </a:p>
          <a:p>
            <a:pPr algn="just" fontAlgn="base">
              <a:spcBef>
                <a:spcPct val="0"/>
              </a:spcBef>
              <a:spcAft>
                <a:spcPct val="0"/>
              </a:spcAft>
            </a:pPr>
            <a:r>
              <a:rPr lang="fr-FR" sz="1200" u="sng" noProof="0" dirty="0">
                <a:latin typeface="Arial Narrow" panose="020B0606020202030204" pitchFamily="34" charset="0"/>
              </a:rPr>
              <a:t>1960</a:t>
            </a:r>
            <a:r>
              <a:rPr lang="fr-FR" sz="1200" noProof="0" dirty="0">
                <a:latin typeface="Arial Narrow" panose="020B0606020202030204" pitchFamily="34" charset="0"/>
              </a:rPr>
              <a:t> : le mètre adopte une nouvelle définition : il sera désormais définit comme un multiple (1 650 763,73 fois exactement) de la longueur d’onde dans le vide correspondant à la transition entre les niveaux 2p10 et 5d5 de l’atome de krypton (Kr</a:t>
            </a:r>
            <a:r>
              <a:rPr lang="fr-FR" sz="1200" baseline="30000" noProof="0" dirty="0">
                <a:latin typeface="Arial Narrow" panose="020B0606020202030204" pitchFamily="34" charset="0"/>
              </a:rPr>
              <a:t>86</a:t>
            </a:r>
            <a:r>
              <a:rPr lang="fr-FR" sz="1200" noProof="0" dirty="0">
                <a:latin typeface="Arial Narrow" panose="020B0606020202030204" pitchFamily="34" charset="0"/>
              </a:rPr>
              <a:t>). Il s’agissait alors de la première unité du Système international d’unités (SI) à bénéficier d’une définition établie sur la physique quantique. C’est le mètre « atomique ».</a:t>
            </a:r>
          </a:p>
        </p:txBody>
      </p:sp>
      <p:sp>
        <p:nvSpPr>
          <p:cNvPr id="9" name="Rectangle 8"/>
          <p:cNvSpPr/>
          <p:nvPr/>
        </p:nvSpPr>
        <p:spPr>
          <a:xfrm>
            <a:off x="467544" y="3894180"/>
            <a:ext cx="3024336" cy="461665"/>
          </a:xfrm>
          <a:prstGeom prst="rect">
            <a:avLst/>
          </a:prstGeom>
        </p:spPr>
        <p:txBody>
          <a:bodyPr wrap="square">
            <a:spAutoFit/>
          </a:bodyPr>
          <a:lstStyle/>
          <a:p>
            <a:pPr marL="171450" indent="-171450" algn="just" fontAlgn="base">
              <a:spcBef>
                <a:spcPct val="0"/>
              </a:spcBef>
              <a:spcAft>
                <a:spcPct val="0"/>
              </a:spcAft>
              <a:buFont typeface="Symbol"/>
              <a:buChar char="Þ"/>
            </a:pPr>
            <a:r>
              <a:rPr lang="fr-FR" sz="1200" noProof="0" dirty="0">
                <a:latin typeface="Arial Narrow" panose="020B0606020202030204" pitchFamily="34" charset="0"/>
              </a:rPr>
              <a:t>On parle alors de </a:t>
            </a:r>
            <a:r>
              <a:rPr lang="fr-FR" sz="1200" noProof="0" dirty="0">
                <a:solidFill>
                  <a:srgbClr val="FF0000"/>
                </a:solidFill>
                <a:latin typeface="Arial Narrow" panose="020B0606020202030204" pitchFamily="34" charset="0"/>
              </a:rPr>
              <a:t>dématérialisation</a:t>
            </a:r>
            <a:r>
              <a:rPr lang="fr-FR" sz="1200" noProof="0" dirty="0">
                <a:latin typeface="Arial Narrow" panose="020B0606020202030204" pitchFamily="34" charset="0"/>
              </a:rPr>
              <a:t> du mètre car ce n’est plus un étalon matériel !</a:t>
            </a:r>
          </a:p>
        </p:txBody>
      </p:sp>
      <mc:AlternateContent xmlns:mc="http://schemas.openxmlformats.org/markup-compatibility/2006" xmlns:a14="http://schemas.microsoft.com/office/drawing/2010/main">
        <mc:Choice Requires="a14">
          <p:sp>
            <p:nvSpPr>
              <p:cNvPr id="10" name="ZoneTexte 9"/>
              <p:cNvSpPr txBox="1"/>
              <p:nvPr/>
            </p:nvSpPr>
            <p:spPr>
              <a:xfrm>
                <a:off x="4226913" y="3964551"/>
                <a:ext cx="2478179" cy="3209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200" b="0" i="1" noProof="0" smtClean="0">
                          <a:latin typeface="Cambria Math"/>
                        </a:rPr>
                        <m:t>1 </m:t>
                      </m:r>
                      <m:r>
                        <a:rPr lang="fr-FR" sz="1200" b="0" i="1" noProof="0" smtClean="0">
                          <a:latin typeface="Cambria Math"/>
                        </a:rPr>
                        <m:t>𝑚</m:t>
                      </m:r>
                      <m:r>
                        <a:rPr lang="fr-FR" sz="1200" b="0" i="1" noProof="0" smtClean="0">
                          <a:latin typeface="Cambria Math"/>
                        </a:rPr>
                        <m:t>=1650673,73×</m:t>
                      </m:r>
                      <m:sSub>
                        <m:sSubPr>
                          <m:ctrlPr>
                            <a:rPr lang="fr-FR" sz="1200" b="0" i="1" noProof="0" smtClean="0">
                              <a:latin typeface="Cambria Math" panose="02040503050406030204" pitchFamily="18" charset="0"/>
                              <a:ea typeface="Cambria Math"/>
                            </a:rPr>
                          </m:ctrlPr>
                        </m:sSubPr>
                        <m:e>
                          <m:r>
                            <a:rPr lang="fr-FR" sz="1200" i="1" noProof="0">
                              <a:latin typeface="Cambria Math"/>
                              <a:ea typeface="Cambria Math"/>
                            </a:rPr>
                            <m:t>𝜆</m:t>
                          </m:r>
                        </m:e>
                        <m:sub>
                          <m:sSub>
                            <m:sSubPr>
                              <m:ctrlPr>
                                <a:rPr lang="fr-FR" sz="1200" b="0" i="1" noProof="0" smtClean="0">
                                  <a:latin typeface="Cambria Math" panose="02040503050406030204" pitchFamily="18" charset="0"/>
                                  <a:ea typeface="Cambria Math"/>
                                </a:rPr>
                              </m:ctrlPr>
                            </m:sSubPr>
                            <m:e>
                              <m:sSup>
                                <m:sSupPr>
                                  <m:ctrlPr>
                                    <a:rPr lang="fr-FR" sz="1200" b="0" i="1" noProof="0" smtClean="0">
                                      <a:latin typeface="Cambria Math" panose="02040503050406030204" pitchFamily="18" charset="0"/>
                                      <a:ea typeface="Cambria Math"/>
                                    </a:rPr>
                                  </m:ctrlPr>
                                </m:sSupPr>
                                <m:e>
                                  <m:r>
                                    <a:rPr lang="fr-FR" sz="1200" b="0" i="1" noProof="0" smtClean="0">
                                      <a:latin typeface="Cambria Math"/>
                                      <a:ea typeface="Cambria Math"/>
                                    </a:rPr>
                                    <m:t>𝐾𝑟</m:t>
                                  </m:r>
                                </m:e>
                                <m:sup>
                                  <m:r>
                                    <a:rPr lang="fr-FR" sz="1200" b="0" i="1" noProof="0" smtClean="0">
                                      <a:latin typeface="Cambria Math"/>
                                      <a:ea typeface="Cambria Math"/>
                                    </a:rPr>
                                    <m:t>86</m:t>
                                  </m:r>
                                </m:sup>
                              </m:sSup>
                            </m:e>
                            <m:sub>
                              <m:r>
                                <a:rPr lang="fr-FR" sz="1200" b="0" i="1" noProof="0" smtClean="0">
                                  <a:latin typeface="Cambria Math"/>
                                  <a:ea typeface="Cambria Math"/>
                                </a:rPr>
                                <m:t>2</m:t>
                              </m:r>
                              <m:r>
                                <a:rPr lang="fr-FR" sz="1200" b="0" i="1" noProof="0" smtClean="0">
                                  <a:latin typeface="Cambria Math"/>
                                  <a:ea typeface="Cambria Math"/>
                                </a:rPr>
                                <m:t>𝑝</m:t>
                              </m:r>
                              <m:r>
                                <a:rPr lang="fr-FR" sz="1200" b="0" i="1" noProof="0" smtClean="0">
                                  <a:latin typeface="Cambria Math"/>
                                  <a:ea typeface="Cambria Math"/>
                                </a:rPr>
                                <m:t>10→5</m:t>
                              </m:r>
                              <m:r>
                                <a:rPr lang="fr-FR" sz="1200" b="0" i="1" noProof="0" smtClean="0">
                                  <a:latin typeface="Cambria Math"/>
                                  <a:ea typeface="Cambria Math"/>
                                </a:rPr>
                                <m:t>𝑑</m:t>
                              </m:r>
                              <m:r>
                                <a:rPr lang="fr-FR" sz="1200" b="0" i="1" noProof="0" smtClean="0">
                                  <a:latin typeface="Cambria Math"/>
                                  <a:ea typeface="Cambria Math"/>
                                </a:rPr>
                                <m:t>5</m:t>
                              </m:r>
                            </m:sub>
                          </m:sSub>
                        </m:sub>
                      </m:sSub>
                    </m:oMath>
                  </m:oMathPara>
                </a14:m>
                <a:endParaRPr lang="fr-FR" sz="1200" noProof="0" dirty="0"/>
              </a:p>
            </p:txBody>
          </p:sp>
        </mc:Choice>
        <mc:Fallback xmlns="">
          <p:sp>
            <p:nvSpPr>
              <p:cNvPr id="10" name="ZoneTexte 9"/>
              <p:cNvSpPr txBox="1">
                <a:spLocks noRot="1" noChangeAspect="1" noMove="1" noResize="1" noEditPoints="1" noAdjustHandles="1" noChangeArrowheads="1" noChangeShapeType="1" noTextEdit="1"/>
              </p:cNvSpPr>
              <p:nvPr/>
            </p:nvSpPr>
            <p:spPr>
              <a:xfrm>
                <a:off x="4226913" y="3964551"/>
                <a:ext cx="2478179" cy="320922"/>
              </a:xfrm>
              <a:prstGeom prst="rect">
                <a:avLst/>
              </a:prstGeom>
              <a:blipFill>
                <a:blip r:embed="rId2"/>
                <a:stretch>
                  <a:fillRect/>
                </a:stretch>
              </a:blipFill>
            </p:spPr>
            <p:txBody>
              <a:bodyPr/>
              <a:lstStyle/>
              <a:p>
                <a:r>
                  <a:rPr lang="en-US">
                    <a:noFill/>
                  </a:rPr>
                  <a:t> </a:t>
                </a:r>
              </a:p>
            </p:txBody>
          </p:sp>
        </mc:Fallback>
      </mc:AlternateContent>
      <p:pic>
        <p:nvPicPr>
          <p:cNvPr id="11" name="Picture 2" descr="https://qph.fs.quoracdn.net/main-qimg-abdc5e04caea122ce6bab4aded43fcf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876256" y="3787180"/>
            <a:ext cx="1982804" cy="1263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9911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noProof="0" dirty="0"/>
              <a:t>évolution de la définition du mètre dans le SI</a:t>
            </a:r>
          </a:p>
        </p:txBody>
      </p:sp>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89</a:t>
            </a:fld>
            <a:endParaRPr lang="fr-FR" noProof="0" dirty="0"/>
          </a:p>
        </p:txBody>
      </p:sp>
      <p:sp>
        <p:nvSpPr>
          <p:cNvPr id="5" name="Espace réservé du pied de page 4"/>
          <p:cNvSpPr>
            <a:spLocks noGrp="1"/>
          </p:cNvSpPr>
          <p:nvPr>
            <p:ph type="ftr" sz="quarter" idx="4294967295"/>
          </p:nvPr>
        </p:nvSpPr>
        <p:spPr/>
        <p:txBody>
          <a:bodyPr/>
          <a:lstStyle/>
          <a:p>
            <a:endParaRPr lang="fr-FR" noProof="0" dirty="0"/>
          </a:p>
        </p:txBody>
      </p:sp>
      <p:sp>
        <p:nvSpPr>
          <p:cNvPr id="6" name="Espace réservé de la date 5"/>
          <p:cNvSpPr>
            <a:spLocks noGrp="1"/>
          </p:cNvSpPr>
          <p:nvPr>
            <p:ph type="dt" sz="half" idx="10"/>
          </p:nvPr>
        </p:nvSpPr>
        <p:spPr/>
        <p:txBody>
          <a:bodyPr/>
          <a:lstStyle/>
          <a:p>
            <a:r>
              <a:rPr lang="fr-FR" noProof="0" dirty="0"/>
              <a:t>Date</a:t>
            </a:r>
          </a:p>
        </p:txBody>
      </p:sp>
      <p:sp>
        <p:nvSpPr>
          <p:cNvPr id="8" name="Rectangle 7"/>
          <p:cNvSpPr/>
          <p:nvPr/>
        </p:nvSpPr>
        <p:spPr>
          <a:xfrm>
            <a:off x="107504" y="699542"/>
            <a:ext cx="8918728" cy="3785652"/>
          </a:xfrm>
          <a:prstGeom prst="rect">
            <a:avLst/>
          </a:prstGeom>
        </p:spPr>
        <p:txBody>
          <a:bodyPr wrap="square">
            <a:spAutoFit/>
          </a:bodyPr>
          <a:lstStyle/>
          <a:p>
            <a:pPr lvl="0" algn="just" fontAlgn="base">
              <a:spcBef>
                <a:spcPct val="0"/>
              </a:spcBef>
              <a:spcAft>
                <a:spcPct val="0"/>
              </a:spcAft>
            </a:pPr>
            <a:r>
              <a:rPr lang="fr-FR" sz="1200" u="sng" noProof="0" dirty="0">
                <a:latin typeface="Arial Narrow" panose="020B0606020202030204" pitchFamily="34" charset="0"/>
              </a:rPr>
              <a:t>1789</a:t>
            </a:r>
            <a:r>
              <a:rPr lang="fr-FR" sz="1200" noProof="0" dirty="0">
                <a:latin typeface="Arial Narrow" panose="020B0606020202030204" pitchFamily="34" charset="0"/>
              </a:rPr>
              <a:t> : le mètre est défini comme étant la « mesure de la dix millionième partie de la distance entre l’équateur et le pôle mesurée le long de la surface de la terre (quart du méridien terrestre)». </a:t>
            </a:r>
          </a:p>
          <a:p>
            <a:pPr lvl="0" algn="just" fontAlgn="base">
              <a:spcBef>
                <a:spcPct val="0"/>
              </a:spcBef>
              <a:spcAft>
                <a:spcPct val="0"/>
              </a:spcAft>
            </a:pPr>
            <a:endParaRPr lang="fr-FR" sz="1200" noProof="0" dirty="0">
              <a:latin typeface="Arial Narrow" panose="020B0606020202030204" pitchFamily="34" charset="0"/>
            </a:endParaRPr>
          </a:p>
          <a:p>
            <a:pPr lvl="0" algn="just" fontAlgn="base">
              <a:spcBef>
                <a:spcPct val="0"/>
              </a:spcBef>
              <a:spcAft>
                <a:spcPct val="0"/>
              </a:spcAft>
            </a:pPr>
            <a:r>
              <a:rPr lang="fr-FR" sz="1200" u="sng" noProof="0" dirty="0">
                <a:latin typeface="Arial Narrow" panose="020B0606020202030204" pitchFamily="34" charset="0"/>
              </a:rPr>
              <a:t>1796</a:t>
            </a:r>
            <a:r>
              <a:rPr lang="fr-FR" sz="1200" noProof="0" dirty="0">
                <a:latin typeface="Arial Narrow" panose="020B0606020202030204" pitchFamily="34" charset="0"/>
              </a:rPr>
              <a:t> : des mètres étalons en marbre sont disposés dans les lieux les plus fréquentés de Paris</a:t>
            </a:r>
          </a:p>
          <a:p>
            <a:pPr lvl="0" algn="just" fontAlgn="base">
              <a:spcBef>
                <a:spcPct val="0"/>
              </a:spcBef>
              <a:spcAft>
                <a:spcPct val="0"/>
              </a:spcAft>
            </a:pPr>
            <a:endParaRPr lang="fr-FR" sz="1200" noProof="0" dirty="0">
              <a:latin typeface="Arial Narrow" panose="020B0606020202030204" pitchFamily="34" charset="0"/>
            </a:endParaRPr>
          </a:p>
          <a:p>
            <a:pPr lvl="0" algn="just" fontAlgn="base">
              <a:spcBef>
                <a:spcPct val="0"/>
              </a:spcBef>
              <a:spcAft>
                <a:spcPct val="0"/>
              </a:spcAft>
            </a:pPr>
            <a:r>
              <a:rPr lang="fr-FR" sz="1200" u="sng" noProof="0" dirty="0">
                <a:latin typeface="Arial Narrow" panose="020B0606020202030204" pitchFamily="34" charset="0"/>
              </a:rPr>
              <a:t>1799</a:t>
            </a:r>
            <a:r>
              <a:rPr lang="fr-FR" sz="1200" noProof="0" dirty="0">
                <a:latin typeface="Arial Narrow" panose="020B0606020202030204" pitchFamily="34" charset="0"/>
              </a:rPr>
              <a:t> : matérialisation du mètre étalon par une barre de platine</a:t>
            </a:r>
          </a:p>
          <a:p>
            <a:pPr lvl="0" algn="just" fontAlgn="base">
              <a:spcBef>
                <a:spcPct val="0"/>
              </a:spcBef>
              <a:spcAft>
                <a:spcPct val="0"/>
              </a:spcAft>
            </a:pPr>
            <a:endParaRPr lang="fr-FR" sz="1200" noProof="0" dirty="0">
              <a:latin typeface="Arial Narrow" panose="020B0606020202030204" pitchFamily="34" charset="0"/>
            </a:endParaRPr>
          </a:p>
          <a:p>
            <a:pPr algn="just" fontAlgn="base">
              <a:spcBef>
                <a:spcPct val="0"/>
              </a:spcBef>
              <a:spcAft>
                <a:spcPct val="0"/>
              </a:spcAft>
            </a:pPr>
            <a:r>
              <a:rPr lang="fr-FR" sz="1200" u="sng" noProof="0" dirty="0">
                <a:latin typeface="Arial Narrow" panose="020B0606020202030204" pitchFamily="34" charset="0"/>
              </a:rPr>
              <a:t>1889</a:t>
            </a:r>
            <a:r>
              <a:rPr lang="fr-FR" sz="1200" noProof="0" dirty="0">
                <a:latin typeface="Arial Narrow" panose="020B0606020202030204" pitchFamily="34" charset="0"/>
              </a:rPr>
              <a:t> : fabrication d’un prototype du mètre étalon (1889, Pavillon de Breteuil) dans une bar de platine-iridium, un des métaux les plus stables connus au 19ème siècle, dont la section a la forme d’un X à talons. Ce prototype matérialise la définition du mètre. Un raffinement est apporté à la définition : l’étalon doit être mesuré au point de fusion de la glace afin d’éviter les phénomènes de dilatation. Ce prototype fut utilisé jusqu’en 1960 !</a:t>
            </a:r>
          </a:p>
          <a:p>
            <a:pPr algn="just" fontAlgn="base">
              <a:spcBef>
                <a:spcPct val="0"/>
              </a:spcBef>
              <a:spcAft>
                <a:spcPct val="0"/>
              </a:spcAft>
            </a:pPr>
            <a:endParaRPr lang="fr-FR" sz="1200" noProof="0" dirty="0">
              <a:latin typeface="Arial Narrow" panose="020B0606020202030204" pitchFamily="34" charset="0"/>
            </a:endParaRPr>
          </a:p>
          <a:p>
            <a:pPr algn="just" fontAlgn="base">
              <a:spcBef>
                <a:spcPct val="0"/>
              </a:spcBef>
              <a:spcAft>
                <a:spcPct val="0"/>
              </a:spcAft>
            </a:pPr>
            <a:r>
              <a:rPr lang="fr-FR" sz="1200" u="sng" noProof="0" dirty="0">
                <a:latin typeface="Arial Narrow" panose="020B0606020202030204" pitchFamily="34" charset="0"/>
              </a:rPr>
              <a:t>1927</a:t>
            </a:r>
            <a:r>
              <a:rPr lang="fr-FR" sz="1200" noProof="0" dirty="0">
                <a:latin typeface="Arial Narrow" panose="020B0606020202030204" pitchFamily="34" charset="0"/>
              </a:rPr>
              <a:t> : un nouveau raffinement est apporté à la définition : l’étalon doit être mesuré au point de fusion de la glace, à la pression atmosphérique et supportée par deux règles.</a:t>
            </a:r>
          </a:p>
          <a:p>
            <a:pPr algn="just" fontAlgn="base">
              <a:spcBef>
                <a:spcPct val="0"/>
              </a:spcBef>
              <a:spcAft>
                <a:spcPct val="0"/>
              </a:spcAft>
            </a:pPr>
            <a:endParaRPr lang="fr-FR" sz="1200" noProof="0" dirty="0">
              <a:latin typeface="Arial Narrow" panose="020B0606020202030204" pitchFamily="34" charset="0"/>
            </a:endParaRPr>
          </a:p>
          <a:p>
            <a:pPr algn="just" fontAlgn="base">
              <a:spcBef>
                <a:spcPct val="0"/>
              </a:spcBef>
              <a:spcAft>
                <a:spcPct val="0"/>
              </a:spcAft>
            </a:pPr>
            <a:r>
              <a:rPr lang="fr-FR" sz="1200" u="sng" noProof="0" dirty="0">
                <a:latin typeface="Arial Narrow" panose="020B0606020202030204" pitchFamily="34" charset="0"/>
              </a:rPr>
              <a:t>1960</a:t>
            </a:r>
            <a:r>
              <a:rPr lang="fr-FR" sz="1200" noProof="0" dirty="0">
                <a:latin typeface="Arial Narrow" panose="020B0606020202030204" pitchFamily="34" charset="0"/>
              </a:rPr>
              <a:t> : le mètre adopte une nouvelle définition : il sera désormais définit comme un multiple (1 650 763,73 fois exactement) de la longueur d’onde dans le vide correspondant à la transition entre les niveaux 2p10 et 5d5 de l’atome de krypton (Kr</a:t>
            </a:r>
            <a:r>
              <a:rPr lang="fr-FR" sz="1200" baseline="30000" noProof="0" dirty="0">
                <a:latin typeface="Arial Narrow" panose="020B0606020202030204" pitchFamily="34" charset="0"/>
              </a:rPr>
              <a:t>86</a:t>
            </a:r>
            <a:r>
              <a:rPr lang="fr-FR" sz="1200" noProof="0" dirty="0">
                <a:latin typeface="Arial Narrow" panose="020B0606020202030204" pitchFamily="34" charset="0"/>
              </a:rPr>
              <a:t>). Il s’agissait alors de la première unité du Système international d’unités (SI) à bénéficier d’une définition établie sur la physique quantique. C’est le mètre « atomique ».</a:t>
            </a:r>
          </a:p>
          <a:p>
            <a:pPr algn="just" fontAlgn="base">
              <a:spcBef>
                <a:spcPct val="0"/>
              </a:spcBef>
              <a:spcAft>
                <a:spcPct val="0"/>
              </a:spcAft>
            </a:pPr>
            <a:endParaRPr lang="fr-FR" sz="1200" noProof="0" dirty="0">
              <a:latin typeface="Arial Narrow" panose="020B0606020202030204" pitchFamily="34" charset="0"/>
            </a:endParaRPr>
          </a:p>
          <a:p>
            <a:pPr algn="just" fontAlgn="base">
              <a:spcBef>
                <a:spcPct val="0"/>
              </a:spcBef>
              <a:spcAft>
                <a:spcPct val="0"/>
              </a:spcAft>
            </a:pPr>
            <a:r>
              <a:rPr lang="fr-FR" sz="1200" u="sng" noProof="0" dirty="0">
                <a:latin typeface="Arial Narrow" panose="020B0606020202030204" pitchFamily="34" charset="0"/>
              </a:rPr>
              <a:t>1983</a:t>
            </a:r>
            <a:r>
              <a:rPr lang="fr-FR" sz="1200" noProof="0" dirty="0">
                <a:latin typeface="Arial Narrow" panose="020B0606020202030204" pitchFamily="34" charset="0"/>
              </a:rPr>
              <a:t> : le mètre est redéfinit comme étant la longueur du trajet parcouru dans le vide par la lumière pendant une durée de 1/299 792 458 de seconde. Le mètre est alors rattaché directement à la seconde et une constante fondamentale : la vitesse de la lumière</a:t>
            </a:r>
          </a:p>
        </p:txBody>
      </p:sp>
    </p:spTree>
    <p:extLst>
      <p:ext uri="{BB962C8B-B14F-4D97-AF65-F5344CB8AC3E}">
        <p14:creationId xmlns:p14="http://schemas.microsoft.com/office/powerpoint/2010/main" val="2123626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9</a:t>
            </a:fld>
            <a:endParaRPr lang="fr-FR" noProof="0" dirty="0"/>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Qu’est ce que mesurer ? Mesurer c’est comparer</a:t>
            </a:r>
          </a:p>
        </p:txBody>
      </p:sp>
      <p:pic>
        <p:nvPicPr>
          <p:cNvPr id="7" name="Picture 3" descr="G:\injustice.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2435" y="489826"/>
            <a:ext cx="4099565" cy="3738108"/>
          </a:xfrm>
          <a:prstGeom prst="rect">
            <a:avLst/>
          </a:prstGeom>
          <a:noFill/>
        </p:spPr>
      </p:pic>
      <p:pic>
        <p:nvPicPr>
          <p:cNvPr id="8" name="Picture 7" descr="G:\_Poids-500g.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16414" y="2134401"/>
            <a:ext cx="377939" cy="617357"/>
          </a:xfrm>
          <a:prstGeom prst="rect">
            <a:avLst/>
          </a:prstGeom>
          <a:noFill/>
        </p:spPr>
      </p:pic>
      <p:sp>
        <p:nvSpPr>
          <p:cNvPr id="9" name="Forme libre 8"/>
          <p:cNvSpPr/>
          <p:nvPr/>
        </p:nvSpPr>
        <p:spPr bwMode="auto">
          <a:xfrm>
            <a:off x="918499" y="2952938"/>
            <a:ext cx="576064" cy="476151"/>
          </a:xfrm>
          <a:custGeom>
            <a:avLst/>
            <a:gdLst>
              <a:gd name="connsiteX0" fmla="*/ 112294 w 789272"/>
              <a:gd name="connsiteY0" fmla="*/ 588746 h 624039"/>
              <a:gd name="connsiteX1" fmla="*/ 632059 w 789272"/>
              <a:gd name="connsiteY1" fmla="*/ 588746 h 624039"/>
              <a:gd name="connsiteX2" fmla="*/ 776438 w 789272"/>
              <a:gd name="connsiteY2" fmla="*/ 376990 h 624039"/>
              <a:gd name="connsiteX3" fmla="*/ 555057 w 789272"/>
              <a:gd name="connsiteY3" fmla="*/ 59356 h 624039"/>
              <a:gd name="connsiteX4" fmla="*/ 218172 w 789272"/>
              <a:gd name="connsiteY4" fmla="*/ 59356 h 624039"/>
              <a:gd name="connsiteX5" fmla="*/ 16042 w 789272"/>
              <a:gd name="connsiteY5" fmla="*/ 415491 h 624039"/>
              <a:gd name="connsiteX6" fmla="*/ 112294 w 789272"/>
              <a:gd name="connsiteY6" fmla="*/ 588746 h 62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272" h="624039">
                <a:moveTo>
                  <a:pt x="112294" y="588746"/>
                </a:moveTo>
                <a:cubicBezTo>
                  <a:pt x="214963" y="617622"/>
                  <a:pt x="521368" y="624039"/>
                  <a:pt x="632059" y="588746"/>
                </a:cubicBezTo>
                <a:cubicBezTo>
                  <a:pt x="742750" y="553453"/>
                  <a:pt x="789272" y="465222"/>
                  <a:pt x="776438" y="376990"/>
                </a:cubicBezTo>
                <a:cubicBezTo>
                  <a:pt x="763604" y="288758"/>
                  <a:pt x="648101" y="112295"/>
                  <a:pt x="555057" y="59356"/>
                </a:cubicBezTo>
                <a:cubicBezTo>
                  <a:pt x="462013" y="6417"/>
                  <a:pt x="308008" y="0"/>
                  <a:pt x="218172" y="59356"/>
                </a:cubicBezTo>
                <a:cubicBezTo>
                  <a:pt x="128336" y="118712"/>
                  <a:pt x="32084" y="327259"/>
                  <a:pt x="16042" y="415491"/>
                </a:cubicBezTo>
                <a:cubicBezTo>
                  <a:pt x="0" y="503723"/>
                  <a:pt x="9625" y="559870"/>
                  <a:pt x="112294" y="588746"/>
                </a:cubicBezTo>
                <a:close/>
              </a:path>
            </a:pathLst>
          </a:custGeom>
          <a:solidFill>
            <a:schemeClr val="bg1">
              <a:lumMod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noProof="0" dirty="0">
              <a:ln>
                <a:noFill/>
              </a:ln>
              <a:solidFill>
                <a:srgbClr val="4D4D4D"/>
              </a:solidFill>
              <a:effectLst/>
              <a:latin typeface="Comic Sans MS" pitchFamily="66" charset="0"/>
              <a:sym typeface="Times New Roman" pitchFamily="18" charset="0"/>
            </a:endParaRPr>
          </a:p>
        </p:txBody>
      </p:sp>
      <p:grpSp>
        <p:nvGrpSpPr>
          <p:cNvPr id="10" name="Groupe 19"/>
          <p:cNvGrpSpPr/>
          <p:nvPr/>
        </p:nvGrpSpPr>
        <p:grpSpPr>
          <a:xfrm>
            <a:off x="5138036" y="1229828"/>
            <a:ext cx="3322396" cy="1557365"/>
            <a:chOff x="4905947" y="2113383"/>
            <a:chExt cx="4059380" cy="1557365"/>
          </a:xfrm>
        </p:grpSpPr>
        <p:sp>
          <p:nvSpPr>
            <p:cNvPr id="11" name="Rectangle 10"/>
            <p:cNvSpPr/>
            <p:nvPr/>
          </p:nvSpPr>
          <p:spPr bwMode="auto">
            <a:xfrm>
              <a:off x="4905947" y="2113383"/>
              <a:ext cx="4059380" cy="1526562"/>
            </a:xfrm>
            <a:prstGeom prst="rect">
              <a:avLst/>
            </a:prstGeom>
            <a:solidFill>
              <a:srgbClr val="D1F3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100" b="0" i="0" u="none" strike="noStrike" cap="none" normalizeH="0" baseline="0" noProof="0" dirty="0">
                <a:ln>
                  <a:noFill/>
                </a:ln>
                <a:solidFill>
                  <a:srgbClr val="4D4D4D"/>
                </a:solidFill>
                <a:effectLst/>
                <a:latin typeface="Comic Sans MS" pitchFamily="66" charset="0"/>
                <a:sym typeface="Times New Roman" pitchFamily="18" charset="0"/>
              </a:endParaRPr>
            </a:p>
          </p:txBody>
        </p:sp>
        <p:grpSp>
          <p:nvGrpSpPr>
            <p:cNvPr id="12" name="Groupe 18"/>
            <p:cNvGrpSpPr/>
            <p:nvPr/>
          </p:nvGrpSpPr>
          <p:grpSpPr>
            <a:xfrm>
              <a:off x="4961656" y="2113383"/>
              <a:ext cx="3285420" cy="1557365"/>
              <a:chOff x="5030802" y="2100185"/>
              <a:chExt cx="3285420" cy="1557365"/>
            </a:xfrm>
          </p:grpSpPr>
          <p:sp>
            <p:nvSpPr>
              <p:cNvPr id="13" name="ZoneTexte 12"/>
              <p:cNvSpPr txBox="1"/>
              <p:nvPr/>
            </p:nvSpPr>
            <p:spPr>
              <a:xfrm>
                <a:off x="5688526" y="2100185"/>
                <a:ext cx="2627696" cy="338554"/>
              </a:xfrm>
              <a:prstGeom prst="rect">
                <a:avLst/>
              </a:prstGeom>
              <a:noFill/>
            </p:spPr>
            <p:txBody>
              <a:bodyPr wrap="square" rtlCol="0">
                <a:spAutoFit/>
              </a:bodyPr>
              <a:lstStyle/>
              <a:p>
                <a:pPr algn="ctr"/>
                <a:r>
                  <a:rPr lang="fr-FR" sz="1600" noProof="0" dirty="0">
                    <a:solidFill>
                      <a:srgbClr val="000000"/>
                    </a:solidFill>
                    <a:latin typeface="Times New Roman" pitchFamily="18" charset="0"/>
                    <a:cs typeface="Times New Roman" pitchFamily="18" charset="0"/>
                  </a:rPr>
                  <a:t>G = {G}[G] {±G}</a:t>
                </a:r>
              </a:p>
            </p:txBody>
          </p:sp>
          <p:sp>
            <p:nvSpPr>
              <p:cNvPr id="14" name="ZoneTexte 13"/>
              <p:cNvSpPr txBox="1"/>
              <p:nvPr/>
            </p:nvSpPr>
            <p:spPr>
              <a:xfrm>
                <a:off x="5030802" y="3195860"/>
                <a:ext cx="1206366" cy="430887"/>
              </a:xfrm>
              <a:prstGeom prst="rect">
                <a:avLst/>
              </a:prstGeom>
              <a:noFill/>
            </p:spPr>
            <p:txBody>
              <a:bodyPr wrap="square" rtlCol="0">
                <a:spAutoFit/>
              </a:bodyPr>
              <a:lstStyle/>
              <a:p>
                <a:pPr algn="ctr"/>
                <a:r>
                  <a:rPr lang="fr-FR" sz="1100" noProof="0" dirty="0">
                    <a:latin typeface="Arial Narrow" panose="020B0606020202030204" pitchFamily="34" charset="0"/>
                  </a:rPr>
                  <a:t>Grandeur</a:t>
                </a:r>
              </a:p>
              <a:p>
                <a:pPr algn="ctr"/>
                <a:r>
                  <a:rPr lang="fr-FR" sz="1100" noProof="0" dirty="0">
                    <a:latin typeface="Arial Narrow" panose="020B0606020202030204" pitchFamily="34" charset="0"/>
                  </a:rPr>
                  <a:t>physique</a:t>
                </a:r>
              </a:p>
            </p:txBody>
          </p:sp>
          <p:sp>
            <p:nvSpPr>
              <p:cNvPr id="15" name="ZoneTexte 14"/>
              <p:cNvSpPr txBox="1"/>
              <p:nvPr/>
            </p:nvSpPr>
            <p:spPr>
              <a:xfrm>
                <a:off x="6123772" y="3226663"/>
                <a:ext cx="1206366" cy="430887"/>
              </a:xfrm>
              <a:prstGeom prst="rect">
                <a:avLst/>
              </a:prstGeom>
              <a:noFill/>
            </p:spPr>
            <p:txBody>
              <a:bodyPr wrap="square" rtlCol="0">
                <a:spAutoFit/>
              </a:bodyPr>
              <a:lstStyle/>
              <a:p>
                <a:pPr algn="ctr"/>
                <a:r>
                  <a:rPr lang="fr-FR" sz="1100" noProof="0" dirty="0">
                    <a:latin typeface="Arial Narrow" panose="020B0606020202030204" pitchFamily="34" charset="0"/>
                  </a:rPr>
                  <a:t>Valeur</a:t>
                </a:r>
              </a:p>
              <a:p>
                <a:pPr algn="ctr"/>
                <a:r>
                  <a:rPr lang="fr-FR" sz="1100" noProof="0" dirty="0">
                    <a:latin typeface="Arial Narrow" panose="020B0606020202030204" pitchFamily="34" charset="0"/>
                  </a:rPr>
                  <a:t>numérique</a:t>
                </a:r>
              </a:p>
            </p:txBody>
          </p:sp>
          <p:sp>
            <p:nvSpPr>
              <p:cNvPr id="16" name="ZoneTexte 15"/>
              <p:cNvSpPr txBox="1"/>
              <p:nvPr/>
            </p:nvSpPr>
            <p:spPr>
              <a:xfrm>
                <a:off x="7002374" y="3306631"/>
                <a:ext cx="1206366" cy="261610"/>
              </a:xfrm>
              <a:prstGeom prst="rect">
                <a:avLst/>
              </a:prstGeom>
              <a:noFill/>
            </p:spPr>
            <p:txBody>
              <a:bodyPr wrap="square" rtlCol="0">
                <a:spAutoFit/>
              </a:bodyPr>
              <a:lstStyle/>
              <a:p>
                <a:pPr algn="ctr"/>
                <a:r>
                  <a:rPr lang="fr-FR" sz="1100" noProof="0" dirty="0">
                    <a:latin typeface="Arial Narrow" panose="020B0606020202030204" pitchFamily="34" charset="0"/>
                  </a:rPr>
                  <a:t>Unité</a:t>
                </a:r>
              </a:p>
            </p:txBody>
          </p:sp>
          <p:cxnSp>
            <p:nvCxnSpPr>
              <p:cNvPr id="17" name="Connecteur droit avec flèche 16"/>
              <p:cNvCxnSpPr>
                <a:cxnSpLocks/>
              </p:cNvCxnSpPr>
              <p:nvPr/>
            </p:nvCxnSpPr>
            <p:spPr bwMode="auto">
              <a:xfrm flipH="1" flipV="1">
                <a:off x="6721274" y="2438739"/>
                <a:ext cx="2408" cy="757121"/>
              </a:xfrm>
              <a:prstGeom prst="straightConnector1">
                <a:avLst/>
              </a:prstGeom>
              <a:solidFill>
                <a:srgbClr val="F96666"/>
              </a:solidFill>
              <a:ln w="15875" cap="flat" cmpd="sng" algn="ctr">
                <a:solidFill>
                  <a:srgbClr val="000000"/>
                </a:solidFill>
                <a:prstDash val="solid"/>
                <a:round/>
                <a:headEnd type="none" w="med" len="med"/>
                <a:tailEnd type="arrow"/>
              </a:ln>
              <a:effectLst/>
            </p:spPr>
          </p:cxnSp>
          <p:cxnSp>
            <p:nvCxnSpPr>
              <p:cNvPr id="18" name="Connecteur droit avec flèche 17"/>
              <p:cNvCxnSpPr>
                <a:cxnSpLocks/>
                <a:stCxn id="14" idx="0"/>
              </p:cNvCxnSpPr>
              <p:nvPr/>
            </p:nvCxnSpPr>
            <p:spPr bwMode="auto">
              <a:xfrm flipV="1">
                <a:off x="5633985" y="2438739"/>
                <a:ext cx="484105" cy="757121"/>
              </a:xfrm>
              <a:prstGeom prst="straightConnector1">
                <a:avLst/>
              </a:prstGeom>
              <a:solidFill>
                <a:srgbClr val="F96666"/>
              </a:solidFill>
              <a:ln w="15875" cap="flat" cmpd="sng" algn="ctr">
                <a:solidFill>
                  <a:srgbClr val="000000"/>
                </a:solidFill>
                <a:prstDash val="solid"/>
                <a:round/>
                <a:headEnd type="none" w="med" len="med"/>
                <a:tailEnd type="arrow"/>
              </a:ln>
              <a:effectLst/>
            </p:spPr>
          </p:cxnSp>
          <p:cxnSp>
            <p:nvCxnSpPr>
              <p:cNvPr id="19" name="Connecteur droit avec flèche 18"/>
              <p:cNvCxnSpPr>
                <a:cxnSpLocks/>
              </p:cNvCxnSpPr>
              <p:nvPr/>
            </p:nvCxnSpPr>
            <p:spPr bwMode="auto">
              <a:xfrm flipH="1" flipV="1">
                <a:off x="7090444" y="2417065"/>
                <a:ext cx="536333" cy="812172"/>
              </a:xfrm>
              <a:prstGeom prst="straightConnector1">
                <a:avLst/>
              </a:prstGeom>
              <a:solidFill>
                <a:srgbClr val="F96666"/>
              </a:solidFill>
              <a:ln w="15875" cap="flat" cmpd="sng" algn="ctr">
                <a:solidFill>
                  <a:srgbClr val="000000"/>
                </a:solidFill>
                <a:prstDash val="solid"/>
                <a:round/>
                <a:headEnd type="none" w="med" len="med"/>
                <a:tailEnd type="arrow"/>
              </a:ln>
              <a:effectLst/>
            </p:spPr>
          </p:cxnSp>
        </p:grpSp>
      </p:grpSp>
      <p:sp>
        <p:nvSpPr>
          <p:cNvPr id="20" name="Rectangle 19"/>
          <p:cNvSpPr/>
          <p:nvPr/>
        </p:nvSpPr>
        <p:spPr>
          <a:xfrm>
            <a:off x="5138036" y="411510"/>
            <a:ext cx="3322396" cy="646331"/>
          </a:xfrm>
          <a:prstGeom prst="rect">
            <a:avLst/>
          </a:prstGeom>
          <a:solidFill>
            <a:srgbClr val="ECECEC"/>
          </a:solidFill>
        </p:spPr>
        <p:txBody>
          <a:bodyPr wrap="square">
            <a:spAutoFit/>
          </a:bodyPr>
          <a:lstStyle/>
          <a:p>
            <a:pPr algn="just"/>
            <a:r>
              <a:rPr lang="fr-FR" sz="1200" noProof="0" dirty="0">
                <a:latin typeface="Arial Narrow" panose="020B0606020202030204" pitchFamily="34" charset="0"/>
              </a:rPr>
              <a:t>Mesurer, c’est donc comparer à l’aide d’un instrument, une grandeur physique inconnue avec une grandeur de même nature prise comme référence.</a:t>
            </a:r>
          </a:p>
        </p:txBody>
      </p:sp>
      <p:sp>
        <p:nvSpPr>
          <p:cNvPr id="21" name="Rectangle 20"/>
          <p:cNvSpPr/>
          <p:nvPr/>
        </p:nvSpPr>
        <p:spPr>
          <a:xfrm>
            <a:off x="5138035" y="2931790"/>
            <a:ext cx="3322397" cy="1384995"/>
          </a:xfrm>
          <a:prstGeom prst="rect">
            <a:avLst/>
          </a:prstGeom>
          <a:solidFill>
            <a:srgbClr val="ECECEC"/>
          </a:solidFill>
        </p:spPr>
        <p:txBody>
          <a:bodyPr wrap="square">
            <a:spAutoFit/>
          </a:bodyPr>
          <a:lstStyle/>
          <a:p>
            <a:pPr algn="just"/>
            <a:r>
              <a:rPr lang="fr-FR" sz="1200" noProof="0" dirty="0">
                <a:latin typeface="Arial Narrow" panose="020B0606020202030204" pitchFamily="34" charset="0"/>
              </a:rPr>
              <a:t>Le </a:t>
            </a:r>
            <a:r>
              <a:rPr lang="fr-FR" sz="1200" b="1" noProof="0" dirty="0">
                <a:latin typeface="Arial Narrow" panose="020B0606020202030204" pitchFamily="34" charset="0"/>
              </a:rPr>
              <a:t>mesurande</a:t>
            </a:r>
            <a:r>
              <a:rPr lang="fr-FR" sz="1200" noProof="0" dirty="0">
                <a:latin typeface="Arial Narrow" panose="020B0606020202030204" pitchFamily="34" charset="0"/>
              </a:rPr>
              <a:t> est la grandeur que l’on veut mesurer. La valeur de la grandeur à mesurer, résultat du </a:t>
            </a:r>
            <a:r>
              <a:rPr lang="fr-FR" sz="1200" b="1" noProof="0" dirty="0">
                <a:latin typeface="Arial Narrow" panose="020B0606020202030204" pitchFamily="34" charset="0"/>
              </a:rPr>
              <a:t>mesurage</a:t>
            </a:r>
            <a:r>
              <a:rPr lang="fr-FR" sz="1200" noProof="0" dirty="0">
                <a:latin typeface="Arial Narrow" panose="020B0606020202030204" pitchFamily="34" charset="0"/>
              </a:rPr>
              <a:t>, s’exprime par une unité que multiplie un nombre.</a:t>
            </a:r>
          </a:p>
          <a:p>
            <a:pPr algn="just"/>
            <a:endParaRPr lang="fr-FR" sz="1200" noProof="0" dirty="0">
              <a:latin typeface="Arial Narrow" panose="020B0606020202030204" pitchFamily="34" charset="0"/>
            </a:endParaRPr>
          </a:p>
          <a:p>
            <a:pPr algn="just"/>
            <a:r>
              <a:rPr lang="fr-FR" sz="1200" noProof="0" dirty="0">
                <a:latin typeface="Arial Narrow" panose="020B0606020202030204" pitchFamily="34" charset="0"/>
              </a:rPr>
              <a:t>Une expression complète du résultat de mesurage comprend des informations sur l’incertitude de mesure.</a:t>
            </a:r>
          </a:p>
        </p:txBody>
      </p:sp>
      <p:sp>
        <p:nvSpPr>
          <p:cNvPr id="22" name="ZoneTexte 21">
            <a:extLst>
              <a:ext uri="{FF2B5EF4-FFF2-40B4-BE49-F238E27FC236}">
                <a16:creationId xmlns:a16="http://schemas.microsoft.com/office/drawing/2014/main" id="{D9269FDA-B68A-F973-7595-460A49FAAFB8}"/>
              </a:ext>
            </a:extLst>
          </p:cNvPr>
          <p:cNvSpPr txBox="1"/>
          <p:nvPr/>
        </p:nvSpPr>
        <p:spPr>
          <a:xfrm>
            <a:off x="7378905" y="2437981"/>
            <a:ext cx="987349" cy="261610"/>
          </a:xfrm>
          <a:prstGeom prst="rect">
            <a:avLst/>
          </a:prstGeom>
          <a:noFill/>
        </p:spPr>
        <p:txBody>
          <a:bodyPr wrap="square" rtlCol="0">
            <a:spAutoFit/>
          </a:bodyPr>
          <a:lstStyle/>
          <a:p>
            <a:pPr algn="ctr"/>
            <a:r>
              <a:rPr lang="fr-FR" sz="1100" noProof="0" dirty="0">
                <a:latin typeface="Arial Narrow" panose="020B0606020202030204" pitchFamily="34" charset="0"/>
              </a:rPr>
              <a:t>Incertitude</a:t>
            </a:r>
          </a:p>
        </p:txBody>
      </p:sp>
      <p:cxnSp>
        <p:nvCxnSpPr>
          <p:cNvPr id="23" name="Connecteur droit avec flèche 22">
            <a:extLst>
              <a:ext uri="{FF2B5EF4-FFF2-40B4-BE49-F238E27FC236}">
                <a16:creationId xmlns:a16="http://schemas.microsoft.com/office/drawing/2014/main" id="{23D70546-82C6-027D-0DB3-C4F1C439998A}"/>
              </a:ext>
            </a:extLst>
          </p:cNvPr>
          <p:cNvCxnSpPr>
            <a:cxnSpLocks/>
          </p:cNvCxnSpPr>
          <p:nvPr/>
        </p:nvCxnSpPr>
        <p:spPr bwMode="auto">
          <a:xfrm flipH="1" flipV="1">
            <a:off x="7335064" y="1543187"/>
            <a:ext cx="438961" cy="812172"/>
          </a:xfrm>
          <a:prstGeom prst="straightConnector1">
            <a:avLst/>
          </a:prstGeom>
          <a:solidFill>
            <a:srgbClr val="F96666"/>
          </a:solidFill>
          <a:ln w="15875" cap="flat" cmpd="sng" algn="ctr">
            <a:solidFill>
              <a:srgbClr val="000000"/>
            </a:solidFill>
            <a:prstDash val="solid"/>
            <a:round/>
            <a:headEnd type="none" w="med" len="med"/>
            <a:tailEnd type="arrow"/>
          </a:ln>
          <a:effectLst/>
        </p:spPr>
      </p:cxnSp>
      <p:sp>
        <p:nvSpPr>
          <p:cNvPr id="24" name="Espace réservé de la date 4">
            <a:extLst>
              <a:ext uri="{FF2B5EF4-FFF2-40B4-BE49-F238E27FC236}">
                <a16:creationId xmlns:a16="http://schemas.microsoft.com/office/drawing/2014/main" id="{DEC7F6D5-E89E-4389-7F93-6811B888253A}"/>
              </a:ext>
            </a:extLst>
          </p:cNvPr>
          <p:cNvSpPr>
            <a:spLocks noGrp="1"/>
          </p:cNvSpPr>
          <p:nvPr>
            <p:ph type="dt" sz="half" idx="10"/>
          </p:nvPr>
        </p:nvSpPr>
        <p:spPr>
          <a:xfrm>
            <a:off x="2555776" y="4803998"/>
            <a:ext cx="3024336" cy="216024"/>
          </a:xfrm>
        </p:spPr>
        <p:txBody>
          <a:bodyPr/>
          <a:lstStyle/>
          <a:p>
            <a:r>
              <a:rPr lang="fr-FR" dirty="0"/>
              <a:t>JTRTV 2025 @ SOLEIL</a:t>
            </a:r>
          </a:p>
        </p:txBody>
      </p:sp>
    </p:spTree>
    <p:extLst>
      <p:ext uri="{BB962C8B-B14F-4D97-AF65-F5344CB8AC3E}">
        <p14:creationId xmlns:p14="http://schemas.microsoft.com/office/powerpoint/2010/main" val="42626514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90</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Les définitions du mètres</a:t>
            </a:r>
          </a:p>
        </p:txBody>
      </p:sp>
      <p:graphicFrame>
        <p:nvGraphicFramePr>
          <p:cNvPr id="7" name="Tableau 6"/>
          <p:cNvGraphicFramePr>
            <a:graphicFrameLocks noGrp="1"/>
          </p:cNvGraphicFramePr>
          <p:nvPr>
            <p:extLst>
              <p:ext uri="{D42A27DB-BD31-4B8C-83A1-F6EECF244321}">
                <p14:modId xmlns:p14="http://schemas.microsoft.com/office/powerpoint/2010/main" val="1505231477"/>
              </p:ext>
            </p:extLst>
          </p:nvPr>
        </p:nvGraphicFramePr>
        <p:xfrm>
          <a:off x="1691680" y="432197"/>
          <a:ext cx="3600400" cy="2758440"/>
        </p:xfrm>
        <a:graphic>
          <a:graphicData uri="http://schemas.openxmlformats.org/drawingml/2006/table">
            <a:tbl>
              <a:tblPr firstRow="1" bandRow="1">
                <a:tableStyleId>{7DF18680-E054-41AD-8BC1-D1AEF772440D}</a:tableStyleId>
              </a:tblPr>
              <a:tblGrid>
                <a:gridCol w="523886">
                  <a:extLst>
                    <a:ext uri="{9D8B030D-6E8A-4147-A177-3AD203B41FA5}">
                      <a16:colId xmlns:a16="http://schemas.microsoft.com/office/drawing/2014/main" val="20000"/>
                    </a:ext>
                  </a:extLst>
                </a:gridCol>
                <a:gridCol w="3076514">
                  <a:extLst>
                    <a:ext uri="{9D8B030D-6E8A-4147-A177-3AD203B41FA5}">
                      <a16:colId xmlns:a16="http://schemas.microsoft.com/office/drawing/2014/main" val="20001"/>
                    </a:ext>
                  </a:extLst>
                </a:gridCol>
              </a:tblGrid>
              <a:tr h="370840">
                <a:tc>
                  <a:txBody>
                    <a:bodyPr/>
                    <a:lstStyle/>
                    <a:p>
                      <a:pPr marL="0" algn="ctr" defTabSz="457200" rtl="0" eaLnBrk="1" latinLnBrk="0" hangingPunct="1"/>
                      <a:r>
                        <a:rPr lang="fr-FR" sz="1050" b="1" kern="1200" noProof="0" dirty="0">
                          <a:solidFill>
                            <a:schemeClr val="lt1"/>
                          </a:solidFill>
                          <a:latin typeface="Arial Narrow" panose="020B0606020202030204" pitchFamily="34" charset="0"/>
                          <a:ea typeface="+mn-ea"/>
                          <a:cs typeface="+mn-cs"/>
                        </a:rPr>
                        <a:t>Année</a:t>
                      </a:r>
                    </a:p>
                  </a:txBody>
                  <a:tcPr>
                    <a:solidFill>
                      <a:srgbClr val="0000FF"/>
                    </a:solidFill>
                  </a:tcPr>
                </a:tc>
                <a:tc>
                  <a:txBody>
                    <a:bodyPr/>
                    <a:lstStyle/>
                    <a:p>
                      <a:pPr algn="ctr"/>
                      <a:r>
                        <a:rPr lang="fr-FR" sz="1050" noProof="0" dirty="0">
                          <a:latin typeface="Arial Narrow" panose="020B0606020202030204" pitchFamily="34" charset="0"/>
                        </a:rPr>
                        <a:t>Définition du mètre</a:t>
                      </a:r>
                    </a:p>
                  </a:txBody>
                  <a:tcPr>
                    <a:solidFill>
                      <a:srgbClr val="0000FF"/>
                    </a:solidFill>
                  </a:tcPr>
                </a:tc>
                <a:extLst>
                  <a:ext uri="{0D108BD9-81ED-4DB2-BD59-A6C34878D82A}">
                    <a16:rowId xmlns:a16="http://schemas.microsoft.com/office/drawing/2014/main" val="10000"/>
                  </a:ext>
                </a:extLst>
              </a:tr>
              <a:tr h="370840">
                <a:tc>
                  <a:txBody>
                    <a:bodyPr/>
                    <a:lstStyle/>
                    <a:p>
                      <a:pPr algn="ctr"/>
                      <a:r>
                        <a:rPr lang="fr-FR" sz="1050" noProof="0" dirty="0">
                          <a:latin typeface="Arial Narrow" panose="020B0606020202030204" pitchFamily="34" charset="0"/>
                        </a:rPr>
                        <a:t>1795</a:t>
                      </a:r>
                    </a:p>
                  </a:txBody>
                  <a:tcPr/>
                </a:tc>
                <a:tc>
                  <a:txBody>
                    <a:bodyPr/>
                    <a:lstStyle/>
                    <a:p>
                      <a:pPr algn="ctr"/>
                      <a:r>
                        <a:rPr lang="fr-FR" sz="1050" noProof="0" dirty="0">
                          <a:latin typeface="Arial Narrow" panose="020B0606020202030204" pitchFamily="34" charset="0"/>
                        </a:rPr>
                        <a:t>la dix millionième partie de la distance entre l’équateur et le pôle mesurée le long de la surface de la terre;</a:t>
                      </a:r>
                    </a:p>
                  </a:txBody>
                  <a:tcPr/>
                </a:tc>
                <a:extLst>
                  <a:ext uri="{0D108BD9-81ED-4DB2-BD59-A6C34878D82A}">
                    <a16:rowId xmlns:a16="http://schemas.microsoft.com/office/drawing/2014/main" val="10001"/>
                  </a:ext>
                </a:extLst>
              </a:tr>
              <a:tr h="370840">
                <a:tc>
                  <a:txBody>
                    <a:bodyPr/>
                    <a:lstStyle/>
                    <a:p>
                      <a:pPr algn="ctr"/>
                      <a:r>
                        <a:rPr lang="fr-FR" sz="1050" noProof="0" dirty="0">
                          <a:latin typeface="Arial Narrow" panose="020B0606020202030204" pitchFamily="34" charset="0"/>
                        </a:rPr>
                        <a:t>1799</a:t>
                      </a:r>
                    </a:p>
                  </a:txBody>
                  <a:tcPr/>
                </a:tc>
                <a:tc>
                  <a:txBody>
                    <a:bodyPr/>
                    <a:lstStyle/>
                    <a:p>
                      <a:pPr algn="ctr"/>
                      <a:r>
                        <a:rPr lang="fr-FR" sz="1050" noProof="0" dirty="0">
                          <a:latin typeface="Arial Narrow" panose="020B0606020202030204" pitchFamily="34" charset="0"/>
                        </a:rPr>
                        <a:t>Le Mètre des Archives,</a:t>
                      </a:r>
                      <a:r>
                        <a:rPr lang="fr-FR" sz="1050" baseline="0" noProof="0" dirty="0">
                          <a:latin typeface="Arial Narrow" panose="020B0606020202030204" pitchFamily="34" charset="0"/>
                        </a:rPr>
                        <a:t> bar en platine</a:t>
                      </a:r>
                      <a:endParaRPr lang="fr-FR" sz="1050" i="1" noProof="0" dirty="0">
                        <a:latin typeface="Arial Narrow" panose="020B0606020202030204" pitchFamily="34" charset="0"/>
                      </a:endParaRPr>
                    </a:p>
                  </a:txBody>
                  <a:tcPr/>
                </a:tc>
                <a:extLst>
                  <a:ext uri="{0D108BD9-81ED-4DB2-BD59-A6C34878D82A}">
                    <a16:rowId xmlns:a16="http://schemas.microsoft.com/office/drawing/2014/main" val="10002"/>
                  </a:ext>
                </a:extLst>
              </a:tr>
              <a:tr h="370840">
                <a:tc>
                  <a:txBody>
                    <a:bodyPr/>
                    <a:lstStyle/>
                    <a:p>
                      <a:pPr algn="ctr"/>
                      <a:r>
                        <a:rPr lang="fr-FR" sz="1050" noProof="0" dirty="0">
                          <a:latin typeface="Arial Narrow" panose="020B0606020202030204" pitchFamily="34" charset="0"/>
                        </a:rPr>
                        <a:t>1889</a:t>
                      </a:r>
                    </a:p>
                  </a:txBody>
                  <a:tcPr/>
                </a:tc>
                <a:tc>
                  <a:txBody>
                    <a:bodyPr/>
                    <a:lstStyle/>
                    <a:p>
                      <a:pPr algn="ctr"/>
                      <a:r>
                        <a:rPr lang="fr-FR" sz="1050" noProof="0" dirty="0">
                          <a:latin typeface="Arial Narrow" panose="020B0606020202030204" pitchFamily="34" charset="0"/>
                        </a:rPr>
                        <a:t>Bar en platine-iridium</a:t>
                      </a:r>
                      <a:r>
                        <a:rPr lang="fr-FR" sz="1050" baseline="0" noProof="0" dirty="0">
                          <a:latin typeface="Arial Narrow" panose="020B0606020202030204" pitchFamily="34" charset="0"/>
                        </a:rPr>
                        <a:t> au point de fusion de la glace</a:t>
                      </a:r>
                      <a:endParaRPr lang="fr-FR" sz="1050" noProof="0" dirty="0">
                        <a:latin typeface="Arial Narrow" panose="020B0606020202030204" pitchFamily="34" charset="0"/>
                      </a:endParaRPr>
                    </a:p>
                  </a:txBody>
                  <a:tcPr/>
                </a:tc>
                <a:extLst>
                  <a:ext uri="{0D108BD9-81ED-4DB2-BD59-A6C34878D82A}">
                    <a16:rowId xmlns:a16="http://schemas.microsoft.com/office/drawing/2014/main" val="10003"/>
                  </a:ext>
                </a:extLst>
              </a:tr>
              <a:tr h="370840">
                <a:tc>
                  <a:txBody>
                    <a:bodyPr/>
                    <a:lstStyle/>
                    <a:p>
                      <a:pPr algn="ctr"/>
                      <a:r>
                        <a:rPr lang="fr-FR" sz="1050" noProof="0" dirty="0">
                          <a:latin typeface="Arial Narrow" panose="020B0606020202030204" pitchFamily="34" charset="0"/>
                        </a:rPr>
                        <a:t>1927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50" noProof="0" dirty="0">
                          <a:latin typeface="Arial Narrow" panose="020B0606020202030204" pitchFamily="34" charset="0"/>
                        </a:rPr>
                        <a:t>Bar en platine-iridium</a:t>
                      </a:r>
                      <a:r>
                        <a:rPr lang="fr-FR" sz="1050" baseline="0" noProof="0" dirty="0">
                          <a:latin typeface="Arial Narrow" panose="020B0606020202030204" pitchFamily="34" charset="0"/>
                        </a:rPr>
                        <a:t> au point de fusion de la glace, à la pression atmosphérique et supportée par deux règles</a:t>
                      </a:r>
                      <a:endParaRPr lang="fr-FR" sz="1050" noProof="0" dirty="0">
                        <a:latin typeface="Arial Narrow" panose="020B0606020202030204" pitchFamily="34" charset="0"/>
                      </a:endParaRPr>
                    </a:p>
                  </a:txBody>
                  <a:tcPr/>
                </a:tc>
                <a:extLst>
                  <a:ext uri="{0D108BD9-81ED-4DB2-BD59-A6C34878D82A}">
                    <a16:rowId xmlns:a16="http://schemas.microsoft.com/office/drawing/2014/main" val="10004"/>
                  </a:ext>
                </a:extLst>
              </a:tr>
              <a:tr h="370840">
                <a:tc>
                  <a:txBody>
                    <a:bodyPr/>
                    <a:lstStyle/>
                    <a:p>
                      <a:pPr algn="ctr"/>
                      <a:r>
                        <a:rPr lang="fr-FR" sz="1050" noProof="0" dirty="0">
                          <a:latin typeface="Arial Narrow" panose="020B0606020202030204" pitchFamily="34" charset="0"/>
                        </a:rPr>
                        <a:t>1960</a:t>
                      </a:r>
                    </a:p>
                  </a:txBody>
                  <a:tcPr/>
                </a:tc>
                <a:tc>
                  <a:txBody>
                    <a:bodyPr/>
                    <a:lstStyle/>
                    <a:p>
                      <a:pPr algn="ctr"/>
                      <a:r>
                        <a:rPr lang="fr-FR" sz="1050" noProof="0" dirty="0">
                          <a:latin typeface="Arial Narrow" panose="020B0606020202030204" pitchFamily="34" charset="0"/>
                        </a:rPr>
                        <a:t>1 650 763.13 longueur d’onde d’une transition spécifique dans le structure hyperfine de l’atome de </a:t>
                      </a:r>
                      <a:r>
                        <a:rPr lang="fr-FR" sz="1050" baseline="0" noProof="0" dirty="0">
                          <a:latin typeface="Arial Narrow" panose="020B0606020202030204" pitchFamily="34" charset="0"/>
                        </a:rPr>
                        <a:t>Krypton 86</a:t>
                      </a:r>
                      <a:endParaRPr lang="fr-FR" sz="1050" noProof="0" dirty="0">
                        <a:latin typeface="Arial Narrow" panose="020B0606020202030204" pitchFamily="34" charset="0"/>
                      </a:endParaRPr>
                    </a:p>
                  </a:txBody>
                  <a:tcPr/>
                </a:tc>
                <a:extLst>
                  <a:ext uri="{0D108BD9-81ED-4DB2-BD59-A6C34878D82A}">
                    <a16:rowId xmlns:a16="http://schemas.microsoft.com/office/drawing/2014/main" val="10005"/>
                  </a:ext>
                </a:extLst>
              </a:tr>
              <a:tr h="370840">
                <a:tc>
                  <a:txBody>
                    <a:bodyPr/>
                    <a:lstStyle/>
                    <a:p>
                      <a:pPr algn="ctr"/>
                      <a:r>
                        <a:rPr lang="fr-FR" sz="1050" noProof="0" dirty="0">
                          <a:latin typeface="Arial Narrow" panose="020B0606020202030204" pitchFamily="34" charset="0"/>
                        </a:rPr>
                        <a:t>1983</a:t>
                      </a:r>
                    </a:p>
                  </a:txBody>
                  <a:tcPr/>
                </a:tc>
                <a:tc>
                  <a:txBody>
                    <a:bodyPr/>
                    <a:lstStyle/>
                    <a:p>
                      <a:pPr algn="ctr"/>
                      <a:r>
                        <a:rPr lang="fr-FR" sz="1050" noProof="0" dirty="0">
                          <a:latin typeface="Arial Narrow" panose="020B0606020202030204" pitchFamily="34" charset="0"/>
                        </a:rPr>
                        <a:t>Longueur du chemin parcouru dans</a:t>
                      </a:r>
                      <a:r>
                        <a:rPr lang="fr-FR" sz="1050" baseline="0" noProof="0" dirty="0">
                          <a:latin typeface="Arial Narrow" panose="020B0606020202030204" pitchFamily="34" charset="0"/>
                        </a:rPr>
                        <a:t> le vide par la lumière en 1/299 792 458</a:t>
                      </a:r>
                      <a:r>
                        <a:rPr lang="fr-FR" sz="1050" baseline="30000" noProof="0" dirty="0">
                          <a:latin typeface="Arial Narrow" panose="020B0606020202030204" pitchFamily="34" charset="0"/>
                        </a:rPr>
                        <a:t>ème</a:t>
                      </a:r>
                      <a:r>
                        <a:rPr lang="fr-FR" sz="1050" baseline="0" noProof="0" dirty="0">
                          <a:latin typeface="Arial Narrow" panose="020B0606020202030204" pitchFamily="34" charset="0"/>
                        </a:rPr>
                        <a:t> de seconde</a:t>
                      </a:r>
                      <a:r>
                        <a:rPr lang="fr-FR" sz="1050" noProof="0" dirty="0">
                          <a:latin typeface="Arial Narrow" panose="020B0606020202030204" pitchFamily="34" charset="0"/>
                        </a:rPr>
                        <a:t> (le mètre lumière)</a:t>
                      </a:r>
                    </a:p>
                  </a:txBody>
                  <a:tcPr/>
                </a:tc>
                <a:extLst>
                  <a:ext uri="{0D108BD9-81ED-4DB2-BD59-A6C34878D82A}">
                    <a16:rowId xmlns:a16="http://schemas.microsoft.com/office/drawing/2014/main" val="10006"/>
                  </a:ext>
                </a:extLst>
              </a:tr>
            </a:tbl>
          </a:graphicData>
        </a:graphic>
      </p:graphicFrame>
      <p:sp>
        <p:nvSpPr>
          <p:cNvPr id="8" name="Text Box 4"/>
          <p:cNvSpPr txBox="1">
            <a:spLocks noChangeArrowheads="1"/>
          </p:cNvSpPr>
          <p:nvPr/>
        </p:nvSpPr>
        <p:spPr bwMode="auto">
          <a:xfrm>
            <a:off x="5652120" y="1645692"/>
            <a:ext cx="3312368" cy="523220"/>
          </a:xfrm>
          <a:prstGeom prst="rect">
            <a:avLst/>
          </a:prstGeom>
          <a:noFill/>
          <a:ln w="9525">
            <a:noFill/>
            <a:miter lim="800000"/>
            <a:headEnd/>
            <a:tailEnd/>
          </a:ln>
        </p:spPr>
        <p:txBody>
          <a:bodyPr wrap="square">
            <a:spAutoFit/>
          </a:bodyPr>
          <a:lstStyle/>
          <a:p>
            <a:pPr algn="ctr"/>
            <a:r>
              <a:rPr lang="fr-FR" sz="1400" b="1" i="1" noProof="0" dirty="0">
                <a:solidFill>
                  <a:srgbClr val="FF0000"/>
                </a:solidFill>
                <a:latin typeface="Arial Narrow" panose="020B0606020202030204" pitchFamily="34" charset="0"/>
              </a:rPr>
              <a:t>La définition et les réalisations évoluent avec les moyens technologiques !</a:t>
            </a:r>
          </a:p>
        </p:txBody>
      </p:sp>
      <p:graphicFrame>
        <p:nvGraphicFramePr>
          <p:cNvPr id="9" name="Graphique 8"/>
          <p:cNvGraphicFramePr/>
          <p:nvPr>
            <p:extLst>
              <p:ext uri="{D42A27DB-BD31-4B8C-83A1-F6EECF244321}">
                <p14:modId xmlns:p14="http://schemas.microsoft.com/office/powerpoint/2010/main" val="3864505100"/>
              </p:ext>
            </p:extLst>
          </p:nvPr>
        </p:nvGraphicFramePr>
        <p:xfrm>
          <a:off x="5292080" y="2158866"/>
          <a:ext cx="3744416" cy="2321482"/>
        </p:xfrm>
        <a:graphic>
          <a:graphicData uri="http://schemas.openxmlformats.org/drawingml/2006/chart">
            <c:chart xmlns:c="http://schemas.openxmlformats.org/drawingml/2006/chart" xmlns:r="http://schemas.openxmlformats.org/officeDocument/2006/relationships" r:id="rId2"/>
          </a:graphicData>
        </a:graphic>
      </p:graphicFrame>
      <p:pic>
        <p:nvPicPr>
          <p:cNvPr id="11" name="Picture 2" descr="https://qph.fs.quoracdn.net/main-qimg-abdc5e04caea122ce6bab4aded43fcff"/>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753886" y="3250269"/>
            <a:ext cx="1730789" cy="110297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ZoneTexte 11"/>
              <p:cNvSpPr txBox="1"/>
              <p:nvPr/>
            </p:nvSpPr>
            <p:spPr>
              <a:xfrm>
                <a:off x="2519557" y="4295650"/>
                <a:ext cx="2199448" cy="2923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050" b="0" i="1" noProof="0" smtClean="0">
                          <a:latin typeface="Cambria Math"/>
                        </a:rPr>
                        <m:t>1 </m:t>
                      </m:r>
                      <m:r>
                        <a:rPr lang="fr-FR" sz="1050" b="0" i="1" noProof="0" smtClean="0">
                          <a:latin typeface="Cambria Math"/>
                        </a:rPr>
                        <m:t>𝑚</m:t>
                      </m:r>
                      <m:r>
                        <a:rPr lang="fr-FR" sz="1050" b="0" i="1" noProof="0" smtClean="0">
                          <a:latin typeface="Cambria Math"/>
                        </a:rPr>
                        <m:t>=1650673,73×</m:t>
                      </m:r>
                      <m:sSub>
                        <m:sSubPr>
                          <m:ctrlPr>
                            <a:rPr lang="fr-FR" sz="1050" b="0" i="1" noProof="0" smtClean="0">
                              <a:latin typeface="Cambria Math" panose="02040503050406030204" pitchFamily="18" charset="0"/>
                              <a:ea typeface="Cambria Math"/>
                            </a:rPr>
                          </m:ctrlPr>
                        </m:sSubPr>
                        <m:e>
                          <m:r>
                            <a:rPr lang="fr-FR" sz="1050" i="1" noProof="0">
                              <a:latin typeface="Cambria Math"/>
                              <a:ea typeface="Cambria Math"/>
                            </a:rPr>
                            <m:t>𝜆</m:t>
                          </m:r>
                        </m:e>
                        <m:sub>
                          <m:sSub>
                            <m:sSubPr>
                              <m:ctrlPr>
                                <a:rPr lang="fr-FR" sz="1050" b="0" i="1" noProof="0" smtClean="0">
                                  <a:latin typeface="Cambria Math" panose="02040503050406030204" pitchFamily="18" charset="0"/>
                                  <a:ea typeface="Cambria Math"/>
                                </a:rPr>
                              </m:ctrlPr>
                            </m:sSubPr>
                            <m:e>
                              <m:sSup>
                                <m:sSupPr>
                                  <m:ctrlPr>
                                    <a:rPr lang="fr-FR" sz="1050" b="0" i="1" noProof="0" smtClean="0">
                                      <a:latin typeface="Cambria Math" panose="02040503050406030204" pitchFamily="18" charset="0"/>
                                      <a:ea typeface="Cambria Math"/>
                                    </a:rPr>
                                  </m:ctrlPr>
                                </m:sSupPr>
                                <m:e>
                                  <m:r>
                                    <a:rPr lang="fr-FR" sz="1050" b="0" i="1" noProof="0" smtClean="0">
                                      <a:latin typeface="Cambria Math"/>
                                      <a:ea typeface="Cambria Math"/>
                                    </a:rPr>
                                    <m:t>𝐾𝑟</m:t>
                                  </m:r>
                                </m:e>
                                <m:sup>
                                  <m:r>
                                    <a:rPr lang="fr-FR" sz="1050" b="0" i="1" noProof="0" smtClean="0">
                                      <a:latin typeface="Cambria Math"/>
                                      <a:ea typeface="Cambria Math"/>
                                    </a:rPr>
                                    <m:t>86</m:t>
                                  </m:r>
                                </m:sup>
                              </m:sSup>
                            </m:e>
                            <m:sub>
                              <m:r>
                                <a:rPr lang="fr-FR" sz="1050" b="0" i="1" noProof="0" smtClean="0">
                                  <a:latin typeface="Cambria Math"/>
                                  <a:ea typeface="Cambria Math"/>
                                </a:rPr>
                                <m:t>2</m:t>
                              </m:r>
                              <m:r>
                                <a:rPr lang="fr-FR" sz="1050" b="0" i="1" noProof="0" smtClean="0">
                                  <a:latin typeface="Cambria Math"/>
                                  <a:ea typeface="Cambria Math"/>
                                </a:rPr>
                                <m:t>𝑝</m:t>
                              </m:r>
                              <m:r>
                                <a:rPr lang="fr-FR" sz="1050" b="0" i="1" noProof="0" smtClean="0">
                                  <a:latin typeface="Cambria Math"/>
                                  <a:ea typeface="Cambria Math"/>
                                </a:rPr>
                                <m:t>10→5</m:t>
                              </m:r>
                              <m:r>
                                <a:rPr lang="fr-FR" sz="1050" b="0" i="1" noProof="0" smtClean="0">
                                  <a:latin typeface="Cambria Math"/>
                                  <a:ea typeface="Cambria Math"/>
                                </a:rPr>
                                <m:t>𝑑</m:t>
                              </m:r>
                              <m:r>
                                <a:rPr lang="fr-FR" sz="1050" b="0" i="1" noProof="0" smtClean="0">
                                  <a:latin typeface="Cambria Math"/>
                                  <a:ea typeface="Cambria Math"/>
                                </a:rPr>
                                <m:t>5</m:t>
                              </m:r>
                            </m:sub>
                          </m:sSub>
                        </m:sub>
                      </m:sSub>
                    </m:oMath>
                  </m:oMathPara>
                </a14:m>
                <a:endParaRPr lang="fr-FR" sz="1050" noProof="0" dirty="0"/>
              </a:p>
            </p:txBody>
          </p:sp>
        </mc:Choice>
        <mc:Fallback xmlns="">
          <p:sp>
            <p:nvSpPr>
              <p:cNvPr id="12" name="ZoneTexte 11"/>
              <p:cNvSpPr txBox="1">
                <a:spLocks noRot="1" noChangeAspect="1" noMove="1" noResize="1" noEditPoints="1" noAdjustHandles="1" noChangeArrowheads="1" noChangeShapeType="1" noTextEdit="1"/>
              </p:cNvSpPr>
              <p:nvPr/>
            </p:nvSpPr>
            <p:spPr>
              <a:xfrm>
                <a:off x="2519557" y="4295650"/>
                <a:ext cx="2199448" cy="292324"/>
              </a:xfrm>
              <a:prstGeom prst="rect">
                <a:avLst/>
              </a:prstGeom>
              <a:blipFill>
                <a:blip r:embed="rId4"/>
                <a:stretch>
                  <a:fillRect/>
                </a:stretch>
              </a:blipFill>
            </p:spPr>
            <p:txBody>
              <a:bodyPr/>
              <a:lstStyle/>
              <a:p>
                <a:r>
                  <a:rPr lang="en-US">
                    <a:noFill/>
                  </a:rPr>
                  <a:t> </a:t>
                </a:r>
              </a:p>
            </p:txBody>
          </p:sp>
        </mc:Fallback>
      </mc:AlternateContent>
      <p:pic>
        <p:nvPicPr>
          <p:cNvPr id="13"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a:xfrm>
            <a:off x="7092280" y="235085"/>
            <a:ext cx="1607775" cy="1205831"/>
          </a:xfrm>
          <a:prstGeom prst="rect">
            <a:avLst/>
          </a:prstGeom>
          <a:noFill/>
          <a:ln w="19050">
            <a:noFill/>
          </a:ln>
        </p:spPr>
      </p:pic>
      <p:pic>
        <p:nvPicPr>
          <p:cNvPr id="14" name="Picture 2" descr="https://c8.alamy.com/compfr/g386mm/apres-l-introduction-du-systeme-metrique-au-cours-de-la-revolution-francaise-ce-compteur-standard-a-ete-place-a-l-petit-luxembourg-paris-date-1799-g386mm.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724128" y="104380"/>
            <a:ext cx="1035001" cy="14172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
          <p:cNvPicPr>
            <a:picLocks noChangeAspect="1" noChangeArrowheads="1"/>
          </p:cNvPicPr>
          <p:nvPr/>
        </p:nvPicPr>
        <p:blipFill>
          <a:blip r:embed="rId7" cstate="print"/>
          <a:srcRect/>
          <a:stretch>
            <a:fillRect/>
          </a:stretch>
        </p:blipFill>
        <p:spPr bwMode="auto">
          <a:xfrm>
            <a:off x="1118237" y="3507319"/>
            <a:ext cx="980561" cy="730734"/>
          </a:xfrm>
          <a:prstGeom prst="rect">
            <a:avLst/>
          </a:prstGeom>
          <a:noFill/>
          <a:ln w="9525">
            <a:noFill/>
            <a:miter lim="800000"/>
            <a:headEnd/>
            <a:tailEnd/>
          </a:ln>
        </p:spPr>
      </p:pic>
      <p:pic>
        <p:nvPicPr>
          <p:cNvPr id="17" name="Image 16" descr="meridien.jpg"/>
          <p:cNvPicPr>
            <a:picLocks noChangeAspect="1"/>
          </p:cNvPicPr>
          <p:nvPr/>
        </p:nvPicPr>
        <p:blipFill rotWithShape="1">
          <a:blip r:embed="rId8" cstate="print"/>
          <a:srcRect t="1653" r="23411" b="2532"/>
          <a:stretch/>
        </p:blipFill>
        <p:spPr>
          <a:xfrm>
            <a:off x="179512" y="432197"/>
            <a:ext cx="1330611" cy="2730151"/>
          </a:xfrm>
          <a:prstGeom prst="rect">
            <a:avLst/>
          </a:prstGeom>
        </p:spPr>
      </p:pic>
      <p:pic>
        <p:nvPicPr>
          <p:cNvPr id="16" name="Picture 2" descr="https://upload.wikimedia.org/wikipedia/commons/thumb/a/a5/US_National_Length_Meter.JPG/220px-US_National_Length_Meter.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79512" y="3531850"/>
            <a:ext cx="825008" cy="70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24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AsOne/>
      </p:bldGraphic>
      <p:bldP spid="12" grpId="0"/>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91</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cxnSp>
        <p:nvCxnSpPr>
          <p:cNvPr id="6" name="Connecteur droit avec flèche 5"/>
          <p:cNvCxnSpPr/>
          <p:nvPr/>
        </p:nvCxnSpPr>
        <p:spPr bwMode="auto">
          <a:xfrm flipH="1">
            <a:off x="1927839" y="2660269"/>
            <a:ext cx="1" cy="584448"/>
          </a:xfrm>
          <a:prstGeom prst="straightConnector1">
            <a:avLst/>
          </a:prstGeom>
          <a:solidFill>
            <a:srgbClr val="F96666"/>
          </a:solidFill>
          <a:ln w="19050" cap="flat" cmpd="sng" algn="ctr">
            <a:solidFill>
              <a:srgbClr val="0000FF"/>
            </a:solidFill>
            <a:prstDash val="solid"/>
            <a:round/>
            <a:headEnd type="none" w="med" len="lg"/>
            <a:tailEnd type="triangle" w="med" len="lg"/>
          </a:ln>
          <a:effectLst/>
        </p:spPr>
      </p:cxnSp>
      <p:cxnSp>
        <p:nvCxnSpPr>
          <p:cNvPr id="7" name="Connecteur droit avec flèche 6"/>
          <p:cNvCxnSpPr/>
          <p:nvPr/>
        </p:nvCxnSpPr>
        <p:spPr bwMode="auto">
          <a:xfrm flipH="1">
            <a:off x="6761680" y="2680777"/>
            <a:ext cx="1" cy="584448"/>
          </a:xfrm>
          <a:prstGeom prst="straightConnector1">
            <a:avLst/>
          </a:prstGeom>
          <a:solidFill>
            <a:srgbClr val="F96666"/>
          </a:solidFill>
          <a:ln w="19050" cap="flat" cmpd="sng" algn="ctr">
            <a:solidFill>
              <a:srgbClr val="0000FF"/>
            </a:solidFill>
            <a:prstDash val="solid"/>
            <a:round/>
            <a:headEnd type="none" w="med" len="lg"/>
            <a:tailEnd type="triangle" w="med" len="lg"/>
          </a:ln>
          <a:effectLst/>
        </p:spPr>
      </p:cxnSp>
      <p:sp>
        <p:nvSpPr>
          <p:cNvPr id="8"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Etalonnage</a:t>
            </a:r>
          </a:p>
          <a:p>
            <a:pPr marL="182563">
              <a:lnSpc>
                <a:spcPct val="150000"/>
              </a:lnSpc>
            </a:pPr>
            <a:endParaRPr lang="fr-FR" cap="none" noProof="0" dirty="0"/>
          </a:p>
        </p:txBody>
      </p:sp>
      <p:pic>
        <p:nvPicPr>
          <p:cNvPr id="9" name="Picture 7"/>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99592" y="1400458"/>
            <a:ext cx="2056495" cy="1531332"/>
          </a:xfrm>
          <a:prstGeom prst="rect">
            <a:avLst/>
          </a:prstGeom>
          <a:noFill/>
          <a:ln w="19050">
            <a:noFill/>
            <a:miter lim="800000"/>
            <a:headEnd/>
            <a:tailEnd/>
          </a:ln>
        </p:spPr>
      </p:pic>
      <p:sp>
        <p:nvSpPr>
          <p:cNvPr id="10" name="Rectangle 9"/>
          <p:cNvSpPr/>
          <p:nvPr/>
        </p:nvSpPr>
        <p:spPr>
          <a:xfrm>
            <a:off x="899592" y="1094156"/>
            <a:ext cx="2056495" cy="276999"/>
          </a:xfrm>
          <a:prstGeom prst="rect">
            <a:avLst/>
          </a:prstGeom>
        </p:spPr>
        <p:txBody>
          <a:bodyPr wrap="square">
            <a:spAutoFit/>
          </a:bodyPr>
          <a:lstStyle/>
          <a:p>
            <a:pPr algn="ctr"/>
            <a:r>
              <a:rPr lang="fr-FR" sz="1200" u="sng" noProof="0" dirty="0">
                <a:latin typeface="Arial Narrow" panose="020B0606020202030204" pitchFamily="34" charset="0"/>
              </a:rPr>
              <a:t>Instrument à étalonner</a:t>
            </a:r>
            <a:endParaRPr lang="fr-FR" sz="1200" noProof="0" dirty="0">
              <a:latin typeface="Arial Narrow" panose="020B0606020202030204" pitchFamily="34" charset="0"/>
            </a:endParaRPr>
          </a:p>
        </p:txBody>
      </p:sp>
      <p:sp>
        <p:nvSpPr>
          <p:cNvPr id="11" name="Rectangle 10"/>
          <p:cNvSpPr/>
          <p:nvPr/>
        </p:nvSpPr>
        <p:spPr>
          <a:xfrm>
            <a:off x="3293139" y="1094156"/>
            <a:ext cx="2056495" cy="276999"/>
          </a:xfrm>
          <a:prstGeom prst="rect">
            <a:avLst/>
          </a:prstGeom>
        </p:spPr>
        <p:txBody>
          <a:bodyPr wrap="square">
            <a:spAutoFit/>
          </a:bodyPr>
          <a:lstStyle/>
          <a:p>
            <a:pPr algn="ctr"/>
            <a:r>
              <a:rPr lang="fr-FR" sz="1200" u="sng" noProof="0" dirty="0">
                <a:latin typeface="Arial Narrow" panose="020B0606020202030204" pitchFamily="34" charset="0"/>
              </a:rPr>
              <a:t>Etalon</a:t>
            </a:r>
            <a:endParaRPr lang="fr-FR" sz="1200" noProof="0" dirty="0">
              <a:latin typeface="Arial Narrow" panose="020B0606020202030204" pitchFamily="34" charset="0"/>
            </a:endParaRPr>
          </a:p>
        </p:txBody>
      </p:sp>
      <p:cxnSp>
        <p:nvCxnSpPr>
          <p:cNvPr id="12" name="Connecteur droit avec flèche 11"/>
          <p:cNvCxnSpPr/>
          <p:nvPr/>
        </p:nvCxnSpPr>
        <p:spPr bwMode="auto">
          <a:xfrm>
            <a:off x="3203848" y="2091236"/>
            <a:ext cx="1656184" cy="0"/>
          </a:xfrm>
          <a:prstGeom prst="straightConnector1">
            <a:avLst/>
          </a:prstGeom>
          <a:solidFill>
            <a:srgbClr val="F96666"/>
          </a:solidFill>
          <a:ln w="19050" cap="flat" cmpd="sng" algn="ctr">
            <a:solidFill>
              <a:srgbClr val="0000FF"/>
            </a:solidFill>
            <a:prstDash val="solid"/>
            <a:round/>
            <a:headEnd type="triangle" w="med" len="lg"/>
            <a:tailEnd type="none" w="med" len="lg"/>
          </a:ln>
          <a:effectLst/>
        </p:spPr>
      </p:cxnSp>
      <p:pic>
        <p:nvPicPr>
          <p:cNvPr id="13" name="Picture 2" descr="J:\mAFM\2017-07-21 - Reseau LPN 2 - nouveau\image5\Image-Mms-interpollée-redressée 3D View2_txt.jpg"/>
          <p:cNvPicPr/>
          <p:nvPr/>
        </p:nvPicPr>
        <p:blipFill rotWithShape="1">
          <a:blip r:embed="rId3" cstate="print">
            <a:extLst>
              <a:ext uri="{28A0092B-C50C-407E-A947-70E740481C1C}">
                <a14:useLocalDpi xmlns:a14="http://schemas.microsoft.com/office/drawing/2010/main"/>
              </a:ext>
            </a:extLst>
          </a:blip>
          <a:srcRect/>
          <a:stretch/>
        </p:blipFill>
        <p:spPr bwMode="auto">
          <a:xfrm>
            <a:off x="3648261" y="1686751"/>
            <a:ext cx="1346252" cy="973518"/>
          </a:xfrm>
          <a:prstGeom prst="rect">
            <a:avLst/>
          </a:prstGeom>
          <a:noFill/>
        </p:spPr>
      </p:pic>
      <p:sp>
        <p:nvSpPr>
          <p:cNvPr id="14" name="Rectangle 13"/>
          <p:cNvSpPr/>
          <p:nvPr/>
        </p:nvSpPr>
        <p:spPr>
          <a:xfrm>
            <a:off x="899591" y="3284581"/>
            <a:ext cx="2056495" cy="276999"/>
          </a:xfrm>
          <a:prstGeom prst="rect">
            <a:avLst/>
          </a:prstGeom>
        </p:spPr>
        <p:txBody>
          <a:bodyPr wrap="square">
            <a:spAutoFit/>
          </a:bodyPr>
          <a:lstStyle/>
          <a:p>
            <a:pPr algn="ctr"/>
            <a:r>
              <a:rPr lang="fr-FR" sz="1200" noProof="0" dirty="0">
                <a:latin typeface="Arial Narrow" panose="020B0606020202030204" pitchFamily="34" charset="0"/>
              </a:rPr>
              <a:t>Valeur mesurée</a:t>
            </a:r>
          </a:p>
        </p:txBody>
      </p:sp>
      <p:sp>
        <p:nvSpPr>
          <p:cNvPr id="15" name="Rectangle 14"/>
          <p:cNvSpPr/>
          <p:nvPr/>
        </p:nvSpPr>
        <p:spPr>
          <a:xfrm>
            <a:off x="5733432" y="3271373"/>
            <a:ext cx="2056495" cy="276999"/>
          </a:xfrm>
          <a:prstGeom prst="rect">
            <a:avLst/>
          </a:prstGeom>
        </p:spPr>
        <p:txBody>
          <a:bodyPr wrap="square">
            <a:spAutoFit/>
          </a:bodyPr>
          <a:lstStyle/>
          <a:p>
            <a:pPr algn="ctr"/>
            <a:r>
              <a:rPr lang="fr-FR" sz="1200" noProof="0" dirty="0">
                <a:latin typeface="Arial Narrow" panose="020B0606020202030204" pitchFamily="34" charset="0"/>
              </a:rPr>
              <a:t>Valeurs de référence</a:t>
            </a:r>
          </a:p>
        </p:txBody>
      </p:sp>
      <p:sp>
        <p:nvSpPr>
          <p:cNvPr id="16" name="Rectangle 15"/>
          <p:cNvSpPr/>
          <p:nvPr/>
        </p:nvSpPr>
        <p:spPr>
          <a:xfrm>
            <a:off x="3294679" y="3291830"/>
            <a:ext cx="2056495" cy="276999"/>
          </a:xfrm>
          <a:prstGeom prst="rect">
            <a:avLst/>
          </a:prstGeom>
        </p:spPr>
        <p:txBody>
          <a:bodyPr wrap="square">
            <a:spAutoFit/>
          </a:bodyPr>
          <a:lstStyle/>
          <a:p>
            <a:pPr algn="ctr"/>
            <a:r>
              <a:rPr lang="fr-FR" sz="1200" noProof="0" dirty="0">
                <a:latin typeface="Arial Narrow" panose="020B0606020202030204" pitchFamily="34" charset="0"/>
              </a:rPr>
              <a:t>Comparaison</a:t>
            </a:r>
          </a:p>
        </p:txBody>
      </p:sp>
      <p:cxnSp>
        <p:nvCxnSpPr>
          <p:cNvPr id="17" name="Connecteur droit avec flèche 16"/>
          <p:cNvCxnSpPr/>
          <p:nvPr/>
        </p:nvCxnSpPr>
        <p:spPr bwMode="auto">
          <a:xfrm flipH="1">
            <a:off x="4312771" y="3548372"/>
            <a:ext cx="8616" cy="212523"/>
          </a:xfrm>
          <a:prstGeom prst="straightConnector1">
            <a:avLst/>
          </a:prstGeom>
          <a:solidFill>
            <a:srgbClr val="F96666"/>
          </a:solidFill>
          <a:ln w="19050" cap="flat" cmpd="sng" algn="ctr">
            <a:solidFill>
              <a:srgbClr val="0000FF"/>
            </a:solidFill>
            <a:prstDash val="solid"/>
            <a:round/>
            <a:headEnd type="none" w="med" len="lg"/>
            <a:tailEnd type="triangle" w="med" len="lg"/>
          </a:ln>
          <a:effectLst/>
        </p:spPr>
      </p:cxnSp>
      <p:sp>
        <p:nvSpPr>
          <p:cNvPr id="18" name="Rectangle 17"/>
          <p:cNvSpPr/>
          <p:nvPr/>
        </p:nvSpPr>
        <p:spPr>
          <a:xfrm>
            <a:off x="2892058" y="3723878"/>
            <a:ext cx="2858658" cy="461665"/>
          </a:xfrm>
          <a:prstGeom prst="rect">
            <a:avLst/>
          </a:prstGeom>
        </p:spPr>
        <p:txBody>
          <a:bodyPr wrap="square">
            <a:spAutoFit/>
          </a:bodyPr>
          <a:lstStyle/>
          <a:p>
            <a:pPr algn="ctr"/>
            <a:r>
              <a:rPr lang="fr-FR" sz="1200" noProof="0" dirty="0">
                <a:latin typeface="Arial Narrow" panose="020B0606020202030204" pitchFamily="34" charset="0"/>
              </a:rPr>
              <a:t>Évaluation de l’erreur de mesure </a:t>
            </a:r>
          </a:p>
          <a:p>
            <a:pPr algn="ctr"/>
            <a:r>
              <a:rPr lang="fr-FR" sz="1200" noProof="0" dirty="0">
                <a:latin typeface="Arial Narrow" panose="020B0606020202030204" pitchFamily="34" charset="0"/>
              </a:rPr>
              <a:t>erreur = valeur mesurée - valeur de référence</a:t>
            </a:r>
          </a:p>
        </p:txBody>
      </p:sp>
      <p:sp>
        <p:nvSpPr>
          <p:cNvPr id="19" name="Forme libre 18"/>
          <p:cNvSpPr/>
          <p:nvPr/>
        </p:nvSpPr>
        <p:spPr>
          <a:xfrm>
            <a:off x="304800" y="2045476"/>
            <a:ext cx="4016587" cy="2398482"/>
          </a:xfrm>
          <a:custGeom>
            <a:avLst/>
            <a:gdLst>
              <a:gd name="connsiteX0" fmla="*/ 4016587 w 4016587"/>
              <a:gd name="connsiteY0" fmla="*/ 2323253 h 2614506"/>
              <a:gd name="connsiteX1" fmla="*/ 4016587 w 4016587"/>
              <a:gd name="connsiteY1" fmla="*/ 2614506 h 2614506"/>
              <a:gd name="connsiteX2" fmla="*/ 0 w 4016587"/>
              <a:gd name="connsiteY2" fmla="*/ 2614506 h 2614506"/>
              <a:gd name="connsiteX3" fmla="*/ 0 w 4016587"/>
              <a:gd name="connsiteY3" fmla="*/ 0 h 2614506"/>
              <a:gd name="connsiteX4" fmla="*/ 589280 w 4016587"/>
              <a:gd name="connsiteY4" fmla="*/ 0 h 261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6587" h="2614506">
                <a:moveTo>
                  <a:pt x="4016587" y="2323253"/>
                </a:moveTo>
                <a:lnTo>
                  <a:pt x="4016587" y="2614506"/>
                </a:lnTo>
                <a:lnTo>
                  <a:pt x="0" y="2614506"/>
                </a:lnTo>
                <a:lnTo>
                  <a:pt x="0" y="0"/>
                </a:lnTo>
                <a:lnTo>
                  <a:pt x="589280" y="0"/>
                </a:lnTo>
              </a:path>
            </a:pathLst>
          </a:custGeom>
          <a:noFill/>
          <a:ln w="19050" cap="flat" cmpd="sng" algn="ctr">
            <a:solidFill>
              <a:srgbClr val="0000FF"/>
            </a:solidFill>
            <a:prstDash val="solid"/>
            <a:round/>
            <a:headEnd type="none" w="med" len="lg"/>
            <a:tailEnd type="triangle" w="med" len="lg"/>
          </a:ln>
          <a:effectLst/>
        </p:spPr>
        <p:txBody>
          <a:bodyPr rtlCol="0" anchor="ctr"/>
          <a:lstStyle/>
          <a:p>
            <a:pPr algn="ctr"/>
            <a:endParaRPr lang="fr-FR" noProof="0" dirty="0"/>
          </a:p>
        </p:txBody>
      </p:sp>
      <p:sp>
        <p:nvSpPr>
          <p:cNvPr id="20" name="Rectangle 19"/>
          <p:cNvSpPr/>
          <p:nvPr/>
        </p:nvSpPr>
        <p:spPr>
          <a:xfrm>
            <a:off x="-4775" y="1571038"/>
            <a:ext cx="904367" cy="461665"/>
          </a:xfrm>
          <a:prstGeom prst="rect">
            <a:avLst/>
          </a:prstGeom>
        </p:spPr>
        <p:txBody>
          <a:bodyPr wrap="square">
            <a:spAutoFit/>
          </a:bodyPr>
          <a:lstStyle/>
          <a:p>
            <a:pPr algn="ctr"/>
            <a:r>
              <a:rPr lang="fr-FR" sz="1200" noProof="0" dirty="0">
                <a:latin typeface="Arial Narrow" panose="020B0606020202030204" pitchFamily="34" charset="0"/>
              </a:rPr>
              <a:t>Correction étalonnage</a:t>
            </a:r>
          </a:p>
        </p:txBody>
      </p:sp>
      <p:sp>
        <p:nvSpPr>
          <p:cNvPr id="21" name="Rectangle 20"/>
          <p:cNvSpPr/>
          <p:nvPr/>
        </p:nvSpPr>
        <p:spPr>
          <a:xfrm>
            <a:off x="107504" y="413251"/>
            <a:ext cx="8767699" cy="646331"/>
          </a:xfrm>
          <a:prstGeom prst="rect">
            <a:avLst/>
          </a:prstGeom>
        </p:spPr>
        <p:txBody>
          <a:bodyPr wrap="square">
            <a:spAutoFit/>
          </a:bodyPr>
          <a:lstStyle/>
          <a:p>
            <a:pPr algn="just"/>
            <a:r>
              <a:rPr lang="fr-FR" sz="1200" u="sng" noProof="0" dirty="0">
                <a:latin typeface="Arial Narrow" panose="020B0606020202030204" pitchFamily="34" charset="0"/>
              </a:rPr>
              <a:t>Étalonnage</a:t>
            </a:r>
            <a:r>
              <a:rPr lang="fr-FR" sz="1200" noProof="0" dirty="0">
                <a:latin typeface="Arial Narrow" panose="020B0606020202030204" pitchFamily="34" charset="0"/>
              </a:rPr>
              <a:t> : opération qui, dans des conditions spécifiées, établit en une première étape une relation entre les valeurs et les incertitudes de mesure associées qui sont fournies par des étalons et les indications correspondantes avec les incertitudes associées, puis utilise en une seconde étape cette information pour établir une relation permettant d'obtenir un résultat de mesure à partir d'une indication.</a:t>
            </a:r>
          </a:p>
        </p:txBody>
      </p:sp>
      <p:cxnSp>
        <p:nvCxnSpPr>
          <p:cNvPr id="22" name="Connecteur droit avec flèche 21"/>
          <p:cNvCxnSpPr/>
          <p:nvPr/>
        </p:nvCxnSpPr>
        <p:spPr bwMode="auto">
          <a:xfrm flipH="1" flipV="1">
            <a:off x="4788024" y="3423081"/>
            <a:ext cx="1368152" cy="3623"/>
          </a:xfrm>
          <a:prstGeom prst="straightConnector1">
            <a:avLst/>
          </a:prstGeom>
          <a:solidFill>
            <a:srgbClr val="F96666"/>
          </a:solidFill>
          <a:ln w="19050" cap="flat" cmpd="sng" algn="ctr">
            <a:solidFill>
              <a:srgbClr val="0000FF"/>
            </a:solidFill>
            <a:prstDash val="solid"/>
            <a:round/>
            <a:headEnd type="none" w="med" len="lg"/>
            <a:tailEnd type="triangle" w="med" len="lg"/>
          </a:ln>
          <a:effectLst/>
        </p:spPr>
      </p:cxnSp>
      <p:cxnSp>
        <p:nvCxnSpPr>
          <p:cNvPr id="23" name="Connecteur droit avec flèche 22"/>
          <p:cNvCxnSpPr/>
          <p:nvPr/>
        </p:nvCxnSpPr>
        <p:spPr bwMode="auto">
          <a:xfrm>
            <a:off x="2411760" y="3430329"/>
            <a:ext cx="1440160" cy="0"/>
          </a:xfrm>
          <a:prstGeom prst="straightConnector1">
            <a:avLst/>
          </a:prstGeom>
          <a:solidFill>
            <a:srgbClr val="F96666"/>
          </a:solidFill>
          <a:ln w="19050" cap="flat" cmpd="sng" algn="ctr">
            <a:solidFill>
              <a:srgbClr val="0000FF"/>
            </a:solidFill>
            <a:prstDash val="solid"/>
            <a:round/>
            <a:headEnd type="none" w="med" len="lg"/>
            <a:tailEnd type="triangle" w="med" len="lg"/>
          </a:ln>
          <a:effectLst/>
        </p:spPr>
      </p:cxnSp>
      <p:pic>
        <p:nvPicPr>
          <p:cNvPr id="2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39027" y="1059582"/>
            <a:ext cx="1241285" cy="188702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466274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92</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6"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L’AFM et le MEB, des outils de choix pour la </a:t>
            </a:r>
            <a:r>
              <a:rPr lang="fr-FR" cap="none" noProof="0" dirty="0" err="1"/>
              <a:t>nanométrologie</a:t>
            </a:r>
            <a:endParaRPr lang="fr-FR" cap="none" noProof="0" dirty="0"/>
          </a:p>
        </p:txBody>
      </p:sp>
      <p:sp>
        <p:nvSpPr>
          <p:cNvPr id="7" name="Rectangle 6"/>
          <p:cNvSpPr/>
          <p:nvPr/>
        </p:nvSpPr>
        <p:spPr>
          <a:xfrm flipV="1">
            <a:off x="0" y="801046"/>
            <a:ext cx="9144000" cy="1544400"/>
          </a:xfrm>
          <a:prstGeom prst="rect">
            <a:avLst/>
          </a:prstGeom>
          <a:gradFill>
            <a:gsLst>
              <a:gs pos="0">
                <a:schemeClr val="tx2">
                  <a:lumMod val="20000"/>
                  <a:lumOff val="80000"/>
                </a:schemeClr>
              </a:gs>
              <a:gs pos="100000">
                <a:schemeClr val="tx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8" name="Rectangle 7"/>
          <p:cNvSpPr/>
          <p:nvPr/>
        </p:nvSpPr>
        <p:spPr>
          <a:xfrm>
            <a:off x="1404671" y="1133285"/>
            <a:ext cx="7739329" cy="1080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pic>
        <p:nvPicPr>
          <p:cNvPr id="9" name="Picture 2" descr="\\Tfile5\nanometrologie\AFM Veeco\Photos\2009-02-18 - photos des AFM\IMGP0982 copie.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5830" r="10371"/>
          <a:stretch/>
        </p:blipFill>
        <p:spPr bwMode="auto">
          <a:xfrm>
            <a:off x="82567" y="1073885"/>
            <a:ext cx="1321593" cy="1198800"/>
          </a:xfrm>
          <a:prstGeom prst="rect">
            <a:avLst/>
          </a:prstGeom>
          <a:noFill/>
          <a:ln w="50800">
            <a:solidFill>
              <a:schemeClr val="tx1"/>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1478956" y="843558"/>
            <a:ext cx="1436860" cy="276999"/>
          </a:xfrm>
          <a:prstGeom prst="rect">
            <a:avLst/>
          </a:prstGeom>
        </p:spPr>
        <p:txBody>
          <a:bodyPr wrap="square">
            <a:spAutoFit/>
          </a:bodyPr>
          <a:lstStyle/>
          <a:p>
            <a:pPr algn="ctr"/>
            <a:r>
              <a:rPr lang="fr-FR" sz="1200" i="1" noProof="0" dirty="0">
                <a:latin typeface="Arial Narrow" panose="020B0606020202030204" pitchFamily="34" charset="0"/>
              </a:rPr>
              <a:t>épaisseur de couche</a:t>
            </a:r>
            <a:endParaRPr lang="fr-FR" sz="1200" i="1" noProof="0" dirty="0"/>
          </a:p>
        </p:txBody>
      </p:sp>
      <p:sp>
        <p:nvSpPr>
          <p:cNvPr id="11" name="Rectangle 10"/>
          <p:cNvSpPr/>
          <p:nvPr/>
        </p:nvSpPr>
        <p:spPr>
          <a:xfrm>
            <a:off x="2933367" y="843558"/>
            <a:ext cx="1741218" cy="276999"/>
          </a:xfrm>
          <a:prstGeom prst="rect">
            <a:avLst/>
          </a:prstGeom>
        </p:spPr>
        <p:txBody>
          <a:bodyPr wrap="square">
            <a:spAutoFit/>
          </a:bodyPr>
          <a:lstStyle/>
          <a:p>
            <a:pPr algn="ctr"/>
            <a:r>
              <a:rPr lang="fr-FR" sz="1200" i="1" noProof="0" dirty="0">
                <a:latin typeface="Arial Narrow" panose="020B0606020202030204" pitchFamily="34" charset="0"/>
              </a:rPr>
              <a:t>dimension d’un composant</a:t>
            </a:r>
            <a:endParaRPr lang="fr-FR" sz="1200" i="1" noProof="0" dirty="0"/>
          </a:p>
        </p:txBody>
      </p:sp>
      <p:pic>
        <p:nvPicPr>
          <p:cNvPr id="12" name="Picture 24" descr="F:\Nanoref\k0792-14-b.jpg"/>
          <p:cNvPicPr>
            <a:picLocks noChangeAspect="1" noChangeArrowheads="1"/>
          </p:cNvPicPr>
          <p:nvPr/>
        </p:nvPicPr>
        <p:blipFill>
          <a:blip r:embed="rId4" cstate="print">
            <a:lum contrast="20000"/>
          </a:blip>
          <a:srcRect l="11330" t="7660" r="8888"/>
          <a:stretch>
            <a:fillRect/>
          </a:stretch>
        </p:blipFill>
        <p:spPr bwMode="auto">
          <a:xfrm>
            <a:off x="4750539" y="1133285"/>
            <a:ext cx="1391623" cy="1080000"/>
          </a:xfrm>
          <a:prstGeom prst="rect">
            <a:avLst/>
          </a:prstGeom>
          <a:solidFill>
            <a:schemeClr val="bg1"/>
          </a:solidFill>
          <a:ln w="12700">
            <a:noFill/>
            <a:miter lim="800000"/>
            <a:headEnd/>
            <a:tailEnd/>
          </a:ln>
        </p:spPr>
      </p:pic>
      <p:pic>
        <p:nvPicPr>
          <p:cNvPr id="13" name="Picture 32" descr="11051714 Image 2"/>
          <p:cNvPicPr>
            <a:picLocks noChangeAspect="1" noChangeArrowheads="1"/>
          </p:cNvPicPr>
          <p:nvPr/>
        </p:nvPicPr>
        <p:blipFill>
          <a:blip r:embed="rId5" cstate="print"/>
          <a:srcRect l="1836" t="15843" r="2565" b="10535"/>
          <a:stretch>
            <a:fillRect/>
          </a:stretch>
        </p:blipFill>
        <p:spPr bwMode="auto">
          <a:xfrm>
            <a:off x="6268521" y="1133285"/>
            <a:ext cx="1404286" cy="1080000"/>
          </a:xfrm>
          <a:prstGeom prst="rect">
            <a:avLst/>
          </a:prstGeom>
          <a:noFill/>
          <a:ln w="9525">
            <a:noFill/>
            <a:miter lim="800000"/>
            <a:headEnd/>
            <a:tailEnd/>
          </a:ln>
        </p:spPr>
      </p:pic>
      <p:pic>
        <p:nvPicPr>
          <p:cNvPr id="14" name="Picture 3" descr="H:\Présentation AFM métrologique\figure\images\03311414 Image 1.jpg"/>
          <p:cNvPicPr>
            <a:picLocks noChangeAspect="1" noChangeArrowheads="1"/>
          </p:cNvPicPr>
          <p:nvPr/>
        </p:nvPicPr>
        <p:blipFill rotWithShape="1">
          <a:blip r:embed="rId6" cstate="print">
            <a:clrChange>
              <a:clrFrom>
                <a:srgbClr val="000000"/>
              </a:clrFrom>
              <a:clrTo>
                <a:srgbClr val="000000">
                  <a:alpha val="0"/>
                </a:srgbClr>
              </a:clrTo>
            </a:clrChange>
          </a:blip>
          <a:srcRect l="23093" t="23642" r="37593" b="28436"/>
          <a:stretch/>
        </p:blipFill>
        <p:spPr bwMode="auto">
          <a:xfrm>
            <a:off x="7848364" y="1221277"/>
            <a:ext cx="1109701" cy="904016"/>
          </a:xfrm>
          <a:prstGeom prst="rect">
            <a:avLst/>
          </a:prstGeom>
          <a:noFill/>
          <a:ln w="9525">
            <a:noFill/>
            <a:miter lim="800000"/>
            <a:headEnd/>
            <a:tailEnd/>
          </a:ln>
        </p:spPr>
      </p:pic>
      <p:sp>
        <p:nvSpPr>
          <p:cNvPr id="15" name="Rectangle 14"/>
          <p:cNvSpPr/>
          <p:nvPr/>
        </p:nvSpPr>
        <p:spPr>
          <a:xfrm>
            <a:off x="7596336" y="843558"/>
            <a:ext cx="1613758" cy="276999"/>
          </a:xfrm>
          <a:prstGeom prst="rect">
            <a:avLst/>
          </a:prstGeom>
        </p:spPr>
        <p:txBody>
          <a:bodyPr wrap="square">
            <a:spAutoFit/>
          </a:bodyPr>
          <a:lstStyle/>
          <a:p>
            <a:pPr algn="ctr"/>
            <a:r>
              <a:rPr lang="fr-FR" sz="1200" i="1" noProof="0" dirty="0">
                <a:latin typeface="Arial Narrow" panose="020B0606020202030204" pitchFamily="34" charset="0"/>
              </a:rPr>
              <a:t>taille de nanoparticules</a:t>
            </a:r>
            <a:endParaRPr lang="fr-FR" sz="1200" i="1" noProof="0" dirty="0"/>
          </a:p>
        </p:txBody>
      </p:sp>
      <p:pic>
        <p:nvPicPr>
          <p:cNvPr id="16" name="Picture 1" descr="H:\Présentation AFM métrologique\figure\images\Image 1.jpg"/>
          <p:cNvPicPr>
            <a:picLocks noChangeAspect="1" noChangeArrowheads="1"/>
          </p:cNvPicPr>
          <p:nvPr/>
        </p:nvPicPr>
        <p:blipFill>
          <a:blip r:embed="rId7" cstate="print"/>
          <a:srcRect l="15077" t="11439" r="14804" b="11630"/>
          <a:stretch>
            <a:fillRect/>
          </a:stretch>
        </p:blipFill>
        <p:spPr bwMode="auto">
          <a:xfrm>
            <a:off x="1461407" y="1133285"/>
            <a:ext cx="1471959" cy="1080000"/>
          </a:xfrm>
          <a:prstGeom prst="rect">
            <a:avLst/>
          </a:prstGeom>
          <a:noFill/>
        </p:spPr>
      </p:pic>
      <p:sp>
        <p:nvSpPr>
          <p:cNvPr id="17" name="Rectangle 16"/>
          <p:cNvSpPr/>
          <p:nvPr/>
        </p:nvSpPr>
        <p:spPr>
          <a:xfrm>
            <a:off x="4750539" y="843558"/>
            <a:ext cx="1391623" cy="276999"/>
          </a:xfrm>
          <a:prstGeom prst="rect">
            <a:avLst/>
          </a:prstGeom>
        </p:spPr>
        <p:txBody>
          <a:bodyPr wrap="square">
            <a:spAutoFit/>
          </a:bodyPr>
          <a:lstStyle/>
          <a:p>
            <a:pPr algn="ctr"/>
            <a:r>
              <a:rPr lang="fr-FR" sz="1200" i="1" noProof="0" dirty="0">
                <a:latin typeface="Arial Narrow" panose="020B0606020202030204" pitchFamily="34" charset="0"/>
              </a:rPr>
              <a:t>rugosité</a:t>
            </a:r>
            <a:endParaRPr lang="fr-FR" sz="1200" i="1" noProof="0" dirty="0"/>
          </a:p>
        </p:txBody>
      </p:sp>
      <p:sp>
        <p:nvSpPr>
          <p:cNvPr id="18" name="Rectangle 17"/>
          <p:cNvSpPr/>
          <p:nvPr/>
        </p:nvSpPr>
        <p:spPr>
          <a:xfrm>
            <a:off x="6268521" y="843558"/>
            <a:ext cx="1404286" cy="276999"/>
          </a:xfrm>
          <a:prstGeom prst="rect">
            <a:avLst/>
          </a:prstGeom>
        </p:spPr>
        <p:txBody>
          <a:bodyPr wrap="square">
            <a:spAutoFit/>
          </a:bodyPr>
          <a:lstStyle/>
          <a:p>
            <a:pPr algn="ctr"/>
            <a:r>
              <a:rPr lang="fr-FR" sz="1200" i="1" noProof="0" dirty="0">
                <a:latin typeface="Arial Narrow" panose="020B0606020202030204" pitchFamily="34" charset="0"/>
              </a:rPr>
              <a:t>profondeur</a:t>
            </a:r>
            <a:endParaRPr lang="fr-FR" sz="1200" i="1" noProof="0" dirty="0"/>
          </a:p>
        </p:txBody>
      </p:sp>
      <p:sp>
        <p:nvSpPr>
          <p:cNvPr id="19" name="Rectangle 18"/>
          <p:cNvSpPr/>
          <p:nvPr/>
        </p:nvSpPr>
        <p:spPr>
          <a:xfrm>
            <a:off x="90266" y="771550"/>
            <a:ext cx="1321593" cy="276999"/>
          </a:xfrm>
          <a:prstGeom prst="rect">
            <a:avLst/>
          </a:prstGeom>
        </p:spPr>
        <p:txBody>
          <a:bodyPr wrap="square">
            <a:spAutoFit/>
          </a:bodyPr>
          <a:lstStyle/>
          <a:p>
            <a:pPr algn="ctr"/>
            <a:r>
              <a:rPr lang="fr-FR" sz="1200" b="1" i="1" noProof="0" dirty="0">
                <a:latin typeface="Arial Narrow" panose="020B0606020202030204" pitchFamily="34" charset="0"/>
              </a:rPr>
              <a:t>AFM</a:t>
            </a:r>
            <a:endParaRPr lang="fr-FR" sz="1200" b="1" i="1" noProof="0" dirty="0"/>
          </a:p>
        </p:txBody>
      </p:sp>
      <p:pic>
        <p:nvPicPr>
          <p:cNvPr id="20" name="Picture 17"/>
          <p:cNvPicPr>
            <a:picLocks noChangeAspect="1" noChangeArrowheads="1"/>
          </p:cNvPicPr>
          <p:nvPr/>
        </p:nvPicPr>
        <p:blipFill>
          <a:blip r:embed="rId8" cstate="print">
            <a:clrChange>
              <a:clrFrom>
                <a:srgbClr val="FFFFFF"/>
              </a:clrFrom>
              <a:clrTo>
                <a:srgbClr val="FFFFFF">
                  <a:alpha val="0"/>
                </a:srgbClr>
              </a:clrTo>
            </a:clrChange>
          </a:blip>
          <a:srcRect r="6123"/>
          <a:stretch>
            <a:fillRect/>
          </a:stretch>
        </p:blipFill>
        <p:spPr bwMode="auto">
          <a:xfrm>
            <a:off x="2915816" y="1133285"/>
            <a:ext cx="1679214" cy="1080000"/>
          </a:xfrm>
          <a:prstGeom prst="rect">
            <a:avLst/>
          </a:prstGeom>
          <a:noFill/>
          <a:ln w="9525">
            <a:noFill/>
            <a:miter lim="800000"/>
            <a:headEnd/>
            <a:tailEnd/>
          </a:ln>
        </p:spPr>
      </p:pic>
      <p:grpSp>
        <p:nvGrpSpPr>
          <p:cNvPr id="21" name="Groupe 20"/>
          <p:cNvGrpSpPr/>
          <p:nvPr/>
        </p:nvGrpSpPr>
        <p:grpSpPr>
          <a:xfrm>
            <a:off x="0" y="2416701"/>
            <a:ext cx="9210094" cy="1561540"/>
            <a:chOff x="0" y="3000623"/>
            <a:chExt cx="9210094" cy="1561540"/>
          </a:xfrm>
        </p:grpSpPr>
        <p:sp>
          <p:nvSpPr>
            <p:cNvPr id="22" name="Rectangle 21"/>
            <p:cNvSpPr/>
            <p:nvPr/>
          </p:nvSpPr>
          <p:spPr>
            <a:xfrm flipV="1">
              <a:off x="0" y="3019368"/>
              <a:ext cx="9144000" cy="1542795"/>
            </a:xfrm>
            <a:prstGeom prst="rect">
              <a:avLst/>
            </a:prstGeom>
            <a:gradFill>
              <a:gsLst>
                <a:gs pos="0">
                  <a:schemeClr val="tx2">
                    <a:lumMod val="20000"/>
                    <a:lumOff val="80000"/>
                  </a:schemeClr>
                </a:gs>
                <a:gs pos="100000">
                  <a:schemeClr val="tx2">
                    <a:lumMod val="40000"/>
                    <a:lumOff val="6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
          <p:nvSpPr>
            <p:cNvPr id="23" name="Rectangle 22"/>
            <p:cNvSpPr/>
            <p:nvPr/>
          </p:nvSpPr>
          <p:spPr>
            <a:xfrm>
              <a:off x="4566085" y="3022848"/>
              <a:ext cx="1760532" cy="276999"/>
            </a:xfrm>
            <a:prstGeom prst="rect">
              <a:avLst/>
            </a:prstGeom>
          </p:spPr>
          <p:txBody>
            <a:bodyPr wrap="square">
              <a:spAutoFit/>
            </a:bodyPr>
            <a:lstStyle/>
            <a:p>
              <a:pPr algn="ctr"/>
              <a:r>
                <a:rPr lang="fr-FR" sz="1200" i="1" noProof="0" dirty="0">
                  <a:latin typeface="Arial Narrow" panose="020B0606020202030204" pitchFamily="34" charset="0"/>
                </a:rPr>
                <a:t>distance entre motifs</a:t>
              </a:r>
              <a:endParaRPr lang="fr-FR" sz="1200" i="1" noProof="0" dirty="0"/>
            </a:p>
          </p:txBody>
        </p:sp>
        <p:sp>
          <p:nvSpPr>
            <p:cNvPr id="24" name="Rectangle 23"/>
            <p:cNvSpPr/>
            <p:nvPr/>
          </p:nvSpPr>
          <p:spPr>
            <a:xfrm>
              <a:off x="7596336" y="3022848"/>
              <a:ext cx="1613758" cy="276999"/>
            </a:xfrm>
            <a:prstGeom prst="rect">
              <a:avLst/>
            </a:prstGeom>
          </p:spPr>
          <p:txBody>
            <a:bodyPr wrap="square">
              <a:spAutoFit/>
            </a:bodyPr>
            <a:lstStyle/>
            <a:p>
              <a:pPr algn="ctr"/>
              <a:r>
                <a:rPr lang="fr-FR" sz="1200" i="1" noProof="0" dirty="0">
                  <a:latin typeface="Arial Narrow" panose="020B0606020202030204" pitchFamily="34" charset="0"/>
                </a:rPr>
                <a:t>taille de nanoparticules</a:t>
              </a:r>
              <a:endParaRPr lang="fr-FR" sz="1200" i="1" noProof="0" dirty="0"/>
            </a:p>
          </p:txBody>
        </p:sp>
        <p:sp>
          <p:nvSpPr>
            <p:cNvPr id="25" name="Rectangle 24"/>
            <p:cNvSpPr/>
            <p:nvPr/>
          </p:nvSpPr>
          <p:spPr>
            <a:xfrm>
              <a:off x="3041866" y="3022848"/>
              <a:ext cx="1427114" cy="276999"/>
            </a:xfrm>
            <a:prstGeom prst="rect">
              <a:avLst/>
            </a:prstGeom>
          </p:spPr>
          <p:txBody>
            <a:bodyPr wrap="square">
              <a:spAutoFit/>
            </a:bodyPr>
            <a:lstStyle/>
            <a:p>
              <a:pPr algn="ctr"/>
              <a:r>
                <a:rPr lang="fr-FR" sz="1200" i="1" noProof="0" dirty="0">
                  <a:latin typeface="Arial Narrow" panose="020B0606020202030204" pitchFamily="34" charset="0"/>
                </a:rPr>
                <a:t>angle</a:t>
              </a:r>
              <a:endParaRPr lang="fr-FR" sz="1200" i="1" noProof="0" dirty="0"/>
            </a:p>
          </p:txBody>
        </p:sp>
        <p:sp>
          <p:nvSpPr>
            <p:cNvPr id="26" name="Rectangle 25"/>
            <p:cNvSpPr/>
            <p:nvPr/>
          </p:nvSpPr>
          <p:spPr>
            <a:xfrm>
              <a:off x="1478956" y="3022848"/>
              <a:ext cx="1436860" cy="276999"/>
            </a:xfrm>
            <a:prstGeom prst="rect">
              <a:avLst/>
            </a:prstGeom>
          </p:spPr>
          <p:txBody>
            <a:bodyPr wrap="square">
              <a:spAutoFit/>
            </a:bodyPr>
            <a:lstStyle/>
            <a:p>
              <a:pPr algn="ctr"/>
              <a:r>
                <a:rPr lang="fr-FR" sz="1200" i="1" noProof="0" dirty="0">
                  <a:latin typeface="Arial Narrow" panose="020B0606020202030204" pitchFamily="34" charset="0"/>
                </a:rPr>
                <a:t>épaisseur de couche</a:t>
              </a:r>
              <a:endParaRPr lang="fr-FR" sz="1200" i="1" noProof="0" dirty="0"/>
            </a:p>
          </p:txBody>
        </p:sp>
        <p:sp>
          <p:nvSpPr>
            <p:cNvPr id="27" name="Rectangle 26"/>
            <p:cNvSpPr/>
            <p:nvPr/>
          </p:nvSpPr>
          <p:spPr>
            <a:xfrm>
              <a:off x="112904" y="3000623"/>
              <a:ext cx="1321593" cy="276999"/>
            </a:xfrm>
            <a:prstGeom prst="rect">
              <a:avLst/>
            </a:prstGeom>
          </p:spPr>
          <p:txBody>
            <a:bodyPr wrap="square">
              <a:spAutoFit/>
            </a:bodyPr>
            <a:lstStyle/>
            <a:p>
              <a:pPr algn="ctr"/>
              <a:r>
                <a:rPr lang="fr-FR" sz="1200" b="1" i="1" noProof="0" dirty="0">
                  <a:latin typeface="Arial Narrow" panose="020B0606020202030204" pitchFamily="34" charset="0"/>
                </a:rPr>
                <a:t>MEB</a:t>
              </a:r>
              <a:endParaRPr lang="fr-FR" sz="1200" b="1" i="1" noProof="0" dirty="0"/>
            </a:p>
          </p:txBody>
        </p:sp>
        <p:grpSp>
          <p:nvGrpSpPr>
            <p:cNvPr id="28" name="Groupe 27"/>
            <p:cNvGrpSpPr/>
            <p:nvPr/>
          </p:nvGrpSpPr>
          <p:grpSpPr>
            <a:xfrm>
              <a:off x="82567" y="3291830"/>
              <a:ext cx="9061433" cy="1197940"/>
              <a:chOff x="82567" y="3219822"/>
              <a:chExt cx="9061433" cy="1197940"/>
            </a:xfrm>
          </p:grpSpPr>
          <p:sp>
            <p:nvSpPr>
              <p:cNvPr id="30" name="Rectangle 29"/>
              <p:cNvSpPr/>
              <p:nvPr/>
            </p:nvSpPr>
            <p:spPr>
              <a:xfrm>
                <a:off x="1404671" y="3278792"/>
                <a:ext cx="7739329" cy="1080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pic>
            <p:nvPicPr>
              <p:cNvPr id="31"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65000"/>
                        </a14:imgEffect>
                        <a14:imgEffect>
                          <a14:colorTemperature colorTemp="5125"/>
                        </a14:imgEffect>
                        <a14:imgEffect>
                          <a14:brightnessContrast bright="-1000" contrast="-18000"/>
                        </a14:imgEffect>
                      </a14:imgLayer>
                    </a14:imgProps>
                  </a:ext>
                  <a:ext uri="{28A0092B-C50C-407E-A947-70E740481C1C}">
                    <a14:useLocalDpi xmlns:a14="http://schemas.microsoft.com/office/drawing/2010/main" val="0"/>
                  </a:ext>
                </a:extLst>
              </a:blip>
              <a:srcRect l="3109" r="1"/>
              <a:stretch/>
            </p:blipFill>
            <p:spPr bwMode="auto">
              <a:xfrm>
                <a:off x="82567" y="3219822"/>
                <a:ext cx="1321593" cy="1197940"/>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9"/>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l="23438" t="13815" r="30625" b="16875"/>
              <a:stretch/>
            </p:blipFill>
            <p:spPr bwMode="auto">
              <a:xfrm rot="5400000" flipV="1">
                <a:off x="1657386" y="3207730"/>
                <a:ext cx="1080000" cy="1222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descr="\\Uc1042888\322\Seb\2017-09-14 - Croix Ulysse\image 01.tif"/>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contrast="82000"/>
                        </a14:imgEffect>
                      </a14:imgLayer>
                    </a14:imgProps>
                  </a:ext>
                  <a:ext uri="{28A0092B-C50C-407E-A947-70E740481C1C}">
                    <a14:useLocalDpi xmlns:a14="http://schemas.microsoft.com/office/drawing/2010/main" val="0"/>
                  </a:ext>
                </a:extLst>
              </a:blip>
              <a:srcRect l="27724" t="18704" r="25172" b="25889"/>
              <a:stretch/>
            </p:blipFill>
            <p:spPr bwMode="auto">
              <a:xfrm>
                <a:off x="4834244" y="3278792"/>
                <a:ext cx="122421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tfile5\NANOMETROLOGIE\Best of Images\Best of MEB\Particules\siO2\SiO2-26-2012-07-04-Z10000006 copie.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547" t="1542" r="7714" b="984"/>
              <a:stretch/>
            </p:blipFill>
            <p:spPr bwMode="auto">
              <a:xfrm>
                <a:off x="7740352" y="3278792"/>
                <a:ext cx="132572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Uc1042888\322\Vincent\Flagship\2017-05-19 - Vérification pointe neuve et HS\pointeneuve01.tif"/>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sharpenSoften amount="50000"/>
                        </a14:imgEffect>
                      </a14:imgLayer>
                    </a14:imgProps>
                  </a:ext>
                  <a:ext uri="{28A0092B-C50C-407E-A947-70E740481C1C}">
                    <a14:useLocalDpi xmlns:a14="http://schemas.microsoft.com/office/drawing/2010/main" val="0"/>
                  </a:ext>
                </a:extLst>
              </a:blip>
              <a:srcRect l="12880" r="10986" b="23180"/>
              <a:stretch/>
            </p:blipFill>
            <p:spPr bwMode="auto">
              <a:xfrm>
                <a:off x="3041866" y="3278792"/>
                <a:ext cx="1427114"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T:\Best of images AFM-SEM\3D\FD30404-retouché.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3520" t="9880" r="18272" b="14934"/>
              <a:stretch/>
            </p:blipFill>
            <p:spPr bwMode="auto">
              <a:xfrm>
                <a:off x="6413244" y="3278792"/>
                <a:ext cx="1114841" cy="1080000"/>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ctangle 28"/>
            <p:cNvSpPr/>
            <p:nvPr/>
          </p:nvSpPr>
          <p:spPr>
            <a:xfrm>
              <a:off x="6413244" y="3022848"/>
              <a:ext cx="1114842" cy="276999"/>
            </a:xfrm>
            <a:prstGeom prst="rect">
              <a:avLst/>
            </a:prstGeom>
          </p:spPr>
          <p:txBody>
            <a:bodyPr wrap="square">
              <a:spAutoFit/>
            </a:bodyPr>
            <a:lstStyle/>
            <a:p>
              <a:pPr algn="ctr"/>
              <a:r>
                <a:rPr lang="fr-FR" sz="1200" i="1" noProof="0" dirty="0">
                  <a:latin typeface="Arial Narrow" panose="020B0606020202030204" pitchFamily="34" charset="0"/>
                </a:rPr>
                <a:t>hauteur</a:t>
              </a:r>
              <a:endParaRPr lang="fr-FR" sz="1200" i="1" noProof="0" dirty="0"/>
            </a:p>
          </p:txBody>
        </p:sp>
      </p:grpSp>
      <p:sp>
        <p:nvSpPr>
          <p:cNvPr id="2" name="Rectangle 1"/>
          <p:cNvSpPr/>
          <p:nvPr/>
        </p:nvSpPr>
        <p:spPr>
          <a:xfrm>
            <a:off x="4721389" y="1150053"/>
            <a:ext cx="1420773" cy="1063232"/>
          </a:xfrm>
          <a:prstGeom prst="rect">
            <a:avLst/>
          </a:prstGeom>
          <a:noFill/>
          <a:ln w="28575">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noProof="0" dirty="0"/>
          </a:p>
        </p:txBody>
      </p:sp>
    </p:spTree>
    <p:extLst>
      <p:ext uri="{BB962C8B-B14F-4D97-AF65-F5344CB8AC3E}">
        <p14:creationId xmlns:p14="http://schemas.microsoft.com/office/powerpoint/2010/main" val="210200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5" presetClass="emph" presetSubtype="0" repeatCount="indefinite" fill="hold" grpId="0" nodeType="withEffect">
                                  <p:stCondLst>
                                    <p:cond delay="0"/>
                                  </p:stCondLst>
                                  <p:childTnLst>
                                    <p:anim calcmode="discrete" valueType="str">
                                      <p:cBhvr>
                                        <p:cTn id="8"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93</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pic>
        <p:nvPicPr>
          <p:cNvPr id="9" name="Image 8"/>
          <p:cNvPicPr>
            <a:picLocks noChangeAspect="1"/>
          </p:cNvPicPr>
          <p:nvPr/>
        </p:nvPicPr>
        <p:blipFill>
          <a:blip r:embed="rId2"/>
          <a:stretch>
            <a:fillRect/>
          </a:stretch>
        </p:blipFill>
        <p:spPr>
          <a:xfrm>
            <a:off x="770803" y="1336219"/>
            <a:ext cx="7704856" cy="1874037"/>
          </a:xfrm>
          <a:prstGeom prst="rect">
            <a:avLst/>
          </a:prstGeom>
        </p:spPr>
      </p:pic>
      <p:pic>
        <p:nvPicPr>
          <p:cNvPr id="10" name="Image 9"/>
          <p:cNvPicPr>
            <a:picLocks noChangeAspect="1"/>
          </p:cNvPicPr>
          <p:nvPr/>
        </p:nvPicPr>
        <p:blipFill>
          <a:blip r:embed="rId3"/>
          <a:stretch>
            <a:fillRect/>
          </a:stretch>
        </p:blipFill>
        <p:spPr>
          <a:xfrm>
            <a:off x="755576" y="499531"/>
            <a:ext cx="1656184" cy="836688"/>
          </a:xfrm>
          <a:prstGeom prst="rect">
            <a:avLst/>
          </a:prstGeom>
        </p:spPr>
      </p:pic>
      <p:sp>
        <p:nvSpPr>
          <p:cNvPr id="11"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Une multitude normes/comités dédiés à l’échelle nano</a:t>
            </a:r>
          </a:p>
        </p:txBody>
      </p:sp>
    </p:spTree>
    <p:extLst>
      <p:ext uri="{BB962C8B-B14F-4D97-AF65-F5344CB8AC3E}">
        <p14:creationId xmlns:p14="http://schemas.microsoft.com/office/powerpoint/2010/main" val="4167837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94</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pic>
        <p:nvPicPr>
          <p:cNvPr id="7" name="Image 6"/>
          <p:cNvPicPr>
            <a:picLocks noChangeAspect="1"/>
          </p:cNvPicPr>
          <p:nvPr/>
        </p:nvPicPr>
        <p:blipFill>
          <a:blip r:embed="rId2"/>
          <a:stretch>
            <a:fillRect/>
          </a:stretch>
        </p:blipFill>
        <p:spPr>
          <a:xfrm>
            <a:off x="251520" y="483518"/>
            <a:ext cx="2952328" cy="870875"/>
          </a:xfrm>
          <a:prstGeom prst="rect">
            <a:avLst/>
          </a:prstGeom>
        </p:spPr>
      </p:pic>
      <p:pic>
        <p:nvPicPr>
          <p:cNvPr id="9" name="Image 8"/>
          <p:cNvPicPr>
            <a:picLocks noChangeAspect="1"/>
          </p:cNvPicPr>
          <p:nvPr/>
        </p:nvPicPr>
        <p:blipFill>
          <a:blip r:embed="rId3"/>
          <a:stretch>
            <a:fillRect/>
          </a:stretch>
        </p:blipFill>
        <p:spPr>
          <a:xfrm>
            <a:off x="4139952" y="671014"/>
            <a:ext cx="4320480" cy="1947083"/>
          </a:xfrm>
          <a:prstGeom prst="rect">
            <a:avLst/>
          </a:prstGeom>
        </p:spPr>
      </p:pic>
      <p:pic>
        <p:nvPicPr>
          <p:cNvPr id="10" name="Image 9"/>
          <p:cNvPicPr>
            <a:picLocks noChangeAspect="1"/>
          </p:cNvPicPr>
          <p:nvPr/>
        </p:nvPicPr>
        <p:blipFill>
          <a:blip r:embed="rId4"/>
          <a:stretch>
            <a:fillRect/>
          </a:stretch>
        </p:blipFill>
        <p:spPr>
          <a:xfrm>
            <a:off x="251520" y="2618097"/>
            <a:ext cx="2494633" cy="679924"/>
          </a:xfrm>
          <a:prstGeom prst="rect">
            <a:avLst/>
          </a:prstGeom>
        </p:spPr>
      </p:pic>
      <p:pic>
        <p:nvPicPr>
          <p:cNvPr id="11" name="Image 10"/>
          <p:cNvPicPr>
            <a:picLocks noChangeAspect="1"/>
          </p:cNvPicPr>
          <p:nvPr/>
        </p:nvPicPr>
        <p:blipFill>
          <a:blip r:embed="rId5"/>
          <a:stretch>
            <a:fillRect/>
          </a:stretch>
        </p:blipFill>
        <p:spPr>
          <a:xfrm>
            <a:off x="4139952" y="2846740"/>
            <a:ext cx="4248472" cy="1706293"/>
          </a:xfrm>
          <a:prstGeom prst="rect">
            <a:avLst/>
          </a:prstGeom>
        </p:spPr>
      </p:pic>
      <p:sp>
        <p:nvSpPr>
          <p:cNvPr id="12"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Une multitude normes/comités dédiés à l’échelle nano</a:t>
            </a:r>
          </a:p>
        </p:txBody>
      </p:sp>
    </p:spTree>
    <p:extLst>
      <p:ext uri="{BB962C8B-B14F-4D97-AF65-F5344CB8AC3E}">
        <p14:creationId xmlns:p14="http://schemas.microsoft.com/office/powerpoint/2010/main" val="24428623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95</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8"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Une multitude normes/comités dédiés à l’échelle nano</a:t>
            </a:r>
          </a:p>
        </p:txBody>
      </p:sp>
      <p:pic>
        <p:nvPicPr>
          <p:cNvPr id="10" name="Image 9"/>
          <p:cNvPicPr>
            <a:picLocks noChangeAspect="1"/>
          </p:cNvPicPr>
          <p:nvPr/>
        </p:nvPicPr>
        <p:blipFill>
          <a:blip r:embed="rId2"/>
          <a:stretch>
            <a:fillRect/>
          </a:stretch>
        </p:blipFill>
        <p:spPr>
          <a:xfrm>
            <a:off x="424181" y="548988"/>
            <a:ext cx="2494633" cy="679924"/>
          </a:xfrm>
          <a:prstGeom prst="rect">
            <a:avLst/>
          </a:prstGeom>
        </p:spPr>
      </p:pic>
      <p:pic>
        <p:nvPicPr>
          <p:cNvPr id="11" name="Image 10"/>
          <p:cNvPicPr>
            <a:picLocks noChangeAspect="1"/>
          </p:cNvPicPr>
          <p:nvPr/>
        </p:nvPicPr>
        <p:blipFill>
          <a:blip r:embed="rId3"/>
          <a:stretch>
            <a:fillRect/>
          </a:stretch>
        </p:blipFill>
        <p:spPr>
          <a:xfrm>
            <a:off x="424181" y="1354394"/>
            <a:ext cx="7964243" cy="3198640"/>
          </a:xfrm>
          <a:prstGeom prst="rect">
            <a:avLst/>
          </a:prstGeom>
        </p:spPr>
      </p:pic>
    </p:spTree>
    <p:extLst>
      <p:ext uri="{BB962C8B-B14F-4D97-AF65-F5344CB8AC3E}">
        <p14:creationId xmlns:p14="http://schemas.microsoft.com/office/powerpoint/2010/main" val="15984627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96</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7"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Une multitude normes/comités dédiés à l’échelle nano</a:t>
            </a:r>
          </a:p>
        </p:txBody>
      </p:sp>
      <p:pic>
        <p:nvPicPr>
          <p:cNvPr id="8" name="Image 7"/>
          <p:cNvPicPr>
            <a:picLocks noChangeAspect="1"/>
          </p:cNvPicPr>
          <p:nvPr/>
        </p:nvPicPr>
        <p:blipFill>
          <a:blip r:embed="rId2"/>
          <a:stretch>
            <a:fillRect/>
          </a:stretch>
        </p:blipFill>
        <p:spPr>
          <a:xfrm>
            <a:off x="899592" y="843558"/>
            <a:ext cx="2933700" cy="990600"/>
          </a:xfrm>
          <a:prstGeom prst="rect">
            <a:avLst/>
          </a:prstGeom>
        </p:spPr>
      </p:pic>
      <p:pic>
        <p:nvPicPr>
          <p:cNvPr id="9" name="Image 8"/>
          <p:cNvPicPr>
            <a:picLocks noChangeAspect="1"/>
          </p:cNvPicPr>
          <p:nvPr/>
        </p:nvPicPr>
        <p:blipFill>
          <a:blip r:embed="rId3"/>
          <a:stretch>
            <a:fillRect/>
          </a:stretch>
        </p:blipFill>
        <p:spPr>
          <a:xfrm>
            <a:off x="899592" y="1834158"/>
            <a:ext cx="7496175" cy="485775"/>
          </a:xfrm>
          <a:prstGeom prst="rect">
            <a:avLst/>
          </a:prstGeom>
        </p:spPr>
      </p:pic>
      <p:sp>
        <p:nvSpPr>
          <p:cNvPr id="2" name="ZoneTexte 1"/>
          <p:cNvSpPr txBox="1"/>
          <p:nvPr/>
        </p:nvSpPr>
        <p:spPr>
          <a:xfrm>
            <a:off x="3275856" y="3192633"/>
            <a:ext cx="2668359" cy="369332"/>
          </a:xfrm>
          <a:prstGeom prst="rect">
            <a:avLst/>
          </a:prstGeom>
          <a:noFill/>
        </p:spPr>
        <p:txBody>
          <a:bodyPr wrap="none" rtlCol="0">
            <a:spAutoFit/>
          </a:bodyPr>
          <a:lstStyle/>
          <a:p>
            <a:r>
              <a:rPr lang="fr-FR" noProof="0" dirty="0"/>
              <a:t>Liens avec l’ISO TC 229</a:t>
            </a:r>
          </a:p>
        </p:txBody>
      </p:sp>
      <p:cxnSp>
        <p:nvCxnSpPr>
          <p:cNvPr id="6" name="Connecteur droit avec flèche 5"/>
          <p:cNvCxnSpPr/>
          <p:nvPr/>
        </p:nvCxnSpPr>
        <p:spPr>
          <a:xfrm>
            <a:off x="4572000" y="2499742"/>
            <a:ext cx="0" cy="57606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91561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97</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8" name="Titre 1"/>
          <p:cNvSpPr txBox="1">
            <a:spLocks/>
          </p:cNvSpPr>
          <p:nvPr/>
        </p:nvSpPr>
        <p:spPr>
          <a:xfrm>
            <a:off x="-1860" y="0"/>
            <a:ext cx="8136706" cy="432197"/>
          </a:xfrm>
          <a:prstGeom prst="rect">
            <a:avLst/>
          </a:prstGeom>
        </p:spPr>
        <p:txBody>
          <a:bodyPr vert="horz" lIns="0" tIns="0" rIns="0" bIns="0" rtlCol="0" anchor="t" anchorCtr="0">
            <a:noAutofit/>
          </a:bodyPr>
          <a:lstStyle>
            <a:lvl1pPr algn="l" defTabSz="457200" rtl="0" eaLnBrk="1" latinLnBrk="0" hangingPunct="1">
              <a:lnSpc>
                <a:spcPts val="2300"/>
              </a:lnSpc>
              <a:spcBef>
                <a:spcPct val="0"/>
              </a:spcBef>
              <a:buNone/>
              <a:defRPr lang="fr-FR" sz="1800" b="1" kern="1200" cap="all" baseline="0" smtClean="0">
                <a:solidFill>
                  <a:schemeClr val="tx2"/>
                </a:solidFill>
                <a:latin typeface="Arial" panose="020B0604020202020204" pitchFamily="34" charset="0"/>
                <a:ea typeface="+mj-ea"/>
                <a:cs typeface="Arial" panose="020B0604020202020204" pitchFamily="34" charset="0"/>
              </a:defRPr>
            </a:lvl1pPr>
          </a:lstStyle>
          <a:p>
            <a:pPr marL="182563">
              <a:lnSpc>
                <a:spcPct val="150000"/>
              </a:lnSpc>
            </a:pPr>
            <a:r>
              <a:rPr lang="fr-FR" cap="none" noProof="0" dirty="0"/>
              <a:t>Pour l’étalonnage des SPM: ISO 5436-1 et ISO 11952</a:t>
            </a:r>
          </a:p>
        </p:txBody>
      </p:sp>
      <p:sp>
        <p:nvSpPr>
          <p:cNvPr id="9" name="Rectangle 8"/>
          <p:cNvSpPr/>
          <p:nvPr/>
        </p:nvSpPr>
        <p:spPr>
          <a:xfrm>
            <a:off x="4860032" y="466095"/>
            <a:ext cx="3726160" cy="1015663"/>
          </a:xfrm>
          <a:prstGeom prst="rect">
            <a:avLst/>
          </a:prstGeom>
          <a:ln w="38100">
            <a:solidFill>
              <a:schemeClr val="accent1"/>
            </a:solidFill>
          </a:ln>
        </p:spPr>
        <p:txBody>
          <a:bodyPr wrap="square">
            <a:spAutoFit/>
          </a:bodyPr>
          <a:lstStyle/>
          <a:p>
            <a:r>
              <a:rPr lang="fr-FR" sz="1200" b="1" noProof="0" dirty="0"/>
              <a:t>Surface </a:t>
            </a:r>
            <a:r>
              <a:rPr lang="fr-FR" sz="1200" b="1" noProof="0" dirty="0" err="1"/>
              <a:t>chemical</a:t>
            </a:r>
            <a:r>
              <a:rPr lang="fr-FR" sz="1200" b="1" noProof="0" dirty="0"/>
              <a:t> </a:t>
            </a:r>
            <a:r>
              <a:rPr lang="fr-FR" sz="1200" b="1" noProof="0" dirty="0" err="1"/>
              <a:t>analysis</a:t>
            </a:r>
            <a:r>
              <a:rPr lang="fr-FR" sz="1200" b="1" noProof="0" dirty="0"/>
              <a:t> – Scanning probe </a:t>
            </a:r>
            <a:r>
              <a:rPr lang="fr-FR" sz="1200" b="1" noProof="0" dirty="0" err="1"/>
              <a:t>microscopy</a:t>
            </a:r>
            <a:r>
              <a:rPr lang="fr-FR" sz="1200" b="1" noProof="0" dirty="0"/>
              <a:t> – </a:t>
            </a:r>
            <a:r>
              <a:rPr lang="fr-FR" sz="1200" b="1" noProof="0" dirty="0" err="1"/>
              <a:t>Determination</a:t>
            </a:r>
            <a:r>
              <a:rPr lang="fr-FR" sz="1200" b="1" noProof="0" dirty="0"/>
              <a:t> of </a:t>
            </a:r>
            <a:r>
              <a:rPr lang="fr-FR" sz="1200" b="1" noProof="0" dirty="0" err="1"/>
              <a:t>geometric</a:t>
            </a:r>
            <a:r>
              <a:rPr lang="fr-FR" sz="1200" b="1" noProof="0" dirty="0"/>
              <a:t> </a:t>
            </a:r>
            <a:r>
              <a:rPr lang="fr-FR" sz="1200" b="1" noProof="0" dirty="0" err="1"/>
              <a:t>quantities</a:t>
            </a:r>
            <a:r>
              <a:rPr lang="fr-FR" sz="1200" b="1" noProof="0" dirty="0"/>
              <a:t> </a:t>
            </a:r>
            <a:r>
              <a:rPr lang="fr-FR" sz="1200" b="1" noProof="0" dirty="0" err="1"/>
              <a:t>using</a:t>
            </a:r>
            <a:r>
              <a:rPr lang="fr-FR" sz="1200" b="1" noProof="0" dirty="0"/>
              <a:t> SPM : Calibration of </a:t>
            </a:r>
            <a:r>
              <a:rPr lang="fr-FR" sz="1200" b="1" noProof="0" dirty="0" err="1"/>
              <a:t>measuring</a:t>
            </a:r>
            <a:r>
              <a:rPr lang="fr-FR" sz="1200" b="1" noProof="0" dirty="0"/>
              <a:t> system</a:t>
            </a:r>
          </a:p>
          <a:p>
            <a:r>
              <a:rPr lang="fr-FR" sz="1200" noProof="0" dirty="0"/>
              <a:t>ISO 11952:2019</a:t>
            </a:r>
          </a:p>
        </p:txBody>
      </p:sp>
      <p:cxnSp>
        <p:nvCxnSpPr>
          <p:cNvPr id="11" name="Connecteur droit 10"/>
          <p:cNvCxnSpPr/>
          <p:nvPr/>
        </p:nvCxnSpPr>
        <p:spPr>
          <a:xfrm>
            <a:off x="4499992" y="664699"/>
            <a:ext cx="0" cy="3672408"/>
          </a:xfrm>
          <a:prstGeom prst="line">
            <a:avLst/>
          </a:prstGeom>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323528" y="466095"/>
            <a:ext cx="3384376" cy="830997"/>
          </a:xfrm>
          <a:prstGeom prst="rect">
            <a:avLst/>
          </a:prstGeom>
          <a:ln w="38100">
            <a:solidFill>
              <a:schemeClr val="accent1"/>
            </a:solidFill>
          </a:ln>
        </p:spPr>
        <p:txBody>
          <a:bodyPr wrap="square">
            <a:spAutoFit/>
          </a:bodyPr>
          <a:lstStyle>
            <a:defPPr>
              <a:defRPr lang="fr-FR"/>
            </a:defPPr>
            <a:lvl1pPr>
              <a:defRPr sz="1200" b="1"/>
            </a:lvl1pPr>
          </a:lstStyle>
          <a:p>
            <a:r>
              <a:rPr lang="fr-FR" noProof="0" dirty="0"/>
              <a:t>Spécification géométrique des produits (GPS) – Etat de surface : mesure du profil; Etalons – Partie 1: Mesure matérialisées</a:t>
            </a:r>
          </a:p>
          <a:p>
            <a:r>
              <a:rPr lang="fr-FR" b="0" noProof="0" dirty="0"/>
              <a:t>NF EN ISO 5436-1:2000</a:t>
            </a:r>
          </a:p>
        </p:txBody>
      </p:sp>
      <p:sp>
        <p:nvSpPr>
          <p:cNvPr id="14" name="ZoneTexte 13"/>
          <p:cNvSpPr txBox="1"/>
          <p:nvPr/>
        </p:nvSpPr>
        <p:spPr>
          <a:xfrm>
            <a:off x="193317" y="1635646"/>
            <a:ext cx="4234667" cy="954107"/>
          </a:xfrm>
          <a:prstGeom prst="rect">
            <a:avLst/>
          </a:prstGeom>
          <a:noFill/>
        </p:spPr>
        <p:txBody>
          <a:bodyPr wrap="square" rtlCol="0">
            <a:spAutoFit/>
          </a:bodyPr>
          <a:lstStyle/>
          <a:p>
            <a:pPr marL="285750" indent="-285750">
              <a:buFontTx/>
              <a:buChar char="-"/>
            </a:pPr>
            <a:r>
              <a:rPr lang="fr-FR" sz="1400" noProof="0" dirty="0"/>
              <a:t>Norme Française</a:t>
            </a:r>
          </a:p>
          <a:p>
            <a:pPr marL="285750" indent="-285750">
              <a:buFontTx/>
              <a:buChar char="-"/>
            </a:pPr>
            <a:r>
              <a:rPr lang="fr-FR" sz="1400" noProof="0" dirty="0"/>
              <a:t>Dédiée à la mesure de profil par « palpeurs »</a:t>
            </a:r>
          </a:p>
          <a:p>
            <a:pPr marL="285750" indent="-285750">
              <a:buFontTx/>
              <a:buChar char="-"/>
            </a:pPr>
            <a:r>
              <a:rPr lang="fr-FR" sz="1400" noProof="0" dirty="0"/>
              <a:t>Adaptable aux mesures AFM</a:t>
            </a:r>
          </a:p>
          <a:p>
            <a:pPr marL="285750" indent="-285750">
              <a:buFontTx/>
              <a:buChar char="-"/>
            </a:pPr>
            <a:endParaRPr lang="fr-FR" sz="1400" noProof="0" dirty="0"/>
          </a:p>
        </p:txBody>
      </p:sp>
      <p:sp>
        <p:nvSpPr>
          <p:cNvPr id="15" name="ZoneTexte 14"/>
          <p:cNvSpPr txBox="1"/>
          <p:nvPr/>
        </p:nvSpPr>
        <p:spPr>
          <a:xfrm>
            <a:off x="4801829" y="1635646"/>
            <a:ext cx="3658603" cy="738664"/>
          </a:xfrm>
          <a:prstGeom prst="rect">
            <a:avLst/>
          </a:prstGeom>
          <a:noFill/>
        </p:spPr>
        <p:txBody>
          <a:bodyPr wrap="square" rtlCol="0">
            <a:spAutoFit/>
          </a:bodyPr>
          <a:lstStyle/>
          <a:p>
            <a:pPr marL="285750" indent="-285750">
              <a:buFontTx/>
              <a:buChar char="-"/>
            </a:pPr>
            <a:r>
              <a:rPr lang="fr-FR" sz="1400" noProof="0" dirty="0"/>
              <a:t>En anglais, dernière version en 2019</a:t>
            </a:r>
          </a:p>
          <a:p>
            <a:pPr marL="285750" indent="-285750">
              <a:buFontTx/>
              <a:buChar char="-"/>
            </a:pPr>
            <a:r>
              <a:rPr lang="fr-FR" sz="1400" noProof="0" dirty="0"/>
              <a:t>Dédiée à la mesure par AFM</a:t>
            </a:r>
          </a:p>
          <a:p>
            <a:endParaRPr lang="fr-FR" sz="1400" noProof="0" dirty="0"/>
          </a:p>
        </p:txBody>
      </p:sp>
      <p:pic>
        <p:nvPicPr>
          <p:cNvPr id="1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792" y="2224724"/>
            <a:ext cx="1728192" cy="2488359"/>
          </a:xfrm>
          <a:prstGeom prst="rect">
            <a:avLst/>
          </a:prstGeom>
          <a:noFill/>
          <a:ln w="9525">
            <a:solidFill>
              <a:schemeClr val="bg1">
                <a:lumMod val="50000"/>
              </a:schemeClr>
            </a:solidFill>
            <a:miter lim="800000"/>
            <a:headEnd/>
            <a:tailEnd/>
          </a:ln>
          <a:effectLst>
            <a:outerShdw blurRad="330200" dist="88900" dir="2040000" sx="102000" sy="102000" algn="l" rotWithShape="0">
              <a:prstClr val="black">
                <a:alpha val="40000"/>
              </a:prstClr>
            </a:outerShdw>
            <a:reflection blurRad="6350" stA="50000" endA="300" endPos="55500" dist="101600" dir="5400000" sy="-100000" algn="bl" rotWithShape="0"/>
          </a:effectLst>
          <a:scene3d>
            <a:camera prst="isometricOffAxis1Right"/>
            <a:lightRig rig="threePt" dir="t"/>
          </a:scene3d>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0" y="2388406"/>
            <a:ext cx="1800466" cy="2487600"/>
          </a:xfrm>
          <a:prstGeom prst="rect">
            <a:avLst/>
          </a:prstGeom>
          <a:noFill/>
          <a:ln w="9525">
            <a:solidFill>
              <a:schemeClr val="bg1">
                <a:lumMod val="50000"/>
              </a:schemeClr>
            </a:solidFill>
            <a:miter lim="800000"/>
            <a:headEnd/>
            <a:tailEnd/>
          </a:ln>
          <a:effectLst>
            <a:outerShdw blurRad="330200" dist="88900" dir="2040000" sx="102000" sy="102000" algn="l" rotWithShape="0">
              <a:prstClr val="black">
                <a:alpha val="40000"/>
              </a:prstClr>
            </a:outerShdw>
            <a:reflection blurRad="6350" stA="50000" endA="300" endPos="55500" dist="101600" dir="5400000" sy="-100000" algn="bl" rotWithShape="0"/>
          </a:effectLst>
          <a:scene3d>
            <a:camera prst="isometricOffAxis1Right"/>
            <a:lightRig rig="threePt" dir="t"/>
          </a:scene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99137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98</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8" name="ZoneTexte 7"/>
          <p:cNvSpPr txBox="1"/>
          <p:nvPr/>
        </p:nvSpPr>
        <p:spPr>
          <a:xfrm>
            <a:off x="0" y="0"/>
            <a:ext cx="9144000" cy="923330"/>
          </a:xfrm>
          <a:prstGeom prst="rect">
            <a:avLst/>
          </a:prstGeom>
          <a:noFill/>
        </p:spPr>
        <p:txBody>
          <a:bodyPr wrap="square" rtlCol="0">
            <a:spAutoFit/>
          </a:bodyPr>
          <a:lstStyle/>
          <a:p>
            <a:r>
              <a:rPr lang="fr-FR" b="1" noProof="0" dirty="0">
                <a:solidFill>
                  <a:schemeClr val="tx2"/>
                </a:solidFill>
                <a:latin typeface="Arial" panose="020B0604020202020204" pitchFamily="34" charset="0"/>
                <a:ea typeface="+mj-ea"/>
                <a:cs typeface="Arial" panose="020B0604020202020204" pitchFamily="34" charset="0"/>
              </a:rPr>
              <a:t>Spécification géométrique des produits (GPS) – Etat de surface : mesure du profil; Etalons – Partie 1: Mesure matérialisées</a:t>
            </a:r>
          </a:p>
          <a:p>
            <a:r>
              <a:rPr lang="fr-FR" noProof="0" dirty="0">
                <a:solidFill>
                  <a:schemeClr val="tx2"/>
                </a:solidFill>
                <a:latin typeface="Arial" panose="020B0604020202020204" pitchFamily="34" charset="0"/>
                <a:ea typeface="+mj-ea"/>
                <a:cs typeface="Arial" panose="020B0604020202020204" pitchFamily="34" charset="0"/>
              </a:rPr>
              <a:t>NF EN ISO 5436-1:2000</a:t>
            </a:r>
          </a:p>
        </p:txBody>
      </p:sp>
      <p:sp>
        <p:nvSpPr>
          <p:cNvPr id="9" name="ZoneTexte 8"/>
          <p:cNvSpPr txBox="1"/>
          <p:nvPr/>
        </p:nvSpPr>
        <p:spPr>
          <a:xfrm>
            <a:off x="107504" y="1059582"/>
            <a:ext cx="8856984" cy="2862322"/>
          </a:xfrm>
          <a:prstGeom prst="rect">
            <a:avLst/>
          </a:prstGeom>
          <a:noFill/>
        </p:spPr>
        <p:txBody>
          <a:bodyPr wrap="square" rtlCol="0">
            <a:spAutoFit/>
          </a:bodyPr>
          <a:lstStyle/>
          <a:p>
            <a:pPr marL="285750" indent="-285750">
              <a:buFontTx/>
              <a:buChar char="-"/>
            </a:pPr>
            <a:r>
              <a:rPr lang="fr-FR" i="1" noProof="0" dirty="0"/>
              <a:t>« Norme qui définit les étalons pour l’étalonnage des appareils à contact (palpeur) pour la mesure de l’état de surface par la méthode du profil définie dans l’ISO 3274 »</a:t>
            </a:r>
          </a:p>
          <a:p>
            <a:pPr marL="285750" indent="-285750">
              <a:buFontTx/>
              <a:buChar char="-"/>
            </a:pPr>
            <a:r>
              <a:rPr lang="fr-FR" noProof="0" dirty="0"/>
              <a:t>Norme </a:t>
            </a:r>
            <a:r>
              <a:rPr lang="fr-FR" u="sng" noProof="0" dirty="0"/>
              <a:t>adaptable</a:t>
            </a:r>
            <a:r>
              <a:rPr lang="fr-FR" noProof="0" dirty="0"/>
              <a:t> à la mesure par AFM</a:t>
            </a:r>
            <a:endParaRPr lang="fr-FR" i="1" noProof="0" dirty="0"/>
          </a:p>
          <a:p>
            <a:pPr marL="285750" indent="-285750">
              <a:buFontTx/>
              <a:buChar char="-"/>
            </a:pPr>
            <a:r>
              <a:rPr lang="fr-FR" noProof="0" dirty="0"/>
              <a:t>Norme qui décrit 5 types d’étalons et leurs mesurandes:</a:t>
            </a:r>
            <a:endParaRPr lang="fr-FR" i="1" noProof="0" dirty="0"/>
          </a:p>
          <a:p>
            <a:pPr marL="742950" lvl="1" indent="-285750">
              <a:buFont typeface="Wingdings" panose="05000000000000000000" pitchFamily="2" charset="2"/>
              <a:buChar char="§"/>
            </a:pPr>
            <a:r>
              <a:rPr lang="fr-FR" noProof="0" dirty="0"/>
              <a:t>Etalon de profondeur (Type A)</a:t>
            </a:r>
          </a:p>
          <a:p>
            <a:pPr marL="742950" lvl="1" indent="-285750">
              <a:buFont typeface="Wingdings" panose="05000000000000000000" pitchFamily="2" charset="2"/>
              <a:buChar char="§"/>
            </a:pPr>
            <a:r>
              <a:rPr lang="fr-FR" noProof="0" dirty="0"/>
              <a:t>Etalon de l’état de la pointe du palpeur (Type B)</a:t>
            </a:r>
          </a:p>
          <a:p>
            <a:pPr marL="742950" lvl="1" indent="-285750">
              <a:buFont typeface="Wingdings" panose="05000000000000000000" pitchFamily="2" charset="2"/>
              <a:buChar char="§"/>
            </a:pPr>
            <a:r>
              <a:rPr lang="fr-FR" noProof="0" dirty="0"/>
              <a:t>Etalon d’espacement (Type C)</a:t>
            </a:r>
          </a:p>
          <a:p>
            <a:pPr marL="742950" lvl="1" indent="-285750">
              <a:buFont typeface="Wingdings" panose="05000000000000000000" pitchFamily="2" charset="2"/>
              <a:buChar char="§"/>
            </a:pPr>
            <a:r>
              <a:rPr lang="fr-FR" noProof="0" dirty="0"/>
              <a:t>Etalon de rugosité (Type D)</a:t>
            </a:r>
          </a:p>
          <a:p>
            <a:pPr marL="742950" lvl="1" indent="-285750">
              <a:buFont typeface="Wingdings" panose="05000000000000000000" pitchFamily="2" charset="2"/>
              <a:buChar char="§"/>
            </a:pPr>
            <a:r>
              <a:rPr lang="fr-FR" noProof="0" dirty="0"/>
              <a:t>Etalon de coordonnées de profil (Type E)</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1779662"/>
            <a:ext cx="1800466" cy="2487600"/>
          </a:xfrm>
          <a:prstGeom prst="rect">
            <a:avLst/>
          </a:prstGeom>
          <a:noFill/>
          <a:ln w="9525">
            <a:solidFill>
              <a:schemeClr val="bg1">
                <a:lumMod val="50000"/>
              </a:schemeClr>
            </a:solidFill>
            <a:miter lim="800000"/>
            <a:headEnd/>
            <a:tailEnd/>
          </a:ln>
          <a:effectLst>
            <a:outerShdw blurRad="330200" dist="88900" dir="2040000" sx="102000" sy="102000" algn="l" rotWithShape="0">
              <a:prstClr val="black">
                <a:alpha val="40000"/>
              </a:prstClr>
            </a:outerShdw>
            <a:reflection blurRad="6350" stA="50000" endA="300" endPos="55500" dist="101600" dir="5400000" sy="-100000" algn="bl" rotWithShape="0"/>
          </a:effectLst>
          <a:scene3d>
            <a:camera prst="isometricOffAxis1Right"/>
            <a:lightRig rig="threePt" dir="t"/>
          </a:scene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893949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6CD2ADAA-5F34-4877-8AC9-30E1FF774256}" type="slidenum">
              <a:rPr lang="fr-FR" noProof="0" smtClean="0"/>
              <a:pPr/>
              <a:t>99</a:t>
            </a:fld>
            <a:endParaRPr lang="fr-FR" noProof="0" dirty="0"/>
          </a:p>
        </p:txBody>
      </p:sp>
      <p:sp>
        <p:nvSpPr>
          <p:cNvPr id="5" name="Espace réservé de la date 4"/>
          <p:cNvSpPr>
            <a:spLocks noGrp="1"/>
          </p:cNvSpPr>
          <p:nvPr>
            <p:ph type="dt" sz="half" idx="10"/>
          </p:nvPr>
        </p:nvSpPr>
        <p:spPr/>
        <p:txBody>
          <a:bodyPr/>
          <a:lstStyle/>
          <a:p>
            <a:r>
              <a:rPr lang="fr-FR" noProof="0" dirty="0"/>
              <a:t>2020-12-08 : formation ME104</a:t>
            </a:r>
          </a:p>
        </p:txBody>
      </p:sp>
      <p:sp>
        <p:nvSpPr>
          <p:cNvPr id="7" name="ZoneTexte 6"/>
          <p:cNvSpPr txBox="1"/>
          <p:nvPr/>
        </p:nvSpPr>
        <p:spPr>
          <a:xfrm>
            <a:off x="-6846" y="0"/>
            <a:ext cx="9150846" cy="923330"/>
          </a:xfrm>
          <a:prstGeom prst="rect">
            <a:avLst/>
          </a:prstGeom>
          <a:noFill/>
        </p:spPr>
        <p:txBody>
          <a:bodyPr wrap="square" rtlCol="0">
            <a:spAutoFit/>
          </a:bodyPr>
          <a:lstStyle>
            <a:defPPr>
              <a:defRPr lang="fr-FR"/>
            </a:defPPr>
            <a:lvl1pPr>
              <a:defRPr b="1">
                <a:solidFill>
                  <a:schemeClr val="tx2"/>
                </a:solidFill>
                <a:latin typeface="Arial" panose="020B0604020202020204" pitchFamily="34" charset="0"/>
                <a:ea typeface="+mj-ea"/>
                <a:cs typeface="Arial" panose="020B0604020202020204" pitchFamily="34" charset="0"/>
              </a:defRPr>
            </a:lvl1pPr>
          </a:lstStyle>
          <a:p>
            <a:r>
              <a:rPr lang="fr-FR" noProof="0" dirty="0"/>
              <a:t>Surface </a:t>
            </a:r>
            <a:r>
              <a:rPr lang="fr-FR" noProof="0" dirty="0" err="1"/>
              <a:t>chemical</a:t>
            </a:r>
            <a:r>
              <a:rPr lang="fr-FR" noProof="0" dirty="0"/>
              <a:t> </a:t>
            </a:r>
            <a:r>
              <a:rPr lang="fr-FR" noProof="0" dirty="0" err="1"/>
              <a:t>analysis</a:t>
            </a:r>
            <a:r>
              <a:rPr lang="fr-FR" noProof="0" dirty="0"/>
              <a:t> – Scanning probe </a:t>
            </a:r>
            <a:r>
              <a:rPr lang="fr-FR" noProof="0" dirty="0" err="1"/>
              <a:t>microscopy</a:t>
            </a:r>
            <a:r>
              <a:rPr lang="fr-FR" noProof="0" dirty="0"/>
              <a:t> – </a:t>
            </a:r>
            <a:r>
              <a:rPr lang="fr-FR" noProof="0" dirty="0" err="1"/>
              <a:t>Determination</a:t>
            </a:r>
            <a:r>
              <a:rPr lang="fr-FR" noProof="0" dirty="0"/>
              <a:t> of </a:t>
            </a:r>
            <a:r>
              <a:rPr lang="fr-FR" noProof="0" dirty="0" err="1"/>
              <a:t>geometric</a:t>
            </a:r>
            <a:r>
              <a:rPr lang="fr-FR" noProof="0" dirty="0"/>
              <a:t> </a:t>
            </a:r>
            <a:r>
              <a:rPr lang="fr-FR" noProof="0" dirty="0" err="1"/>
              <a:t>quantities</a:t>
            </a:r>
            <a:r>
              <a:rPr lang="fr-FR" noProof="0" dirty="0"/>
              <a:t> </a:t>
            </a:r>
            <a:r>
              <a:rPr lang="fr-FR" noProof="0" dirty="0" err="1"/>
              <a:t>using</a:t>
            </a:r>
            <a:r>
              <a:rPr lang="fr-FR" noProof="0" dirty="0"/>
              <a:t> SPM : Calibration of </a:t>
            </a:r>
            <a:r>
              <a:rPr lang="fr-FR" noProof="0" dirty="0" err="1"/>
              <a:t>measuring</a:t>
            </a:r>
            <a:r>
              <a:rPr lang="fr-FR" noProof="0" dirty="0"/>
              <a:t> system</a:t>
            </a:r>
          </a:p>
          <a:p>
            <a:r>
              <a:rPr lang="fr-FR" b="0" noProof="0" dirty="0"/>
              <a:t>ISO 11952:2019:2019-05</a:t>
            </a: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5418" y="1563638"/>
            <a:ext cx="1385888" cy="1995488"/>
          </a:xfrm>
          <a:prstGeom prst="rect">
            <a:avLst/>
          </a:prstGeom>
          <a:noFill/>
          <a:ln w="9525">
            <a:solidFill>
              <a:schemeClr val="bg1">
                <a:lumMod val="50000"/>
              </a:schemeClr>
            </a:solidFill>
            <a:miter lim="800000"/>
            <a:headEnd/>
            <a:tailEnd/>
          </a:ln>
          <a:effectLst>
            <a:outerShdw blurRad="330200" dist="88900" dir="2040000" sx="102000" sy="102000" algn="l" rotWithShape="0">
              <a:prstClr val="black">
                <a:alpha val="40000"/>
              </a:prstClr>
            </a:outerShdw>
            <a:reflection blurRad="6350" stA="50000" endA="300" endPos="55500" dist="101600" dir="5400000" sy="-100000" algn="bl" rotWithShape="0"/>
          </a:effectLst>
          <a:scene3d>
            <a:camera prst="isometricOffAxis1Right"/>
            <a:lightRig rig="threePt" dir="t"/>
          </a:scene3d>
          <a:extLst>
            <a:ext uri="{909E8E84-426E-40DD-AFC4-6F175D3DCCD1}">
              <a14:hiddenFill xmlns:a14="http://schemas.microsoft.com/office/drawing/2010/main">
                <a:solidFill>
                  <a:schemeClr val="accent1"/>
                </a:solidFill>
              </a14:hiddenFill>
            </a:ext>
          </a:extLst>
        </p:spPr>
      </p:pic>
      <p:sp>
        <p:nvSpPr>
          <p:cNvPr id="9" name="ZoneTexte 8"/>
          <p:cNvSpPr txBox="1"/>
          <p:nvPr/>
        </p:nvSpPr>
        <p:spPr>
          <a:xfrm>
            <a:off x="0" y="1130424"/>
            <a:ext cx="7236296" cy="3570208"/>
          </a:xfrm>
          <a:prstGeom prst="rect">
            <a:avLst/>
          </a:prstGeom>
          <a:noFill/>
        </p:spPr>
        <p:txBody>
          <a:bodyPr wrap="square" rtlCol="0">
            <a:spAutoFit/>
          </a:bodyPr>
          <a:lstStyle/>
          <a:p>
            <a:pPr marL="285750" indent="-285750">
              <a:buFontTx/>
              <a:buChar char="-"/>
            </a:pPr>
            <a:r>
              <a:rPr lang="fr-FR" sz="1600" b="1" i="1" noProof="0" dirty="0"/>
              <a:t>«</a:t>
            </a:r>
            <a:r>
              <a:rPr lang="fr-FR" sz="1600" b="1" i="1" noProof="0" dirty="0" err="1"/>
              <a:t>Specifies</a:t>
            </a:r>
            <a:r>
              <a:rPr lang="fr-FR" sz="1600" b="1" i="1" noProof="0" dirty="0"/>
              <a:t> </a:t>
            </a:r>
            <a:r>
              <a:rPr lang="fr-FR" sz="1600" b="1" i="1" noProof="0" dirty="0" err="1"/>
              <a:t>methods</a:t>
            </a:r>
            <a:r>
              <a:rPr lang="fr-FR" sz="1600" b="1" i="1" noProof="0" dirty="0"/>
              <a:t> for </a:t>
            </a:r>
            <a:r>
              <a:rPr lang="fr-FR" sz="1600" b="1" i="1" noProof="0" dirty="0" err="1"/>
              <a:t>characterizing</a:t>
            </a:r>
            <a:r>
              <a:rPr lang="fr-FR" sz="1600" b="1" i="1" noProof="0" dirty="0"/>
              <a:t> and </a:t>
            </a:r>
            <a:r>
              <a:rPr lang="fr-FR" sz="1600" b="1" i="1" noProof="0" dirty="0" err="1"/>
              <a:t>calibrating</a:t>
            </a:r>
            <a:r>
              <a:rPr lang="fr-FR" sz="1600" b="1" i="1" noProof="0" dirty="0"/>
              <a:t> the scan axes of </a:t>
            </a:r>
            <a:r>
              <a:rPr lang="fr-FR" sz="1600" b="1" i="1" noProof="0" dirty="0" err="1"/>
              <a:t>SPMs</a:t>
            </a:r>
            <a:r>
              <a:rPr lang="fr-FR" sz="1600" b="1" i="1" noProof="0" dirty="0"/>
              <a:t> for </a:t>
            </a:r>
            <a:r>
              <a:rPr lang="fr-FR" sz="1600" b="1" i="1" noProof="0" dirty="0" err="1"/>
              <a:t>measuring</a:t>
            </a:r>
            <a:r>
              <a:rPr lang="fr-FR" sz="1600" b="1" i="1" noProof="0" dirty="0"/>
              <a:t> </a:t>
            </a:r>
            <a:r>
              <a:rPr lang="fr-FR" sz="1600" b="1" i="1" noProof="0" dirty="0" err="1"/>
              <a:t>geometric</a:t>
            </a:r>
            <a:r>
              <a:rPr lang="fr-FR" sz="1600" b="1" i="1" noProof="0" dirty="0"/>
              <a:t> </a:t>
            </a:r>
            <a:r>
              <a:rPr lang="fr-FR" sz="1600" b="1" i="1" noProof="0" dirty="0" err="1"/>
              <a:t>quantities</a:t>
            </a:r>
            <a:r>
              <a:rPr lang="fr-FR" sz="1600" b="1" i="1" noProof="0" dirty="0"/>
              <a:t> at the </a:t>
            </a:r>
            <a:r>
              <a:rPr lang="fr-FR" sz="1600" b="1" i="1" noProof="0" dirty="0" err="1"/>
              <a:t>highest</a:t>
            </a:r>
            <a:r>
              <a:rPr lang="fr-FR" sz="1600" b="1" i="1" noProof="0" dirty="0"/>
              <a:t> </a:t>
            </a:r>
            <a:r>
              <a:rPr lang="fr-FR" sz="1600" b="1" i="1" noProof="0" dirty="0" err="1"/>
              <a:t>level</a:t>
            </a:r>
            <a:r>
              <a:rPr lang="fr-FR" sz="1600" b="1" i="1" noProof="0" dirty="0"/>
              <a:t> ».</a:t>
            </a:r>
          </a:p>
          <a:p>
            <a:pPr marL="285750" indent="-285750">
              <a:buFontTx/>
              <a:buChar char="-"/>
            </a:pPr>
            <a:r>
              <a:rPr lang="fr-FR" sz="1600" i="1" noProof="0" dirty="0"/>
              <a:t>Objectives: </a:t>
            </a:r>
          </a:p>
          <a:p>
            <a:pPr marL="800100" lvl="1" indent="-342900" defTabSz="219075">
              <a:buFont typeface="Wingdings" panose="05000000000000000000" pitchFamily="2" charset="2"/>
              <a:buChar char="§"/>
            </a:pPr>
            <a:r>
              <a:rPr lang="fr-FR" sz="1600" i="1" noProof="0" dirty="0"/>
              <a:t>To </a:t>
            </a:r>
            <a:r>
              <a:rPr lang="fr-FR" sz="1600" i="1" noProof="0" dirty="0" err="1"/>
              <a:t>increase</a:t>
            </a:r>
            <a:r>
              <a:rPr lang="fr-FR" sz="1600" i="1" noProof="0" dirty="0"/>
              <a:t> the </a:t>
            </a:r>
            <a:r>
              <a:rPr lang="fr-FR" sz="1600" i="1" noProof="0" dirty="0" err="1"/>
              <a:t>comparability</a:t>
            </a:r>
            <a:r>
              <a:rPr lang="fr-FR" sz="1600" i="1" noProof="0" dirty="0"/>
              <a:t> of </a:t>
            </a:r>
            <a:r>
              <a:rPr lang="fr-FR" sz="1600" i="1" noProof="0" dirty="0" err="1"/>
              <a:t>mesaurements</a:t>
            </a:r>
            <a:r>
              <a:rPr lang="fr-FR" sz="1600" i="1" noProof="0" dirty="0"/>
              <a:t> of </a:t>
            </a:r>
            <a:r>
              <a:rPr lang="fr-FR" sz="1600" i="1" noProof="0" dirty="0" err="1"/>
              <a:t>geometrical</a:t>
            </a:r>
            <a:r>
              <a:rPr lang="fr-FR" sz="1600" i="1" noProof="0" dirty="0"/>
              <a:t> </a:t>
            </a:r>
            <a:r>
              <a:rPr lang="fr-FR" sz="1600" i="1" noProof="0" dirty="0" err="1"/>
              <a:t>quantities</a:t>
            </a:r>
            <a:r>
              <a:rPr lang="fr-FR" sz="1600" i="1" noProof="0" dirty="0"/>
              <a:t> made </a:t>
            </a:r>
            <a:r>
              <a:rPr lang="fr-FR" sz="1600" i="1" noProof="0" dirty="0" err="1"/>
              <a:t>using</a:t>
            </a:r>
            <a:r>
              <a:rPr lang="fr-FR" sz="1600" i="1" noProof="0" dirty="0"/>
              <a:t> SPM by </a:t>
            </a:r>
            <a:r>
              <a:rPr lang="fr-FR" sz="1600" i="1" noProof="0" dirty="0" err="1"/>
              <a:t>traceability</a:t>
            </a:r>
            <a:r>
              <a:rPr lang="fr-FR" sz="1600" i="1" noProof="0" dirty="0"/>
              <a:t> to the unit of </a:t>
            </a:r>
            <a:r>
              <a:rPr lang="fr-FR" sz="1600" i="1" noProof="0" dirty="0" err="1"/>
              <a:t>lenght</a:t>
            </a:r>
            <a:r>
              <a:rPr lang="fr-FR" sz="1600" i="1" noProof="0" dirty="0"/>
              <a:t>;</a:t>
            </a:r>
          </a:p>
          <a:p>
            <a:pPr marL="800100" lvl="1" indent="-342900" defTabSz="219075">
              <a:buFont typeface="Wingdings" panose="05000000000000000000" pitchFamily="2" charset="2"/>
              <a:buChar char="§"/>
            </a:pPr>
            <a:r>
              <a:rPr lang="fr-FR" sz="1600" i="1" noProof="0" dirty="0"/>
              <a:t>To </a:t>
            </a:r>
            <a:r>
              <a:rPr lang="fr-FR" sz="1600" i="1" noProof="0" dirty="0" err="1"/>
              <a:t>define</a:t>
            </a:r>
            <a:r>
              <a:rPr lang="fr-FR" sz="1600" i="1" noProof="0" dirty="0"/>
              <a:t> </a:t>
            </a:r>
            <a:r>
              <a:rPr lang="fr-FR" sz="1600" i="1" noProof="0" dirty="0" err="1"/>
              <a:t>he</a:t>
            </a:r>
            <a:r>
              <a:rPr lang="fr-FR" sz="1600" i="1" noProof="0" dirty="0"/>
              <a:t> minimum </a:t>
            </a:r>
            <a:r>
              <a:rPr lang="fr-FR" sz="1600" i="1" noProof="0" dirty="0" err="1"/>
              <a:t>requirements</a:t>
            </a:r>
            <a:r>
              <a:rPr lang="fr-FR" sz="1600" i="1" noProof="0" dirty="0"/>
              <a:t> for the calibration process and the conditions of acceptance</a:t>
            </a:r>
          </a:p>
          <a:p>
            <a:pPr marL="800100" lvl="1" indent="-342900" defTabSz="219075">
              <a:buFont typeface="Wingdings" panose="05000000000000000000" pitchFamily="2" charset="2"/>
              <a:buChar char="§"/>
            </a:pPr>
            <a:r>
              <a:rPr lang="fr-FR" sz="1600" i="1" noProof="0" dirty="0"/>
              <a:t>To </a:t>
            </a:r>
            <a:r>
              <a:rPr lang="fr-FR" sz="1600" i="1" noProof="0" dirty="0" err="1"/>
              <a:t>ascertain</a:t>
            </a:r>
            <a:r>
              <a:rPr lang="fr-FR" sz="1600" i="1" noProof="0" dirty="0"/>
              <a:t> the </a:t>
            </a:r>
            <a:r>
              <a:rPr lang="fr-FR" sz="1600" i="1" noProof="0" dirty="0" err="1"/>
              <a:t>instrument’s</a:t>
            </a:r>
            <a:r>
              <a:rPr lang="fr-FR" sz="1600" i="1" noProof="0" dirty="0"/>
              <a:t> </a:t>
            </a:r>
            <a:r>
              <a:rPr lang="fr-FR" sz="1600" i="1" noProof="0" dirty="0" err="1"/>
              <a:t>ability</a:t>
            </a:r>
            <a:r>
              <a:rPr lang="fr-FR" sz="1600" i="1" noProof="0" dirty="0"/>
              <a:t> to </a:t>
            </a:r>
            <a:r>
              <a:rPr lang="fr-FR" sz="1600" i="1" noProof="0" dirty="0" err="1"/>
              <a:t>be</a:t>
            </a:r>
            <a:r>
              <a:rPr lang="fr-FR" sz="1600" i="1" noProof="0" dirty="0"/>
              <a:t> </a:t>
            </a:r>
            <a:r>
              <a:rPr lang="fr-FR" sz="1600" i="1" noProof="0" dirty="0" err="1"/>
              <a:t>calibrated</a:t>
            </a:r>
            <a:r>
              <a:rPr lang="fr-FR" sz="1600" i="1" noProof="0" dirty="0"/>
              <a:t> </a:t>
            </a:r>
          </a:p>
          <a:p>
            <a:pPr marL="800100" lvl="1" indent="-342900" defTabSz="219075">
              <a:buFont typeface="Wingdings" panose="05000000000000000000" pitchFamily="2" charset="2"/>
              <a:buChar char="§"/>
            </a:pPr>
            <a:r>
              <a:rPr lang="fr-FR" sz="1600" i="1" noProof="0" dirty="0"/>
              <a:t>To </a:t>
            </a:r>
            <a:r>
              <a:rPr lang="fr-FR" sz="1600" i="1" noProof="0" dirty="0" err="1"/>
              <a:t>provide</a:t>
            </a:r>
            <a:r>
              <a:rPr lang="fr-FR" sz="1600" i="1" noProof="0" dirty="0"/>
              <a:t> a model to </a:t>
            </a:r>
            <a:r>
              <a:rPr lang="fr-FR" sz="1600" i="1" noProof="0" dirty="0" err="1"/>
              <a:t>calculate</a:t>
            </a:r>
            <a:r>
              <a:rPr lang="fr-FR" sz="1600" i="1" noProof="0" dirty="0"/>
              <a:t> the </a:t>
            </a:r>
            <a:r>
              <a:rPr lang="fr-FR" sz="1600" i="1" noProof="0" dirty="0" err="1"/>
              <a:t>uncertainty</a:t>
            </a:r>
            <a:r>
              <a:rPr lang="fr-FR" sz="1600" i="1" noProof="0" dirty="0"/>
              <a:t> for simple </a:t>
            </a:r>
            <a:r>
              <a:rPr lang="fr-FR" sz="1600" i="1" noProof="0" dirty="0" err="1"/>
              <a:t>geometrical</a:t>
            </a:r>
            <a:r>
              <a:rPr lang="fr-FR" sz="1600" i="1" noProof="0" dirty="0"/>
              <a:t> </a:t>
            </a:r>
            <a:r>
              <a:rPr lang="fr-FR" sz="1600" i="1" noProof="0" dirty="0" err="1"/>
              <a:t>quantities</a:t>
            </a:r>
            <a:r>
              <a:rPr lang="fr-FR" sz="1600" i="1" noProof="0" dirty="0"/>
              <a:t> in </a:t>
            </a:r>
            <a:r>
              <a:rPr lang="fr-FR" sz="1600" i="1" noProof="0" dirty="0" err="1"/>
              <a:t>measurements</a:t>
            </a:r>
            <a:r>
              <a:rPr lang="fr-FR" sz="1600" i="1" noProof="0" dirty="0"/>
              <a:t> </a:t>
            </a:r>
            <a:r>
              <a:rPr lang="fr-FR" sz="1600" i="1" noProof="0" dirty="0" err="1"/>
              <a:t>using</a:t>
            </a:r>
            <a:r>
              <a:rPr lang="fr-FR" sz="1600" i="1" noProof="0" dirty="0"/>
              <a:t>  a SPM</a:t>
            </a:r>
          </a:p>
          <a:p>
            <a:pPr marL="800100" lvl="1" indent="-342900" defTabSz="219075">
              <a:buFont typeface="Wingdings" panose="05000000000000000000" pitchFamily="2" charset="2"/>
              <a:buChar char="§"/>
            </a:pPr>
            <a:r>
              <a:rPr lang="fr-FR" sz="1600" i="1" noProof="0" dirty="0"/>
              <a:t>To </a:t>
            </a:r>
            <a:r>
              <a:rPr lang="fr-FR" sz="1600" i="1" noProof="0" dirty="0" err="1"/>
              <a:t>provide</a:t>
            </a:r>
            <a:r>
              <a:rPr lang="fr-FR" sz="1600" i="1" noProof="0" dirty="0"/>
              <a:t> the </a:t>
            </a:r>
            <a:r>
              <a:rPr lang="fr-FR" sz="1600" i="1" noProof="0" dirty="0" err="1"/>
              <a:t>requirements</a:t>
            </a:r>
            <a:r>
              <a:rPr lang="fr-FR" sz="1600" i="1" noProof="0" dirty="0"/>
              <a:t> for </a:t>
            </a:r>
            <a:r>
              <a:rPr lang="fr-FR" sz="1600" i="1" noProof="0" dirty="0" err="1"/>
              <a:t>reporting</a:t>
            </a:r>
            <a:r>
              <a:rPr lang="fr-FR" sz="1600" i="1" noProof="0" dirty="0"/>
              <a:t> </a:t>
            </a:r>
            <a:r>
              <a:rPr lang="fr-FR" sz="1600" i="1" noProof="0" dirty="0" err="1"/>
              <a:t>results</a:t>
            </a:r>
            <a:endParaRPr lang="fr-FR" i="1" noProof="0" dirty="0"/>
          </a:p>
          <a:p>
            <a:pPr marL="285750" indent="-285750">
              <a:buFontTx/>
              <a:buChar char="-"/>
            </a:pPr>
            <a:r>
              <a:rPr lang="fr-FR" sz="1600" noProof="0" dirty="0"/>
              <a:t>Norme </a:t>
            </a:r>
            <a:r>
              <a:rPr lang="fr-FR" sz="1600" u="sng" noProof="0" dirty="0"/>
              <a:t>spécialement</a:t>
            </a:r>
            <a:r>
              <a:rPr lang="fr-FR" sz="1600" noProof="0" dirty="0"/>
              <a:t> adaptée à la mesure par AFM</a:t>
            </a:r>
          </a:p>
          <a:p>
            <a:pPr marL="285750" indent="-285750">
              <a:buFontTx/>
              <a:buChar char="-"/>
            </a:pPr>
            <a:r>
              <a:rPr lang="fr-FR" sz="1600" noProof="0" dirty="0"/>
              <a:t>Reprend les informations de la norme VDE/VDI 2656</a:t>
            </a:r>
          </a:p>
          <a:p>
            <a:endParaRPr lang="fr-FR" i="1" noProof="0" dirty="0"/>
          </a:p>
        </p:txBody>
      </p:sp>
    </p:spTree>
    <p:extLst>
      <p:ext uri="{BB962C8B-B14F-4D97-AF65-F5344CB8AC3E}">
        <p14:creationId xmlns:p14="http://schemas.microsoft.com/office/powerpoint/2010/main" val="4125202328"/>
      </p:ext>
    </p:extLst>
  </p:cSld>
  <p:clrMapOvr>
    <a:masterClrMapping/>
  </p:clrMapOvr>
</p:sld>
</file>

<file path=ppt/theme/theme1.xml><?xml version="1.0" encoding="utf-8"?>
<a:theme xmlns:a="http://schemas.openxmlformats.org/drawingml/2006/main" name="Conception personnalisée">
  <a:themeElements>
    <a:clrScheme name="LNE 2018">
      <a:dk1>
        <a:srgbClr val="000000"/>
      </a:dk1>
      <a:lt1>
        <a:sysClr val="window" lastClr="FFFFFF"/>
      </a:lt1>
      <a:dk2>
        <a:srgbClr val="003A7D"/>
      </a:dk2>
      <a:lt2>
        <a:srgbClr val="EEECE1"/>
      </a:lt2>
      <a:accent1>
        <a:srgbClr val="CC9933"/>
      </a:accent1>
      <a:accent2>
        <a:srgbClr val="E6194D"/>
      </a:accent2>
      <a:accent3>
        <a:srgbClr val="9BBB59"/>
      </a:accent3>
      <a:accent4>
        <a:srgbClr val="FFCC33"/>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uverture">
  <a:themeElements>
    <a:clrScheme name="Synchrotron SOLEIL">
      <a:dk1>
        <a:srgbClr val="000000"/>
      </a:dk1>
      <a:lt1>
        <a:srgbClr val="FFFFFF"/>
      </a:lt1>
      <a:dk2>
        <a:srgbClr val="004C9C"/>
      </a:dk2>
      <a:lt2>
        <a:srgbClr val="FBBA06"/>
      </a:lt2>
      <a:accent1>
        <a:srgbClr val="00ADA8"/>
      </a:accent1>
      <a:accent2>
        <a:srgbClr val="E73E2A"/>
      </a:accent2>
      <a:accent3>
        <a:srgbClr val="5BAC48"/>
      </a:accent3>
      <a:accent4>
        <a:srgbClr val="007DC6"/>
      </a:accent4>
      <a:accent5>
        <a:srgbClr val="9B3C8C"/>
      </a:accent5>
      <a:accent6>
        <a:srgbClr val="EA9600"/>
      </a:accent6>
      <a:hlink>
        <a:srgbClr val="000000"/>
      </a:hlink>
      <a:folHlink>
        <a:srgbClr val="7F7F7F"/>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28309</TotalTime>
  <Words>11479</Words>
  <Application>Microsoft Office PowerPoint</Application>
  <PresentationFormat>Affichage à l'écran (16:9)</PresentationFormat>
  <Paragraphs>1320</Paragraphs>
  <Slides>118</Slides>
  <Notes>42</Notes>
  <HiddenSlides>47</HiddenSlides>
  <MMClips>0</MMClips>
  <ScaleCrop>false</ScaleCrop>
  <HeadingPairs>
    <vt:vector size="8" baseType="variant">
      <vt:variant>
        <vt:lpstr>Polices utilisées</vt:lpstr>
      </vt:variant>
      <vt:variant>
        <vt:i4>8</vt:i4>
      </vt:variant>
      <vt:variant>
        <vt:lpstr>Thème</vt:lpstr>
      </vt:variant>
      <vt:variant>
        <vt:i4>2</vt:i4>
      </vt:variant>
      <vt:variant>
        <vt:lpstr>Serveurs OLE incorporés</vt:lpstr>
      </vt:variant>
      <vt:variant>
        <vt:i4>3</vt:i4>
      </vt:variant>
      <vt:variant>
        <vt:lpstr>Titres des diapositives</vt:lpstr>
      </vt:variant>
      <vt:variant>
        <vt:i4>118</vt:i4>
      </vt:variant>
    </vt:vector>
  </HeadingPairs>
  <TitlesOfParts>
    <vt:vector size="131" baseType="lpstr">
      <vt:lpstr>Arial</vt:lpstr>
      <vt:lpstr>Arial Narrow</vt:lpstr>
      <vt:lpstr>Calibri</vt:lpstr>
      <vt:lpstr>Cambria Math</vt:lpstr>
      <vt:lpstr>Comic Sans MS</vt:lpstr>
      <vt:lpstr>Symbol</vt:lpstr>
      <vt:lpstr>Times New Roman</vt:lpstr>
      <vt:lpstr>Wingdings</vt:lpstr>
      <vt:lpstr>Conception personnalisée</vt:lpstr>
      <vt:lpstr>Couverture</vt:lpstr>
      <vt:lpstr>Photo Editor Photo</vt:lpstr>
      <vt:lpstr>Image</vt:lpstr>
      <vt:lpstr>Microsoft Excel Chart</vt:lpstr>
      <vt:lpstr>Métrologie à l’échelle nano: application à la mesure de rugosité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SI, LE VIM, LE GUM</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certificat d’étalonnage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microscope à force atomique</vt:lpstr>
      <vt:lpstr>LE microscope à force atomique</vt:lpstr>
      <vt:lpstr>Forces d’interaction</vt:lpstr>
      <vt:lpstr>FORCES D’interaction</vt:lpstr>
      <vt:lpstr>Mesure des déflexions du levier</vt:lpstr>
      <vt:lpstr>Mesure des déflexions du levier</vt:lpstr>
      <vt:lpstr>L’image </vt:lpstr>
      <vt:lpstr>Nécessité d’un asservissement</vt:lpstr>
      <vt:lpstr>Principaux composants d’un AFM</vt:lpstr>
      <vt:lpstr>Les modes de fonctionnement</vt:lpstr>
      <vt:lpstr>Mode contact</vt:lpstr>
      <vt:lpstr>Mode contact intermittent</vt:lpstr>
      <vt:lpstr>MODE NON CONTACT</vt:lpstr>
      <vt:lpstr>Mode contact intermittent</vt:lpstr>
      <vt:lpstr>MODE CONTact intermittent: exemple d’une résonance</vt:lpstr>
      <vt:lpstr>Mode contact intermittent: réaction à l’approche </vt:lpstr>
      <vt:lpstr>MODE contact intermittent</vt:lpstr>
      <vt:lpstr>MODE CONTACT INTERMITTENT</vt:lpstr>
      <vt:lpstr>MODE CONTACT INTERMITTENT</vt:lpstr>
      <vt:lpstr>MODE CONtact intermittent</vt:lpstr>
      <vt:lpstr>Présentation PowerPoint</vt:lpstr>
      <vt:lpstr>Convolution de pointe</vt:lpstr>
      <vt:lpstr>SYSTème antivibratoire</vt:lpstr>
      <vt:lpstr>CAISSON DE PROTECTION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évolution de la définition du mètre dans le SI</vt:lpstr>
      <vt:lpstr>évolution de la définition du mètre dans le SI</vt:lpstr>
      <vt:lpstr>le mètre</vt:lpstr>
      <vt:lpstr>évolution de la définition du mètre dans le SI</vt:lpstr>
      <vt:lpstr>évolution de la définition du mètre dans le SI</vt:lpstr>
      <vt:lpstr>évolution de la définition du mètre dans le SI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Malardier</dc:creator>
  <cp:lastModifiedBy>DENNETIERE David</cp:lastModifiedBy>
  <cp:revision>617</cp:revision>
  <cp:lastPrinted>2019-09-19T14:57:31Z</cp:lastPrinted>
  <dcterms:created xsi:type="dcterms:W3CDTF">2018-02-08T09:46:49Z</dcterms:created>
  <dcterms:modified xsi:type="dcterms:W3CDTF">2025-03-04T09:41:24Z</dcterms:modified>
</cp:coreProperties>
</file>