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  <p:sldMasterId id="2147483731" r:id="rId2"/>
    <p:sldMasterId id="2147483739" r:id="rId3"/>
    <p:sldMasterId id="2147483691" r:id="rId4"/>
    <p:sldMasterId id="2147483736" r:id="rId5"/>
  </p:sldMasterIdLst>
  <p:notesMasterIdLst>
    <p:notesMasterId r:id="rId49"/>
  </p:notesMasterIdLst>
  <p:handoutMasterIdLst>
    <p:handoutMasterId r:id="rId50"/>
  </p:handoutMasterIdLst>
  <p:sldIdLst>
    <p:sldId id="257" r:id="rId6"/>
    <p:sldId id="259" r:id="rId7"/>
    <p:sldId id="262" r:id="rId8"/>
    <p:sldId id="269" r:id="rId9"/>
    <p:sldId id="304" r:id="rId10"/>
    <p:sldId id="305" r:id="rId11"/>
    <p:sldId id="306" r:id="rId12"/>
    <p:sldId id="274" r:id="rId13"/>
    <p:sldId id="268" r:id="rId14"/>
    <p:sldId id="309" r:id="rId15"/>
    <p:sldId id="310" r:id="rId16"/>
    <p:sldId id="270" r:id="rId17"/>
    <p:sldId id="256" r:id="rId18"/>
    <p:sldId id="275" r:id="rId19"/>
    <p:sldId id="297" r:id="rId20"/>
    <p:sldId id="313" r:id="rId21"/>
    <p:sldId id="299" r:id="rId22"/>
    <p:sldId id="298" r:id="rId23"/>
    <p:sldId id="314" r:id="rId24"/>
    <p:sldId id="316" r:id="rId25"/>
    <p:sldId id="301" r:id="rId26"/>
    <p:sldId id="302" r:id="rId27"/>
    <p:sldId id="315" r:id="rId28"/>
    <p:sldId id="303" r:id="rId29"/>
    <p:sldId id="300" r:id="rId30"/>
    <p:sldId id="271" r:id="rId31"/>
    <p:sldId id="311" r:id="rId32"/>
    <p:sldId id="285" r:id="rId33"/>
    <p:sldId id="292" r:id="rId34"/>
    <p:sldId id="282" r:id="rId35"/>
    <p:sldId id="289" r:id="rId36"/>
    <p:sldId id="290" r:id="rId37"/>
    <p:sldId id="293" r:id="rId38"/>
    <p:sldId id="291" r:id="rId39"/>
    <p:sldId id="278" r:id="rId40"/>
    <p:sldId id="312" r:id="rId41"/>
    <p:sldId id="294" r:id="rId42"/>
    <p:sldId id="295" r:id="rId43"/>
    <p:sldId id="283" r:id="rId44"/>
    <p:sldId id="296" r:id="rId45"/>
    <p:sldId id="276" r:id="rId46"/>
    <p:sldId id="317" r:id="rId47"/>
    <p:sldId id="261" r:id="rId48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E4194"/>
    <a:srgbClr val="FFCC00"/>
    <a:srgbClr val="092A5F"/>
    <a:srgbClr val="E6E6E6"/>
    <a:srgbClr val="112843"/>
    <a:srgbClr val="FC9804"/>
    <a:srgbClr val="3F6BAE"/>
    <a:srgbClr val="F0DC08"/>
    <a:srgbClr val="EFE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4" autoAdjust="0"/>
    <p:restoredTop sz="96247" autoAdjust="0"/>
  </p:normalViewPr>
  <p:slideViewPr>
    <p:cSldViewPr>
      <p:cViewPr varScale="1">
        <p:scale>
          <a:sx n="111" d="100"/>
          <a:sy n="111" d="100"/>
        </p:scale>
        <p:origin x="114" y="456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72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apitanio\lucia\monochromateur\nouveau%20r&#233;seau%204000tr\epaisseur%20bicouche%20MoB4C%20_Substrat%20SN5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[Mo/B4C]100 </a:t>
            </a:r>
            <a:r>
              <a:rPr lang="fr-FR" dirty="0" err="1"/>
              <a:t>Thickness</a:t>
            </a:r>
            <a:r>
              <a:rPr lang="fr-FR" dirty="0"/>
              <a:t> on </a:t>
            </a:r>
            <a:r>
              <a:rPr lang="fr-FR" baseline="0" dirty="0"/>
              <a:t>4000tr/mm </a:t>
            </a:r>
            <a:r>
              <a:rPr lang="fr-FR" sz="1100" b="0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MultiLayers</a:t>
            </a:r>
            <a:r>
              <a:rPr lang="fr-FR" sz="11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fr-FR" sz="1100" b="0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Grating</a:t>
            </a:r>
            <a:r>
              <a:rPr lang="fr-FR" sz="11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fr-FR" baseline="0" dirty="0"/>
              <a:t> </a:t>
            </a:r>
            <a:endParaRPr lang="fr-FR" dirty="0"/>
          </a:p>
        </c:rich>
      </c:tx>
      <c:layout>
        <c:manualLayout>
          <c:xMode val="edge"/>
          <c:yMode val="edge"/>
          <c:x val="0.22474179857930246"/>
          <c:y val="0.10641497987751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6155638107076758E-2"/>
          <c:y val="0.29312006207261188"/>
          <c:w val="0.91161070507705533"/>
          <c:h val="0.57280628032722192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Feuil1!$B$3:$F$3</c:f>
              <c:numCache>
                <c:formatCode>General</c:formatCode>
                <c:ptCount val="5"/>
                <c:pt idx="0">
                  <c:v>-20</c:v>
                </c:pt>
                <c:pt idx="1">
                  <c:v>-10</c:v>
                </c:pt>
                <c:pt idx="2">
                  <c:v>0</c:v>
                </c:pt>
                <c:pt idx="3">
                  <c:v>10</c:v>
                </c:pt>
                <c:pt idx="4">
                  <c:v>20</c:v>
                </c:pt>
              </c:numCache>
            </c:numRef>
          </c:xVal>
          <c:yVal>
            <c:numRef>
              <c:f>Feuil1!$B$5:$F$5</c:f>
              <c:numCache>
                <c:formatCode>General</c:formatCode>
                <c:ptCount val="5"/>
                <c:pt idx="0">
                  <c:v>4.6984560034039653</c:v>
                </c:pt>
                <c:pt idx="1">
                  <c:v>4.7254379925301819</c:v>
                </c:pt>
                <c:pt idx="2">
                  <c:v>4.7374594502869209</c:v>
                </c:pt>
                <c:pt idx="3">
                  <c:v>4.7298598308047026</c:v>
                </c:pt>
                <c:pt idx="4">
                  <c:v>4.6984560034039653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ABF-484A-BBCF-D7E5557C31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692928"/>
        <c:axId val="183691008"/>
      </c:scatterChart>
      <c:valAx>
        <c:axId val="183692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3691008"/>
        <c:crosses val="autoZero"/>
        <c:crossBetween val="midCat"/>
      </c:valAx>
      <c:valAx>
        <c:axId val="18369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3692928"/>
        <c:crossesAt val="-25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0.0876</cdr:x>
      <cdr:y>0.55074</cdr:y>
    </cdr:from>
    <cdr:to>
      <cdr:x>1</cdr:x>
      <cdr:y>0.55074</cdr:y>
    </cdr:to>
    <cdr:cxnSp macro="">
      <cdr:nvCxnSpPr>
        <cdr:cNvPr id="3" name="Connecteur droit 2">
          <a:extLst xmlns:a="http://schemas.openxmlformats.org/drawingml/2006/main">
            <a:ext uri="{FF2B5EF4-FFF2-40B4-BE49-F238E27FC236}">
              <a16:creationId xmlns:a16="http://schemas.microsoft.com/office/drawing/2014/main" id="{6973713A-0396-70F7-BCF8-E262DDDB4D7C}"/>
            </a:ext>
          </a:extLst>
        </cdr:cNvPr>
        <cdr:cNvCxnSpPr/>
      </cdr:nvCxnSpPr>
      <cdr:spPr>
        <a:xfrm xmlns:a="http://schemas.openxmlformats.org/drawingml/2006/main">
          <a:off x="640561" y="1314543"/>
          <a:ext cx="6672044" cy="0"/>
        </a:xfrm>
        <a:prstGeom xmlns:a="http://schemas.openxmlformats.org/drawingml/2006/main" prst="line">
          <a:avLst/>
        </a:prstGeom>
        <a:ln xmlns:a="http://schemas.openxmlformats.org/drawingml/2006/main" w="25400">
          <a:prstDash val="lgDash"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1B3394-7EE7-4282-B493-4CAE724A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F0869-18BA-45C9-B2FD-B96F7F8E62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332F-C92E-4389-A5FC-C6F0CBC0C46E}" type="datetimeFigureOut">
              <a:rPr lang="fr-FR" smtClean="0"/>
              <a:t>04/03/2025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A37F4-71E3-40E2-B0AF-FA3C2CB57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D554E-F94F-433C-BA13-5D416A63A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30B2-2448-4C49-BCBE-E89C5369022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81384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8T18:16:31.12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375 1 24575,'2'5'0,"-1"-1"0,1 1 0,0-1 0,0 1 0,0-1 0,0 0 0,0 0 0,1 0 0,0-1 0,-1 1 0,6 4 0,0 2 0,233 315 0,-233-313 0,0 1 0,-1 0 0,0 0 0,-1 1 0,0 0 0,7 21 0,-3 0 0,12 59 0,-11-26 0,-8-41 0,2 0 0,7 25 0,-10-41 0,1 0 0,-1 0 0,-1 1 0,1-1 0,-2 0 0,1 1 0,-1-1 0,0 1 0,-1-1 0,0 1 0,-2 13 0,-4 11 0,-1-1 0,-14 39 0,-5 27 0,12-44 0,-38 101 0,23-73 0,12-22 0,14-47 0,0 0 0,-1 0 0,-1 0 0,0-1 0,-12 24 0,-26 42 0,28-48 0,-2-2 0,-28 40 0,34-54 0,0 1 0,1 0 0,0 1 0,1 1 0,-9 25 0,-25 50 0,25-56 0,-18 52 0,4 0 0,-54 112 0,73-173 0,1 0 0,1 1 0,1 1 0,0 0 0,-7 41 0,-2 11 0,12-56 0,1 0 0,1 0 0,1 1 0,1 0 0,-3 53 0,6 5 0,4 114 0,-2-189 0,1-1 0,0 1 0,0-1 0,1 1 0,0-1 0,0 0 0,1-1 0,5 13 0,8 11 0,20 33 0,4 7 0,-26-42 0,2-1 0,0-1 0,1-1 0,1-1 0,2-2 0,43 46 0,-49-56 0,-1 1 0,19 27 0,-24-30 0,0-1 0,1 0 0,0-1 0,1-1 0,0 0 0,16 11 0,103 52 0,-119-67-1365,-1 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8T18:18:43.66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375 1 24575,'2'5'0,"-1"-1"0,1 1 0,0-1 0,0 1 0,0-1 0,0 0 0,0 0 0,1 0 0,0-1 0,-1 1 0,6 4 0,0 2 0,233 315 0,-233-313 0,0 1 0,-1 0 0,0 0 0,-1 1 0,0 0 0,7 21 0,-3 0 0,12 59 0,-11-26 0,-8-41 0,2 0 0,7 25 0,-10-41 0,1 0 0,-1 0 0,-1 1 0,1-1 0,-2 0 0,1 1 0,-1-1 0,0 1 0,-1-1 0,0 1 0,-2 13 0,-4 11 0,-1-1 0,-14 39 0,-5 27 0,12-44 0,-38 101 0,23-73 0,12-22 0,14-47 0,0 0 0,-1 0 0,-1 0 0,0-1 0,-12 24 0,-26 42 0,28-48 0,-2-2 0,-28 40 0,34-54 0,0 1 0,1 0 0,0 1 0,1 1 0,-9 25 0,-25 50 0,25-56 0,-18 52 0,4 0 0,-54 112 0,73-173 0,1 0 0,1 1 0,1 1 0,0 0 0,-7 41 0,-2 11 0,12-56 0,1 0 0,1 0 0,1 1 0,1 0 0,-3 53 0,6 5 0,4 114 0,-2-189 0,1-1 0,0 1 0,0-1 0,1 1 0,0-1 0,0 0 0,1-1 0,5 13 0,8 11 0,20 33 0,4 7 0,-26-42 0,2-1 0,0-1 0,1-1 0,1-1 0,2-2 0,43 46 0,-49-56 0,-1 1 0,19 27 0,-24-30 0,0-1 0,1 0 0,0-1 0,1-1 0,0 0 0,16 11 0,103 52 0,-119-67-1365,-1 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8T18:19:17.20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375 1 24575,'2'5'0,"-1"-1"0,1 1 0,0-1 0,0 1 0,0-1 0,0 0 0,0 0 0,1 0 0,0-1 0,-1 1 0,6 4 0,0 2 0,233 315 0,-233-313 0,0 1 0,-1 0 0,0 0 0,-1 1 0,0 0 0,7 21 0,-3 0 0,12 59 0,-11-26 0,-8-41 0,2 0 0,7 25 0,-10-41 0,1 0 0,-1 0 0,-1 1 0,1-1 0,-2 0 0,1 1 0,-1-1 0,0 1 0,-1-1 0,0 1 0,-2 13 0,-4 11 0,-1-1 0,-14 39 0,-5 27 0,12-44 0,-38 101 0,23-73 0,12-22 0,14-47 0,0 0 0,-1 0 0,-1 0 0,0-1 0,-12 24 0,-26 42 0,28-48 0,-2-2 0,-28 40 0,34-54 0,0 1 0,1 0 0,0 1 0,1 1 0,-9 25 0,-25 50 0,25-56 0,-18 52 0,4 0 0,-54 112 0,73-173 0,1 0 0,1 1 0,1 1 0,0 0 0,-7 41 0,-2 11 0,12-56 0,1 0 0,1 0 0,1 1 0,1 0 0,-3 53 0,6 5 0,4 114 0,-2-189 0,1-1 0,0 1 0,0-1 0,1 1 0,0-1 0,0 0 0,1-1 0,5 13 0,8 11 0,20 33 0,4 7 0,-26-42 0,2-1 0,0-1 0,1-1 0,1-1 0,2-2 0,43 46 0,-49-56 0,-1 1 0,19 27 0,-24-30 0,0-1 0,1 0 0,0-1 0,1-1 0,0 0 0,16 11 0,103 52 0,-119-67-1365,-1 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8T18:25:11.95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375 1 24575,'2'5'0,"-1"-1"0,1 1 0,0-1 0,0 1 0,0-1 0,0 0 0,0 0 0,1 0 0,0-1 0,-1 1 0,6 4 0,0 2 0,233 315 0,-233-313 0,0 1 0,-1 0 0,0 0 0,-1 1 0,0 0 0,7 21 0,-3 0 0,12 59 0,-11-26 0,-8-41 0,2 0 0,7 25 0,-10-41 0,1 0 0,-1 0 0,-1 1 0,1-1 0,-2 0 0,1 1 0,-1-1 0,0 1 0,-1-1 0,0 1 0,-2 13 0,-4 11 0,-1-1 0,-14 39 0,-5 27 0,12-44 0,-38 101 0,23-73 0,12-22 0,14-47 0,0 0 0,-1 0 0,-1 0 0,0-1 0,-12 24 0,-26 42 0,28-48 0,-2-2 0,-28 40 0,34-54 0,0 1 0,1 0 0,0 1 0,1 1 0,-9 25 0,-25 50 0,25-56 0,-18 52 0,4 0 0,-54 112 0,73-173 0,1 0 0,1 1 0,1 1 0,0 0 0,-7 41 0,-2 11 0,12-56 0,1 0 0,1 0 0,1 1 0,1 0 0,-3 53 0,6 5 0,4 114 0,-2-189 0,1-1 0,0 1 0,0-1 0,1 1 0,0-1 0,0 0 0,1-1 0,5 13 0,8 11 0,20 33 0,4 7 0,-26-42 0,2-1 0,0-1 0,1-1 0,1-1 0,2-2 0,43 46 0,-49-56 0,-1 1 0,19 27 0,-24-30 0,0-1 0,1 0 0,0-1 0,1-1 0,0 0 0,16 11 0,103 52 0,-119-67-1365,-1 1-5461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8T18:25:14.58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375 1 24575,'2'5'0,"-1"-1"0,1 1 0,0-1 0,0 1 0,0-1 0,0 0 0,0 0 0,1 0 0,0-1 0,-1 1 0,6 4 0,0 2 0,233 315 0,-233-313 0,0 1 0,-1 0 0,0 0 0,-1 1 0,0 0 0,7 21 0,-3 0 0,12 59 0,-11-26 0,-8-41 0,2 0 0,7 25 0,-10-41 0,1 0 0,-1 0 0,-1 1 0,1-1 0,-2 0 0,1 1 0,-1-1 0,0 1 0,-1-1 0,0 1 0,-2 13 0,-4 11 0,-1-1 0,-14 39 0,-5 27 0,12-44 0,-38 101 0,23-73 0,12-22 0,14-47 0,0 0 0,-1 0 0,-1 0 0,0-1 0,-12 24 0,-26 42 0,28-48 0,-2-2 0,-28 40 0,34-54 0,0 1 0,1 0 0,0 1 0,1 1 0,-9 25 0,-25 50 0,25-56 0,-18 52 0,4 0 0,-54 112 0,73-173 0,1 0 0,1 1 0,1 1 0,0 0 0,-7 41 0,-2 11 0,12-56 0,1 0 0,1 0 0,1 1 0,1 0 0,-3 53 0,6 5 0,4 114 0,-2-189 0,1-1 0,0 1 0,0-1 0,1 1 0,0-1 0,0 0 0,1-1 0,5 13 0,8 11 0,20 33 0,4 7 0,-26-42 0,2-1 0,0-1 0,1-1 0,1-1 0,2-2 0,43 46 0,-49-56 0,-1 1 0,19 27 0,-24-30 0,0-1 0,1 0 0,0-1 0,1-1 0,0 0 0,16 11 0,103 52 0,-119-67-1365,-1 1-5461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8T18:25:20.31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375 1 24575,'2'5'0,"-1"-1"0,1 1 0,0-1 0,0 1 0,0-1 0,0 0 0,0 0 0,1 0 0,0-1 0,-1 1 0,6 4 0,0 2 0,233 315 0,-233-313 0,0 1 0,-1 0 0,0 0 0,-1 1 0,0 0 0,7 21 0,-3 0 0,12 59 0,-11-26 0,-8-41 0,2 0 0,7 25 0,-10-41 0,1 0 0,-1 0 0,-1 1 0,1-1 0,-2 0 0,1 1 0,-1-1 0,0 1 0,-1-1 0,0 1 0,-2 13 0,-4 11 0,-1-1 0,-14 39 0,-5 27 0,12-44 0,-38 101 0,23-73 0,12-22 0,14-47 0,0 0 0,-1 0 0,-1 0 0,0-1 0,-12 24 0,-26 42 0,28-48 0,-2-2 0,-28 40 0,34-54 0,0 1 0,1 0 0,0 1 0,1 1 0,-9 25 0,-25 50 0,25-56 0,-18 52 0,4 0 0,-54 112 0,73-173 0,1 0 0,1 1 0,1 1 0,0 0 0,-7 41 0,-2 11 0,12-56 0,1 0 0,1 0 0,1 1 0,1 0 0,-3 53 0,6 5 0,4 114 0,-2-189 0,1-1 0,0 1 0,0-1 0,1 1 0,0-1 0,0 0 0,1-1 0,5 13 0,8 11 0,20 33 0,4 7 0,-26-42 0,2-1 0,0-1 0,1-1 0,1-1 0,2-2 0,43 46 0,-49-56 0,-1 1 0,19 27 0,-24-30 0,0-1 0,1 0 0,0-1 0,1-1 0,0 0 0,16 11 0,103 52 0,-119-67-1365,-1 1-5461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8T18:25:23.67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375 1 24575,'2'5'0,"-1"-1"0,1 1 0,0-1 0,0 1 0,0-1 0,0 0 0,0 0 0,1 0 0,0-1 0,-1 1 0,6 4 0,0 2 0,233 315 0,-233-313 0,0 1 0,-1 0 0,0 0 0,-1 1 0,0 0 0,7 21 0,-3 0 0,12 59 0,-11-26 0,-8-41 0,2 0 0,7 25 0,-10-41 0,1 0 0,-1 0 0,-1 1 0,1-1 0,-2 0 0,1 1 0,-1-1 0,0 1 0,-1-1 0,0 1 0,-2 13 0,-4 11 0,-1-1 0,-14 39 0,-5 27 0,12-44 0,-38 101 0,23-73 0,12-22 0,14-47 0,0 0 0,-1 0 0,-1 0 0,0-1 0,-12 24 0,-26 42 0,28-48 0,-2-2 0,-28 40 0,34-54 0,0 1 0,1 0 0,0 1 0,1 1 0,-9 25 0,-25 50 0,25-56 0,-18 52 0,4 0 0,-54 112 0,73-173 0,1 0 0,1 1 0,1 1 0,0 0 0,-7 41 0,-2 11 0,12-56 0,1 0 0,1 0 0,1 1 0,1 0 0,-3 53 0,6 5 0,4 114 0,-2-189 0,1-1 0,0 1 0,0-1 0,1 1 0,0-1 0,0 0 0,1-1 0,5 13 0,8 11 0,20 33 0,4 7 0,-26-42 0,2-1 0,0-1 0,1-1 0,1-1 0,2-2 0,43 46 0,-49-56 0,-1 1 0,19 27 0,-24-30 0,0-1 0,1 0 0,0-1 0,1-1 0,0 0 0,16 11 0,103 52 0,-119-67-1365,-1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04/03/2025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0006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Montrer</a:t>
            </a:r>
            <a:r>
              <a:rPr lang="en-US" dirty="0"/>
              <a:t> un logo de la </a:t>
            </a:r>
            <a:r>
              <a:rPr lang="en-US" dirty="0" err="1"/>
              <a:t>ligne</a:t>
            </a:r>
            <a:r>
              <a:rPr lang="en-US" dirty="0"/>
              <a:t> METRO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976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A11F2-48CC-5173-3E72-3EF06EDD5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B2D304-0A6D-2369-2395-4294EF1EA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557D48-1040-B3B3-57F0-735D2C4A1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2A5633-BB7C-EC68-9DBE-846D84DF9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896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80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57663-6ABA-DD62-BB6A-4F6D4875C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124B047-3D2E-921A-C95E-05BB5A402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DB60E9-7D21-B749-ABF8-CC8BB0043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B92AF7-AFB9-40AF-961A-00A4702A2D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9496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678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4175789" y="4523636"/>
            <a:ext cx="8023441" cy="1065604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rgbClr val="EEDE12"/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4175789" y="5275833"/>
            <a:ext cx="8016217" cy="0"/>
          </a:xfrm>
          <a:prstGeom prst="line">
            <a:avLst/>
          </a:prstGeom>
          <a:ln w="73025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5787" y="4705394"/>
            <a:ext cx="791440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0044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6C18CBAD-6B27-47CA-46B3-A651430B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8"/>
          <a:stretch/>
        </p:blipFill>
        <p:spPr>
          <a:xfrm>
            <a:off x="9527" y="13222"/>
            <a:ext cx="1693986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98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820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120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362B829-21D7-8F9B-D78D-FF4C57F2B2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4917" y="5782961"/>
            <a:ext cx="1827262" cy="1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6C18CBAD-6B27-47CA-46B3-A651430B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8"/>
          <a:stretch/>
        </p:blipFill>
        <p:spPr>
          <a:xfrm>
            <a:off x="9527" y="13222"/>
            <a:ext cx="1693986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6"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90777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28929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4F7504E-B661-284E-31D1-404E153CE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5"/>
          <a:stretch/>
        </p:blipFill>
        <p:spPr>
          <a:xfrm>
            <a:off x="-28575" y="6289"/>
            <a:ext cx="1876103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7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1F2B562-85F6-F366-9A22-CE58D4D92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3"/>
          <a:stretch/>
        </p:blipFill>
        <p:spPr>
          <a:xfrm>
            <a:off x="-28575" y="6289"/>
            <a:ext cx="1804095" cy="1033012"/>
          </a:xfrm>
          <a:prstGeom prst="rect">
            <a:avLst/>
          </a:prstGeom>
        </p:spPr>
      </p:pic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BFBFA4E-10FE-7015-8DEE-2F23F6742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/>
          <a:stretch/>
        </p:blipFill>
        <p:spPr>
          <a:xfrm>
            <a:off x="9480376" y="5824988"/>
            <a:ext cx="1728192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0" y="0"/>
            <a:ext cx="122015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3992421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42" r:id="rId2"/>
  </p:sldLayoutIdLst>
  <p:hf hdr="0" dt="0"/>
  <p:txStyles>
    <p:titleStyle>
      <a:lvl1pPr marL="108000"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55E07BE-22E8-8A2F-F156-1437D8EE2B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  <p:sldLayoutId id="2147483743" r:id="rId3"/>
    <p:sldLayoutId id="2147483744" r:id="rId4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E759A4-E0D3-6501-9E57-A957FB69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3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745" r:id="rId3"/>
    <p:sldLayoutId id="2147483746" r:id="rId4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25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7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8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11" Type="http://schemas.microsoft.com/office/2007/relationships/hdphoto" Target="../media/hdphoto2.wdp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550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3.xml"/><Relationship Id="rId5" Type="http://schemas.openxmlformats.org/officeDocument/2006/relationships/image" Target="../media/image560.png"/><Relationship Id="rId10" Type="http://schemas.openxmlformats.org/officeDocument/2006/relationships/customXml" Target="../ink/ink7.xml"/><Relationship Id="rId4" Type="http://schemas.openxmlformats.org/officeDocument/2006/relationships/customXml" Target="../ink/ink2.xml"/><Relationship Id="rId9" Type="http://schemas.openxmlformats.org/officeDocument/2006/relationships/customXml" Target="../ink/ink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AE91BBB-4B82-6497-968A-4498CC56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212976"/>
            <a:ext cx="10766935" cy="825975"/>
          </a:xfrm>
        </p:spPr>
        <p:txBody>
          <a:bodyPr>
            <a:normAutofit fontScale="90000"/>
          </a:bodyPr>
          <a:lstStyle/>
          <a:p>
            <a:r>
              <a:rPr lang="fr-FR" dirty="0"/>
              <a:t>Mesure de topographie, d’épaisseur et rugosité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9099621C-1A9C-95AE-6E77-5A0A479433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Groupe Optique SOLEIL</a:t>
            </a:r>
          </a:p>
        </p:txBody>
      </p:sp>
    </p:spTree>
    <p:extLst>
      <p:ext uri="{BB962C8B-B14F-4D97-AF65-F5344CB8AC3E}">
        <p14:creationId xmlns:p14="http://schemas.microsoft.com/office/powerpoint/2010/main" val="250445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B8818-FF1F-E288-7321-79B6479EE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AA2CCA-5D26-CB8F-7A61-A691AAB1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Une meilleure description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3518A1A-E855-EB81-E868-696D736FF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10</a:t>
            </a:fld>
            <a:endParaRPr lang="fr-FR" noProof="0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FBE2C36D-72FE-70F4-5D83-8775F184DF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069CBBA-88D9-BFB8-A7EF-8732A6DC8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Image 18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9E6FB513-C0C8-DD7A-8429-E46B68188D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617"/>
          <a:stretch/>
        </p:blipFill>
        <p:spPr>
          <a:xfrm>
            <a:off x="347698" y="657953"/>
            <a:ext cx="10920536" cy="3201420"/>
          </a:xfrm>
          <a:prstGeom prst="rect">
            <a:avLst/>
          </a:prstGeom>
        </p:spPr>
      </p:pic>
      <p:pic>
        <p:nvPicPr>
          <p:cNvPr id="17" name="Image 16" descr="Une image contenant texte, lign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85F5F5F-84C7-4561-8881-A0B143CC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617" b="3983"/>
          <a:stretch/>
        </p:blipFill>
        <p:spPr>
          <a:xfrm>
            <a:off x="360040" y="3434943"/>
            <a:ext cx="10920536" cy="296693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4E73240-9694-4A0C-BA3F-88A366AB4DAC}"/>
              </a:ext>
            </a:extLst>
          </p:cNvPr>
          <p:cNvSpPr txBox="1"/>
          <p:nvPr/>
        </p:nvSpPr>
        <p:spPr>
          <a:xfrm>
            <a:off x="2927648" y="1072816"/>
            <a:ext cx="24482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Hauteurs</a:t>
            </a:r>
            <a:r>
              <a:rPr lang="en-US" dirty="0"/>
              <a:t> sur un </a:t>
            </a:r>
            <a:r>
              <a:rPr lang="en-US" dirty="0" err="1"/>
              <a:t>profil</a:t>
            </a:r>
            <a:endParaRPr lang="en-US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E281358-89DA-2956-E125-C637322B070F}"/>
              </a:ext>
            </a:extLst>
          </p:cNvPr>
          <p:cNvSpPr txBox="1"/>
          <p:nvPr/>
        </p:nvSpPr>
        <p:spPr>
          <a:xfrm>
            <a:off x="2927648" y="5630237"/>
            <a:ext cx="24482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Pentes</a:t>
            </a:r>
            <a:r>
              <a:rPr lang="en-US" dirty="0"/>
              <a:t> sur un </a:t>
            </a:r>
            <a:r>
              <a:rPr lang="en-US" dirty="0" err="1"/>
              <a:t>profil</a:t>
            </a:r>
            <a:endParaRPr lang="en-US" dirty="0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46CD7E4-880B-385B-7AD4-CC633B312662}"/>
              </a:ext>
            </a:extLst>
          </p:cNvPr>
          <p:cNvCxnSpPr/>
          <p:nvPr/>
        </p:nvCxnSpPr>
        <p:spPr>
          <a:xfrm>
            <a:off x="5591944" y="1960710"/>
            <a:ext cx="50373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BF23A16-D985-8239-BC9D-108A814581BF}"/>
              </a:ext>
            </a:extLst>
          </p:cNvPr>
          <p:cNvCxnSpPr/>
          <p:nvPr/>
        </p:nvCxnSpPr>
        <p:spPr>
          <a:xfrm>
            <a:off x="5652208" y="4797152"/>
            <a:ext cx="50373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7E287725-5D29-B5B9-6AFF-F3DC7D9A7ED9}"/>
              </a:ext>
            </a:extLst>
          </p:cNvPr>
          <p:cNvSpPr txBox="1"/>
          <p:nvPr/>
        </p:nvSpPr>
        <p:spPr>
          <a:xfrm>
            <a:off x="5591944" y="1412776"/>
            <a:ext cx="503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∫</a:t>
            </a:r>
            <a:endParaRPr lang="en-US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885364B-B354-8F5A-EAAB-19B9CE755318}"/>
              </a:ext>
            </a:extLst>
          </p:cNvPr>
          <p:cNvSpPr txBox="1"/>
          <p:nvPr/>
        </p:nvSpPr>
        <p:spPr>
          <a:xfrm>
            <a:off x="5591944" y="4311563"/>
            <a:ext cx="503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∫</a:t>
            </a:r>
            <a:endParaRPr lang="en-US" dirty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8E074F0-3F8E-A626-6D44-BD4CF62A6EFF}"/>
              </a:ext>
            </a:extLst>
          </p:cNvPr>
          <p:cNvCxnSpPr>
            <a:cxnSpLocks/>
          </p:cNvCxnSpPr>
          <p:nvPr/>
        </p:nvCxnSpPr>
        <p:spPr>
          <a:xfrm flipV="1">
            <a:off x="9391116" y="5630237"/>
            <a:ext cx="0" cy="45443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369E090-94D5-EB6B-5635-CDBA6240E065}"/>
              </a:ext>
            </a:extLst>
          </p:cNvPr>
          <p:cNvCxnSpPr>
            <a:cxnSpLocks/>
          </p:cNvCxnSpPr>
          <p:nvPr/>
        </p:nvCxnSpPr>
        <p:spPr>
          <a:xfrm flipH="1">
            <a:off x="9391116" y="5630237"/>
            <a:ext cx="160142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7D66984F-C22D-1683-1E0F-90D9DEF14635}"/>
              </a:ext>
            </a:extLst>
          </p:cNvPr>
          <p:cNvSpPr txBox="1"/>
          <p:nvPr/>
        </p:nvSpPr>
        <p:spPr>
          <a:xfrm>
            <a:off x="9743728" y="6122563"/>
            <a:ext cx="24482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kern="12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σ</a:t>
            </a:r>
            <a:r>
              <a:rPr lang="en-US" sz="1400" dirty="0">
                <a:solidFill>
                  <a:schemeClr val="accent2"/>
                </a:solidFill>
              </a:rPr>
              <a:t> @ 1 mm</a:t>
            </a:r>
            <a:r>
              <a:rPr lang="en-US" sz="1400" baseline="30000" dirty="0">
                <a:solidFill>
                  <a:schemeClr val="accent2"/>
                </a:solidFill>
              </a:rPr>
              <a:t>-1</a:t>
            </a:r>
            <a:r>
              <a:rPr lang="en-US" sz="1400" dirty="0">
                <a:solidFill>
                  <a:schemeClr val="accent2"/>
                </a:solidFill>
              </a:rPr>
              <a:t> = 0.25 µrad</a:t>
            </a:r>
          </a:p>
        </p:txBody>
      </p:sp>
    </p:spTree>
    <p:extLst>
      <p:ext uri="{BB962C8B-B14F-4D97-AF65-F5344CB8AC3E}">
        <p14:creationId xmlns:p14="http://schemas.microsoft.com/office/powerpoint/2010/main" val="22265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CAECF-FB4E-A9D7-13D5-207667DE8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BDE714-3D4D-8FD2-75E2-81DE9A3D4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Une meilleure description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4C9956-72E4-937F-B9B3-18F622E099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11</a:t>
            </a:fld>
            <a:endParaRPr lang="fr-FR" noProof="0" dirty="0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66438206-F142-947B-72E9-74CAEE4E31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81CBDA8C-B424-9170-85B1-3FC0126C11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Image 18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3C167026-5A88-EA36-1892-B055294C1C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617"/>
          <a:stretch/>
        </p:blipFill>
        <p:spPr>
          <a:xfrm>
            <a:off x="347698" y="657953"/>
            <a:ext cx="10920536" cy="3201420"/>
          </a:xfrm>
          <a:prstGeom prst="rect">
            <a:avLst/>
          </a:prstGeom>
        </p:spPr>
      </p:pic>
      <p:pic>
        <p:nvPicPr>
          <p:cNvPr id="17" name="Image 16" descr="Une image contenant texte, lign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AFED32D-5CE4-A0A1-15A1-954A0A4E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617" b="3983"/>
          <a:stretch/>
        </p:blipFill>
        <p:spPr>
          <a:xfrm>
            <a:off x="360040" y="3434943"/>
            <a:ext cx="10920536" cy="296693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649F88E-9AC9-5E59-C8B3-2E45C663A9BD}"/>
              </a:ext>
            </a:extLst>
          </p:cNvPr>
          <p:cNvSpPr txBox="1"/>
          <p:nvPr/>
        </p:nvSpPr>
        <p:spPr>
          <a:xfrm>
            <a:off x="2927648" y="1072816"/>
            <a:ext cx="24482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Hauteurs</a:t>
            </a:r>
            <a:r>
              <a:rPr lang="en-US" dirty="0"/>
              <a:t> sur un </a:t>
            </a:r>
            <a:r>
              <a:rPr lang="en-US" dirty="0" err="1"/>
              <a:t>profil</a:t>
            </a:r>
            <a:endParaRPr lang="en-US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5A10FA2-3A25-9086-E378-5859027C9E31}"/>
              </a:ext>
            </a:extLst>
          </p:cNvPr>
          <p:cNvSpPr txBox="1"/>
          <p:nvPr/>
        </p:nvSpPr>
        <p:spPr>
          <a:xfrm>
            <a:off x="2927648" y="5630237"/>
            <a:ext cx="24482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Pentes</a:t>
            </a:r>
            <a:r>
              <a:rPr lang="en-US" dirty="0"/>
              <a:t> sur un </a:t>
            </a:r>
            <a:r>
              <a:rPr lang="en-US" dirty="0" err="1"/>
              <a:t>profil</a:t>
            </a:r>
            <a:endParaRPr lang="en-US" dirty="0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51E0CFA-720B-18DE-05B8-70549922AE61}"/>
              </a:ext>
            </a:extLst>
          </p:cNvPr>
          <p:cNvCxnSpPr/>
          <p:nvPr/>
        </p:nvCxnSpPr>
        <p:spPr>
          <a:xfrm>
            <a:off x="5591944" y="1960710"/>
            <a:ext cx="50373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F3EBE34-994C-2C1B-9D60-5C030AAD9A07}"/>
              </a:ext>
            </a:extLst>
          </p:cNvPr>
          <p:cNvCxnSpPr/>
          <p:nvPr/>
        </p:nvCxnSpPr>
        <p:spPr>
          <a:xfrm>
            <a:off x="5652208" y="4797152"/>
            <a:ext cx="50373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8CC0F1F3-C6E8-99DC-6BBA-37227FB96C49}"/>
              </a:ext>
            </a:extLst>
          </p:cNvPr>
          <p:cNvSpPr txBox="1"/>
          <p:nvPr/>
        </p:nvSpPr>
        <p:spPr>
          <a:xfrm>
            <a:off x="5591944" y="1412776"/>
            <a:ext cx="503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∫</a:t>
            </a:r>
            <a:endParaRPr lang="en-US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DBD296F-439E-302B-C7D2-091E6DB98163}"/>
              </a:ext>
            </a:extLst>
          </p:cNvPr>
          <p:cNvSpPr txBox="1"/>
          <p:nvPr/>
        </p:nvSpPr>
        <p:spPr>
          <a:xfrm>
            <a:off x="5591944" y="4313770"/>
            <a:ext cx="503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∫</a:t>
            </a:r>
            <a:endParaRPr lang="en-US" dirty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BAD02063-931E-DC81-9019-FDC3BFA10C91}"/>
              </a:ext>
            </a:extLst>
          </p:cNvPr>
          <p:cNvCxnSpPr>
            <a:cxnSpLocks/>
          </p:cNvCxnSpPr>
          <p:nvPr/>
        </p:nvCxnSpPr>
        <p:spPr>
          <a:xfrm flipV="1">
            <a:off x="9391116" y="5630237"/>
            <a:ext cx="0" cy="45443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69799F24-A97B-13F1-2BAD-97E9395AE9BE}"/>
              </a:ext>
            </a:extLst>
          </p:cNvPr>
          <p:cNvCxnSpPr>
            <a:cxnSpLocks/>
          </p:cNvCxnSpPr>
          <p:nvPr/>
        </p:nvCxnSpPr>
        <p:spPr>
          <a:xfrm flipH="1">
            <a:off x="9391116" y="5630237"/>
            <a:ext cx="160142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45D33BD5-38C2-3293-A7C1-D497C24D2F81}"/>
              </a:ext>
            </a:extLst>
          </p:cNvPr>
          <p:cNvSpPr txBox="1"/>
          <p:nvPr/>
        </p:nvSpPr>
        <p:spPr>
          <a:xfrm>
            <a:off x="9743728" y="6122563"/>
            <a:ext cx="24482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kern="12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σ</a:t>
            </a:r>
            <a:r>
              <a:rPr lang="en-US" sz="1400" dirty="0">
                <a:solidFill>
                  <a:schemeClr val="accent2"/>
                </a:solidFill>
              </a:rPr>
              <a:t> @ 1 mm</a:t>
            </a:r>
            <a:r>
              <a:rPr lang="en-US" sz="1400" baseline="30000" dirty="0">
                <a:solidFill>
                  <a:schemeClr val="accent2"/>
                </a:solidFill>
              </a:rPr>
              <a:t>-1</a:t>
            </a:r>
            <a:r>
              <a:rPr lang="en-US" sz="1400" dirty="0">
                <a:solidFill>
                  <a:schemeClr val="accent2"/>
                </a:solidFill>
              </a:rPr>
              <a:t> = 0.25 µrad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EB73DC8-3664-8A19-37C7-581B6EAFE86D}"/>
              </a:ext>
            </a:extLst>
          </p:cNvPr>
          <p:cNvSpPr/>
          <p:nvPr/>
        </p:nvSpPr>
        <p:spPr>
          <a:xfrm>
            <a:off x="5087888" y="2636593"/>
            <a:ext cx="576062" cy="72039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CEAC7D7-C435-B7FD-4E5C-F6438446CAEA}"/>
              </a:ext>
            </a:extLst>
          </p:cNvPr>
          <p:cNvSpPr/>
          <p:nvPr/>
        </p:nvSpPr>
        <p:spPr>
          <a:xfrm>
            <a:off x="5159898" y="4005434"/>
            <a:ext cx="576062" cy="215653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B255F59-84F9-FA54-9B04-BEC225F0C1DD}"/>
              </a:ext>
            </a:extLst>
          </p:cNvPr>
          <p:cNvSpPr txBox="1"/>
          <p:nvPr/>
        </p:nvSpPr>
        <p:spPr>
          <a:xfrm>
            <a:off x="4500406" y="3429000"/>
            <a:ext cx="18116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kern="12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Limite</a:t>
            </a:r>
            <a:r>
              <a:rPr lang="en-US" sz="1400" kern="1200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instrumentale</a:t>
            </a:r>
            <a:endParaRPr 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57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41E77-8168-A712-04AF-E25C1DB46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7BFD9C0-7532-7AED-9234-91CC071B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de topographie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C08BECCC-B737-67E2-CABC-F6B90668D6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Instrumentation et résultats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666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431704" y="371130"/>
            <a:ext cx="7848222" cy="75361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300" b="1" kern="1200" dirty="0">
                <a:latin typeface="+mj-lt"/>
                <a:ea typeface="+mj-ea"/>
                <a:cs typeface="+mj-cs"/>
              </a:rPr>
              <a:t>Le Laboratoire de Métrologie Optique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023A9D3-C16E-2BA9-2C5F-DA531006E4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F1620CC9-C982-429E-97C9-9F71A6603CFC}" type="slidenum">
              <a:rPr lang="fr-FR" smtClean="0"/>
              <a:pPr>
                <a:spcAft>
                  <a:spcPts val="600"/>
                </a:spcAft>
              </a:pPr>
              <a:t>13</a:t>
            </a:fld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0EFC09-3042-4EC6-9F27-CA2F21AF010D}"/>
              </a:ext>
            </a:extLst>
          </p:cNvPr>
          <p:cNvSpPr txBox="1">
            <a:spLocks/>
          </p:cNvSpPr>
          <p:nvPr/>
        </p:nvSpPr>
        <p:spPr>
          <a:xfrm>
            <a:off x="4151784" y="1315904"/>
            <a:ext cx="7056783" cy="50672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Essais pour la mesure de forme et d’écart en pente à la forme de surfaces optiques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Etalonnages de profil de traits de réseaux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Recettes d’optiques pour  les lignes de lumière SOLEIL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R&amp;D instrumentation (activité principale) : projet Upgrade de SOLEIL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Imageries AFM pour les utilisateurs de SOLEIL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Prestations pour les laboratoires académiques et les industriels (site web externe)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Accrédité à la norme ISO 17025</a:t>
            </a:r>
            <a:endParaRPr lang="fr-FR" dirty="0">
              <a:solidFill>
                <a:srgbClr val="0E4194"/>
              </a:solidFill>
            </a:endParaRPr>
          </a:p>
        </p:txBody>
      </p:sp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A2718898-0B59-A2CC-01FC-9C88115CE5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88097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9725A-9102-57B8-F4BE-FC2D6A2CE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8E08AD7-F736-362C-F6B1-58D929D2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Définition</a:t>
            </a:r>
            <a:r>
              <a:rPr lang="en-US" dirty="0"/>
              <a:t> de la </a:t>
            </a:r>
            <a:r>
              <a:rPr lang="en-US" dirty="0" err="1"/>
              <a:t>limite</a:t>
            </a:r>
            <a:r>
              <a:rPr lang="en-US" dirty="0"/>
              <a:t> </a:t>
            </a:r>
            <a:r>
              <a:rPr lang="en-US" dirty="0" err="1"/>
              <a:t>instrumentale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1D88FE-3EEE-EBFC-2D60-D4898F6D3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BD2C58B-4AF2-104D-C23D-36905FB0F7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451" y="706711"/>
            <a:ext cx="11088582" cy="849546"/>
          </a:xfrm>
        </p:spPr>
        <p:txBody>
          <a:bodyPr/>
          <a:lstStyle/>
          <a:p>
            <a:r>
              <a:rPr lang="en-US" dirty="0"/>
              <a:t>LMO = panel </a:t>
            </a:r>
            <a:r>
              <a:rPr lang="en-US" dirty="0" err="1"/>
              <a:t>d’instruments</a:t>
            </a:r>
            <a:r>
              <a:rPr lang="en-US" dirty="0"/>
              <a:t> </a:t>
            </a:r>
            <a:r>
              <a:rPr lang="en-US" dirty="0" err="1"/>
              <a:t>complémentaires</a:t>
            </a:r>
            <a:r>
              <a:rPr lang="en-US" dirty="0"/>
              <a:t> pour </a:t>
            </a:r>
            <a:r>
              <a:rPr lang="en-US" dirty="0" err="1"/>
              <a:t>différentes</a:t>
            </a:r>
            <a:r>
              <a:rPr lang="en-US" dirty="0"/>
              <a:t> </a:t>
            </a:r>
            <a:r>
              <a:rPr lang="en-US" dirty="0" err="1"/>
              <a:t>fréquences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C0E6C5-B451-F463-3865-59BEE863E5BD}"/>
              </a:ext>
            </a:extLst>
          </p:cNvPr>
          <p:cNvSpPr txBox="1"/>
          <p:nvPr/>
        </p:nvSpPr>
        <p:spPr>
          <a:xfrm>
            <a:off x="177292" y="5717536"/>
            <a:ext cx="5688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M. </a:t>
            </a:r>
            <a:r>
              <a:rPr lang="en-US" sz="1000" dirty="0" err="1"/>
              <a:t>Thomasset</a:t>
            </a:r>
            <a:r>
              <a:rPr lang="en-US" sz="1000" dirty="0"/>
              <a:t> et al. / Nuclear Instruments and Methods in Physics Research A 710 (2013) 7–12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BA7143C-C3DF-5A9D-D134-991BE88C1D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85" t="17131" r="36634" b="8052"/>
          <a:stretch/>
        </p:blipFill>
        <p:spPr>
          <a:xfrm>
            <a:off x="208606" y="1627436"/>
            <a:ext cx="5548333" cy="3961804"/>
          </a:xfrm>
          <a:prstGeom prst="rect">
            <a:avLst/>
          </a:prstGeom>
        </p:spPr>
      </p:pic>
      <p:sp>
        <p:nvSpPr>
          <p:cNvPr id="47" name="Right Brace 46">
            <a:extLst>
              <a:ext uri="{FF2B5EF4-FFF2-40B4-BE49-F238E27FC236}">
                <a16:creationId xmlns:a16="http://schemas.microsoft.com/office/drawing/2014/main" id="{60E333EC-8D13-2C28-289F-EECA632B7A02}"/>
              </a:ext>
            </a:extLst>
          </p:cNvPr>
          <p:cNvSpPr/>
          <p:nvPr/>
        </p:nvSpPr>
        <p:spPr>
          <a:xfrm rot="5400000">
            <a:off x="4391618" y="3839882"/>
            <a:ext cx="186039" cy="12417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8B6910F-042E-E48F-6ED8-F2513E749AE1}"/>
              </a:ext>
            </a:extLst>
          </p:cNvPr>
          <p:cNvSpPr txBox="1"/>
          <p:nvPr/>
        </p:nvSpPr>
        <p:spPr>
          <a:xfrm>
            <a:off x="4114632" y="453249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AFM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33623E6-11CE-5A29-29E3-292A5E985530}"/>
              </a:ext>
            </a:extLst>
          </p:cNvPr>
          <p:cNvGrpSpPr/>
          <p:nvPr/>
        </p:nvGrpSpPr>
        <p:grpSpPr>
          <a:xfrm>
            <a:off x="5681433" y="1412776"/>
            <a:ext cx="6314574" cy="4835996"/>
            <a:chOff x="129969" y="596074"/>
            <a:chExt cx="8464181" cy="6210633"/>
          </a:xfrm>
        </p:grpSpPr>
        <p:sp>
          <p:nvSpPr>
            <p:cNvPr id="2" name="Forme libre 20">
              <a:extLst>
                <a:ext uri="{FF2B5EF4-FFF2-40B4-BE49-F238E27FC236}">
                  <a16:creationId xmlns:a16="http://schemas.microsoft.com/office/drawing/2014/main" id="{EB6A76A9-B075-1845-72FD-0E5100B21382}"/>
                </a:ext>
              </a:extLst>
            </p:cNvPr>
            <p:cNvSpPr/>
            <p:nvPr/>
          </p:nvSpPr>
          <p:spPr>
            <a:xfrm>
              <a:off x="4096756" y="4475227"/>
              <a:ext cx="1659150" cy="1424185"/>
            </a:xfrm>
            <a:custGeom>
              <a:avLst/>
              <a:gdLst>
                <a:gd name="connsiteX0" fmla="*/ 0 w 1549468"/>
                <a:gd name="connsiteY0" fmla="*/ 665018 h 1330036"/>
                <a:gd name="connsiteX1" fmla="*/ 332509 w 1549468"/>
                <a:gd name="connsiteY1" fmla="*/ 0 h 1330036"/>
                <a:gd name="connsiteX2" fmla="*/ 1216959 w 1549468"/>
                <a:gd name="connsiteY2" fmla="*/ 0 h 1330036"/>
                <a:gd name="connsiteX3" fmla="*/ 1549468 w 1549468"/>
                <a:gd name="connsiteY3" fmla="*/ 665018 h 1330036"/>
                <a:gd name="connsiteX4" fmla="*/ 1216959 w 1549468"/>
                <a:gd name="connsiteY4" fmla="*/ 1330036 h 1330036"/>
                <a:gd name="connsiteX5" fmla="*/ 332509 w 1549468"/>
                <a:gd name="connsiteY5" fmla="*/ 1330036 h 1330036"/>
                <a:gd name="connsiteX6" fmla="*/ 0 w 1549468"/>
                <a:gd name="connsiteY6" fmla="*/ 665018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9468" h="1330036">
                  <a:moveTo>
                    <a:pt x="0" y="665018"/>
                  </a:moveTo>
                  <a:lnTo>
                    <a:pt x="332509" y="0"/>
                  </a:lnTo>
                  <a:lnTo>
                    <a:pt x="1216959" y="0"/>
                  </a:lnTo>
                  <a:lnTo>
                    <a:pt x="1549468" y="665018"/>
                  </a:lnTo>
                  <a:lnTo>
                    <a:pt x="1216959" y="1330036"/>
                  </a:lnTo>
                  <a:lnTo>
                    <a:pt x="332509" y="1330036"/>
                  </a:lnTo>
                  <a:lnTo>
                    <a:pt x="0" y="665018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46A7D2"/>
              </a:solidFill>
            </a:ln>
          </p:spPr>
          <p:style>
            <a:lnRef idx="2">
              <a:schemeClr val="accent2">
                <a:hueOff val="2006365"/>
                <a:satOff val="-2502"/>
                <a:lumOff val="588"/>
                <a:alphaOff val="0"/>
              </a:schemeClr>
            </a:lnRef>
            <a:fillRef idx="1">
              <a:schemeClr val="accent2">
                <a:hueOff val="2006365"/>
                <a:satOff val="-2502"/>
                <a:lumOff val="588"/>
                <a:alphaOff val="0"/>
              </a:schemeClr>
            </a:fillRef>
            <a:effectRef idx="0">
              <a:schemeClr val="accent2">
                <a:hueOff val="2006365"/>
                <a:satOff val="-2502"/>
                <a:lumOff val="5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9959" tIns="225026" rIns="239959" bIns="225026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>
                  <a:solidFill>
                    <a:schemeClr val="tx1"/>
                  </a:solidFill>
                </a:rPr>
                <a:t>MINT :  2D stitching Michelson</a:t>
              </a:r>
            </a:p>
          </p:txBody>
        </p:sp>
        <p:sp>
          <p:nvSpPr>
            <p:cNvPr id="9" name="Hexagone 8">
              <a:extLst>
                <a:ext uri="{FF2B5EF4-FFF2-40B4-BE49-F238E27FC236}">
                  <a16:creationId xmlns:a16="http://schemas.microsoft.com/office/drawing/2014/main" id="{F37E287A-DA62-DF75-491B-F7E6C5F9985C}"/>
                </a:ext>
              </a:extLst>
            </p:cNvPr>
            <p:cNvSpPr/>
            <p:nvPr/>
          </p:nvSpPr>
          <p:spPr>
            <a:xfrm>
              <a:off x="4094164" y="2987125"/>
              <a:ext cx="1661742" cy="1426410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5000" b="-25000"/>
              </a:stretch>
            </a:blip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2">
                <a:hueOff val="4012731"/>
                <a:satOff val="-5005"/>
                <a:lumOff val="1177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pic>
          <p:nvPicPr>
            <p:cNvPr id="10" name="Image 9" descr="Une image contenant Police, conception, typographie&#10;&#10;Description générée automatiquement">
              <a:extLst>
                <a:ext uri="{FF2B5EF4-FFF2-40B4-BE49-F238E27FC236}">
                  <a16:creationId xmlns:a16="http://schemas.microsoft.com/office/drawing/2014/main" id="{4910982A-692A-1543-9822-EEFC7D4B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69" y="720519"/>
              <a:ext cx="1688817" cy="866733"/>
            </a:xfrm>
            <a:prstGeom prst="rect">
              <a:avLst/>
            </a:prstGeom>
          </p:spPr>
        </p:pic>
        <p:sp>
          <p:nvSpPr>
            <p:cNvPr id="11" name="Hexagone 10">
              <a:extLst>
                <a:ext uri="{FF2B5EF4-FFF2-40B4-BE49-F238E27FC236}">
                  <a16:creationId xmlns:a16="http://schemas.microsoft.com/office/drawing/2014/main" id="{3622BCF6-7983-FF3A-5FA5-A217A6CFA633}"/>
                </a:ext>
              </a:extLst>
            </p:cNvPr>
            <p:cNvSpPr/>
            <p:nvPr/>
          </p:nvSpPr>
          <p:spPr>
            <a:xfrm>
              <a:off x="329802" y="2135720"/>
              <a:ext cx="1661742" cy="1426410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8000" r="-8000"/>
              </a:stretch>
            </a:blipFill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CFD3399-E3F7-7F94-787B-EDEE97EE65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08639" y="1046067"/>
              <a:ext cx="108012" cy="576064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7030A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Forme libre 8">
              <a:extLst>
                <a:ext uri="{FF2B5EF4-FFF2-40B4-BE49-F238E27FC236}">
                  <a16:creationId xmlns:a16="http://schemas.microsoft.com/office/drawing/2014/main" id="{60A39F4D-BE54-5B75-1425-AC85EF6DA51C}"/>
                </a:ext>
              </a:extLst>
            </p:cNvPr>
            <p:cNvSpPr/>
            <p:nvPr/>
          </p:nvSpPr>
          <p:spPr>
            <a:xfrm>
              <a:off x="6931847" y="1398814"/>
              <a:ext cx="1662303" cy="1426892"/>
            </a:xfrm>
            <a:custGeom>
              <a:avLst/>
              <a:gdLst>
                <a:gd name="connsiteX0" fmla="*/ 0 w 1549468"/>
                <a:gd name="connsiteY0" fmla="*/ 665018 h 1330036"/>
                <a:gd name="connsiteX1" fmla="*/ 332509 w 1549468"/>
                <a:gd name="connsiteY1" fmla="*/ 0 h 1330036"/>
                <a:gd name="connsiteX2" fmla="*/ 1216959 w 1549468"/>
                <a:gd name="connsiteY2" fmla="*/ 0 h 1330036"/>
                <a:gd name="connsiteX3" fmla="*/ 1549468 w 1549468"/>
                <a:gd name="connsiteY3" fmla="*/ 665018 h 1330036"/>
                <a:gd name="connsiteX4" fmla="*/ 1216959 w 1549468"/>
                <a:gd name="connsiteY4" fmla="*/ 1330036 h 1330036"/>
                <a:gd name="connsiteX5" fmla="*/ 332509 w 1549468"/>
                <a:gd name="connsiteY5" fmla="*/ 1330036 h 1330036"/>
                <a:gd name="connsiteX6" fmla="*/ 0 w 1549468"/>
                <a:gd name="connsiteY6" fmla="*/ 665018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9468" h="1330036">
                  <a:moveTo>
                    <a:pt x="0" y="665018"/>
                  </a:moveTo>
                  <a:lnTo>
                    <a:pt x="332509" y="0"/>
                  </a:lnTo>
                  <a:lnTo>
                    <a:pt x="1216959" y="0"/>
                  </a:lnTo>
                  <a:lnTo>
                    <a:pt x="1549468" y="665018"/>
                  </a:lnTo>
                  <a:lnTo>
                    <a:pt x="1216959" y="1330036"/>
                  </a:lnTo>
                  <a:lnTo>
                    <a:pt x="332509" y="1330036"/>
                  </a:lnTo>
                  <a:lnTo>
                    <a:pt x="0" y="665018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2">
                <a:hueOff val="668788"/>
                <a:satOff val="-834"/>
                <a:lumOff val="196"/>
                <a:alphaOff val="0"/>
              </a:schemeClr>
            </a:lnRef>
            <a:fillRef idx="1">
              <a:schemeClr val="accent2">
                <a:hueOff val="668788"/>
                <a:satOff val="-834"/>
                <a:lumOff val="196"/>
                <a:alphaOff val="0"/>
              </a:schemeClr>
            </a:fillRef>
            <a:effectRef idx="0">
              <a:schemeClr val="accent2">
                <a:hueOff val="668788"/>
                <a:satOff val="-834"/>
                <a:lumOff val="19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9959" tIns="225026" rIns="239959" bIns="225026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AFM : High frequency heights and gratings </a:t>
              </a:r>
            </a:p>
          </p:txBody>
        </p:sp>
        <p:sp>
          <p:nvSpPr>
            <p:cNvPr id="14" name="Forme libre 9">
              <a:extLst>
                <a:ext uri="{FF2B5EF4-FFF2-40B4-BE49-F238E27FC236}">
                  <a16:creationId xmlns:a16="http://schemas.microsoft.com/office/drawing/2014/main" id="{046E5746-9C9D-77D7-F0A0-BFFD30BB7E3B}"/>
                </a:ext>
              </a:extLst>
            </p:cNvPr>
            <p:cNvSpPr/>
            <p:nvPr/>
          </p:nvSpPr>
          <p:spPr>
            <a:xfrm>
              <a:off x="1700544" y="2868911"/>
              <a:ext cx="1806308" cy="1424186"/>
            </a:xfrm>
            <a:custGeom>
              <a:avLst/>
              <a:gdLst>
                <a:gd name="connsiteX0" fmla="*/ 0 w 1549468"/>
                <a:gd name="connsiteY0" fmla="*/ 665018 h 1330036"/>
                <a:gd name="connsiteX1" fmla="*/ 332509 w 1549468"/>
                <a:gd name="connsiteY1" fmla="*/ 0 h 1330036"/>
                <a:gd name="connsiteX2" fmla="*/ 1216959 w 1549468"/>
                <a:gd name="connsiteY2" fmla="*/ 0 h 1330036"/>
                <a:gd name="connsiteX3" fmla="*/ 1549468 w 1549468"/>
                <a:gd name="connsiteY3" fmla="*/ 665018 h 1330036"/>
                <a:gd name="connsiteX4" fmla="*/ 1216959 w 1549468"/>
                <a:gd name="connsiteY4" fmla="*/ 1330036 h 1330036"/>
                <a:gd name="connsiteX5" fmla="*/ 332509 w 1549468"/>
                <a:gd name="connsiteY5" fmla="*/ 1330036 h 1330036"/>
                <a:gd name="connsiteX6" fmla="*/ 0 w 1549468"/>
                <a:gd name="connsiteY6" fmla="*/ 665018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9468" h="1330036">
                  <a:moveTo>
                    <a:pt x="0" y="665018"/>
                  </a:moveTo>
                  <a:lnTo>
                    <a:pt x="332509" y="0"/>
                  </a:lnTo>
                  <a:lnTo>
                    <a:pt x="1216959" y="0"/>
                  </a:lnTo>
                  <a:lnTo>
                    <a:pt x="1549468" y="665018"/>
                  </a:lnTo>
                  <a:lnTo>
                    <a:pt x="1216959" y="1330036"/>
                  </a:lnTo>
                  <a:lnTo>
                    <a:pt x="332509" y="1330036"/>
                  </a:lnTo>
                  <a:lnTo>
                    <a:pt x="0" y="66501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9959" tIns="225026" rIns="239959" bIns="225026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Hartman</a:t>
              </a:r>
              <a:r>
                <a:rPr lang="en-US" sz="900" dirty="0"/>
                <a:t> :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/>
                <a:t>2D curvature and low frequency slopes</a:t>
              </a:r>
            </a:p>
          </p:txBody>
        </p:sp>
        <p:sp>
          <p:nvSpPr>
            <p:cNvPr id="15" name="Hexagone 14">
              <a:extLst>
                <a:ext uri="{FF2B5EF4-FFF2-40B4-BE49-F238E27FC236}">
                  <a16:creationId xmlns:a16="http://schemas.microsoft.com/office/drawing/2014/main" id="{D288CC90-08D8-4F46-A342-6AE9DD2D66A7}"/>
                </a:ext>
              </a:extLst>
            </p:cNvPr>
            <p:cNvSpPr/>
            <p:nvPr/>
          </p:nvSpPr>
          <p:spPr>
            <a:xfrm>
              <a:off x="1742106" y="3493414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16" name="Hexagone 15">
              <a:extLst>
                <a:ext uri="{FF2B5EF4-FFF2-40B4-BE49-F238E27FC236}">
                  <a16:creationId xmlns:a16="http://schemas.microsoft.com/office/drawing/2014/main" id="{AEBA7FA2-6111-F83E-DECC-1E3D46EC6A07}"/>
                </a:ext>
              </a:extLst>
            </p:cNvPr>
            <p:cNvSpPr/>
            <p:nvPr/>
          </p:nvSpPr>
          <p:spPr>
            <a:xfrm>
              <a:off x="346246" y="3605674"/>
              <a:ext cx="1661742" cy="1426410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6000" contrast="3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17" name="Hexagone 16">
              <a:extLst>
                <a:ext uri="{FF2B5EF4-FFF2-40B4-BE49-F238E27FC236}">
                  <a16:creationId xmlns:a16="http://schemas.microsoft.com/office/drawing/2014/main" id="{3DC768B9-934E-5C2D-7148-E877C7DB91B9}"/>
                </a:ext>
              </a:extLst>
            </p:cNvPr>
            <p:cNvSpPr/>
            <p:nvPr/>
          </p:nvSpPr>
          <p:spPr>
            <a:xfrm>
              <a:off x="1432975" y="3316914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18" name="Hexagone 17">
              <a:extLst>
                <a:ext uri="{FF2B5EF4-FFF2-40B4-BE49-F238E27FC236}">
                  <a16:creationId xmlns:a16="http://schemas.microsoft.com/office/drawing/2014/main" id="{9905CD59-617C-11F2-956C-C240F37EBAE6}"/>
                </a:ext>
              </a:extLst>
            </p:cNvPr>
            <p:cNvSpPr/>
            <p:nvPr/>
          </p:nvSpPr>
          <p:spPr>
            <a:xfrm>
              <a:off x="4104472" y="3309874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19" name="Hexagone 18">
              <a:extLst>
                <a:ext uri="{FF2B5EF4-FFF2-40B4-BE49-F238E27FC236}">
                  <a16:creationId xmlns:a16="http://schemas.microsoft.com/office/drawing/2014/main" id="{CCADAB22-0EEF-E0B5-9864-F6577DDB3C31}"/>
                </a:ext>
              </a:extLst>
            </p:cNvPr>
            <p:cNvSpPr/>
            <p:nvPr/>
          </p:nvSpPr>
          <p:spPr>
            <a:xfrm>
              <a:off x="5551403" y="677375"/>
              <a:ext cx="1662303" cy="1426892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25000" b="-25000"/>
              </a:stretch>
            </a:blipFill>
            <a:ln>
              <a:solidFill>
                <a:srgbClr val="7030A0"/>
              </a:solidFill>
            </a:ln>
          </p:spPr>
          <p:style>
            <a:lnRef idx="2">
              <a:schemeClr val="accent2">
                <a:hueOff val="668788"/>
                <a:satOff val="-834"/>
                <a:lumOff val="196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20" name="Hexagone 19">
              <a:extLst>
                <a:ext uri="{FF2B5EF4-FFF2-40B4-BE49-F238E27FC236}">
                  <a16:creationId xmlns:a16="http://schemas.microsoft.com/office/drawing/2014/main" id="{C401B485-5B76-BEC6-5841-14D7DE36D038}"/>
                </a:ext>
              </a:extLst>
            </p:cNvPr>
            <p:cNvSpPr/>
            <p:nvPr/>
          </p:nvSpPr>
          <p:spPr>
            <a:xfrm>
              <a:off x="4408832" y="3487883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21" name="Forme libre 16">
              <a:extLst>
                <a:ext uri="{FF2B5EF4-FFF2-40B4-BE49-F238E27FC236}">
                  <a16:creationId xmlns:a16="http://schemas.microsoft.com/office/drawing/2014/main" id="{2A7C8B8F-B61B-FA25-5403-26B1DB254DAF}"/>
                </a:ext>
              </a:extLst>
            </p:cNvPr>
            <p:cNvSpPr/>
            <p:nvPr/>
          </p:nvSpPr>
          <p:spPr>
            <a:xfrm>
              <a:off x="1687977" y="1356744"/>
              <a:ext cx="1785431" cy="1424186"/>
            </a:xfrm>
            <a:custGeom>
              <a:avLst/>
              <a:gdLst>
                <a:gd name="connsiteX0" fmla="*/ 0 w 1549468"/>
                <a:gd name="connsiteY0" fmla="*/ 665018 h 1330036"/>
                <a:gd name="connsiteX1" fmla="*/ 332509 w 1549468"/>
                <a:gd name="connsiteY1" fmla="*/ 0 h 1330036"/>
                <a:gd name="connsiteX2" fmla="*/ 1216959 w 1549468"/>
                <a:gd name="connsiteY2" fmla="*/ 0 h 1330036"/>
                <a:gd name="connsiteX3" fmla="*/ 1549468 w 1549468"/>
                <a:gd name="connsiteY3" fmla="*/ 665018 h 1330036"/>
                <a:gd name="connsiteX4" fmla="*/ 1216959 w 1549468"/>
                <a:gd name="connsiteY4" fmla="*/ 1330036 h 1330036"/>
                <a:gd name="connsiteX5" fmla="*/ 332509 w 1549468"/>
                <a:gd name="connsiteY5" fmla="*/ 1330036 h 1330036"/>
                <a:gd name="connsiteX6" fmla="*/ 0 w 1549468"/>
                <a:gd name="connsiteY6" fmla="*/ 665018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9468" h="1330036">
                  <a:moveTo>
                    <a:pt x="0" y="665018"/>
                  </a:moveTo>
                  <a:lnTo>
                    <a:pt x="332509" y="0"/>
                  </a:lnTo>
                  <a:lnTo>
                    <a:pt x="1216959" y="0"/>
                  </a:lnTo>
                  <a:lnTo>
                    <a:pt x="1549468" y="665018"/>
                  </a:lnTo>
                  <a:lnTo>
                    <a:pt x="1216959" y="1330036"/>
                  </a:lnTo>
                  <a:lnTo>
                    <a:pt x="332509" y="1330036"/>
                  </a:lnTo>
                  <a:lnTo>
                    <a:pt x="0" y="665018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1337577"/>
                <a:satOff val="-1668"/>
                <a:lumOff val="392"/>
                <a:alphaOff val="0"/>
              </a:schemeClr>
            </a:lnRef>
            <a:fillRef idx="1">
              <a:schemeClr val="accent2">
                <a:hueOff val="1337577"/>
                <a:satOff val="-1668"/>
                <a:lumOff val="392"/>
                <a:alphaOff val="0"/>
              </a:schemeClr>
            </a:fillRef>
            <a:effectRef idx="0">
              <a:schemeClr val="accent2">
                <a:hueOff val="1337577"/>
                <a:satOff val="-1668"/>
                <a:lumOff val="39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9959" tIns="225026" rIns="239959" bIns="225026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>
                  <a:solidFill>
                    <a:schemeClr val="tx1"/>
                  </a:solidFill>
                </a:rPr>
                <a:t>LTP : </a:t>
              </a:r>
              <a:r>
                <a:rPr lang="en-US" sz="900" dirty="0">
                  <a:solidFill>
                    <a:schemeClr val="tx1"/>
                  </a:solidFill>
                </a:rPr>
                <a:t>Curvature and low frequency slopes</a:t>
              </a:r>
              <a:endParaRPr lang="en-US" sz="9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BC180490-9BE8-9E0B-6F4B-2B6106D01713}"/>
                </a:ext>
              </a:extLst>
            </p:cNvPr>
            <p:cNvSpPr/>
            <p:nvPr/>
          </p:nvSpPr>
          <p:spPr>
            <a:xfrm>
              <a:off x="2759183" y="1446315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23" name="Hexagone 22">
              <a:extLst>
                <a:ext uri="{FF2B5EF4-FFF2-40B4-BE49-F238E27FC236}">
                  <a16:creationId xmlns:a16="http://schemas.microsoft.com/office/drawing/2014/main" id="{F7F3ADD4-3DE6-B220-1520-0441B09B2237}"/>
                </a:ext>
              </a:extLst>
            </p:cNvPr>
            <p:cNvSpPr/>
            <p:nvPr/>
          </p:nvSpPr>
          <p:spPr>
            <a:xfrm>
              <a:off x="3180427" y="596074"/>
              <a:ext cx="1657348" cy="1422638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10000" contrast="2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2">
                <a:hueOff val="1337577"/>
                <a:satOff val="-1668"/>
                <a:lumOff val="392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24" name="Hexagone 23">
              <a:extLst>
                <a:ext uri="{FF2B5EF4-FFF2-40B4-BE49-F238E27FC236}">
                  <a16:creationId xmlns:a16="http://schemas.microsoft.com/office/drawing/2014/main" id="{F09A4793-173C-D06E-2656-F631C510FFCA}"/>
                </a:ext>
              </a:extLst>
            </p:cNvPr>
            <p:cNvSpPr/>
            <p:nvPr/>
          </p:nvSpPr>
          <p:spPr>
            <a:xfrm>
              <a:off x="3082625" y="1277861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25" name="Hexagone 24">
              <a:extLst>
                <a:ext uri="{FF2B5EF4-FFF2-40B4-BE49-F238E27FC236}">
                  <a16:creationId xmlns:a16="http://schemas.microsoft.com/office/drawing/2014/main" id="{D2B33963-815D-D01C-073B-86DCDF81221C}"/>
                </a:ext>
              </a:extLst>
            </p:cNvPr>
            <p:cNvSpPr/>
            <p:nvPr/>
          </p:nvSpPr>
          <p:spPr>
            <a:xfrm>
              <a:off x="5711187" y="2014535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D12AE82B-C875-02A9-9713-257B5E325A6B}"/>
                </a:ext>
              </a:extLst>
            </p:cNvPr>
            <p:cNvSpPr/>
            <p:nvPr/>
          </p:nvSpPr>
          <p:spPr>
            <a:xfrm>
              <a:off x="6006005" y="2197069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27" name="Forme libre 23">
              <a:extLst>
                <a:ext uri="{FF2B5EF4-FFF2-40B4-BE49-F238E27FC236}">
                  <a16:creationId xmlns:a16="http://schemas.microsoft.com/office/drawing/2014/main" id="{6B52F8AE-D0F7-035B-BB10-D34DCD828981}"/>
                </a:ext>
              </a:extLst>
            </p:cNvPr>
            <p:cNvSpPr/>
            <p:nvPr/>
          </p:nvSpPr>
          <p:spPr>
            <a:xfrm>
              <a:off x="6931848" y="2908188"/>
              <a:ext cx="1659150" cy="1424185"/>
            </a:xfrm>
            <a:custGeom>
              <a:avLst/>
              <a:gdLst>
                <a:gd name="connsiteX0" fmla="*/ 0 w 1549468"/>
                <a:gd name="connsiteY0" fmla="*/ 665018 h 1330036"/>
                <a:gd name="connsiteX1" fmla="*/ 332509 w 1549468"/>
                <a:gd name="connsiteY1" fmla="*/ 0 h 1330036"/>
                <a:gd name="connsiteX2" fmla="*/ 1216959 w 1549468"/>
                <a:gd name="connsiteY2" fmla="*/ 0 h 1330036"/>
                <a:gd name="connsiteX3" fmla="*/ 1549468 w 1549468"/>
                <a:gd name="connsiteY3" fmla="*/ 665018 h 1330036"/>
                <a:gd name="connsiteX4" fmla="*/ 1216959 w 1549468"/>
                <a:gd name="connsiteY4" fmla="*/ 1330036 h 1330036"/>
                <a:gd name="connsiteX5" fmla="*/ 332509 w 1549468"/>
                <a:gd name="connsiteY5" fmla="*/ 1330036 h 1330036"/>
                <a:gd name="connsiteX6" fmla="*/ 0 w 1549468"/>
                <a:gd name="connsiteY6" fmla="*/ 665018 h 133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9468" h="1330036">
                  <a:moveTo>
                    <a:pt x="0" y="665018"/>
                  </a:moveTo>
                  <a:lnTo>
                    <a:pt x="332509" y="0"/>
                  </a:lnTo>
                  <a:lnTo>
                    <a:pt x="1216959" y="0"/>
                  </a:lnTo>
                  <a:lnTo>
                    <a:pt x="1549468" y="665018"/>
                  </a:lnTo>
                  <a:lnTo>
                    <a:pt x="1216959" y="1330036"/>
                  </a:lnTo>
                  <a:lnTo>
                    <a:pt x="332509" y="1330036"/>
                  </a:lnTo>
                  <a:lnTo>
                    <a:pt x="0" y="665018"/>
                  </a:lnTo>
                  <a:close/>
                </a:path>
              </a:pathLst>
            </a:cu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2675154"/>
                <a:satOff val="-3337"/>
                <a:lumOff val="7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9959" tIns="225026" rIns="239959" bIns="225026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 err="1">
                  <a:solidFill>
                    <a:schemeClr val="tx1"/>
                  </a:solidFill>
                </a:rPr>
                <a:t>Optosurf</a:t>
              </a:r>
              <a:r>
                <a:rPr lang="en-US" sz="900" kern="1200" dirty="0">
                  <a:solidFill>
                    <a:schemeClr val="tx1"/>
                  </a:solidFill>
                </a:rPr>
                <a:t> : WLI for high frequency heights</a:t>
              </a: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07043BD2-A770-F066-E4F3-5EF32D511051}"/>
                </a:ext>
              </a:extLst>
            </p:cNvPr>
            <p:cNvSpPr/>
            <p:nvPr/>
          </p:nvSpPr>
          <p:spPr>
            <a:xfrm>
              <a:off x="7044073" y="1298981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29" name="Hexagone 28">
              <a:extLst>
                <a:ext uri="{FF2B5EF4-FFF2-40B4-BE49-F238E27FC236}">
                  <a16:creationId xmlns:a16="http://schemas.microsoft.com/office/drawing/2014/main" id="{808C50E2-F0CB-B4D2-FADF-60170BF784C0}"/>
                </a:ext>
              </a:extLst>
            </p:cNvPr>
            <p:cNvSpPr/>
            <p:nvPr/>
          </p:nvSpPr>
          <p:spPr>
            <a:xfrm>
              <a:off x="5567480" y="2156109"/>
              <a:ext cx="1659150" cy="1424185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  <a:ln>
              <a:solidFill>
                <a:srgbClr val="FFFF9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30" name="Hexagone 29">
              <a:extLst>
                <a:ext uri="{FF2B5EF4-FFF2-40B4-BE49-F238E27FC236}">
                  <a16:creationId xmlns:a16="http://schemas.microsoft.com/office/drawing/2014/main" id="{8F772B07-61B2-475E-09F3-88801F3A2D3A}"/>
                </a:ext>
              </a:extLst>
            </p:cNvPr>
            <p:cNvSpPr/>
            <p:nvPr/>
          </p:nvSpPr>
          <p:spPr>
            <a:xfrm>
              <a:off x="7346524" y="1474475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31" name="Hexagone 30">
              <a:extLst>
                <a:ext uri="{FF2B5EF4-FFF2-40B4-BE49-F238E27FC236}">
                  <a16:creationId xmlns:a16="http://schemas.microsoft.com/office/drawing/2014/main" id="{91D97580-7616-59ED-0648-CA23355B3081}"/>
                </a:ext>
              </a:extLst>
            </p:cNvPr>
            <p:cNvSpPr/>
            <p:nvPr/>
          </p:nvSpPr>
          <p:spPr>
            <a:xfrm>
              <a:off x="7344616" y="4078228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05EEEC1A-75C6-D6D3-C250-D366606A99A6}"/>
                </a:ext>
              </a:extLst>
            </p:cNvPr>
            <p:cNvSpPr/>
            <p:nvPr/>
          </p:nvSpPr>
          <p:spPr>
            <a:xfrm>
              <a:off x="6712337" y="4612405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33" name="Hexagone 32">
              <a:extLst>
                <a:ext uri="{FF2B5EF4-FFF2-40B4-BE49-F238E27FC236}">
                  <a16:creationId xmlns:a16="http://schemas.microsoft.com/office/drawing/2014/main" id="{BD2FC4C9-A56D-A001-8063-391584AD29BC}"/>
                </a:ext>
              </a:extLst>
            </p:cNvPr>
            <p:cNvSpPr/>
            <p:nvPr/>
          </p:nvSpPr>
          <p:spPr>
            <a:xfrm>
              <a:off x="1710202" y="4337372"/>
              <a:ext cx="1806308" cy="1424186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2">
                <a:hueOff val="668788"/>
                <a:satOff val="-834"/>
                <a:lumOff val="196"/>
                <a:alphaOff val="0"/>
              </a:schemeClr>
            </a:lnRef>
            <a:fillRef idx="1">
              <a:schemeClr val="accent2">
                <a:hueOff val="668788"/>
                <a:satOff val="-834"/>
                <a:lumOff val="196"/>
                <a:alphaOff val="0"/>
              </a:schemeClr>
            </a:fillRef>
            <a:effectRef idx="0">
              <a:schemeClr val="accent2">
                <a:hueOff val="668788"/>
                <a:satOff val="-834"/>
                <a:lumOff val="19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9959" tIns="225026" rIns="239959" bIns="225026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lt1"/>
                  </a:solidFill>
                </a:rPr>
                <a:t>TITAN:</a:t>
              </a:r>
            </a:p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>
                  <a:solidFill>
                    <a:schemeClr val="lt1"/>
                  </a:solidFill>
                </a:rPr>
                <a:t>2D stitching </a:t>
              </a:r>
              <a:r>
                <a:rPr lang="en-US" sz="900" dirty="0" err="1">
                  <a:solidFill>
                    <a:schemeClr val="lt1"/>
                  </a:solidFill>
                </a:rPr>
                <a:t>Zygo</a:t>
              </a:r>
              <a:endParaRPr lang="fr-FR" sz="900" dirty="0">
                <a:solidFill>
                  <a:schemeClr val="lt1"/>
                </a:solidFill>
              </a:endParaRPr>
            </a:p>
          </p:txBody>
        </p:sp>
        <p:sp>
          <p:nvSpPr>
            <p:cNvPr id="34" name="Hexagone 33">
              <a:extLst>
                <a:ext uri="{FF2B5EF4-FFF2-40B4-BE49-F238E27FC236}">
                  <a16:creationId xmlns:a16="http://schemas.microsoft.com/office/drawing/2014/main" id="{B0C93B1A-1AB3-856A-9983-99F2EFDE7E2A}"/>
                </a:ext>
              </a:extLst>
            </p:cNvPr>
            <p:cNvSpPr/>
            <p:nvPr/>
          </p:nvSpPr>
          <p:spPr>
            <a:xfrm>
              <a:off x="339088" y="5076887"/>
              <a:ext cx="1659150" cy="1424185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  <a:ln>
              <a:solidFill>
                <a:srgbClr val="FF00F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35" name="Hexagone 34">
              <a:extLst>
                <a:ext uri="{FF2B5EF4-FFF2-40B4-BE49-F238E27FC236}">
                  <a16:creationId xmlns:a16="http://schemas.microsoft.com/office/drawing/2014/main" id="{5F9F8DD1-32F7-700A-2D80-EB847072C1B1}"/>
                </a:ext>
              </a:extLst>
            </p:cNvPr>
            <p:cNvSpPr/>
            <p:nvPr/>
          </p:nvSpPr>
          <p:spPr>
            <a:xfrm>
              <a:off x="2758229" y="4391000"/>
              <a:ext cx="180326" cy="155883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90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230B3453-7BB3-726C-3244-A71308C2140B}"/>
                </a:ext>
              </a:extLst>
            </p:cNvPr>
            <p:cNvSpPr txBox="1"/>
            <p:nvPr/>
          </p:nvSpPr>
          <p:spPr>
            <a:xfrm>
              <a:off x="2373803" y="5855850"/>
              <a:ext cx="2595582" cy="29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7030A0"/>
                  </a:solidFill>
                </a:rPr>
                <a:t>Low spatial frequencies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F712EB6-9E91-4B77-77B1-C4D4BAA295A9}"/>
                </a:ext>
              </a:extLst>
            </p:cNvPr>
            <p:cNvSpPr txBox="1"/>
            <p:nvPr/>
          </p:nvSpPr>
          <p:spPr>
            <a:xfrm>
              <a:off x="6266444" y="5866386"/>
              <a:ext cx="1915909" cy="29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7030A0"/>
                  </a:solidFill>
                </a:rPr>
                <a:t>High </a:t>
              </a:r>
              <a:r>
                <a:rPr lang="fr-FR" sz="900" dirty="0" err="1">
                  <a:solidFill>
                    <a:srgbClr val="7030A0"/>
                  </a:solidFill>
                </a:rPr>
                <a:t>frequencies</a:t>
              </a:r>
              <a:endParaRPr lang="fr-FR" sz="900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64F932-D5BC-87D8-2F7B-3FF2616AD41A}"/>
              </a:ext>
            </a:extLst>
          </p:cNvPr>
          <p:cNvCxnSpPr>
            <a:cxnSpLocks/>
          </p:cNvCxnSpPr>
          <p:nvPr/>
        </p:nvCxnSpPr>
        <p:spPr>
          <a:xfrm>
            <a:off x="3863752" y="3736481"/>
            <a:ext cx="1177802" cy="631267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B09BC85D-3776-C414-9C25-3F0828D104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3119058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E8BD7C27-C78C-BB6D-AEFC-77A707EDF96E}"/>
              </a:ext>
            </a:extLst>
          </p:cNvPr>
          <p:cNvSpPr/>
          <p:nvPr/>
        </p:nvSpPr>
        <p:spPr>
          <a:xfrm rot="10800000">
            <a:off x="6655776" y="3356469"/>
            <a:ext cx="602281" cy="584658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36187FEC-4351-4701-CDB4-E689A29B9F60}"/>
              </a:ext>
            </a:extLst>
          </p:cNvPr>
          <p:cNvSpPr/>
          <p:nvPr/>
        </p:nvSpPr>
        <p:spPr>
          <a:xfrm>
            <a:off x="6655777" y="3348253"/>
            <a:ext cx="602281" cy="584658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owchart: Direct Access Storage 44">
            <a:extLst>
              <a:ext uri="{FF2B5EF4-FFF2-40B4-BE49-F238E27FC236}">
                <a16:creationId xmlns:a16="http://schemas.microsoft.com/office/drawing/2014/main" id="{73115CD8-9830-009A-D968-DC934262776B}"/>
              </a:ext>
            </a:extLst>
          </p:cNvPr>
          <p:cNvSpPr/>
          <p:nvPr/>
        </p:nvSpPr>
        <p:spPr>
          <a:xfrm flipH="1">
            <a:off x="6160873" y="3356469"/>
            <a:ext cx="290851" cy="571299"/>
          </a:xfrm>
          <a:prstGeom prst="flowChartMagneticDru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DCB749-D986-4CE7-4E77-C0C2910FF0DA}"/>
              </a:ext>
            </a:extLst>
          </p:cNvPr>
          <p:cNvSpPr/>
          <p:nvPr/>
        </p:nvSpPr>
        <p:spPr>
          <a:xfrm>
            <a:off x="3143672" y="3271627"/>
            <a:ext cx="1008105" cy="20681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C063D-6CC1-9822-F302-EBADA5B9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LTP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F7B8F-B0FD-D90C-832A-1CAD022439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E5437F-9C79-AE0A-A074-692C129B00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034" y="905119"/>
            <a:ext cx="6624088" cy="1836901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Long Trace Profiler</a:t>
            </a:r>
          </a:p>
          <a:p>
            <a:r>
              <a:rPr lang="fr-FR" dirty="0"/>
              <a:t>Fonctionnement par mesure de pente</a:t>
            </a:r>
          </a:p>
          <a:p>
            <a:r>
              <a:rPr lang="fr-FR" dirty="0"/>
              <a:t>+- 8 </a:t>
            </a:r>
            <a:r>
              <a:rPr lang="fr-FR" dirty="0" err="1"/>
              <a:t>mrad</a:t>
            </a:r>
            <a:r>
              <a:rPr lang="fr-FR" dirty="0"/>
              <a:t> de range</a:t>
            </a:r>
          </a:p>
          <a:p>
            <a:r>
              <a:rPr lang="fr-FR" dirty="0"/>
              <a:t>2mm de pupille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2">
            <a:extLst>
              <a:ext uri="{FF2B5EF4-FFF2-40B4-BE49-F238E27FC236}">
                <a16:creationId xmlns:a16="http://schemas.microsoft.com/office/drawing/2014/main" id="{EF633B36-4A19-14C9-240F-03CA73E94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b="23442"/>
          <a:stretch/>
        </p:blipFill>
        <p:spPr bwMode="auto">
          <a:xfrm>
            <a:off x="7984642" y="590373"/>
            <a:ext cx="4172122" cy="2313439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39AC89-8C92-2E1B-03C5-0CFE788495BB}"/>
              </a:ext>
            </a:extLst>
          </p:cNvPr>
          <p:cNvSpPr/>
          <p:nvPr/>
        </p:nvSpPr>
        <p:spPr>
          <a:xfrm>
            <a:off x="1127448" y="5348043"/>
            <a:ext cx="6552728" cy="60483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8BE4C6-7D91-45CD-FF20-70487E8EB39C}"/>
              </a:ext>
            </a:extLst>
          </p:cNvPr>
          <p:cNvSpPr/>
          <p:nvPr/>
        </p:nvSpPr>
        <p:spPr>
          <a:xfrm>
            <a:off x="1631504" y="5949280"/>
            <a:ext cx="648072" cy="60483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DC6068-D386-96AD-C1E4-DB1E4FA72915}"/>
              </a:ext>
            </a:extLst>
          </p:cNvPr>
          <p:cNvSpPr/>
          <p:nvPr/>
        </p:nvSpPr>
        <p:spPr>
          <a:xfrm>
            <a:off x="5688767" y="5949280"/>
            <a:ext cx="648072" cy="60483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6834FC-D1A5-7598-6DF2-4C7E50F9D31B}"/>
              </a:ext>
            </a:extLst>
          </p:cNvPr>
          <p:cNvSpPr/>
          <p:nvPr/>
        </p:nvSpPr>
        <p:spPr>
          <a:xfrm>
            <a:off x="2423591" y="4928924"/>
            <a:ext cx="3265175" cy="246324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D36B44-AC28-4451-65BA-2652A44D44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414" t="58600" r="23838" b="30271"/>
          <a:stretch/>
        </p:blipFill>
        <p:spPr>
          <a:xfrm>
            <a:off x="2423591" y="4739489"/>
            <a:ext cx="3265175" cy="20167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614175E-685C-58AA-E2B6-D6C3EB9B2DA1}"/>
              </a:ext>
            </a:extLst>
          </p:cNvPr>
          <p:cNvSpPr/>
          <p:nvPr/>
        </p:nvSpPr>
        <p:spPr>
          <a:xfrm>
            <a:off x="2711624" y="5175248"/>
            <a:ext cx="147622" cy="1476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C54FB04-0EB4-EC4D-9ED0-8EB04F9AE2D6}"/>
              </a:ext>
            </a:extLst>
          </p:cNvPr>
          <p:cNvSpPr/>
          <p:nvPr/>
        </p:nvSpPr>
        <p:spPr>
          <a:xfrm>
            <a:off x="5112310" y="5192204"/>
            <a:ext cx="147622" cy="14762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B2CB61-90ED-8FAE-A941-DCE43681206F}"/>
              </a:ext>
            </a:extLst>
          </p:cNvPr>
          <p:cNvCxnSpPr/>
          <p:nvPr/>
        </p:nvCxnSpPr>
        <p:spPr>
          <a:xfrm flipH="1">
            <a:off x="3791744" y="3638345"/>
            <a:ext cx="3600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98CE4E8-5D76-38AB-BED6-5B65B87AA0EF}"/>
              </a:ext>
            </a:extLst>
          </p:cNvPr>
          <p:cNvSpPr/>
          <p:nvPr/>
        </p:nvSpPr>
        <p:spPr>
          <a:xfrm rot="5400000">
            <a:off x="3613266" y="3402545"/>
            <a:ext cx="428975" cy="432037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9C77056-8D93-9712-12A5-1473EEC8BF77}"/>
              </a:ext>
            </a:extLst>
          </p:cNvPr>
          <p:cNvCxnSpPr>
            <a:cxnSpLocks/>
          </p:cNvCxnSpPr>
          <p:nvPr/>
        </p:nvCxnSpPr>
        <p:spPr>
          <a:xfrm>
            <a:off x="2891655" y="3140968"/>
            <a:ext cx="14401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62C738F-1D28-3E97-77A0-0F4A8558E7DC}"/>
              </a:ext>
            </a:extLst>
          </p:cNvPr>
          <p:cNvSpPr txBox="1">
            <a:spLocks/>
          </p:cNvSpPr>
          <p:nvPr/>
        </p:nvSpPr>
        <p:spPr>
          <a:xfrm>
            <a:off x="3013408" y="2683019"/>
            <a:ext cx="2002472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Direction du scan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29E097-A441-B1BD-B00C-5C2223DD0692}"/>
              </a:ext>
            </a:extLst>
          </p:cNvPr>
          <p:cNvCxnSpPr>
            <a:cxnSpLocks/>
            <a:stCxn id="24" idx="5"/>
          </p:cNvCxnSpPr>
          <p:nvPr/>
        </p:nvCxnSpPr>
        <p:spPr>
          <a:xfrm>
            <a:off x="3827753" y="3618564"/>
            <a:ext cx="0" cy="1250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8CE85-B853-70F8-8DC6-74F9127F7A9E}"/>
              </a:ext>
            </a:extLst>
          </p:cNvPr>
          <p:cNvCxnSpPr>
            <a:cxnSpLocks/>
          </p:cNvCxnSpPr>
          <p:nvPr/>
        </p:nvCxnSpPr>
        <p:spPr>
          <a:xfrm flipV="1">
            <a:off x="3827753" y="3501008"/>
            <a:ext cx="108007" cy="136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B4C6395-050F-62A0-DE4E-D553F5407B07}"/>
              </a:ext>
            </a:extLst>
          </p:cNvPr>
          <p:cNvSpPr/>
          <p:nvPr/>
        </p:nvSpPr>
        <p:spPr>
          <a:xfrm>
            <a:off x="7392133" y="3322931"/>
            <a:ext cx="648072" cy="6048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E5BE55-8E86-A19A-D7BB-F1776150B763}"/>
              </a:ext>
            </a:extLst>
          </p:cNvPr>
          <p:cNvSpPr/>
          <p:nvPr/>
        </p:nvSpPr>
        <p:spPr>
          <a:xfrm>
            <a:off x="7392132" y="3322931"/>
            <a:ext cx="91583" cy="6048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AA743AB-9DA8-D56B-2A8E-E437F95C5FDD}"/>
              </a:ext>
            </a:extLst>
          </p:cNvPr>
          <p:cNvSpPr txBox="1">
            <a:spLocks/>
          </p:cNvSpPr>
          <p:nvPr/>
        </p:nvSpPr>
        <p:spPr>
          <a:xfrm>
            <a:off x="8053011" y="3433599"/>
            <a:ext cx="1139333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Caméra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77EDEEA1-54B7-5182-4601-B3C2477EE074}"/>
              </a:ext>
            </a:extLst>
          </p:cNvPr>
          <p:cNvSpPr txBox="1">
            <a:spLocks/>
          </p:cNvSpPr>
          <p:nvPr/>
        </p:nvSpPr>
        <p:spPr>
          <a:xfrm>
            <a:off x="468512" y="4850109"/>
            <a:ext cx="1875271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Miroir sous test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D551538-BBEB-6B36-9B80-E7EC28558B75}"/>
              </a:ext>
            </a:extLst>
          </p:cNvPr>
          <p:cNvSpPr/>
          <p:nvPr/>
        </p:nvSpPr>
        <p:spPr>
          <a:xfrm>
            <a:off x="6096000" y="4037294"/>
            <a:ext cx="2080256" cy="20031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owchart: Stored Data 43">
            <a:extLst>
              <a:ext uri="{FF2B5EF4-FFF2-40B4-BE49-F238E27FC236}">
                <a16:creationId xmlns:a16="http://schemas.microsoft.com/office/drawing/2014/main" id="{B8B1E3D0-F21D-C004-F552-7FFC297FFAFD}"/>
              </a:ext>
            </a:extLst>
          </p:cNvPr>
          <p:cNvSpPr/>
          <p:nvPr/>
        </p:nvSpPr>
        <p:spPr>
          <a:xfrm flipH="1">
            <a:off x="6319106" y="3356470"/>
            <a:ext cx="193698" cy="571298"/>
          </a:xfrm>
          <a:prstGeom prst="flowChartOnlineStorag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4AE338-B8E9-2C7A-734D-FAE1823AEF77}"/>
              </a:ext>
            </a:extLst>
          </p:cNvPr>
          <p:cNvSpPr/>
          <p:nvPr/>
        </p:nvSpPr>
        <p:spPr>
          <a:xfrm>
            <a:off x="6649298" y="4237613"/>
            <a:ext cx="602281" cy="111043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4616D1-547C-81ED-B778-7F9B917F6729}"/>
              </a:ext>
            </a:extLst>
          </p:cNvPr>
          <p:cNvCxnSpPr>
            <a:cxnSpLocks/>
          </p:cNvCxnSpPr>
          <p:nvPr/>
        </p:nvCxnSpPr>
        <p:spPr>
          <a:xfrm>
            <a:off x="6336839" y="3356470"/>
            <a:ext cx="1055305" cy="11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BAAE633-ABBE-6AFE-4CC9-B035481A1E76}"/>
              </a:ext>
            </a:extLst>
          </p:cNvPr>
          <p:cNvCxnSpPr>
            <a:cxnSpLocks/>
          </p:cNvCxnSpPr>
          <p:nvPr/>
        </p:nvCxnSpPr>
        <p:spPr>
          <a:xfrm flipV="1">
            <a:off x="3935760" y="3356992"/>
            <a:ext cx="2401079" cy="13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F4B98C8-3A90-F951-DEEC-EAB0315CEE64}"/>
              </a:ext>
            </a:extLst>
          </p:cNvPr>
          <p:cNvCxnSpPr>
            <a:cxnSpLocks/>
          </p:cNvCxnSpPr>
          <p:nvPr/>
        </p:nvCxnSpPr>
        <p:spPr>
          <a:xfrm flipH="1">
            <a:off x="6888088" y="3638345"/>
            <a:ext cx="5040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5488630C-FA53-56AD-652B-5A6695EF1EBD}"/>
              </a:ext>
            </a:extLst>
          </p:cNvPr>
          <p:cNvSpPr txBox="1">
            <a:spLocks/>
          </p:cNvSpPr>
          <p:nvPr/>
        </p:nvSpPr>
        <p:spPr>
          <a:xfrm>
            <a:off x="7483344" y="4338671"/>
            <a:ext cx="1974266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Injection laser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B2EC44A-8A63-39C8-5793-5982C401D8AA}"/>
              </a:ext>
            </a:extLst>
          </p:cNvPr>
          <p:cNvCxnSpPr>
            <a:cxnSpLocks/>
          </p:cNvCxnSpPr>
          <p:nvPr/>
        </p:nvCxnSpPr>
        <p:spPr>
          <a:xfrm flipH="1" flipV="1">
            <a:off x="6933879" y="3717032"/>
            <a:ext cx="602281" cy="801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55A59D79-C8AF-2D2E-2581-48984F8C75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10932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03AD7-8B52-D829-B2BE-9D3861B4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60A02986-827C-FC33-BA00-9D4C995D80BA}"/>
              </a:ext>
            </a:extLst>
          </p:cNvPr>
          <p:cNvSpPr/>
          <p:nvPr/>
        </p:nvSpPr>
        <p:spPr>
          <a:xfrm rot="10800000">
            <a:off x="6777346" y="3050099"/>
            <a:ext cx="1139331" cy="1071028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D78B97D0-10C0-6F2E-34A0-F28D52E44CC5}"/>
              </a:ext>
            </a:extLst>
          </p:cNvPr>
          <p:cNvSpPr/>
          <p:nvPr/>
        </p:nvSpPr>
        <p:spPr>
          <a:xfrm>
            <a:off x="6777348" y="3041883"/>
            <a:ext cx="1139331" cy="1071028"/>
          </a:xfrm>
          <a:prstGeom prst="rt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owchart: Direct Access Storage 44">
            <a:extLst>
              <a:ext uri="{FF2B5EF4-FFF2-40B4-BE49-F238E27FC236}">
                <a16:creationId xmlns:a16="http://schemas.microsoft.com/office/drawing/2014/main" id="{F37FC3D8-F430-6A6E-F6B2-072E9DC6F5D8}"/>
              </a:ext>
            </a:extLst>
          </p:cNvPr>
          <p:cNvSpPr/>
          <p:nvPr/>
        </p:nvSpPr>
        <p:spPr>
          <a:xfrm flipH="1">
            <a:off x="6160871" y="2699587"/>
            <a:ext cx="290851" cy="1715757"/>
          </a:xfrm>
          <a:prstGeom prst="flowChartMagneticDru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A143F-3684-C2F7-25C4-AEEAB7EA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LTP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AA5DB-08BA-2C64-9407-4F3A87592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7AFE2-37CD-B388-7979-56F0E2A87F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2197" y="584282"/>
            <a:ext cx="6624088" cy="1018927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Long Trace Profiler</a:t>
            </a: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Y</a:t>
            </a:r>
            <a:r>
              <a:rPr lang="fr-FR" dirty="0"/>
              <a:t> = 2*</a:t>
            </a:r>
            <a:r>
              <a:rPr lang="el-GR" sz="2400" dirty="0"/>
              <a:t> α </a:t>
            </a:r>
            <a:r>
              <a:rPr lang="fr-FR" dirty="0"/>
              <a:t>*Focale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F71E98-D789-BE14-C9B0-1D7084DDA404}"/>
              </a:ext>
            </a:extLst>
          </p:cNvPr>
          <p:cNvCxnSpPr>
            <a:cxnSpLocks/>
          </p:cNvCxnSpPr>
          <p:nvPr/>
        </p:nvCxnSpPr>
        <p:spPr>
          <a:xfrm flipH="1">
            <a:off x="1559496" y="3638345"/>
            <a:ext cx="58326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A20FC86-8E14-5571-CE76-512B5EACBD6A}"/>
              </a:ext>
            </a:extLst>
          </p:cNvPr>
          <p:cNvSpPr/>
          <p:nvPr/>
        </p:nvSpPr>
        <p:spPr>
          <a:xfrm>
            <a:off x="9310143" y="3050099"/>
            <a:ext cx="817936" cy="10605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A3AF111-9A91-DF03-7B46-724B218C5583}"/>
              </a:ext>
            </a:extLst>
          </p:cNvPr>
          <p:cNvSpPr/>
          <p:nvPr/>
        </p:nvSpPr>
        <p:spPr>
          <a:xfrm>
            <a:off x="9192344" y="3050099"/>
            <a:ext cx="103353" cy="10628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B87DC15-396C-9572-842D-9FB2FBC7A8B2}"/>
              </a:ext>
            </a:extLst>
          </p:cNvPr>
          <p:cNvSpPr txBox="1">
            <a:spLocks/>
          </p:cNvSpPr>
          <p:nvPr/>
        </p:nvSpPr>
        <p:spPr>
          <a:xfrm>
            <a:off x="9110029" y="2692299"/>
            <a:ext cx="1139333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Caméra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F43642D-118F-0223-6C78-22202FFD43FB}"/>
              </a:ext>
            </a:extLst>
          </p:cNvPr>
          <p:cNvCxnSpPr>
            <a:cxnSpLocks/>
          </p:cNvCxnSpPr>
          <p:nvPr/>
        </p:nvCxnSpPr>
        <p:spPr>
          <a:xfrm>
            <a:off x="6336839" y="3196842"/>
            <a:ext cx="2773190" cy="155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FD3224-ED26-0655-450C-D97C44D234B8}"/>
              </a:ext>
            </a:extLst>
          </p:cNvPr>
          <p:cNvCxnSpPr>
            <a:cxnSpLocks/>
          </p:cNvCxnSpPr>
          <p:nvPr/>
        </p:nvCxnSpPr>
        <p:spPr>
          <a:xfrm flipV="1">
            <a:off x="1559496" y="3211416"/>
            <a:ext cx="4777343" cy="416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0337153-1036-CE14-1479-469F22B2C0FC}"/>
              </a:ext>
            </a:extLst>
          </p:cNvPr>
          <p:cNvCxnSpPr>
            <a:cxnSpLocks/>
          </p:cNvCxnSpPr>
          <p:nvPr/>
        </p:nvCxnSpPr>
        <p:spPr>
          <a:xfrm flipH="1">
            <a:off x="6888088" y="3638345"/>
            <a:ext cx="5040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4EE18403-0FDC-F493-F230-551FD982B0C9}"/>
              </a:ext>
            </a:extLst>
          </p:cNvPr>
          <p:cNvSpPr txBox="1">
            <a:spLocks/>
          </p:cNvSpPr>
          <p:nvPr/>
        </p:nvSpPr>
        <p:spPr>
          <a:xfrm>
            <a:off x="7135763" y="4839736"/>
            <a:ext cx="1974266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Injection laser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6A8EB95-1153-22DA-79E6-D66ECC04D906}"/>
              </a:ext>
            </a:extLst>
          </p:cNvPr>
          <p:cNvCxnSpPr>
            <a:cxnSpLocks/>
          </p:cNvCxnSpPr>
          <p:nvPr/>
        </p:nvCxnSpPr>
        <p:spPr>
          <a:xfrm flipV="1">
            <a:off x="7403810" y="3669728"/>
            <a:ext cx="0" cy="1235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8FCF89F1-4A9E-A4E6-4B22-1CF51DF881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15" name="Flowchart: Document 14">
            <a:extLst>
              <a:ext uri="{FF2B5EF4-FFF2-40B4-BE49-F238E27FC236}">
                <a16:creationId xmlns:a16="http://schemas.microsoft.com/office/drawing/2014/main" id="{89884E92-4EC0-4D94-2382-C2E6554C4FBE}"/>
              </a:ext>
            </a:extLst>
          </p:cNvPr>
          <p:cNvSpPr/>
          <p:nvPr/>
        </p:nvSpPr>
        <p:spPr>
          <a:xfrm rot="16200000">
            <a:off x="-660437" y="3088051"/>
            <a:ext cx="3494666" cy="1080721"/>
          </a:xfrm>
          <a:prstGeom prst="flowChartDocumen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Miroir sous test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A45BC62E-4034-15C8-9D96-44CCA0253DBF}"/>
              </a:ext>
            </a:extLst>
          </p:cNvPr>
          <p:cNvSpPr/>
          <p:nvPr/>
        </p:nvSpPr>
        <p:spPr>
          <a:xfrm>
            <a:off x="1546623" y="3050099"/>
            <a:ext cx="1183759" cy="1183759"/>
          </a:xfrm>
          <a:prstGeom prst="arc">
            <a:avLst>
              <a:gd name="adj1" fmla="val 21110134"/>
              <a:gd name="adj2" fmla="val 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181A6B34-4B0E-09E2-DEB8-BCDE9DD9F301}"/>
              </a:ext>
            </a:extLst>
          </p:cNvPr>
          <p:cNvSpPr txBox="1">
            <a:spLocks/>
          </p:cNvSpPr>
          <p:nvPr/>
        </p:nvSpPr>
        <p:spPr>
          <a:xfrm>
            <a:off x="3197854" y="3844257"/>
            <a:ext cx="1313969" cy="5710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1800" dirty="0"/>
              <a:t>α</a:t>
            </a:r>
            <a:r>
              <a:rPr lang="fr-FR" sz="1800" dirty="0"/>
              <a:t> = 2*P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D1DAEAA-662A-0ACD-1A24-0F08518FE404}"/>
              </a:ext>
            </a:extLst>
          </p:cNvPr>
          <p:cNvCxnSpPr>
            <a:cxnSpLocks/>
          </p:cNvCxnSpPr>
          <p:nvPr/>
        </p:nvCxnSpPr>
        <p:spPr>
          <a:xfrm flipH="1" flipV="1">
            <a:off x="1684345" y="4848830"/>
            <a:ext cx="433030" cy="546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0BF418B1-20F2-10AB-26A7-0FDB417DE624}"/>
              </a:ext>
            </a:extLst>
          </p:cNvPr>
          <p:cNvSpPr txBox="1">
            <a:spLocks/>
          </p:cNvSpPr>
          <p:nvPr/>
        </p:nvSpPr>
        <p:spPr>
          <a:xfrm>
            <a:off x="9040376" y="4335193"/>
            <a:ext cx="2014946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Déplacement Y sur la caméra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C0DF44C-5162-9ECD-5967-D32A3BA59C63}"/>
              </a:ext>
            </a:extLst>
          </p:cNvPr>
          <p:cNvCxnSpPr>
            <a:cxnSpLocks/>
          </p:cNvCxnSpPr>
          <p:nvPr/>
        </p:nvCxnSpPr>
        <p:spPr>
          <a:xfrm>
            <a:off x="1306789" y="2292963"/>
            <a:ext cx="504758" cy="2882886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FB94366-34D6-F72F-3C2F-90A8702F7343}"/>
              </a:ext>
            </a:extLst>
          </p:cNvPr>
          <p:cNvCxnSpPr>
            <a:cxnSpLocks/>
          </p:cNvCxnSpPr>
          <p:nvPr/>
        </p:nvCxnSpPr>
        <p:spPr>
          <a:xfrm>
            <a:off x="1559168" y="1881078"/>
            <a:ext cx="8742" cy="3244947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Arc 58">
            <a:extLst>
              <a:ext uri="{FF2B5EF4-FFF2-40B4-BE49-F238E27FC236}">
                <a16:creationId xmlns:a16="http://schemas.microsoft.com/office/drawing/2014/main" id="{8F92CA53-7847-9809-9FB9-3A1D82EAFF18}"/>
              </a:ext>
            </a:extLst>
          </p:cNvPr>
          <p:cNvSpPr/>
          <p:nvPr/>
        </p:nvSpPr>
        <p:spPr>
          <a:xfrm>
            <a:off x="389587" y="2533785"/>
            <a:ext cx="2209119" cy="2209119"/>
          </a:xfrm>
          <a:prstGeom prst="arc">
            <a:avLst>
              <a:gd name="adj1" fmla="val 4680383"/>
              <a:gd name="adj2" fmla="val 511949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84860109-84C4-C4F6-8D36-A2EC88CC82D8}"/>
              </a:ext>
            </a:extLst>
          </p:cNvPr>
          <p:cNvSpPr txBox="1">
            <a:spLocks/>
          </p:cNvSpPr>
          <p:nvPr/>
        </p:nvSpPr>
        <p:spPr>
          <a:xfrm>
            <a:off x="1811547" y="5363979"/>
            <a:ext cx="1080722" cy="72320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Pente locale P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FC6135A-42BF-B93A-73B1-8FF348E0051D}"/>
              </a:ext>
            </a:extLst>
          </p:cNvPr>
          <p:cNvCxnSpPr>
            <a:cxnSpLocks/>
          </p:cNvCxnSpPr>
          <p:nvPr/>
        </p:nvCxnSpPr>
        <p:spPr>
          <a:xfrm flipV="1">
            <a:off x="723055" y="1881078"/>
            <a:ext cx="1551561" cy="10614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C4D0D22-C6CE-D12B-7456-5EA33828A565}"/>
              </a:ext>
            </a:extLst>
          </p:cNvPr>
          <p:cNvCxnSpPr>
            <a:cxnSpLocks/>
          </p:cNvCxnSpPr>
          <p:nvPr/>
        </p:nvCxnSpPr>
        <p:spPr>
          <a:xfrm>
            <a:off x="1567910" y="2060848"/>
            <a:ext cx="232871" cy="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40455A8-F8B2-0079-FD4E-BB06FC2974B9}"/>
              </a:ext>
            </a:extLst>
          </p:cNvPr>
          <p:cNvCxnSpPr>
            <a:cxnSpLocks/>
          </p:cNvCxnSpPr>
          <p:nvPr/>
        </p:nvCxnSpPr>
        <p:spPr>
          <a:xfrm flipV="1">
            <a:off x="1775520" y="1891692"/>
            <a:ext cx="0" cy="170635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7D2CA73-F58E-063C-D559-23539204021B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2817804" y="3598750"/>
            <a:ext cx="380050" cy="531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4F3DEF6-4FB1-EF94-0641-3DBC1B73DE11}"/>
              </a:ext>
            </a:extLst>
          </p:cNvPr>
          <p:cNvCxnSpPr>
            <a:cxnSpLocks/>
          </p:cNvCxnSpPr>
          <p:nvPr/>
        </p:nvCxnSpPr>
        <p:spPr>
          <a:xfrm flipV="1">
            <a:off x="6292547" y="3373408"/>
            <a:ext cx="2828706" cy="263266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9" name="Left Brace 78">
            <a:extLst>
              <a:ext uri="{FF2B5EF4-FFF2-40B4-BE49-F238E27FC236}">
                <a16:creationId xmlns:a16="http://schemas.microsoft.com/office/drawing/2014/main" id="{E408FD0A-8391-65AC-1C19-FA3018D7FC67}"/>
              </a:ext>
            </a:extLst>
          </p:cNvPr>
          <p:cNvSpPr/>
          <p:nvPr/>
        </p:nvSpPr>
        <p:spPr>
          <a:xfrm rot="5400000">
            <a:off x="7574856" y="1051531"/>
            <a:ext cx="312742" cy="287736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Text Placeholder 4">
            <a:extLst>
              <a:ext uri="{FF2B5EF4-FFF2-40B4-BE49-F238E27FC236}">
                <a16:creationId xmlns:a16="http://schemas.microsoft.com/office/drawing/2014/main" id="{654CA532-4F2F-2FB3-1701-52B3946D04C4}"/>
              </a:ext>
            </a:extLst>
          </p:cNvPr>
          <p:cNvSpPr txBox="1">
            <a:spLocks/>
          </p:cNvSpPr>
          <p:nvPr/>
        </p:nvSpPr>
        <p:spPr>
          <a:xfrm>
            <a:off x="7140110" y="1882327"/>
            <a:ext cx="1974266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Distance = F</a:t>
            </a:r>
          </a:p>
        </p:txBody>
      </p:sp>
      <p:sp>
        <p:nvSpPr>
          <p:cNvPr id="81" name="Text Placeholder 4">
            <a:extLst>
              <a:ext uri="{FF2B5EF4-FFF2-40B4-BE49-F238E27FC236}">
                <a16:creationId xmlns:a16="http://schemas.microsoft.com/office/drawing/2014/main" id="{778E3F34-22D6-0B27-75C4-1C922EFF5BF8}"/>
              </a:ext>
            </a:extLst>
          </p:cNvPr>
          <p:cNvSpPr txBox="1">
            <a:spLocks/>
          </p:cNvSpPr>
          <p:nvPr/>
        </p:nvSpPr>
        <p:spPr>
          <a:xfrm>
            <a:off x="5627875" y="4405940"/>
            <a:ext cx="1402526" cy="64849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Lentille de focale F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76173AF-11C0-9D15-3A93-487637BAB1DA}"/>
              </a:ext>
            </a:extLst>
          </p:cNvPr>
          <p:cNvCxnSpPr>
            <a:cxnSpLocks/>
          </p:cNvCxnSpPr>
          <p:nvPr/>
        </p:nvCxnSpPr>
        <p:spPr>
          <a:xfrm flipH="1">
            <a:off x="7403810" y="3636674"/>
            <a:ext cx="3156686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15F0B07-FFC6-EAE2-77CC-5662A1FDB337}"/>
              </a:ext>
            </a:extLst>
          </p:cNvPr>
          <p:cNvCxnSpPr>
            <a:cxnSpLocks/>
          </p:cNvCxnSpPr>
          <p:nvPr/>
        </p:nvCxnSpPr>
        <p:spPr>
          <a:xfrm flipV="1">
            <a:off x="9114376" y="3335992"/>
            <a:ext cx="0" cy="3006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FDE1A83-14E2-FA59-6200-ED38B67B640F}"/>
              </a:ext>
            </a:extLst>
          </p:cNvPr>
          <p:cNvCxnSpPr>
            <a:cxnSpLocks/>
          </p:cNvCxnSpPr>
          <p:nvPr/>
        </p:nvCxnSpPr>
        <p:spPr>
          <a:xfrm flipH="1" flipV="1">
            <a:off x="9079877" y="3719467"/>
            <a:ext cx="41378" cy="695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Left Brace 91">
            <a:extLst>
              <a:ext uri="{FF2B5EF4-FFF2-40B4-BE49-F238E27FC236}">
                <a16:creationId xmlns:a16="http://schemas.microsoft.com/office/drawing/2014/main" id="{D2D66649-9711-1CDA-A3F0-701C62F2A68B}"/>
              </a:ext>
            </a:extLst>
          </p:cNvPr>
          <p:cNvSpPr/>
          <p:nvPr/>
        </p:nvSpPr>
        <p:spPr>
          <a:xfrm rot="5400000">
            <a:off x="3727059" y="230232"/>
            <a:ext cx="334009" cy="45336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Text Placeholder 4">
            <a:extLst>
              <a:ext uri="{FF2B5EF4-FFF2-40B4-BE49-F238E27FC236}">
                <a16:creationId xmlns:a16="http://schemas.microsoft.com/office/drawing/2014/main" id="{F7BA66E9-C7BE-01A6-FF13-CB4A09A14CA8}"/>
              </a:ext>
            </a:extLst>
          </p:cNvPr>
          <p:cNvSpPr txBox="1">
            <a:spLocks/>
          </p:cNvSpPr>
          <p:nvPr/>
        </p:nvSpPr>
        <p:spPr>
          <a:xfrm>
            <a:off x="2814584" y="2025350"/>
            <a:ext cx="2411639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Distance D variable</a:t>
            </a:r>
          </a:p>
        </p:txBody>
      </p:sp>
      <p:sp>
        <p:nvSpPr>
          <p:cNvPr id="94" name="Text Placeholder 4">
            <a:extLst>
              <a:ext uri="{FF2B5EF4-FFF2-40B4-BE49-F238E27FC236}">
                <a16:creationId xmlns:a16="http://schemas.microsoft.com/office/drawing/2014/main" id="{1AB88777-F432-CC48-A379-CDF37BE07094}"/>
              </a:ext>
            </a:extLst>
          </p:cNvPr>
          <p:cNvSpPr txBox="1">
            <a:spLocks/>
          </p:cNvSpPr>
          <p:nvPr/>
        </p:nvSpPr>
        <p:spPr>
          <a:xfrm>
            <a:off x="3197855" y="5793130"/>
            <a:ext cx="8188494" cy="6484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Sensible à la pente locale et pas à la distance/hauteur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86C43BC8-2FCE-6C58-556D-B3AD70C6B69A}"/>
              </a:ext>
            </a:extLst>
          </p:cNvPr>
          <p:cNvCxnSpPr>
            <a:cxnSpLocks/>
          </p:cNvCxnSpPr>
          <p:nvPr/>
        </p:nvCxnSpPr>
        <p:spPr>
          <a:xfrm flipH="1" flipV="1">
            <a:off x="1584411" y="3675264"/>
            <a:ext cx="380050" cy="531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4">
            <a:extLst>
              <a:ext uri="{FF2B5EF4-FFF2-40B4-BE49-F238E27FC236}">
                <a16:creationId xmlns:a16="http://schemas.microsoft.com/office/drawing/2014/main" id="{48C533CB-1AE7-1765-45FF-14667CB628C8}"/>
              </a:ext>
            </a:extLst>
          </p:cNvPr>
          <p:cNvSpPr txBox="1">
            <a:spLocks/>
          </p:cNvSpPr>
          <p:nvPr/>
        </p:nvSpPr>
        <p:spPr>
          <a:xfrm>
            <a:off x="1971103" y="4077931"/>
            <a:ext cx="1313969" cy="5710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Spot de 2mm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09CC4C-9279-CEFC-B994-5FC280D6BD57}"/>
              </a:ext>
            </a:extLst>
          </p:cNvPr>
          <p:cNvCxnSpPr/>
          <p:nvPr/>
        </p:nvCxnSpPr>
        <p:spPr>
          <a:xfrm flipV="1">
            <a:off x="335360" y="1891692"/>
            <a:ext cx="0" cy="33080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6656F8D-F976-D854-452B-88D1992ABC5A}"/>
              </a:ext>
            </a:extLst>
          </p:cNvPr>
          <p:cNvSpPr txBox="1">
            <a:spLocks/>
          </p:cNvSpPr>
          <p:nvPr/>
        </p:nvSpPr>
        <p:spPr>
          <a:xfrm rot="16200000">
            <a:off x="-1032694" y="3312701"/>
            <a:ext cx="2411639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Direction du scan</a:t>
            </a:r>
          </a:p>
        </p:txBody>
      </p:sp>
    </p:spTree>
    <p:extLst>
      <p:ext uri="{BB962C8B-B14F-4D97-AF65-F5344CB8AC3E}">
        <p14:creationId xmlns:p14="http://schemas.microsoft.com/office/powerpoint/2010/main" val="168380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03AB4-53CA-4569-ED9A-D34B29BE6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DE731-BB1A-9616-76C4-C6948E2F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LTP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03048-9F76-F0F1-AF51-0170A3B96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D95EA-AC8E-FB8E-0B85-EE738722A1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0379" y="726963"/>
            <a:ext cx="5447342" cy="1752079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/>
              <a:t>Long Trace Profiler</a:t>
            </a:r>
          </a:p>
          <a:p>
            <a:r>
              <a:rPr lang="fr-FR" sz="1800" dirty="0"/>
              <a:t>Mesure d’erreur de pente</a:t>
            </a:r>
          </a:p>
          <a:p>
            <a:r>
              <a:rPr lang="fr-FR" sz="1800" dirty="0"/>
              <a:t>Mesure de rayon de courbure</a:t>
            </a:r>
          </a:p>
          <a:p>
            <a:pPr marL="0" indent="0">
              <a:buNone/>
            </a:pPr>
            <a:endParaRPr lang="fr-FR" sz="1800" dirty="0"/>
          </a:p>
        </p:txBody>
      </p:sp>
      <p:pic>
        <p:nvPicPr>
          <p:cNvPr id="7" name="Image 26">
            <a:extLst>
              <a:ext uri="{FF2B5EF4-FFF2-40B4-BE49-F238E27FC236}">
                <a16:creationId xmlns:a16="http://schemas.microsoft.com/office/drawing/2014/main" id="{A2A9A5FE-93F4-DFFF-5FEF-FD0E64AC5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6" b="15869"/>
          <a:stretch/>
        </p:blipFill>
        <p:spPr bwMode="auto">
          <a:xfrm>
            <a:off x="6851324" y="761927"/>
            <a:ext cx="5060556" cy="230425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3D13B7-07D3-C637-B875-194945FBC8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64" t="48478" r="33672" b="870"/>
          <a:stretch/>
        </p:blipFill>
        <p:spPr>
          <a:xfrm>
            <a:off x="999796" y="2159551"/>
            <a:ext cx="4977129" cy="4097778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52CE98E-E202-6CD9-C314-2E00AD1ECA7A}"/>
              </a:ext>
            </a:extLst>
          </p:cNvPr>
          <p:cNvSpPr txBox="1">
            <a:spLocks/>
          </p:cNvSpPr>
          <p:nvPr/>
        </p:nvSpPr>
        <p:spPr>
          <a:xfrm>
            <a:off x="801242" y="6192707"/>
            <a:ext cx="5315883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Carte des pentes sur la trace centrale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C40E7C-677E-B34E-653A-A0FB161B7B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70" t="55820" r="22326" b="16078"/>
          <a:stretch/>
        </p:blipFill>
        <p:spPr>
          <a:xfrm>
            <a:off x="6579288" y="4586130"/>
            <a:ext cx="5330013" cy="1201462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1C0DDAB-471E-607E-C0A3-0A920C5C1D88}"/>
              </a:ext>
            </a:extLst>
          </p:cNvPr>
          <p:cNvSpPr txBox="1">
            <a:spLocks/>
          </p:cNvSpPr>
          <p:nvPr/>
        </p:nvSpPr>
        <p:spPr>
          <a:xfrm>
            <a:off x="6483700" y="5736073"/>
            <a:ext cx="5547892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Carte de la surface sur la trace centrale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ACC5ED1-79CF-FC8C-0245-A0542D0492F6}"/>
              </a:ext>
            </a:extLst>
          </p:cNvPr>
          <p:cNvSpPr/>
          <p:nvPr/>
        </p:nvSpPr>
        <p:spPr>
          <a:xfrm>
            <a:off x="6092616" y="4991355"/>
            <a:ext cx="391084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A500B7D-3AFC-E665-563B-9E668CDA3129}"/>
              </a:ext>
            </a:extLst>
          </p:cNvPr>
          <p:cNvSpPr txBox="1">
            <a:spLocks/>
          </p:cNvSpPr>
          <p:nvPr/>
        </p:nvSpPr>
        <p:spPr>
          <a:xfrm>
            <a:off x="6084255" y="4586130"/>
            <a:ext cx="391084" cy="5492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∫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DF8D97-5DA8-B8D7-D93F-EA3B3C471C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2678811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mechanical device with a green and purple lift&#10;&#10;Description automatically generated with low confidence">
            <a:extLst>
              <a:ext uri="{FF2B5EF4-FFF2-40B4-BE49-F238E27FC236}">
                <a16:creationId xmlns:a16="http://schemas.microsoft.com/office/drawing/2014/main" id="{E54D8CEF-3FF5-78C1-56E7-CD5EBF8B5F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9" t="8006" b="7178"/>
          <a:stretch/>
        </p:blipFill>
        <p:spPr>
          <a:xfrm>
            <a:off x="7199496" y="1007595"/>
            <a:ext cx="4733219" cy="5353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3CC8-7051-815C-20D9-B3AEE5B3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Interféromètres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34B14-3D97-654E-40AD-8324D7C49B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331670-5131-EEB6-6D21-7B97014F8B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034" y="797347"/>
            <a:ext cx="7488507" cy="2438260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/>
              <a:t>TITAN : Interféromètre de Fizeau</a:t>
            </a:r>
          </a:p>
          <a:p>
            <a:r>
              <a:rPr lang="fr-FR" sz="1800" dirty="0"/>
              <a:t>Principe de mesure de topographie par interférences lumineuses</a:t>
            </a:r>
          </a:p>
          <a:p>
            <a:r>
              <a:rPr lang="fr-FR" sz="1800" dirty="0"/>
              <a:t>Miroirs plans</a:t>
            </a:r>
          </a:p>
          <a:p>
            <a:r>
              <a:rPr lang="fr-FR" sz="1800" dirty="0"/>
              <a:t>Large champs, 10~100 mm</a:t>
            </a:r>
          </a:p>
          <a:p>
            <a:r>
              <a:rPr lang="fr-FR" sz="1800" dirty="0"/>
              <a:t>résolutions XY ~0.1mm, résolution Z ~0.1nm</a:t>
            </a:r>
          </a:p>
          <a:p>
            <a:r>
              <a:rPr lang="fr-FR" sz="1800" dirty="0"/>
              <a:t>Raccordement de champs</a:t>
            </a:r>
          </a:p>
          <a:p>
            <a:endParaRPr lang="fr-FR" sz="1800" dirty="0"/>
          </a:p>
        </p:txBody>
      </p:sp>
      <p:pic>
        <p:nvPicPr>
          <p:cNvPr id="1026" name="Picture 2" descr="Fizeau Interferometer (Fizeau Laser Interferometer) Diagram - 4D Technology ">
            <a:extLst>
              <a:ext uri="{FF2B5EF4-FFF2-40B4-BE49-F238E27FC236}">
                <a16:creationId xmlns:a16="http://schemas.microsoft.com/office/drawing/2014/main" id="{777751EF-DB55-A47E-8616-EC5846756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34" y="3221401"/>
            <a:ext cx="5806017" cy="355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D54A5-4B6B-AF1F-B821-82901B4AB8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19" t="42146" r="41579" b="37465"/>
          <a:stretch/>
        </p:blipFill>
        <p:spPr bwMode="auto">
          <a:xfrm>
            <a:off x="2771203" y="5823736"/>
            <a:ext cx="3480041" cy="87253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7DF19379-3AE9-F3BC-514E-5A898EC7AB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2851053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F3293-90B0-6A4B-BCA5-A486CF0F4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zeau Interferometer (Fizeau Laser Interferometer) Diagram - 4D Technology ">
            <a:extLst>
              <a:ext uri="{FF2B5EF4-FFF2-40B4-BE49-F238E27FC236}">
                <a16:creationId xmlns:a16="http://schemas.microsoft.com/office/drawing/2014/main" id="{86D8FC4A-D440-F655-7E2F-4A5EE0AD5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2819310"/>
            <a:ext cx="5806017" cy="355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08F3F-0FCD-4DA3-6CDE-A2C2355A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Interféromètres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0DD2C-F850-02ED-302E-0B451364A9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92F54-DFE3-660F-1022-381F8BDB18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8575" y="565200"/>
            <a:ext cx="6481481" cy="2610814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/>
              <a:t>Interférence entre 2 ondes planes de même pulsation : </a:t>
            </a:r>
          </a:p>
          <a:p>
            <a:r>
              <a:rPr lang="fr-FR" sz="1800" b="1" dirty="0"/>
              <a:t>E</a:t>
            </a:r>
            <a:r>
              <a:rPr lang="fr-FR" sz="1800" b="1" baseline="-25000" dirty="0"/>
              <a:t>1</a:t>
            </a:r>
            <a:r>
              <a:rPr lang="fr-FR" sz="1800" dirty="0"/>
              <a:t> = A</a:t>
            </a:r>
            <a:r>
              <a:rPr lang="fr-FR" sz="1800" baseline="-25000" dirty="0"/>
              <a:t>1</a:t>
            </a:r>
            <a:r>
              <a:rPr lang="fr-FR" sz="1800" dirty="0"/>
              <a:t>*​cos(</a:t>
            </a:r>
            <a:r>
              <a:rPr lang="el-GR" sz="1800" dirty="0"/>
              <a:t>ω</a:t>
            </a:r>
            <a:r>
              <a:rPr lang="fr-FR" sz="1800" dirty="0"/>
              <a:t>t−</a:t>
            </a:r>
            <a:r>
              <a:rPr lang="el-GR" sz="1800" dirty="0"/>
              <a:t>ϕ</a:t>
            </a:r>
            <a:r>
              <a:rPr lang="el-GR" sz="1800" baseline="-25000" dirty="0"/>
              <a:t>1</a:t>
            </a:r>
            <a:r>
              <a:rPr lang="el-GR" sz="1800" dirty="0"/>
              <a:t>​)</a:t>
            </a:r>
            <a:r>
              <a:rPr lang="fr-FR" sz="1800" dirty="0"/>
              <a:t>   et   </a:t>
            </a:r>
            <a:r>
              <a:rPr lang="fr-FR" sz="1800" b="1" dirty="0"/>
              <a:t>E</a:t>
            </a:r>
            <a:r>
              <a:rPr lang="fr-FR" sz="1800" b="1" baseline="-25000" dirty="0"/>
              <a:t>2</a:t>
            </a:r>
            <a:r>
              <a:rPr lang="fr-FR" sz="1800" dirty="0"/>
              <a:t> = A</a:t>
            </a:r>
            <a:r>
              <a:rPr lang="fr-FR" sz="1800" baseline="-25000" dirty="0"/>
              <a:t>2</a:t>
            </a:r>
            <a:r>
              <a:rPr lang="fr-FR" sz="1800" dirty="0"/>
              <a:t>*​cos(</a:t>
            </a:r>
            <a:r>
              <a:rPr lang="el-GR" sz="1800" dirty="0"/>
              <a:t>ω</a:t>
            </a:r>
            <a:r>
              <a:rPr lang="fr-FR" sz="1800" dirty="0"/>
              <a:t>t−</a:t>
            </a:r>
            <a:r>
              <a:rPr lang="el-GR" sz="1800" dirty="0"/>
              <a:t>ϕ</a:t>
            </a:r>
            <a:r>
              <a:rPr lang="fr-FR" sz="1800" baseline="-25000" dirty="0"/>
              <a:t>2</a:t>
            </a:r>
            <a:r>
              <a:rPr lang="el-GR" sz="1800" dirty="0"/>
              <a:t>​)</a:t>
            </a:r>
            <a:endParaRPr lang="fr-FR" sz="1800" dirty="0"/>
          </a:p>
          <a:p>
            <a:r>
              <a:rPr lang="fr-FR" sz="1800" b="1" dirty="0" err="1"/>
              <a:t>E</a:t>
            </a:r>
            <a:r>
              <a:rPr lang="fr-FR" sz="1800" b="1" baseline="-25000" dirty="0" err="1"/>
              <a:t>total</a:t>
            </a:r>
            <a:r>
              <a:rPr lang="fr-FR" sz="1800" dirty="0"/>
              <a:t> = </a:t>
            </a:r>
            <a:r>
              <a:rPr lang="fr-FR" sz="1800" b="1" dirty="0"/>
              <a:t>E</a:t>
            </a:r>
            <a:r>
              <a:rPr lang="fr-FR" sz="1800" b="1" baseline="-25000" dirty="0"/>
              <a:t>1</a:t>
            </a:r>
            <a:r>
              <a:rPr lang="fr-FR" sz="1800" dirty="0"/>
              <a:t> + </a:t>
            </a:r>
            <a:r>
              <a:rPr lang="fr-FR" sz="1800" b="1" dirty="0"/>
              <a:t>E</a:t>
            </a:r>
            <a:r>
              <a:rPr lang="fr-FR" sz="1800" b="1" baseline="-25000" dirty="0"/>
              <a:t>2</a:t>
            </a:r>
            <a:r>
              <a:rPr lang="fr-FR" sz="1800" dirty="0"/>
              <a:t> = A</a:t>
            </a:r>
            <a:r>
              <a:rPr lang="fr-FR" sz="1800" baseline="-25000" dirty="0"/>
              <a:t>1</a:t>
            </a:r>
            <a:r>
              <a:rPr lang="fr-FR" sz="1800" dirty="0"/>
              <a:t>*​cos(</a:t>
            </a:r>
            <a:r>
              <a:rPr lang="el-GR" sz="1800" dirty="0"/>
              <a:t>ω</a:t>
            </a:r>
            <a:r>
              <a:rPr lang="fr-FR" sz="1800" dirty="0"/>
              <a:t>*t−</a:t>
            </a:r>
            <a:r>
              <a:rPr lang="el-GR" sz="1800" dirty="0"/>
              <a:t>ϕ</a:t>
            </a:r>
            <a:r>
              <a:rPr lang="el-GR" sz="1800" baseline="-25000" dirty="0"/>
              <a:t>1</a:t>
            </a:r>
            <a:r>
              <a:rPr lang="el-GR" sz="1800" dirty="0"/>
              <a:t>​)</a:t>
            </a:r>
            <a:r>
              <a:rPr lang="fr-FR" sz="1800" dirty="0"/>
              <a:t> </a:t>
            </a:r>
            <a:r>
              <a:rPr lang="el-GR" sz="1800" dirty="0"/>
              <a:t>+</a:t>
            </a:r>
            <a:r>
              <a:rPr lang="fr-FR" sz="1800" dirty="0"/>
              <a:t> A</a:t>
            </a:r>
            <a:r>
              <a:rPr lang="fr-FR" sz="1800" baseline="-25000" dirty="0"/>
              <a:t>2</a:t>
            </a:r>
            <a:r>
              <a:rPr lang="fr-FR" sz="1800" dirty="0"/>
              <a:t>*​cos(</a:t>
            </a:r>
            <a:r>
              <a:rPr lang="el-GR" sz="1800" dirty="0"/>
              <a:t>ω</a:t>
            </a:r>
            <a:r>
              <a:rPr lang="fr-FR" sz="1800" dirty="0"/>
              <a:t>*t−</a:t>
            </a:r>
            <a:r>
              <a:rPr lang="el-GR" sz="1800" dirty="0"/>
              <a:t>ϕ</a:t>
            </a:r>
            <a:r>
              <a:rPr lang="el-GR" sz="1800" baseline="-25000" dirty="0"/>
              <a:t>2</a:t>
            </a:r>
            <a:r>
              <a:rPr lang="el-GR" sz="1800" dirty="0"/>
              <a:t>​)</a:t>
            </a:r>
            <a:endParaRPr lang="fr-FR" sz="1800" dirty="0"/>
          </a:p>
          <a:p>
            <a:endParaRPr lang="fr-FR" sz="1800" dirty="0"/>
          </a:p>
          <a:p>
            <a:r>
              <a:rPr lang="fr-FR" sz="1800" b="1" dirty="0" err="1"/>
              <a:t>I</a:t>
            </a:r>
            <a:r>
              <a:rPr lang="fr-FR" sz="1800" b="1" baseline="-25000" dirty="0" err="1"/>
              <a:t>total</a:t>
            </a:r>
            <a:r>
              <a:rPr lang="fr-FR" sz="1800" dirty="0"/>
              <a:t> = </a:t>
            </a:r>
            <a:r>
              <a:rPr lang="fr-FR" sz="1800" b="1" dirty="0" err="1"/>
              <a:t>E</a:t>
            </a:r>
            <a:r>
              <a:rPr lang="fr-FR" sz="1800" b="1" baseline="-25000" dirty="0" err="1"/>
              <a:t>total</a:t>
            </a:r>
            <a:r>
              <a:rPr lang="fr-FR" sz="1800" baseline="-25000" dirty="0"/>
              <a:t> </a:t>
            </a:r>
            <a:r>
              <a:rPr lang="fr-FR" sz="1800" baseline="30000" dirty="0"/>
              <a:t>2 </a:t>
            </a:r>
            <a:r>
              <a:rPr lang="fr-FR" sz="1800" dirty="0"/>
              <a:t> =  A</a:t>
            </a:r>
            <a:r>
              <a:rPr lang="fr-FR" sz="1800" baseline="-25000" dirty="0"/>
              <a:t>1</a:t>
            </a:r>
            <a:r>
              <a:rPr lang="fr-FR" sz="1800" dirty="0"/>
              <a:t>​²*cos</a:t>
            </a:r>
            <a:r>
              <a:rPr lang="fr-FR" sz="1800" baseline="30000" dirty="0"/>
              <a:t>2</a:t>
            </a:r>
            <a:r>
              <a:rPr lang="fr-FR" sz="1800" dirty="0"/>
              <a:t>(</a:t>
            </a:r>
            <a:r>
              <a:rPr lang="el-GR" sz="1800" dirty="0"/>
              <a:t>ω</a:t>
            </a:r>
            <a:r>
              <a:rPr lang="fr-FR" sz="1800" dirty="0"/>
              <a:t>t−</a:t>
            </a:r>
            <a:r>
              <a:rPr lang="el-GR" sz="1800" dirty="0"/>
              <a:t>ϕ</a:t>
            </a:r>
            <a:r>
              <a:rPr lang="el-GR" sz="1800" baseline="-25000" dirty="0"/>
              <a:t>1</a:t>
            </a:r>
            <a:r>
              <a:rPr lang="el-GR" sz="1800" dirty="0"/>
              <a:t>​)</a:t>
            </a:r>
            <a:r>
              <a:rPr lang="fr-FR" sz="1800" dirty="0"/>
              <a:t> </a:t>
            </a:r>
            <a:r>
              <a:rPr lang="el-GR" sz="1800" dirty="0"/>
              <a:t>+</a:t>
            </a:r>
            <a:r>
              <a:rPr lang="fr-FR" sz="1800" dirty="0"/>
              <a:t> A</a:t>
            </a:r>
            <a:r>
              <a:rPr lang="fr-FR" sz="1800" baseline="-25000" dirty="0"/>
              <a:t>2</a:t>
            </a:r>
            <a:r>
              <a:rPr lang="fr-FR" sz="1800" dirty="0"/>
              <a:t>​²*cos</a:t>
            </a:r>
            <a:r>
              <a:rPr lang="fr-FR" sz="1800" baseline="30000" dirty="0"/>
              <a:t>2</a:t>
            </a:r>
            <a:r>
              <a:rPr lang="fr-FR" sz="1800" dirty="0"/>
              <a:t>(</a:t>
            </a:r>
            <a:r>
              <a:rPr lang="el-GR" sz="1800" dirty="0"/>
              <a:t>ω</a:t>
            </a:r>
            <a:r>
              <a:rPr lang="fr-FR" sz="1800" dirty="0"/>
              <a:t>t−</a:t>
            </a:r>
            <a:r>
              <a:rPr lang="el-GR" sz="1800" dirty="0"/>
              <a:t>ϕ</a:t>
            </a:r>
            <a:r>
              <a:rPr lang="el-GR" sz="1800" baseline="-25000" dirty="0"/>
              <a:t>2</a:t>
            </a:r>
            <a:r>
              <a:rPr lang="el-GR" sz="1800" dirty="0"/>
              <a:t>​)</a:t>
            </a:r>
            <a:r>
              <a:rPr lang="fr-FR" sz="1800" dirty="0"/>
              <a:t> </a:t>
            </a:r>
            <a:r>
              <a:rPr lang="el-GR" sz="1800" dirty="0"/>
              <a:t>+</a:t>
            </a:r>
            <a:r>
              <a:rPr lang="fr-FR" sz="1800" dirty="0"/>
              <a:t> 		 </a:t>
            </a:r>
            <a:r>
              <a:rPr lang="el-GR" sz="1800" dirty="0">
                <a:solidFill>
                  <a:schemeClr val="accent2"/>
                </a:solidFill>
              </a:rPr>
              <a:t>2</a:t>
            </a:r>
            <a:r>
              <a:rPr lang="fr-FR" sz="1800" dirty="0">
                <a:solidFill>
                  <a:schemeClr val="accent2"/>
                </a:solidFill>
              </a:rPr>
              <a:t>*A</a:t>
            </a:r>
            <a:r>
              <a:rPr lang="fr-FR" sz="1800" baseline="-25000" dirty="0">
                <a:solidFill>
                  <a:schemeClr val="accent2"/>
                </a:solidFill>
              </a:rPr>
              <a:t>1</a:t>
            </a:r>
            <a:r>
              <a:rPr lang="fr-FR" sz="1800" dirty="0">
                <a:solidFill>
                  <a:schemeClr val="accent2"/>
                </a:solidFill>
              </a:rPr>
              <a:t>​*A</a:t>
            </a:r>
            <a:r>
              <a:rPr lang="fr-FR" sz="1800" baseline="-25000" dirty="0">
                <a:solidFill>
                  <a:schemeClr val="accent2"/>
                </a:solidFill>
              </a:rPr>
              <a:t>2</a:t>
            </a:r>
            <a:r>
              <a:rPr lang="fr-FR" sz="1800" dirty="0">
                <a:solidFill>
                  <a:schemeClr val="accent2"/>
                </a:solidFill>
              </a:rPr>
              <a:t>​*cos(</a:t>
            </a:r>
            <a:r>
              <a:rPr lang="el-GR" sz="1800" dirty="0">
                <a:solidFill>
                  <a:schemeClr val="accent2"/>
                </a:solidFill>
              </a:rPr>
              <a:t>ω</a:t>
            </a:r>
            <a:r>
              <a:rPr lang="fr-FR" sz="1800" dirty="0">
                <a:solidFill>
                  <a:schemeClr val="accent2"/>
                </a:solidFill>
              </a:rPr>
              <a:t>*t−</a:t>
            </a:r>
            <a:r>
              <a:rPr lang="el-GR" sz="1800" dirty="0">
                <a:solidFill>
                  <a:schemeClr val="accent2"/>
                </a:solidFill>
              </a:rPr>
              <a:t>ϕ</a:t>
            </a:r>
            <a:r>
              <a:rPr lang="el-GR" sz="1800" baseline="-25000" dirty="0">
                <a:solidFill>
                  <a:schemeClr val="accent2"/>
                </a:solidFill>
              </a:rPr>
              <a:t>1</a:t>
            </a:r>
            <a:r>
              <a:rPr lang="el-GR" sz="1800" dirty="0">
                <a:solidFill>
                  <a:schemeClr val="accent2"/>
                </a:solidFill>
              </a:rPr>
              <a:t>​)</a:t>
            </a:r>
            <a:r>
              <a:rPr lang="fr-FR" sz="1800" dirty="0">
                <a:solidFill>
                  <a:schemeClr val="accent2"/>
                </a:solidFill>
              </a:rPr>
              <a:t>*cos(</a:t>
            </a:r>
            <a:r>
              <a:rPr lang="el-GR" sz="1800" dirty="0">
                <a:solidFill>
                  <a:schemeClr val="accent2"/>
                </a:solidFill>
              </a:rPr>
              <a:t>ω</a:t>
            </a:r>
            <a:r>
              <a:rPr lang="fr-FR" sz="1800" dirty="0">
                <a:solidFill>
                  <a:schemeClr val="accent2"/>
                </a:solidFill>
              </a:rPr>
              <a:t>*t−</a:t>
            </a:r>
            <a:r>
              <a:rPr lang="el-GR" sz="1800" dirty="0">
                <a:solidFill>
                  <a:schemeClr val="accent2"/>
                </a:solidFill>
              </a:rPr>
              <a:t>ϕ</a:t>
            </a:r>
            <a:r>
              <a:rPr lang="el-GR" sz="1800" baseline="-25000" dirty="0">
                <a:solidFill>
                  <a:schemeClr val="accent2"/>
                </a:solidFill>
              </a:rPr>
              <a:t>2</a:t>
            </a:r>
            <a:r>
              <a:rPr lang="el-GR" sz="1800" dirty="0">
                <a:solidFill>
                  <a:schemeClr val="accent2"/>
                </a:solidFill>
              </a:rPr>
              <a:t>​)</a:t>
            </a:r>
            <a:endParaRPr lang="fr-FR" sz="1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fr-FR" sz="1800" dirty="0"/>
              <a:t>	=</a:t>
            </a:r>
            <a:r>
              <a:rPr lang="el-GR" sz="1800" dirty="0"/>
              <a:t>​</a:t>
            </a:r>
            <a:r>
              <a:rPr lang="fr-FR" sz="1800" dirty="0"/>
              <a:t> </a:t>
            </a:r>
            <a:r>
              <a:rPr lang="pt-BR" sz="1800" dirty="0"/>
              <a:t>0,5*​A</a:t>
            </a:r>
            <a:r>
              <a:rPr lang="pt-BR" sz="1800" baseline="-25000" dirty="0"/>
              <a:t>1</a:t>
            </a:r>
            <a:r>
              <a:rPr lang="pt-BR" sz="1800" dirty="0"/>
              <a:t>​</a:t>
            </a:r>
            <a:r>
              <a:rPr lang="pt-BR" sz="1800" baseline="30000" dirty="0"/>
              <a:t>2 </a:t>
            </a:r>
            <a:r>
              <a:rPr lang="pt-BR" sz="1800" dirty="0"/>
              <a:t>+ 0,5*​A</a:t>
            </a:r>
            <a:r>
              <a:rPr lang="pt-BR" sz="1800" baseline="-25000" dirty="0"/>
              <a:t>2</a:t>
            </a:r>
            <a:r>
              <a:rPr lang="pt-BR" sz="1800" dirty="0"/>
              <a:t>​</a:t>
            </a:r>
            <a:r>
              <a:rPr lang="pt-BR" sz="1800" baseline="30000" dirty="0"/>
              <a:t>2 </a:t>
            </a:r>
            <a:r>
              <a:rPr lang="pt-BR" sz="1800" dirty="0"/>
              <a:t>+ </a:t>
            </a:r>
            <a:r>
              <a:rPr lang="pt-BR" sz="1800" dirty="0">
                <a:solidFill>
                  <a:schemeClr val="accent2"/>
                </a:solidFill>
              </a:rPr>
              <a:t>A</a:t>
            </a:r>
            <a:r>
              <a:rPr lang="pt-BR" sz="1800" baseline="-25000" dirty="0">
                <a:solidFill>
                  <a:schemeClr val="accent2"/>
                </a:solidFill>
              </a:rPr>
              <a:t>1</a:t>
            </a:r>
            <a:r>
              <a:rPr lang="pt-BR" sz="1800" dirty="0">
                <a:solidFill>
                  <a:schemeClr val="accent2"/>
                </a:solidFill>
              </a:rPr>
              <a:t>​A</a:t>
            </a:r>
            <a:r>
              <a:rPr lang="pt-BR" sz="1800" baseline="-25000" dirty="0">
                <a:solidFill>
                  <a:schemeClr val="accent2"/>
                </a:solidFill>
              </a:rPr>
              <a:t>2</a:t>
            </a:r>
            <a:r>
              <a:rPr lang="pt-BR" sz="1800" dirty="0">
                <a:solidFill>
                  <a:schemeClr val="accent2"/>
                </a:solidFill>
              </a:rPr>
              <a:t>cosΔϕ </a:t>
            </a:r>
          </a:p>
          <a:p>
            <a:pPr marL="0" indent="0">
              <a:buNone/>
            </a:pPr>
            <a:endParaRPr lang="pt-BR" sz="1800" dirty="0">
              <a:solidFill>
                <a:schemeClr val="accent2"/>
              </a:solidFill>
            </a:endParaRPr>
          </a:p>
          <a:p>
            <a:r>
              <a:rPr lang="pt-BR" sz="1800" dirty="0"/>
              <a:t>si   A</a:t>
            </a:r>
            <a:r>
              <a:rPr lang="pt-BR" sz="1800" baseline="-25000" dirty="0"/>
              <a:t>1</a:t>
            </a:r>
            <a:r>
              <a:rPr lang="pt-BR" sz="1800" dirty="0"/>
              <a:t>​~A</a:t>
            </a:r>
            <a:r>
              <a:rPr lang="pt-BR" sz="1800" baseline="-25000" dirty="0"/>
              <a:t>2</a:t>
            </a:r>
            <a:r>
              <a:rPr lang="pt-BR" sz="1800" dirty="0"/>
              <a:t>  on obtient : </a:t>
            </a:r>
            <a:r>
              <a:rPr lang="pt-BR" sz="1800" b="1" dirty="0"/>
              <a:t>I = A</a:t>
            </a:r>
            <a:r>
              <a:rPr lang="pt-BR" sz="1800" b="1" baseline="30000" dirty="0"/>
              <a:t>2</a:t>
            </a:r>
            <a:r>
              <a:rPr lang="pt-BR" sz="1800" b="1" dirty="0"/>
              <a:t>(1 + cosΔϕ 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32D4C-EE60-71B4-6D28-D629FCE19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9" t="42146" r="41579" b="37465"/>
          <a:stretch/>
        </p:blipFill>
        <p:spPr bwMode="auto">
          <a:xfrm>
            <a:off x="552034" y="5126429"/>
            <a:ext cx="5781422" cy="144954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C8A436D4-5EEA-2B51-89B9-39F7ED4413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2FF11D8-57BC-76D2-A644-C717B0BEB9F1}"/>
              </a:ext>
            </a:extLst>
          </p:cNvPr>
          <p:cNvSpPr txBox="1">
            <a:spLocks/>
          </p:cNvSpPr>
          <p:nvPr/>
        </p:nvSpPr>
        <p:spPr>
          <a:xfrm>
            <a:off x="7952805" y="2017424"/>
            <a:ext cx="3085116" cy="3999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/>
              <a:t>Différence de marche = </a:t>
            </a:r>
            <a:r>
              <a:rPr lang="el-GR" sz="1800" dirty="0"/>
              <a:t>δ</a:t>
            </a:r>
            <a:r>
              <a:rPr lang="fr-FR" sz="1800" dirty="0"/>
              <a:t>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2E14F11-4596-9F74-3E5C-98522E555D84}"/>
              </a:ext>
            </a:extLst>
          </p:cNvPr>
          <p:cNvSpPr txBox="1">
            <a:spLocks/>
          </p:cNvSpPr>
          <p:nvPr/>
        </p:nvSpPr>
        <p:spPr>
          <a:xfrm>
            <a:off x="6888088" y="551432"/>
            <a:ext cx="4896544" cy="23241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/>
              <a:t>On parle de franges d’égale épaisseur </a:t>
            </a:r>
          </a:p>
          <a:p>
            <a:r>
              <a:rPr lang="pt-BR" sz="1800" b="1" dirty="0"/>
              <a:t>Δϕ = 2</a:t>
            </a:r>
            <a:r>
              <a:rPr lang="el-GR" sz="1800" b="1" dirty="0"/>
              <a:t>π​δ</a:t>
            </a:r>
            <a:r>
              <a:rPr lang="pt-BR" sz="1800" b="1" dirty="0"/>
              <a:t>/</a:t>
            </a:r>
            <a:r>
              <a:rPr lang="el-GR" sz="1800" b="1" dirty="0"/>
              <a:t>λ</a:t>
            </a:r>
            <a:endParaRPr lang="fr-FR" sz="1800" dirty="0"/>
          </a:p>
          <a:p>
            <a:r>
              <a:rPr lang="pt-BR" sz="1800" b="1" dirty="0">
                <a:solidFill>
                  <a:schemeClr val="accent2"/>
                </a:solidFill>
              </a:rPr>
              <a:t>I = A2 (1 + cos(2</a:t>
            </a:r>
            <a:r>
              <a:rPr lang="el-GR" sz="1800" b="1" dirty="0">
                <a:solidFill>
                  <a:schemeClr val="accent2"/>
                </a:solidFill>
              </a:rPr>
              <a:t>π​δ</a:t>
            </a:r>
            <a:r>
              <a:rPr lang="pt-BR" sz="1800" b="1" dirty="0">
                <a:solidFill>
                  <a:schemeClr val="accent2"/>
                </a:solidFill>
              </a:rPr>
              <a:t>/</a:t>
            </a:r>
            <a:r>
              <a:rPr lang="el-GR" sz="1800" b="1" dirty="0">
                <a:solidFill>
                  <a:schemeClr val="accent2"/>
                </a:solidFill>
              </a:rPr>
              <a:t>λ</a:t>
            </a:r>
            <a:r>
              <a:rPr lang="fr-FR" sz="1800" b="1" dirty="0">
                <a:solidFill>
                  <a:schemeClr val="accent2"/>
                </a:solidFill>
              </a:rPr>
              <a:t>)</a:t>
            </a:r>
            <a:r>
              <a:rPr lang="pt-BR" sz="1800" b="1" dirty="0">
                <a:solidFill>
                  <a:schemeClr val="accent2"/>
                </a:solidFill>
              </a:rPr>
              <a:t> )</a:t>
            </a:r>
            <a:br>
              <a:rPr lang="el-GR" sz="1800" dirty="0"/>
            </a:br>
            <a:endParaRPr lang="fr-FR" sz="1800" dirty="0"/>
          </a:p>
        </p:txBody>
      </p:sp>
      <p:sp>
        <p:nvSpPr>
          <p:cNvPr id="3" name="Flowchart: Document 14">
            <a:extLst>
              <a:ext uri="{FF2B5EF4-FFF2-40B4-BE49-F238E27FC236}">
                <a16:creationId xmlns:a16="http://schemas.microsoft.com/office/drawing/2014/main" id="{CA1AF7E4-4E6A-51F9-896F-DB948F991F36}"/>
              </a:ext>
            </a:extLst>
          </p:cNvPr>
          <p:cNvSpPr/>
          <p:nvPr/>
        </p:nvSpPr>
        <p:spPr>
          <a:xfrm rot="5400000">
            <a:off x="9560999" y="3395015"/>
            <a:ext cx="1785754" cy="519001"/>
          </a:xfrm>
          <a:prstGeom prst="flowChartDocumen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Miroir sous test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E36F87-FC89-C3F0-0004-FDBFC17EC29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9495363" y="2417359"/>
            <a:ext cx="504808" cy="986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0E7F06-EF8A-8675-02B7-81557D1106BC}"/>
              </a:ext>
            </a:extLst>
          </p:cNvPr>
          <p:cNvCxnSpPr>
            <a:cxnSpLocks/>
          </p:cNvCxnSpPr>
          <p:nvPr/>
        </p:nvCxnSpPr>
        <p:spPr>
          <a:xfrm>
            <a:off x="9688602" y="3429000"/>
            <a:ext cx="4733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0">
            <a:extLst>
              <a:ext uri="{FF2B5EF4-FFF2-40B4-BE49-F238E27FC236}">
                <a16:creationId xmlns:a16="http://schemas.microsoft.com/office/drawing/2014/main" id="{1889BB58-9359-0934-7C85-BF8FEE294954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9336360" y="1484784"/>
            <a:ext cx="159003" cy="532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792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F1B4D3E-BE1F-3D77-0C70-4A09BD35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des mesures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D44FDD2D-58C5-3A81-99E4-8F6149EBF9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Besoin optique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2859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4C9FDE-89C6-66C8-C56F-41AC97F18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Balayage de phase</a:t>
            </a:r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FF0EAD4A-13BD-64DF-206D-688E379FA2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721127-F26A-377F-6C51-44327D29B6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026" name="Picture 2" descr="Phase Shifting Fizeau Interferometer - 4D Technology">
            <a:extLst>
              <a:ext uri="{FF2B5EF4-FFF2-40B4-BE49-F238E27FC236}">
                <a16:creationId xmlns:a16="http://schemas.microsoft.com/office/drawing/2014/main" id="{B997AA5D-6D07-728B-577E-E0D92941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20" y="600075"/>
            <a:ext cx="95250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03BFF9-5616-C87A-F64B-457CE041FFCA}"/>
              </a:ext>
            </a:extLst>
          </p:cNvPr>
          <p:cNvSpPr/>
          <p:nvPr/>
        </p:nvSpPr>
        <p:spPr>
          <a:xfrm>
            <a:off x="6708393" y="4262070"/>
            <a:ext cx="4432828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Phase Shifting Fizeau Interferometer - 4D Technology">
            <a:extLst>
              <a:ext uri="{FF2B5EF4-FFF2-40B4-BE49-F238E27FC236}">
                <a16:creationId xmlns:a16="http://schemas.microsoft.com/office/drawing/2014/main" id="{22F13795-CE32-C9BF-5FB8-DE628BE8A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9" t="69456" r="29892" b="9656"/>
          <a:stretch/>
        </p:blipFill>
        <p:spPr bwMode="auto">
          <a:xfrm>
            <a:off x="5397307" y="4538648"/>
            <a:ext cx="1199071" cy="11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hase Shifting Fizeau Interferometer - 4D Technology">
            <a:extLst>
              <a:ext uri="{FF2B5EF4-FFF2-40B4-BE49-F238E27FC236}">
                <a16:creationId xmlns:a16="http://schemas.microsoft.com/office/drawing/2014/main" id="{2025C2D7-17E0-0116-92FC-235F40829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7" t="69109" r="16206" b="10156"/>
          <a:stretch/>
        </p:blipFill>
        <p:spPr bwMode="auto">
          <a:xfrm>
            <a:off x="5403873" y="4542960"/>
            <a:ext cx="1181818" cy="117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ase Shifting Fizeau Interferometer - 4D Technology">
            <a:extLst>
              <a:ext uri="{FF2B5EF4-FFF2-40B4-BE49-F238E27FC236}">
                <a16:creationId xmlns:a16="http://schemas.microsoft.com/office/drawing/2014/main" id="{F267387D-71EC-984C-C5A4-6C6825B9C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3" t="69171" r="2138" b="9941"/>
          <a:stretch/>
        </p:blipFill>
        <p:spPr bwMode="auto">
          <a:xfrm>
            <a:off x="5402648" y="4538647"/>
            <a:ext cx="1199073" cy="11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rizontal Shift - Phase Shift - A Plus Topper">
            <a:extLst>
              <a:ext uri="{FF2B5EF4-FFF2-40B4-BE49-F238E27FC236}">
                <a16:creationId xmlns:a16="http://schemas.microsoft.com/office/drawing/2014/main" id="{9DD42B9B-C84B-84E1-DFDA-B2CD86F16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5" t="21869" r="1684" b="4289"/>
          <a:stretch/>
        </p:blipFill>
        <p:spPr bwMode="auto">
          <a:xfrm>
            <a:off x="591059" y="5051507"/>
            <a:ext cx="208823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FF29035B-AF32-7169-9CD8-509A490449FF}"/>
              </a:ext>
            </a:extLst>
          </p:cNvPr>
          <p:cNvCxnSpPr>
            <a:cxnSpLocks/>
          </p:cNvCxnSpPr>
          <p:nvPr/>
        </p:nvCxnSpPr>
        <p:spPr>
          <a:xfrm rot="5400000">
            <a:off x="2494803" y="4787261"/>
            <a:ext cx="1296144" cy="1171910"/>
          </a:xfrm>
          <a:prstGeom prst="bentConnector3">
            <a:avLst>
              <a:gd name="adj1" fmla="val 99250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C71E77AB-BFB2-5044-AABE-F0E8B7446E6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67608" y="4725144"/>
            <a:ext cx="1080120" cy="645076"/>
          </a:xfrm>
          <a:prstGeom prst="bentConnector3">
            <a:avLst>
              <a:gd name="adj1" fmla="val -191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B251FD6-39C9-C35B-7894-D7C20E253DFA}"/>
              </a:ext>
            </a:extLst>
          </p:cNvPr>
          <p:cNvCxnSpPr/>
          <p:nvPr/>
        </p:nvCxnSpPr>
        <p:spPr>
          <a:xfrm>
            <a:off x="1251520" y="5129557"/>
            <a:ext cx="0" cy="1242443"/>
          </a:xfrm>
          <a:prstGeom prst="line">
            <a:avLst/>
          </a:prstGeom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59C8B54-670C-F3CE-308E-BF5A1383C571}"/>
              </a:ext>
            </a:extLst>
          </p:cNvPr>
          <p:cNvCxnSpPr/>
          <p:nvPr/>
        </p:nvCxnSpPr>
        <p:spPr>
          <a:xfrm>
            <a:off x="1635175" y="5153016"/>
            <a:ext cx="0" cy="1242443"/>
          </a:xfrm>
          <a:prstGeom prst="line">
            <a:avLst/>
          </a:prstGeom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064B0ED-36E6-07F9-B1FD-4322E2CC142F}"/>
              </a:ext>
            </a:extLst>
          </p:cNvPr>
          <p:cNvCxnSpPr/>
          <p:nvPr/>
        </p:nvCxnSpPr>
        <p:spPr>
          <a:xfrm>
            <a:off x="2423592" y="5153015"/>
            <a:ext cx="0" cy="1242443"/>
          </a:xfrm>
          <a:prstGeom prst="line">
            <a:avLst/>
          </a:prstGeom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E9424AC-7B31-84BF-80EE-6AFCEEF696AC}"/>
              </a:ext>
            </a:extLst>
          </p:cNvPr>
          <p:cNvCxnSpPr/>
          <p:nvPr/>
        </p:nvCxnSpPr>
        <p:spPr>
          <a:xfrm>
            <a:off x="1991544" y="5153016"/>
            <a:ext cx="0" cy="1242443"/>
          </a:xfrm>
          <a:prstGeom prst="line">
            <a:avLst/>
          </a:prstGeom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04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4BA8C1-1A38-3B34-8E4C-B7683DDC2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814E-82C1-4E04-A4C0-D181F348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Interféromètres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590D1-7BD8-EEE4-51F4-F9C6F4784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7B5B2-59C4-39CF-0637-074A8F052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9" t="42146" r="41579" b="37465"/>
          <a:stretch/>
        </p:blipFill>
        <p:spPr bwMode="auto">
          <a:xfrm>
            <a:off x="479376" y="617407"/>
            <a:ext cx="4876602" cy="122268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C060FEF-8F14-06C5-75F5-27B1A623F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78" y="5314622"/>
            <a:ext cx="2047454" cy="115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369BF55-F00B-92F9-2DDC-7C1CB329A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75" y="5314621"/>
            <a:ext cx="2047454" cy="115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37FF567-DA9B-FF32-E1CA-2BAA194B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6198" y="5312922"/>
            <a:ext cx="2047454" cy="115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714913F9-BDA0-0D07-A40A-1B847D174349}"/>
              </a:ext>
            </a:extLst>
          </p:cNvPr>
          <p:cNvSpPr/>
          <p:nvPr/>
        </p:nvSpPr>
        <p:spPr>
          <a:xfrm>
            <a:off x="6888088" y="5526907"/>
            <a:ext cx="600182" cy="4383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FB2F1F-0464-C440-8E85-5EF68F4753D5}"/>
              </a:ext>
            </a:extLst>
          </p:cNvPr>
          <p:cNvSpPr/>
          <p:nvPr/>
        </p:nvSpPr>
        <p:spPr>
          <a:xfrm rot="5400000">
            <a:off x="2438941" y="2200603"/>
            <a:ext cx="1019700" cy="4466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ECA2E12-4A7D-6D74-65DC-5A19E4BFBD82}"/>
              </a:ext>
            </a:extLst>
          </p:cNvPr>
          <p:cNvSpPr txBox="1">
            <a:spLocks/>
          </p:cNvSpPr>
          <p:nvPr/>
        </p:nvSpPr>
        <p:spPr>
          <a:xfrm>
            <a:off x="3979963" y="2002983"/>
            <a:ext cx="3158320" cy="8419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Balayage de phase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+ </a:t>
            </a:r>
            <a:r>
              <a:rPr lang="fr-FR" sz="2000" dirty="0" err="1"/>
              <a:t>Unwrapping</a:t>
            </a:r>
            <a:endParaRPr lang="fr-FR" sz="200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7A93752-178F-35DA-A58E-64F6B52C9AFD}"/>
              </a:ext>
            </a:extLst>
          </p:cNvPr>
          <p:cNvSpPr txBox="1">
            <a:spLocks/>
          </p:cNvSpPr>
          <p:nvPr/>
        </p:nvSpPr>
        <p:spPr>
          <a:xfrm>
            <a:off x="961866" y="2950763"/>
            <a:ext cx="3400515" cy="4140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Topographie de surface x 27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FEE2888-13A1-829E-BEAA-D2F1E893FE54}"/>
              </a:ext>
            </a:extLst>
          </p:cNvPr>
          <p:cNvSpPr txBox="1">
            <a:spLocks/>
          </p:cNvSpPr>
          <p:nvPr/>
        </p:nvSpPr>
        <p:spPr>
          <a:xfrm>
            <a:off x="1492434" y="4713570"/>
            <a:ext cx="3081571" cy="4140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Champs séquentiels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DE9794-5285-0798-5B28-CFA89E3C2A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289" t="32150" r="16054" b="27362"/>
          <a:stretch/>
        </p:blipFill>
        <p:spPr>
          <a:xfrm>
            <a:off x="623392" y="3289319"/>
            <a:ext cx="4161127" cy="1315193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4FA3A236-8DF9-00F8-9977-790687A94D21}"/>
              </a:ext>
            </a:extLst>
          </p:cNvPr>
          <p:cNvSpPr/>
          <p:nvPr/>
        </p:nvSpPr>
        <p:spPr>
          <a:xfrm rot="5400000">
            <a:off x="620853" y="4569858"/>
            <a:ext cx="730742" cy="6478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3F18E25-5EAC-9B4B-AFB7-6E96F0434583}"/>
              </a:ext>
            </a:extLst>
          </p:cNvPr>
          <p:cNvSpPr/>
          <p:nvPr/>
        </p:nvSpPr>
        <p:spPr>
          <a:xfrm rot="5400000">
            <a:off x="4190516" y="4569858"/>
            <a:ext cx="730742" cy="6478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ED02BB-CDB5-8A14-D408-7EAF573A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248" t="21159" r="26016" b="52876"/>
          <a:stretch/>
        </p:blipFill>
        <p:spPr>
          <a:xfrm>
            <a:off x="7511164" y="5153135"/>
            <a:ext cx="4372521" cy="1218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3E281E-BA36-473F-F92C-A1F81F109E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5" r="23116"/>
          <a:stretch/>
        </p:blipFill>
        <p:spPr bwMode="auto">
          <a:xfrm rot="5400000">
            <a:off x="9160492" y="656091"/>
            <a:ext cx="2932341" cy="28520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9F99B9B-937D-B499-1F51-81DDB4723E2D}"/>
              </a:ext>
            </a:extLst>
          </p:cNvPr>
          <p:cNvSpPr txBox="1">
            <a:spLocks/>
          </p:cNvSpPr>
          <p:nvPr/>
        </p:nvSpPr>
        <p:spPr>
          <a:xfrm>
            <a:off x="7680176" y="4864086"/>
            <a:ext cx="4372521" cy="4140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Topographie de la surface complète</a:t>
            </a:r>
          </a:p>
        </p:txBody>
      </p:sp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0719659B-DD1E-2BE0-E4C1-2AFB05ED7E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F8B00AC-9B17-E29C-A2A5-E1A1D97F4C0A}"/>
              </a:ext>
            </a:extLst>
          </p:cNvPr>
          <p:cNvSpPr/>
          <p:nvPr/>
        </p:nvSpPr>
        <p:spPr>
          <a:xfrm rot="16200000" flipV="1">
            <a:off x="6698526" y="4900979"/>
            <a:ext cx="879514" cy="2865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52201F0-5E50-344D-C75B-511D733F5537}"/>
              </a:ext>
            </a:extLst>
          </p:cNvPr>
          <p:cNvSpPr txBox="1">
            <a:spLocks/>
          </p:cNvSpPr>
          <p:nvPr/>
        </p:nvSpPr>
        <p:spPr>
          <a:xfrm>
            <a:off x="6170197" y="4294695"/>
            <a:ext cx="2222751" cy="4140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400" dirty="0"/>
              <a:t>Extraction de la référence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83A486-0D3C-5CB8-6400-9AAF1923F9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476" t="27228" r="29919" b="51246"/>
          <a:stretch/>
        </p:blipFill>
        <p:spPr>
          <a:xfrm>
            <a:off x="5050776" y="3576913"/>
            <a:ext cx="3940107" cy="730742"/>
          </a:xfrm>
          <a:prstGeom prst="rect">
            <a:avLst/>
          </a:prstGeom>
        </p:spPr>
      </p:pic>
      <p:sp>
        <p:nvSpPr>
          <p:cNvPr id="24" name="Right Bracket 23">
            <a:extLst>
              <a:ext uri="{FF2B5EF4-FFF2-40B4-BE49-F238E27FC236}">
                <a16:creationId xmlns:a16="http://schemas.microsoft.com/office/drawing/2014/main" id="{B490DEF1-FCD1-8F7E-7DB7-76B5B5F9307B}"/>
              </a:ext>
            </a:extLst>
          </p:cNvPr>
          <p:cNvSpPr/>
          <p:nvPr/>
        </p:nvSpPr>
        <p:spPr>
          <a:xfrm>
            <a:off x="8832304" y="3364787"/>
            <a:ext cx="216024" cy="107232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ight Bracket 25">
            <a:extLst>
              <a:ext uri="{FF2B5EF4-FFF2-40B4-BE49-F238E27FC236}">
                <a16:creationId xmlns:a16="http://schemas.microsoft.com/office/drawing/2014/main" id="{41D12CA8-9F1B-D302-F654-31DAE47D489D}"/>
              </a:ext>
            </a:extLst>
          </p:cNvPr>
          <p:cNvSpPr/>
          <p:nvPr/>
        </p:nvSpPr>
        <p:spPr>
          <a:xfrm rot="10800000">
            <a:off x="5050776" y="3364787"/>
            <a:ext cx="216024" cy="107232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433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D32FE-8480-1882-0431-70791BBE8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58ACD5F-83FC-942D-E77F-126B05A37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3" t="18742" r="56172" b="59146"/>
          <a:stretch/>
        </p:blipFill>
        <p:spPr bwMode="auto">
          <a:xfrm>
            <a:off x="1487488" y="4113810"/>
            <a:ext cx="2020990" cy="154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9ECAEE-D476-F182-AB10-4D9B6085E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Capteur de front d’onde de </a:t>
            </a:r>
            <a:r>
              <a:rPr lang="fr-FR" dirty="0" err="1"/>
              <a:t>Shack</a:t>
            </a:r>
            <a:r>
              <a:rPr lang="fr-FR" dirty="0"/>
              <a:t>-Hartmann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B257E-F223-78D7-72EB-21E326932E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A7EEB-A2DE-1BB5-7543-C9070FF3EA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6192688" cy="2630865"/>
          </a:xfrm>
        </p:spPr>
        <p:txBody>
          <a:bodyPr/>
          <a:lstStyle/>
          <a:p>
            <a:pPr marL="0" indent="0">
              <a:buNone/>
            </a:pPr>
            <a:r>
              <a:rPr lang="fr-FR" sz="2000" b="1" dirty="0"/>
              <a:t>HASO Capteur de front d’onde de </a:t>
            </a:r>
            <a:r>
              <a:rPr lang="fr-FR" sz="2000" b="1" dirty="0" err="1"/>
              <a:t>Shack</a:t>
            </a:r>
            <a:r>
              <a:rPr lang="fr-FR" sz="2000" b="1" dirty="0"/>
              <a:t>-Hartmann</a:t>
            </a:r>
          </a:p>
          <a:p>
            <a:r>
              <a:rPr lang="fr-FR" sz="2000" dirty="0"/>
              <a:t>Source laser intégrée </a:t>
            </a:r>
          </a:p>
          <a:p>
            <a:r>
              <a:rPr lang="fr-FR" sz="2000" dirty="0"/>
              <a:t>Construction d’un nouveau banc de mesures HASO sur le socle TITAN avec </a:t>
            </a:r>
            <a:r>
              <a:rPr lang="fr-FR" sz="2000" dirty="0" err="1"/>
              <a:t>Haso</a:t>
            </a:r>
            <a:r>
              <a:rPr lang="fr-FR" sz="2000" dirty="0"/>
              <a:t> R-Flex en cours</a:t>
            </a:r>
          </a:p>
          <a:p>
            <a:pPr lvl="1"/>
            <a:r>
              <a:rPr lang="fr-FR" sz="1600" dirty="0"/>
              <a:t>&gt;Mesures de miroirs à fortes pentes</a:t>
            </a:r>
          </a:p>
          <a:p>
            <a:endParaRPr lang="fr-FR" sz="2000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E50638F-98B0-2B39-1112-9D7D41D6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879694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exagone 10">
            <a:extLst>
              <a:ext uri="{FF2B5EF4-FFF2-40B4-BE49-F238E27FC236}">
                <a16:creationId xmlns:a16="http://schemas.microsoft.com/office/drawing/2014/main" id="{552951C4-FC0F-D336-F6B5-D19AC18FF8D3}"/>
              </a:ext>
            </a:extLst>
          </p:cNvPr>
          <p:cNvSpPr/>
          <p:nvPr/>
        </p:nvSpPr>
        <p:spPr>
          <a:xfrm>
            <a:off x="7914225" y="4000255"/>
            <a:ext cx="2195736" cy="1800491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  <a:ln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sz="9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6FF759-B91B-9958-651D-69112501B47A}"/>
              </a:ext>
            </a:extLst>
          </p:cNvPr>
          <p:cNvCxnSpPr>
            <a:cxnSpLocks/>
          </p:cNvCxnSpPr>
          <p:nvPr/>
        </p:nvCxnSpPr>
        <p:spPr>
          <a:xfrm>
            <a:off x="1641774" y="4556980"/>
            <a:ext cx="12961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F5D901-BFF6-9FEC-5EE3-C4B40F34E3B2}"/>
              </a:ext>
            </a:extLst>
          </p:cNvPr>
          <p:cNvCxnSpPr>
            <a:cxnSpLocks/>
          </p:cNvCxnSpPr>
          <p:nvPr/>
        </p:nvCxnSpPr>
        <p:spPr>
          <a:xfrm>
            <a:off x="2937918" y="4556980"/>
            <a:ext cx="0" cy="624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3C27AF-A808-57D8-2E02-655BC14354BF}"/>
              </a:ext>
            </a:extLst>
          </p:cNvPr>
          <p:cNvCxnSpPr/>
          <p:nvPr/>
        </p:nvCxnSpPr>
        <p:spPr>
          <a:xfrm>
            <a:off x="2709717" y="4994252"/>
            <a:ext cx="432048" cy="37371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1AEF40-4B6F-D445-EA5A-4DED6EE3AE31}"/>
              </a:ext>
            </a:extLst>
          </p:cNvPr>
          <p:cNvCxnSpPr>
            <a:cxnSpLocks/>
          </p:cNvCxnSpPr>
          <p:nvPr/>
        </p:nvCxnSpPr>
        <p:spPr>
          <a:xfrm>
            <a:off x="2937918" y="5173753"/>
            <a:ext cx="21499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10A7A33-A559-BD2F-15C6-ACFF3D115FF1}"/>
              </a:ext>
            </a:extLst>
          </p:cNvPr>
          <p:cNvSpPr/>
          <p:nvPr/>
        </p:nvSpPr>
        <p:spPr>
          <a:xfrm>
            <a:off x="3587457" y="4994253"/>
            <a:ext cx="991014" cy="4144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relais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E096F4-D581-C5BF-090E-F3192B5B3947}"/>
              </a:ext>
            </a:extLst>
          </p:cNvPr>
          <p:cNvCxnSpPr>
            <a:cxnSpLocks/>
          </p:cNvCxnSpPr>
          <p:nvPr/>
        </p:nvCxnSpPr>
        <p:spPr>
          <a:xfrm flipH="1">
            <a:off x="2063553" y="5181111"/>
            <a:ext cx="87436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056B0E3-1FE5-3D4B-CD69-48F40C9C17FB}"/>
              </a:ext>
            </a:extLst>
          </p:cNvPr>
          <p:cNvSpPr/>
          <p:nvPr/>
        </p:nvSpPr>
        <p:spPr>
          <a:xfrm>
            <a:off x="1099391" y="4773006"/>
            <a:ext cx="964162" cy="7473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Haso</a:t>
            </a:r>
            <a:endParaRPr lang="fr-FR" dirty="0"/>
          </a:p>
        </p:txBody>
      </p:sp>
      <p:sp>
        <p:nvSpPr>
          <p:cNvPr id="26" name="Flowchart: Document 25">
            <a:extLst>
              <a:ext uri="{FF2B5EF4-FFF2-40B4-BE49-F238E27FC236}">
                <a16:creationId xmlns:a16="http://schemas.microsoft.com/office/drawing/2014/main" id="{4D414C19-C05D-1049-5523-2FC6A786FC8D}"/>
              </a:ext>
            </a:extLst>
          </p:cNvPr>
          <p:cNvSpPr/>
          <p:nvPr/>
        </p:nvSpPr>
        <p:spPr>
          <a:xfrm rot="5400000">
            <a:off x="4637838" y="4993753"/>
            <a:ext cx="1368152" cy="360000"/>
          </a:xfrm>
          <a:prstGeom prst="flowChartDocumen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miroir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6380F1-8BAE-7391-737C-DEF26323A6B2}"/>
              </a:ext>
            </a:extLst>
          </p:cNvPr>
          <p:cNvSpPr/>
          <p:nvPr/>
        </p:nvSpPr>
        <p:spPr>
          <a:xfrm>
            <a:off x="1099391" y="4325985"/>
            <a:ext cx="964162" cy="3737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Laser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B3609E-6B83-12D0-18A3-0CE693B2D80E}"/>
              </a:ext>
            </a:extLst>
          </p:cNvPr>
          <p:cNvCxnSpPr>
            <a:cxnSpLocks/>
          </p:cNvCxnSpPr>
          <p:nvPr/>
        </p:nvCxnSpPr>
        <p:spPr>
          <a:xfrm>
            <a:off x="2736573" y="4319514"/>
            <a:ext cx="402135" cy="44718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10C6526-FB33-1E02-14EA-10B278FDA307}"/>
              </a:ext>
            </a:extLst>
          </p:cNvPr>
          <p:cNvCxnSpPr>
            <a:cxnSpLocks/>
          </p:cNvCxnSpPr>
          <p:nvPr/>
        </p:nvCxnSpPr>
        <p:spPr>
          <a:xfrm flipH="1">
            <a:off x="4578471" y="5266269"/>
            <a:ext cx="4680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A89BB7A8-0378-97FA-2C66-9EAECBA112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3623337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9C26A-E479-2A5B-47A1-C68034566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9594-94F3-5308-3217-EE382F441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Capteur de front d’onde de </a:t>
            </a:r>
            <a:r>
              <a:rPr lang="fr-FR" dirty="0" err="1"/>
              <a:t>Shack</a:t>
            </a:r>
            <a:r>
              <a:rPr lang="fr-FR" dirty="0"/>
              <a:t>-Hartmann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57992-6C38-EAC4-D154-BD5C376B6D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3B8C6-912C-BF76-0C77-A56211BF6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352" y="675617"/>
            <a:ext cx="7992888" cy="730343"/>
          </a:xfrm>
        </p:spPr>
        <p:txBody>
          <a:bodyPr/>
          <a:lstStyle/>
          <a:p>
            <a:pPr marL="0" indent="0">
              <a:buNone/>
            </a:pPr>
            <a:r>
              <a:rPr lang="fr-FR" sz="2000" b="1" dirty="0"/>
              <a:t>HASO Capteur de front d’onde de </a:t>
            </a:r>
            <a:r>
              <a:rPr lang="fr-FR" sz="2000" b="1" dirty="0" err="1"/>
              <a:t>Shack</a:t>
            </a:r>
            <a:r>
              <a:rPr lang="fr-FR" sz="2000" b="1" dirty="0"/>
              <a:t>-Hartmann</a:t>
            </a:r>
          </a:p>
          <a:p>
            <a:pPr marL="0" indent="0">
              <a:buNone/>
            </a:pPr>
            <a:r>
              <a:rPr lang="fr-FR" sz="2000" b="1" dirty="0"/>
              <a:t>Fonctionnement en réflexion</a:t>
            </a:r>
          </a:p>
          <a:p>
            <a:endParaRPr lang="fr-FR" sz="2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EE38D3-2E80-4277-6845-CE3E10C956A5}"/>
              </a:ext>
            </a:extLst>
          </p:cNvPr>
          <p:cNvCxnSpPr>
            <a:cxnSpLocks/>
          </p:cNvCxnSpPr>
          <p:nvPr/>
        </p:nvCxnSpPr>
        <p:spPr>
          <a:xfrm flipV="1">
            <a:off x="5951984" y="2570338"/>
            <a:ext cx="3465162" cy="96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6FAA94-C092-77C7-7A86-DB320F3DD892}"/>
              </a:ext>
            </a:extLst>
          </p:cNvPr>
          <p:cNvCxnSpPr>
            <a:cxnSpLocks/>
          </p:cNvCxnSpPr>
          <p:nvPr/>
        </p:nvCxnSpPr>
        <p:spPr>
          <a:xfrm>
            <a:off x="4965504" y="2106320"/>
            <a:ext cx="0" cy="1968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D81426-EED0-DBB2-1FDE-3C11250C7CDE}"/>
              </a:ext>
            </a:extLst>
          </p:cNvPr>
          <p:cNvCxnSpPr>
            <a:cxnSpLocks/>
          </p:cNvCxnSpPr>
          <p:nvPr/>
        </p:nvCxnSpPr>
        <p:spPr>
          <a:xfrm>
            <a:off x="4430863" y="4052342"/>
            <a:ext cx="49458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6A6042-D0E1-20A2-A31E-8EA7FB1A84A7}"/>
              </a:ext>
            </a:extLst>
          </p:cNvPr>
          <p:cNvCxnSpPr>
            <a:cxnSpLocks/>
          </p:cNvCxnSpPr>
          <p:nvPr/>
        </p:nvCxnSpPr>
        <p:spPr>
          <a:xfrm flipH="1" flipV="1">
            <a:off x="2636628" y="4051646"/>
            <a:ext cx="1792599" cy="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2261A65-3D73-4EBF-1E7D-D9F4A73F0378}"/>
              </a:ext>
            </a:extLst>
          </p:cNvPr>
          <p:cNvSpPr/>
          <p:nvPr/>
        </p:nvSpPr>
        <p:spPr>
          <a:xfrm>
            <a:off x="639323" y="2884857"/>
            <a:ext cx="1976698" cy="27825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Haso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B67878-84F3-DC11-212C-7415924EA3FB}"/>
              </a:ext>
            </a:extLst>
          </p:cNvPr>
          <p:cNvSpPr/>
          <p:nvPr/>
        </p:nvSpPr>
        <p:spPr>
          <a:xfrm>
            <a:off x="250601" y="1721840"/>
            <a:ext cx="1976698" cy="7661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Laser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E4309F-E438-08EF-E7EA-91F5C39AAB39}"/>
              </a:ext>
            </a:extLst>
          </p:cNvPr>
          <p:cNvCxnSpPr>
            <a:cxnSpLocks/>
          </p:cNvCxnSpPr>
          <p:nvPr/>
        </p:nvCxnSpPr>
        <p:spPr>
          <a:xfrm flipH="1" flipV="1">
            <a:off x="4255194" y="1399940"/>
            <a:ext cx="1420618" cy="14126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F15EFC96-F8B3-67DA-2266-8589F721A6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8E6DD0-8DCB-5A20-BC76-882F9AF79043}"/>
              </a:ext>
            </a:extLst>
          </p:cNvPr>
          <p:cNvCxnSpPr>
            <a:cxnSpLocks/>
          </p:cNvCxnSpPr>
          <p:nvPr/>
        </p:nvCxnSpPr>
        <p:spPr>
          <a:xfrm>
            <a:off x="2227296" y="2104933"/>
            <a:ext cx="27382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632732-123B-A6DF-5480-2E64E6CD1FCB}"/>
              </a:ext>
            </a:extLst>
          </p:cNvPr>
          <p:cNvCxnSpPr>
            <a:cxnSpLocks/>
          </p:cNvCxnSpPr>
          <p:nvPr/>
        </p:nvCxnSpPr>
        <p:spPr>
          <a:xfrm flipH="1" flipV="1">
            <a:off x="3850773" y="2904058"/>
            <a:ext cx="2677275" cy="26623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8425983-FDD2-A015-A2B0-E3C87BA7EBFF}"/>
              </a:ext>
            </a:extLst>
          </p:cNvPr>
          <p:cNvCxnSpPr>
            <a:cxnSpLocks/>
          </p:cNvCxnSpPr>
          <p:nvPr/>
        </p:nvCxnSpPr>
        <p:spPr>
          <a:xfrm>
            <a:off x="8400256" y="268601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C52E2B-D51B-9B95-AF35-37B30CD5CA24}"/>
              </a:ext>
            </a:extLst>
          </p:cNvPr>
          <p:cNvCxnSpPr>
            <a:cxnSpLocks/>
          </p:cNvCxnSpPr>
          <p:nvPr/>
        </p:nvCxnSpPr>
        <p:spPr>
          <a:xfrm>
            <a:off x="8708862" y="268601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F0C88D9-A44D-F65D-3067-5A06B55FCE73}"/>
              </a:ext>
            </a:extLst>
          </p:cNvPr>
          <p:cNvCxnSpPr>
            <a:cxnSpLocks/>
          </p:cNvCxnSpPr>
          <p:nvPr/>
        </p:nvCxnSpPr>
        <p:spPr>
          <a:xfrm>
            <a:off x="9017468" y="2694149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" name="Double Wave 48">
            <a:extLst>
              <a:ext uri="{FF2B5EF4-FFF2-40B4-BE49-F238E27FC236}">
                <a16:creationId xmlns:a16="http://schemas.microsoft.com/office/drawing/2014/main" id="{151CD034-B3B0-A8FE-02B6-CA25773D9524}"/>
              </a:ext>
            </a:extLst>
          </p:cNvPr>
          <p:cNvSpPr/>
          <p:nvPr/>
        </p:nvSpPr>
        <p:spPr>
          <a:xfrm rot="16200000">
            <a:off x="8374993" y="3687731"/>
            <a:ext cx="2903228" cy="899788"/>
          </a:xfrm>
          <a:prstGeom prst="double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miroir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51EE05F-51D2-A4EE-897E-EC61A4DBE386}"/>
              </a:ext>
            </a:extLst>
          </p:cNvPr>
          <p:cNvCxnSpPr>
            <a:cxnSpLocks/>
          </p:cNvCxnSpPr>
          <p:nvPr/>
        </p:nvCxnSpPr>
        <p:spPr>
          <a:xfrm>
            <a:off x="9326074" y="268601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F6FA1F-8659-8801-82B8-55ED7AF20990}"/>
              </a:ext>
            </a:extLst>
          </p:cNvPr>
          <p:cNvCxnSpPr>
            <a:cxnSpLocks/>
          </p:cNvCxnSpPr>
          <p:nvPr/>
        </p:nvCxnSpPr>
        <p:spPr>
          <a:xfrm>
            <a:off x="9480376" y="268601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CCD81241-81AB-FDBE-5E98-9AEE45585929}"/>
              </a:ext>
            </a:extLst>
          </p:cNvPr>
          <p:cNvSpPr txBox="1">
            <a:spLocks/>
          </p:cNvSpPr>
          <p:nvPr/>
        </p:nvSpPr>
        <p:spPr>
          <a:xfrm>
            <a:off x="7282262" y="2076292"/>
            <a:ext cx="3158320" cy="5036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Front d’onde incident plan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AFC6785-7B5C-ACC4-0052-425920623C52}"/>
                  </a:ext>
                </a:extLst>
              </p14:cNvPr>
              <p14:cNvContentPartPr/>
              <p14:nvPr/>
            </p14:nvContentPartPr>
            <p14:xfrm>
              <a:off x="8783398" y="4084799"/>
              <a:ext cx="282364" cy="15044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AFC6785-7B5C-ACC4-0052-425920623C5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77283" y="4078679"/>
                <a:ext cx="294594" cy="1516680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A951D267-8981-655A-24A5-D4D4E8100354}"/>
              </a:ext>
            </a:extLst>
          </p:cNvPr>
          <p:cNvSpPr txBox="1">
            <a:spLocks/>
          </p:cNvSpPr>
          <p:nvPr/>
        </p:nvSpPr>
        <p:spPr>
          <a:xfrm>
            <a:off x="7032104" y="5667434"/>
            <a:ext cx="3508685" cy="6679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Front d’onde réfléchi d’amplitude 2d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5328219-AEE1-F0CF-4821-8E4650F515D3}"/>
              </a:ext>
            </a:extLst>
          </p:cNvPr>
          <p:cNvCxnSpPr>
            <a:cxnSpLocks/>
          </p:cNvCxnSpPr>
          <p:nvPr/>
        </p:nvCxnSpPr>
        <p:spPr>
          <a:xfrm flipH="1">
            <a:off x="7214587" y="5667434"/>
            <a:ext cx="21621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D7614A4-2758-2B5A-C8BE-1CC1946BF70F}"/>
              </a:ext>
            </a:extLst>
          </p:cNvPr>
          <p:cNvCxnSpPr>
            <a:cxnSpLocks/>
          </p:cNvCxnSpPr>
          <p:nvPr/>
        </p:nvCxnSpPr>
        <p:spPr>
          <a:xfrm>
            <a:off x="9164638" y="5229200"/>
            <a:ext cx="1782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25D034E7-C11D-0C76-0167-9983567C8452}"/>
              </a:ext>
            </a:extLst>
          </p:cNvPr>
          <p:cNvCxnSpPr>
            <a:cxnSpLocks/>
          </p:cNvCxnSpPr>
          <p:nvPr/>
        </p:nvCxnSpPr>
        <p:spPr>
          <a:xfrm flipH="1">
            <a:off x="9480376" y="5224799"/>
            <a:ext cx="3712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30" name="Straight Connector 1029">
            <a:extLst>
              <a:ext uri="{FF2B5EF4-FFF2-40B4-BE49-F238E27FC236}">
                <a16:creationId xmlns:a16="http://schemas.microsoft.com/office/drawing/2014/main" id="{13889CFF-6ADC-5C1B-69B8-9209EF287D8B}"/>
              </a:ext>
            </a:extLst>
          </p:cNvPr>
          <p:cNvCxnSpPr>
            <a:cxnSpLocks/>
          </p:cNvCxnSpPr>
          <p:nvPr/>
        </p:nvCxnSpPr>
        <p:spPr>
          <a:xfrm>
            <a:off x="9481137" y="4106825"/>
            <a:ext cx="0" cy="1224136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B4CDF369-74A6-2BD2-563B-9A57048D87E6}"/>
              </a:ext>
            </a:extLst>
          </p:cNvPr>
          <p:cNvCxnSpPr>
            <a:cxnSpLocks/>
          </p:cNvCxnSpPr>
          <p:nvPr/>
        </p:nvCxnSpPr>
        <p:spPr>
          <a:xfrm>
            <a:off x="9368548" y="4139592"/>
            <a:ext cx="0" cy="1224136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33" name="Text Placeholder 4">
            <a:extLst>
              <a:ext uri="{FF2B5EF4-FFF2-40B4-BE49-F238E27FC236}">
                <a16:creationId xmlns:a16="http://schemas.microsoft.com/office/drawing/2014/main" id="{67782E8D-FFA6-3053-3B25-8C2D8FFC8FE8}"/>
              </a:ext>
            </a:extLst>
          </p:cNvPr>
          <p:cNvSpPr txBox="1">
            <a:spLocks/>
          </p:cNvSpPr>
          <p:nvPr/>
        </p:nvSpPr>
        <p:spPr>
          <a:xfrm>
            <a:off x="9570774" y="4914922"/>
            <a:ext cx="473846" cy="6679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d</a:t>
            </a:r>
          </a:p>
        </p:txBody>
      </p: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397A9861-ED45-DB95-DC2E-A11A085D07AD}"/>
              </a:ext>
            </a:extLst>
          </p:cNvPr>
          <p:cNvCxnSpPr>
            <a:cxnSpLocks/>
          </p:cNvCxnSpPr>
          <p:nvPr/>
        </p:nvCxnSpPr>
        <p:spPr>
          <a:xfrm>
            <a:off x="8579488" y="5314559"/>
            <a:ext cx="1782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135CC773-C3F6-344E-CB95-53F0503314E6}"/>
              </a:ext>
            </a:extLst>
          </p:cNvPr>
          <p:cNvCxnSpPr>
            <a:cxnSpLocks/>
          </p:cNvCxnSpPr>
          <p:nvPr/>
        </p:nvCxnSpPr>
        <p:spPr>
          <a:xfrm flipH="1">
            <a:off x="9059589" y="5314559"/>
            <a:ext cx="1941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4D78FE9B-E471-22A1-FE0F-314A9A548494}"/>
              </a:ext>
            </a:extLst>
          </p:cNvPr>
          <p:cNvCxnSpPr>
            <a:cxnSpLocks/>
          </p:cNvCxnSpPr>
          <p:nvPr/>
        </p:nvCxnSpPr>
        <p:spPr>
          <a:xfrm>
            <a:off x="9065763" y="4224951"/>
            <a:ext cx="0" cy="1224136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0E906981-5AAC-CD7D-57D0-93E8023B4918}"/>
              </a:ext>
            </a:extLst>
          </p:cNvPr>
          <p:cNvCxnSpPr>
            <a:cxnSpLocks/>
          </p:cNvCxnSpPr>
          <p:nvPr/>
        </p:nvCxnSpPr>
        <p:spPr>
          <a:xfrm>
            <a:off x="8783398" y="4224951"/>
            <a:ext cx="0" cy="1224136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38" name="Ink 1037">
                <a:extLst>
                  <a:ext uri="{FF2B5EF4-FFF2-40B4-BE49-F238E27FC236}">
                    <a16:creationId xmlns:a16="http://schemas.microsoft.com/office/drawing/2014/main" id="{70273474-A7F6-8043-933F-7C6B0232241F}"/>
                  </a:ext>
                </a:extLst>
              </p14:cNvPr>
              <p14:cNvContentPartPr/>
              <p14:nvPr/>
            </p14:nvContentPartPr>
            <p14:xfrm>
              <a:off x="8058444" y="4074971"/>
              <a:ext cx="282364" cy="1504440"/>
            </p14:xfrm>
          </p:contentPart>
        </mc:Choice>
        <mc:Fallback xmlns="">
          <p:pic>
            <p:nvPicPr>
              <p:cNvPr id="1038" name="Ink 1037">
                <a:extLst>
                  <a:ext uri="{FF2B5EF4-FFF2-40B4-BE49-F238E27FC236}">
                    <a16:creationId xmlns:a16="http://schemas.microsoft.com/office/drawing/2014/main" id="{70273474-A7F6-8043-933F-7C6B023224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2329" y="4068850"/>
                <a:ext cx="294594" cy="1516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40" name="Ink 1039">
                <a:extLst>
                  <a:ext uri="{FF2B5EF4-FFF2-40B4-BE49-F238E27FC236}">
                    <a16:creationId xmlns:a16="http://schemas.microsoft.com/office/drawing/2014/main" id="{3FADC23E-2DBC-0E9F-A66A-F5BAFC3BF248}"/>
                  </a:ext>
                </a:extLst>
              </p14:cNvPr>
              <p14:cNvContentPartPr/>
              <p14:nvPr/>
            </p14:nvContentPartPr>
            <p14:xfrm>
              <a:off x="2836970" y="4107069"/>
              <a:ext cx="282364" cy="1504440"/>
            </p14:xfrm>
          </p:contentPart>
        </mc:Choice>
        <mc:Fallback xmlns="">
          <p:pic>
            <p:nvPicPr>
              <p:cNvPr id="1040" name="Ink 1039">
                <a:extLst>
                  <a:ext uri="{FF2B5EF4-FFF2-40B4-BE49-F238E27FC236}">
                    <a16:creationId xmlns:a16="http://schemas.microsoft.com/office/drawing/2014/main" id="{3FADC23E-2DBC-0E9F-A66A-F5BAFC3BF24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0855" y="4100949"/>
                <a:ext cx="294594" cy="1516680"/>
              </a:xfrm>
              <a:prstGeom prst="rect">
                <a:avLst/>
              </a:prstGeom>
            </p:spPr>
          </p:pic>
        </mc:Fallback>
      </mc:AlternateContent>
      <p:pic>
        <p:nvPicPr>
          <p:cNvPr id="1041" name="Picture 2" descr="undefined">
            <a:extLst>
              <a:ext uri="{FF2B5EF4-FFF2-40B4-BE49-F238E27FC236}">
                <a16:creationId xmlns:a16="http://schemas.microsoft.com/office/drawing/2014/main" id="{4B70A3BF-5D65-BF04-A1F8-9BA5307FA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8" r="7176" b="2401"/>
          <a:stretch/>
        </p:blipFill>
        <p:spPr bwMode="auto">
          <a:xfrm rot="16200000" flipV="1">
            <a:off x="1711433" y="4588036"/>
            <a:ext cx="1299402" cy="49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229D715D-0774-8374-D198-DD44A40360E8}"/>
              </a:ext>
            </a:extLst>
          </p:cNvPr>
          <p:cNvCxnSpPr>
            <a:cxnSpLocks/>
          </p:cNvCxnSpPr>
          <p:nvPr/>
        </p:nvCxnSpPr>
        <p:spPr>
          <a:xfrm>
            <a:off x="7176120" y="268601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A531A101-F301-46CD-5CC6-094FA3EED5B7}"/>
              </a:ext>
            </a:extLst>
          </p:cNvPr>
          <p:cNvCxnSpPr>
            <a:cxnSpLocks/>
          </p:cNvCxnSpPr>
          <p:nvPr/>
        </p:nvCxnSpPr>
        <p:spPr>
          <a:xfrm>
            <a:off x="7484726" y="268601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3AA6AB41-ABFB-6749-40FC-457B5D92B736}"/>
              </a:ext>
            </a:extLst>
          </p:cNvPr>
          <p:cNvCxnSpPr>
            <a:cxnSpLocks/>
          </p:cNvCxnSpPr>
          <p:nvPr/>
        </p:nvCxnSpPr>
        <p:spPr>
          <a:xfrm>
            <a:off x="7793332" y="2694149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B80A3DA8-28E1-ECC5-BE25-683B6263C259}"/>
              </a:ext>
            </a:extLst>
          </p:cNvPr>
          <p:cNvCxnSpPr>
            <a:cxnSpLocks/>
          </p:cNvCxnSpPr>
          <p:nvPr/>
        </p:nvCxnSpPr>
        <p:spPr>
          <a:xfrm>
            <a:off x="8101938" y="268601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55F8AAF9-3211-DFA7-2C32-0EADFBE51679}"/>
              </a:ext>
            </a:extLst>
          </p:cNvPr>
          <p:cNvCxnSpPr>
            <a:cxnSpLocks/>
          </p:cNvCxnSpPr>
          <p:nvPr/>
        </p:nvCxnSpPr>
        <p:spPr>
          <a:xfrm>
            <a:off x="5807968" y="268601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FAEEBCFD-F275-B356-3392-10E6E52876E0}"/>
              </a:ext>
            </a:extLst>
          </p:cNvPr>
          <p:cNvCxnSpPr>
            <a:cxnSpLocks/>
          </p:cNvCxnSpPr>
          <p:nvPr/>
        </p:nvCxnSpPr>
        <p:spPr>
          <a:xfrm>
            <a:off x="6260590" y="268601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F96BDE07-2D2E-5EB0-F44E-9A3BE1CE4D7A}"/>
              </a:ext>
            </a:extLst>
          </p:cNvPr>
          <p:cNvCxnSpPr>
            <a:cxnSpLocks/>
          </p:cNvCxnSpPr>
          <p:nvPr/>
        </p:nvCxnSpPr>
        <p:spPr>
          <a:xfrm>
            <a:off x="6569196" y="2694149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D0F42FE3-B12A-198D-0433-871947662AA1}"/>
              </a:ext>
            </a:extLst>
          </p:cNvPr>
          <p:cNvCxnSpPr>
            <a:cxnSpLocks/>
          </p:cNvCxnSpPr>
          <p:nvPr/>
        </p:nvCxnSpPr>
        <p:spPr>
          <a:xfrm>
            <a:off x="6877802" y="268601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59" name="Flowchart: Magnetic Disk 1058">
            <a:extLst>
              <a:ext uri="{FF2B5EF4-FFF2-40B4-BE49-F238E27FC236}">
                <a16:creationId xmlns:a16="http://schemas.microsoft.com/office/drawing/2014/main" id="{863C3F24-449A-75F1-2582-DF69A6EF8F33}"/>
              </a:ext>
            </a:extLst>
          </p:cNvPr>
          <p:cNvSpPr/>
          <p:nvPr/>
        </p:nvSpPr>
        <p:spPr>
          <a:xfrm rot="16200000">
            <a:off x="2968320" y="1984227"/>
            <a:ext cx="1231747" cy="258098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F5345738-3323-7C70-FA41-F853BC67AA4A}"/>
              </a:ext>
            </a:extLst>
          </p:cNvPr>
          <p:cNvCxnSpPr>
            <a:cxnSpLocks/>
          </p:cNvCxnSpPr>
          <p:nvPr/>
        </p:nvCxnSpPr>
        <p:spPr>
          <a:xfrm>
            <a:off x="3791744" y="1505014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90" name="Arc 1089">
            <a:extLst>
              <a:ext uri="{FF2B5EF4-FFF2-40B4-BE49-F238E27FC236}">
                <a16:creationId xmlns:a16="http://schemas.microsoft.com/office/drawing/2014/main" id="{9748CB0E-6B84-8A86-119B-5C55E37DEF42}"/>
              </a:ext>
            </a:extLst>
          </p:cNvPr>
          <p:cNvSpPr/>
          <p:nvPr/>
        </p:nvSpPr>
        <p:spPr>
          <a:xfrm>
            <a:off x="1769546" y="1647044"/>
            <a:ext cx="914400" cy="914400"/>
          </a:xfrm>
          <a:prstGeom prst="arc">
            <a:avLst>
              <a:gd name="adj1" fmla="val 19856717"/>
              <a:gd name="adj2" fmla="val 1777425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2" name="Arc 1091">
            <a:extLst>
              <a:ext uri="{FF2B5EF4-FFF2-40B4-BE49-F238E27FC236}">
                <a16:creationId xmlns:a16="http://schemas.microsoft.com/office/drawing/2014/main" id="{847668E8-3401-D14D-FCD6-1020E2F94A85}"/>
              </a:ext>
            </a:extLst>
          </p:cNvPr>
          <p:cNvSpPr/>
          <p:nvPr/>
        </p:nvSpPr>
        <p:spPr>
          <a:xfrm>
            <a:off x="1415480" y="1325691"/>
            <a:ext cx="1584171" cy="1584171"/>
          </a:xfrm>
          <a:prstGeom prst="arc">
            <a:avLst>
              <a:gd name="adj1" fmla="val 20072542"/>
              <a:gd name="adj2" fmla="val 1412428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3" name="Arc 1092">
            <a:extLst>
              <a:ext uri="{FF2B5EF4-FFF2-40B4-BE49-F238E27FC236}">
                <a16:creationId xmlns:a16="http://schemas.microsoft.com/office/drawing/2014/main" id="{6A034368-44D9-3CE5-B922-55B20828687F}"/>
              </a:ext>
            </a:extLst>
          </p:cNvPr>
          <p:cNvSpPr/>
          <p:nvPr/>
        </p:nvSpPr>
        <p:spPr>
          <a:xfrm>
            <a:off x="1049564" y="964018"/>
            <a:ext cx="2347300" cy="2347300"/>
          </a:xfrm>
          <a:prstGeom prst="arc">
            <a:avLst>
              <a:gd name="adj1" fmla="val 20072542"/>
              <a:gd name="adj2" fmla="val 1412428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94" name="Straight Connector 1093">
            <a:extLst>
              <a:ext uri="{FF2B5EF4-FFF2-40B4-BE49-F238E27FC236}">
                <a16:creationId xmlns:a16="http://schemas.microsoft.com/office/drawing/2014/main" id="{5BFFD42F-C233-62DD-41C5-28E4F9A1719A}"/>
              </a:ext>
            </a:extLst>
          </p:cNvPr>
          <p:cNvCxnSpPr>
            <a:cxnSpLocks/>
          </p:cNvCxnSpPr>
          <p:nvPr/>
        </p:nvCxnSpPr>
        <p:spPr>
          <a:xfrm>
            <a:off x="5252110" y="2699250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98" name="Ink 1097">
                <a:extLst>
                  <a:ext uri="{FF2B5EF4-FFF2-40B4-BE49-F238E27FC236}">
                    <a16:creationId xmlns:a16="http://schemas.microsoft.com/office/drawing/2014/main" id="{38585A8C-53D8-3A82-9672-BBA9B9A68F75}"/>
                  </a:ext>
                </a:extLst>
              </p14:cNvPr>
              <p14:cNvContentPartPr/>
              <p14:nvPr/>
            </p14:nvContentPartPr>
            <p14:xfrm>
              <a:off x="7392240" y="4067069"/>
              <a:ext cx="282364" cy="1504440"/>
            </p14:xfrm>
          </p:contentPart>
        </mc:Choice>
        <mc:Fallback xmlns="">
          <p:pic>
            <p:nvPicPr>
              <p:cNvPr id="1098" name="Ink 1097">
                <a:extLst>
                  <a:ext uri="{FF2B5EF4-FFF2-40B4-BE49-F238E27FC236}">
                    <a16:creationId xmlns:a16="http://schemas.microsoft.com/office/drawing/2014/main" id="{38585A8C-53D8-3A82-9672-BBA9B9A68F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86125" y="4060948"/>
                <a:ext cx="294594" cy="1516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99" name="Ink 1098">
                <a:extLst>
                  <a:ext uri="{FF2B5EF4-FFF2-40B4-BE49-F238E27FC236}">
                    <a16:creationId xmlns:a16="http://schemas.microsoft.com/office/drawing/2014/main" id="{10A4332A-C8EA-0338-3818-FED0C6EB0FF7}"/>
                  </a:ext>
                </a:extLst>
              </p14:cNvPr>
              <p14:cNvContentPartPr/>
              <p14:nvPr/>
            </p14:nvContentPartPr>
            <p14:xfrm>
              <a:off x="6723499" y="4084799"/>
              <a:ext cx="282364" cy="1504440"/>
            </p14:xfrm>
          </p:contentPart>
        </mc:Choice>
        <mc:Fallback xmlns="">
          <p:pic>
            <p:nvPicPr>
              <p:cNvPr id="1099" name="Ink 1098">
                <a:extLst>
                  <a:ext uri="{FF2B5EF4-FFF2-40B4-BE49-F238E27FC236}">
                    <a16:creationId xmlns:a16="http://schemas.microsoft.com/office/drawing/2014/main" id="{10A4332A-C8EA-0338-3818-FED0C6EB0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7384" y="4078679"/>
                <a:ext cx="294594" cy="15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00" name="Ink 1099">
                <a:extLst>
                  <a:ext uri="{FF2B5EF4-FFF2-40B4-BE49-F238E27FC236}">
                    <a16:creationId xmlns:a16="http://schemas.microsoft.com/office/drawing/2014/main" id="{54587B44-8255-0F1D-99B3-C728E1C7C975}"/>
                  </a:ext>
                </a:extLst>
              </p14:cNvPr>
              <p14:cNvContentPartPr/>
              <p14:nvPr/>
            </p14:nvContentPartPr>
            <p14:xfrm>
              <a:off x="5252110" y="4051646"/>
              <a:ext cx="282364" cy="1504440"/>
            </p14:xfrm>
          </p:contentPart>
        </mc:Choice>
        <mc:Fallback xmlns="">
          <p:pic>
            <p:nvPicPr>
              <p:cNvPr id="1100" name="Ink 1099">
                <a:extLst>
                  <a:ext uri="{FF2B5EF4-FFF2-40B4-BE49-F238E27FC236}">
                    <a16:creationId xmlns:a16="http://schemas.microsoft.com/office/drawing/2014/main" id="{54587B44-8255-0F1D-99B3-C728E1C7C9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5995" y="4045526"/>
                <a:ext cx="294594" cy="15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01" name="Ink 1100">
                <a:extLst>
                  <a:ext uri="{FF2B5EF4-FFF2-40B4-BE49-F238E27FC236}">
                    <a16:creationId xmlns:a16="http://schemas.microsoft.com/office/drawing/2014/main" id="{0054BF89-2515-D5DC-05E0-AB51E2429B21}"/>
                  </a:ext>
                </a:extLst>
              </p14:cNvPr>
              <p14:cNvContentPartPr/>
              <p14:nvPr/>
            </p14:nvContentPartPr>
            <p14:xfrm>
              <a:off x="3882504" y="4105062"/>
              <a:ext cx="282364" cy="1504440"/>
            </p14:xfrm>
          </p:contentPart>
        </mc:Choice>
        <mc:Fallback xmlns="">
          <p:pic>
            <p:nvPicPr>
              <p:cNvPr id="1101" name="Ink 1100">
                <a:extLst>
                  <a:ext uri="{FF2B5EF4-FFF2-40B4-BE49-F238E27FC236}">
                    <a16:creationId xmlns:a16="http://schemas.microsoft.com/office/drawing/2014/main" id="{0054BF89-2515-D5DC-05E0-AB51E2429B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6389" y="4098942"/>
                <a:ext cx="294594" cy="1516680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E734C6-5B2C-0DCE-DFF5-F800DEC084BD}"/>
              </a:ext>
            </a:extLst>
          </p:cNvPr>
          <p:cNvCxnSpPr>
            <a:cxnSpLocks/>
          </p:cNvCxnSpPr>
          <p:nvPr/>
        </p:nvCxnSpPr>
        <p:spPr>
          <a:xfrm>
            <a:off x="4164868" y="1505014"/>
            <a:ext cx="0" cy="122413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1FC4108-7420-AD64-11DF-64767B5930B6}"/>
              </a:ext>
            </a:extLst>
          </p:cNvPr>
          <p:cNvSpPr txBox="1">
            <a:spLocks/>
          </p:cNvSpPr>
          <p:nvPr/>
        </p:nvSpPr>
        <p:spPr>
          <a:xfrm>
            <a:off x="8348246" y="4988601"/>
            <a:ext cx="473846" cy="6679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4230191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E37CC-619E-D502-1C2E-96ECE3A3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380D6-71C0-F0D4-D756-EB794D37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Capteur de front d’onde de </a:t>
            </a:r>
            <a:r>
              <a:rPr lang="fr-FR" dirty="0" err="1"/>
              <a:t>Shack</a:t>
            </a:r>
            <a:r>
              <a:rPr lang="fr-FR" dirty="0"/>
              <a:t>-Hartmann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F6A9E-7117-EF5C-6948-7CC46A5AF3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80A297-99E1-7FC8-C141-841EF057A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8855" y="838434"/>
            <a:ext cx="11088582" cy="5067264"/>
          </a:xfrm>
        </p:spPr>
        <p:txBody>
          <a:bodyPr/>
          <a:lstStyle/>
          <a:p>
            <a:r>
              <a:rPr lang="fr-FR" sz="2000" dirty="0"/>
              <a:t>Analyse de surface</a:t>
            </a:r>
          </a:p>
          <a:p>
            <a:r>
              <a:rPr lang="fr-FR" sz="2000" dirty="0"/>
              <a:t>Alignement</a:t>
            </a:r>
          </a:p>
          <a:p>
            <a:r>
              <a:rPr lang="fr-FR" sz="2000" dirty="0"/>
              <a:t>MTF PSF </a:t>
            </a:r>
            <a:r>
              <a:rPr lang="fr-FR" sz="2000" dirty="0" err="1"/>
              <a:t>Cassegrains</a:t>
            </a:r>
            <a:endParaRPr lang="fr-FR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445DC5-4152-1606-4D8E-29B14ABDF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50" t="17451" r="19879" b="7087"/>
          <a:stretch/>
        </p:blipFill>
        <p:spPr>
          <a:xfrm>
            <a:off x="10732738" y="610629"/>
            <a:ext cx="1459262" cy="1267460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1A9BEE-462C-A389-2404-1AE1F233AD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84" t="10499" r="73554" b="53551"/>
          <a:stretch/>
        </p:blipFill>
        <p:spPr>
          <a:xfrm>
            <a:off x="714032" y="2159402"/>
            <a:ext cx="4660124" cy="3811611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F81E07-BDF5-BAFF-757A-B4E7EFE0C5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563" t="10499" r="61249" b="52889"/>
          <a:stretch/>
        </p:blipFill>
        <p:spPr>
          <a:xfrm>
            <a:off x="6289442" y="2159402"/>
            <a:ext cx="4536504" cy="3832975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31E2778-DBD6-4A6A-DDD4-E670C6B9E9E0}"/>
              </a:ext>
            </a:extLst>
          </p:cNvPr>
          <p:cNvSpPr txBox="1">
            <a:spLocks/>
          </p:cNvSpPr>
          <p:nvPr/>
        </p:nvSpPr>
        <p:spPr>
          <a:xfrm>
            <a:off x="744827" y="5992377"/>
            <a:ext cx="3736600" cy="36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Matrice de points focaux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FC229-B28A-E340-AF92-AEE4BD88930D}"/>
              </a:ext>
            </a:extLst>
          </p:cNvPr>
          <p:cNvSpPr txBox="1">
            <a:spLocks/>
          </p:cNvSpPr>
          <p:nvPr/>
        </p:nvSpPr>
        <p:spPr>
          <a:xfrm>
            <a:off x="5534470" y="5938624"/>
            <a:ext cx="3334950" cy="7554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Topographie de surface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4199653-50D0-E113-139A-5C96615B037D}"/>
              </a:ext>
            </a:extLst>
          </p:cNvPr>
          <p:cNvSpPr/>
          <p:nvPr/>
        </p:nvSpPr>
        <p:spPr>
          <a:xfrm>
            <a:off x="5555865" y="3960334"/>
            <a:ext cx="597281" cy="5235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F7C1B6-94A0-C6CA-A3F7-1BDE8CA80C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EEE7A28-0CD3-FBBA-784A-D9E609352B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05" t="33372" r="81195" b="59948"/>
          <a:stretch/>
        </p:blipFill>
        <p:spPr>
          <a:xfrm>
            <a:off x="1559496" y="3341732"/>
            <a:ext cx="2592288" cy="194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6CFBB7-A735-46E5-DE7F-70547617058F}"/>
              </a:ext>
            </a:extLst>
          </p:cNvPr>
          <p:cNvSpPr txBox="1"/>
          <p:nvPr/>
        </p:nvSpPr>
        <p:spPr>
          <a:xfrm>
            <a:off x="8760296" y="5949280"/>
            <a:ext cx="6107500" cy="40011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0E4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 dirty="0"/>
              <a:t>Front d’onde reconstruit</a:t>
            </a:r>
          </a:p>
        </p:txBody>
      </p:sp>
    </p:spTree>
    <p:extLst>
      <p:ext uri="{BB962C8B-B14F-4D97-AF65-F5344CB8AC3E}">
        <p14:creationId xmlns:p14="http://schemas.microsoft.com/office/powerpoint/2010/main" val="1432749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E7963-F1ED-DCBC-A796-807513DEB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5E31230-5496-C06B-7CC7-B47CE1C63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23" t="75557" r="18412" b="2537"/>
          <a:stretch/>
        </p:blipFill>
        <p:spPr bwMode="auto">
          <a:xfrm>
            <a:off x="6083458" y="4421422"/>
            <a:ext cx="5557158" cy="1509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CD3D4-2099-C028-A569-BA2ECACA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Mais également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DF9C9-DCB6-FBB3-2862-E3EF0F839C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9ECC5-4709-A45F-9E5A-27411A644B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4015" y="850817"/>
            <a:ext cx="5306523" cy="916734"/>
          </a:xfrm>
        </p:spPr>
        <p:txBody>
          <a:bodyPr/>
          <a:lstStyle/>
          <a:p>
            <a:r>
              <a:rPr lang="fr-FR" sz="2000" dirty="0"/>
              <a:t>Microscope à interférences en lumière blanche (WLI) pour la </a:t>
            </a:r>
            <a:r>
              <a:rPr lang="fr-FR" sz="2000" dirty="0" err="1"/>
              <a:t>rugosimétrie</a:t>
            </a:r>
            <a:endParaRPr lang="fr-FR" sz="200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CE5BCC0-5221-EC1C-2BEA-5DE42B72E37E}"/>
              </a:ext>
            </a:extLst>
          </p:cNvPr>
          <p:cNvSpPr txBox="1">
            <a:spLocks/>
          </p:cNvSpPr>
          <p:nvPr/>
        </p:nvSpPr>
        <p:spPr>
          <a:xfrm>
            <a:off x="8100607" y="892941"/>
            <a:ext cx="2264221" cy="7542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AFM</a:t>
            </a:r>
          </a:p>
        </p:txBody>
      </p:sp>
      <p:pic>
        <p:nvPicPr>
          <p:cNvPr id="2050" name="Picture 2" descr="Advanced Atomic Force Microscopy Platform - INSP">
            <a:extLst>
              <a:ext uri="{FF2B5EF4-FFF2-40B4-BE49-F238E27FC236}">
                <a16:creationId xmlns:a16="http://schemas.microsoft.com/office/drawing/2014/main" id="{A7D30B81-3588-4A3A-4219-0CEFA3959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r="19545"/>
          <a:stretch/>
        </p:blipFill>
        <p:spPr bwMode="auto">
          <a:xfrm>
            <a:off x="6172232" y="1827438"/>
            <a:ext cx="3862125" cy="26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71B8364-BB0A-0B1F-73E8-E90DFC72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827438"/>
            <a:ext cx="3081241" cy="412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58AB486-B72F-696F-B7DD-6F3394D5E6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464" t="34863" r="11750" b="6751"/>
          <a:stretch/>
        </p:blipFill>
        <p:spPr>
          <a:xfrm>
            <a:off x="3597787" y="1827438"/>
            <a:ext cx="2260120" cy="1640844"/>
          </a:xfrm>
          <a:prstGeom prst="rect">
            <a:avLst/>
          </a:prstGeom>
        </p:spPr>
      </p:pic>
      <p:pic>
        <p:nvPicPr>
          <p:cNvPr id="27" name="Picture 2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40290CF-2BD1-D4CC-8E5C-E8FF35D5BA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4716" t="9320" r="1803" b="65137"/>
          <a:stretch/>
        </p:blipFill>
        <p:spPr>
          <a:xfrm>
            <a:off x="3594136" y="3588057"/>
            <a:ext cx="2263772" cy="2342987"/>
          </a:xfrm>
          <a:prstGeom prst="rect">
            <a:avLst/>
          </a:prstGeom>
        </p:spPr>
      </p:pic>
      <p:pic>
        <p:nvPicPr>
          <p:cNvPr id="29" name="Picture 28" descr="A close up of a striped surface&#10;&#10;AI-generated content may be incorrect.">
            <a:extLst>
              <a:ext uri="{FF2B5EF4-FFF2-40B4-BE49-F238E27FC236}">
                <a16:creationId xmlns:a16="http://schemas.microsoft.com/office/drawing/2014/main" id="{95B1D54B-69F5-D134-41A8-B4B650213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6263" y="1827438"/>
            <a:ext cx="1814393" cy="18143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0B2451-DA00-92E4-3AA0-3D654850A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2" t="17459" r="35676" b="26983"/>
          <a:stretch/>
        </p:blipFill>
        <p:spPr bwMode="auto">
          <a:xfrm>
            <a:off x="10186263" y="3716562"/>
            <a:ext cx="1814393" cy="1619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B45AAE-DA63-0441-1697-571D717E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4009869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EDA835-BC09-903F-3AEF-E1C50AB2E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Mesures</a:t>
            </a:r>
            <a:r>
              <a:rPr lang="en-US" dirty="0"/>
              <a:t> </a:t>
            </a:r>
            <a:r>
              <a:rPr lang="en-US" dirty="0" err="1"/>
              <a:t>d’épaisseur</a:t>
            </a:r>
            <a:r>
              <a:rPr lang="en-US" dirty="0"/>
              <a:t> des </a:t>
            </a:r>
            <a:r>
              <a:rPr lang="en-US" dirty="0" err="1"/>
              <a:t>dépôts</a:t>
            </a:r>
            <a:endParaRPr lang="en-US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2BA72220-3161-D785-5729-B258D6D5E7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Instrumentation et </a:t>
            </a:r>
            <a:r>
              <a:rPr lang="en-US" dirty="0" err="1"/>
              <a:t>résultats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67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1EEF9-1580-9C37-5D39-75E71ECA9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EBC4AC3-4E3A-C85E-4FE5-651B56A3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Conception optique d’une ligne de lumière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404A35-F209-8B0C-18D1-BC51C4613F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2" name="Picture 2" descr="20100223111405-8f0ef4f6.jpg">
            <a:extLst>
              <a:ext uri="{FF2B5EF4-FFF2-40B4-BE49-F238E27FC236}">
                <a16:creationId xmlns:a16="http://schemas.microsoft.com/office/drawing/2014/main" id="{14734997-F1B3-8C51-549D-C6C1BB135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/>
          <a:stretch/>
        </p:blipFill>
        <p:spPr bwMode="auto">
          <a:xfrm>
            <a:off x="695400" y="1772816"/>
            <a:ext cx="4056535" cy="3098214"/>
          </a:xfrm>
          <a:prstGeom prst="rect">
            <a:avLst/>
          </a:prstGeom>
          <a:noFill/>
        </p:spPr>
      </p:pic>
      <p:pic>
        <p:nvPicPr>
          <p:cNvPr id="3" name="Picture 2" descr="C:\Documents and Settings\AUBRY\Bureau\Visites\Conférence accueil visiteurs\Conf Garance\Ligne de lumière avec synchrotron.jpg">
            <a:extLst>
              <a:ext uri="{FF2B5EF4-FFF2-40B4-BE49-F238E27FC236}">
                <a16:creationId xmlns:a16="http://schemas.microsoft.com/office/drawing/2014/main" id="{926211E5-3F9D-820F-B760-F0C702C95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6923" r="32601" b="1"/>
          <a:stretch/>
        </p:blipFill>
        <p:spPr bwMode="auto">
          <a:xfrm>
            <a:off x="5783683" y="1598563"/>
            <a:ext cx="4632797" cy="309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A9A4741-E5B4-8E53-CC5E-3A1C73FB5ADD}"/>
              </a:ext>
            </a:extLst>
          </p:cNvPr>
          <p:cNvSpPr/>
          <p:nvPr/>
        </p:nvSpPr>
        <p:spPr>
          <a:xfrm>
            <a:off x="1343472" y="3212976"/>
            <a:ext cx="2160240" cy="18002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7635B97-D09C-6290-1446-E881CE9BFBCB}"/>
              </a:ext>
            </a:extLst>
          </p:cNvPr>
          <p:cNvCxnSpPr/>
          <p:nvPr/>
        </p:nvCxnSpPr>
        <p:spPr>
          <a:xfrm flipV="1">
            <a:off x="3503712" y="3717032"/>
            <a:ext cx="2279971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B5F37198-C277-2390-D8D7-21647CDEEC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394"/>
          <a:stretch/>
        </p:blipFill>
        <p:spPr>
          <a:xfrm>
            <a:off x="7470764" y="4113076"/>
            <a:ext cx="4652369" cy="234026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A2AAFCD8-9C33-88FC-8ACA-B75B9A2AE9A5}"/>
              </a:ext>
            </a:extLst>
          </p:cNvPr>
          <p:cNvSpPr/>
          <p:nvPr/>
        </p:nvSpPr>
        <p:spPr>
          <a:xfrm>
            <a:off x="9336360" y="2132856"/>
            <a:ext cx="864096" cy="6480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F9C922E-9112-8453-BCA4-9EAC2592365B}"/>
              </a:ext>
            </a:extLst>
          </p:cNvPr>
          <p:cNvCxnSpPr/>
          <p:nvPr/>
        </p:nvCxnSpPr>
        <p:spPr>
          <a:xfrm flipH="1">
            <a:off x="9624392" y="2780928"/>
            <a:ext cx="144016" cy="1915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BE18246-686F-0CBE-A8E3-EB1B700C6F7C}"/>
              </a:ext>
            </a:extLst>
          </p:cNvPr>
          <p:cNvSpPr txBox="1"/>
          <p:nvPr/>
        </p:nvSpPr>
        <p:spPr>
          <a:xfrm>
            <a:off x="1559496" y="544522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Une “</a:t>
            </a:r>
            <a:r>
              <a:rPr lang="en-US" dirty="0" err="1">
                <a:solidFill>
                  <a:schemeClr val="tx2"/>
                </a:solidFill>
              </a:rPr>
              <a:t>optique</a:t>
            </a:r>
            <a:r>
              <a:rPr lang="en-US" dirty="0">
                <a:solidFill>
                  <a:schemeClr val="tx2"/>
                </a:solidFill>
              </a:rPr>
              <a:t>” </a:t>
            </a:r>
            <a:r>
              <a:rPr lang="en-US" dirty="0" err="1">
                <a:solidFill>
                  <a:schemeClr val="tx2"/>
                </a:solidFill>
              </a:rPr>
              <a:t>est</a:t>
            </a:r>
            <a:r>
              <a:rPr lang="en-US" dirty="0">
                <a:solidFill>
                  <a:schemeClr val="tx2"/>
                </a:solidFill>
              </a:rPr>
              <a:t> un </a:t>
            </a:r>
            <a:r>
              <a:rPr lang="en-US" dirty="0" err="1">
                <a:solidFill>
                  <a:schemeClr val="tx2"/>
                </a:solidFill>
              </a:rPr>
              <a:t>élément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interagissant</a:t>
            </a:r>
            <a:r>
              <a:rPr lang="en-US" dirty="0">
                <a:solidFill>
                  <a:schemeClr val="tx2"/>
                </a:solidFill>
              </a:rPr>
              <a:t> avec le </a:t>
            </a:r>
            <a:r>
              <a:rPr lang="en-US" dirty="0" err="1">
                <a:solidFill>
                  <a:schemeClr val="tx2"/>
                </a:solidFill>
              </a:rPr>
              <a:t>faisceau</a:t>
            </a:r>
            <a:r>
              <a:rPr lang="en-US" dirty="0">
                <a:solidFill>
                  <a:schemeClr val="tx2"/>
                </a:solidFill>
              </a:rPr>
              <a:t> X </a:t>
            </a:r>
            <a:r>
              <a:rPr lang="en-US" dirty="0" err="1">
                <a:solidFill>
                  <a:schemeClr val="tx2"/>
                </a:solidFill>
              </a:rPr>
              <a:t>modifiant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une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propriété</a:t>
            </a:r>
            <a:r>
              <a:rPr lang="en-US" dirty="0">
                <a:solidFill>
                  <a:schemeClr val="tx2"/>
                </a:solidFill>
              </a:rPr>
              <a:t> de </a:t>
            </a:r>
            <a:r>
              <a:rPr lang="en-US" dirty="0" err="1">
                <a:solidFill>
                  <a:schemeClr val="tx2"/>
                </a:solidFill>
              </a:rPr>
              <a:t>celui</a:t>
            </a:r>
            <a:r>
              <a:rPr lang="en-US" dirty="0">
                <a:solidFill>
                  <a:schemeClr val="tx2"/>
                </a:solidFill>
              </a:rPr>
              <a:t>-ci (</a:t>
            </a:r>
            <a:r>
              <a:rPr lang="en-US" dirty="0" err="1">
                <a:solidFill>
                  <a:srgbClr val="7030A0"/>
                </a:solidFill>
              </a:rPr>
              <a:t>spectre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>
                <a:solidFill>
                  <a:srgbClr val="00B050"/>
                </a:solidFill>
              </a:rPr>
              <a:t>front </a:t>
            </a:r>
            <a:r>
              <a:rPr lang="en-US" dirty="0" err="1">
                <a:solidFill>
                  <a:srgbClr val="00B050"/>
                </a:solidFill>
              </a:rPr>
              <a:t>d’onde</a:t>
            </a:r>
            <a:r>
              <a:rPr lang="en-US" dirty="0">
                <a:solidFill>
                  <a:schemeClr val="tx2"/>
                </a:solidFill>
              </a:rPr>
              <a:t>, direction, …)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Espace réservé du pied de page 5">
            <a:extLst>
              <a:ext uri="{FF2B5EF4-FFF2-40B4-BE49-F238E27FC236}">
                <a16:creationId xmlns:a16="http://schemas.microsoft.com/office/drawing/2014/main" id="{DB06227F-0E69-40AA-368E-A570342778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3710287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 de réalisation d’optique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5CFD7F4-A8BF-F7CB-9011-CD08071E219B}"/>
              </a:ext>
            </a:extLst>
          </p:cNvPr>
          <p:cNvGrpSpPr/>
          <p:nvPr/>
        </p:nvGrpSpPr>
        <p:grpSpPr>
          <a:xfrm>
            <a:off x="6434753" y="1355023"/>
            <a:ext cx="4032448" cy="2245146"/>
            <a:chOff x="827584" y="1076446"/>
            <a:chExt cx="7485663" cy="3819645"/>
          </a:xfrm>
        </p:grpSpPr>
        <p:pic>
          <p:nvPicPr>
            <p:cNvPr id="2" name="Espace réservé du contenu 4">
              <a:extLst>
                <a:ext uri="{FF2B5EF4-FFF2-40B4-BE49-F238E27FC236}">
                  <a16:creationId xmlns:a16="http://schemas.microsoft.com/office/drawing/2014/main" id="{B0E8911D-25F2-44EC-A029-9749FDE0E904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" b="11900"/>
            <a:stretch/>
          </p:blipFill>
          <p:spPr bwMode="auto">
            <a:xfrm>
              <a:off x="827584" y="1076446"/>
              <a:ext cx="7485663" cy="3819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riangle isocèle 2">
              <a:extLst>
                <a:ext uri="{FF2B5EF4-FFF2-40B4-BE49-F238E27FC236}">
                  <a16:creationId xmlns:a16="http://schemas.microsoft.com/office/drawing/2014/main" id="{4C5C08DC-FA78-B63F-027C-3AD7A34A60B6}"/>
                </a:ext>
              </a:extLst>
            </p:cNvPr>
            <p:cNvSpPr/>
            <p:nvPr/>
          </p:nvSpPr>
          <p:spPr bwMode="auto">
            <a:xfrm>
              <a:off x="1036332" y="1988840"/>
              <a:ext cx="6343980" cy="2907251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BED00D18-B2F7-4DE9-1212-CE74F88286EB}"/>
                </a:ext>
              </a:extLst>
            </p:cNvPr>
            <p:cNvSpPr/>
            <p:nvPr/>
          </p:nvSpPr>
          <p:spPr bwMode="auto">
            <a:xfrm rot="12929024">
              <a:off x="3362453" y="2383118"/>
              <a:ext cx="391787" cy="909190"/>
            </a:xfrm>
            <a:prstGeom prst="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873A10F3-E976-2B25-DD40-071B7D3E067C}"/>
              </a:ext>
            </a:extLst>
          </p:cNvPr>
          <p:cNvSpPr txBox="1"/>
          <p:nvPr/>
        </p:nvSpPr>
        <p:spPr>
          <a:xfrm>
            <a:off x="1353846" y="1170357"/>
            <a:ext cx="345638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Client interne = ligne </a:t>
            </a:r>
            <a:r>
              <a:rPr lang="fr-FR" b="1" dirty="0">
                <a:solidFill>
                  <a:srgbClr val="0070C0"/>
                </a:solidFill>
              </a:rPr>
              <a:t>SOLEIL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9DEA239A-B766-4159-937B-3C9F0418A86E}"/>
              </a:ext>
            </a:extLst>
          </p:cNvPr>
          <p:cNvSpPr txBox="1">
            <a:spLocks/>
          </p:cNvSpPr>
          <p:nvPr/>
        </p:nvSpPr>
        <p:spPr bwMode="auto">
          <a:xfrm>
            <a:off x="3632372" y="2982514"/>
            <a:ext cx="4824536" cy="99596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333333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333333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333333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333333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35A17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35A17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35A17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135A17"/>
                </a:solidFill>
                <a:latin typeface="Tahoma" pitchFamily="34" charset="0"/>
              </a:defRPr>
            </a:lvl9pPr>
          </a:lstStyle>
          <a:p>
            <a:r>
              <a:rPr lang="fr-FR" sz="1800" b="0" kern="0" dirty="0">
                <a:solidFill>
                  <a:srgbClr val="FF0000"/>
                </a:solidFill>
                <a:latin typeface="+mn-lt"/>
              </a:rPr>
              <a:t>Projet </a:t>
            </a:r>
            <a:r>
              <a:rPr lang="fr-FR" sz="1800" b="0" kern="0" dirty="0">
                <a:solidFill>
                  <a:srgbClr val="00B0F0"/>
                </a:solidFill>
                <a:latin typeface="+mn-lt"/>
              </a:rPr>
              <a:t>=  élargir la gamme spectrale de fonctionnement de la ligne = </a:t>
            </a:r>
            <a:r>
              <a:rPr lang="fr-FR" sz="1800" b="0" kern="0" dirty="0">
                <a:solidFill>
                  <a:srgbClr val="FF0000"/>
                </a:solidFill>
                <a:latin typeface="+mn-lt"/>
              </a:rPr>
              <a:t>Développement d’optiques pour faisceau X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4A67192-C569-E49F-43F1-109F1D52AF9E}"/>
              </a:ext>
            </a:extLst>
          </p:cNvPr>
          <p:cNvCxnSpPr>
            <a:cxnSpLocks/>
          </p:cNvCxnSpPr>
          <p:nvPr/>
        </p:nvCxnSpPr>
        <p:spPr bwMode="auto">
          <a:xfrm>
            <a:off x="4294870" y="1626284"/>
            <a:ext cx="1637320" cy="12266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1DE3251-38B5-D0FD-6555-3C5BF3A6F3A9}"/>
              </a:ext>
            </a:extLst>
          </p:cNvPr>
          <p:cNvSpPr txBox="1"/>
          <p:nvPr/>
        </p:nvSpPr>
        <p:spPr>
          <a:xfrm>
            <a:off x="6798878" y="5083577"/>
            <a:ext cx="631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C000"/>
                </a:solidFill>
              </a:rPr>
              <a:t>&amp;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F49D82B-8326-CDF2-D997-0A719A2A3D6B}"/>
              </a:ext>
            </a:extLst>
          </p:cNvPr>
          <p:cNvGrpSpPr/>
          <p:nvPr/>
        </p:nvGrpSpPr>
        <p:grpSpPr>
          <a:xfrm>
            <a:off x="3506190" y="4247484"/>
            <a:ext cx="5112568" cy="1440159"/>
            <a:chOff x="4576399" y="4837732"/>
            <a:chExt cx="5112568" cy="14401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7472CE4-B37D-EC01-E350-6A9AC07D2050}"/>
                </a:ext>
              </a:extLst>
            </p:cNvPr>
            <p:cNvSpPr/>
            <p:nvPr/>
          </p:nvSpPr>
          <p:spPr>
            <a:xfrm>
              <a:off x="4576399" y="4837732"/>
              <a:ext cx="5112568" cy="144015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54257AD-29B5-6CBF-970E-D8D433627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3117" y="5129777"/>
              <a:ext cx="1524000" cy="1057275"/>
            </a:xfrm>
            <a:prstGeom prst="rect">
              <a:avLst/>
            </a:prstGeom>
          </p:spPr>
        </p:pic>
        <p:pic>
          <p:nvPicPr>
            <p:cNvPr id="16" name="Picture 2" descr="D:\capitanio\perso\VAE OPTRONIQUE\logos\Soleil.jpg">
              <a:extLst>
                <a:ext uri="{FF2B5EF4-FFF2-40B4-BE49-F238E27FC236}">
                  <a16:creationId xmlns:a16="http://schemas.microsoft.com/office/drawing/2014/main" id="{62135680-834B-BEA6-1E8A-88C602ED1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230" y="4881240"/>
              <a:ext cx="1656909" cy="1353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Afficher l'image d'origine">
              <a:extLst>
                <a:ext uri="{FF2B5EF4-FFF2-40B4-BE49-F238E27FC236}">
                  <a16:creationId xmlns:a16="http://schemas.microsoft.com/office/drawing/2014/main" id="{D84C2766-EBE7-2C7D-4138-5874E143B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286" y="5083577"/>
              <a:ext cx="1039466" cy="91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EE93B6DF-9AA9-A66E-08A0-E52C855A27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2138747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764D62-F056-CA6A-D019-D09ED03D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 de réalisation d’optique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47AE19-3B84-FD5E-9487-2FF3D7661E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460B22-3523-2073-CD2A-839CA2CF6F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F307602-9474-B500-9145-4E925FDBF3B9}"/>
              </a:ext>
            </a:extLst>
          </p:cNvPr>
          <p:cNvGrpSpPr/>
          <p:nvPr/>
        </p:nvGrpSpPr>
        <p:grpSpPr>
          <a:xfrm>
            <a:off x="3539391" y="1700808"/>
            <a:ext cx="5112568" cy="1440159"/>
            <a:chOff x="4576399" y="4837732"/>
            <a:chExt cx="5112568" cy="14401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C0BF7F-376C-5D50-5F51-AEEB9DB86588}"/>
                </a:ext>
              </a:extLst>
            </p:cNvPr>
            <p:cNvSpPr/>
            <p:nvPr/>
          </p:nvSpPr>
          <p:spPr>
            <a:xfrm>
              <a:off x="4576399" y="4837732"/>
              <a:ext cx="5112568" cy="144015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8547465-575A-6728-85B7-2FDAC06C8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205" y="4928570"/>
              <a:ext cx="1882252" cy="1305812"/>
            </a:xfrm>
            <a:prstGeom prst="rect">
              <a:avLst/>
            </a:prstGeom>
          </p:spPr>
        </p:pic>
        <p:pic>
          <p:nvPicPr>
            <p:cNvPr id="9" name="Picture 2" descr="D:\capitanio\perso\VAE OPTRONIQUE\logos\Soleil.jpg">
              <a:extLst>
                <a:ext uri="{FF2B5EF4-FFF2-40B4-BE49-F238E27FC236}">
                  <a16:creationId xmlns:a16="http://schemas.microsoft.com/office/drawing/2014/main" id="{2798090E-388D-F4D2-978A-51B08B6CE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230" y="4881240"/>
              <a:ext cx="1656909" cy="1353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Afficher l'image d'origine">
              <a:extLst>
                <a:ext uri="{FF2B5EF4-FFF2-40B4-BE49-F238E27FC236}">
                  <a16:creationId xmlns:a16="http://schemas.microsoft.com/office/drawing/2014/main" id="{C1041F66-B547-DD89-D3E1-BB30CD15E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286" y="5083577"/>
              <a:ext cx="1039466" cy="91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7AE9051-70F4-385C-6F7D-846B17074DDA}"/>
              </a:ext>
            </a:extLst>
          </p:cNvPr>
          <p:cNvSpPr txBox="1"/>
          <p:nvPr/>
        </p:nvSpPr>
        <p:spPr>
          <a:xfrm>
            <a:off x="4043445" y="4663204"/>
            <a:ext cx="41044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E4194"/>
                </a:solidFill>
              </a:rPr>
              <a:t>Plateforme Collaborative</a:t>
            </a:r>
          </a:p>
          <a:p>
            <a:r>
              <a:rPr lang="fr-FR" sz="2800" dirty="0">
                <a:solidFill>
                  <a:srgbClr val="0E4194"/>
                </a:solidFill>
              </a:rPr>
              <a:t>            </a:t>
            </a:r>
            <a:r>
              <a:rPr lang="fr-FR" sz="2800" dirty="0" err="1">
                <a:solidFill>
                  <a:srgbClr val="0E4194"/>
                </a:solidFill>
              </a:rPr>
              <a:t>CeMOX</a:t>
            </a:r>
            <a:endParaRPr lang="fr-FR" sz="2800" dirty="0">
              <a:solidFill>
                <a:srgbClr val="0E4194"/>
              </a:solidFill>
            </a:endParaRP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74ABD230-0D40-C7BC-B864-990C0C603A6B}"/>
              </a:ext>
            </a:extLst>
          </p:cNvPr>
          <p:cNvSpPr/>
          <p:nvPr/>
        </p:nvSpPr>
        <p:spPr>
          <a:xfrm>
            <a:off x="5915491" y="3371383"/>
            <a:ext cx="360365" cy="7732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22B9D6A-741A-6AB0-5891-3D6403B2BFE9}"/>
              </a:ext>
            </a:extLst>
          </p:cNvPr>
          <p:cNvSpPr/>
          <p:nvPr/>
        </p:nvSpPr>
        <p:spPr>
          <a:xfrm>
            <a:off x="3737246" y="4348169"/>
            <a:ext cx="4716851" cy="1584176"/>
          </a:xfrm>
          <a:prstGeom prst="ellipse">
            <a:avLst/>
          </a:prstGeom>
          <a:noFill/>
          <a:ln>
            <a:solidFill>
              <a:srgbClr val="FC98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2FF886C5-A079-7539-B190-EFAC0771B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987648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Conception optique d’une ligne de lumière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Définition de ligne, schéma de ligne, définition d’optique</a:t>
            </a:r>
          </a:p>
        </p:txBody>
      </p:sp>
      <p:pic>
        <p:nvPicPr>
          <p:cNvPr id="2" name="Picture 2" descr="20100223111405-8f0ef4f6.jpg">
            <a:extLst>
              <a:ext uri="{FF2B5EF4-FFF2-40B4-BE49-F238E27FC236}">
                <a16:creationId xmlns:a16="http://schemas.microsoft.com/office/drawing/2014/main" id="{26360E07-A8F1-1092-E4B8-683C884E6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/>
          <a:stretch/>
        </p:blipFill>
        <p:spPr bwMode="auto">
          <a:xfrm>
            <a:off x="695400" y="1772816"/>
            <a:ext cx="4056535" cy="3098214"/>
          </a:xfrm>
          <a:prstGeom prst="rect">
            <a:avLst/>
          </a:prstGeom>
          <a:noFill/>
        </p:spPr>
      </p:pic>
      <p:pic>
        <p:nvPicPr>
          <p:cNvPr id="3" name="Picture 2" descr="C:\Documents and Settings\AUBRY\Bureau\Visites\Conférence accueil visiteurs\Conf Garance\Ligne de lumière avec synchrotron.jpg">
            <a:extLst>
              <a:ext uri="{FF2B5EF4-FFF2-40B4-BE49-F238E27FC236}">
                <a16:creationId xmlns:a16="http://schemas.microsoft.com/office/drawing/2014/main" id="{B18B78C6-3B16-2BAE-9AA3-CCD051A29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6923" r="32601" b="1"/>
          <a:stretch/>
        </p:blipFill>
        <p:spPr bwMode="auto">
          <a:xfrm>
            <a:off x="5783683" y="1598563"/>
            <a:ext cx="4632797" cy="309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EAF6204-0045-0631-E68B-CB1A9F6F58B9}"/>
              </a:ext>
            </a:extLst>
          </p:cNvPr>
          <p:cNvSpPr/>
          <p:nvPr/>
        </p:nvSpPr>
        <p:spPr>
          <a:xfrm>
            <a:off x="1343472" y="3212976"/>
            <a:ext cx="2160240" cy="18002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98A6F3A-FFA0-EEB0-1D4E-F4390081E090}"/>
              </a:ext>
            </a:extLst>
          </p:cNvPr>
          <p:cNvCxnSpPr/>
          <p:nvPr/>
        </p:nvCxnSpPr>
        <p:spPr>
          <a:xfrm flipV="1">
            <a:off x="3503712" y="3717032"/>
            <a:ext cx="2279971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08B716AA-0076-4992-71B2-AF62DEDB4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394"/>
          <a:stretch/>
        </p:blipFill>
        <p:spPr>
          <a:xfrm>
            <a:off x="7470764" y="4113076"/>
            <a:ext cx="4652369" cy="234026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C6FED876-3CEB-62F8-2415-897C9468680C}"/>
              </a:ext>
            </a:extLst>
          </p:cNvPr>
          <p:cNvSpPr/>
          <p:nvPr/>
        </p:nvSpPr>
        <p:spPr>
          <a:xfrm>
            <a:off x="9336360" y="2132856"/>
            <a:ext cx="864096" cy="6480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3E71072-127F-3483-913A-4463D2A913D2}"/>
              </a:ext>
            </a:extLst>
          </p:cNvPr>
          <p:cNvCxnSpPr/>
          <p:nvPr/>
        </p:nvCxnSpPr>
        <p:spPr>
          <a:xfrm flipH="1">
            <a:off x="9624392" y="2780928"/>
            <a:ext cx="144016" cy="1915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5C6DF7D-C70C-1F16-7267-0DFB938023EA}"/>
              </a:ext>
            </a:extLst>
          </p:cNvPr>
          <p:cNvSpPr txBox="1"/>
          <p:nvPr/>
        </p:nvSpPr>
        <p:spPr>
          <a:xfrm>
            <a:off x="1559496" y="544522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Une “</a:t>
            </a:r>
            <a:r>
              <a:rPr lang="en-US" dirty="0" err="1">
                <a:solidFill>
                  <a:schemeClr val="tx2"/>
                </a:solidFill>
              </a:rPr>
              <a:t>optique</a:t>
            </a:r>
            <a:r>
              <a:rPr lang="en-US" dirty="0">
                <a:solidFill>
                  <a:schemeClr val="tx2"/>
                </a:solidFill>
              </a:rPr>
              <a:t>” </a:t>
            </a:r>
            <a:r>
              <a:rPr lang="en-US" dirty="0" err="1">
                <a:solidFill>
                  <a:schemeClr val="tx2"/>
                </a:solidFill>
              </a:rPr>
              <a:t>est</a:t>
            </a:r>
            <a:r>
              <a:rPr lang="en-US" dirty="0">
                <a:solidFill>
                  <a:schemeClr val="tx2"/>
                </a:solidFill>
              </a:rPr>
              <a:t> un </a:t>
            </a:r>
            <a:r>
              <a:rPr lang="en-US" dirty="0" err="1">
                <a:solidFill>
                  <a:schemeClr val="tx2"/>
                </a:solidFill>
              </a:rPr>
              <a:t>élément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interagissant</a:t>
            </a:r>
            <a:r>
              <a:rPr lang="en-US" dirty="0">
                <a:solidFill>
                  <a:schemeClr val="tx2"/>
                </a:solidFill>
              </a:rPr>
              <a:t> avec le </a:t>
            </a:r>
            <a:r>
              <a:rPr lang="en-US" dirty="0" err="1">
                <a:solidFill>
                  <a:schemeClr val="tx2"/>
                </a:solidFill>
              </a:rPr>
              <a:t>faisceau</a:t>
            </a:r>
            <a:r>
              <a:rPr lang="en-US" dirty="0">
                <a:solidFill>
                  <a:schemeClr val="tx2"/>
                </a:solidFill>
              </a:rPr>
              <a:t> X </a:t>
            </a:r>
            <a:r>
              <a:rPr lang="en-US" dirty="0" err="1">
                <a:solidFill>
                  <a:schemeClr val="tx2"/>
                </a:solidFill>
              </a:rPr>
              <a:t>modifiant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une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propriété</a:t>
            </a:r>
            <a:r>
              <a:rPr lang="en-US" dirty="0">
                <a:solidFill>
                  <a:schemeClr val="tx2"/>
                </a:solidFill>
              </a:rPr>
              <a:t> de </a:t>
            </a:r>
            <a:r>
              <a:rPr lang="en-US" dirty="0" err="1">
                <a:solidFill>
                  <a:schemeClr val="tx2"/>
                </a:solidFill>
              </a:rPr>
              <a:t>celui</a:t>
            </a:r>
            <a:r>
              <a:rPr lang="en-US" dirty="0">
                <a:solidFill>
                  <a:schemeClr val="tx2"/>
                </a:solidFill>
              </a:rPr>
              <a:t>-ci (</a:t>
            </a:r>
            <a:r>
              <a:rPr lang="en-US" dirty="0" err="1">
                <a:solidFill>
                  <a:srgbClr val="7030A0"/>
                </a:solidFill>
              </a:rPr>
              <a:t>spectre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>
                <a:solidFill>
                  <a:srgbClr val="00B050"/>
                </a:solidFill>
              </a:rPr>
              <a:t>front </a:t>
            </a:r>
            <a:r>
              <a:rPr lang="en-US" dirty="0" err="1">
                <a:solidFill>
                  <a:srgbClr val="00B050"/>
                </a:solidFill>
              </a:rPr>
              <a:t>d’onde</a:t>
            </a:r>
            <a:r>
              <a:rPr lang="en-US" dirty="0">
                <a:solidFill>
                  <a:schemeClr val="tx2"/>
                </a:solidFill>
              </a:rPr>
              <a:t>, direction, …)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EFACE005-45CF-A08F-17ED-412017A047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218226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BD818A-705A-D3C4-3DEC-1A37D0C3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Plateforme Collaborative </a:t>
            </a:r>
            <a:r>
              <a:rPr lang="fr-FR" dirty="0" err="1"/>
              <a:t>CeMOX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E0A071-B609-2979-1567-E05B7590AC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78ABCC90-145F-2BD3-2915-EEB90119A66A}"/>
              </a:ext>
            </a:extLst>
          </p:cNvPr>
          <p:cNvSpPr txBox="1">
            <a:spLocks/>
          </p:cNvSpPr>
          <p:nvPr/>
        </p:nvSpPr>
        <p:spPr>
          <a:xfrm>
            <a:off x="703784" y="1236162"/>
            <a:ext cx="11088582" cy="50672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Plateforme créée entre le Synchrotron-Soleil et l’école supérieure d’Optique de Palaiseau.</a:t>
            </a:r>
          </a:p>
          <a:p>
            <a:endParaRPr lang="fr-FR" dirty="0"/>
          </a:p>
          <a:p>
            <a:r>
              <a:rPr lang="fr-FR" dirty="0"/>
              <a:t>Elle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permet</a:t>
            </a:r>
            <a:r>
              <a:rPr lang="fr-FR" dirty="0"/>
              <a:t> accès aux équipements dédiés : bâtis de dépôts de matériaux et instruments de mesure : </a:t>
            </a:r>
          </a:p>
          <a:p>
            <a:pPr lvl="2"/>
            <a:r>
              <a:rPr lang="fr-FR" sz="2400" dirty="0">
                <a:solidFill>
                  <a:srgbClr val="0E4194"/>
                </a:solidFill>
              </a:rPr>
              <a:t>Réflectomètre </a:t>
            </a:r>
            <a:r>
              <a:rPr lang="el-GR" sz="2400" dirty="0">
                <a:solidFill>
                  <a:srgbClr val="0E4194"/>
                </a:solidFill>
              </a:rPr>
              <a:t>ϴ</a:t>
            </a:r>
            <a:r>
              <a:rPr lang="fr-FR" sz="2400" dirty="0">
                <a:solidFill>
                  <a:srgbClr val="0E4194"/>
                </a:solidFill>
              </a:rPr>
              <a:t>/2</a:t>
            </a:r>
            <a:r>
              <a:rPr lang="el-GR" sz="2400" dirty="0">
                <a:solidFill>
                  <a:srgbClr val="0E4194"/>
                </a:solidFill>
              </a:rPr>
              <a:t>ϴ</a:t>
            </a:r>
            <a:r>
              <a:rPr lang="fr-FR" sz="2400" dirty="0">
                <a:solidFill>
                  <a:srgbClr val="0E4194"/>
                </a:solidFill>
              </a:rPr>
              <a:t>, à source Cu k</a:t>
            </a:r>
            <a:r>
              <a:rPr lang="el-GR" sz="2400" dirty="0">
                <a:solidFill>
                  <a:srgbClr val="0E4194"/>
                </a:solidFill>
              </a:rPr>
              <a:t>α</a:t>
            </a:r>
            <a:r>
              <a:rPr lang="fr-FR" sz="2400" dirty="0">
                <a:solidFill>
                  <a:srgbClr val="0E4194"/>
                </a:solidFill>
              </a:rPr>
              <a:t> à 8048 eV</a:t>
            </a:r>
          </a:p>
          <a:p>
            <a:pPr lvl="2"/>
            <a:r>
              <a:rPr lang="fr-FR" sz="2400" dirty="0">
                <a:solidFill>
                  <a:srgbClr val="0E4194"/>
                </a:solidFill>
              </a:rPr>
              <a:t>La ligne de lumière : Métrologie (0,5kev à 3keV)</a:t>
            </a:r>
          </a:p>
          <a:p>
            <a:pPr marL="3657600" lvl="8" indent="0">
              <a:buNone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         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1237D25A-93B1-CF1C-351D-3FCB514228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281909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0DA1E-8AF9-8037-7BA3-86A45B0A2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40B797A-EE04-4D4B-583E-4C71D7B2B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Moyens </a:t>
            </a:r>
            <a:r>
              <a:rPr lang="fr-FR" dirty="0" err="1"/>
              <a:t>CeMOX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FE13A4-9B63-2B85-E6AD-E6B3D63E4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68C30F-611A-8746-BF6D-828DD2E388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CA63CFD-4790-A69E-9CF4-F591F2F96472}"/>
              </a:ext>
            </a:extLst>
          </p:cNvPr>
          <p:cNvGrpSpPr/>
          <p:nvPr/>
        </p:nvGrpSpPr>
        <p:grpSpPr>
          <a:xfrm>
            <a:off x="557518" y="892451"/>
            <a:ext cx="11457476" cy="1252684"/>
            <a:chOff x="519602" y="478077"/>
            <a:chExt cx="11457476" cy="1252684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82D553AA-5CA7-8423-B01E-4244085DA5B4}"/>
                </a:ext>
              </a:extLst>
            </p:cNvPr>
            <p:cNvSpPr txBox="1"/>
            <p:nvPr/>
          </p:nvSpPr>
          <p:spPr>
            <a:xfrm>
              <a:off x="1480722" y="509485"/>
              <a:ext cx="17665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/>
                <a:t>MP 800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7C0C2BE-F413-926B-E585-FA62E243B46E}"/>
                </a:ext>
              </a:extLst>
            </p:cNvPr>
            <p:cNvSpPr txBox="1"/>
            <p:nvPr/>
          </p:nvSpPr>
          <p:spPr>
            <a:xfrm>
              <a:off x="8688288" y="478077"/>
              <a:ext cx="20229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/>
                <a:t>MP 1000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4E7D25-039C-C451-ED34-B360D3C02968}"/>
                </a:ext>
              </a:extLst>
            </p:cNvPr>
            <p:cNvSpPr/>
            <p:nvPr/>
          </p:nvSpPr>
          <p:spPr>
            <a:xfrm>
              <a:off x="519602" y="987544"/>
              <a:ext cx="4343173" cy="404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 err="1"/>
                <a:t>Substrats</a:t>
              </a:r>
              <a:r>
                <a:rPr lang="en-US" sz="2000" dirty="0"/>
                <a:t> </a:t>
              </a:r>
              <a:r>
                <a:rPr lang="en-US" sz="2000" dirty="0" err="1"/>
                <a:t>jusque</a:t>
              </a:r>
              <a:r>
                <a:rPr lang="en-US" sz="2000" dirty="0"/>
                <a:t> 20*100 mm²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D08F94-CE6B-1C5B-27B6-E0A395D4D902}"/>
                </a:ext>
              </a:extLst>
            </p:cNvPr>
            <p:cNvSpPr/>
            <p:nvPr/>
          </p:nvSpPr>
          <p:spPr>
            <a:xfrm>
              <a:off x="7633905" y="987544"/>
              <a:ext cx="4343173" cy="743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US" sz="2000" dirty="0" err="1"/>
                <a:t>Substrats</a:t>
              </a:r>
              <a:r>
                <a:rPr lang="en-US" sz="2000" dirty="0"/>
                <a:t> </a:t>
              </a:r>
              <a:r>
                <a:rPr lang="en-US" sz="2000" dirty="0" err="1"/>
                <a:t>jusque</a:t>
              </a:r>
              <a:r>
                <a:rPr lang="en-US" sz="2000" dirty="0"/>
                <a:t> 100*100x350 mm²</a:t>
              </a:r>
            </a:p>
            <a:p>
              <a:pPr>
                <a:lnSpc>
                  <a:spcPct val="110000"/>
                </a:lnSpc>
                <a:defRPr/>
              </a:pPr>
              <a:r>
                <a:rPr lang="en-US" sz="2000" dirty="0"/>
                <a:t>Canon </a:t>
              </a:r>
              <a:r>
                <a:rPr lang="en-US" sz="2000" dirty="0" err="1"/>
                <a:t>électrons</a:t>
              </a:r>
              <a:endParaRPr lang="en-US" sz="2000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4A56BB0-7FA0-DF41-C83C-CF9702590637}"/>
              </a:ext>
            </a:extLst>
          </p:cNvPr>
          <p:cNvGrpSpPr/>
          <p:nvPr/>
        </p:nvGrpSpPr>
        <p:grpSpPr>
          <a:xfrm>
            <a:off x="833608" y="2496103"/>
            <a:ext cx="10513166" cy="2843104"/>
            <a:chOff x="839417" y="3429000"/>
            <a:chExt cx="10513166" cy="2843104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D7D5E5D8-0F81-0C77-B3F4-130E2F29F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11"/>
            <a:stretch/>
          </p:blipFill>
          <p:spPr>
            <a:xfrm>
              <a:off x="839417" y="3455531"/>
              <a:ext cx="2984617" cy="2811321"/>
            </a:xfrm>
            <a:prstGeom prst="rect">
              <a:avLst/>
            </a:prstGeom>
          </p:spPr>
        </p:pic>
        <p:pic>
          <p:nvPicPr>
            <p:cNvPr id="42" name="Image 41" descr="Une image contenant machine, intérieur, ingénierie, Équipement médical&#10;&#10;Description générée automatiquement">
              <a:extLst>
                <a:ext uri="{FF2B5EF4-FFF2-40B4-BE49-F238E27FC236}">
                  <a16:creationId xmlns:a16="http://schemas.microsoft.com/office/drawing/2014/main" id="{DCF57E2A-4C67-7606-7024-532EF2631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4" t="26222"/>
            <a:stretch/>
          </p:blipFill>
          <p:spPr>
            <a:xfrm>
              <a:off x="8688288" y="3429000"/>
              <a:ext cx="2664295" cy="2843104"/>
            </a:xfrm>
            <a:prstGeom prst="rect">
              <a:avLst/>
            </a:prstGeom>
          </p:spPr>
        </p:pic>
        <p:sp>
          <p:nvSpPr>
            <p:cNvPr id="14" name="Text Box 429">
              <a:extLst>
                <a:ext uri="{FF2B5EF4-FFF2-40B4-BE49-F238E27FC236}">
                  <a16:creationId xmlns:a16="http://schemas.microsoft.com/office/drawing/2014/main" id="{7BA2FB49-C70C-73BD-9F69-B3353C1810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7206" y="3752168"/>
              <a:ext cx="3877588" cy="2428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1600" b="1" dirty="0">
                  <a:cs typeface="Times New Roman" charset="0"/>
                </a:rPr>
                <a:t>Background pressure </a:t>
              </a:r>
              <a:r>
                <a:rPr lang="en-US" sz="1600" dirty="0">
                  <a:cs typeface="Times New Roman" charset="0"/>
                </a:rPr>
                <a:t>: 2</a:t>
              </a:r>
              <a:r>
                <a:rPr lang="en-US" sz="1600" dirty="0">
                  <a:cs typeface="Times New Roman" charset="0"/>
                  <a:sym typeface="Symbol" charset="0"/>
                </a:rPr>
                <a:t></a:t>
              </a:r>
              <a:r>
                <a:rPr lang="en-US" sz="1600" dirty="0">
                  <a:cs typeface="Times New Roman" charset="0"/>
                </a:rPr>
                <a:t>10</a:t>
              </a:r>
              <a:r>
                <a:rPr lang="en-US" sz="1600" baseline="30000" dirty="0">
                  <a:cs typeface="Times New Roman" charset="0"/>
                </a:rPr>
                <a:t>-6</a:t>
              </a:r>
              <a:r>
                <a:rPr lang="en-US" sz="1600" dirty="0">
                  <a:cs typeface="Times New Roman" charset="0"/>
                </a:rPr>
                <a:t> Pa 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1600" b="1" dirty="0">
                  <a:cs typeface="Times New Roman" charset="0"/>
                </a:rPr>
                <a:t>Working Pressure </a:t>
              </a:r>
              <a:r>
                <a:rPr lang="en-US" sz="1600" dirty="0">
                  <a:cs typeface="Times New Roman" charset="0"/>
                </a:rPr>
                <a:t>: 0.1 to 1 Pa 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1600" b="1" dirty="0">
                  <a:cs typeface="Times New Roman" charset="0"/>
                </a:rPr>
                <a:t>Gas</a:t>
              </a:r>
              <a:r>
                <a:rPr lang="en-US" sz="1600" dirty="0">
                  <a:cs typeface="Times New Roman" charset="0"/>
                </a:rPr>
                <a:t> : </a:t>
              </a:r>
              <a:r>
                <a:rPr lang="en-US" sz="1600" dirty="0" err="1">
                  <a:cs typeface="Times New Roman" charset="0"/>
                </a:rPr>
                <a:t>Ar</a:t>
              </a:r>
              <a:r>
                <a:rPr lang="en-US" sz="1600" dirty="0">
                  <a:cs typeface="Times New Roman" charset="0"/>
                </a:rPr>
                <a:t>, N</a:t>
              </a:r>
              <a:r>
                <a:rPr lang="en-US" sz="1600" baseline="-25000" dirty="0">
                  <a:cs typeface="Times New Roman" charset="0"/>
                </a:rPr>
                <a:t>2,</a:t>
              </a:r>
              <a:r>
                <a:rPr lang="en-US" sz="1600" dirty="0">
                  <a:cs typeface="Times New Roman" charset="0"/>
                </a:rPr>
                <a:t> O</a:t>
              </a:r>
              <a:r>
                <a:rPr lang="en-US" sz="1600" baseline="-25000" dirty="0">
                  <a:cs typeface="Times New Roman" charset="0"/>
                </a:rPr>
                <a:t>2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1600" b="1" dirty="0">
                  <a:cs typeface="Times New Roman" charset="0"/>
                </a:rPr>
                <a:t>4 Targets</a:t>
              </a:r>
              <a:r>
                <a:rPr lang="en-US" sz="1600" dirty="0">
                  <a:cs typeface="Times New Roman" charset="0"/>
                </a:rPr>
                <a:t> : 80</a:t>
              </a:r>
              <a:r>
                <a:rPr lang="en-US" sz="1600" dirty="0">
                  <a:cs typeface="Times New Roman" charset="0"/>
                  <a:sym typeface="Symbol" charset="0"/>
                </a:rPr>
                <a:t></a:t>
              </a:r>
              <a:r>
                <a:rPr lang="en-US" sz="1600" dirty="0">
                  <a:cs typeface="Times New Roman" charset="0"/>
                </a:rPr>
                <a:t>200 mm</a:t>
              </a:r>
              <a:r>
                <a:rPr lang="en-US" sz="1600" baseline="30000" dirty="0">
                  <a:cs typeface="Times New Roman" charset="0"/>
                </a:rPr>
                <a:t>2</a:t>
              </a:r>
              <a:r>
                <a:rPr lang="en-US" sz="1600" dirty="0">
                  <a:cs typeface="Times New Roman" charset="0"/>
                </a:rPr>
                <a:t> 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1600" b="1" dirty="0">
                  <a:cs typeface="Times New Roman" charset="0"/>
                </a:rPr>
                <a:t>2 RF and 2 DC generators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1600" b="1" dirty="0">
                  <a:cs typeface="Times New Roman" charset="0"/>
                </a:rPr>
                <a:t>Coating uniformity </a:t>
              </a:r>
              <a:r>
                <a:rPr lang="en-US" sz="1600" dirty="0">
                  <a:cs typeface="Times New Roman" charset="0"/>
                </a:rPr>
                <a:t>: 0.5% on </a:t>
              </a:r>
              <a:r>
                <a:rPr lang="en-US" sz="1600" dirty="0">
                  <a:latin typeface="Symbol" charset="0"/>
                  <a:cs typeface="Times New Roman" charset="0"/>
                </a:rPr>
                <a:t>f </a:t>
              </a:r>
              <a:r>
                <a:rPr lang="en-US" sz="1600" dirty="0">
                  <a:cs typeface="Times New Roman" charset="0"/>
                </a:rPr>
                <a:t>190 mm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1600" b="1" dirty="0">
                  <a:cs typeface="Times New Roman" charset="0"/>
                </a:rPr>
                <a:t>Materials targets</a:t>
              </a:r>
              <a:r>
                <a:rPr lang="en-US" sz="1600" dirty="0">
                  <a:cs typeface="Times New Roman" charset="0"/>
                </a:rPr>
                <a:t> : Mo, W, Sc, Cr, C, Si, B</a:t>
              </a:r>
              <a:r>
                <a:rPr lang="en-US" sz="1600" baseline="-25000" dirty="0">
                  <a:cs typeface="Times New Roman" charset="0"/>
                </a:rPr>
                <a:t>4</a:t>
              </a:r>
              <a:r>
                <a:rPr lang="en-US" sz="1600" dirty="0">
                  <a:cs typeface="Times New Roman" charset="0"/>
                </a:rPr>
                <a:t>C, </a:t>
              </a:r>
              <a:r>
                <a:rPr lang="en-US" sz="1600" dirty="0" err="1">
                  <a:cs typeface="Times New Roman" charset="0"/>
                </a:rPr>
                <a:t>SiC</a:t>
              </a:r>
              <a:r>
                <a:rPr lang="en-US" sz="1600" dirty="0">
                  <a:cs typeface="Times New Roman" charset="0"/>
                </a:rPr>
                <a:t>, Mo</a:t>
              </a:r>
              <a:r>
                <a:rPr lang="en-US" sz="1600" baseline="-25000" dirty="0">
                  <a:cs typeface="Times New Roman" charset="0"/>
                </a:rPr>
                <a:t>2</a:t>
              </a:r>
              <a:r>
                <a:rPr lang="en-US" sz="1600" dirty="0">
                  <a:cs typeface="Times New Roman" charset="0"/>
                </a:rPr>
                <a:t>C, Al, Co, </a:t>
              </a:r>
              <a:r>
                <a:rPr lang="en-US" sz="1600" dirty="0" err="1">
                  <a:cs typeface="Times New Roman" charset="0"/>
                </a:rPr>
                <a:t>SiO</a:t>
              </a:r>
              <a:r>
                <a:rPr lang="en-US" sz="1600" baseline="-25000" dirty="0" err="1">
                  <a:cs typeface="Times New Roman" charset="0"/>
                </a:rPr>
                <a:t>x</a:t>
              </a:r>
              <a:r>
                <a:rPr lang="en-US" sz="1600" dirty="0">
                  <a:cs typeface="Times New Roman" charset="0"/>
                </a:rPr>
                <a:t>, </a:t>
              </a:r>
              <a:r>
                <a:rPr lang="en-US" sz="1600" dirty="0" err="1">
                  <a:cs typeface="Times New Roman" charset="0"/>
                </a:rPr>
                <a:t>SiN</a:t>
              </a:r>
              <a:r>
                <a:rPr lang="en-US" sz="1600" baseline="-25000" dirty="0" err="1">
                  <a:cs typeface="Times New Roman" charset="0"/>
                </a:rPr>
                <a:t>x</a:t>
              </a:r>
              <a:endParaRPr lang="en-US" sz="1600" baseline="-25000" dirty="0">
                <a:cs typeface="Times New Roman" charset="0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235B060B-828A-BED3-37D2-4C367187D19D}"/>
              </a:ext>
            </a:extLst>
          </p:cNvPr>
          <p:cNvSpPr txBox="1"/>
          <p:nvPr/>
        </p:nvSpPr>
        <p:spPr>
          <a:xfrm>
            <a:off x="4471719" y="2151891"/>
            <a:ext cx="3557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Times New Roman" charset="0"/>
              </a:rPr>
              <a:t>Magnetron Sputtering </a:t>
            </a:r>
          </a:p>
          <a:p>
            <a:endParaRPr lang="fr-FR" dirty="0"/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AC9BC1D6-6C3A-BB15-50C1-77F32936BE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677176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7">
            <a:extLst>
              <a:ext uri="{FF2B5EF4-FFF2-40B4-BE49-F238E27FC236}">
                <a16:creationId xmlns:a16="http://schemas.microsoft.com/office/drawing/2014/main" id="{6E8EAA9D-4788-8E26-584F-BA6F67295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Moyens </a:t>
            </a:r>
            <a:r>
              <a:rPr lang="fr-FR" dirty="0" err="1"/>
              <a:t>CeMOX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ED7CFC-FB17-D7F4-6E9E-932C8F9B9B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32</a:t>
            </a:fld>
            <a:endParaRPr lang="fr-FR" dirty="0"/>
          </a:p>
        </p:txBody>
      </p: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6AFFA671-C780-566E-D947-482C78FA5150}"/>
              </a:ext>
            </a:extLst>
          </p:cNvPr>
          <p:cNvGrpSpPr/>
          <p:nvPr/>
        </p:nvGrpSpPr>
        <p:grpSpPr>
          <a:xfrm>
            <a:off x="983432" y="1083762"/>
            <a:ext cx="10391733" cy="4803115"/>
            <a:chOff x="983432" y="1083762"/>
            <a:chExt cx="10391733" cy="4803115"/>
          </a:xfrm>
        </p:grpSpPr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23967806-56FE-29FE-CFA1-79B68F004950}"/>
                </a:ext>
              </a:extLst>
            </p:cNvPr>
            <p:cNvGrpSpPr/>
            <p:nvPr/>
          </p:nvGrpSpPr>
          <p:grpSpPr>
            <a:xfrm>
              <a:off x="983432" y="1083762"/>
              <a:ext cx="10391733" cy="4803115"/>
              <a:chOff x="4835496" y="15416053"/>
              <a:chExt cx="9228503" cy="4250868"/>
            </a:xfrm>
          </p:grpSpPr>
          <p:grpSp>
            <p:nvGrpSpPr>
              <p:cNvPr id="74" name="Group 385">
                <a:extLst>
                  <a:ext uri="{FF2B5EF4-FFF2-40B4-BE49-F238E27FC236}">
                    <a16:creationId xmlns:a16="http://schemas.microsoft.com/office/drawing/2014/main" id="{09854BAC-031B-27D2-6401-650A96DE9E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35496" y="15416053"/>
                <a:ext cx="9228503" cy="4250868"/>
                <a:chOff x="-1418" y="752"/>
                <a:chExt cx="3041" cy="1589"/>
              </a:xfrm>
            </p:grpSpPr>
            <p:sp>
              <p:nvSpPr>
                <p:cNvPr id="86" name="Rectangle 386">
                  <a:extLst>
                    <a:ext uri="{FF2B5EF4-FFF2-40B4-BE49-F238E27FC236}">
                      <a16:creationId xmlns:a16="http://schemas.microsoft.com/office/drawing/2014/main" id="{7D7C5E1F-BE80-1A71-E37A-CB694761D9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8" y="1680"/>
                  <a:ext cx="148" cy="62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7" name="Rectangle 387">
                  <a:extLst>
                    <a:ext uri="{FF2B5EF4-FFF2-40B4-BE49-F238E27FC236}">
                      <a16:creationId xmlns:a16="http://schemas.microsoft.com/office/drawing/2014/main" id="{29B121B9-564D-AA81-660B-BF9199740E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9" y="1729"/>
                  <a:ext cx="460" cy="38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8" name="Rectangle 388">
                  <a:extLst>
                    <a:ext uri="{FF2B5EF4-FFF2-40B4-BE49-F238E27FC236}">
                      <a16:creationId xmlns:a16="http://schemas.microsoft.com/office/drawing/2014/main" id="{D975664A-9E6A-9C3A-2C7E-213A36C1A3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" y="1729"/>
                  <a:ext cx="461" cy="38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9" name="Rectangle 389" descr="blanc)">
                  <a:extLst>
                    <a:ext uri="{FF2B5EF4-FFF2-40B4-BE49-F238E27FC236}">
                      <a16:creationId xmlns:a16="http://schemas.microsoft.com/office/drawing/2014/main" id="{E728A835-4778-2F09-5F27-AB490B68F1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" y="2022"/>
                  <a:ext cx="277" cy="91"/>
                </a:xfrm>
                <a:prstGeom prst="rect">
                  <a:avLst/>
                </a:prstGeom>
                <a:pattFill prst="dkDnDiag">
                  <a:fgClr>
                    <a:schemeClr val="accent1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0" name="Rectangle 390" descr="blanc)">
                  <a:extLst>
                    <a:ext uri="{FF2B5EF4-FFF2-40B4-BE49-F238E27FC236}">
                      <a16:creationId xmlns:a16="http://schemas.microsoft.com/office/drawing/2014/main" id="{E5CC5B9B-8868-5438-59F0-15D4C4FF2F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60" y="2022"/>
                  <a:ext cx="278" cy="91"/>
                </a:xfrm>
                <a:prstGeom prst="rect">
                  <a:avLst/>
                </a:prstGeom>
                <a:pattFill prst="dkUpDiag">
                  <a:fgClr>
                    <a:schemeClr val="accent1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1" name="Rectangle 391">
                  <a:extLst>
                    <a:ext uri="{FF2B5EF4-FFF2-40B4-BE49-F238E27FC236}">
                      <a16:creationId xmlns:a16="http://schemas.microsoft.com/office/drawing/2014/main" id="{07EF0F28-A3B8-2C84-114A-FB19EB580F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" y="1235"/>
                  <a:ext cx="1403" cy="98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2" name="Rectangle 392">
                  <a:extLst>
                    <a:ext uri="{FF2B5EF4-FFF2-40B4-BE49-F238E27FC236}">
                      <a16:creationId xmlns:a16="http://schemas.microsoft.com/office/drawing/2014/main" id="{F4D92C40-2AD1-EB7B-35C6-6986D94E6A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5" y="1560"/>
                  <a:ext cx="473" cy="3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3" name="Rectangle 393">
                  <a:extLst>
                    <a:ext uri="{FF2B5EF4-FFF2-40B4-BE49-F238E27FC236}">
                      <a16:creationId xmlns:a16="http://schemas.microsoft.com/office/drawing/2014/main" id="{A812D652-B8DB-D20A-BBA8-5F5CB179F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6" y="1554"/>
                  <a:ext cx="44" cy="787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4" name="Rectangle 394">
                  <a:extLst>
                    <a:ext uri="{FF2B5EF4-FFF2-40B4-BE49-F238E27FC236}">
                      <a16:creationId xmlns:a16="http://schemas.microsoft.com/office/drawing/2014/main" id="{8E408DDF-A044-E530-7628-D1E901978B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" y="1627"/>
                  <a:ext cx="1330" cy="53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5" name="Rectangle 395">
                  <a:extLst>
                    <a:ext uri="{FF2B5EF4-FFF2-40B4-BE49-F238E27FC236}">
                      <a16:creationId xmlns:a16="http://schemas.microsoft.com/office/drawing/2014/main" id="{67B1D8B7-CE3B-85AC-4C09-1A4AAAFD76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" y="836"/>
                  <a:ext cx="461" cy="39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6" name="Rectangle 396">
                  <a:extLst>
                    <a:ext uri="{FF2B5EF4-FFF2-40B4-BE49-F238E27FC236}">
                      <a16:creationId xmlns:a16="http://schemas.microsoft.com/office/drawing/2014/main" id="{E52010BB-F71F-BCA7-5927-64CB5C2E4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3" y="752"/>
                  <a:ext cx="49" cy="8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7" name="Rectangle 397">
                  <a:extLst>
                    <a:ext uri="{FF2B5EF4-FFF2-40B4-BE49-F238E27FC236}">
                      <a16:creationId xmlns:a16="http://schemas.microsoft.com/office/drawing/2014/main" id="{5EF5F103-BD03-94CC-3B44-ADE068D24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" y="1187"/>
                  <a:ext cx="461" cy="4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8" name="Rectangle 398" descr="70 %">
                  <a:extLst>
                    <a:ext uri="{FF2B5EF4-FFF2-40B4-BE49-F238E27FC236}">
                      <a16:creationId xmlns:a16="http://schemas.microsoft.com/office/drawing/2014/main" id="{FDEBECA9-9E4C-5172-BCAB-7B7377CCEB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1" y="1554"/>
                  <a:ext cx="266" cy="125"/>
                </a:xfrm>
                <a:prstGeom prst="rect">
                  <a:avLst/>
                </a:prstGeom>
                <a:pattFill prst="pct70">
                  <a:fgClr>
                    <a:schemeClr val="accent2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99" name="Text Box 399">
                  <a:extLst>
                    <a:ext uri="{FF2B5EF4-FFF2-40B4-BE49-F238E27FC236}">
                      <a16:creationId xmlns:a16="http://schemas.microsoft.com/office/drawing/2014/main" id="{6B4FEC88-B55F-9AF7-B545-B58DE0A2BA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7" y="1269"/>
                  <a:ext cx="599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1800" b="1" dirty="0">
                      <a:latin typeface="Times New Roman" charset="0"/>
                      <a:cs typeface="ＭＳ Ｐゴシック" charset="0"/>
                    </a:rPr>
                    <a:t>Substrate holder</a:t>
                  </a:r>
                </a:p>
              </p:txBody>
            </p:sp>
            <p:sp>
              <p:nvSpPr>
                <p:cNvPr id="100" name="Text Box 400">
                  <a:extLst>
                    <a:ext uri="{FF2B5EF4-FFF2-40B4-BE49-F238E27FC236}">
                      <a16:creationId xmlns:a16="http://schemas.microsoft.com/office/drawing/2014/main" id="{EB3AF6C4-2F29-187A-E77E-8FDCA5C632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" y="865"/>
                  <a:ext cx="436" cy="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 sz="1800" b="1" dirty="0">
                      <a:latin typeface="Times New Roman" charset="0"/>
                      <a:cs typeface="ＭＳ Ｐゴシック" charset="0"/>
                    </a:rPr>
                    <a:t>Load lock</a:t>
                  </a:r>
                </a:p>
              </p:txBody>
            </p:sp>
            <p:sp>
              <p:nvSpPr>
                <p:cNvPr id="101" name="Text Box 401">
                  <a:extLst>
                    <a:ext uri="{FF2B5EF4-FFF2-40B4-BE49-F238E27FC236}">
                      <a16:creationId xmlns:a16="http://schemas.microsoft.com/office/drawing/2014/main" id="{987D5C06-10E4-F299-D9BA-91008C6AFC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68" y="1758"/>
                  <a:ext cx="542" cy="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1800" b="1" dirty="0">
                      <a:latin typeface="Times New Roman" charset="0"/>
                      <a:cs typeface="ＭＳ Ｐゴシック" charset="0"/>
                    </a:rPr>
                    <a:t>Chimney</a:t>
                  </a:r>
                </a:p>
              </p:txBody>
            </p:sp>
            <p:sp>
              <p:nvSpPr>
                <p:cNvPr id="102" name="Text Box 402">
                  <a:extLst>
                    <a:ext uri="{FF2B5EF4-FFF2-40B4-BE49-F238E27FC236}">
                      <a16:creationId xmlns:a16="http://schemas.microsoft.com/office/drawing/2014/main" id="{0201FD20-42F5-1F74-FDCD-41B7696909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1" y="1737"/>
                  <a:ext cx="538" cy="1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1800" b="1" dirty="0">
                      <a:latin typeface="Times New Roman" charset="0"/>
                      <a:cs typeface="ＭＳ Ｐゴシック" charset="0"/>
                    </a:rPr>
                    <a:t>Target</a:t>
                  </a:r>
                </a:p>
              </p:txBody>
            </p:sp>
            <p:sp>
              <p:nvSpPr>
                <p:cNvPr id="103" name="Line 403">
                  <a:extLst>
                    <a:ext uri="{FF2B5EF4-FFF2-40B4-BE49-F238E27FC236}">
                      <a16:creationId xmlns:a16="http://schemas.microsoft.com/office/drawing/2014/main" id="{83B2FC72-8F23-46B8-4FA6-0AB2620C58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16" y="1890"/>
                  <a:ext cx="87" cy="1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" name="Line 404">
                  <a:extLst>
                    <a:ext uri="{FF2B5EF4-FFF2-40B4-BE49-F238E27FC236}">
                      <a16:creationId xmlns:a16="http://schemas.microsoft.com/office/drawing/2014/main" id="{26B7A9A3-09A8-3F5B-83B2-78637DFDE6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37" y="1883"/>
                  <a:ext cx="15" cy="1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5" name="Arc 405">
                  <a:extLst>
                    <a:ext uri="{FF2B5EF4-FFF2-40B4-BE49-F238E27FC236}">
                      <a16:creationId xmlns:a16="http://schemas.microsoft.com/office/drawing/2014/main" id="{28A6DCD1-2C42-53C7-66E0-D414D8AACE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904" y="1406"/>
                  <a:ext cx="37" cy="18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2433 w 42433"/>
                    <a:gd name="T1" fmla="*/ 27306 h 43200"/>
                    <a:gd name="T2" fmla="*/ 42254 w 42433"/>
                    <a:gd name="T3" fmla="*/ 15276 h 43200"/>
                    <a:gd name="T4" fmla="*/ 21600 w 42433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433" h="43200" fill="none" extrusionOk="0">
                      <a:moveTo>
                        <a:pt x="42432" y="27305"/>
                      </a:moveTo>
                      <a:cubicBezTo>
                        <a:pt x="39861" y="36692"/>
                        <a:pt x="31331" y="43199"/>
                        <a:pt x="21600" y="43199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93" y="0"/>
                        <a:pt x="39474" y="6198"/>
                        <a:pt x="42253" y="15276"/>
                      </a:cubicBezTo>
                    </a:path>
                    <a:path w="42433" h="43200" stroke="0" extrusionOk="0">
                      <a:moveTo>
                        <a:pt x="42432" y="27305"/>
                      </a:moveTo>
                      <a:cubicBezTo>
                        <a:pt x="39861" y="36692"/>
                        <a:pt x="31331" y="43199"/>
                        <a:pt x="21600" y="43199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93" y="0"/>
                        <a:pt x="39474" y="6198"/>
                        <a:pt x="42253" y="15276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stealth" w="sm" len="sm"/>
                  <a:tailEnd type="stealth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6" name="Arc 406">
                  <a:extLst>
                    <a:ext uri="{FF2B5EF4-FFF2-40B4-BE49-F238E27FC236}">
                      <a16:creationId xmlns:a16="http://schemas.microsoft.com/office/drawing/2014/main" id="{22EC30C6-7250-28F9-CF5D-A87E1CAB1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886" y="2120"/>
                  <a:ext cx="74" cy="332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2433 w 42433"/>
                    <a:gd name="T1" fmla="*/ 27306 h 43200"/>
                    <a:gd name="T2" fmla="*/ 42254 w 42433"/>
                    <a:gd name="T3" fmla="*/ 15276 h 43200"/>
                    <a:gd name="T4" fmla="*/ 21600 w 42433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433" h="43200" fill="none" extrusionOk="0">
                      <a:moveTo>
                        <a:pt x="42432" y="27305"/>
                      </a:moveTo>
                      <a:cubicBezTo>
                        <a:pt x="39861" y="36692"/>
                        <a:pt x="31331" y="43199"/>
                        <a:pt x="21600" y="43199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93" y="0"/>
                        <a:pt x="39474" y="6198"/>
                        <a:pt x="42253" y="15276"/>
                      </a:cubicBezTo>
                    </a:path>
                    <a:path w="42433" h="43200" stroke="0" extrusionOk="0">
                      <a:moveTo>
                        <a:pt x="42432" y="27305"/>
                      </a:moveTo>
                      <a:cubicBezTo>
                        <a:pt x="39861" y="36692"/>
                        <a:pt x="31331" y="43199"/>
                        <a:pt x="21600" y="43199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93" y="0"/>
                        <a:pt x="39474" y="6198"/>
                        <a:pt x="42253" y="15276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stealth" w="sm" len="sm"/>
                  <a:tailEnd type="stealth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7" name="Text Box 402">
                  <a:extLst>
                    <a:ext uri="{FF2B5EF4-FFF2-40B4-BE49-F238E27FC236}">
                      <a16:creationId xmlns:a16="http://schemas.microsoft.com/office/drawing/2014/main" id="{953755B6-1DF2-17E3-1461-4E459BA144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176" y="869"/>
                  <a:ext cx="719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1800" b="1" dirty="0">
                      <a:latin typeface="Times New Roman" charset="0"/>
                      <a:cs typeface="ＭＳ Ｐゴシック" charset="0"/>
                    </a:rPr>
                    <a:t>Materials Targets</a:t>
                  </a:r>
                </a:p>
              </p:txBody>
            </p:sp>
            <p:sp>
              <p:nvSpPr>
                <p:cNvPr id="108" name="Line 404">
                  <a:extLst>
                    <a:ext uri="{FF2B5EF4-FFF2-40B4-BE49-F238E27FC236}">
                      <a16:creationId xmlns:a16="http://schemas.microsoft.com/office/drawing/2014/main" id="{68406123-99DE-2EA8-B303-272A69B6AB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-879" y="985"/>
                  <a:ext cx="123" cy="6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9" name="Line 404">
                  <a:extLst>
                    <a:ext uri="{FF2B5EF4-FFF2-40B4-BE49-F238E27FC236}">
                      <a16:creationId xmlns:a16="http://schemas.microsoft.com/office/drawing/2014/main" id="{DE82835C-AA7B-5E6C-9AFF-21B6E21087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-879" y="985"/>
                  <a:ext cx="414" cy="30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0" name="Text Box 402">
                  <a:extLst>
                    <a:ext uri="{FF2B5EF4-FFF2-40B4-BE49-F238E27FC236}">
                      <a16:creationId xmlns:a16="http://schemas.microsoft.com/office/drawing/2014/main" id="{C5536394-5A8A-C099-E1C4-237D2C9B75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413" y="1626"/>
                  <a:ext cx="378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1800" b="1" dirty="0">
                      <a:latin typeface="Times New Roman" charset="0"/>
                      <a:cs typeface="ＭＳ Ｐゴシック" charset="0"/>
                    </a:rPr>
                    <a:t>Substrate holder</a:t>
                  </a:r>
                </a:p>
              </p:txBody>
            </p:sp>
            <p:sp>
              <p:nvSpPr>
                <p:cNvPr id="111" name="Line 404">
                  <a:extLst>
                    <a:ext uri="{FF2B5EF4-FFF2-40B4-BE49-F238E27FC236}">
                      <a16:creationId xmlns:a16="http://schemas.microsoft.com/office/drawing/2014/main" id="{EBCB904B-81E9-D9A8-7B0F-7D0F99FCD6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-1040" y="1776"/>
                  <a:ext cx="309" cy="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2" name="Text Box 402">
                  <a:extLst>
                    <a:ext uri="{FF2B5EF4-FFF2-40B4-BE49-F238E27FC236}">
                      <a16:creationId xmlns:a16="http://schemas.microsoft.com/office/drawing/2014/main" id="{3EE1F17B-43AB-C51E-A037-ACDE87983B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418" y="1948"/>
                  <a:ext cx="410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1800" b="1" dirty="0">
                      <a:latin typeface="Times New Roman" charset="0"/>
                      <a:cs typeface="ＭＳ Ｐゴシック" charset="0"/>
                    </a:rPr>
                    <a:t>Secondary rotation</a:t>
                  </a:r>
                </a:p>
              </p:txBody>
            </p:sp>
            <p:sp>
              <p:nvSpPr>
                <p:cNvPr id="113" name="Line 404">
                  <a:extLst>
                    <a:ext uri="{FF2B5EF4-FFF2-40B4-BE49-F238E27FC236}">
                      <a16:creationId xmlns:a16="http://schemas.microsoft.com/office/drawing/2014/main" id="{5824CCEB-6C85-7368-9556-CBBA0D643D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988" y="1976"/>
                  <a:ext cx="230" cy="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4" name="Text Box 402">
                  <a:extLst>
                    <a:ext uri="{FF2B5EF4-FFF2-40B4-BE49-F238E27FC236}">
                      <a16:creationId xmlns:a16="http://schemas.microsoft.com/office/drawing/2014/main" id="{1A38265F-6560-AB00-64BA-BB7D5ED78E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225" y="821"/>
                  <a:ext cx="410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1800" b="1" dirty="0">
                      <a:latin typeface="Times New Roman" charset="0"/>
                      <a:cs typeface="ＭＳ Ｐゴシック" charset="0"/>
                    </a:rPr>
                    <a:t>Primary rotation</a:t>
                  </a:r>
                </a:p>
              </p:txBody>
            </p:sp>
            <p:sp>
              <p:nvSpPr>
                <p:cNvPr id="115" name="Line 404">
                  <a:extLst>
                    <a:ext uri="{FF2B5EF4-FFF2-40B4-BE49-F238E27FC236}">
                      <a16:creationId xmlns:a16="http://schemas.microsoft.com/office/drawing/2014/main" id="{06E3F9AC-A39B-2E56-7FBF-AD449A3C6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-280" y="897"/>
                  <a:ext cx="70" cy="5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6" name="Line 404">
                  <a:extLst>
                    <a:ext uri="{FF2B5EF4-FFF2-40B4-BE49-F238E27FC236}">
                      <a16:creationId xmlns:a16="http://schemas.microsoft.com/office/drawing/2014/main" id="{7F38822D-0C62-12E6-F86B-4BE8328B56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" y="1396"/>
                  <a:ext cx="15" cy="1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17" name="Arc 405">
                  <a:extLst>
                    <a:ext uri="{FF2B5EF4-FFF2-40B4-BE49-F238E27FC236}">
                      <a16:creationId xmlns:a16="http://schemas.microsoft.com/office/drawing/2014/main" id="{E83E1CFB-0F1F-7DD0-A281-D5FA8136F5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515" y="1528"/>
                  <a:ext cx="37" cy="18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2433 w 42433"/>
                    <a:gd name="T1" fmla="*/ 27306 h 43200"/>
                    <a:gd name="T2" fmla="*/ 42254 w 42433"/>
                    <a:gd name="T3" fmla="*/ 15276 h 43200"/>
                    <a:gd name="T4" fmla="*/ 21600 w 42433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433" h="43200" fill="none" extrusionOk="0">
                      <a:moveTo>
                        <a:pt x="42432" y="27305"/>
                      </a:moveTo>
                      <a:cubicBezTo>
                        <a:pt x="39861" y="36692"/>
                        <a:pt x="31331" y="43199"/>
                        <a:pt x="21600" y="43199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93" y="0"/>
                        <a:pt x="39474" y="6198"/>
                        <a:pt x="42253" y="15276"/>
                      </a:cubicBezTo>
                    </a:path>
                    <a:path w="42433" h="43200" stroke="0" extrusionOk="0">
                      <a:moveTo>
                        <a:pt x="42432" y="27305"/>
                      </a:moveTo>
                      <a:cubicBezTo>
                        <a:pt x="39861" y="36692"/>
                        <a:pt x="31331" y="43199"/>
                        <a:pt x="21600" y="43199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93" y="0"/>
                        <a:pt x="39474" y="6198"/>
                        <a:pt x="42253" y="15276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stealth" w="sm" len="sm"/>
                  <a:tailEnd type="stealth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75" name="Groupe 74">
                <a:extLst>
                  <a:ext uri="{FF2B5EF4-FFF2-40B4-BE49-F238E27FC236}">
                    <a16:creationId xmlns:a16="http://schemas.microsoft.com/office/drawing/2014/main" id="{317A0F3F-44C7-AFD5-11D2-74015808841D}"/>
                  </a:ext>
                </a:extLst>
              </p:cNvPr>
              <p:cNvGrpSpPr/>
              <p:nvPr/>
            </p:nvGrpSpPr>
            <p:grpSpPr>
              <a:xfrm>
                <a:off x="6325964" y="16388857"/>
                <a:ext cx="3060000" cy="3060000"/>
                <a:chOff x="6325964" y="16388857"/>
                <a:chExt cx="3060000" cy="3060000"/>
              </a:xfrm>
            </p:grpSpPr>
            <p:sp>
              <p:nvSpPr>
                <p:cNvPr id="76" name="Rectangle 412" descr="blanc)">
                  <a:extLst>
                    <a:ext uri="{FF2B5EF4-FFF2-40B4-BE49-F238E27FC236}">
                      <a16:creationId xmlns:a16="http://schemas.microsoft.com/office/drawing/2014/main" id="{F2E85D34-529B-451E-A59C-2192299B85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7511774" y="16902954"/>
                  <a:ext cx="720440" cy="287722"/>
                </a:xfrm>
                <a:prstGeom prst="rect">
                  <a:avLst/>
                </a:prstGeom>
                <a:pattFill prst="dkUpDiag">
                  <a:fgClr>
                    <a:schemeClr val="accent1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7" name="Rectangle 412" descr="blanc)">
                  <a:extLst>
                    <a:ext uri="{FF2B5EF4-FFF2-40B4-BE49-F238E27FC236}">
                      <a16:creationId xmlns:a16="http://schemas.microsoft.com/office/drawing/2014/main" id="{B1A69148-F148-659A-61F5-DA2DA967D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7510458" y="18630677"/>
                  <a:ext cx="720440" cy="287722"/>
                </a:xfrm>
                <a:prstGeom prst="rect">
                  <a:avLst/>
                </a:prstGeom>
                <a:pattFill prst="dkUpDiag">
                  <a:fgClr>
                    <a:schemeClr val="accent1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8" name="Oval 408">
                  <a:extLst>
                    <a:ext uri="{FF2B5EF4-FFF2-40B4-BE49-F238E27FC236}">
                      <a16:creationId xmlns:a16="http://schemas.microsoft.com/office/drawing/2014/main" id="{8F6786D9-6875-E2A5-8A6D-08747ADCB7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25964" y="16388857"/>
                  <a:ext cx="3060000" cy="30600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9" name="Rectangle 411">
                  <a:extLst>
                    <a:ext uri="{FF2B5EF4-FFF2-40B4-BE49-F238E27FC236}">
                      <a16:creationId xmlns:a16="http://schemas.microsoft.com/office/drawing/2014/main" id="{C01900E5-1576-9356-2C79-B64E6CBDF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72118" y="17619503"/>
                  <a:ext cx="936572" cy="539479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0" name="Rectangle 412" descr="blanc)">
                  <a:extLst>
                    <a:ext uri="{FF2B5EF4-FFF2-40B4-BE49-F238E27FC236}">
                      <a16:creationId xmlns:a16="http://schemas.microsoft.com/office/drawing/2014/main" id="{7382CB78-9208-069B-4608-4A370987A7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0184" y="17744182"/>
                  <a:ext cx="720440" cy="287722"/>
                </a:xfrm>
                <a:prstGeom prst="rect">
                  <a:avLst/>
                </a:prstGeom>
                <a:pattFill prst="dkUpDiag">
                  <a:fgClr>
                    <a:schemeClr val="accent1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1" name="Arc 422">
                  <a:extLst>
                    <a:ext uri="{FF2B5EF4-FFF2-40B4-BE49-F238E27FC236}">
                      <a16:creationId xmlns:a16="http://schemas.microsoft.com/office/drawing/2014/main" id="{92CA6371-0071-943F-3A7A-51F277064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66820" y="17082421"/>
                  <a:ext cx="1385646" cy="161124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34423 w 37049"/>
                    <a:gd name="T1" fmla="*/ 38982 h 43200"/>
                    <a:gd name="T2" fmla="*/ 37049 w 37049"/>
                    <a:gd name="T3" fmla="*/ 6504 h 43200"/>
                    <a:gd name="T4" fmla="*/ 21600 w 37049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7049" h="43200" fill="none" extrusionOk="0">
                      <a:moveTo>
                        <a:pt x="34422" y="38981"/>
                      </a:moveTo>
                      <a:cubicBezTo>
                        <a:pt x="30709" y="41721"/>
                        <a:pt x="26215" y="43199"/>
                        <a:pt x="21600" y="43199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7415" y="0"/>
                        <a:pt x="32984" y="2344"/>
                        <a:pt x="37048" y="6504"/>
                      </a:cubicBezTo>
                    </a:path>
                    <a:path w="37049" h="43200" stroke="0" extrusionOk="0">
                      <a:moveTo>
                        <a:pt x="34422" y="38981"/>
                      </a:moveTo>
                      <a:cubicBezTo>
                        <a:pt x="30709" y="41721"/>
                        <a:pt x="26215" y="43199"/>
                        <a:pt x="21600" y="43199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7415" y="0"/>
                        <a:pt x="32984" y="2344"/>
                        <a:pt x="37048" y="650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stealth" w="med" len="sm"/>
                  <a:tailEnd type="stealth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2" name="Rectangle 411">
                  <a:extLst>
                    <a:ext uri="{FF2B5EF4-FFF2-40B4-BE49-F238E27FC236}">
                      <a16:creationId xmlns:a16="http://schemas.microsoft.com/office/drawing/2014/main" id="{4E2CB872-65D5-E0B1-78FF-C708B57F0C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6751" y="17617306"/>
                  <a:ext cx="936572" cy="539479"/>
                </a:xfrm>
                <a:prstGeom prst="rect">
                  <a:avLst/>
                </a:prstGeom>
                <a:solidFill>
                  <a:schemeClr val="bg1">
                    <a:alpha val="50000"/>
                  </a:schemeClr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3" name="Rectangle 412" descr="blanc)">
                  <a:extLst>
                    <a:ext uri="{FF2B5EF4-FFF2-40B4-BE49-F238E27FC236}">
                      <a16:creationId xmlns:a16="http://schemas.microsoft.com/office/drawing/2014/main" id="{13D11E93-30B2-E75C-38D9-3A224DAFC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34817" y="17741986"/>
                  <a:ext cx="720440" cy="287722"/>
                </a:xfrm>
                <a:prstGeom prst="rect">
                  <a:avLst/>
                </a:prstGeom>
                <a:pattFill prst="dkUpDiag">
                  <a:fgClr>
                    <a:schemeClr val="accent1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4" name="Rectangle 411">
                  <a:extLst>
                    <a:ext uri="{FF2B5EF4-FFF2-40B4-BE49-F238E27FC236}">
                      <a16:creationId xmlns:a16="http://schemas.microsoft.com/office/drawing/2014/main" id="{20D1F2B0-23E4-F6E4-EEE3-5F30AF1529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7403708" y="16778274"/>
                  <a:ext cx="936572" cy="539479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85" name="Rectangle 411">
                  <a:extLst>
                    <a:ext uri="{FF2B5EF4-FFF2-40B4-BE49-F238E27FC236}">
                      <a16:creationId xmlns:a16="http://schemas.microsoft.com/office/drawing/2014/main" id="{E3696361-4705-D325-304C-1E0FADC153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7402392" y="18505997"/>
                  <a:ext cx="936572" cy="539479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E239B9B6-A88B-39E8-784B-D3908DF44AC0}"/>
                </a:ext>
              </a:extLst>
            </p:cNvPr>
            <p:cNvGrpSpPr/>
            <p:nvPr/>
          </p:nvGrpSpPr>
          <p:grpSpPr>
            <a:xfrm>
              <a:off x="3387668" y="4282436"/>
              <a:ext cx="565546" cy="567053"/>
              <a:chOff x="6868699" y="18307638"/>
              <a:chExt cx="565546" cy="567053"/>
            </a:xfrm>
          </p:grpSpPr>
          <p:sp>
            <p:nvSpPr>
              <p:cNvPr id="120" name="Oval 417" descr="70 %">
                <a:extLst>
                  <a:ext uri="{FF2B5EF4-FFF2-40B4-BE49-F238E27FC236}">
                    <a16:creationId xmlns:a16="http://schemas.microsoft.com/office/drawing/2014/main" id="{8B481D1C-C612-D22B-BE1B-3489A82B0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1981" y="18307638"/>
                <a:ext cx="432264" cy="431583"/>
              </a:xfrm>
              <a:prstGeom prst="ellipse">
                <a:avLst/>
              </a:prstGeom>
              <a:pattFill prst="pct70">
                <a:fgClr>
                  <a:schemeClr val="accent2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1" name="Arc 423">
                <a:extLst>
                  <a:ext uri="{FF2B5EF4-FFF2-40B4-BE49-F238E27FC236}">
                    <a16:creationId xmlns:a16="http://schemas.microsoft.com/office/drawing/2014/main" id="{5D564255-7D76-E7FC-058A-752AC2E924E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048411" flipH="1">
                <a:off x="6843843" y="18443987"/>
                <a:ext cx="455560" cy="405848"/>
              </a:xfrm>
              <a:custGeom>
                <a:avLst/>
                <a:gdLst>
                  <a:gd name="G0" fmla="+- 6895 0 0"/>
                  <a:gd name="G1" fmla="+- 21600 0 0"/>
                  <a:gd name="G2" fmla="+- 21600 0 0"/>
                  <a:gd name="T0" fmla="*/ 0 w 28495"/>
                  <a:gd name="T1" fmla="*/ 1130 h 25243"/>
                  <a:gd name="T2" fmla="*/ 28185 w 28495"/>
                  <a:gd name="T3" fmla="*/ 25243 h 25243"/>
                  <a:gd name="T4" fmla="*/ 6895 w 28495"/>
                  <a:gd name="T5" fmla="*/ 21600 h 25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495" h="25243" fill="none" extrusionOk="0">
                    <a:moveTo>
                      <a:pt x="0" y="1130"/>
                    </a:moveTo>
                    <a:cubicBezTo>
                      <a:pt x="2221" y="381"/>
                      <a:pt x="4550" y="-1"/>
                      <a:pt x="6895" y="-1"/>
                    </a:cubicBezTo>
                    <a:cubicBezTo>
                      <a:pt x="18824" y="0"/>
                      <a:pt x="28495" y="9670"/>
                      <a:pt x="28495" y="21600"/>
                    </a:cubicBezTo>
                    <a:cubicBezTo>
                      <a:pt x="28495" y="22820"/>
                      <a:pt x="28391" y="24039"/>
                      <a:pt x="28185" y="25243"/>
                    </a:cubicBezTo>
                  </a:path>
                  <a:path w="28495" h="25243" stroke="0" extrusionOk="0">
                    <a:moveTo>
                      <a:pt x="0" y="1130"/>
                    </a:moveTo>
                    <a:cubicBezTo>
                      <a:pt x="2221" y="381"/>
                      <a:pt x="4550" y="-1"/>
                      <a:pt x="6895" y="-1"/>
                    </a:cubicBezTo>
                    <a:cubicBezTo>
                      <a:pt x="18824" y="0"/>
                      <a:pt x="28495" y="9670"/>
                      <a:pt x="28495" y="21600"/>
                    </a:cubicBezTo>
                    <a:cubicBezTo>
                      <a:pt x="28495" y="22820"/>
                      <a:pt x="28391" y="24039"/>
                      <a:pt x="28185" y="25243"/>
                    </a:cubicBezTo>
                    <a:lnTo>
                      <a:pt x="68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stealth" w="sm" len="sm"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0140ED4B-5D9E-30AD-C19B-E7EBF3E293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3724969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9B396-91C3-FE9E-4573-67A7FDB0C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réflectomètre</a:t>
            </a:r>
            <a:r>
              <a:rPr lang="en-US" dirty="0"/>
              <a:t> Bruker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9C8D87-A5CB-2F3F-E56B-C2EF80E8F3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2BF5EF-3044-E9A8-3337-2BED995242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 Bruker </a:t>
            </a:r>
            <a:r>
              <a:rPr lang="en-US" dirty="0" err="1"/>
              <a:t>est</a:t>
            </a:r>
            <a:r>
              <a:rPr lang="en-US" dirty="0"/>
              <a:t> un </a:t>
            </a:r>
            <a:r>
              <a:rPr lang="en-US" dirty="0" err="1"/>
              <a:t>reflectomètre</a:t>
            </a:r>
            <a:r>
              <a:rPr lang="en-US" dirty="0"/>
              <a:t> </a:t>
            </a:r>
            <a:r>
              <a:rPr lang="el-GR" dirty="0"/>
              <a:t>ϴ</a:t>
            </a:r>
            <a:r>
              <a:rPr lang="fr-FR" dirty="0"/>
              <a:t>/2</a:t>
            </a:r>
            <a:r>
              <a:rPr lang="el-GR" dirty="0"/>
              <a:t>ϴ</a:t>
            </a:r>
            <a:r>
              <a:rPr lang="fr-FR" dirty="0"/>
              <a:t>, à source Cu k</a:t>
            </a:r>
            <a:r>
              <a:rPr lang="el-GR" dirty="0"/>
              <a:t>α</a:t>
            </a:r>
            <a:r>
              <a:rPr lang="fr-FR" dirty="0"/>
              <a:t> à 8048 eV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9F8B10E-69EC-A5B7-5675-720329DA7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637324"/>
            <a:ext cx="6926445" cy="4624189"/>
          </a:xfrm>
          <a:prstGeom prst="rect">
            <a:avLst/>
          </a:prstGeom>
        </p:spPr>
      </p:pic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256A08FB-0CBD-2638-EB01-C005543D56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2363051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7132E-C611-692F-D724-F0A77643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D49860A9-338D-7570-0A07-BA4E6E43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Moyens Métrologiques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9E4B69-296B-5B7A-26C4-CBD572FF2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41F66ED-ECAB-6B9C-0FC0-E6358EB681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B5ECEB-39B5-C8EA-1AF3-653C38E2646B}"/>
              </a:ext>
            </a:extLst>
          </p:cNvPr>
          <p:cNvSpPr txBox="1"/>
          <p:nvPr/>
        </p:nvSpPr>
        <p:spPr>
          <a:xfrm>
            <a:off x="2273349" y="756370"/>
            <a:ext cx="2102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Bruker</a:t>
            </a:r>
            <a:r>
              <a:rPr lang="fr-FR" sz="3600" b="1" dirty="0"/>
              <a:t> D8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D89EEF0-4635-EE46-4E1A-F4ABFC137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5" y="2747668"/>
            <a:ext cx="4470400" cy="29845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866F395-BE00-10EA-29DA-F914C5322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79" y="1683616"/>
            <a:ext cx="3843551" cy="830997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XRR : X-ray </a:t>
            </a:r>
            <a:r>
              <a:rPr lang="en-US" dirty="0" err="1">
                <a:solidFill>
                  <a:srgbClr val="000000"/>
                </a:solidFill>
                <a:latin typeface="Calibri" charset="0"/>
              </a:rPr>
              <a:t>reflectometre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à 0.154 nm </a:t>
            </a:r>
            <a:r>
              <a:rPr lang="en-US" dirty="0" err="1">
                <a:solidFill>
                  <a:srgbClr val="000000"/>
                </a:solidFill>
                <a:latin typeface="Calibri" charset="0"/>
              </a:rPr>
              <a:t>ou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 8048eV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DAA705B-B035-1CE9-CC2A-A47B9B3007D0}"/>
              </a:ext>
            </a:extLst>
          </p:cNvPr>
          <p:cNvSpPr txBox="1"/>
          <p:nvPr/>
        </p:nvSpPr>
        <p:spPr>
          <a:xfrm>
            <a:off x="7249762" y="714119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AFM Park NX20</a:t>
            </a:r>
          </a:p>
        </p:txBody>
      </p:sp>
      <p:pic>
        <p:nvPicPr>
          <p:cNvPr id="4" name="Image 3" descr="Une image contenant machine, projecteur, intérieur, Appareils électroniques&#10;&#10;Description générée automatiquement">
            <a:extLst>
              <a:ext uri="{FF2B5EF4-FFF2-40B4-BE49-F238E27FC236}">
                <a16:creationId xmlns:a16="http://schemas.microsoft.com/office/drawing/2014/main" id="{AC38C932-C938-08AB-8529-980326A5D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13829" r="22507" b="4624"/>
          <a:stretch/>
        </p:blipFill>
        <p:spPr>
          <a:xfrm rot="5400000">
            <a:off x="6940421" y="1901022"/>
            <a:ext cx="4214539" cy="3447752"/>
          </a:xfrm>
          <a:prstGeom prst="rect">
            <a:avLst/>
          </a:prstGeom>
        </p:spPr>
      </p:pic>
      <p:sp>
        <p:nvSpPr>
          <p:cNvPr id="2" name="Espace réservé du pied de page 5">
            <a:extLst>
              <a:ext uri="{FF2B5EF4-FFF2-40B4-BE49-F238E27FC236}">
                <a16:creationId xmlns:a16="http://schemas.microsoft.com/office/drawing/2014/main" id="{C5F80EE5-76EA-0B52-2FB3-C3A212DCB2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3753702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5C0D6B-86ED-BE99-6E37-A8F3B75AB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d’épaisseur de couche mince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9F76C1-B309-D97F-D284-711E4F6B2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96D988E-1E56-0A7E-84D0-B665FF1C30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Nous utilisons la loi de Bragg :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   2d sinϴ = n</a:t>
            </a:r>
            <a:r>
              <a:rPr lang="el-GR" dirty="0"/>
              <a:t>λ</a:t>
            </a:r>
            <a:r>
              <a:rPr lang="fr-FR" dirty="0"/>
              <a:t>   avec   d : épaisseur de la couche mesurée</a:t>
            </a:r>
          </a:p>
          <a:p>
            <a:pPr marL="0" indent="0">
              <a:buNone/>
            </a:pPr>
            <a:r>
              <a:rPr lang="fr-FR" dirty="0"/>
              <a:t>                                     ϴ : angle incident</a:t>
            </a:r>
          </a:p>
          <a:p>
            <a:pPr marL="0" indent="0">
              <a:buNone/>
            </a:pPr>
            <a:r>
              <a:rPr lang="fr-FR" dirty="0"/>
              <a:t>                                      </a:t>
            </a:r>
            <a:r>
              <a:rPr lang="el-GR" dirty="0"/>
              <a:t>λ</a:t>
            </a:r>
            <a:r>
              <a:rPr lang="fr-FR" dirty="0"/>
              <a:t> : longueur d’onde de la source </a:t>
            </a:r>
          </a:p>
          <a:p>
            <a:endParaRPr lang="fr-FR" dirty="0"/>
          </a:p>
        </p:txBody>
      </p:sp>
      <p:pic>
        <p:nvPicPr>
          <p:cNvPr id="7" name="Image 6" descr="Une image contenant ligne, diagramme, conception, origami&#10;&#10;Description générée automatiquement">
            <a:extLst>
              <a:ext uri="{FF2B5EF4-FFF2-40B4-BE49-F238E27FC236}">
                <a16:creationId xmlns:a16="http://schemas.microsoft.com/office/drawing/2014/main" id="{0A878B99-6D3F-3CF1-6E66-1C48B9D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34"/>
          <a:stretch/>
        </p:blipFill>
        <p:spPr>
          <a:xfrm>
            <a:off x="744827" y="4026996"/>
            <a:ext cx="3905156" cy="202067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423A8E8-31FA-B765-30B9-41934F421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72" t="10304" r="50000" b="55713"/>
          <a:stretch/>
        </p:blipFill>
        <p:spPr>
          <a:xfrm>
            <a:off x="6337081" y="3925175"/>
            <a:ext cx="4029458" cy="22243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C385E74-E723-436E-6C6E-BF957CC2C1EB}"/>
              </a:ext>
            </a:extLst>
          </p:cNvPr>
          <p:cNvSpPr txBox="1"/>
          <p:nvPr/>
        </p:nvSpPr>
        <p:spPr>
          <a:xfrm>
            <a:off x="8256240" y="607684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 ϴ  (°)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D7CA3E-BF9E-8EE9-D8B2-06997A39290A}"/>
              </a:ext>
            </a:extLst>
          </p:cNvPr>
          <p:cNvSpPr txBox="1"/>
          <p:nvPr/>
        </p:nvSpPr>
        <p:spPr>
          <a:xfrm rot="16200000">
            <a:off x="5085341" y="4682472"/>
            <a:ext cx="202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Intensité (u)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015009-222F-3335-C1A7-A7FBDAFAF8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2496001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33">
            <a:extLst>
              <a:ext uri="{FF2B5EF4-FFF2-40B4-BE49-F238E27FC236}">
                <a16:creationId xmlns:a16="http://schemas.microsoft.com/office/drawing/2014/main" id="{37D4D313-DABE-E1FC-AE83-88E2DA73E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production </a:t>
            </a:r>
            <a:r>
              <a:rPr lang="en-US" dirty="0" err="1"/>
              <a:t>dépôt</a:t>
            </a:r>
            <a:endParaRPr lang="en-US" dirty="0"/>
          </a:p>
        </p:txBody>
      </p:sp>
      <p:sp>
        <p:nvSpPr>
          <p:cNvPr id="33" name="Espace réservé du pied de page 5">
            <a:extLst>
              <a:ext uri="{FF2B5EF4-FFF2-40B4-BE49-F238E27FC236}">
                <a16:creationId xmlns:a16="http://schemas.microsoft.com/office/drawing/2014/main" id="{364F0C55-557B-F972-EC50-C57C82BD73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D049A8-1BE0-E299-94E4-12A9851183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36</a:t>
            </a:fld>
            <a:endParaRPr lang="fr-FR" dirty="0"/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0612DA3-8099-9157-962E-E32C2B343DDD}"/>
              </a:ext>
            </a:extLst>
          </p:cNvPr>
          <p:cNvGrpSpPr/>
          <p:nvPr/>
        </p:nvGrpSpPr>
        <p:grpSpPr>
          <a:xfrm>
            <a:off x="623392" y="609713"/>
            <a:ext cx="10155857" cy="5942288"/>
            <a:chOff x="3428109" y="-2795574"/>
            <a:chExt cx="5335781" cy="122776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000000-0008-0000-0200-000002000000}"/>
                </a:ext>
              </a:extLst>
            </p:cNvPr>
            <p:cNvSpPr/>
            <p:nvPr/>
          </p:nvSpPr>
          <p:spPr>
            <a:xfrm>
              <a:off x="3816036" y="-2795574"/>
              <a:ext cx="2019300" cy="5266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/>
                <a:t>Réception</a:t>
              </a:r>
              <a:r>
                <a:rPr lang="fr-FR" sz="1000" baseline="0"/>
                <a:t> CCTP + validation</a:t>
              </a:r>
              <a:endParaRPr lang="fr-FR" sz="1000"/>
            </a:p>
          </p:txBody>
        </p:sp>
        <p:sp>
          <p:nvSpPr>
            <p:cNvPr id="7" name="Losange 6">
              <a:extLst>
                <a:ext uri="{FF2B5EF4-FFF2-40B4-BE49-F238E27FC236}">
                  <a16:creationId xmlns:a16="http://schemas.microsoft.com/office/drawing/2014/main" id="{00000000-0008-0000-0200-000003000000}"/>
                </a:ext>
              </a:extLst>
            </p:cNvPr>
            <p:cNvSpPr/>
            <p:nvPr/>
          </p:nvSpPr>
          <p:spPr>
            <a:xfrm>
              <a:off x="3458589" y="-353061"/>
              <a:ext cx="2781300" cy="1544170"/>
            </a:xfrm>
            <a:prstGeom prst="diamon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/>
                <a:t>En</a:t>
              </a:r>
              <a:r>
                <a:rPr lang="fr-FR" sz="1000" baseline="0" dirty="0"/>
                <a:t> déposant une mono couche, obtention de </a:t>
              </a:r>
              <a:r>
                <a:rPr lang="fr-FR" sz="1000" dirty="0"/>
                <a:t>e</a:t>
              </a:r>
              <a:r>
                <a:rPr lang="fr-FR" sz="1000" baseline="0" dirty="0"/>
                <a:t> = f(v)</a:t>
              </a:r>
              <a:endParaRPr lang="fr-FR" sz="1000" dirty="0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00000000-0008-0000-0200-000004000000}"/>
                </a:ext>
              </a:extLst>
            </p:cNvPr>
            <p:cNvSpPr/>
            <p:nvPr/>
          </p:nvSpPr>
          <p:spPr>
            <a:xfrm>
              <a:off x="4090790" y="-1878775"/>
              <a:ext cx="1478280" cy="48680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/>
                <a:t>Bâti disponible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000000-0008-0000-0200-000005000000}"/>
                </a:ext>
              </a:extLst>
            </p:cNvPr>
            <p:cNvSpPr/>
            <p:nvPr/>
          </p:nvSpPr>
          <p:spPr>
            <a:xfrm>
              <a:off x="3816036" y="-1136577"/>
              <a:ext cx="2019300" cy="5266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/>
                <a:t>Préparation</a:t>
              </a:r>
              <a:r>
                <a:rPr lang="fr-FR" sz="1000" baseline="0" dirty="0"/>
                <a:t> bâti : montage de cible + étuvage et pulvérisation</a:t>
              </a:r>
            </a:p>
            <a:p>
              <a:pPr algn="ctr"/>
              <a:endParaRPr lang="fr-FR" sz="1000" dirty="0"/>
            </a:p>
          </p:txBody>
        </p:sp>
        <p:sp>
          <p:nvSpPr>
            <p:cNvPr id="10" name="Losange 9">
              <a:extLst>
                <a:ext uri="{FF2B5EF4-FFF2-40B4-BE49-F238E27FC236}">
                  <a16:creationId xmlns:a16="http://schemas.microsoft.com/office/drawing/2014/main" id="{00000000-0008-0000-0200-000006000000}"/>
                </a:ext>
              </a:extLst>
            </p:cNvPr>
            <p:cNvSpPr/>
            <p:nvPr/>
          </p:nvSpPr>
          <p:spPr>
            <a:xfrm>
              <a:off x="3454433" y="1371748"/>
              <a:ext cx="2781300" cy="1544171"/>
            </a:xfrm>
            <a:prstGeom prst="diamon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/>
                <a:t>En</a:t>
              </a:r>
              <a:r>
                <a:rPr lang="fr-FR" sz="1000" baseline="0"/>
                <a:t> déposant 10 bi-couches, homogénéité dans l'épaisseur</a:t>
              </a:r>
            </a:p>
            <a:p>
              <a:pPr algn="ctr"/>
              <a:endParaRPr lang="fr-FR" sz="1000"/>
            </a:p>
          </p:txBody>
        </p:sp>
        <p:sp>
          <p:nvSpPr>
            <p:cNvPr id="11" name="Losange 10">
              <a:extLst>
                <a:ext uri="{FF2B5EF4-FFF2-40B4-BE49-F238E27FC236}">
                  <a16:creationId xmlns:a16="http://schemas.microsoft.com/office/drawing/2014/main" id="{00000000-0008-0000-0200-000007000000}"/>
                </a:ext>
              </a:extLst>
            </p:cNvPr>
            <p:cNvSpPr/>
            <p:nvPr/>
          </p:nvSpPr>
          <p:spPr>
            <a:xfrm>
              <a:off x="3428283" y="3261956"/>
              <a:ext cx="2781300" cy="1544171"/>
            </a:xfrm>
            <a:prstGeom prst="diamon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/>
                <a:t>Homogénéité de 10 bi-couche</a:t>
              </a:r>
              <a:r>
                <a:rPr lang="fr-FR" sz="1000" baseline="0"/>
                <a:t> sur N wafer couvrant la surface</a:t>
              </a:r>
            </a:p>
          </p:txBody>
        </p:sp>
        <p:sp>
          <p:nvSpPr>
            <p:cNvPr id="12" name="Losange 11">
              <a:extLst>
                <a:ext uri="{FF2B5EF4-FFF2-40B4-BE49-F238E27FC236}">
                  <a16:creationId xmlns:a16="http://schemas.microsoft.com/office/drawing/2014/main" id="{00000000-0008-0000-0200-000008000000}"/>
                </a:ext>
              </a:extLst>
            </p:cNvPr>
            <p:cNvSpPr/>
            <p:nvPr/>
          </p:nvSpPr>
          <p:spPr>
            <a:xfrm>
              <a:off x="3428109" y="5144544"/>
              <a:ext cx="2781300" cy="1544171"/>
            </a:xfrm>
            <a:prstGeom prst="diamon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/>
                <a:t>Essai de dépôt final sur N wafer couvrant la surface</a:t>
              </a:r>
              <a:endParaRPr lang="fr-FR" sz="1000" baseline="0"/>
            </a:p>
          </p:txBody>
        </p:sp>
        <p:sp>
          <p:nvSpPr>
            <p:cNvPr id="13" name="Losange 12">
              <a:extLst>
                <a:ext uri="{FF2B5EF4-FFF2-40B4-BE49-F238E27FC236}">
                  <a16:creationId xmlns:a16="http://schemas.microsoft.com/office/drawing/2014/main" id="{00000000-0008-0000-0200-000009000000}"/>
                </a:ext>
              </a:extLst>
            </p:cNvPr>
            <p:cNvSpPr/>
            <p:nvPr/>
          </p:nvSpPr>
          <p:spPr>
            <a:xfrm>
              <a:off x="3435903" y="7004273"/>
              <a:ext cx="2781300" cy="1544170"/>
            </a:xfrm>
            <a:prstGeom prst="diamon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/>
                <a:t>Dépôt</a:t>
              </a:r>
              <a:r>
                <a:rPr lang="fr-FR" sz="1000" baseline="0"/>
                <a:t> au dos du substrat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000000-0008-0000-0200-00000B000000}"/>
                </a:ext>
              </a:extLst>
            </p:cNvPr>
            <p:cNvSpPr/>
            <p:nvPr/>
          </p:nvSpPr>
          <p:spPr>
            <a:xfrm>
              <a:off x="3816037" y="8953200"/>
              <a:ext cx="2019300" cy="5289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/>
                <a:t>Dépôt final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000000-0008-0000-0200-00000C000000}"/>
                </a:ext>
              </a:extLst>
            </p:cNvPr>
            <p:cNvSpPr/>
            <p:nvPr/>
          </p:nvSpPr>
          <p:spPr>
            <a:xfrm>
              <a:off x="6744590" y="7519000"/>
              <a:ext cx="2019300" cy="5266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/>
                <a:t>Ajustement mineur</a:t>
              </a:r>
              <a:r>
                <a:rPr lang="fr-FR" sz="1000" baseline="0"/>
                <a:t> des conditions de dépôt</a:t>
              </a:r>
              <a:endParaRPr lang="fr-FR" sz="10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000000-0008-0000-0200-00000D000000}"/>
                </a:ext>
              </a:extLst>
            </p:cNvPr>
            <p:cNvSpPr/>
            <p:nvPr/>
          </p:nvSpPr>
          <p:spPr>
            <a:xfrm>
              <a:off x="6660770" y="3766640"/>
              <a:ext cx="2019300" cy="52667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/>
                <a:t>Ajustement</a:t>
              </a:r>
              <a:r>
                <a:rPr lang="fr-FR" sz="1000" baseline="0"/>
                <a:t> des vitesses de balayage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000000-0008-0000-0200-00000E000000}"/>
                </a:ext>
              </a:extLst>
            </p:cNvPr>
            <p:cNvSpPr/>
            <p:nvPr/>
          </p:nvSpPr>
          <p:spPr>
            <a:xfrm>
              <a:off x="6660770" y="1870543"/>
              <a:ext cx="2019300" cy="5266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000" dirty="0"/>
                <a:t>Ajustement</a:t>
              </a:r>
              <a:r>
                <a:rPr lang="fr-FR" sz="1000" baseline="0" dirty="0"/>
                <a:t> des paramètres de dépôt</a:t>
              </a:r>
              <a:endParaRPr lang="fr-FR" sz="1000" dirty="0"/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00000000-0008-0000-0200-000010000000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>
              <a:off x="4825686" y="-2268899"/>
              <a:ext cx="4244" cy="3901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00000000-0008-0000-0200-000012000000}"/>
                </a:ext>
              </a:extLst>
            </p:cNvPr>
            <p:cNvCxnSpPr>
              <a:cxnSpLocks/>
              <a:stCxn id="8" idx="4"/>
              <a:endCxn id="9" idx="0"/>
            </p:cNvCxnSpPr>
            <p:nvPr/>
          </p:nvCxnSpPr>
          <p:spPr>
            <a:xfrm flipH="1">
              <a:off x="4825686" y="-1391971"/>
              <a:ext cx="4244" cy="25539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00000000-0008-0000-0200-000014000000}"/>
                </a:ext>
              </a:extLst>
            </p:cNvPr>
            <p:cNvCxnSpPr>
              <a:stCxn id="9" idx="2"/>
              <a:endCxn id="7" idx="0"/>
            </p:cNvCxnSpPr>
            <p:nvPr/>
          </p:nvCxnSpPr>
          <p:spPr>
            <a:xfrm>
              <a:off x="4829496" y="-609900"/>
              <a:ext cx="15933" cy="2568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00000000-0008-0000-0200-000016000000}"/>
                </a:ext>
              </a:extLst>
            </p:cNvPr>
            <p:cNvCxnSpPr>
              <a:stCxn id="7" idx="2"/>
              <a:endCxn id="10" idx="0"/>
            </p:cNvCxnSpPr>
            <p:nvPr/>
          </p:nvCxnSpPr>
          <p:spPr>
            <a:xfrm flipH="1">
              <a:off x="4841273" y="1191109"/>
              <a:ext cx="4156" cy="1806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0000000-0008-0000-0200-000018000000}"/>
                </a:ext>
              </a:extLst>
            </p:cNvPr>
            <p:cNvCxnSpPr>
              <a:stCxn id="10" idx="2"/>
              <a:endCxn id="11" idx="0"/>
            </p:cNvCxnSpPr>
            <p:nvPr/>
          </p:nvCxnSpPr>
          <p:spPr>
            <a:xfrm flipH="1">
              <a:off x="4815123" y="2915919"/>
              <a:ext cx="26150" cy="3460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00000000-0008-0000-0200-00001A000000}"/>
                </a:ext>
              </a:extLst>
            </p:cNvPr>
            <p:cNvCxnSpPr>
              <a:stCxn id="11" idx="2"/>
              <a:endCxn id="12" idx="0"/>
            </p:cNvCxnSpPr>
            <p:nvPr/>
          </p:nvCxnSpPr>
          <p:spPr>
            <a:xfrm>
              <a:off x="4815123" y="4806127"/>
              <a:ext cx="7446" cy="3384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00000000-0008-0000-0200-00001C000000}"/>
                </a:ext>
              </a:extLst>
            </p:cNvPr>
            <p:cNvCxnSpPr>
              <a:stCxn id="12" idx="2"/>
              <a:endCxn id="13" idx="0"/>
            </p:cNvCxnSpPr>
            <p:nvPr/>
          </p:nvCxnSpPr>
          <p:spPr>
            <a:xfrm>
              <a:off x="4822569" y="6688715"/>
              <a:ext cx="7794" cy="315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00000000-0008-0000-0200-00001E000000}"/>
                </a:ext>
              </a:extLst>
            </p:cNvPr>
            <p:cNvCxnSpPr>
              <a:stCxn id="13" idx="2"/>
              <a:endCxn id="14" idx="0"/>
            </p:cNvCxnSpPr>
            <p:nvPr/>
          </p:nvCxnSpPr>
          <p:spPr>
            <a:xfrm flipH="1">
              <a:off x="4829497" y="8548443"/>
              <a:ext cx="866" cy="4047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00000000-0008-0000-0200-000020000000}"/>
                </a:ext>
              </a:extLst>
            </p:cNvPr>
            <p:cNvCxnSpPr>
              <a:stCxn id="10" idx="3"/>
              <a:endCxn id="17" idx="1"/>
            </p:cNvCxnSpPr>
            <p:nvPr/>
          </p:nvCxnSpPr>
          <p:spPr>
            <a:xfrm flipV="1">
              <a:off x="6235733" y="2135002"/>
              <a:ext cx="425037" cy="502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00000000-0008-0000-0200-000021000000}"/>
                </a:ext>
              </a:extLst>
            </p:cNvPr>
            <p:cNvCxnSpPr>
              <a:stCxn id="11" idx="3"/>
              <a:endCxn id="16" idx="1"/>
            </p:cNvCxnSpPr>
            <p:nvPr/>
          </p:nvCxnSpPr>
          <p:spPr>
            <a:xfrm>
              <a:off x="6209583" y="4030231"/>
              <a:ext cx="451187" cy="86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00000000-0008-0000-0200-000024000000}"/>
                </a:ext>
              </a:extLst>
            </p:cNvPr>
            <p:cNvCxnSpPr>
              <a:stCxn id="13" idx="3"/>
              <a:endCxn id="15" idx="1"/>
            </p:cNvCxnSpPr>
            <p:nvPr/>
          </p:nvCxnSpPr>
          <p:spPr>
            <a:xfrm>
              <a:off x="6217203" y="7780168"/>
              <a:ext cx="527387" cy="329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cteur : en angle 28">
              <a:extLst>
                <a:ext uri="{FF2B5EF4-FFF2-40B4-BE49-F238E27FC236}">
                  <a16:creationId xmlns:a16="http://schemas.microsoft.com/office/drawing/2014/main" id="{00000000-0008-0000-0200-000028000000}"/>
                </a:ext>
              </a:extLst>
            </p:cNvPr>
            <p:cNvCxnSpPr>
              <a:stCxn id="15" idx="0"/>
              <a:endCxn id="13" idx="0"/>
            </p:cNvCxnSpPr>
            <p:nvPr/>
          </p:nvCxnSpPr>
          <p:spPr>
            <a:xfrm rot="16200000" flipV="1">
              <a:off x="6036843" y="5797793"/>
              <a:ext cx="514727" cy="2927687"/>
            </a:xfrm>
            <a:prstGeom prst="bentConnector3">
              <a:avLst>
                <a:gd name="adj1" fmla="val 144000"/>
              </a:avLst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 : en angle 29">
              <a:extLst>
                <a:ext uri="{FF2B5EF4-FFF2-40B4-BE49-F238E27FC236}">
                  <a16:creationId xmlns:a16="http://schemas.microsoft.com/office/drawing/2014/main" id="{00000000-0008-0000-0200-00002A000000}"/>
                </a:ext>
              </a:extLst>
            </p:cNvPr>
            <p:cNvCxnSpPr>
              <a:stCxn id="16" idx="0"/>
              <a:endCxn id="11" idx="0"/>
            </p:cNvCxnSpPr>
            <p:nvPr/>
          </p:nvCxnSpPr>
          <p:spPr>
            <a:xfrm rot="16200000" flipV="1">
              <a:off x="5988526" y="2088554"/>
              <a:ext cx="504684" cy="2851487"/>
            </a:xfrm>
            <a:prstGeom prst="bentConnector3">
              <a:avLst>
                <a:gd name="adj1" fmla="val 144370"/>
              </a:avLst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Connecteur : en angle 30">
              <a:extLst>
                <a:ext uri="{FF2B5EF4-FFF2-40B4-BE49-F238E27FC236}">
                  <a16:creationId xmlns:a16="http://schemas.microsoft.com/office/drawing/2014/main" id="{00000000-0008-0000-0200-00002E000000}"/>
                </a:ext>
              </a:extLst>
            </p:cNvPr>
            <p:cNvCxnSpPr>
              <a:stCxn id="17" idx="0"/>
              <a:endCxn id="10" idx="0"/>
            </p:cNvCxnSpPr>
            <p:nvPr/>
          </p:nvCxnSpPr>
          <p:spPr>
            <a:xfrm rot="16200000" flipV="1">
              <a:off x="6004544" y="208477"/>
              <a:ext cx="498795" cy="2825337"/>
            </a:xfrm>
            <a:prstGeom prst="bentConnector3">
              <a:avLst>
                <a:gd name="adj1" fmla="val 145051"/>
              </a:avLst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onnecteur : en angle 31">
              <a:extLst>
                <a:ext uri="{FF2B5EF4-FFF2-40B4-BE49-F238E27FC236}">
                  <a16:creationId xmlns:a16="http://schemas.microsoft.com/office/drawing/2014/main" id="{00000000-0008-0000-0200-000030000000}"/>
                </a:ext>
              </a:extLst>
            </p:cNvPr>
            <p:cNvCxnSpPr>
              <a:stCxn id="16" idx="0"/>
              <a:endCxn id="17" idx="2"/>
            </p:cNvCxnSpPr>
            <p:nvPr/>
          </p:nvCxnSpPr>
          <p:spPr>
            <a:xfrm rot="5400000" flipH="1" flipV="1">
              <a:off x="6979043" y="3084787"/>
              <a:ext cx="1377040" cy="10795"/>
            </a:xfrm>
            <a:prstGeom prst="bentConnector3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2973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3FC068E-1743-67F9-D80A-3309935BF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Mesure</a:t>
            </a:r>
            <a:r>
              <a:rPr lang="en-US" dirty="0"/>
              <a:t> au Bruker</a:t>
            </a:r>
          </a:p>
        </p:txBody>
      </p:sp>
      <p:pic>
        <p:nvPicPr>
          <p:cNvPr id="2" name="Image 1" descr="Une image contenant cercle, intérieur, électroménager, voiture&#10;&#10;Description générée automatiquement">
            <a:extLst>
              <a:ext uri="{FF2B5EF4-FFF2-40B4-BE49-F238E27FC236}">
                <a16:creationId xmlns:a16="http://schemas.microsoft.com/office/drawing/2014/main" id="{8F91499E-924C-9F8B-A47B-715946FEE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4" t="32001" r="21126" b="20522"/>
          <a:stretch/>
        </p:blipFill>
        <p:spPr>
          <a:xfrm rot="5400000">
            <a:off x="1068297" y="1743819"/>
            <a:ext cx="3957049" cy="34067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E31E13D-2750-9916-D0CB-1DD2A416C298}"/>
              </a:ext>
            </a:extLst>
          </p:cNvPr>
          <p:cNvSpPr txBox="1"/>
          <p:nvPr/>
        </p:nvSpPr>
        <p:spPr>
          <a:xfrm>
            <a:off x="1991544" y="568497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50 x 20 x 2 mm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2A424E-3F36-00EB-B458-B3064B39AF41}"/>
              </a:ext>
            </a:extLst>
          </p:cNvPr>
          <p:cNvSpPr txBox="1"/>
          <p:nvPr/>
        </p:nvSpPr>
        <p:spPr>
          <a:xfrm>
            <a:off x="5303912" y="1628800"/>
            <a:ext cx="58823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E4194"/>
                </a:solidFill>
              </a:rPr>
              <a:t>Il permet de mesurer l’épaisseur de la bicouche préalablement déposée</a:t>
            </a:r>
          </a:p>
          <a:p>
            <a:endParaRPr lang="fr-FR" sz="2400" dirty="0">
              <a:solidFill>
                <a:srgbClr val="0E4194"/>
              </a:solidFill>
            </a:endParaRPr>
          </a:p>
          <a:p>
            <a:r>
              <a:rPr lang="fr-FR" sz="2400" dirty="0">
                <a:solidFill>
                  <a:srgbClr val="0E4194"/>
                </a:solidFill>
              </a:rPr>
              <a:t>Par itération, avec cette mesure et le logiciel IMD, en jouant sur les vitesses de passage du substrat au-dessus de la cible, on s’approche des épaisseurs cibles.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5E4900-FF50-96DD-F367-0BA25FE161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7E0673AD-1F0C-D4AB-CEF4-EC169A31B7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</p:spPr>
        <p:txBody>
          <a:bodyPr/>
          <a:lstStyle/>
          <a:p>
            <a:fld id="{F1620CC9-C982-429E-97C9-9F71A6603CFC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3814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7FB0D9-6B75-C83A-F9E9-20EE2BE6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des épaisseurs au réflectomètre </a:t>
            </a:r>
            <a:r>
              <a:rPr lang="fr-FR" dirty="0" err="1"/>
              <a:t>Brucker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0D1020-61A9-C124-521B-16E04D3A47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38</a:t>
            </a:fld>
            <a:endParaRPr lang="fr-FR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73422018-0393-DA42-E452-23655CCE9852}"/>
              </a:ext>
            </a:extLst>
          </p:cNvPr>
          <p:cNvGraphicFramePr>
            <a:graphicFrameLocks/>
          </p:cNvGraphicFramePr>
          <p:nvPr/>
        </p:nvGraphicFramePr>
        <p:xfrm>
          <a:off x="1991544" y="1162328"/>
          <a:ext cx="7312605" cy="2386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1C56B81B-6BEB-2269-898D-8158D49C162D}"/>
              </a:ext>
            </a:extLst>
          </p:cNvPr>
          <p:cNvSpPr txBox="1"/>
          <p:nvPr/>
        </p:nvSpPr>
        <p:spPr>
          <a:xfrm rot="16200000">
            <a:off x="583507" y="2295626"/>
            <a:ext cx="206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Epaisseur (nm)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5340CA9-8DFE-969A-76C1-9D55DA65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72" t="10304" r="50000" b="55713"/>
          <a:stretch/>
        </p:blipFill>
        <p:spPr>
          <a:xfrm>
            <a:off x="3555998" y="3548805"/>
            <a:ext cx="4029458" cy="222431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7CA176B-01B2-940C-AFF9-A42EFCFD7603}"/>
              </a:ext>
            </a:extLst>
          </p:cNvPr>
          <p:cNvSpPr txBox="1"/>
          <p:nvPr/>
        </p:nvSpPr>
        <p:spPr>
          <a:xfrm>
            <a:off x="6321268" y="3896015"/>
            <a:ext cx="3796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Efficacité au centre @8keV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9E1BDF-0AD7-6974-B322-16C9F693574E}"/>
              </a:ext>
            </a:extLst>
          </p:cNvPr>
          <p:cNvSpPr txBox="1"/>
          <p:nvPr/>
        </p:nvSpPr>
        <p:spPr>
          <a:xfrm>
            <a:off x="9312243" y="16315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+0,02 nm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DBDC835-B954-B9EC-B5AC-FE060D0C5235}"/>
              </a:ext>
            </a:extLst>
          </p:cNvPr>
          <p:cNvSpPr txBox="1"/>
          <p:nvPr/>
        </p:nvSpPr>
        <p:spPr>
          <a:xfrm>
            <a:off x="9312243" y="303195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-0,02 nm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7C1451-4F50-1DEF-59AB-024A3578E104}"/>
              </a:ext>
            </a:extLst>
          </p:cNvPr>
          <p:cNvSpPr txBox="1"/>
          <p:nvPr/>
        </p:nvSpPr>
        <p:spPr>
          <a:xfrm>
            <a:off x="9243134" y="2253255"/>
            <a:ext cx="174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Epaisseur cible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ABCA195-09AF-5500-2E1B-F2FC9EDD692C}"/>
              </a:ext>
            </a:extLst>
          </p:cNvPr>
          <p:cNvSpPr txBox="1"/>
          <p:nvPr/>
        </p:nvSpPr>
        <p:spPr>
          <a:xfrm>
            <a:off x="5159896" y="5877272"/>
            <a:ext cx="144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  <a:r>
              <a:rPr lang="el-GR" dirty="0"/>
              <a:t>ϴ</a:t>
            </a:r>
            <a:r>
              <a:rPr lang="fr-FR" dirty="0"/>
              <a:t> (°)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709776-B31A-9CC3-7787-21FD4B74E960}"/>
              </a:ext>
            </a:extLst>
          </p:cNvPr>
          <p:cNvSpPr txBox="1"/>
          <p:nvPr/>
        </p:nvSpPr>
        <p:spPr>
          <a:xfrm rot="16200000">
            <a:off x="2536251" y="4395658"/>
            <a:ext cx="144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Intensité (u)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A9753D-4DD8-6AD3-230D-5D6B50B3D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4260496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E508E2-BFDF-5ABB-C8C8-3C1E7954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Ligne de lumières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929E13-DC28-B0EC-F07C-C66300690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68DCE6C-D53E-B9B5-4A69-971D86BD29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A40615F-396D-7DFF-DD9C-148EF4D2387F}"/>
              </a:ext>
            </a:extLst>
          </p:cNvPr>
          <p:cNvGrpSpPr/>
          <p:nvPr/>
        </p:nvGrpSpPr>
        <p:grpSpPr>
          <a:xfrm>
            <a:off x="1358103" y="1412776"/>
            <a:ext cx="9482474" cy="4032448"/>
            <a:chOff x="827584" y="1076446"/>
            <a:chExt cx="7485663" cy="3819645"/>
          </a:xfrm>
        </p:grpSpPr>
        <p:pic>
          <p:nvPicPr>
            <p:cNvPr id="8" name="Espace réservé du contenu 4">
              <a:extLst>
                <a:ext uri="{FF2B5EF4-FFF2-40B4-BE49-F238E27FC236}">
                  <a16:creationId xmlns:a16="http://schemas.microsoft.com/office/drawing/2014/main" id="{1C9D72B1-A5DB-D1C1-E450-7B1166DC00C0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" b="11900"/>
            <a:stretch/>
          </p:blipFill>
          <p:spPr bwMode="auto">
            <a:xfrm>
              <a:off x="827584" y="1076446"/>
              <a:ext cx="7485663" cy="3819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EB04D1E3-4E7D-920B-EADC-990C03C4EB7B}"/>
                </a:ext>
              </a:extLst>
            </p:cNvPr>
            <p:cNvSpPr/>
            <p:nvPr/>
          </p:nvSpPr>
          <p:spPr bwMode="auto">
            <a:xfrm>
              <a:off x="1036332" y="1988840"/>
              <a:ext cx="6343980" cy="2907251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358F8218-0A57-9C10-FA59-782E880EEDBB}"/>
                </a:ext>
              </a:extLst>
            </p:cNvPr>
            <p:cNvSpPr/>
            <p:nvPr/>
          </p:nvSpPr>
          <p:spPr bwMode="auto">
            <a:xfrm rot="12929024">
              <a:off x="3362453" y="2383118"/>
              <a:ext cx="391787" cy="909190"/>
            </a:xfrm>
            <a:prstGeom prst="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78F1DDF9-C4D8-584B-EC6D-D93F7B4ED62B}"/>
              </a:ext>
            </a:extLst>
          </p:cNvPr>
          <p:cNvSpPr txBox="1"/>
          <p:nvPr/>
        </p:nvSpPr>
        <p:spPr>
          <a:xfrm>
            <a:off x="1046147" y="4339383"/>
            <a:ext cx="3897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0E4194"/>
                </a:solidFill>
              </a:rPr>
              <a:t>Ligne de lumière de Soleil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E4194"/>
                </a:solidFill>
              </a:rPr>
              <a:t>          Métrologie</a:t>
            </a:r>
            <a:endParaRPr lang="fr-FR" dirty="0">
              <a:solidFill>
                <a:srgbClr val="0E4194"/>
              </a:solidFill>
            </a:endParaRPr>
          </a:p>
        </p:txBody>
      </p:sp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832AEE25-EE0D-3647-0099-3F003D1DD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AAAC56A-7609-A238-8657-BC62B4E5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969916"/>
            <a:ext cx="2473911" cy="115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EAE279B1-5A9A-4CE3-3705-480359F3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Fonction</a:t>
            </a:r>
            <a:r>
              <a:rPr lang="en-US" dirty="0"/>
              <a:t> </a:t>
            </a:r>
            <a:r>
              <a:rPr lang="en-US" dirty="0" err="1"/>
              <a:t>optique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B71C90-04FC-61E9-019B-34D52D73A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BB9F2A2-C721-00CD-AE07-1E27C4DF54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5904656" cy="506726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Fonction</a:t>
            </a:r>
            <a:r>
              <a:rPr lang="en-US" dirty="0"/>
              <a:t> </a:t>
            </a:r>
            <a:r>
              <a:rPr lang="en-US" dirty="0" err="1"/>
              <a:t>spatiale</a:t>
            </a:r>
            <a:r>
              <a:rPr lang="en-US" dirty="0"/>
              <a:t>, </a:t>
            </a:r>
            <a:r>
              <a:rPr lang="en-US" dirty="0" err="1"/>
              <a:t>Mesure</a:t>
            </a:r>
            <a:r>
              <a:rPr lang="en-US" dirty="0"/>
              <a:t> de </a:t>
            </a:r>
            <a:r>
              <a:rPr lang="en-US" dirty="0" err="1"/>
              <a:t>forme</a:t>
            </a:r>
            <a:r>
              <a:rPr lang="en-US" dirty="0"/>
              <a:t> (hauteur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pente</a:t>
            </a:r>
            <a:r>
              <a:rPr lang="en-US" dirty="0"/>
              <a:t> locale)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E2946E47-34FF-685B-C2BD-15EB7DA45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6" t="26834" r="23718" b="16176"/>
          <a:stretch/>
        </p:blipFill>
        <p:spPr bwMode="auto">
          <a:xfrm>
            <a:off x="484505" y="2276872"/>
            <a:ext cx="5718810" cy="318389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22FE7A6B-19EC-1E64-4E24-143053B1412C}"/>
              </a:ext>
            </a:extLst>
          </p:cNvPr>
          <p:cNvSpPr txBox="1">
            <a:spLocks/>
          </p:cNvSpPr>
          <p:nvPr/>
        </p:nvSpPr>
        <p:spPr>
          <a:xfrm>
            <a:off x="6718651" y="1087472"/>
            <a:ext cx="5120302" cy="50672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Fonction</a:t>
            </a:r>
            <a:r>
              <a:rPr lang="en-US" dirty="0"/>
              <a:t> </a:t>
            </a:r>
            <a:r>
              <a:rPr lang="en-US" dirty="0" err="1"/>
              <a:t>spectrale</a:t>
            </a:r>
            <a:r>
              <a:rPr lang="en-US" dirty="0"/>
              <a:t>, </a:t>
            </a:r>
            <a:r>
              <a:rPr lang="en-US" dirty="0" err="1"/>
              <a:t>mesure</a:t>
            </a:r>
            <a:r>
              <a:rPr lang="en-US" dirty="0"/>
              <a:t> de transmission à 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CE7A000-8DBE-FB96-8749-37EB2259D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2204864"/>
            <a:ext cx="3013320" cy="15127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50BE6D-DCC3-E948-B4FB-03A8CB15F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622" y="3891627"/>
            <a:ext cx="3337906" cy="20890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6720ADC-3ACA-FD6E-498D-4F846AB5F811}"/>
              </a:ext>
            </a:extLst>
          </p:cNvPr>
          <p:cNvSpPr txBox="1"/>
          <p:nvPr/>
        </p:nvSpPr>
        <p:spPr>
          <a:xfrm>
            <a:off x="7662351" y="6059460"/>
            <a:ext cx="6408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F. </a:t>
            </a:r>
            <a:r>
              <a:rPr lang="en-US" sz="1200" dirty="0" err="1"/>
              <a:t>Choueikani</a:t>
            </a:r>
            <a:r>
              <a:rPr lang="en-US" sz="1200" dirty="0"/>
              <a:t> et al. http://dx.doi.org/10.1364/OL.39.002141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DD697A3-B885-0A99-48F5-3E8F700CA68F}"/>
              </a:ext>
            </a:extLst>
          </p:cNvPr>
          <p:cNvSpPr/>
          <p:nvPr/>
        </p:nvSpPr>
        <p:spPr>
          <a:xfrm>
            <a:off x="377314" y="5301207"/>
            <a:ext cx="576063" cy="1595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175E978-3568-F35C-B3E5-174B53262FA4}"/>
              </a:ext>
            </a:extLst>
          </p:cNvPr>
          <p:cNvSpPr txBox="1"/>
          <p:nvPr/>
        </p:nvSpPr>
        <p:spPr>
          <a:xfrm>
            <a:off x="47328" y="519631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σ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588D1C7-6BC7-B504-B0BF-76A8AE40064E}"/>
              </a:ext>
            </a:extLst>
          </p:cNvPr>
          <p:cNvCxnSpPr/>
          <p:nvPr/>
        </p:nvCxnSpPr>
        <p:spPr>
          <a:xfrm>
            <a:off x="6456040" y="836712"/>
            <a:ext cx="0" cy="5832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1030286-9D4A-4A57-A265-33128A15E062}"/>
              </a:ext>
            </a:extLst>
          </p:cNvPr>
          <p:cNvSpPr txBox="1"/>
          <p:nvPr/>
        </p:nvSpPr>
        <p:spPr>
          <a:xfrm>
            <a:off x="1127448" y="605946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Métrologie</a:t>
            </a:r>
            <a:r>
              <a:rPr lang="en-US" dirty="0"/>
              <a:t> “</a:t>
            </a:r>
            <a:r>
              <a:rPr lang="en-US" dirty="0" err="1"/>
              <a:t>optique</a:t>
            </a:r>
            <a:r>
              <a:rPr lang="en-US" dirty="0"/>
              <a:t>”, i.e. </a:t>
            </a:r>
            <a:r>
              <a:rPr lang="en-US" dirty="0" err="1"/>
              <a:t>en</a:t>
            </a:r>
            <a:r>
              <a:rPr lang="en-US" dirty="0"/>
              <a:t> lumière visible</a:t>
            </a:r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D2704B5A-2DEA-8118-D964-25C10ECD74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670B01-7013-54D6-CE7D-DCCFD549A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23836" y="3567340"/>
            <a:ext cx="2473911" cy="115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013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7EE7DE4-2778-1B4B-CE33-CBCD71DD29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935" y="966955"/>
            <a:ext cx="11088582" cy="5067264"/>
          </a:xfrm>
        </p:spPr>
        <p:txBody>
          <a:bodyPr/>
          <a:lstStyle/>
          <a:p>
            <a:r>
              <a:rPr lang="en-US" sz="2800" dirty="0" err="1"/>
              <a:t>L’optique</a:t>
            </a:r>
            <a:r>
              <a:rPr lang="en-US" sz="2800" dirty="0"/>
              <a:t> </a:t>
            </a:r>
            <a:r>
              <a:rPr lang="en-US" sz="2800" dirty="0" err="1"/>
              <a:t>est</a:t>
            </a:r>
            <a:r>
              <a:rPr lang="en-US" sz="2800" dirty="0"/>
              <a:t> </a:t>
            </a:r>
            <a:r>
              <a:rPr lang="en-US" sz="2800" dirty="0" err="1"/>
              <a:t>fabriquée</a:t>
            </a:r>
            <a:r>
              <a:rPr lang="en-US" sz="2800" dirty="0"/>
              <a:t> pour </a:t>
            </a:r>
            <a:r>
              <a:rPr lang="en-US" sz="2800" dirty="0" err="1"/>
              <a:t>travailler</a:t>
            </a:r>
            <a:r>
              <a:rPr lang="en-US" sz="2800" dirty="0"/>
              <a:t> sur </a:t>
            </a:r>
          </a:p>
          <a:p>
            <a:pPr marL="0" indent="0">
              <a:buNone/>
            </a:pPr>
            <a:r>
              <a:rPr lang="en-US" sz="2800" dirty="0"/>
              <a:t>   </a:t>
            </a:r>
            <a:r>
              <a:rPr lang="en-US" sz="2800" dirty="0" err="1"/>
              <a:t>une</a:t>
            </a:r>
            <a:r>
              <a:rPr lang="en-US" sz="2800" dirty="0"/>
              <a:t> </a:t>
            </a:r>
            <a:r>
              <a:rPr lang="en-US" sz="2800" dirty="0" err="1"/>
              <a:t>gamme</a:t>
            </a:r>
            <a:r>
              <a:rPr lang="en-US" sz="2800" dirty="0"/>
              <a:t> </a:t>
            </a:r>
            <a:r>
              <a:rPr lang="en-US" sz="2800" dirty="0" err="1"/>
              <a:t>d’énergie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/>
              <a:t> 			</a:t>
            </a:r>
            <a:r>
              <a:rPr lang="en-US" sz="2000" dirty="0"/>
              <a:t>ex : </a:t>
            </a:r>
            <a:r>
              <a:rPr lang="en-US" sz="2000" dirty="0" err="1"/>
              <a:t>ligne</a:t>
            </a:r>
            <a:r>
              <a:rPr lang="en-US" sz="2000" dirty="0"/>
              <a:t> Sirius W/</a:t>
            </a:r>
            <a:r>
              <a:rPr lang="en-US" sz="2000" dirty="0" err="1"/>
              <a:t>SiC</a:t>
            </a:r>
            <a:r>
              <a:rPr lang="en-US" sz="2000" dirty="0"/>
              <a:t>  1500 à 3000 eV</a:t>
            </a:r>
            <a:endParaRPr lang="en-US" sz="2800" dirty="0"/>
          </a:p>
          <a:p>
            <a:r>
              <a:rPr lang="en-US" sz="2800" dirty="0"/>
              <a:t>La </a:t>
            </a:r>
            <a:r>
              <a:rPr lang="en-US" sz="2800" dirty="0" err="1"/>
              <a:t>mesure</a:t>
            </a:r>
            <a:r>
              <a:rPr lang="en-US" sz="2800" dirty="0"/>
              <a:t> sur Synchrotron se fait à la</a:t>
            </a:r>
          </a:p>
          <a:p>
            <a:pPr marL="0" indent="0">
              <a:buNone/>
            </a:pPr>
            <a:r>
              <a:rPr lang="en-US" sz="2800" dirty="0"/>
              <a:t>    longueur </a:t>
            </a:r>
            <a:r>
              <a:rPr lang="en-US" sz="2800" dirty="0" err="1"/>
              <a:t>d’onde</a:t>
            </a:r>
            <a:r>
              <a:rPr lang="en-US" sz="2800" dirty="0"/>
              <a:t>, </a:t>
            </a:r>
            <a:r>
              <a:rPr lang="en-US" sz="2800" dirty="0" err="1"/>
              <a:t>ou</a:t>
            </a:r>
            <a:r>
              <a:rPr lang="en-US" sz="2800" dirty="0"/>
              <a:t> la </a:t>
            </a:r>
            <a:r>
              <a:rPr lang="en-US" sz="2800" dirty="0" err="1"/>
              <a:t>gamme</a:t>
            </a:r>
            <a:r>
              <a:rPr lang="en-US" sz="2800" dirty="0"/>
              <a:t> </a:t>
            </a:r>
            <a:r>
              <a:rPr lang="en-US" sz="2800" dirty="0" err="1"/>
              <a:t>d’énergie</a:t>
            </a:r>
            <a:r>
              <a:rPr lang="en-US" sz="2800" dirty="0"/>
              <a:t> de </a:t>
            </a:r>
            <a:r>
              <a:rPr lang="en-US" sz="2800" dirty="0" err="1"/>
              <a:t>fonctionnement</a:t>
            </a:r>
            <a:endParaRPr lang="en-US" sz="2800" dirty="0"/>
          </a:p>
          <a:p>
            <a:r>
              <a:rPr lang="en-US" sz="2800" dirty="0"/>
              <a:t>Elle </a:t>
            </a:r>
            <a:r>
              <a:rPr lang="en-US" sz="2800" dirty="0" err="1"/>
              <a:t>permet</a:t>
            </a:r>
            <a:r>
              <a:rPr lang="en-US" sz="2800" dirty="0"/>
              <a:t> de </a:t>
            </a:r>
            <a:r>
              <a:rPr lang="en-US" sz="2800" dirty="0" err="1"/>
              <a:t>mesurer</a:t>
            </a:r>
            <a:r>
              <a:rPr lang="en-US" sz="2800" dirty="0"/>
              <a:t> </a:t>
            </a:r>
            <a:r>
              <a:rPr lang="en-US" sz="2800" dirty="0" err="1"/>
              <a:t>l’efficatité</a:t>
            </a:r>
            <a:r>
              <a:rPr lang="en-US" sz="2800" dirty="0"/>
              <a:t> de la </a:t>
            </a:r>
            <a:r>
              <a:rPr lang="en-US" sz="2800" dirty="0" err="1"/>
              <a:t>multicouche</a:t>
            </a:r>
            <a:r>
              <a:rPr lang="en-US" sz="2800" dirty="0"/>
              <a:t> </a:t>
            </a:r>
            <a:r>
              <a:rPr lang="en-US" sz="2800" dirty="0" err="1"/>
              <a:t>déposée</a:t>
            </a:r>
            <a:r>
              <a:rPr lang="en-US" sz="2800" dirty="0"/>
              <a:t> et </a:t>
            </a:r>
            <a:r>
              <a:rPr lang="en-US" sz="2800" dirty="0" err="1"/>
              <a:t>ainsi</a:t>
            </a:r>
            <a:r>
              <a:rPr lang="en-US" sz="2800" dirty="0"/>
              <a:t> de comparer à la simulation.</a:t>
            </a:r>
          </a:p>
          <a:p>
            <a:endParaRPr lang="en-US" sz="2800" dirty="0"/>
          </a:p>
          <a:p>
            <a:r>
              <a:rPr lang="en-US" sz="2800" dirty="0"/>
              <a:t>Cela </a:t>
            </a:r>
            <a:r>
              <a:rPr lang="en-US" sz="2800" dirty="0" err="1"/>
              <a:t>permet</a:t>
            </a:r>
            <a:r>
              <a:rPr lang="en-US" sz="2800" dirty="0"/>
              <a:t> de </a:t>
            </a:r>
            <a:r>
              <a:rPr lang="en-US" sz="2800" dirty="0" err="1"/>
              <a:t>valider</a:t>
            </a:r>
            <a:r>
              <a:rPr lang="en-US" sz="2800" dirty="0"/>
              <a:t> les </a:t>
            </a:r>
            <a:r>
              <a:rPr lang="en-US" sz="2800" dirty="0" err="1"/>
              <a:t>mesures</a:t>
            </a:r>
            <a:r>
              <a:rPr lang="en-US" sz="2800" dirty="0"/>
              <a:t> </a:t>
            </a:r>
            <a:r>
              <a:rPr lang="en-US" sz="2800" dirty="0" err="1"/>
              <a:t>réalisées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amont</a:t>
            </a:r>
            <a:r>
              <a:rPr lang="en-US" sz="2800" dirty="0"/>
              <a:t> sur le </a:t>
            </a:r>
            <a:r>
              <a:rPr lang="en-US" sz="2800" dirty="0" err="1"/>
              <a:t>réflectomètre</a:t>
            </a:r>
            <a:r>
              <a:rPr lang="en-US" sz="2800" dirty="0"/>
              <a:t> Bruker</a:t>
            </a:r>
          </a:p>
          <a:p>
            <a:r>
              <a:rPr lang="en-US" sz="2800" dirty="0"/>
              <a:t>De </a:t>
            </a:r>
            <a:r>
              <a:rPr lang="en-US" sz="2800" dirty="0" err="1"/>
              <a:t>valider</a:t>
            </a:r>
            <a:r>
              <a:rPr lang="en-US" sz="2800" dirty="0"/>
              <a:t> le </a:t>
            </a:r>
            <a:r>
              <a:rPr lang="en-US" sz="2800" dirty="0" err="1"/>
              <a:t>programme</a:t>
            </a:r>
            <a:r>
              <a:rPr lang="en-US" sz="2800" dirty="0"/>
              <a:t> de </a:t>
            </a:r>
            <a:r>
              <a:rPr lang="en-US" sz="2800" dirty="0" err="1"/>
              <a:t>dépôt</a:t>
            </a:r>
            <a:r>
              <a:rPr lang="en-US" sz="2800" dirty="0"/>
              <a:t> de la </a:t>
            </a:r>
            <a:r>
              <a:rPr lang="en-US" sz="2800" dirty="0" err="1"/>
              <a:t>bicouche</a:t>
            </a:r>
            <a:r>
              <a:rPr lang="en-US" sz="2800" dirty="0"/>
              <a:t> et de faire le </a:t>
            </a:r>
            <a:r>
              <a:rPr lang="en-US" sz="2800" dirty="0" err="1"/>
              <a:t>dépôt</a:t>
            </a:r>
            <a:r>
              <a:rPr lang="en-US" sz="2800" dirty="0"/>
              <a:t> sur le </a:t>
            </a:r>
            <a:r>
              <a:rPr lang="en-US" sz="2800" dirty="0" err="1"/>
              <a:t>substrat</a:t>
            </a:r>
            <a:r>
              <a:rPr lang="en-US" sz="2800" dirty="0"/>
              <a:t> final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1A6321-9ECA-D61B-51EC-14A1C1C6B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Mesure</a:t>
            </a:r>
            <a:r>
              <a:rPr lang="en-US" dirty="0"/>
              <a:t> sur Synchrotron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9EFFDA-062B-66E3-7374-9C6C15578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40</a:t>
            </a:fld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AC3CFA6-2790-9863-1F3D-CD87043155C2}"/>
              </a:ext>
            </a:extLst>
          </p:cNvPr>
          <p:cNvGrpSpPr/>
          <p:nvPr/>
        </p:nvGrpSpPr>
        <p:grpSpPr>
          <a:xfrm>
            <a:off x="7896200" y="798215"/>
            <a:ext cx="3664457" cy="2016224"/>
            <a:chOff x="827584" y="1076446"/>
            <a:chExt cx="7485663" cy="3819645"/>
          </a:xfrm>
        </p:grpSpPr>
        <p:pic>
          <p:nvPicPr>
            <p:cNvPr id="7" name="Espace réservé du contenu 4">
              <a:extLst>
                <a:ext uri="{FF2B5EF4-FFF2-40B4-BE49-F238E27FC236}">
                  <a16:creationId xmlns:a16="http://schemas.microsoft.com/office/drawing/2014/main" id="{1E1E9904-6EB3-82AE-A6C1-47BB3FDD53DC}"/>
                </a:ext>
              </a:extLst>
            </p:cNvPr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5" b="11900"/>
            <a:stretch/>
          </p:blipFill>
          <p:spPr bwMode="auto">
            <a:xfrm>
              <a:off x="827584" y="1076446"/>
              <a:ext cx="7485663" cy="3819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815920B2-0581-FC76-2920-64C7C72A0695}"/>
                </a:ext>
              </a:extLst>
            </p:cNvPr>
            <p:cNvSpPr/>
            <p:nvPr/>
          </p:nvSpPr>
          <p:spPr bwMode="auto">
            <a:xfrm>
              <a:off x="1036332" y="1988840"/>
              <a:ext cx="6343980" cy="2907251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B21EB842-6280-066B-2554-B33BE40EF86C}"/>
                </a:ext>
              </a:extLst>
            </p:cNvPr>
            <p:cNvSpPr/>
            <p:nvPr/>
          </p:nvSpPr>
          <p:spPr bwMode="auto">
            <a:xfrm rot="12929024">
              <a:off x="3362453" y="2383118"/>
              <a:ext cx="391787" cy="909190"/>
            </a:xfrm>
            <a:prstGeom prst="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917F41D4-DBD4-5E9E-F877-C68C5E99B0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2065072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F7D54-37B7-FF5C-221B-A6986A9E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à la longueur d’onde d’une multicouche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D3808D4-63A8-4028-AD03-B95DA149E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1" r="56044" b="5900"/>
          <a:stretch/>
        </p:blipFill>
        <p:spPr>
          <a:xfrm>
            <a:off x="2315883" y="1772816"/>
            <a:ext cx="7103978" cy="4104456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DF6A20-3D7A-DD27-FF6A-6704A6DFF24B}"/>
              </a:ext>
            </a:extLst>
          </p:cNvPr>
          <p:cNvGrpSpPr/>
          <p:nvPr/>
        </p:nvGrpSpPr>
        <p:grpSpPr>
          <a:xfrm>
            <a:off x="9501551" y="2060848"/>
            <a:ext cx="2690449" cy="707885"/>
            <a:chOff x="9501455" y="25696627"/>
            <a:chExt cx="2814024" cy="749106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A9537DB-9431-3E47-9E7E-BAC774BC6201}"/>
                </a:ext>
              </a:extLst>
            </p:cNvPr>
            <p:cNvSpPr txBox="1"/>
            <p:nvPr/>
          </p:nvSpPr>
          <p:spPr>
            <a:xfrm>
              <a:off x="10379918" y="25696627"/>
              <a:ext cx="1935561" cy="749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Measure</a:t>
              </a:r>
            </a:p>
            <a:p>
              <a:r>
                <a:rPr lang="en-US" sz="2000" dirty="0"/>
                <a:t>IMD Fit 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FF8254CB-70AD-3502-F9B3-772055A78535}"/>
                </a:ext>
              </a:extLst>
            </p:cNvPr>
            <p:cNvCxnSpPr>
              <a:cxnSpLocks/>
            </p:cNvCxnSpPr>
            <p:nvPr/>
          </p:nvCxnSpPr>
          <p:spPr>
            <a:xfrm>
              <a:off x="9501455" y="25881085"/>
              <a:ext cx="79302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DD280BA0-FA84-81B6-8CDE-5C2D146D5D5B}"/>
                </a:ext>
              </a:extLst>
            </p:cNvPr>
            <p:cNvCxnSpPr>
              <a:cxnSpLocks/>
            </p:cNvCxnSpPr>
            <p:nvPr/>
          </p:nvCxnSpPr>
          <p:spPr>
            <a:xfrm>
              <a:off x="9501455" y="26136740"/>
              <a:ext cx="810273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49C6E4E5-18A7-AB75-9A97-9114608F6991}"/>
              </a:ext>
            </a:extLst>
          </p:cNvPr>
          <p:cNvSpPr txBox="1"/>
          <p:nvPr/>
        </p:nvSpPr>
        <p:spPr>
          <a:xfrm>
            <a:off x="5081938" y="5877272"/>
            <a:ext cx="254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Incidence Angle (°)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FC9744-D17E-8674-5B20-E6662E758B45}"/>
              </a:ext>
            </a:extLst>
          </p:cNvPr>
          <p:cNvSpPr txBox="1"/>
          <p:nvPr/>
        </p:nvSpPr>
        <p:spPr>
          <a:xfrm rot="16200000">
            <a:off x="1370869" y="3983953"/>
            <a:ext cx="1510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Reflectivity</a:t>
            </a:r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5527B44B-26C9-2C73-3C2F-C202873F70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3BF6B470-E667-2402-D447-229093A1BE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</p:spPr>
        <p:txBody>
          <a:bodyPr/>
          <a:lstStyle/>
          <a:p>
            <a:fld id="{F1620CC9-C982-429E-97C9-9F71A6603CFC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880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0F7D54-37B7-FF5C-221B-A6986A9E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à la longueur d’onde d’une multicouche </a:t>
            </a:r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5527B44B-26C9-2C73-3C2F-C202873F70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3BF6B470-E667-2402-D447-229093A1BE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</p:spPr>
        <p:txBody>
          <a:bodyPr/>
          <a:lstStyle/>
          <a:p>
            <a:fld id="{F1620CC9-C982-429E-97C9-9F71A6603CFC}" type="slidenum">
              <a:rPr lang="fr-FR" smtClean="0"/>
              <a:pPr/>
              <a:t>42</a:t>
            </a:fld>
            <a:endParaRPr lang="fr-FR" dirty="0"/>
          </a:p>
        </p:txBody>
      </p:sp>
      <p:cxnSp>
        <p:nvCxnSpPr>
          <p:cNvPr id="8" name="Connecteur droit 83">
            <a:extLst>
              <a:ext uri="{FF2B5EF4-FFF2-40B4-BE49-F238E27FC236}">
                <a16:creationId xmlns:a16="http://schemas.microsoft.com/office/drawing/2014/main" id="{5F950A0F-D918-60B3-AB7B-E3DAA053A44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53346" y="2890985"/>
            <a:ext cx="431988" cy="0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cteur droit 84">
            <a:extLst>
              <a:ext uri="{FF2B5EF4-FFF2-40B4-BE49-F238E27FC236}">
                <a16:creationId xmlns:a16="http://schemas.microsoft.com/office/drawing/2014/main" id="{B1A8C54F-D1EC-4E07-8262-563856E141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53345" y="2700313"/>
            <a:ext cx="431988" cy="0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Connecteur droit 85">
            <a:extLst>
              <a:ext uri="{FF2B5EF4-FFF2-40B4-BE49-F238E27FC236}">
                <a16:creationId xmlns:a16="http://schemas.microsoft.com/office/drawing/2014/main" id="{06605F4A-32D4-418B-ECB7-79EB7DA9916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53346" y="2490604"/>
            <a:ext cx="431988" cy="0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cteur droit 86">
            <a:extLst>
              <a:ext uri="{FF2B5EF4-FFF2-40B4-BE49-F238E27FC236}">
                <a16:creationId xmlns:a16="http://schemas.microsoft.com/office/drawing/2014/main" id="{C50CF86C-8EFE-F5E8-3CE5-B5C85939B4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05911" y="1789301"/>
            <a:ext cx="431988" cy="0"/>
          </a:xfrm>
          <a:prstGeom prst="line">
            <a:avLst/>
          </a:prstGeom>
          <a:noFill/>
          <a:ln w="38100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6272EF80-6AD5-A58C-EDF1-698B6F2E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026" y="1438549"/>
            <a:ext cx="6830974" cy="3961513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4137FFE0-F81F-DDFD-81BA-98B5FD128461}"/>
              </a:ext>
            </a:extLst>
          </p:cNvPr>
          <p:cNvGrpSpPr/>
          <p:nvPr/>
        </p:nvGrpSpPr>
        <p:grpSpPr>
          <a:xfrm>
            <a:off x="271983" y="1520170"/>
            <a:ext cx="5061657" cy="3935236"/>
            <a:chOff x="15584210" y="19465791"/>
            <a:chExt cx="5061657" cy="3935236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0958BAB-5F2D-685A-11DB-90C209425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2" r="10651" b="7244"/>
            <a:stretch/>
          </p:blipFill>
          <p:spPr>
            <a:xfrm>
              <a:off x="15584210" y="19465791"/>
              <a:ext cx="5061657" cy="369720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0E94D30-6E50-D2EB-12BE-C92C130660A7}"/>
                </a:ext>
              </a:extLst>
            </p:cNvPr>
            <p:cNvSpPr txBox="1"/>
            <p:nvPr/>
          </p:nvSpPr>
          <p:spPr>
            <a:xfrm>
              <a:off x="16677220" y="19647077"/>
              <a:ext cx="268068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SIRIUS </a:t>
              </a:r>
              <a:r>
                <a:rPr lang="fr-FR" sz="2000" b="1" dirty="0" err="1"/>
                <a:t>SuperMirror</a:t>
              </a:r>
              <a:endParaRPr lang="fr-FR" sz="2000" b="1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9A07CB3-B192-B996-B8CB-AEF1D94627D8}"/>
                </a:ext>
              </a:extLst>
            </p:cNvPr>
            <p:cNvSpPr txBox="1"/>
            <p:nvPr/>
          </p:nvSpPr>
          <p:spPr>
            <a:xfrm>
              <a:off x="17159755" y="23000917"/>
              <a:ext cx="25719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Incidence Angle (°)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32291F4-9A5B-F48A-B1B1-9EDA4E3E48DF}"/>
                </a:ext>
              </a:extLst>
            </p:cNvPr>
            <p:cNvSpPr txBox="1"/>
            <p:nvPr/>
          </p:nvSpPr>
          <p:spPr>
            <a:xfrm>
              <a:off x="19126060" y="19805575"/>
              <a:ext cx="142525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 8 </a:t>
              </a: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Å layer</a:t>
              </a:r>
              <a:endParaRPr lang="fr-FR" sz="2000" b="1" dirty="0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C96D940F-1DEF-F92E-E87D-575288482737}"/>
              </a:ext>
            </a:extLst>
          </p:cNvPr>
          <p:cNvSpPr txBox="1"/>
          <p:nvPr/>
        </p:nvSpPr>
        <p:spPr>
          <a:xfrm>
            <a:off x="7987250" y="1762359"/>
            <a:ext cx="2291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Efficiency</a:t>
            </a:r>
            <a:r>
              <a:rPr lang="fr-FR" sz="2000" b="1" dirty="0"/>
              <a:t> @8048eV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41D32E9-9443-C392-94F8-D8E65A6848D3}"/>
              </a:ext>
            </a:extLst>
          </p:cNvPr>
          <p:cNvSpPr txBox="1"/>
          <p:nvPr/>
        </p:nvSpPr>
        <p:spPr>
          <a:xfrm>
            <a:off x="7636408" y="5054273"/>
            <a:ext cx="25719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/>
              <a:t>Incidence Angle (°)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C4F1287-2E02-DE4F-1A66-CB963066D03F}"/>
              </a:ext>
            </a:extLst>
          </p:cNvPr>
          <p:cNvSpPr txBox="1"/>
          <p:nvPr/>
        </p:nvSpPr>
        <p:spPr>
          <a:xfrm>
            <a:off x="10789037" y="1687383"/>
            <a:ext cx="13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Measure</a:t>
            </a:r>
            <a:endParaRPr lang="fr-FR" sz="2000" dirty="0"/>
          </a:p>
          <a:p>
            <a:r>
              <a:rPr lang="fr-FR" sz="2000" dirty="0"/>
              <a:t>IMD Fit 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1EFCB0D-253A-D125-5D02-B2EFC5A5117D}"/>
              </a:ext>
            </a:extLst>
          </p:cNvPr>
          <p:cNvCxnSpPr>
            <a:cxnSpLocks/>
          </p:cNvCxnSpPr>
          <p:nvPr/>
        </p:nvCxnSpPr>
        <p:spPr>
          <a:xfrm flipV="1">
            <a:off x="10186530" y="1892382"/>
            <a:ext cx="470340" cy="135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5031032-B430-8D58-34D4-150C2EDD0625}"/>
              </a:ext>
            </a:extLst>
          </p:cNvPr>
          <p:cNvCxnSpPr>
            <a:cxnSpLocks/>
          </p:cNvCxnSpPr>
          <p:nvPr/>
        </p:nvCxnSpPr>
        <p:spPr>
          <a:xfrm>
            <a:off x="10186530" y="2147896"/>
            <a:ext cx="48057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337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75795F-8E54-85A8-8905-3F1E0171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A3D93A-912E-4432-AEAE-736C1065C2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520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7D229-39F0-FC15-4DC3-206C1D38A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3F5E9CE-2F7D-047D-BCC6-6F87CC0B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Pourquoi mesurer une optique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C4DE1F-0EA8-965C-5A99-75A99FE092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5</a:t>
            </a:fld>
            <a:endParaRPr lang="fr-FR" noProof="0" dirty="0"/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0DCFC77B-9F7C-92FB-0DE3-7A97BFDF869D}"/>
              </a:ext>
            </a:extLst>
          </p:cNvPr>
          <p:cNvSpPr txBox="1">
            <a:spLocks/>
          </p:cNvSpPr>
          <p:nvPr/>
        </p:nvSpPr>
        <p:spPr>
          <a:xfrm>
            <a:off x="623392" y="1087472"/>
            <a:ext cx="11215561" cy="50672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noProof="0" dirty="0"/>
              <a:t>Missions du groupe optique :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Concevoir les lignes de lumières :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noProof="0" dirty="0"/>
              <a:t>Concevoir les fonctions optiques dans un cas idéal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dirty="0"/>
              <a:t>Ecrire les CCTP pour commander les optiques =&gt; </a:t>
            </a:r>
            <a:r>
              <a:rPr lang="fr-FR" b="1" dirty="0"/>
              <a:t>Tolérancement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Monter les lignes de lumière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dirty="0"/>
              <a:t>Décrire les performances </a:t>
            </a:r>
            <a:r>
              <a:rPr lang="fr-FR" b="1" dirty="0"/>
              <a:t>attendues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Maintenir les systèmes en opérations</a:t>
            </a:r>
          </a:p>
          <a:p>
            <a:pPr marL="857250" lvl="1" indent="-457200">
              <a:buFont typeface="+mj-lt"/>
              <a:buAutoNum type="arabicPeriod"/>
            </a:pPr>
            <a:r>
              <a:rPr lang="fr-FR" dirty="0"/>
              <a:t>Diagnostiquer les pannes et anomalies (ou </a:t>
            </a:r>
            <a:r>
              <a:rPr lang="fr-FR" b="1" dirty="0"/>
              <a:t>ce que l’on peut prendre pour une anomalie</a:t>
            </a:r>
            <a:r>
              <a:rPr lang="fr-FR" dirty="0"/>
              <a:t>)</a:t>
            </a:r>
          </a:p>
          <a:p>
            <a:pPr marL="857250" lvl="1" indent="-457200">
              <a:buFont typeface="+mj-lt"/>
              <a:buAutoNum type="arabicPeriod"/>
            </a:pPr>
            <a:endParaRPr lang="fr-FR" dirty="0"/>
          </a:p>
          <a:p>
            <a:pPr marL="0" indent="0">
              <a:buNone/>
            </a:pPr>
            <a:r>
              <a:rPr lang="fr-FR" dirty="0"/>
              <a:t>Pour </a:t>
            </a:r>
            <a:r>
              <a:rPr lang="fr-FR" dirty="0" err="1"/>
              <a:t>tolérancer</a:t>
            </a:r>
            <a:r>
              <a:rPr lang="fr-FR" dirty="0"/>
              <a:t> une optique, pour comprendre les performances atteignables et pour comprendre ce que l’on observe sur les lignes, il est nécessaire de mesurer les optiques</a:t>
            </a:r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546AAE38-9CA3-16EE-9757-B8ED21869B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217293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9C31C-3273-AE5C-2E23-0F1420567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L’espace de Fourier pour comprendre la topographie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C6D0F0-3240-4EE3-1FC5-9A161833F9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160D0B-54C3-3F6F-E345-D3B44411F6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6</a:t>
            </a:fld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5FFCBE-7459-42F7-26E7-4D8FC25BC4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noProof="0" dirty="0"/>
              <a:t>Toute surface peut être représentée dans l’espace de Fourier qui montre la contribution de chaque fréquence spatiale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60F65F-7015-5F14-9B30-F2A695899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33345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4D4C38-9A04-E4D0-DD98-702E6359D690}"/>
              </a:ext>
            </a:extLst>
          </p:cNvPr>
          <p:cNvSpPr txBox="1"/>
          <p:nvPr/>
        </p:nvSpPr>
        <p:spPr>
          <a:xfrm>
            <a:off x="6023992" y="3125867"/>
            <a:ext cx="496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 dirty="0">
                <a:solidFill>
                  <a:srgbClr val="0E4194"/>
                </a:solidFill>
              </a:rPr>
              <a:t>La surface est donc par essence décrite par un ensemble de contribution </a:t>
            </a:r>
            <a:r>
              <a:rPr lang="fr-FR" b="1" noProof="0" dirty="0">
                <a:solidFill>
                  <a:srgbClr val="0E4194"/>
                </a:solidFill>
              </a:rPr>
              <a:t>infini</a:t>
            </a:r>
            <a:r>
              <a:rPr lang="fr-FR" noProof="0" dirty="0">
                <a:solidFill>
                  <a:srgbClr val="0E4194"/>
                </a:solidFill>
              </a:rPr>
              <a:t>.</a:t>
            </a:r>
          </a:p>
          <a:p>
            <a:endParaRPr lang="fr-FR" noProof="0" dirty="0">
              <a:solidFill>
                <a:srgbClr val="0E4194"/>
              </a:solidFill>
            </a:endParaRPr>
          </a:p>
          <a:p>
            <a:r>
              <a:rPr lang="fr-FR" noProof="0" dirty="0">
                <a:solidFill>
                  <a:srgbClr val="0E4194"/>
                </a:solidFill>
              </a:rPr>
              <a:t>La mesure de la forme est donc nécessairement imparfaite. </a:t>
            </a:r>
            <a:r>
              <a:rPr lang="fr-FR" dirty="0">
                <a:solidFill>
                  <a:srgbClr val="0E4194"/>
                </a:solidFill>
              </a:rPr>
              <a:t>Sa description à différentes échelles repose donc sur des grandeurs statistiques.</a:t>
            </a:r>
            <a:endParaRPr lang="fr-FR" noProof="0" dirty="0">
              <a:solidFill>
                <a:srgbClr val="0E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1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F9DD0-5579-1150-733B-42020143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De la surface à l’optique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C4E3BC-62F9-63E5-3010-7F07D225EA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noProof="0" smtClean="0"/>
              <a:pPr/>
              <a:t>7</a:t>
            </a:fld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1D4948-5091-176D-AB21-9EF0E24D60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882016"/>
            <a:ext cx="11088582" cy="5067264"/>
          </a:xfrm>
        </p:spPr>
        <p:txBody>
          <a:bodyPr/>
          <a:lstStyle/>
          <a:p>
            <a:pPr marL="0" indent="0">
              <a:buNone/>
            </a:pPr>
            <a:r>
              <a:rPr lang="fr-FR" noProof="0" dirty="0"/>
              <a:t>L’erreur de pente σ, une grandeur statistique bien pratique pour les basses fréquences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8A2C4FC-70D1-A22D-A3B2-7C5B7D28A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812" y="3562962"/>
            <a:ext cx="2212654" cy="158046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DD6D34E-798C-E8AF-F605-52EEE98AF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691" y="5062547"/>
            <a:ext cx="2212654" cy="158046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6CEBE6D-6E07-2367-50D8-D4F6244E2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998" y="4102976"/>
            <a:ext cx="2057506" cy="19191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4B3871-4617-C533-BF4B-DC0EADB60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956" y="1659123"/>
            <a:ext cx="2099438" cy="19442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EA594F-50F0-C332-50BB-06A589AAF200}"/>
              </a:ext>
            </a:extLst>
          </p:cNvPr>
          <p:cNvSpPr txBox="1"/>
          <p:nvPr/>
        </p:nvSpPr>
        <p:spPr>
          <a:xfrm>
            <a:off x="1127448" y="23707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noProof="0" dirty="0"/>
              <a:t>σ = 0, optique parfaite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2CA20BB-91FE-207A-6915-3566633C19AC}"/>
              </a:ext>
            </a:extLst>
          </p:cNvPr>
          <p:cNvCxnSpPr/>
          <p:nvPr/>
        </p:nvCxnSpPr>
        <p:spPr>
          <a:xfrm>
            <a:off x="3791744" y="2555366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3B9A464-8FCE-9AFC-6CA7-C55CE55B7A41}"/>
              </a:ext>
            </a:extLst>
          </p:cNvPr>
          <p:cNvSpPr txBox="1"/>
          <p:nvPr/>
        </p:nvSpPr>
        <p:spPr>
          <a:xfrm rot="16200000">
            <a:off x="-864201" y="4893333"/>
            <a:ext cx="3244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noProof="0" dirty="0"/>
              <a:t>Optique statistique issue de métrologie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94A3677-C034-4C91-D98E-AF436AFB453C}"/>
              </a:ext>
            </a:extLst>
          </p:cNvPr>
          <p:cNvCxnSpPr/>
          <p:nvPr/>
        </p:nvCxnSpPr>
        <p:spPr>
          <a:xfrm>
            <a:off x="3503712" y="5143430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 descr="Une image contenant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2AB0E443-CB53-F742-D3F8-E427FA60C5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47" y="1891983"/>
            <a:ext cx="5059353" cy="1670979"/>
          </a:xfrm>
          <a:prstGeom prst="rect">
            <a:avLst/>
          </a:prstGeom>
        </p:spPr>
      </p:pic>
      <p:pic>
        <p:nvPicPr>
          <p:cNvPr id="16" name="Image 15" descr="Une image contenant capture d’écran, Caractère coloré, violet&#10;&#10;Description générée automatiquement">
            <a:extLst>
              <a:ext uri="{FF2B5EF4-FFF2-40B4-BE49-F238E27FC236}">
                <a16:creationId xmlns:a16="http://schemas.microsoft.com/office/drawing/2014/main" id="{5F36C6A7-6EEB-F3B9-311E-D0094A3F0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01" y="4121901"/>
            <a:ext cx="5059351" cy="1670979"/>
          </a:xfrm>
          <a:prstGeom prst="rect">
            <a:avLst/>
          </a:prstGeom>
        </p:spPr>
      </p:pic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71249A18-4AF3-12B8-6397-E5373F2F33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</p:spTree>
    <p:extLst>
      <p:ext uri="{BB962C8B-B14F-4D97-AF65-F5344CB8AC3E}">
        <p14:creationId xmlns:p14="http://schemas.microsoft.com/office/powerpoint/2010/main" val="3964981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5FC37-AB60-F562-4F22-A1101DDC6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E7CA01-5881-C06F-3351-11AA6673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la surface à </a:t>
            </a:r>
            <a:r>
              <a:rPr lang="en-US" dirty="0" err="1"/>
              <a:t>l’optique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36C19B-FBD9-6CB8-24C7-F032B3CC51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57187C-3F39-5E4C-7CC9-FE983A7927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E8E39D-2E0A-12DA-7DA6-EDFA906F73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65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Diffusion par les </a:t>
            </a:r>
            <a:r>
              <a:rPr lang="en-US" dirty="0" err="1"/>
              <a:t>hautes</a:t>
            </a:r>
            <a:r>
              <a:rPr lang="en-US" dirty="0"/>
              <a:t> </a:t>
            </a:r>
            <a:r>
              <a:rPr lang="en-US" dirty="0" err="1"/>
              <a:t>fréquences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66136B-5BFD-76AC-5E98-1B0D757C86CD}"/>
              </a:ext>
            </a:extLst>
          </p:cNvPr>
          <p:cNvSpPr/>
          <p:nvPr/>
        </p:nvSpPr>
        <p:spPr>
          <a:xfrm>
            <a:off x="2063552" y="4941168"/>
            <a:ext cx="7344816" cy="5040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Optique</a:t>
            </a:r>
            <a:endParaRPr lang="en-US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4187ED1-FD13-AF2D-D606-76027C66954F}"/>
              </a:ext>
            </a:extLst>
          </p:cNvPr>
          <p:cNvCxnSpPr>
            <a:endCxn id="13" idx="0"/>
          </p:cNvCxnSpPr>
          <p:nvPr/>
        </p:nvCxnSpPr>
        <p:spPr>
          <a:xfrm>
            <a:off x="1343472" y="3212976"/>
            <a:ext cx="4392488" cy="172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B3B82AC-F849-3D8C-BC73-1D9725D95B16}"/>
              </a:ext>
            </a:extLst>
          </p:cNvPr>
          <p:cNvCxnSpPr>
            <a:stCxn id="13" idx="0"/>
          </p:cNvCxnSpPr>
          <p:nvPr/>
        </p:nvCxnSpPr>
        <p:spPr>
          <a:xfrm flipV="1">
            <a:off x="5735960" y="3212976"/>
            <a:ext cx="4104456" cy="172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CE6F3B10-783F-0A0F-EDA5-02DB3250118B}"/>
              </a:ext>
            </a:extLst>
          </p:cNvPr>
          <p:cNvSpPr/>
          <p:nvPr/>
        </p:nvSpPr>
        <p:spPr>
          <a:xfrm rot="14776796">
            <a:off x="7230364" y="1813553"/>
            <a:ext cx="1060704" cy="4487188"/>
          </a:xfrm>
          <a:prstGeom prst="triangle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B8AA672-8867-43D4-2BE6-B5A19D7FFC8E}"/>
              </a:ext>
            </a:extLst>
          </p:cNvPr>
          <p:cNvSpPr txBox="1"/>
          <p:nvPr/>
        </p:nvSpPr>
        <p:spPr>
          <a:xfrm rot="1282533">
            <a:off x="2212921" y="353724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Rayon incident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6DCF50-D1BA-598D-D345-3F736BEE0790}"/>
              </a:ext>
            </a:extLst>
          </p:cNvPr>
          <p:cNvSpPr txBox="1"/>
          <p:nvPr/>
        </p:nvSpPr>
        <p:spPr>
          <a:xfrm rot="20127054">
            <a:off x="7311782" y="3506779"/>
            <a:ext cx="2338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Reflexion</a:t>
            </a:r>
            <a:r>
              <a:rPr lang="en-US" dirty="0"/>
              <a:t> </a:t>
            </a:r>
            <a:r>
              <a:rPr lang="en-US" dirty="0" err="1"/>
              <a:t>spéculaire</a:t>
            </a:r>
            <a:endParaRPr lang="en-US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E12E112-BC7E-0EF2-20B9-8A4A6AF934AB}"/>
              </a:ext>
            </a:extLst>
          </p:cNvPr>
          <p:cNvSpPr txBox="1"/>
          <p:nvPr/>
        </p:nvSpPr>
        <p:spPr>
          <a:xfrm>
            <a:off x="9621621" y="2492896"/>
            <a:ext cx="186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Faisceau</a:t>
            </a:r>
            <a:r>
              <a:rPr lang="en-US" dirty="0"/>
              <a:t> </a:t>
            </a:r>
            <a:r>
              <a:rPr lang="en-US" dirty="0" err="1"/>
              <a:t>diffusé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7D80B87-6CD9-141C-0FBC-DD3BB3E89A1D}"/>
                  </a:ext>
                </a:extLst>
              </p:cNvPr>
              <p:cNvSpPr txBox="1"/>
              <p:nvPr/>
            </p:nvSpPr>
            <p:spPr>
              <a:xfrm>
                <a:off x="619752" y="1827755"/>
                <a:ext cx="9408368" cy="575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lvl="1" indent="0"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𝑇𝐼𝑆</m:t>
                    </m:r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𝑒𝑥𝑝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/>
                              </a:rPr>
                              <m:t>−2</m:t>
                            </m:r>
                            <m:r>
                              <a:rPr lang="fr-FR" i="1">
                                <a:latin typeface="Cambria Math"/>
                                <a:sym typeface="Symbol"/>
                              </a:rPr>
                              <m:t></m:t>
                            </m:r>
                            <m:r>
                              <a:rPr lang="fr-FR" i="1">
                                <a:latin typeface="Cambria Math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/>
                                    <a:sym typeface="Symbol"/>
                                  </a:rPr>
                                  <m:t>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  <a:sym typeface="Symbol"/>
                                  </a:rPr>
                                  <m:t>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fr-FR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i="1">
                        <a:latin typeface="Cambria Math"/>
                      </a:rPr>
                      <m:t>𝑒𝑥𝑝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/>
                              </a:rPr>
                              <m:t>−2</m:t>
                            </m:r>
                            <m:r>
                              <a:rPr lang="fr-FR" i="1">
                                <a:latin typeface="Cambria Math"/>
                                <a:sym typeface="Symbol"/>
                              </a:rPr>
                              <m:t></m:t>
                            </m:r>
                            <m:r>
                              <a:rPr lang="fr-FR" i="1">
                                <a:latin typeface="Cambria Math"/>
                              </a:rPr>
                              <m:t> </m:t>
                            </m:r>
                            <m:f>
                              <m:fPr>
                                <m:type m:val="skw"/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/>
                                        <a:sym typeface="Symbol"/>
                                      </a:rPr>
                                      <m:t></m:t>
                                    </m:r>
                                  </m:e>
                                  <m:sub>
                                    <m:r>
                                      <a:rPr lang="fr-FR" i="1" smtClean="0">
                                        <a:latin typeface="Cambria Math"/>
                                        <a:sym typeface="Symbol"/>
                                      </a:rPr>
                                      <m:t>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 smtClean="0">
                                    <a:latin typeface="Cambria Math"/>
                                    <a:sym typeface="Symbol"/>
                                  </a:rPr>
                                  <m:t>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i="1">
                            <a:latin typeface="Cambria Math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     </m:t>
                        </m:r>
                        <m:r>
                          <a:rPr lang="fr-FR" i="1">
                            <a:latin typeface="Cambria Math"/>
                            <a:sym typeface="Symbol"/>
                          </a:rPr>
                          <m:t></m:t>
                        </m:r>
                      </m:e>
                      <m:sub>
                        <m:r>
                          <a:rPr lang="fr-FR" i="1">
                            <a:latin typeface="Cambria Math"/>
                            <a:sym typeface="Symbol"/>
                          </a:rPr>
                          <m:t></m:t>
                        </m:r>
                      </m:sub>
                    </m:sSub>
                  </m:oMath>
                </a14:m>
                <a:r>
                  <a:rPr lang="en-US" dirty="0"/>
                  <a:t>² = variance du chemin </a:t>
                </a:r>
                <a:r>
                  <a:rPr lang="en-US" dirty="0" err="1"/>
                  <a:t>optique</a:t>
                </a:r>
                <a:endParaRPr lang="en-US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7D80B87-6CD9-141C-0FBC-DD3BB3E89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52" y="1827755"/>
                <a:ext cx="9408368" cy="575927"/>
              </a:xfrm>
              <a:prstGeom prst="rect">
                <a:avLst/>
              </a:prstGeom>
              <a:blipFill>
                <a:blip r:embed="rId2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0E28DA18-D0BA-05FA-D952-BD2253B17B7D}"/>
              </a:ext>
            </a:extLst>
          </p:cNvPr>
          <p:cNvSpPr txBox="1">
            <a:spLocks/>
          </p:cNvSpPr>
          <p:nvPr/>
        </p:nvSpPr>
        <p:spPr>
          <a:xfrm>
            <a:off x="561199" y="5867944"/>
            <a:ext cx="11088582" cy="565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4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Nos </a:t>
            </a:r>
            <a:r>
              <a:rPr lang="en-US" dirty="0" err="1"/>
              <a:t>optiques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des </a:t>
            </a:r>
            <a:r>
              <a:rPr lang="en-US" dirty="0" err="1"/>
              <a:t>ouvertures</a:t>
            </a:r>
            <a:r>
              <a:rPr lang="en-US" dirty="0"/>
              <a:t> </a:t>
            </a:r>
            <a:r>
              <a:rPr lang="en-US" dirty="0" err="1"/>
              <a:t>numériques</a:t>
            </a:r>
            <a:r>
              <a:rPr lang="en-US" dirty="0"/>
              <a:t> très </a:t>
            </a:r>
            <a:r>
              <a:rPr lang="en-US" dirty="0" err="1"/>
              <a:t>faibles</a:t>
            </a:r>
            <a:r>
              <a:rPr lang="en-US" dirty="0"/>
              <a:t>, </a:t>
            </a:r>
            <a:r>
              <a:rPr lang="en-US" dirty="0" err="1"/>
              <a:t>donc</a:t>
            </a:r>
            <a:r>
              <a:rPr lang="en-US" dirty="0"/>
              <a:t> la diffusion ne </a:t>
            </a:r>
            <a:r>
              <a:rPr lang="en-US" dirty="0" err="1"/>
              <a:t>concerne</a:t>
            </a:r>
            <a:r>
              <a:rPr lang="en-US" dirty="0"/>
              <a:t> que les </a:t>
            </a:r>
            <a:r>
              <a:rPr lang="en-US" dirty="0" err="1"/>
              <a:t>optiques</a:t>
            </a:r>
            <a:r>
              <a:rPr lang="en-US" dirty="0"/>
              <a:t> </a:t>
            </a:r>
            <a:r>
              <a:rPr lang="en-US" dirty="0" err="1"/>
              <a:t>avant</a:t>
            </a:r>
            <a:r>
              <a:rPr lang="en-US" dirty="0"/>
              <a:t> </a:t>
            </a:r>
            <a:r>
              <a:rPr lang="en-US" dirty="0" err="1"/>
              <a:t>réimagerie</a:t>
            </a:r>
            <a:r>
              <a:rPr lang="en-US" dirty="0"/>
              <a:t> de la source</a:t>
            </a:r>
          </a:p>
        </p:txBody>
      </p:sp>
    </p:spTree>
    <p:extLst>
      <p:ext uri="{BB962C8B-B14F-4D97-AF65-F5344CB8AC3E}">
        <p14:creationId xmlns:p14="http://schemas.microsoft.com/office/powerpoint/2010/main" val="338208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3F347C4-0C27-69F0-4F0B-81170E7C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Définition</a:t>
            </a:r>
            <a:r>
              <a:rPr lang="en-US" dirty="0"/>
              <a:t> de la </a:t>
            </a:r>
            <a:r>
              <a:rPr lang="en-US" dirty="0" err="1"/>
              <a:t>limite</a:t>
            </a:r>
            <a:r>
              <a:rPr lang="en-US" dirty="0"/>
              <a:t> </a:t>
            </a:r>
            <a:r>
              <a:rPr lang="en-US" dirty="0" err="1"/>
              <a:t>instrumentale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D31163-213D-29E5-C5AB-4193D11A7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D3156AB-199D-CA5A-1C77-8D1FDC0F67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Surface = </a:t>
            </a:r>
            <a:r>
              <a:rPr lang="en-US" dirty="0" err="1"/>
              <a:t>objets</a:t>
            </a:r>
            <a:r>
              <a:rPr lang="en-US" dirty="0"/>
              <a:t> 3D</a:t>
            </a:r>
          </a:p>
          <a:p>
            <a:pPr lvl="1"/>
            <a:r>
              <a:rPr lang="en-US" dirty="0"/>
              <a:t>Axes X &amp; Y : resolution </a:t>
            </a:r>
            <a:r>
              <a:rPr lang="en-US" dirty="0" err="1"/>
              <a:t>latérale</a:t>
            </a:r>
            <a:r>
              <a:rPr lang="en-US" dirty="0"/>
              <a:t> </a:t>
            </a:r>
            <a:r>
              <a:rPr lang="en-US" dirty="0" err="1"/>
              <a:t>équivalentes</a:t>
            </a:r>
            <a:r>
              <a:rPr lang="en-US" dirty="0"/>
              <a:t>, pixel limited</a:t>
            </a:r>
          </a:p>
          <a:p>
            <a:pPr lvl="1"/>
            <a:r>
              <a:rPr lang="en-US" dirty="0"/>
              <a:t>Axe Z : axe de </a:t>
            </a:r>
            <a:r>
              <a:rPr lang="en-US" dirty="0" err="1"/>
              <a:t>topographie</a:t>
            </a:r>
            <a:r>
              <a:rPr lang="en-US" dirty="0"/>
              <a:t>, haute </a:t>
            </a:r>
            <a:r>
              <a:rPr lang="en-US" dirty="0" err="1"/>
              <a:t>résolution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EAE546-A020-5B22-E0F0-8D4578D99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" y="4724943"/>
            <a:ext cx="54864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8DC354E-E121-CC97-FE8C-FF153335939F}"/>
                  </a:ext>
                </a:extLst>
              </p:cNvPr>
              <p:cNvSpPr txBox="1"/>
              <p:nvPr/>
            </p:nvSpPr>
            <p:spPr>
              <a:xfrm>
                <a:off x="7071192" y="4623619"/>
                <a:ext cx="4461766" cy="1776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Théorème de Nyquist 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𝑐h𝑎𝑛𝑡𝑖𝑙𝑙𝑜𝑛𝑎𝑔𝑒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&gt;2∗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𝑚𝑒𝑠𝑢𝑟𝑒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Dans la pratique, on note </a:t>
                </a:r>
                <a:r>
                  <a:rPr lang="en-US" dirty="0" err="1"/>
                  <a:t>une</a:t>
                </a:r>
                <a:r>
                  <a:rPr lang="en-US" dirty="0"/>
                  <a:t> chute de </a:t>
                </a:r>
                <a:r>
                  <a:rPr lang="en-US" dirty="0" err="1"/>
                  <a:t>contraste</a:t>
                </a:r>
                <a:r>
                  <a:rPr lang="en-US" dirty="0"/>
                  <a:t> à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𝑚𝑒𝑠𝑢𝑟𝑒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8DC354E-E121-CC97-FE8C-FF1533359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192" y="4623619"/>
                <a:ext cx="4461766" cy="1776897"/>
              </a:xfrm>
              <a:prstGeom prst="rect">
                <a:avLst/>
              </a:prstGeom>
              <a:blipFill>
                <a:blip r:embed="rId4"/>
                <a:stretch>
                  <a:fillRect l="-1230" t="-1712" b="-4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874DFC60-6BC0-AFFB-7F4E-770A94B20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/>
          <a:lstStyle/>
          <a:p>
            <a:r>
              <a:rPr lang="fr-FR" noProof="0" dirty="0"/>
              <a:t>Journées Thématiques du Réseau des Technologies du Vide 2025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CE415461-7025-33C2-CBA0-AEB9F944277D}"/>
              </a:ext>
            </a:extLst>
          </p:cNvPr>
          <p:cNvSpPr/>
          <p:nvPr/>
        </p:nvSpPr>
        <p:spPr>
          <a:xfrm>
            <a:off x="1703512" y="2708920"/>
            <a:ext cx="1152128" cy="108012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BD296957-CF54-551B-24B1-22F45B246796}"/>
              </a:ext>
            </a:extLst>
          </p:cNvPr>
          <p:cNvSpPr/>
          <p:nvPr/>
        </p:nvSpPr>
        <p:spPr>
          <a:xfrm>
            <a:off x="5087888" y="2739477"/>
            <a:ext cx="3240360" cy="1080119"/>
          </a:xfrm>
          <a:prstGeom prst="cube">
            <a:avLst>
              <a:gd name="adj" fmla="val 9155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519194-21FF-186D-6C5A-507F09CB55B5}"/>
              </a:ext>
            </a:extLst>
          </p:cNvPr>
          <p:cNvSpPr txBox="1"/>
          <p:nvPr/>
        </p:nvSpPr>
        <p:spPr>
          <a:xfrm>
            <a:off x="1343472" y="393827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Voxel de </a:t>
            </a:r>
            <a:r>
              <a:rPr lang="en-US" dirty="0" err="1"/>
              <a:t>palpeur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1A7ABEA-5F37-693B-84E5-6705AB227BDE}"/>
              </a:ext>
            </a:extLst>
          </p:cNvPr>
          <p:cNvSpPr txBox="1"/>
          <p:nvPr/>
        </p:nvSpPr>
        <p:spPr>
          <a:xfrm>
            <a:off x="5015880" y="389431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Voxel </a:t>
            </a:r>
            <a:r>
              <a:rPr lang="en-US" dirty="0" err="1"/>
              <a:t>d’interféromètre</a:t>
            </a:r>
            <a:endParaRPr lang="en-US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67CB9C3-A499-7545-FAF3-B47F0F5F4E71}"/>
              </a:ext>
            </a:extLst>
          </p:cNvPr>
          <p:cNvCxnSpPr/>
          <p:nvPr/>
        </p:nvCxnSpPr>
        <p:spPr>
          <a:xfrm flipV="1">
            <a:off x="3071664" y="2739477"/>
            <a:ext cx="0" cy="7615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85A438D-4676-4737-D506-A462BBCA778A}"/>
              </a:ext>
            </a:extLst>
          </p:cNvPr>
          <p:cNvCxnSpPr>
            <a:cxnSpLocks/>
          </p:cNvCxnSpPr>
          <p:nvPr/>
        </p:nvCxnSpPr>
        <p:spPr>
          <a:xfrm>
            <a:off x="2055168" y="2564904"/>
            <a:ext cx="80047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70F3C56-F6CD-316D-81A9-3F3D46F877BE}"/>
              </a:ext>
            </a:extLst>
          </p:cNvPr>
          <p:cNvCxnSpPr>
            <a:cxnSpLocks/>
          </p:cNvCxnSpPr>
          <p:nvPr/>
        </p:nvCxnSpPr>
        <p:spPr>
          <a:xfrm flipV="1">
            <a:off x="2787824" y="3539658"/>
            <a:ext cx="283840" cy="2968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749D6DF-A915-E463-3760-AC5C8C124866}"/>
              </a:ext>
            </a:extLst>
          </p:cNvPr>
          <p:cNvSpPr txBox="1"/>
          <p:nvPr/>
        </p:nvSpPr>
        <p:spPr>
          <a:xfrm>
            <a:off x="2137656" y="2321434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µm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5076A8-52C0-9D09-3B77-7C62D3C031AE}"/>
              </a:ext>
            </a:extLst>
          </p:cNvPr>
          <p:cNvSpPr txBox="1"/>
          <p:nvPr/>
        </p:nvSpPr>
        <p:spPr>
          <a:xfrm>
            <a:off x="3071664" y="298174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µm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EAEA70D-4201-EBDD-E376-F718A0121548}"/>
              </a:ext>
            </a:extLst>
          </p:cNvPr>
          <p:cNvSpPr txBox="1"/>
          <p:nvPr/>
        </p:nvSpPr>
        <p:spPr>
          <a:xfrm>
            <a:off x="2937933" y="359815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 µm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097980-8E07-3F8F-071D-729DD01F537A}"/>
              </a:ext>
            </a:extLst>
          </p:cNvPr>
          <p:cNvSpPr txBox="1"/>
          <p:nvPr/>
        </p:nvSpPr>
        <p:spPr>
          <a:xfrm>
            <a:off x="8509987" y="263630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0.1 nm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55DA14D-669A-4B08-C24C-DBD19F65F90D}"/>
              </a:ext>
            </a:extLst>
          </p:cNvPr>
          <p:cNvCxnSpPr>
            <a:cxnSpLocks/>
          </p:cNvCxnSpPr>
          <p:nvPr/>
        </p:nvCxnSpPr>
        <p:spPr>
          <a:xfrm flipV="1">
            <a:off x="8472264" y="2708920"/>
            <a:ext cx="0" cy="1317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8317C6A7-1472-6B01-AFFD-7465709648C9}"/>
              </a:ext>
            </a:extLst>
          </p:cNvPr>
          <p:cNvSpPr txBox="1"/>
          <p:nvPr/>
        </p:nvSpPr>
        <p:spPr>
          <a:xfrm>
            <a:off x="6947676" y="2324683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 µm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549D780-92D1-6653-0E22-3BFDBE5343C6}"/>
              </a:ext>
            </a:extLst>
          </p:cNvPr>
          <p:cNvCxnSpPr>
            <a:cxnSpLocks/>
          </p:cNvCxnSpPr>
          <p:nvPr/>
        </p:nvCxnSpPr>
        <p:spPr>
          <a:xfrm>
            <a:off x="6147204" y="2636309"/>
            <a:ext cx="2181044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8558FA9-BE71-0345-719E-15FC7CB3396E}"/>
              </a:ext>
            </a:extLst>
          </p:cNvPr>
          <p:cNvCxnSpPr>
            <a:cxnSpLocks/>
          </p:cNvCxnSpPr>
          <p:nvPr/>
        </p:nvCxnSpPr>
        <p:spPr>
          <a:xfrm flipV="1">
            <a:off x="7464152" y="2857284"/>
            <a:ext cx="997829" cy="101786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AE80F260-FEE1-36CE-C8E9-EFA5843AE1F0}"/>
              </a:ext>
            </a:extLst>
          </p:cNvPr>
          <p:cNvSpPr txBox="1"/>
          <p:nvPr/>
        </p:nvSpPr>
        <p:spPr>
          <a:xfrm>
            <a:off x="8184232" y="3191915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 µm</a:t>
            </a:r>
          </a:p>
        </p:txBody>
      </p:sp>
    </p:spTree>
    <p:extLst>
      <p:ext uri="{BB962C8B-B14F-4D97-AF65-F5344CB8AC3E}">
        <p14:creationId xmlns:p14="http://schemas.microsoft.com/office/powerpoint/2010/main" val="3700589133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r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re - Fond fonc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15546</TotalTime>
  <Words>2133</Words>
  <Application>Microsoft Office PowerPoint</Application>
  <PresentationFormat>Grand écran</PresentationFormat>
  <Paragraphs>392</Paragraphs>
  <Slides>43</Slides>
  <Notes>6</Notes>
  <HiddenSlides>1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Cambria Math</vt:lpstr>
      <vt:lpstr>Symbol</vt:lpstr>
      <vt:lpstr>Times New Roman</vt:lpstr>
      <vt:lpstr>Couverture</vt:lpstr>
      <vt:lpstr>Titre - Fond blanc</vt:lpstr>
      <vt:lpstr>Titre - Fond foncé</vt:lpstr>
      <vt:lpstr>Diapositive - Fond blanc</vt:lpstr>
      <vt:lpstr>Diapositive - Fond foncé</vt:lpstr>
      <vt:lpstr>Mesure de topographie, d’épaisseur et rugosité</vt:lpstr>
      <vt:lpstr>Contexte des mesures</vt:lpstr>
      <vt:lpstr>Conception optique d’une ligne de lumière</vt:lpstr>
      <vt:lpstr>Fonction optique</vt:lpstr>
      <vt:lpstr>Pourquoi mesurer une optique ?</vt:lpstr>
      <vt:lpstr>L’espace de Fourier pour comprendre la topographie</vt:lpstr>
      <vt:lpstr>De la surface à l’optique</vt:lpstr>
      <vt:lpstr>De la surface à l’optique</vt:lpstr>
      <vt:lpstr>Définition de la limite instrumentale</vt:lpstr>
      <vt:lpstr>Une meilleure description</vt:lpstr>
      <vt:lpstr>Une meilleure description</vt:lpstr>
      <vt:lpstr>Mesure de topographie</vt:lpstr>
      <vt:lpstr>Le Laboratoire de Métrologie Optique</vt:lpstr>
      <vt:lpstr>Définition de la limite instrumentale</vt:lpstr>
      <vt:lpstr>LTP</vt:lpstr>
      <vt:lpstr>LTP</vt:lpstr>
      <vt:lpstr>LTP</vt:lpstr>
      <vt:lpstr>Interféromètres</vt:lpstr>
      <vt:lpstr>Interféromètres</vt:lpstr>
      <vt:lpstr>Balayage de phase</vt:lpstr>
      <vt:lpstr>Interféromètres</vt:lpstr>
      <vt:lpstr>Capteur de front d’onde de Shack-Hartmann</vt:lpstr>
      <vt:lpstr>Capteur de front d’onde de Shack-Hartmann</vt:lpstr>
      <vt:lpstr>Capteur de front d’onde de Shack-Hartmann</vt:lpstr>
      <vt:lpstr>Mais également</vt:lpstr>
      <vt:lpstr>Mesures d’épaisseur des dépôts</vt:lpstr>
      <vt:lpstr>Conception optique d’une ligne de lumière</vt:lpstr>
      <vt:lpstr>Projet de réalisation d’optique</vt:lpstr>
      <vt:lpstr>Projet de réalisation d’optique</vt:lpstr>
      <vt:lpstr>Plateforme Collaborative CeMOX</vt:lpstr>
      <vt:lpstr>Moyens CeMOX</vt:lpstr>
      <vt:lpstr>Moyens CeMOX</vt:lpstr>
      <vt:lpstr>Le réflectomètre Bruker</vt:lpstr>
      <vt:lpstr>Moyens Métrologiques</vt:lpstr>
      <vt:lpstr>Mesure d’épaisseur de couche mince</vt:lpstr>
      <vt:lpstr>Workflow production dépôt</vt:lpstr>
      <vt:lpstr>Mesure au Bruker</vt:lpstr>
      <vt:lpstr>Mesure des épaisseurs au réflectomètre Brucker</vt:lpstr>
      <vt:lpstr>Ligne de lumières</vt:lpstr>
      <vt:lpstr>Mesure sur Synchrotron</vt:lpstr>
      <vt:lpstr>Mesure à la longueur d’onde d’une multicouche </vt:lpstr>
      <vt:lpstr>Mesure à la longueur d’onde d’une multicouche </vt:lpstr>
      <vt:lpstr>Merci de votre attention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DENNETIERE David</cp:lastModifiedBy>
  <cp:revision>351</cp:revision>
  <cp:lastPrinted>2018-10-16T09:18:49Z</cp:lastPrinted>
  <dcterms:created xsi:type="dcterms:W3CDTF">2016-11-25T17:34:53Z</dcterms:created>
  <dcterms:modified xsi:type="dcterms:W3CDTF">2025-03-04T09:35:39Z</dcterms:modified>
</cp:coreProperties>
</file>